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5" r:id="rId39"/>
    <p:sldId id="296" r:id="rId40"/>
    <p:sldId id="292" r:id="rId41"/>
    <p:sldId id="293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102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0CD-F677-4BF5-801C-781EF88968E6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041C-4ACE-403B-BABE-9F4A047080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29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E2067-A5C0-4D31-AE6F-5D72B4A4F778}" type="datetimeFigureOut">
              <a:rPr lang="pl-PL" smtClean="0"/>
              <a:t>20.11.2020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CF07-A385-4F32-BA91-4B9DD007BF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7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31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32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5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86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99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CF07-A385-4F32-BA91-4B9DD007BFF7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71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4877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31590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49948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25162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0519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1961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57054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767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6720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2325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49820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27.11.2020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91BC-E7FA-4F20-AF5E-63251484E4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7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vector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Szkolenie z podstaw programowania w C++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i="1" dirty="0" smtClean="0"/>
              <a:t>SKA </a:t>
            </a:r>
            <a:r>
              <a:rPr lang="pl-PL" i="1" dirty="0" err="1" smtClean="0"/>
              <a:t>Robotics</a:t>
            </a:r>
            <a:endParaRPr lang="pl-PL" i="1" dirty="0" smtClean="0"/>
          </a:p>
          <a:p>
            <a:r>
              <a:rPr lang="pl-PL" sz="2000" dirty="0" smtClean="0"/>
              <a:t>Konrad Brzózka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27.11.2020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</a:t>
            </a:fld>
            <a:endParaRPr lang="pl-PL"/>
          </a:p>
        </p:txBody>
      </p:sp>
      <p:pic>
        <p:nvPicPr>
          <p:cNvPr id="1026" name="Picture 2" descr="12516155_905602552889434_894504550_n-600x600.jpg (600×6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Studenckie Koło Astronautyczne – Strona internetowa najbardziej kosmicznego  koła naukowego w Polsce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067" y="4552947"/>
            <a:ext cx="1718733" cy="1718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16179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Typ logiczny/boolowski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397"/>
            <a:ext cx="8345065" cy="434400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62640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07-logic.cpp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93830" y="2150902"/>
            <a:ext cx="1914570" cy="448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93830" y="3240854"/>
            <a:ext cx="2278637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774098" y="4106333"/>
            <a:ext cx="678436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5273630" y="4343400"/>
            <a:ext cx="1609769" cy="21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366763" y="4552950"/>
            <a:ext cx="1609769" cy="222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283312" y="4352457"/>
            <a:ext cx="126888" cy="20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6721744" y="4348814"/>
            <a:ext cx="126888" cy="20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07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 </a:t>
            </a:r>
            <a:r>
              <a:rPr lang="pl-PL" dirty="0" smtClean="0"/>
              <a:t>logiczny/boolowski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792273" cy="500132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3347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08-logic.cpp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55729" y="1808002"/>
            <a:ext cx="3035345" cy="868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98638" y="2894753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390899" y="3098568"/>
            <a:ext cx="519981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390899" y="3327593"/>
            <a:ext cx="519981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55729" y="3560242"/>
            <a:ext cx="4736511" cy="628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4537878" y="441813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454058" y="463149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454058" y="4852475"/>
            <a:ext cx="628482" cy="23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681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Instrukcje warunkowe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115904" cy="499179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2395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09-conditionals.cpp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809069" y="1792763"/>
            <a:ext cx="3227751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809069" y="2679462"/>
            <a:ext cx="2160951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809068" y="2872740"/>
            <a:ext cx="4500292" cy="178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809067" y="2870797"/>
            <a:ext cx="842693" cy="241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124076" y="2875960"/>
            <a:ext cx="400049" cy="241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803212" y="3111858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803212" y="3543019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2209800" y="3320445"/>
            <a:ext cx="4053840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09068" y="3764280"/>
            <a:ext cx="443596" cy="20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803212" y="3974102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803212" y="4405263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2209800" y="4201482"/>
            <a:ext cx="4053840" cy="191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600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27.11.2020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4203"/>
            <a:ext cx="8421275" cy="588727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Instrukcje warunkowe – c.d.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13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394460" y="6467833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10-conditionals.cpp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711415" y="1256609"/>
            <a:ext cx="3227751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997076" y="2158967"/>
            <a:ext cx="1454150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476500" y="3030458"/>
            <a:ext cx="1454150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476500" y="3903265"/>
            <a:ext cx="1382137" cy="176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02948" y="3030458"/>
            <a:ext cx="694177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02949" y="3900216"/>
            <a:ext cx="684652" cy="177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928272" y="3893482"/>
            <a:ext cx="194996" cy="18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184650" y="3885014"/>
            <a:ext cx="1187450" cy="195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697924" y="4740146"/>
            <a:ext cx="427209" cy="19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034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Instrukcje warunkowe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6725589" cy="565864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729170" y="1366634"/>
            <a:ext cx="3961416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1729171" y="2219417"/>
            <a:ext cx="5736950" cy="3746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1" y="2224321"/>
            <a:ext cx="7259063" cy="433448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733932" y="2238375"/>
            <a:ext cx="1418843" cy="20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43297" y="2235994"/>
            <a:ext cx="618903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438400" y="223599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139553" y="265355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139553" y="3321098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139553" y="3988643"/>
            <a:ext cx="597694" cy="210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2139552" y="4616388"/>
            <a:ext cx="710179" cy="202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496889" y="2863738"/>
            <a:ext cx="5066900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2528577" y="3524424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2508480" y="4177293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528576" y="4830162"/>
            <a:ext cx="5321125" cy="45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528576" y="5051595"/>
            <a:ext cx="881374" cy="24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2494641" y="3074573"/>
            <a:ext cx="652988" cy="24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/>
          <p:cNvSpPr txBox="1"/>
          <p:nvPr/>
        </p:nvSpPr>
        <p:spPr>
          <a:xfrm>
            <a:off x="1105838" y="6413698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11-switch.cpp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70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Pętle - </a:t>
            </a:r>
            <a:r>
              <a:rPr lang="pl-PL" sz="4000" dirty="0" smtClean="0">
                <a:latin typeface="Consolas" panose="020B0609020204030204" pitchFamily="49" charset="0"/>
              </a:rPr>
              <a:t>for</a:t>
            </a:r>
            <a:endParaRPr lang="pl-PL" sz="4000" dirty="0">
              <a:latin typeface="Consolas" panose="020B0609020204030204" pitchFamily="49" charset="0"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954"/>
            <a:ext cx="6458851" cy="417253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27039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12-forloop.cpp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46925" y="1961438"/>
            <a:ext cx="3322225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46925" y="2855401"/>
            <a:ext cx="3015575" cy="64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46925" y="3698939"/>
            <a:ext cx="4565098" cy="893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51687" y="3702555"/>
            <a:ext cx="329526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161261" y="3702555"/>
            <a:ext cx="877213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200400" y="3702555"/>
            <a:ext cx="523876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3869704" y="3704948"/>
            <a:ext cx="326059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152195" y="4134796"/>
            <a:ext cx="4159827" cy="22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4" y="3702555"/>
            <a:ext cx="5677692" cy="91452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152194" y="3729070"/>
            <a:ext cx="2043569" cy="194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811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Pętle - </a:t>
            </a:r>
            <a:r>
              <a:rPr lang="pl-PL" sz="4000" dirty="0" err="1" smtClean="0">
                <a:latin typeface="Consolas" panose="020B0609020204030204" pitchFamily="49" charset="0"/>
              </a:rPr>
              <a:t>while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9774014" cy="479174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723900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13-whileloop.cpp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02537" y="2406650"/>
            <a:ext cx="2851708" cy="274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76557" y="2430583"/>
            <a:ext cx="604844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605860" y="2425644"/>
            <a:ext cx="471488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101807" y="2430583"/>
            <a:ext cx="343931" cy="236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02537" y="2849732"/>
            <a:ext cx="8909677" cy="67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02538" y="3524435"/>
            <a:ext cx="4875816" cy="1127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07296" y="3524435"/>
            <a:ext cx="526317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297846" y="3543280"/>
            <a:ext cx="1474054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107346" y="4193766"/>
            <a:ext cx="1763614" cy="20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779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711"/>
            <a:ext cx="5134692" cy="283884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474255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14-functions.cpp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65185" y="2317072"/>
            <a:ext cx="4352034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65185" y="2317072"/>
            <a:ext cx="436982" cy="22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844040" y="2317073"/>
            <a:ext cx="1298271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350451" y="2543688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350451" y="2974849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1232" y="3873010"/>
            <a:ext cx="1421079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828926" y="3873010"/>
            <a:ext cx="204788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701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857"/>
            <a:ext cx="5982535" cy="392484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08070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15-functionsparam.cpp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03041" y="1793289"/>
            <a:ext cx="5517693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64106" y="1793289"/>
            <a:ext cx="1767692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964106" y="1793289"/>
            <a:ext cx="1088782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124324" y="1793289"/>
            <a:ext cx="607473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686519" y="2207801"/>
            <a:ext cx="5060510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686519" y="3302241"/>
            <a:ext cx="3338242" cy="681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686519" y="4163026"/>
            <a:ext cx="1784650" cy="266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880183" y="4170896"/>
            <a:ext cx="395677" cy="251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zakrzywiony 15"/>
          <p:cNvCxnSpPr/>
          <p:nvPr/>
        </p:nvCxnSpPr>
        <p:spPr>
          <a:xfrm rot="5400000" flipH="1" flipV="1">
            <a:off x="2683447" y="2411937"/>
            <a:ext cx="2137792" cy="13486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8354591" cy="523948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11010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16-functionsparams.cpp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20796" y="1340528"/>
            <a:ext cx="7871995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278584" y="1353228"/>
            <a:ext cx="3769915" cy="22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16484" y="2877228"/>
            <a:ext cx="6292136" cy="2190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16484" y="5252013"/>
            <a:ext cx="4448096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169559" y="5252013"/>
            <a:ext cx="2802615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278584" y="1340528"/>
            <a:ext cx="1533446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966335" y="1342701"/>
            <a:ext cx="714608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5835248" y="1340528"/>
            <a:ext cx="1214203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zakrzywiony 19"/>
          <p:cNvCxnSpPr>
            <a:endCxn id="16" idx="2"/>
          </p:cNvCxnSpPr>
          <p:nvPr/>
        </p:nvCxnSpPr>
        <p:spPr>
          <a:xfrm rot="5400000" flipH="1" flipV="1">
            <a:off x="1986235" y="3192942"/>
            <a:ext cx="3654237" cy="4639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zakrzywiony 22"/>
          <p:cNvCxnSpPr/>
          <p:nvPr/>
        </p:nvCxnSpPr>
        <p:spPr>
          <a:xfrm rot="5400000" flipH="1" flipV="1">
            <a:off x="3092382" y="3002313"/>
            <a:ext cx="3643710" cy="8556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zakrzywiony 25"/>
          <p:cNvCxnSpPr>
            <a:endCxn id="18" idx="2"/>
          </p:cNvCxnSpPr>
          <p:nvPr/>
        </p:nvCxnSpPr>
        <p:spPr>
          <a:xfrm rot="5400000" flipH="1" flipV="1">
            <a:off x="4134876" y="2944539"/>
            <a:ext cx="3654237" cy="9607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05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379806"/>
          </a:xfrm>
        </p:spPr>
        <p:txBody>
          <a:bodyPr>
            <a:normAutofit/>
          </a:bodyPr>
          <a:lstStyle/>
          <a:p>
            <a:r>
              <a:rPr lang="pl-PL" sz="2000" dirty="0" smtClean="0"/>
              <a:t>Struktura programu C++</a:t>
            </a:r>
          </a:p>
          <a:p>
            <a:r>
              <a:rPr lang="pl-PL" sz="2000" dirty="0" smtClean="0"/>
              <a:t>Kompilacja</a:t>
            </a:r>
          </a:p>
          <a:p>
            <a:r>
              <a:rPr lang="pl-PL" sz="2000" dirty="0" smtClean="0"/>
              <a:t>Zmienne i stałe</a:t>
            </a:r>
          </a:p>
          <a:p>
            <a:r>
              <a:rPr lang="pl-PL" sz="2000" dirty="0" smtClean="0"/>
              <a:t>Typy danych</a:t>
            </a:r>
          </a:p>
          <a:p>
            <a:r>
              <a:rPr lang="pl-PL" sz="2000" dirty="0" smtClean="0"/>
              <a:t>Standardowe wejście i wyjście</a:t>
            </a:r>
          </a:p>
          <a:p>
            <a:r>
              <a:rPr lang="pl-PL" sz="2000" dirty="0" smtClean="0"/>
              <a:t>Operatory arytmetyczne i logiczne</a:t>
            </a:r>
          </a:p>
          <a:p>
            <a:r>
              <a:rPr lang="pl-PL" sz="2000" dirty="0" smtClean="0"/>
              <a:t>Instrukcje warunkowe i pętle</a:t>
            </a:r>
          </a:p>
          <a:p>
            <a:r>
              <a:rPr lang="pl-PL" sz="2000" dirty="0" smtClean="0"/>
              <a:t>Funkcje</a:t>
            </a:r>
          </a:p>
          <a:p>
            <a:r>
              <a:rPr lang="pl-PL" sz="2000" dirty="0" smtClean="0"/>
              <a:t>Referencje</a:t>
            </a:r>
          </a:p>
          <a:p>
            <a:r>
              <a:rPr lang="pl-PL" sz="2000" dirty="0" smtClean="0"/>
              <a:t>Tablice</a:t>
            </a:r>
          </a:p>
          <a:p>
            <a:r>
              <a:rPr lang="pl-PL" sz="2000" dirty="0" smtClean="0"/>
              <a:t>Wskaźniki</a:t>
            </a:r>
          </a:p>
          <a:p>
            <a:r>
              <a:rPr lang="pl-PL" sz="2000" dirty="0" smtClean="0"/>
              <a:t>(Dynamiczna alokacja pamięci)</a:t>
            </a:r>
          </a:p>
          <a:p>
            <a:pPr marL="0" indent="0">
              <a:buNone/>
            </a:pPr>
            <a:r>
              <a:rPr lang="pl-PL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do skompilowanych przykładów: </a:t>
            </a:r>
            <a:r>
              <a:rPr lang="pl-PL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&lt;link&gt;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</a:t>
            </a:fld>
            <a:endParaRPr lang="pl-PL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838200" y="365125"/>
            <a:ext cx="10515600" cy="611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Tematy szkolenia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0294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9267547" y="6356349"/>
            <a:ext cx="2743200" cy="365125"/>
          </a:xfrm>
        </p:spPr>
        <p:txBody>
          <a:bodyPr/>
          <a:lstStyle/>
          <a:p>
            <a:fld id="{C33C91BC-E7FA-4F20-AF5E-63251484E474}" type="slidenum">
              <a:rPr lang="pl-PL" smtClean="0"/>
              <a:t>20</a:t>
            </a:fld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2981741" cy="585869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49" y="62143"/>
            <a:ext cx="7278116" cy="6744641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320797" y="1340528"/>
            <a:ext cx="2185884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20797" y="1340528"/>
            <a:ext cx="374838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695138" y="1777013"/>
            <a:ext cx="1305513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2379217" y="1777013"/>
            <a:ext cx="532660" cy="25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zakrzywiony 10"/>
          <p:cNvCxnSpPr>
            <a:stCxn id="10" idx="0"/>
            <a:endCxn id="8" idx="3"/>
          </p:cNvCxnSpPr>
          <p:nvPr/>
        </p:nvCxnSpPr>
        <p:spPr>
          <a:xfrm rot="16200000" flipV="1">
            <a:off x="2016661" y="1148127"/>
            <a:ext cx="307861" cy="9499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4972478" y="47346"/>
            <a:ext cx="4207033" cy="884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4972478" y="1118586"/>
            <a:ext cx="5325619" cy="683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4972478" y="1988598"/>
            <a:ext cx="1090971" cy="204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4972478" y="2228294"/>
            <a:ext cx="6204508" cy="3906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5622027" y="2233613"/>
            <a:ext cx="290501" cy="188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5752730" y="2848251"/>
            <a:ext cx="1864311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rostokąt 23"/>
          <p:cNvSpPr/>
          <p:nvPr/>
        </p:nvSpPr>
        <p:spPr>
          <a:xfrm>
            <a:off x="6610350" y="2848251"/>
            <a:ext cx="895350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zakrzywiony 26"/>
          <p:cNvCxnSpPr>
            <a:stCxn id="24" idx="0"/>
          </p:cNvCxnSpPr>
          <p:nvPr/>
        </p:nvCxnSpPr>
        <p:spPr>
          <a:xfrm rot="16200000" flipV="1">
            <a:off x="4551697" y="341923"/>
            <a:ext cx="1379099" cy="36335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zakrzywiony 30"/>
          <p:cNvCxnSpPr>
            <a:stCxn id="9" idx="3"/>
            <a:endCxn id="23" idx="1"/>
          </p:cNvCxnSpPr>
          <p:nvPr/>
        </p:nvCxnSpPr>
        <p:spPr>
          <a:xfrm>
            <a:off x="3000651" y="1905637"/>
            <a:ext cx="2752079" cy="1067641"/>
          </a:xfrm>
          <a:prstGeom prst="curvedConnector3">
            <a:avLst>
              <a:gd name="adj1" fmla="val 508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/>
          <p:cNvSpPr/>
          <p:nvPr/>
        </p:nvSpPr>
        <p:spPr>
          <a:xfrm>
            <a:off x="4957438" y="6095546"/>
            <a:ext cx="4582802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5765899" y="4822342"/>
            <a:ext cx="1930301" cy="22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7" name="Łącznik zakrzywiony 36"/>
          <p:cNvCxnSpPr>
            <a:stCxn id="36" idx="0"/>
          </p:cNvCxnSpPr>
          <p:nvPr/>
        </p:nvCxnSpPr>
        <p:spPr>
          <a:xfrm rot="16200000" flipV="1">
            <a:off x="5056354" y="3147645"/>
            <a:ext cx="125027" cy="322436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zakrzywiony 40"/>
          <p:cNvCxnSpPr/>
          <p:nvPr/>
        </p:nvCxnSpPr>
        <p:spPr>
          <a:xfrm flipV="1">
            <a:off x="3000651" y="4933391"/>
            <a:ext cx="2752079" cy="8718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zakrzywiony 44"/>
          <p:cNvCxnSpPr/>
          <p:nvPr/>
        </p:nvCxnSpPr>
        <p:spPr>
          <a:xfrm flipV="1">
            <a:off x="3000651" y="4932329"/>
            <a:ext cx="2752078" cy="436964"/>
          </a:xfrm>
          <a:prstGeom prst="curvedConnector3">
            <a:avLst>
              <a:gd name="adj1" fmla="val 450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 48"/>
          <p:cNvSpPr/>
          <p:nvPr/>
        </p:nvSpPr>
        <p:spPr>
          <a:xfrm>
            <a:off x="4957438" y="6095546"/>
            <a:ext cx="4582802" cy="25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9403302" y="6438334"/>
            <a:ext cx="207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17-functionsret.cpp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09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34" grpId="0" animBg="1"/>
      <p:bldP spid="34" grpId="1" animBg="1"/>
      <p:bldP spid="34" grpId="2" animBg="1"/>
      <p:bldP spid="36" grpId="0" animBg="1"/>
      <p:bldP spid="36" grpId="1" animBg="1"/>
      <p:bldP spid="36" grpId="2" animBg="1"/>
      <p:bldP spid="49" grpId="0" animBg="1"/>
      <p:bldP spid="49" grpId="1" animBg="1"/>
      <p:bldP spid="4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27.11.2020</a:t>
            </a:r>
            <a:endParaRPr lang="pl-PL" dirty="0"/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5" y="901967"/>
            <a:ext cx="7849695" cy="590632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Funkcje – c.d.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21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1395516" y="1340528"/>
            <a:ext cx="2109684" cy="245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81603" y="4394831"/>
            <a:ext cx="3533347" cy="882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781602" y="5474332"/>
            <a:ext cx="3533347" cy="231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0" name="Łącznik zakrzywiony 9"/>
          <p:cNvCxnSpPr/>
          <p:nvPr/>
        </p:nvCxnSpPr>
        <p:spPr>
          <a:xfrm rot="16200000" flipV="1">
            <a:off x="1225234" y="2832417"/>
            <a:ext cx="3874133" cy="1409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zakrzywiony 12"/>
          <p:cNvCxnSpPr/>
          <p:nvPr/>
        </p:nvCxnSpPr>
        <p:spPr>
          <a:xfrm rot="16200000" flipV="1">
            <a:off x="2025071" y="2720258"/>
            <a:ext cx="3874133" cy="15996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1781603" y="2011656"/>
            <a:ext cx="1304498" cy="231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2157627" y="2646662"/>
            <a:ext cx="642722" cy="45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1776571" y="3305175"/>
            <a:ext cx="909479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1776571" y="5697538"/>
            <a:ext cx="6214904" cy="447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0" name="Łącznik zakrzywiony 19"/>
          <p:cNvCxnSpPr>
            <a:stCxn id="18" idx="2"/>
          </p:cNvCxnSpPr>
          <p:nvPr/>
        </p:nvCxnSpPr>
        <p:spPr>
          <a:xfrm rot="16200000" flipH="1">
            <a:off x="1411550" y="4363061"/>
            <a:ext cx="1943352" cy="3038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2545614" y="1352802"/>
            <a:ext cx="164250" cy="21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3212364" y="1362327"/>
            <a:ext cx="164250" cy="21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8464118" y="638502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17-functionsgcd.cpp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10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Referencje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22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38200" y="6126312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19-references.cpp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401958" cy="5220429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777256" y="1793290"/>
            <a:ext cx="1454216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77255" y="2227875"/>
            <a:ext cx="1751757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77256" y="2458695"/>
            <a:ext cx="1856532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77256" y="2885243"/>
            <a:ext cx="6376144" cy="43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54987" y="3550649"/>
            <a:ext cx="1117753" cy="43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54986" y="4180962"/>
            <a:ext cx="6398413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54985" y="4642115"/>
            <a:ext cx="1117755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54984" y="5068663"/>
            <a:ext cx="6398415" cy="2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zakrzywiony 16"/>
          <p:cNvCxnSpPr>
            <a:stCxn id="15" idx="3"/>
            <a:endCxn id="8" idx="3"/>
          </p:cNvCxnSpPr>
          <p:nvPr/>
        </p:nvCxnSpPr>
        <p:spPr>
          <a:xfrm flipV="1">
            <a:off x="2872740" y="1908700"/>
            <a:ext cx="358732" cy="2848825"/>
          </a:xfrm>
          <a:prstGeom prst="curvedConnector3">
            <a:avLst>
              <a:gd name="adj1" fmla="val 4143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zakrzywiony 23"/>
          <p:cNvCxnSpPr>
            <a:stCxn id="10" idx="3"/>
            <a:endCxn id="8" idx="3"/>
          </p:cNvCxnSpPr>
          <p:nvPr/>
        </p:nvCxnSpPr>
        <p:spPr>
          <a:xfrm flipH="1" flipV="1">
            <a:off x="3231472" y="1908700"/>
            <a:ext cx="402316" cy="665405"/>
          </a:xfrm>
          <a:prstGeom prst="curvedConnector3">
            <a:avLst>
              <a:gd name="adj1" fmla="val -568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Obraz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730"/>
            <a:ext cx="7887801" cy="5249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Prostokąt 27"/>
          <p:cNvSpPr/>
          <p:nvPr/>
        </p:nvSpPr>
        <p:spPr>
          <a:xfrm>
            <a:off x="1750843" y="2226888"/>
            <a:ext cx="535158" cy="458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rostokąt 28"/>
          <p:cNvSpPr/>
          <p:nvPr/>
        </p:nvSpPr>
        <p:spPr>
          <a:xfrm>
            <a:off x="1750842" y="2234898"/>
            <a:ext cx="2325857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rostokąt 29"/>
          <p:cNvSpPr/>
          <p:nvPr/>
        </p:nvSpPr>
        <p:spPr>
          <a:xfrm>
            <a:off x="1750841" y="2464032"/>
            <a:ext cx="2440159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1750841" y="3553073"/>
            <a:ext cx="1083800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rostokąt 31"/>
          <p:cNvSpPr/>
          <p:nvPr/>
        </p:nvSpPr>
        <p:spPr>
          <a:xfrm>
            <a:off x="1750841" y="3765576"/>
            <a:ext cx="2325858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rostokąt 32"/>
          <p:cNvSpPr/>
          <p:nvPr/>
        </p:nvSpPr>
        <p:spPr>
          <a:xfrm>
            <a:off x="1750841" y="4633865"/>
            <a:ext cx="2325858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4" name="Łącznik zakrzywiony 33"/>
          <p:cNvCxnSpPr>
            <a:stCxn id="31" idx="3"/>
            <a:endCxn id="30" idx="3"/>
          </p:cNvCxnSpPr>
          <p:nvPr/>
        </p:nvCxnSpPr>
        <p:spPr>
          <a:xfrm flipV="1">
            <a:off x="2834641" y="2573861"/>
            <a:ext cx="1356359" cy="1089041"/>
          </a:xfrm>
          <a:prstGeom prst="curvedConnector3">
            <a:avLst>
              <a:gd name="adj1" fmla="val 1780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06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referencyjne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2055"/>
            <a:ext cx="7554379" cy="431542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38025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20-refparameters.cpp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33371" y="1420429"/>
            <a:ext cx="2297595" cy="905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432603" y="1421910"/>
            <a:ext cx="1056322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23869" y="1876151"/>
            <a:ext cx="1196884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23868" y="2949309"/>
            <a:ext cx="3123339" cy="66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3868" y="3795694"/>
            <a:ext cx="1090354" cy="26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zakrzywiony 11"/>
          <p:cNvCxnSpPr/>
          <p:nvPr/>
        </p:nvCxnSpPr>
        <p:spPr>
          <a:xfrm rot="5400000" flipH="1" flipV="1">
            <a:off x="1614812" y="2510410"/>
            <a:ext cx="2173979" cy="43790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1723869" y="1867491"/>
            <a:ext cx="1196884" cy="22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23868" y="4215341"/>
            <a:ext cx="6514610" cy="261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8987"/>
            <a:ext cx="9774014" cy="43440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Prostokąt 20"/>
          <p:cNvSpPr/>
          <p:nvPr/>
        </p:nvSpPr>
        <p:spPr>
          <a:xfrm>
            <a:off x="3002592" y="1668723"/>
            <a:ext cx="2421663" cy="21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2" name="Łącznik zakrzywiony 21"/>
          <p:cNvCxnSpPr>
            <a:endCxn id="21" idx="2"/>
          </p:cNvCxnSpPr>
          <p:nvPr/>
        </p:nvCxnSpPr>
        <p:spPr>
          <a:xfrm rot="5400000" flipH="1" flipV="1">
            <a:off x="2562629" y="2406303"/>
            <a:ext cx="2168716" cy="11328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36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1" grpId="0" animBg="1"/>
      <p:bldP spid="21" grpId="1" animBg="1"/>
      <p:bldP spid="21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2319"/>
            <a:ext cx="11345858" cy="567769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Tablice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24</a:t>
            </a:fld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841376" y="638502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21-arrays.cpp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97356" y="1642369"/>
            <a:ext cx="1321052" cy="67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697356" y="2513861"/>
            <a:ext cx="1321052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697356" y="2509614"/>
            <a:ext cx="383857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81214" y="2513861"/>
            <a:ext cx="342900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422211" y="2513861"/>
            <a:ext cx="92389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807972" y="2513861"/>
            <a:ext cx="92389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514600" y="2513790"/>
            <a:ext cx="294804" cy="24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7356" y="2753756"/>
            <a:ext cx="1110616" cy="637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697355" y="3391270"/>
            <a:ext cx="10056680" cy="23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697355" y="3818463"/>
            <a:ext cx="2759235" cy="9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zakrzywiony 20"/>
          <p:cNvCxnSpPr/>
          <p:nvPr/>
        </p:nvCxnSpPr>
        <p:spPr>
          <a:xfrm rot="16200000" flipH="1">
            <a:off x="2425826" y="4145872"/>
            <a:ext cx="284084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1697355" y="4908287"/>
            <a:ext cx="6043973" cy="9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zakrzywiony 32"/>
          <p:cNvCxnSpPr/>
          <p:nvPr/>
        </p:nvCxnSpPr>
        <p:spPr>
          <a:xfrm>
            <a:off x="2567867" y="5111320"/>
            <a:ext cx="3651958" cy="260780"/>
          </a:xfrm>
          <a:prstGeom prst="curvedConnector3">
            <a:avLst>
              <a:gd name="adj1" fmla="val 100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2514601" y="2513281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3581400" y="3816532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/>
          <p:cNvSpPr/>
          <p:nvPr/>
        </p:nvSpPr>
        <p:spPr>
          <a:xfrm>
            <a:off x="3581400" y="4898435"/>
            <a:ext cx="293372" cy="24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75" y="4126429"/>
            <a:ext cx="1771897" cy="419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Łącznik prosty 40"/>
          <p:cNvCxnSpPr/>
          <p:nvPr/>
        </p:nvCxnSpPr>
        <p:spPr>
          <a:xfrm>
            <a:off x="7566660" y="4336008"/>
            <a:ext cx="152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52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20" grpId="0" animBg="1"/>
      <p:bldP spid="20" grpId="1" animBg="1"/>
      <p:bldP spid="20" grpId="2" animBg="1"/>
      <p:bldP spid="24" grpId="0" animBg="1"/>
      <p:bldP spid="24" grpId="1" animBg="1"/>
      <p:bldP spid="24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Tablice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25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8449854" cy="584916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669855" y="645767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22-arrayparams.cpp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325880" y="908943"/>
            <a:ext cx="4770119" cy="2224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720341" y="914401"/>
            <a:ext cx="1447799" cy="2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335781" y="922021"/>
            <a:ext cx="1653540" cy="20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2120" y="1348741"/>
            <a:ext cx="3733799" cy="152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2121" y="4166604"/>
            <a:ext cx="2926080" cy="443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2120" y="4610099"/>
            <a:ext cx="3604259" cy="883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22121" y="5695711"/>
            <a:ext cx="3223260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zakrzywiony 14"/>
          <p:cNvCxnSpPr>
            <a:endCxn id="9" idx="2"/>
          </p:cNvCxnSpPr>
          <p:nvPr/>
        </p:nvCxnSpPr>
        <p:spPr>
          <a:xfrm rot="16200000" flipV="1">
            <a:off x="1425218" y="3139164"/>
            <a:ext cx="4575571" cy="5375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zakrzywiony 16"/>
          <p:cNvCxnSpPr>
            <a:endCxn id="10" idx="2"/>
          </p:cNvCxnSpPr>
          <p:nvPr/>
        </p:nvCxnSpPr>
        <p:spPr>
          <a:xfrm rot="5400000" flipH="1" flipV="1">
            <a:off x="2598383" y="3131544"/>
            <a:ext cx="4567952" cy="56038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2293621" y="5695711"/>
            <a:ext cx="464819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722122" y="5916691"/>
            <a:ext cx="7565932" cy="21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559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Tablice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61" y="1119911"/>
            <a:ext cx="8364117" cy="327705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451457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23-arraysinit.cpp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75460" y="2172187"/>
            <a:ext cx="5364480" cy="502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75460" y="2172188"/>
            <a:ext cx="1129665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938463" y="2172188"/>
            <a:ext cx="50958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448050" y="2172188"/>
            <a:ext cx="195263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3670749" y="2170767"/>
            <a:ext cx="195263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893448" y="2170767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6878397" y="2170767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029075" y="2170767"/>
            <a:ext cx="49683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677363" y="2170767"/>
            <a:ext cx="49683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5343339" y="2170767"/>
            <a:ext cx="700274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6225937" y="2170767"/>
            <a:ext cx="652459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481446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141346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003051" y="2170766"/>
            <a:ext cx="13562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3139341" y="2421984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3510009" y="2421983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3908753" y="2421982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4276588" y="2421982"/>
            <a:ext cx="229767" cy="25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08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std</a:t>
            </a:r>
            <a:r>
              <a:rPr lang="pl-PL" dirty="0" smtClean="0"/>
              <a:t>::</a:t>
            </a:r>
            <a:r>
              <a:rPr lang="pl-PL" dirty="0" err="1" smtClean="0"/>
              <a:t>vector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344800" cy="503942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971584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24-vector.cpp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34254" y="2018652"/>
            <a:ext cx="2553662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345116" y="1142790"/>
            <a:ext cx="1708802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34254" y="2018652"/>
            <a:ext cx="11105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32804" y="2018652"/>
            <a:ext cx="1072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204279" y="2018652"/>
            <a:ext cx="107246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938412" y="2018652"/>
            <a:ext cx="265867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3391395" y="2018652"/>
            <a:ext cx="399555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3870820" y="2018652"/>
            <a:ext cx="229513" cy="21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34254" y="2237174"/>
            <a:ext cx="1204158" cy="65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734254" y="3113036"/>
            <a:ext cx="5517446" cy="210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34254" y="3323670"/>
            <a:ext cx="2945696" cy="210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34254" y="3770376"/>
            <a:ext cx="6448746" cy="647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5682818" y="3770376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5682818" y="3770376"/>
            <a:ext cx="50208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689168" y="3991853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695518" y="4213330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5689168" y="3769603"/>
            <a:ext cx="1105332" cy="204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1739468" y="4637456"/>
            <a:ext cx="2438832" cy="436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3204279" y="4646663"/>
            <a:ext cx="783521" cy="198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1734254" y="5073649"/>
            <a:ext cx="6381046" cy="22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848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std</a:t>
            </a:r>
            <a:r>
              <a:rPr lang="pl-PL" dirty="0" smtClean="0"/>
              <a:t>::</a:t>
            </a:r>
            <a:r>
              <a:rPr lang="pl-PL" dirty="0" err="1" smtClean="0"/>
              <a:t>vector</a:t>
            </a:r>
            <a:r>
              <a:rPr lang="pl-PL" dirty="0" smtClean="0"/>
              <a:t>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4" y="880272"/>
            <a:ext cx="8516539" cy="565864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533243" y="1947632"/>
            <a:ext cx="7463013" cy="158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525845" y="3706890"/>
            <a:ext cx="2969433" cy="84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26820" y="3706890"/>
            <a:ext cx="1618547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4545367" y="3706890"/>
            <a:ext cx="179033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762500" y="3706890"/>
            <a:ext cx="514349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zakrzywiony 10"/>
          <p:cNvCxnSpPr/>
          <p:nvPr/>
        </p:nvCxnSpPr>
        <p:spPr>
          <a:xfrm rot="5400000" flipH="1" flipV="1">
            <a:off x="4241800" y="2317753"/>
            <a:ext cx="1993902" cy="1689097"/>
          </a:xfrm>
          <a:prstGeom prst="curvedConnector3">
            <a:avLst>
              <a:gd name="adj1" fmla="val 519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zakrzywiony 15"/>
          <p:cNvCxnSpPr/>
          <p:nvPr/>
        </p:nvCxnSpPr>
        <p:spPr>
          <a:xfrm flipV="1">
            <a:off x="4394202" y="2165350"/>
            <a:ext cx="2349498" cy="1993902"/>
          </a:xfrm>
          <a:prstGeom prst="curvedConnector3">
            <a:avLst>
              <a:gd name="adj1" fmla="val 99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zakrzywiony 22"/>
          <p:cNvCxnSpPr/>
          <p:nvPr/>
        </p:nvCxnSpPr>
        <p:spPr>
          <a:xfrm flipV="1">
            <a:off x="4394202" y="2165349"/>
            <a:ext cx="3153832" cy="1993903"/>
          </a:xfrm>
          <a:prstGeom prst="curved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zakrzywiony 25"/>
          <p:cNvCxnSpPr/>
          <p:nvPr/>
        </p:nvCxnSpPr>
        <p:spPr>
          <a:xfrm flipV="1">
            <a:off x="4406056" y="2165348"/>
            <a:ext cx="3946312" cy="1993904"/>
          </a:xfrm>
          <a:prstGeom prst="curvedConnector3">
            <a:avLst>
              <a:gd name="adj1" fmla="val 100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2533243" y="4792980"/>
            <a:ext cx="2969433" cy="88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2926820" y="4807454"/>
            <a:ext cx="354737" cy="191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zakrzywiony 32"/>
          <p:cNvCxnSpPr/>
          <p:nvPr/>
        </p:nvCxnSpPr>
        <p:spPr>
          <a:xfrm rot="5400000" flipH="1" flipV="1">
            <a:off x="3280413" y="3448052"/>
            <a:ext cx="2857501" cy="7315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zakrzywiony 35"/>
          <p:cNvCxnSpPr/>
          <p:nvPr/>
        </p:nvCxnSpPr>
        <p:spPr>
          <a:xfrm rot="5400000" flipH="1" flipV="1">
            <a:off x="3479043" y="3249422"/>
            <a:ext cx="2843189" cy="111446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zakrzywiony 38"/>
          <p:cNvCxnSpPr/>
          <p:nvPr/>
        </p:nvCxnSpPr>
        <p:spPr>
          <a:xfrm rot="5400000" flipH="1" flipV="1">
            <a:off x="3670803" y="3057660"/>
            <a:ext cx="2843192" cy="149799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zakrzywiony 40"/>
          <p:cNvCxnSpPr/>
          <p:nvPr/>
        </p:nvCxnSpPr>
        <p:spPr>
          <a:xfrm rot="5400000" flipH="1" flipV="1">
            <a:off x="3856417" y="2872045"/>
            <a:ext cx="2857505" cy="18835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43"/>
          <p:cNvSpPr/>
          <p:nvPr/>
        </p:nvSpPr>
        <p:spPr>
          <a:xfrm>
            <a:off x="4153641" y="4164090"/>
            <a:ext cx="471700" cy="199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1642534" y="6446610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25-vectorloop.cpp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04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0" grpId="0" animBg="1"/>
      <p:bldP spid="30" grpId="1" animBg="1"/>
      <p:bldP spid="30" grpId="2" animBg="1"/>
      <p:bldP spid="32" grpId="0" animBg="1"/>
      <p:bldP spid="32" grpId="1" animBg="1"/>
      <p:bldP spid="32" grpId="2" animBg="1"/>
      <p:bldP spid="44" grpId="0" animBg="1"/>
      <p:bldP spid="44" grpId="1" animBg="1"/>
      <p:bldP spid="44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</a:t>
            </a:r>
            <a:r>
              <a:rPr lang="pl-PL" dirty="0" err="1" smtClean="0"/>
              <a:t>td</a:t>
            </a:r>
            <a:r>
              <a:rPr lang="pl-PL" dirty="0" smtClean="0"/>
              <a:t>::</a:t>
            </a:r>
            <a:r>
              <a:rPr lang="pl-PL" dirty="0" err="1" smtClean="0"/>
              <a:t>vector</a:t>
            </a:r>
            <a:r>
              <a:rPr lang="pl-PL" dirty="0" smtClean="0"/>
              <a:t>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29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78" y="831296"/>
            <a:ext cx="7173326" cy="5887272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2169259" y="1512625"/>
            <a:ext cx="4497872" cy="195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910762" y="1514105"/>
            <a:ext cx="2640958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3923264" y="1514105"/>
            <a:ext cx="502686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6049034" y="1514105"/>
            <a:ext cx="118419" cy="208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564562" y="4111255"/>
            <a:ext cx="4541088" cy="49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zakrzywiony 11"/>
          <p:cNvCxnSpPr/>
          <p:nvPr/>
        </p:nvCxnSpPr>
        <p:spPr>
          <a:xfrm rot="5400000" flipH="1" flipV="1">
            <a:off x="3392401" y="2504474"/>
            <a:ext cx="2633549" cy="1069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2566459" y="4758432"/>
            <a:ext cx="1561657" cy="21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864294" y="5191865"/>
            <a:ext cx="1468010" cy="21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2564562" y="5191864"/>
            <a:ext cx="4972580" cy="912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/>
          <p:cNvSpPr txBox="1"/>
          <p:nvPr/>
        </p:nvSpPr>
        <p:spPr>
          <a:xfrm>
            <a:off x="2320635" y="6496378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26-vectormore.cpp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6138283" y="6359116"/>
            <a:ext cx="49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Więcej: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cppreference.com/w/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cpp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container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vector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Struktura programu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</a:t>
            </a:fld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234"/>
            <a:ext cx="5572903" cy="1943371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319213" y="2506234"/>
            <a:ext cx="1918257" cy="204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319212" y="2942719"/>
            <a:ext cx="1033371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319212" y="3151573"/>
            <a:ext cx="163359" cy="23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319211" y="4030462"/>
            <a:ext cx="163359" cy="227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693114" y="3379204"/>
            <a:ext cx="40028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3114" y="3809977"/>
            <a:ext cx="911974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838200" y="4471029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01-helloworld.cpp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1693114" y="3381387"/>
            <a:ext cx="9675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650764" y="3381387"/>
            <a:ext cx="1718036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4368800" y="3381387"/>
            <a:ext cx="12001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568950" y="3373492"/>
            <a:ext cx="1270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693114" y="3806437"/>
            <a:ext cx="659469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387600" y="3808886"/>
            <a:ext cx="133164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1693112" y="3381388"/>
            <a:ext cx="4002837" cy="643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216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30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4933"/>
            <a:ext cx="8745170" cy="565864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s</a:t>
            </a:r>
            <a:r>
              <a:rPr lang="pl-PL" dirty="0" err="1" smtClean="0"/>
              <a:t>td</a:t>
            </a:r>
            <a:r>
              <a:rPr lang="pl-PL" dirty="0" smtClean="0"/>
              <a:t>::string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734253" y="1237418"/>
            <a:ext cx="4275930" cy="68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34253" y="1237418"/>
            <a:ext cx="4275930" cy="245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34253" y="1482572"/>
            <a:ext cx="4275930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34253" y="1701560"/>
            <a:ext cx="4275930" cy="21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672830" y="1238895"/>
            <a:ext cx="142043" cy="245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34253" y="2119278"/>
            <a:ext cx="4275930" cy="65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34253" y="2989969"/>
            <a:ext cx="7747098" cy="23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734253" y="3228518"/>
            <a:ext cx="4364706" cy="1072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3364637" y="3639845"/>
            <a:ext cx="1367161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34253" y="4491500"/>
            <a:ext cx="1949980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019819" y="4945741"/>
            <a:ext cx="1859723" cy="239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5921406" y="6359116"/>
            <a:ext cx="516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Więcej: 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cppreference.com/w/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cpp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/string/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basic_string</a:t>
            </a:r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1863435" y="634343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27-string.cpp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Pamięć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3952874" y="2943225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3952874" y="3003261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</a:t>
            </a:r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0068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02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58048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4566230" y="1144440"/>
            <a:ext cx="1448451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0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Pamięć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5033639" y="2943225"/>
            <a:ext cx="2088500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048250" y="3003261"/>
            <a:ext cx="204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var_b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04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4566230" y="1377941"/>
            <a:ext cx="1878958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689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10" grpId="0"/>
      <p:bldP spid="10" grpId="1"/>
      <p:bldP spid="11" grpId="0"/>
      <p:bldP spid="11" grpId="1"/>
      <p:bldP spid="19" grpId="0" animBg="1"/>
      <p:bldP spid="19" grpId="1" animBg="1"/>
      <p:bldP spid="19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Pamięć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74718"/>
            <a:ext cx="12001500" cy="2095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1103304"/>
            <a:ext cx="3343742" cy="1000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Prostokąt 6"/>
          <p:cNvSpPr/>
          <p:nvPr/>
        </p:nvSpPr>
        <p:spPr>
          <a:xfrm>
            <a:off x="2814221" y="2943225"/>
            <a:ext cx="6462944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5048250" y="3003261"/>
            <a:ext cx="2044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048250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02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184899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03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952874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0x1300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209811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0x1303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048250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0x1301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155708" y="3726788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0x1302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845416" y="3731977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0x14ff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8281670" y="3723099"/>
            <a:ext cx="96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0x1304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4562795" y="1799505"/>
            <a:ext cx="3107511" cy="222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/>
          <p:cNvSpPr txBox="1"/>
          <p:nvPr/>
        </p:nvSpPr>
        <p:spPr>
          <a:xfrm>
            <a:off x="3982064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01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15878" y="300326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7239001" y="3003259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04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310860" y="300325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05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63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10" grpId="0"/>
      <p:bldP spid="10" grpId="1"/>
      <p:bldP spid="11" grpId="0"/>
      <p:bldP spid="11" grpId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" y="4722195"/>
            <a:ext cx="12001500" cy="2095500"/>
          </a:xfrm>
          <a:prstGeom prst="rect">
            <a:avLst/>
          </a:prstGeom>
        </p:spPr>
      </p:pic>
      <p:pic>
        <p:nvPicPr>
          <p:cNvPr id="36" name="Obraz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36806"/>
            <a:ext cx="9621593" cy="437258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Wskaźniki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34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925" y="365126"/>
            <a:ext cx="3571875" cy="108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Prostokąt 9"/>
          <p:cNvSpPr/>
          <p:nvPr/>
        </p:nvSpPr>
        <p:spPr>
          <a:xfrm>
            <a:off x="1707620" y="1805756"/>
            <a:ext cx="1461708" cy="20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3957636" y="5393778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3957636" y="5455105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</a:t>
            </a:r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4" name="Łącznik zakrzywiony 13"/>
          <p:cNvCxnSpPr>
            <a:stCxn id="10" idx="2"/>
            <a:endCxn id="12" idx="0"/>
          </p:cNvCxnSpPr>
          <p:nvPr/>
        </p:nvCxnSpPr>
        <p:spPr>
          <a:xfrm rot="16200000" flipH="1">
            <a:off x="2577963" y="1875742"/>
            <a:ext cx="3378546" cy="3657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1707619" y="2014551"/>
            <a:ext cx="1923347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07619" y="2014551"/>
            <a:ext cx="425981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179107" y="2014551"/>
            <a:ext cx="540281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957514" y="2009788"/>
            <a:ext cx="609600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/>
          <p:cNvSpPr txBox="1"/>
          <p:nvPr/>
        </p:nvSpPr>
        <p:spPr>
          <a:xfrm>
            <a:off x="3630966" y="6245625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Łącznik zakrzywiony 22"/>
          <p:cNvCxnSpPr>
            <a:stCxn id="22" idx="0"/>
            <a:endCxn id="21" idx="2"/>
          </p:cNvCxnSpPr>
          <p:nvPr/>
        </p:nvCxnSpPr>
        <p:spPr>
          <a:xfrm rot="16200000" flipV="1">
            <a:off x="1832463" y="3662262"/>
            <a:ext cx="4013215" cy="11535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/>
          <p:cNvSpPr/>
          <p:nvPr/>
        </p:nvSpPr>
        <p:spPr>
          <a:xfrm>
            <a:off x="1707619" y="2441204"/>
            <a:ext cx="8663201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6027420" y="2441626"/>
            <a:ext cx="542926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8526041" y="2442047"/>
            <a:ext cx="542926" cy="222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1710477" y="2882064"/>
            <a:ext cx="1779484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1707618" y="3092864"/>
            <a:ext cx="1859495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2865088" y="3102120"/>
            <a:ext cx="616300" cy="241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/>
          <p:cNvSpPr/>
          <p:nvPr/>
        </p:nvSpPr>
        <p:spPr>
          <a:xfrm>
            <a:off x="1707618" y="3508672"/>
            <a:ext cx="6818423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1705121" y="3946942"/>
            <a:ext cx="1323829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/>
          <p:cNvSpPr/>
          <p:nvPr/>
        </p:nvSpPr>
        <p:spPr>
          <a:xfrm>
            <a:off x="1705121" y="4372865"/>
            <a:ext cx="4390878" cy="272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/>
          <p:cNvSpPr txBox="1"/>
          <p:nvPr/>
        </p:nvSpPr>
        <p:spPr>
          <a:xfrm>
            <a:off x="9936841" y="4905137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28-addresses.cpp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11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 animBg="1"/>
      <p:bldP spid="12" grpId="1" animBg="1"/>
      <p:bldP spid="13" grpId="0"/>
      <p:bldP spid="13" grpId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/>
      <p:bldP spid="22" grpId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35</a:t>
            </a:fld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27.11.2020</a:t>
            </a:r>
            <a:endParaRPr lang="pl-PL" dirty="0"/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969098"/>
            <a:ext cx="12001500" cy="20955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wskaźnikowe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156"/>
            <a:ext cx="7744906" cy="413442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5066583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29-ptrparameters.cpp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32464" y="1322125"/>
            <a:ext cx="2515636" cy="92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513564" y="1331651"/>
            <a:ext cx="118213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51564" y="1785012"/>
            <a:ext cx="82018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590282" y="1785012"/>
            <a:ext cx="438668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32514" y="2853030"/>
            <a:ext cx="3296686" cy="690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2989" y="3729330"/>
            <a:ext cx="1582186" cy="23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2419350" y="3743325"/>
            <a:ext cx="695326" cy="212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1722471" y="4148430"/>
            <a:ext cx="6764304" cy="24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732514" y="3064747"/>
            <a:ext cx="1105936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zakrzywiony 31"/>
          <p:cNvCxnSpPr/>
          <p:nvPr/>
        </p:nvCxnSpPr>
        <p:spPr>
          <a:xfrm rot="16200000" flipH="1">
            <a:off x="3022114" y="2577615"/>
            <a:ext cx="2337254" cy="38105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34"/>
          <p:cNvSpPr/>
          <p:nvPr/>
        </p:nvSpPr>
        <p:spPr>
          <a:xfrm>
            <a:off x="3957637" y="5651501"/>
            <a:ext cx="4276725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981191" y="5711537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number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7" name="pole tekstowe 36"/>
          <p:cNvSpPr txBox="1"/>
          <p:nvPr/>
        </p:nvSpPr>
        <p:spPr>
          <a:xfrm>
            <a:off x="3695700" y="6511178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1722470" y="3295527"/>
            <a:ext cx="1858930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zakrzywiony 23"/>
          <p:cNvCxnSpPr>
            <a:stCxn id="23" idx="3"/>
            <a:endCxn id="35" idx="0"/>
          </p:cNvCxnSpPr>
          <p:nvPr/>
        </p:nvCxnSpPr>
        <p:spPr>
          <a:xfrm>
            <a:off x="3581400" y="3420277"/>
            <a:ext cx="2514600" cy="22312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5047377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56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6184026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34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3981191" y="5705377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78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pole tekstowe 33"/>
          <p:cNvSpPr txBox="1"/>
          <p:nvPr/>
        </p:nvSpPr>
        <p:spPr>
          <a:xfrm>
            <a:off x="7238128" y="5705376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12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1732514" y="1786364"/>
            <a:ext cx="1382162" cy="24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zakrzywiony 38"/>
          <p:cNvCxnSpPr>
            <a:stCxn id="38" idx="2"/>
            <a:endCxn id="35" idx="0"/>
          </p:cNvCxnSpPr>
          <p:nvPr/>
        </p:nvCxnSpPr>
        <p:spPr>
          <a:xfrm rot="16200000" flipH="1">
            <a:off x="2451979" y="2007479"/>
            <a:ext cx="3615637" cy="36724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ole tekstowe 39"/>
          <p:cNvSpPr txBox="1"/>
          <p:nvPr/>
        </p:nvSpPr>
        <p:spPr>
          <a:xfrm>
            <a:off x="5047377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03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pole tekstowe 40"/>
          <p:cNvSpPr txBox="1"/>
          <p:nvPr/>
        </p:nvSpPr>
        <p:spPr>
          <a:xfrm>
            <a:off x="6184026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9D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pole tekstowe 41"/>
          <p:cNvSpPr txBox="1"/>
          <p:nvPr/>
        </p:nvSpPr>
        <p:spPr>
          <a:xfrm>
            <a:off x="3981191" y="5721940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</a:t>
            </a:r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8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3" name="pole tekstowe 42"/>
          <p:cNvSpPr txBox="1"/>
          <p:nvPr/>
        </p:nvSpPr>
        <p:spPr>
          <a:xfrm>
            <a:off x="7238128" y="5721939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36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4" name="Łącznik zakrzywiony 43"/>
          <p:cNvCxnSpPr>
            <a:endCxn id="35" idx="0"/>
          </p:cNvCxnSpPr>
          <p:nvPr/>
        </p:nvCxnSpPr>
        <p:spPr>
          <a:xfrm rot="5400000">
            <a:off x="5840841" y="4653994"/>
            <a:ext cx="1252666" cy="74234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zakrzywiony 15"/>
          <p:cNvCxnSpPr>
            <a:stCxn id="37" idx="0"/>
            <a:endCxn id="8" idx="2"/>
          </p:cNvCxnSpPr>
          <p:nvPr/>
        </p:nvCxnSpPr>
        <p:spPr>
          <a:xfrm rot="16200000" flipV="1">
            <a:off x="1327583" y="3358201"/>
            <a:ext cx="4930027" cy="137592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159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5" grpId="0" animBg="1"/>
      <p:bldP spid="35" grpId="1" animBg="1"/>
      <p:bldP spid="36" grpId="0"/>
      <p:bldP spid="36" grpId="1"/>
      <p:bldP spid="36" grpId="2"/>
      <p:bldP spid="37" grpId="0"/>
      <p:bldP spid="37" grpId="1"/>
      <p:bldP spid="23" grpId="0" animBg="1"/>
      <p:bldP spid="23" grpId="1" animBg="1"/>
      <p:bldP spid="23" grpId="2" animBg="1"/>
      <p:bldP spid="27" grpId="0"/>
      <p:bldP spid="27" grpId="1"/>
      <p:bldP spid="27" grpId="2"/>
      <p:bldP spid="28" grpId="0"/>
      <p:bldP spid="28" grpId="1"/>
      <p:bldP spid="28" grpId="2"/>
      <p:bldP spid="33" grpId="0"/>
      <p:bldP spid="33" grpId="1"/>
      <p:bldP spid="33" grpId="2"/>
      <p:bldP spid="34" grpId="0"/>
      <p:bldP spid="34" grpId="1"/>
      <p:bldP spid="34" grpId="2"/>
      <p:bldP spid="38" grpId="0" animBg="1"/>
      <p:bldP spid="38" grpId="1" animBg="1"/>
      <p:bldP spid="38" grpId="2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Wskaźniki a tablice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8992855" cy="330563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29323" y="4335446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30-arraysnpointers.cpp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14204" y="1789851"/>
            <a:ext cx="3718930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15683" y="2217459"/>
            <a:ext cx="7357296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7173157" y="2217459"/>
            <a:ext cx="577049" cy="260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17161" y="2653944"/>
            <a:ext cx="8048275" cy="959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71863" y="3100491"/>
            <a:ext cx="7693574" cy="23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483875" y="3093093"/>
            <a:ext cx="914401" cy="23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39283"/>
            <a:ext cx="8783276" cy="3496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Prostokąt 13"/>
          <p:cNvSpPr/>
          <p:nvPr/>
        </p:nvSpPr>
        <p:spPr>
          <a:xfrm>
            <a:off x="1714203" y="1920296"/>
            <a:ext cx="1694822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7190911" y="2357182"/>
            <a:ext cx="408374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7483874" y="3231783"/>
            <a:ext cx="754604" cy="223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714203" y="1726978"/>
            <a:ext cx="1124247" cy="206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1714202" y="1933575"/>
            <a:ext cx="862311" cy="21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685430" y="5168229"/>
            <a:ext cx="1082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Tablica = adres pierwszego elementu w tablicy</a:t>
            </a:r>
            <a:endParaRPr lang="pl-PL" sz="32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0" y="932156"/>
            <a:ext cx="9135750" cy="504895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Wskaźniki a </a:t>
            </a:r>
            <a:r>
              <a:rPr lang="pl-PL" dirty="0" smtClean="0"/>
              <a:t>tablice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6450" y="5981111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31-arrayptrparams.cpp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296953" y="1579578"/>
            <a:ext cx="6692950" cy="1563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958557" y="1601484"/>
            <a:ext cx="1782119" cy="21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26041" y="2029440"/>
            <a:ext cx="6268609" cy="917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26041" y="3770572"/>
            <a:ext cx="7906231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26041" y="4188932"/>
            <a:ext cx="2046969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zakrzywiony 13"/>
          <p:cNvCxnSpPr>
            <a:endCxn id="8" idx="2"/>
          </p:cNvCxnSpPr>
          <p:nvPr/>
        </p:nvCxnSpPr>
        <p:spPr>
          <a:xfrm rot="5400000" flipH="1" flipV="1">
            <a:off x="2287545" y="2626862"/>
            <a:ext cx="2372834" cy="751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1726040" y="4618915"/>
            <a:ext cx="2730550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726040" y="5071367"/>
            <a:ext cx="2123578" cy="274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zakrzywiony 20"/>
          <p:cNvCxnSpPr/>
          <p:nvPr/>
        </p:nvCxnSpPr>
        <p:spPr>
          <a:xfrm rot="5400000" flipH="1" flipV="1">
            <a:off x="1878506" y="3106921"/>
            <a:ext cx="3261930" cy="6802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16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t="24090" b="15000"/>
          <a:stretch/>
        </p:blipFill>
        <p:spPr>
          <a:xfrm>
            <a:off x="95250" y="4991239"/>
            <a:ext cx="12001500" cy="12763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Dynamiczna alokacja pamięci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32156"/>
            <a:ext cx="6878010" cy="3715268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677953" y="1789129"/>
            <a:ext cx="4808572" cy="935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838200" y="4647424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32-dynalloc.cpp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085975" y="2000250"/>
            <a:ext cx="1590675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zakrzywiony 9"/>
          <p:cNvCxnSpPr>
            <a:stCxn id="9" idx="2"/>
            <a:endCxn id="13" idx="0"/>
          </p:cNvCxnSpPr>
          <p:nvPr/>
        </p:nvCxnSpPr>
        <p:spPr>
          <a:xfrm rot="16200000" flipH="1">
            <a:off x="2457977" y="2671235"/>
            <a:ext cx="2913597" cy="2066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2795588" y="5161497"/>
            <a:ext cx="4305300" cy="7048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795587" y="5214454"/>
            <a:ext cx="427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</a:t>
            </a:r>
            <a:r>
              <a:rPr lang="pl-PL" sz="3200" b="1" dirty="0" err="1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ar_a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973510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5110159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2907324" y="5223363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7B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6164261" y="5223362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00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091801" y="2238990"/>
            <a:ext cx="4335632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677953" y="2476502"/>
            <a:ext cx="212760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677952" y="1800366"/>
            <a:ext cx="212761" cy="242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682713" y="2911323"/>
            <a:ext cx="2073947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682714" y="2911323"/>
            <a:ext cx="1050962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2952749" y="2911323"/>
            <a:ext cx="708027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954337" y="2911323"/>
            <a:ext cx="354013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3365501" y="2911323"/>
            <a:ext cx="296861" cy="205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zakrzywiony 26"/>
          <p:cNvCxnSpPr>
            <a:stCxn id="22" idx="3"/>
            <a:endCxn id="13" idx="0"/>
          </p:cNvCxnSpPr>
          <p:nvPr/>
        </p:nvCxnSpPr>
        <p:spPr>
          <a:xfrm>
            <a:off x="3756660" y="3013952"/>
            <a:ext cx="1191578" cy="21475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2580641" y="5981992"/>
            <a:ext cx="156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np. 0x1337</a:t>
            </a:r>
            <a:endParaRPr lang="pl-PL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Łącznik zakrzywiony 30"/>
          <p:cNvCxnSpPr>
            <a:stCxn id="30" idx="0"/>
          </p:cNvCxnSpPr>
          <p:nvPr/>
        </p:nvCxnSpPr>
        <p:spPr>
          <a:xfrm rot="16200000" flipV="1">
            <a:off x="1470266" y="4086757"/>
            <a:ext cx="2847475" cy="9429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/>
          <p:cNvSpPr/>
          <p:nvPr/>
        </p:nvSpPr>
        <p:spPr>
          <a:xfrm>
            <a:off x="1682576" y="3092145"/>
            <a:ext cx="4398627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1677952" y="3314312"/>
            <a:ext cx="1313823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zakrzywiony 35"/>
          <p:cNvCxnSpPr>
            <a:stCxn id="35" idx="3"/>
            <a:endCxn id="13" idx="0"/>
          </p:cNvCxnSpPr>
          <p:nvPr/>
        </p:nvCxnSpPr>
        <p:spPr>
          <a:xfrm>
            <a:off x="2991775" y="3438137"/>
            <a:ext cx="1956463" cy="172336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3973510" y="521890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01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pole tekstowe 39"/>
          <p:cNvSpPr txBox="1"/>
          <p:nvPr/>
        </p:nvSpPr>
        <p:spPr>
          <a:xfrm>
            <a:off x="2907324" y="5218908"/>
            <a:ext cx="90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solidFill>
                  <a:srgbClr val="4171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C8</a:t>
            </a:r>
            <a:endParaRPr lang="pl-PL" sz="3200" b="1" dirty="0">
              <a:solidFill>
                <a:srgbClr val="4171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1677952" y="3537527"/>
            <a:ext cx="6038258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zakrzywiony 47"/>
          <p:cNvCxnSpPr>
            <a:endCxn id="13" idx="0"/>
          </p:cNvCxnSpPr>
          <p:nvPr/>
        </p:nvCxnSpPr>
        <p:spPr>
          <a:xfrm rot="5400000">
            <a:off x="4841897" y="3891519"/>
            <a:ext cx="1376320" cy="116363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stokąt 50"/>
          <p:cNvSpPr/>
          <p:nvPr/>
        </p:nvSpPr>
        <p:spPr>
          <a:xfrm>
            <a:off x="1677952" y="3963899"/>
            <a:ext cx="1313822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2" name="Łącznik zakrzywiony 51"/>
          <p:cNvCxnSpPr>
            <a:stCxn id="51" idx="3"/>
            <a:endCxn id="30" idx="0"/>
          </p:cNvCxnSpPr>
          <p:nvPr/>
        </p:nvCxnSpPr>
        <p:spPr>
          <a:xfrm>
            <a:off x="2991774" y="4087724"/>
            <a:ext cx="373727" cy="18942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rostokąt 54"/>
          <p:cNvSpPr/>
          <p:nvPr/>
        </p:nvSpPr>
        <p:spPr>
          <a:xfrm>
            <a:off x="1677951" y="3963898"/>
            <a:ext cx="665754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/>
          <p:cNvSpPr/>
          <p:nvPr/>
        </p:nvSpPr>
        <p:spPr>
          <a:xfrm>
            <a:off x="2370408" y="3963897"/>
            <a:ext cx="536916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5228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5" grpId="0"/>
      <p:bldP spid="15" grpId="1"/>
      <p:bldP spid="15" grpId="2"/>
      <p:bldP spid="14" grpId="0"/>
      <p:bldP spid="14" grpId="1"/>
      <p:bldP spid="14" grpId="2"/>
      <p:bldP spid="14" grpId="3"/>
      <p:bldP spid="16" grpId="0"/>
      <p:bldP spid="16" grpId="1"/>
      <p:bldP spid="16" grpId="2"/>
      <p:bldP spid="16" grpId="3"/>
      <p:bldP spid="16" grpId="4"/>
      <p:bldP spid="16" grpId="5"/>
      <p:bldP spid="16" grpId="6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8" grpId="4"/>
      <p:bldP spid="18" grpId="5"/>
      <p:bldP spid="18" grpId="6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30" grpId="0"/>
      <p:bldP spid="30" grpId="1"/>
      <p:bldP spid="30" grpId="2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9" grpId="0"/>
      <p:bldP spid="39" grpId="1"/>
      <p:bldP spid="39" grpId="3"/>
      <p:bldP spid="39" grpId="4"/>
      <p:bldP spid="40" grpId="0"/>
      <p:bldP spid="40" grpId="1"/>
      <p:bldP spid="40" grpId="3"/>
      <p:bldP spid="40" grpId="4"/>
      <p:bldP spid="47" grpId="0" animBg="1"/>
      <p:bldP spid="47" grpId="1" animBg="1"/>
      <p:bldP spid="47" grpId="2" animBg="1"/>
      <p:bldP spid="51" grpId="0" animBg="1"/>
      <p:bldP spid="51" grpId="1" animBg="1"/>
      <p:bldP spid="51" grpId="2" animBg="1"/>
      <p:bldP spid="51" grpId="3" animBg="1"/>
      <p:bldP spid="51" grpId="4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Dynamiczna alokacja </a:t>
            </a:r>
            <a:r>
              <a:rPr lang="pl-PL" dirty="0" smtClean="0"/>
              <a:t>pamięci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39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6"/>
            <a:ext cx="7106642" cy="523948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110105"/>
            <a:ext cx="23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33-dynarray.cpp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695709" y="1363001"/>
            <a:ext cx="4571926" cy="6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04587" y="2226577"/>
            <a:ext cx="5219996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04587" y="2226577"/>
            <a:ext cx="1988524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906174" y="2226577"/>
            <a:ext cx="1482571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481638" y="2226577"/>
            <a:ext cx="1247775" cy="219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04587" y="2446076"/>
            <a:ext cx="4563048" cy="175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2068571" y="3739773"/>
            <a:ext cx="1686683" cy="23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695709" y="4383851"/>
            <a:ext cx="6223173" cy="93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695708" y="5466926"/>
            <a:ext cx="1668929" cy="25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489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Kompilacja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13" y="1529597"/>
            <a:ext cx="8547375" cy="4826753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5670550" y="1866900"/>
            <a:ext cx="38100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6096000" y="1866899"/>
            <a:ext cx="175895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7899400" y="1866899"/>
            <a:ext cx="2070100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5714930" y="2068511"/>
            <a:ext cx="1943169" cy="24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227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178" y="107674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181256" y="6391353"/>
            <a:ext cx="2743200" cy="365125"/>
          </a:xfrm>
        </p:spPr>
        <p:txBody>
          <a:bodyPr/>
          <a:lstStyle/>
          <a:p>
            <a:r>
              <a:rPr lang="pl-PL" dirty="0" smtClean="0"/>
              <a:t>27.11.2020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40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6" y="674704"/>
            <a:ext cx="7887801" cy="5010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06" y="916816"/>
            <a:ext cx="9545382" cy="5439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70" y="1176106"/>
            <a:ext cx="9231013" cy="54490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5"/>
          <a:srcRect b="11304"/>
          <a:stretch/>
        </p:blipFill>
        <p:spPr>
          <a:xfrm>
            <a:off x="5115036" y="1450333"/>
            <a:ext cx="6963747" cy="540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pole tekstowe 10"/>
          <p:cNvSpPr txBox="1"/>
          <p:nvPr/>
        </p:nvSpPr>
        <p:spPr>
          <a:xfrm>
            <a:off x="9996256" y="391189"/>
            <a:ext cx="135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summary.cpp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416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Dzięki za uwagę!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41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29810" y="1313895"/>
            <a:ext cx="96056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Linki: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bg1"/>
                </a:solidFill>
              </a:rPr>
              <a:t>&lt;link do </a:t>
            </a:r>
            <a:r>
              <a:rPr lang="pl-PL" sz="2800" dirty="0" err="1" smtClean="0">
                <a:solidFill>
                  <a:schemeClr val="bg1"/>
                </a:solidFill>
              </a:rPr>
              <a:t>githuba</a:t>
            </a:r>
            <a:r>
              <a:rPr lang="pl-PL" sz="2800" dirty="0" smtClean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bg1"/>
                </a:solidFill>
                <a:hlinkClick r:id="rId2"/>
              </a:rPr>
              <a:t>cppreference.com</a:t>
            </a:r>
            <a:endParaRPr lang="pl-PL" sz="2800" dirty="0" smtClean="0">
              <a:solidFill>
                <a:schemeClr val="bg1"/>
              </a:solidFill>
            </a:endParaRPr>
          </a:p>
          <a:p>
            <a:endParaRPr lang="pl-PL" sz="2800" dirty="0" smtClean="0">
              <a:solidFill>
                <a:schemeClr val="bg1"/>
              </a:solidFill>
            </a:endParaRPr>
          </a:p>
          <a:p>
            <a:r>
              <a:rPr lang="pl-PL" sz="2800" dirty="0" smtClean="0">
                <a:solidFill>
                  <a:schemeClr val="bg1"/>
                </a:solidFill>
              </a:rPr>
              <a:t>Praca domowa: </a:t>
            </a:r>
            <a:r>
              <a:rPr lang="pl-PL" sz="2800" i="1" dirty="0" smtClean="0">
                <a:solidFill>
                  <a:schemeClr val="bg1"/>
                </a:solidFill>
              </a:rPr>
              <a:t>Brak</a:t>
            </a:r>
            <a:endParaRPr lang="pl-PL" sz="2800" i="1" dirty="0">
              <a:solidFill>
                <a:schemeClr val="bg1"/>
              </a:solidFill>
            </a:endParaRP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 smtClean="0">
                <a:solidFill>
                  <a:schemeClr val="bg1"/>
                </a:solidFill>
              </a:rPr>
              <a:t>Następne szkolenie – Programowanie Obiektowe: </a:t>
            </a:r>
            <a:r>
              <a:rPr lang="pl-PL" sz="2800" u="sng" dirty="0" smtClean="0">
                <a:solidFill>
                  <a:schemeClr val="bg1"/>
                </a:solidFill>
              </a:rPr>
              <a:t>4.12.2020</a:t>
            </a:r>
            <a:endParaRPr lang="pl-PL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68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Zmienne i stałe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5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9249"/>
            <a:ext cx="6773220" cy="5430008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828800" y="1812937"/>
            <a:ext cx="336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2209800" y="1812937"/>
            <a:ext cx="590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828800" y="6374285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02-variables.cpp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828800" y="2021791"/>
            <a:ext cx="97155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828800" y="2458549"/>
            <a:ext cx="13462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828800" y="2902572"/>
            <a:ext cx="24130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1828800" y="2902572"/>
            <a:ext cx="5588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387600" y="2902572"/>
            <a:ext cx="1854200" cy="20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1828800" y="3328249"/>
            <a:ext cx="4743450" cy="663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828800" y="4193796"/>
            <a:ext cx="1193800" cy="44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828800" y="4859830"/>
            <a:ext cx="4362450" cy="44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28800" y="5475569"/>
            <a:ext cx="2714625" cy="235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623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Typy danych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3420"/>
            <a:ext cx="6973273" cy="524900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38200" y="6051361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03-datatypes.cpp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976"/>
              </p:ext>
            </p:extLst>
          </p:nvPr>
        </p:nvGraphicFramePr>
        <p:xfrm>
          <a:off x="1984547" y="1369084"/>
          <a:ext cx="7801929" cy="4297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{5202B0CA-FC54-4496-8BCA-5EF66A818D29}</a:tableStyleId>
              </a:tblPr>
              <a:tblGrid>
                <a:gridCol w="2083188"/>
                <a:gridCol w="2004004"/>
                <a:gridCol w="876269"/>
                <a:gridCol w="1969550"/>
                <a:gridCol w="868918"/>
              </a:tblGrid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Typ danych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Windows (64-bit)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Bajtów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Linux (64-bit)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Bajtów</a:t>
                      </a:r>
                      <a:endParaRPr lang="pl-PL" dirty="0"/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signed</a:t>
                      </a:r>
                      <a:r>
                        <a:rPr lang="pl-PL" dirty="0" smtClean="0">
                          <a:latin typeface="Consolas" panose="020B0609020204030204" pitchFamily="49" charset="0"/>
                        </a:rPr>
                        <a:t> char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-128 – 127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-128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- 127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 smtClean="0">
                          <a:latin typeface="Consolas" panose="020B0609020204030204" pitchFamily="49" charset="0"/>
                        </a:rPr>
                        <a:t>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255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0 - 255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short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-32768 – 32767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-32768 - 32767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short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65535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0 - 65535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int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 smtClean="0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63828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pl-PL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-2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63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</a:tr>
              <a:tr h="627977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 smtClean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aseline="0" dirty="0" err="1" smtClean="0">
                          <a:latin typeface="Consolas" panose="020B0609020204030204" pitchFamily="49" charset="0"/>
                        </a:rPr>
                        <a:t>long</a:t>
                      </a:r>
                      <a:endParaRPr lang="pl-PL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0 – (2</a:t>
                      </a:r>
                      <a:r>
                        <a:rPr lang="pl-PL" baseline="30000" dirty="0" smtClean="0">
                          <a:latin typeface="Consolas" panose="020B0609020204030204" pitchFamily="49" charset="0"/>
                        </a:rPr>
                        <a:t>64</a:t>
                      </a:r>
                      <a:r>
                        <a:rPr lang="pl-PL" baseline="0" dirty="0" smtClean="0">
                          <a:latin typeface="Consolas" panose="020B0609020204030204" pitchFamily="49" charset="0"/>
                        </a:rPr>
                        <a:t>-1)</a:t>
                      </a:r>
                      <a:endParaRPr lang="pl-PL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1773569" y="1766146"/>
            <a:ext cx="1800225" cy="24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773569" y="2187076"/>
            <a:ext cx="30270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773569" y="2862815"/>
            <a:ext cx="28365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773569" y="3500990"/>
            <a:ext cx="333184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773569" y="4149984"/>
            <a:ext cx="484060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1773569" y="4817342"/>
            <a:ext cx="273748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773569" y="5448583"/>
            <a:ext cx="2173606" cy="46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036934" y="3980913"/>
            <a:ext cx="7678565" cy="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9618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0908"/>
            <a:ext cx="8173591" cy="41820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Standardowe wejście i wyjście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7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4062" y="5575797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04-inputoutput.cpp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66888" y="2495551"/>
            <a:ext cx="3338512" cy="22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766888" y="2943225"/>
            <a:ext cx="1700212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766888" y="3166675"/>
            <a:ext cx="1700212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766887" y="3166675"/>
            <a:ext cx="871537" cy="21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655093" y="3166675"/>
            <a:ext cx="812007" cy="21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1769269" y="3605030"/>
            <a:ext cx="3336131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1769269" y="4043385"/>
            <a:ext cx="1812131" cy="432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1766887" y="4698992"/>
            <a:ext cx="6519863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1766887" y="2943225"/>
            <a:ext cx="1166813" cy="21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78" y="1282357"/>
            <a:ext cx="8373644" cy="4601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Prostokąt 17"/>
          <p:cNvSpPr/>
          <p:nvPr/>
        </p:nvSpPr>
        <p:spPr>
          <a:xfrm>
            <a:off x="1445894" y="1987865"/>
            <a:ext cx="2021206" cy="199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835357" y="2853319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835357" y="3938195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1835357" y="5023071"/>
            <a:ext cx="469693" cy="21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834404" y="3297253"/>
            <a:ext cx="642096" cy="20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1834404" y="3505186"/>
            <a:ext cx="365871" cy="20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1834403" y="4586892"/>
            <a:ext cx="365871" cy="211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515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8302"/>
            <a:ext cx="6134956" cy="539190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Operatory arytmetyczne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8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3"/>
          <a:srcRect r="5159"/>
          <a:stretch/>
        </p:blipFill>
        <p:spPr>
          <a:xfrm>
            <a:off x="6634588" y="932156"/>
            <a:ext cx="5538362" cy="311511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6634588" y="4044361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05-operators.cpp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752600" y="1800225"/>
            <a:ext cx="3676650" cy="149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724150" y="3544240"/>
            <a:ext cx="523875" cy="19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819400" y="4198250"/>
            <a:ext cx="523875" cy="199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4361392" y="4835366"/>
            <a:ext cx="540808" cy="649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333875" y="3757885"/>
            <a:ext cx="409575" cy="20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4333876" y="4397335"/>
            <a:ext cx="476250" cy="20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028950" y="5703201"/>
            <a:ext cx="1647825" cy="234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7496175" y="948302"/>
            <a:ext cx="3729463" cy="1547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7496174" y="2686050"/>
            <a:ext cx="446722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25686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Operatory arytmetyczne – c.d.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27.11.2020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91BC-E7FA-4F20-AF5E-63251484E474}" type="slidenum">
              <a:rPr lang="pl-PL" smtClean="0"/>
              <a:t>9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" y="1438907"/>
            <a:ext cx="5172797" cy="441069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129937" y="5849598"/>
            <a:ext cx="2304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06-operators.cpp</a:t>
            </a:r>
            <a:endParaRPr lang="pl-PL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030896" y="1431235"/>
            <a:ext cx="3312381" cy="155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2030896" y="3198521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030896" y="4083491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030896" y="4925429"/>
            <a:ext cx="3908728" cy="65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030895" y="5583291"/>
            <a:ext cx="4083657" cy="221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092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529</Words>
  <Application>Microsoft Office PowerPoint</Application>
  <PresentationFormat>Panoramiczny</PresentationFormat>
  <Paragraphs>300</Paragraphs>
  <Slides>41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Motyw pakietu Office</vt:lpstr>
      <vt:lpstr>Szkolenie z podstaw programowania w C++</vt:lpstr>
      <vt:lpstr>Prezentacja programu PowerPoint</vt:lpstr>
      <vt:lpstr>Struktura programu</vt:lpstr>
      <vt:lpstr>Kompilacja</vt:lpstr>
      <vt:lpstr>Zmienne i stałe</vt:lpstr>
      <vt:lpstr>Typy danych</vt:lpstr>
      <vt:lpstr>Standardowe wejście i wyjście</vt:lpstr>
      <vt:lpstr>Operatory arytmetyczne</vt:lpstr>
      <vt:lpstr>Operatory arytmetyczne – c.d.</vt:lpstr>
      <vt:lpstr>Typ logiczny/boolowski</vt:lpstr>
      <vt:lpstr>Typ logiczny/boolowski – c.d.</vt:lpstr>
      <vt:lpstr>Instrukcje warunkowe</vt:lpstr>
      <vt:lpstr>Instrukcje warunkowe – c.d.</vt:lpstr>
      <vt:lpstr>Instrukcje warunkowe – c.d.</vt:lpstr>
      <vt:lpstr>Pętle - for</vt:lpstr>
      <vt:lpstr>Pętle - while</vt:lpstr>
      <vt:lpstr>Funkcje</vt:lpstr>
      <vt:lpstr>Funkcje – c.d.</vt:lpstr>
      <vt:lpstr>Funkcje – c.d.</vt:lpstr>
      <vt:lpstr>Funkcje – c.d.</vt:lpstr>
      <vt:lpstr>Funkcje – c.d.</vt:lpstr>
      <vt:lpstr>Referencje</vt:lpstr>
      <vt:lpstr>Parametry referencyjne</vt:lpstr>
      <vt:lpstr>Tablice</vt:lpstr>
      <vt:lpstr>Tablice – c.d.</vt:lpstr>
      <vt:lpstr>Tablice – c.d.</vt:lpstr>
      <vt:lpstr>std::vector</vt:lpstr>
      <vt:lpstr>std::vector – c.d.</vt:lpstr>
      <vt:lpstr>std::vector – c.d.</vt:lpstr>
      <vt:lpstr>std::string</vt:lpstr>
      <vt:lpstr>Pamięć</vt:lpstr>
      <vt:lpstr>Pamięć</vt:lpstr>
      <vt:lpstr>Pamięć</vt:lpstr>
      <vt:lpstr>Wskaźniki</vt:lpstr>
      <vt:lpstr>Parametry wskaźnikowe</vt:lpstr>
      <vt:lpstr>Wskaźniki a tablice</vt:lpstr>
      <vt:lpstr>Wskaźniki a tablice – c.d.</vt:lpstr>
      <vt:lpstr>Dynamiczna alokacja pamięci</vt:lpstr>
      <vt:lpstr>Dynamiczna alokacja pamięci – c.d.</vt:lpstr>
      <vt:lpstr>Podsumowanie</vt:lpstr>
      <vt:lpstr>Dzięki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z podstaw programowanie w C++</dc:title>
  <dc:creator>Brzózka Konrad (STUD)</dc:creator>
  <cp:lastModifiedBy>Brzózka Konrad (STUD)</cp:lastModifiedBy>
  <cp:revision>449</cp:revision>
  <dcterms:created xsi:type="dcterms:W3CDTF">2020-11-18T08:54:41Z</dcterms:created>
  <dcterms:modified xsi:type="dcterms:W3CDTF">2020-11-20T12:04:43Z</dcterms:modified>
</cp:coreProperties>
</file>