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89"/>
  </p:notesMasterIdLst>
  <p:sldIdLst>
    <p:sldId id="256" r:id="rId2"/>
    <p:sldId id="349" r:id="rId3"/>
    <p:sldId id="335" r:id="rId4"/>
    <p:sldId id="420" r:id="rId5"/>
    <p:sldId id="418" r:id="rId6"/>
    <p:sldId id="419" r:id="rId7"/>
    <p:sldId id="258" r:id="rId8"/>
    <p:sldId id="295" r:id="rId9"/>
    <p:sldId id="338" r:id="rId10"/>
    <p:sldId id="339" r:id="rId11"/>
    <p:sldId id="344" r:id="rId12"/>
    <p:sldId id="340" r:id="rId13"/>
    <p:sldId id="341" r:id="rId14"/>
    <p:sldId id="346" r:id="rId15"/>
    <p:sldId id="347" r:id="rId16"/>
    <p:sldId id="348" r:id="rId17"/>
    <p:sldId id="345" r:id="rId18"/>
    <p:sldId id="350" r:id="rId19"/>
    <p:sldId id="351" r:id="rId20"/>
    <p:sldId id="352" r:id="rId21"/>
    <p:sldId id="353" r:id="rId22"/>
    <p:sldId id="354" r:id="rId23"/>
    <p:sldId id="355" r:id="rId24"/>
    <p:sldId id="356" r:id="rId25"/>
    <p:sldId id="357" r:id="rId26"/>
    <p:sldId id="358" r:id="rId27"/>
    <p:sldId id="359" r:id="rId28"/>
    <p:sldId id="378" r:id="rId29"/>
    <p:sldId id="383" r:id="rId30"/>
    <p:sldId id="384" r:id="rId31"/>
    <p:sldId id="385" r:id="rId32"/>
    <p:sldId id="386" r:id="rId33"/>
    <p:sldId id="301" r:id="rId34"/>
    <p:sldId id="302"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87" r:id="rId59"/>
    <p:sldId id="388" r:id="rId60"/>
    <p:sldId id="389" r:id="rId61"/>
    <p:sldId id="390" r:id="rId62"/>
    <p:sldId id="391" r:id="rId63"/>
    <p:sldId id="392" r:id="rId64"/>
    <p:sldId id="393" r:id="rId65"/>
    <p:sldId id="395" r:id="rId66"/>
    <p:sldId id="396"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409" r:id="rId80"/>
    <p:sldId id="410" r:id="rId81"/>
    <p:sldId id="411" r:id="rId82"/>
    <p:sldId id="412" r:id="rId83"/>
    <p:sldId id="413" r:id="rId84"/>
    <p:sldId id="414" r:id="rId85"/>
    <p:sldId id="415" r:id="rId86"/>
    <p:sldId id="416" r:id="rId87"/>
    <p:sldId id="417"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snapToGrid="0">
      <p:cViewPr varScale="1">
        <p:scale>
          <a:sx n="64" d="100"/>
          <a:sy n="64"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27CCE0-9DDA-455C-80F7-EF6A9CBC9F41}"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4509C-5C1E-41FD-B0F8-14A4795E32AB}" type="slidenum">
              <a:rPr lang="en-IN" smtClean="0"/>
              <a:t>‹#›</a:t>
            </a:fld>
            <a:endParaRPr lang="en-IN"/>
          </a:p>
        </p:txBody>
      </p:sp>
    </p:spTree>
    <p:extLst>
      <p:ext uri="{BB962C8B-B14F-4D97-AF65-F5344CB8AC3E}">
        <p14:creationId xmlns:p14="http://schemas.microsoft.com/office/powerpoint/2010/main" val="254104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Google Shape;439;p37:notes">
            <a:extLst>
              <a:ext uri="{FF2B5EF4-FFF2-40B4-BE49-F238E27FC236}">
                <a16:creationId xmlns:a16="http://schemas.microsoft.com/office/drawing/2014/main" id="{E0021F16-A606-8ACF-B013-5CA7ECD8237A}"/>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6867" name="Google Shape;440;p37:notes">
            <a:extLst>
              <a:ext uri="{FF2B5EF4-FFF2-40B4-BE49-F238E27FC236}">
                <a16:creationId xmlns:a16="http://schemas.microsoft.com/office/drawing/2014/main" id="{030419B6-02C8-ABA8-0256-6AF5BEE62051}"/>
              </a:ext>
            </a:extLst>
          </p:cNvPr>
          <p:cNvSpPr>
            <a:spLocks noGrp="1" noRot="1" noChangeAspect="1" noTextEdit="1"/>
          </p:cNvSpPr>
          <p:nvPr>
            <p:ph type="sldImg" idx="2"/>
          </p:nvPr>
        </p:nvSpPr>
        <p:spPr>
          <a:noFill/>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4" name="Google Shape;554;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6" name="Google Shape;59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6" name="Google Shape;626;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3" name="Google Shape;533;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DB52E6-4691-40EC-A056-0A6E333243AF}"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179842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B52E6-4691-40EC-A056-0A6E333243AF}"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23896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B52E6-4691-40EC-A056-0A6E333243AF}"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32210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DB52E6-4691-40EC-A056-0A6E333243AF}"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399751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B52E6-4691-40EC-A056-0A6E333243AF}" type="datetimeFigureOut">
              <a:rPr lang="en-IN" smtClean="0"/>
              <a:t>16-10-2024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1461936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DB52E6-4691-40EC-A056-0A6E333243AF}"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342979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DB52E6-4691-40EC-A056-0A6E333243AF}" type="datetimeFigureOut">
              <a:rPr lang="en-IN" smtClean="0"/>
              <a:t>16-10-2024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291879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DB52E6-4691-40EC-A056-0A6E333243AF}" type="datetimeFigureOut">
              <a:rPr lang="en-IN" smtClean="0"/>
              <a:t>16-10-2024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41189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B52E6-4691-40EC-A056-0A6E333243AF}" type="datetimeFigureOut">
              <a:rPr lang="en-IN" smtClean="0"/>
              <a:t>16-10-2024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415527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DB52E6-4691-40EC-A056-0A6E333243AF}"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215149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DB52E6-4691-40EC-A056-0A6E333243AF}" type="datetimeFigureOut">
              <a:rPr lang="en-IN" smtClean="0"/>
              <a:t>16-10-2024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BD1E66-DE1F-4438-AA1A-3391522ED603}" type="slidenum">
              <a:rPr lang="en-IN" smtClean="0"/>
              <a:t>‹#›</a:t>
            </a:fld>
            <a:endParaRPr lang="en-IN"/>
          </a:p>
        </p:txBody>
      </p:sp>
    </p:spTree>
    <p:extLst>
      <p:ext uri="{BB962C8B-B14F-4D97-AF65-F5344CB8AC3E}">
        <p14:creationId xmlns:p14="http://schemas.microsoft.com/office/powerpoint/2010/main" val="183316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B52E6-4691-40EC-A056-0A6E333243AF}" type="datetimeFigureOut">
              <a:rPr lang="en-IN" smtClean="0"/>
              <a:t>16-10-2024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D1E66-DE1F-4438-AA1A-3391522ED603}" type="slidenum">
              <a:rPr lang="en-IN" smtClean="0"/>
              <a:t>‹#›</a:t>
            </a:fld>
            <a:endParaRPr lang="en-IN"/>
          </a:p>
        </p:txBody>
      </p:sp>
    </p:spTree>
    <p:extLst>
      <p:ext uri="{BB962C8B-B14F-4D97-AF65-F5344CB8AC3E}">
        <p14:creationId xmlns:p14="http://schemas.microsoft.com/office/powerpoint/2010/main" val="39528993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8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3DBE-39F7-B890-2460-EDAE4D29C681}"/>
              </a:ext>
            </a:extLst>
          </p:cNvPr>
          <p:cNvSpPr>
            <a:spLocks noGrp="1"/>
          </p:cNvSpPr>
          <p:nvPr>
            <p:ph type="ctrTitle"/>
          </p:nvPr>
        </p:nvSpPr>
        <p:spPr/>
        <p:txBody>
          <a:bodyPr/>
          <a:lstStyle/>
          <a:p>
            <a:r>
              <a:rPr lang="en-US" b="1" dirty="0">
                <a:solidFill>
                  <a:srgbClr val="0070C0"/>
                </a:solidFill>
              </a:rPr>
              <a:t>Regular Expression</a:t>
            </a:r>
            <a:endParaRPr lang="en-IN" b="1" dirty="0">
              <a:solidFill>
                <a:srgbClr val="0070C0"/>
              </a:solidFill>
            </a:endParaRPr>
          </a:p>
        </p:txBody>
      </p:sp>
    </p:spTree>
    <p:extLst>
      <p:ext uri="{BB962C8B-B14F-4D97-AF65-F5344CB8AC3E}">
        <p14:creationId xmlns:p14="http://schemas.microsoft.com/office/powerpoint/2010/main" val="360955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5ED6E-0E5A-FFB0-03B3-B0563EF7104C}"/>
              </a:ext>
            </a:extLst>
          </p:cNvPr>
          <p:cNvSpPr>
            <a:spLocks noGrp="1"/>
          </p:cNvSpPr>
          <p:nvPr>
            <p:ph sz="half" idx="1"/>
          </p:nvPr>
        </p:nvSpPr>
        <p:spPr>
          <a:xfrm>
            <a:off x="253218" y="478302"/>
            <a:ext cx="10353822" cy="5698661"/>
          </a:xfrm>
        </p:spPr>
        <p:txBody>
          <a:bodyPr>
            <a:normAutofit/>
          </a:bodyPr>
          <a:lstStyle/>
          <a:p>
            <a:pPr marL="0" indent="0">
              <a:spcBef>
                <a:spcPts val="600"/>
              </a:spcBef>
              <a:buSzPct val="100000"/>
              <a:buNone/>
            </a:pPr>
            <a:r>
              <a:rPr lang="en-US" sz="2800" dirty="0">
                <a:solidFill>
                  <a:srgbClr val="00B0F0"/>
                </a:solidFill>
              </a:rPr>
              <a:t>6.  Alternate a’s and b’s.</a:t>
            </a:r>
          </a:p>
          <a:p>
            <a:pPr marL="0" indent="0">
              <a:spcBef>
                <a:spcPts val="600"/>
              </a:spcBef>
              <a:buSzPct val="100000"/>
              <a:buNone/>
            </a:pPr>
            <a:r>
              <a:rPr lang="en-US" dirty="0"/>
              <a:t>        L={</a:t>
            </a:r>
            <a:r>
              <a:rPr lang="en-US" dirty="0" err="1"/>
              <a:t>Ɛ,a,b,ab,ba,aba,bab,abab</a:t>
            </a:r>
            <a:r>
              <a:rPr lang="en-US" dirty="0"/>
              <a:t>,….}</a:t>
            </a:r>
          </a:p>
          <a:p>
            <a:pPr marL="0" indent="0">
              <a:spcBef>
                <a:spcPts val="600"/>
              </a:spcBef>
              <a:buSzPct val="100000"/>
              <a:buNone/>
            </a:pPr>
            <a:r>
              <a:rPr lang="en-US" dirty="0"/>
              <a:t>  </a:t>
            </a:r>
          </a:p>
          <a:p>
            <a:pPr marL="0" indent="0">
              <a:spcBef>
                <a:spcPts val="600"/>
              </a:spcBef>
              <a:buSzPct val="100000"/>
              <a:buNone/>
            </a:pPr>
            <a:r>
              <a:rPr lang="en-US" dirty="0"/>
              <a:t>        R.E=(</a:t>
            </a:r>
            <a:r>
              <a:rPr lang="en-US" dirty="0" err="1"/>
              <a:t>Ɛ+b</a:t>
            </a:r>
            <a:r>
              <a:rPr lang="en-US" dirty="0"/>
              <a:t>)(ab)*(</a:t>
            </a:r>
            <a:r>
              <a:rPr lang="en-US" dirty="0" err="1"/>
              <a:t>Ɛ+a</a:t>
            </a:r>
            <a:r>
              <a:rPr lang="en-US" dirty="0"/>
              <a:t>)</a:t>
            </a:r>
          </a:p>
          <a:p>
            <a:pPr marL="0" indent="0">
              <a:spcBef>
                <a:spcPts val="600"/>
              </a:spcBef>
              <a:buSzPct val="100000"/>
              <a:buNone/>
            </a:pPr>
            <a:endParaRPr lang="en-US" sz="2800" dirty="0"/>
          </a:p>
          <a:p>
            <a:pPr marL="0" indent="0">
              <a:spcBef>
                <a:spcPts val="600"/>
              </a:spcBef>
              <a:buSzPct val="100000"/>
              <a:buNone/>
            </a:pPr>
            <a:r>
              <a:rPr lang="en-US" dirty="0">
                <a:solidFill>
                  <a:srgbClr val="00B0F0"/>
                </a:solidFill>
              </a:rPr>
              <a:t>7.  </a:t>
            </a:r>
            <a:r>
              <a:rPr lang="en-US" sz="2800" dirty="0">
                <a:solidFill>
                  <a:srgbClr val="00B0F0"/>
                </a:solidFill>
              </a:rPr>
              <a:t>At most one pair of consecutive 0’s.</a:t>
            </a:r>
          </a:p>
          <a:p>
            <a:pPr marL="0" indent="0">
              <a:spcBef>
                <a:spcPts val="600"/>
              </a:spcBef>
              <a:buSzPct val="100000"/>
              <a:buNone/>
            </a:pPr>
            <a:r>
              <a:rPr lang="en-US" dirty="0"/>
              <a:t>        i.e., any num. of 1’s with no 0’s or one ‘0’ or ‘00’</a:t>
            </a:r>
          </a:p>
          <a:p>
            <a:pPr marL="1371600" lvl="3" indent="0">
              <a:spcBef>
                <a:spcPts val="600"/>
              </a:spcBef>
              <a:buSzPct val="100000"/>
              <a:buNone/>
            </a:pPr>
            <a:r>
              <a:rPr lang="en-US" dirty="0"/>
              <a:t>  </a:t>
            </a:r>
            <a:r>
              <a:rPr lang="en-US" sz="2800" dirty="0">
                <a:solidFill>
                  <a:srgbClr val="00B050"/>
                </a:solidFill>
              </a:rPr>
              <a:t>case 1: </a:t>
            </a:r>
            <a:r>
              <a:rPr lang="en-US" sz="2800" dirty="0"/>
              <a:t>1*     </a:t>
            </a:r>
          </a:p>
          <a:p>
            <a:pPr marL="1371600" lvl="3" indent="0">
              <a:spcBef>
                <a:spcPts val="600"/>
              </a:spcBef>
              <a:buSzPct val="100000"/>
              <a:buNone/>
            </a:pPr>
            <a:r>
              <a:rPr lang="en-US" sz="2800" dirty="0"/>
              <a:t>  </a:t>
            </a:r>
            <a:r>
              <a:rPr lang="en-US" sz="2800" dirty="0">
                <a:solidFill>
                  <a:srgbClr val="00B050"/>
                </a:solidFill>
              </a:rPr>
              <a:t>case 2</a:t>
            </a:r>
            <a:r>
              <a:rPr lang="en-US" sz="2800" dirty="0"/>
              <a:t>: (1+01)* 0 (1+01)*</a:t>
            </a:r>
          </a:p>
          <a:p>
            <a:pPr marL="1371600" lvl="3" indent="0">
              <a:spcBef>
                <a:spcPts val="600"/>
              </a:spcBef>
              <a:buSzPct val="100000"/>
              <a:buNone/>
            </a:pPr>
            <a:r>
              <a:rPr lang="en-US" sz="2800" dirty="0"/>
              <a:t>  </a:t>
            </a:r>
            <a:r>
              <a:rPr lang="en-US" sz="2800" dirty="0">
                <a:solidFill>
                  <a:srgbClr val="00B050"/>
                </a:solidFill>
              </a:rPr>
              <a:t>case 3: </a:t>
            </a:r>
            <a:r>
              <a:rPr lang="en-US" sz="2800" dirty="0"/>
              <a:t>(1+01)* 00 (1+10)*</a:t>
            </a:r>
          </a:p>
          <a:p>
            <a:pPr marL="1371600" lvl="3" indent="0">
              <a:spcBef>
                <a:spcPts val="600"/>
              </a:spcBef>
              <a:buSzPct val="100000"/>
              <a:buNone/>
            </a:pPr>
            <a:endParaRPr lang="en-US" sz="2800" dirty="0"/>
          </a:p>
          <a:p>
            <a:pPr marL="1371600" lvl="3" indent="0">
              <a:spcBef>
                <a:spcPts val="600"/>
              </a:spcBef>
              <a:buSzPct val="100000"/>
              <a:buNone/>
            </a:pPr>
            <a:r>
              <a:rPr lang="en-US" sz="2800" dirty="0"/>
              <a:t>R.E= 1*+ (1+01)* 0 (1+01)*+ (1+01)* 00 (1+10)*</a:t>
            </a:r>
          </a:p>
          <a:p>
            <a:pPr marL="0" indent="0">
              <a:spcBef>
                <a:spcPts val="600"/>
              </a:spcBef>
              <a:buSzPct val="100000"/>
              <a:buNone/>
            </a:pPr>
            <a:endParaRPr lang="en-US" dirty="0"/>
          </a:p>
        </p:txBody>
      </p:sp>
    </p:spTree>
    <p:extLst>
      <p:ext uri="{BB962C8B-B14F-4D97-AF65-F5344CB8AC3E}">
        <p14:creationId xmlns:p14="http://schemas.microsoft.com/office/powerpoint/2010/main" val="55480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91FB392-BFFB-4E4E-DEFA-5B4E75D8646C}"/>
              </a:ext>
            </a:extLst>
          </p:cNvPr>
          <p:cNvSpPr>
            <a:spLocks noGrp="1"/>
          </p:cNvSpPr>
          <p:nvPr>
            <p:ph idx="1"/>
          </p:nvPr>
        </p:nvSpPr>
        <p:spPr>
          <a:xfrm>
            <a:off x="838200" y="267286"/>
            <a:ext cx="10515600" cy="6175717"/>
          </a:xfrm>
        </p:spPr>
        <p:txBody>
          <a:bodyPr>
            <a:normAutofit fontScale="92500" lnSpcReduction="20000"/>
          </a:bodyPr>
          <a:lstStyle/>
          <a:p>
            <a:pPr marL="0" indent="0">
              <a:buNone/>
            </a:pPr>
            <a:r>
              <a:rPr lang="en-US" sz="2800" dirty="0">
                <a:solidFill>
                  <a:srgbClr val="00B0F0"/>
                </a:solidFill>
              </a:rPr>
              <a:t>8. Containing at least one a and at least one b</a:t>
            </a:r>
          </a:p>
          <a:p>
            <a:pPr marL="0" indent="0">
              <a:buNone/>
            </a:pPr>
            <a:r>
              <a:rPr lang="en-US" dirty="0"/>
              <a:t>           L={ab, </a:t>
            </a:r>
            <a:r>
              <a:rPr lang="en-US" dirty="0" err="1"/>
              <a:t>ba</a:t>
            </a:r>
            <a:r>
              <a:rPr lang="en-US" dirty="0"/>
              <a:t>, </a:t>
            </a:r>
            <a:r>
              <a:rPr lang="en-US" dirty="0" err="1"/>
              <a:t>aab</a:t>
            </a:r>
            <a:r>
              <a:rPr lang="en-US" dirty="0"/>
              <a:t>, </a:t>
            </a:r>
            <a:r>
              <a:rPr lang="en-US" dirty="0" err="1"/>
              <a:t>bab</a:t>
            </a:r>
            <a:r>
              <a:rPr lang="en-US" dirty="0"/>
              <a:t>, </a:t>
            </a:r>
            <a:r>
              <a:rPr lang="en-US" dirty="0" err="1"/>
              <a:t>bbbabbb</a:t>
            </a:r>
            <a:r>
              <a:rPr lang="en-US" dirty="0"/>
              <a:t>,…..}</a:t>
            </a:r>
            <a:endParaRPr lang="en-US" sz="2800" dirty="0"/>
          </a:p>
          <a:p>
            <a:pPr marL="0" indent="0">
              <a:buNone/>
            </a:pPr>
            <a:r>
              <a:rPr lang="en-US" dirty="0"/>
              <a:t>                     R.E=(</a:t>
            </a:r>
            <a:r>
              <a:rPr lang="en-US" dirty="0" err="1"/>
              <a:t>a+b</a:t>
            </a:r>
            <a:r>
              <a:rPr lang="en-US" dirty="0"/>
              <a:t>)*a (</a:t>
            </a:r>
            <a:r>
              <a:rPr lang="en-US" dirty="0" err="1"/>
              <a:t>a+b</a:t>
            </a:r>
            <a:r>
              <a:rPr lang="en-US" dirty="0"/>
              <a:t>)* b (</a:t>
            </a:r>
            <a:r>
              <a:rPr lang="en-US" dirty="0" err="1"/>
              <a:t>a+b</a:t>
            </a:r>
            <a:r>
              <a:rPr lang="en-US" dirty="0"/>
              <a:t>)*</a:t>
            </a:r>
          </a:p>
          <a:p>
            <a:pPr marL="0" indent="0">
              <a:buNone/>
            </a:pPr>
            <a:r>
              <a:rPr lang="en-US" dirty="0"/>
              <a:t>                     R.E=(</a:t>
            </a:r>
            <a:r>
              <a:rPr lang="en-US" dirty="0" err="1"/>
              <a:t>a+b</a:t>
            </a:r>
            <a:r>
              <a:rPr lang="en-US" dirty="0"/>
              <a:t>)*(</a:t>
            </a:r>
            <a:r>
              <a:rPr lang="en-US" dirty="0" err="1"/>
              <a:t>ab+ba</a:t>
            </a:r>
            <a:r>
              <a:rPr lang="en-US" dirty="0"/>
              <a:t>)(</a:t>
            </a:r>
            <a:r>
              <a:rPr lang="en-US" dirty="0" err="1"/>
              <a:t>a+b</a:t>
            </a:r>
            <a:r>
              <a:rPr lang="en-US" dirty="0"/>
              <a:t>)*</a:t>
            </a:r>
          </a:p>
          <a:p>
            <a:pPr marL="0" indent="0">
              <a:buNone/>
            </a:pPr>
            <a:endParaRPr lang="en-US" dirty="0"/>
          </a:p>
          <a:p>
            <a:pPr marL="514350" indent="-514350">
              <a:spcBef>
                <a:spcPts val="600"/>
              </a:spcBef>
              <a:buSzPct val="100000"/>
              <a:buAutoNum type="arabicPeriod" startAt="9"/>
            </a:pPr>
            <a:r>
              <a:rPr lang="en-US" dirty="0">
                <a:solidFill>
                  <a:srgbClr val="00B0F0"/>
                </a:solidFill>
              </a:rPr>
              <a:t>A</a:t>
            </a:r>
            <a:r>
              <a:rPr lang="en-US" sz="2800" dirty="0">
                <a:solidFill>
                  <a:srgbClr val="00B0F0"/>
                </a:solidFill>
              </a:rPr>
              <a:t>t least three consecutive a’s.</a:t>
            </a:r>
          </a:p>
          <a:p>
            <a:pPr marL="0" indent="0">
              <a:spcBef>
                <a:spcPts val="600"/>
              </a:spcBef>
              <a:buSzPct val="100000"/>
              <a:buNone/>
            </a:pPr>
            <a:r>
              <a:rPr lang="en-US" dirty="0"/>
              <a:t>           L={</a:t>
            </a:r>
            <a:r>
              <a:rPr lang="en-US" dirty="0" err="1"/>
              <a:t>aaa</a:t>
            </a:r>
            <a:r>
              <a:rPr lang="en-US" dirty="0"/>
              <a:t>, </a:t>
            </a:r>
            <a:r>
              <a:rPr lang="en-US" dirty="0" err="1"/>
              <a:t>baaab</a:t>
            </a:r>
            <a:r>
              <a:rPr lang="en-US" dirty="0"/>
              <a:t>, </a:t>
            </a:r>
            <a:r>
              <a:rPr lang="en-US" dirty="0" err="1"/>
              <a:t>aaaabb</a:t>
            </a:r>
            <a:r>
              <a:rPr lang="en-US" dirty="0"/>
              <a:t>, </a:t>
            </a:r>
            <a:r>
              <a:rPr lang="en-US" dirty="0" err="1"/>
              <a:t>bbaaaaa</a:t>
            </a:r>
            <a:r>
              <a:rPr lang="en-US" dirty="0"/>
              <a:t>, </a:t>
            </a:r>
            <a:r>
              <a:rPr lang="en-US" dirty="0" err="1"/>
              <a:t>baaab</a:t>
            </a:r>
            <a:r>
              <a:rPr lang="en-US" dirty="0"/>
              <a:t>,…..}</a:t>
            </a:r>
          </a:p>
          <a:p>
            <a:pPr marL="0" indent="0">
              <a:spcBef>
                <a:spcPts val="600"/>
              </a:spcBef>
              <a:buSzPct val="100000"/>
              <a:buNone/>
            </a:pPr>
            <a:r>
              <a:rPr lang="en-US" sz="2800" dirty="0"/>
              <a:t>                  R.E= (</a:t>
            </a:r>
            <a:r>
              <a:rPr lang="en-US" sz="2800" dirty="0" err="1"/>
              <a:t>a+b</a:t>
            </a:r>
            <a:r>
              <a:rPr lang="en-US" sz="2800" dirty="0"/>
              <a:t>)* </a:t>
            </a:r>
            <a:r>
              <a:rPr lang="en-US" sz="2800" dirty="0" err="1"/>
              <a:t>aaa</a:t>
            </a:r>
            <a:r>
              <a:rPr lang="en-US" sz="2800" dirty="0"/>
              <a:t> (</a:t>
            </a:r>
            <a:r>
              <a:rPr lang="en-US" sz="2800" dirty="0" err="1"/>
              <a:t>a+b</a:t>
            </a:r>
            <a:r>
              <a:rPr lang="en-US" sz="2800" dirty="0"/>
              <a:t>)*</a:t>
            </a:r>
            <a:endParaRPr lang="en-US" dirty="0">
              <a:solidFill>
                <a:srgbClr val="00B0F0"/>
              </a:solidFill>
            </a:endParaRPr>
          </a:p>
          <a:p>
            <a:pPr marL="0" indent="0">
              <a:spcBef>
                <a:spcPts val="600"/>
              </a:spcBef>
              <a:buSzPct val="100000"/>
              <a:buNone/>
            </a:pPr>
            <a:endParaRPr lang="en-US" sz="2800" dirty="0">
              <a:solidFill>
                <a:srgbClr val="00B0F0"/>
              </a:solidFill>
            </a:endParaRPr>
          </a:p>
          <a:p>
            <a:pPr marL="514350" indent="-514350">
              <a:spcBef>
                <a:spcPts val="600"/>
              </a:spcBef>
              <a:buSzPct val="100000"/>
              <a:buAutoNum type="arabicPeriod" startAt="10"/>
            </a:pPr>
            <a:r>
              <a:rPr lang="en-US" sz="2800" dirty="0">
                <a:solidFill>
                  <a:srgbClr val="00B0F0"/>
                </a:solidFill>
              </a:rPr>
              <a:t>Ending with b and has no substring aa.</a:t>
            </a:r>
          </a:p>
          <a:p>
            <a:pPr marL="0" indent="0">
              <a:spcBef>
                <a:spcPts val="600"/>
              </a:spcBef>
              <a:buSzPct val="100000"/>
              <a:buNone/>
            </a:pPr>
            <a:r>
              <a:rPr lang="en-US" dirty="0"/>
              <a:t>               L={b, </a:t>
            </a:r>
            <a:r>
              <a:rPr lang="en-US" dirty="0" err="1"/>
              <a:t>bababab</a:t>
            </a:r>
            <a:r>
              <a:rPr lang="en-US" dirty="0"/>
              <a:t>, </a:t>
            </a:r>
            <a:r>
              <a:rPr lang="en-US" dirty="0" err="1"/>
              <a:t>abbbbab,bbabbab</a:t>
            </a:r>
            <a:r>
              <a:rPr lang="en-US" dirty="0"/>
              <a:t>,……}</a:t>
            </a:r>
          </a:p>
          <a:p>
            <a:pPr marL="0" indent="0">
              <a:spcBef>
                <a:spcPts val="600"/>
              </a:spcBef>
              <a:buSzPct val="100000"/>
              <a:buNone/>
            </a:pPr>
            <a:r>
              <a:rPr lang="en-US" sz="2800" dirty="0"/>
              <a:t>                         R</a:t>
            </a:r>
            <a:r>
              <a:rPr lang="en-US" dirty="0"/>
              <a:t>.E=(</a:t>
            </a:r>
            <a:r>
              <a:rPr lang="en-US" dirty="0" err="1"/>
              <a:t>b+ab</a:t>
            </a:r>
            <a:r>
              <a:rPr lang="en-US" dirty="0"/>
              <a:t>)(</a:t>
            </a:r>
            <a:r>
              <a:rPr lang="en-US" dirty="0" err="1"/>
              <a:t>b+ab</a:t>
            </a:r>
            <a:r>
              <a:rPr lang="en-US" dirty="0"/>
              <a:t>)*</a:t>
            </a:r>
          </a:p>
          <a:p>
            <a:pPr marL="0" indent="0">
              <a:spcBef>
                <a:spcPts val="600"/>
              </a:spcBef>
              <a:buSzPct val="100000"/>
              <a:buNone/>
            </a:pPr>
            <a:endParaRPr lang="en-US" sz="2800" dirty="0"/>
          </a:p>
          <a:p>
            <a:pPr marL="514350" indent="-514350">
              <a:spcBef>
                <a:spcPts val="600"/>
              </a:spcBef>
              <a:buSzPct val="100000"/>
              <a:buAutoNum type="arabicPeriod" startAt="11"/>
            </a:pPr>
            <a:r>
              <a:rPr lang="en-US" sz="2800" dirty="0">
                <a:solidFill>
                  <a:srgbClr val="00B0F0"/>
                </a:solidFill>
              </a:rPr>
              <a:t>No two consecutive </a:t>
            </a:r>
            <a:r>
              <a:rPr lang="en-US" dirty="0">
                <a:solidFill>
                  <a:srgbClr val="00B0F0"/>
                </a:solidFill>
              </a:rPr>
              <a:t>a’</a:t>
            </a:r>
            <a:r>
              <a:rPr lang="en-US" sz="2800" dirty="0">
                <a:solidFill>
                  <a:srgbClr val="00B0F0"/>
                </a:solidFill>
              </a:rPr>
              <a:t>s</a:t>
            </a:r>
          </a:p>
          <a:p>
            <a:pPr marL="0" indent="0">
              <a:spcBef>
                <a:spcPts val="600"/>
              </a:spcBef>
              <a:buSzPct val="100000"/>
              <a:buNone/>
            </a:pPr>
            <a:r>
              <a:rPr lang="en-US" dirty="0">
                <a:solidFill>
                  <a:srgbClr val="00B0F0"/>
                </a:solidFill>
              </a:rPr>
              <a:t>             </a:t>
            </a:r>
            <a:r>
              <a:rPr lang="en-US" dirty="0"/>
              <a:t>L={</a:t>
            </a:r>
            <a:r>
              <a:rPr lang="en-US" dirty="0" err="1"/>
              <a:t>a,b</a:t>
            </a:r>
            <a:r>
              <a:rPr lang="en-US" dirty="0"/>
              <a:t>, </a:t>
            </a:r>
            <a:r>
              <a:rPr lang="en-US" dirty="0" err="1"/>
              <a:t>bababa</a:t>
            </a:r>
            <a:r>
              <a:rPr lang="en-US" dirty="0"/>
              <a:t>, </a:t>
            </a:r>
            <a:r>
              <a:rPr lang="en-US" dirty="0" err="1"/>
              <a:t>bbbbba</a:t>
            </a:r>
            <a:r>
              <a:rPr lang="en-US" dirty="0"/>
              <a:t>,…….}</a:t>
            </a:r>
          </a:p>
          <a:p>
            <a:pPr marL="0" indent="0">
              <a:spcBef>
                <a:spcPts val="600"/>
              </a:spcBef>
              <a:buSzPct val="100000"/>
              <a:buNone/>
            </a:pPr>
            <a:r>
              <a:rPr lang="en-US" sz="2800" dirty="0"/>
              <a:t>                  R.E=(</a:t>
            </a:r>
            <a:r>
              <a:rPr lang="en-US" sz="2800" dirty="0" err="1"/>
              <a:t>b+ab</a:t>
            </a:r>
            <a:r>
              <a:rPr lang="en-US" sz="2800" dirty="0"/>
              <a:t>)*(</a:t>
            </a:r>
            <a:r>
              <a:rPr lang="en-US" sz="2800" dirty="0" err="1"/>
              <a:t>a+Ɛ</a:t>
            </a:r>
            <a:r>
              <a:rPr lang="en-US" sz="2800" dirty="0"/>
              <a:t>)</a:t>
            </a:r>
          </a:p>
          <a:p>
            <a:pPr marL="0" indent="0">
              <a:buNone/>
            </a:pPr>
            <a:endParaRPr lang="en-IN" dirty="0"/>
          </a:p>
        </p:txBody>
      </p:sp>
    </p:spTree>
    <p:extLst>
      <p:ext uri="{BB962C8B-B14F-4D97-AF65-F5344CB8AC3E}">
        <p14:creationId xmlns:p14="http://schemas.microsoft.com/office/powerpoint/2010/main" val="244824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1" end="11"/>
                                            </p:txEl>
                                          </p:spTgt>
                                        </p:tgtEl>
                                        <p:attrNameLst>
                                          <p:attrName>style.visibility</p:attrName>
                                        </p:attrNameLst>
                                      </p:cBhvr>
                                      <p:to>
                                        <p:strVal val="visible"/>
                                      </p:to>
                                    </p:set>
                                    <p:animEffect transition="in" filter="fade">
                                      <p:cBhvr>
                                        <p:cTn id="52" dur="500"/>
                                        <p:tgtEl>
                                          <p:spTgt spid="6">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13" end="13"/>
                                            </p:txEl>
                                          </p:spTgt>
                                        </p:tgtEl>
                                        <p:attrNameLst>
                                          <p:attrName>style.visibility</p:attrName>
                                        </p:attrNameLst>
                                      </p:cBhvr>
                                      <p:to>
                                        <p:strVal val="visible"/>
                                      </p:to>
                                    </p:set>
                                    <p:animEffect transition="in" filter="fade">
                                      <p:cBhvr>
                                        <p:cTn id="57" dur="500"/>
                                        <p:tgtEl>
                                          <p:spTgt spid="6">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14" end="14"/>
                                            </p:txEl>
                                          </p:spTgt>
                                        </p:tgtEl>
                                        <p:attrNameLst>
                                          <p:attrName>style.visibility</p:attrName>
                                        </p:attrNameLst>
                                      </p:cBhvr>
                                      <p:to>
                                        <p:strVal val="visible"/>
                                      </p:to>
                                    </p:set>
                                    <p:animEffect transition="in" filter="fade">
                                      <p:cBhvr>
                                        <p:cTn id="62" dur="500"/>
                                        <p:tgtEl>
                                          <p:spTgt spid="6">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animEffect transition="in" filter="fade">
                                      <p:cBhvr>
                                        <p:cTn id="67"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A8D21-B527-3170-6355-CCBC89A2157A}"/>
              </a:ext>
            </a:extLst>
          </p:cNvPr>
          <p:cNvSpPr>
            <a:spLocks noGrp="1"/>
          </p:cNvSpPr>
          <p:nvPr>
            <p:ph idx="1"/>
          </p:nvPr>
        </p:nvSpPr>
        <p:spPr>
          <a:xfrm>
            <a:off x="304800" y="436098"/>
            <a:ext cx="11596468" cy="5740865"/>
          </a:xfrm>
        </p:spPr>
        <p:txBody>
          <a:bodyPr>
            <a:normAutofit/>
          </a:bodyPr>
          <a:lstStyle/>
          <a:p>
            <a:pPr marL="0" indent="0">
              <a:spcBef>
                <a:spcPts val="600"/>
              </a:spcBef>
              <a:buSzPct val="100000"/>
              <a:buNone/>
            </a:pPr>
            <a:r>
              <a:rPr lang="en-US" sz="2800" dirty="0">
                <a:solidFill>
                  <a:srgbClr val="00B0F0"/>
                </a:solidFill>
              </a:rPr>
              <a:t>12. Second symbol from the right end is a.</a:t>
            </a:r>
          </a:p>
          <a:p>
            <a:pPr marL="0" indent="0">
              <a:spcBef>
                <a:spcPts val="600"/>
              </a:spcBef>
              <a:buSzPct val="100000"/>
              <a:buNone/>
            </a:pPr>
            <a:r>
              <a:rPr lang="en-US" dirty="0"/>
              <a:t>             L={ab, </a:t>
            </a:r>
            <a:r>
              <a:rPr lang="en-US" dirty="0" err="1"/>
              <a:t>aabbaa</a:t>
            </a:r>
            <a:r>
              <a:rPr lang="en-US" dirty="0"/>
              <a:t>, </a:t>
            </a:r>
            <a:r>
              <a:rPr lang="en-US" dirty="0" err="1"/>
              <a:t>aab</a:t>
            </a:r>
            <a:r>
              <a:rPr lang="en-US" dirty="0"/>
              <a:t>, </a:t>
            </a:r>
            <a:r>
              <a:rPr lang="en-US" dirty="0" err="1"/>
              <a:t>bab</a:t>
            </a:r>
            <a:r>
              <a:rPr lang="en-US" dirty="0"/>
              <a:t>,……..}</a:t>
            </a:r>
          </a:p>
          <a:p>
            <a:pPr marL="0" indent="0">
              <a:spcBef>
                <a:spcPts val="600"/>
              </a:spcBef>
              <a:buSzPct val="100000"/>
              <a:buNone/>
            </a:pPr>
            <a:r>
              <a:rPr lang="en-US" sz="2800" dirty="0"/>
              <a:t>                R.E=(</a:t>
            </a:r>
            <a:r>
              <a:rPr lang="en-US" sz="2800" dirty="0" err="1"/>
              <a:t>a+b</a:t>
            </a:r>
            <a:r>
              <a:rPr lang="en-US" sz="2800" dirty="0"/>
              <a:t>)*a(</a:t>
            </a:r>
            <a:r>
              <a:rPr lang="en-US" sz="2800" dirty="0" err="1"/>
              <a:t>a+b</a:t>
            </a:r>
            <a:r>
              <a:rPr lang="en-US" sz="2800" dirty="0"/>
              <a:t>)</a:t>
            </a:r>
          </a:p>
          <a:p>
            <a:pPr marL="0" indent="0">
              <a:spcBef>
                <a:spcPts val="600"/>
              </a:spcBef>
              <a:buSzPct val="100000"/>
              <a:buNone/>
            </a:pPr>
            <a:endParaRPr lang="en-US" sz="2800" dirty="0"/>
          </a:p>
          <a:p>
            <a:pPr marL="0" indent="0">
              <a:spcBef>
                <a:spcPts val="600"/>
              </a:spcBef>
              <a:buSzPct val="100000"/>
              <a:buNone/>
            </a:pPr>
            <a:r>
              <a:rPr lang="en-US" dirty="0">
                <a:solidFill>
                  <a:srgbClr val="00B0F0"/>
                </a:solidFill>
              </a:rPr>
              <a:t>13. </a:t>
            </a:r>
            <a:r>
              <a:rPr lang="en-US" sz="2800" dirty="0">
                <a:solidFill>
                  <a:srgbClr val="00B0F0"/>
                </a:solidFill>
              </a:rPr>
              <a:t>Third symbol from right is ‘a’ and fourth symbol from the right is ‘b’.</a:t>
            </a:r>
          </a:p>
          <a:p>
            <a:pPr marL="0" indent="0">
              <a:spcBef>
                <a:spcPts val="600"/>
              </a:spcBef>
              <a:buSzPct val="100000"/>
              <a:buNone/>
            </a:pPr>
            <a:r>
              <a:rPr lang="en-US" dirty="0"/>
              <a:t>                L={</a:t>
            </a:r>
            <a:r>
              <a:rPr lang="en-US" dirty="0" err="1"/>
              <a:t>abaaa</a:t>
            </a:r>
            <a:r>
              <a:rPr lang="en-US" dirty="0"/>
              <a:t>, </a:t>
            </a:r>
            <a:r>
              <a:rPr lang="en-US" dirty="0" err="1"/>
              <a:t>bbabb,aaabaaa</a:t>
            </a:r>
            <a:r>
              <a:rPr lang="en-US" dirty="0"/>
              <a:t>,…….}</a:t>
            </a:r>
          </a:p>
          <a:p>
            <a:pPr marL="0" indent="0">
              <a:spcBef>
                <a:spcPts val="600"/>
              </a:spcBef>
              <a:buSzPct val="100000"/>
              <a:buNone/>
            </a:pPr>
            <a:r>
              <a:rPr lang="en-US" dirty="0"/>
              <a:t>                   R.E=(</a:t>
            </a:r>
            <a:r>
              <a:rPr lang="en-US" dirty="0" err="1"/>
              <a:t>a+b</a:t>
            </a:r>
            <a:r>
              <a:rPr lang="en-US" dirty="0"/>
              <a:t>)*</a:t>
            </a:r>
            <a:r>
              <a:rPr lang="en-US" dirty="0" err="1"/>
              <a:t>ba</a:t>
            </a:r>
            <a:r>
              <a:rPr lang="en-US" dirty="0"/>
              <a:t>(</a:t>
            </a:r>
            <a:r>
              <a:rPr lang="en-US" dirty="0" err="1"/>
              <a:t>a+b</a:t>
            </a:r>
            <a:r>
              <a:rPr lang="en-US" dirty="0"/>
              <a:t>)(</a:t>
            </a:r>
            <a:r>
              <a:rPr lang="en-US" dirty="0" err="1"/>
              <a:t>a+b</a:t>
            </a:r>
            <a:r>
              <a:rPr lang="en-US" dirty="0"/>
              <a:t>)</a:t>
            </a:r>
          </a:p>
          <a:p>
            <a:pPr marL="0" indent="0">
              <a:spcBef>
                <a:spcPts val="600"/>
              </a:spcBef>
              <a:buSzPct val="100000"/>
              <a:buNone/>
            </a:pPr>
            <a:endParaRPr lang="en-US" sz="2800" dirty="0"/>
          </a:p>
          <a:p>
            <a:pPr marL="0" indent="0">
              <a:spcBef>
                <a:spcPts val="600"/>
              </a:spcBef>
              <a:buSzPct val="100000"/>
              <a:buNone/>
            </a:pPr>
            <a:r>
              <a:rPr lang="en-US" sz="2800" dirty="0">
                <a:solidFill>
                  <a:srgbClr val="00B0F0"/>
                </a:solidFill>
              </a:rPr>
              <a:t>14. Two or more letters but beginning and ending with the same letter where </a:t>
            </a:r>
            <a:r>
              <a:rPr lang="el-GR" sz="2800" dirty="0">
                <a:solidFill>
                  <a:srgbClr val="00B0F0"/>
                </a:solidFill>
                <a:ea typeface="Times New Roman"/>
                <a:cs typeface="Times New Roman"/>
                <a:sym typeface="Times New Roman"/>
              </a:rPr>
              <a:t>Σ={</a:t>
            </a:r>
            <a:r>
              <a:rPr lang="en-US" sz="2800" dirty="0" err="1">
                <a:solidFill>
                  <a:srgbClr val="00B0F0"/>
                </a:solidFill>
                <a:ea typeface="Times New Roman"/>
                <a:cs typeface="Times New Roman"/>
                <a:sym typeface="Times New Roman"/>
              </a:rPr>
              <a:t>a,b</a:t>
            </a:r>
            <a:r>
              <a:rPr lang="en-US" sz="2800" dirty="0">
                <a:solidFill>
                  <a:srgbClr val="00B0F0"/>
                </a:solidFill>
                <a:ea typeface="Times New Roman"/>
                <a:cs typeface="Times New Roman"/>
                <a:sym typeface="Times New Roman"/>
              </a:rPr>
              <a:t>}</a:t>
            </a:r>
            <a:r>
              <a:rPr lang="en-US" sz="2800" dirty="0">
                <a:solidFill>
                  <a:srgbClr val="00B0F0"/>
                </a:solidFill>
              </a:rPr>
              <a:t>.</a:t>
            </a:r>
          </a:p>
          <a:p>
            <a:pPr marL="0" indent="0">
              <a:spcBef>
                <a:spcPts val="600"/>
              </a:spcBef>
              <a:buSzPct val="100000"/>
              <a:buNone/>
            </a:pPr>
            <a:r>
              <a:rPr lang="en-US" dirty="0">
                <a:solidFill>
                  <a:srgbClr val="00B0F0"/>
                </a:solidFill>
              </a:rPr>
              <a:t>            </a:t>
            </a:r>
            <a:r>
              <a:rPr lang="en-US" dirty="0"/>
              <a:t>L={</a:t>
            </a:r>
            <a:r>
              <a:rPr lang="en-US" dirty="0" err="1"/>
              <a:t>abbbba</a:t>
            </a:r>
            <a:r>
              <a:rPr lang="en-US" dirty="0"/>
              <a:t>, </a:t>
            </a:r>
            <a:r>
              <a:rPr lang="en-US" dirty="0" err="1"/>
              <a:t>baaaab</a:t>
            </a:r>
            <a:r>
              <a:rPr lang="en-US" dirty="0"/>
              <a:t>, </a:t>
            </a:r>
            <a:r>
              <a:rPr lang="en-US" dirty="0" err="1"/>
              <a:t>abababa</a:t>
            </a:r>
            <a:r>
              <a:rPr lang="en-US" dirty="0"/>
              <a:t>, </a:t>
            </a:r>
            <a:r>
              <a:rPr lang="en-US" dirty="0" err="1"/>
              <a:t>bbbb</a:t>
            </a:r>
            <a:r>
              <a:rPr lang="en-US" dirty="0"/>
              <a:t>, </a:t>
            </a:r>
            <a:r>
              <a:rPr lang="en-US" dirty="0" err="1"/>
              <a:t>aaaa</a:t>
            </a:r>
            <a:r>
              <a:rPr lang="en-US" dirty="0"/>
              <a:t>,……}</a:t>
            </a:r>
          </a:p>
          <a:p>
            <a:pPr marL="0" indent="0">
              <a:spcBef>
                <a:spcPts val="600"/>
              </a:spcBef>
              <a:buSzPct val="100000"/>
              <a:buNone/>
            </a:pPr>
            <a:r>
              <a:rPr lang="en-US" sz="2800" dirty="0"/>
              <a:t>                 R.E=a(</a:t>
            </a:r>
            <a:r>
              <a:rPr lang="en-US" sz="2800" dirty="0" err="1"/>
              <a:t>a+b</a:t>
            </a:r>
            <a:r>
              <a:rPr lang="en-US" sz="2800" dirty="0"/>
              <a:t>)*</a:t>
            </a:r>
            <a:r>
              <a:rPr lang="en-US" sz="2800" dirty="0" err="1"/>
              <a:t>a+b</a:t>
            </a:r>
            <a:r>
              <a:rPr lang="en-US" sz="2800" dirty="0"/>
              <a:t>(</a:t>
            </a:r>
            <a:r>
              <a:rPr lang="en-US" sz="2800" dirty="0" err="1"/>
              <a:t>a+b</a:t>
            </a:r>
            <a:r>
              <a:rPr lang="en-US" sz="2800" dirty="0"/>
              <a:t>)*b</a:t>
            </a:r>
          </a:p>
          <a:p>
            <a:pPr marL="0" indent="0">
              <a:spcBef>
                <a:spcPts val="600"/>
              </a:spcBef>
              <a:buSzPct val="100000"/>
              <a:buNone/>
            </a:pPr>
            <a:endParaRPr lang="en-US" sz="2800" dirty="0"/>
          </a:p>
          <a:p>
            <a:pPr marL="457200" indent="-457200">
              <a:spcBef>
                <a:spcPts val="600"/>
              </a:spcBef>
              <a:buSzPct val="100000"/>
              <a:buFont typeface="Century Schoolbook"/>
              <a:buAutoNum type="arabicPeriod"/>
            </a:pPr>
            <a:endParaRPr lang="en-US" sz="2800" dirty="0"/>
          </a:p>
          <a:p>
            <a:endParaRPr lang="en-IN" dirty="0"/>
          </a:p>
        </p:txBody>
      </p:sp>
    </p:spTree>
    <p:extLst>
      <p:ext uri="{BB962C8B-B14F-4D97-AF65-F5344CB8AC3E}">
        <p14:creationId xmlns:p14="http://schemas.microsoft.com/office/powerpoint/2010/main" val="200969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0871F-909B-0A9F-B500-C48B31FFD6EB}"/>
              </a:ext>
            </a:extLst>
          </p:cNvPr>
          <p:cNvSpPr>
            <a:spLocks noGrp="1"/>
          </p:cNvSpPr>
          <p:nvPr>
            <p:ph idx="1"/>
          </p:nvPr>
        </p:nvSpPr>
        <p:spPr>
          <a:xfrm>
            <a:off x="352926" y="562708"/>
            <a:ext cx="11534274" cy="5614255"/>
          </a:xfrm>
        </p:spPr>
        <p:txBody>
          <a:bodyPr/>
          <a:lstStyle/>
          <a:p>
            <a:pPr marL="0" indent="0">
              <a:spcBef>
                <a:spcPts val="600"/>
              </a:spcBef>
              <a:buSzPct val="100000"/>
              <a:buNone/>
            </a:pPr>
            <a:r>
              <a:rPr lang="en-US" sz="2800" dirty="0">
                <a:solidFill>
                  <a:srgbClr val="00B0F0"/>
                </a:solidFill>
              </a:rPr>
              <a:t>15.  Length is either even or multiple of 3 or both.</a:t>
            </a:r>
          </a:p>
          <a:p>
            <a:pPr marL="0" lvl="0" indent="0" algn="l" rtl="0">
              <a:spcBef>
                <a:spcPts val="600"/>
              </a:spcBef>
              <a:spcAft>
                <a:spcPts val="0"/>
              </a:spcAft>
              <a:buSzPct val="100000"/>
              <a:buNone/>
            </a:pPr>
            <a:r>
              <a:rPr lang="en-US" sz="2800" dirty="0"/>
              <a:t>             L={Ɛ, </a:t>
            </a:r>
            <a:r>
              <a:rPr lang="en-US" sz="2800" dirty="0" err="1"/>
              <a:t>ab,aa,abab,aba</a:t>
            </a:r>
            <a:r>
              <a:rPr lang="en-US" sz="2800" dirty="0"/>
              <a:t>, </a:t>
            </a:r>
            <a:r>
              <a:rPr lang="en-US" sz="2800" dirty="0" err="1"/>
              <a:t>abbabb</a:t>
            </a:r>
            <a:r>
              <a:rPr lang="en-US" sz="2800" dirty="0"/>
              <a:t>, </a:t>
            </a:r>
            <a:r>
              <a:rPr lang="en-US" sz="2800" dirty="0" err="1"/>
              <a:t>abbbabaaabbb</a:t>
            </a:r>
            <a:r>
              <a:rPr lang="en-US" sz="2800" dirty="0"/>
              <a:t>,……}</a:t>
            </a:r>
          </a:p>
          <a:p>
            <a:pPr marL="0" lvl="0" indent="0" algn="l" rtl="0">
              <a:spcBef>
                <a:spcPts val="600"/>
              </a:spcBef>
              <a:spcAft>
                <a:spcPts val="0"/>
              </a:spcAft>
              <a:buSzPct val="100000"/>
              <a:buNone/>
            </a:pPr>
            <a:r>
              <a:rPr lang="en-US" dirty="0"/>
              <a:t>                  R.E= ((</a:t>
            </a:r>
            <a:r>
              <a:rPr lang="en-US" dirty="0" err="1"/>
              <a:t>a+b</a:t>
            </a:r>
            <a:r>
              <a:rPr lang="en-US" dirty="0"/>
              <a:t>)(</a:t>
            </a:r>
            <a:r>
              <a:rPr lang="en-US" dirty="0" err="1"/>
              <a:t>a+b</a:t>
            </a:r>
            <a:r>
              <a:rPr lang="en-US" dirty="0"/>
              <a:t>))* + ((</a:t>
            </a:r>
            <a:r>
              <a:rPr lang="en-US" dirty="0" err="1"/>
              <a:t>a+b</a:t>
            </a:r>
            <a:r>
              <a:rPr lang="en-US" dirty="0"/>
              <a:t>) (</a:t>
            </a:r>
            <a:r>
              <a:rPr lang="en-US" dirty="0" err="1"/>
              <a:t>a+b</a:t>
            </a:r>
            <a:r>
              <a:rPr lang="en-US" dirty="0"/>
              <a:t>) (</a:t>
            </a:r>
            <a:r>
              <a:rPr lang="en-US" dirty="0" err="1"/>
              <a:t>a+b</a:t>
            </a:r>
            <a:r>
              <a:rPr lang="en-US" dirty="0"/>
              <a:t>))*</a:t>
            </a:r>
          </a:p>
          <a:p>
            <a:pPr marL="0" lvl="0" indent="0" algn="l" rtl="0">
              <a:spcBef>
                <a:spcPts val="600"/>
              </a:spcBef>
              <a:spcAft>
                <a:spcPts val="0"/>
              </a:spcAft>
              <a:buSzPct val="100000"/>
              <a:buNone/>
            </a:pPr>
            <a:endParaRPr lang="en-US" sz="2800" dirty="0"/>
          </a:p>
          <a:p>
            <a:pPr marL="0" lvl="0" indent="0" algn="l" rtl="0">
              <a:spcBef>
                <a:spcPts val="600"/>
              </a:spcBef>
              <a:spcAft>
                <a:spcPts val="0"/>
              </a:spcAft>
              <a:buSzPct val="100000"/>
              <a:buNone/>
            </a:pPr>
            <a:r>
              <a:rPr lang="en-US" sz="2800" dirty="0">
                <a:solidFill>
                  <a:srgbClr val="00B0F0"/>
                </a:solidFill>
              </a:rPr>
              <a:t>16. Block of 4 consecutive symbols contains </a:t>
            </a:r>
            <a:r>
              <a:rPr lang="en-US" sz="2800" dirty="0" err="1">
                <a:solidFill>
                  <a:srgbClr val="00B0F0"/>
                </a:solidFill>
              </a:rPr>
              <a:t>atleast</a:t>
            </a:r>
            <a:r>
              <a:rPr lang="en-US" sz="2800" dirty="0">
                <a:solidFill>
                  <a:srgbClr val="00B0F0"/>
                </a:solidFill>
              </a:rPr>
              <a:t> two a’s</a:t>
            </a:r>
          </a:p>
          <a:p>
            <a:pPr marL="0" lvl="0" indent="0" algn="l" rtl="0">
              <a:spcBef>
                <a:spcPts val="600"/>
              </a:spcBef>
              <a:spcAft>
                <a:spcPts val="0"/>
              </a:spcAft>
              <a:buSzPct val="100000"/>
              <a:buNone/>
            </a:pPr>
            <a:r>
              <a:rPr lang="en-US" dirty="0">
                <a:solidFill>
                  <a:srgbClr val="00B0F0"/>
                </a:solidFill>
              </a:rPr>
              <a:t>            </a:t>
            </a:r>
            <a:r>
              <a:rPr lang="en-US" dirty="0"/>
              <a:t>L= {</a:t>
            </a:r>
            <a:r>
              <a:rPr lang="en-US" dirty="0" err="1"/>
              <a:t>aabb</a:t>
            </a:r>
            <a:r>
              <a:rPr lang="en-US" dirty="0"/>
              <a:t>, </a:t>
            </a:r>
            <a:r>
              <a:rPr lang="en-US" dirty="0" err="1"/>
              <a:t>abab</a:t>
            </a:r>
            <a:r>
              <a:rPr lang="en-US" dirty="0"/>
              <a:t>, abba, </a:t>
            </a:r>
            <a:r>
              <a:rPr lang="en-US" dirty="0" err="1"/>
              <a:t>bbaa</a:t>
            </a:r>
            <a:r>
              <a:rPr lang="en-US" dirty="0"/>
              <a:t>, </a:t>
            </a:r>
            <a:r>
              <a:rPr lang="en-US" dirty="0" err="1"/>
              <a:t>baab</a:t>
            </a:r>
            <a:r>
              <a:rPr lang="en-US" dirty="0"/>
              <a:t>, </a:t>
            </a:r>
            <a:r>
              <a:rPr lang="en-US" dirty="0" err="1"/>
              <a:t>aaaa</a:t>
            </a:r>
            <a:r>
              <a:rPr lang="en-US" dirty="0"/>
              <a:t>,……}</a:t>
            </a:r>
          </a:p>
          <a:p>
            <a:pPr marL="0" lvl="0" indent="0" algn="l" rtl="0">
              <a:spcBef>
                <a:spcPts val="600"/>
              </a:spcBef>
              <a:spcAft>
                <a:spcPts val="0"/>
              </a:spcAft>
              <a:buSzPct val="100000"/>
              <a:buNone/>
            </a:pPr>
            <a:r>
              <a:rPr lang="en-US" sz="2800" dirty="0"/>
              <a:t>                  R.E=(aa(</a:t>
            </a:r>
            <a:r>
              <a:rPr lang="en-US" sz="2800" dirty="0" err="1"/>
              <a:t>a+b</a:t>
            </a:r>
            <a:r>
              <a:rPr lang="en-US" sz="2800" dirty="0"/>
              <a:t>)(</a:t>
            </a:r>
            <a:r>
              <a:rPr lang="en-US" sz="2800" dirty="0" err="1"/>
              <a:t>a+b</a:t>
            </a:r>
            <a:r>
              <a:rPr lang="en-US" sz="2800" dirty="0"/>
              <a:t>) + a(</a:t>
            </a:r>
            <a:r>
              <a:rPr lang="en-US" sz="2800" dirty="0" err="1"/>
              <a:t>a+b</a:t>
            </a:r>
            <a:r>
              <a:rPr lang="en-US" sz="2800" dirty="0"/>
              <a:t>)a(</a:t>
            </a:r>
            <a:r>
              <a:rPr lang="en-US" sz="2800" dirty="0" err="1"/>
              <a:t>a+b</a:t>
            </a:r>
            <a:r>
              <a:rPr lang="en-US" sz="2800" dirty="0"/>
              <a:t>) + a(</a:t>
            </a:r>
            <a:r>
              <a:rPr lang="en-US" sz="2800" dirty="0" err="1"/>
              <a:t>a+b</a:t>
            </a:r>
            <a:r>
              <a:rPr lang="en-US" sz="2800" dirty="0"/>
              <a:t>)(</a:t>
            </a:r>
            <a:r>
              <a:rPr lang="en-US" sz="2800" dirty="0" err="1"/>
              <a:t>a+b</a:t>
            </a:r>
            <a:r>
              <a:rPr lang="en-US" sz="2800" dirty="0"/>
              <a:t>)a + (</a:t>
            </a:r>
            <a:r>
              <a:rPr lang="en-US" sz="2800" dirty="0" err="1"/>
              <a:t>a+b</a:t>
            </a:r>
            <a:r>
              <a:rPr lang="en-US" sz="2800" dirty="0"/>
              <a:t>)(</a:t>
            </a:r>
            <a:r>
              <a:rPr lang="en-US" sz="2800" dirty="0" err="1"/>
              <a:t>a+b</a:t>
            </a:r>
            <a:r>
              <a:rPr lang="en-US" sz="2800" dirty="0"/>
              <a:t>)aa)</a:t>
            </a:r>
            <a:r>
              <a:rPr lang="en-US" sz="4400" b="1" baseline="30000" dirty="0"/>
              <a:t>+</a:t>
            </a:r>
          </a:p>
          <a:p>
            <a:pPr marL="0" lvl="0" indent="0" algn="l" rtl="0">
              <a:spcBef>
                <a:spcPts val="600"/>
              </a:spcBef>
              <a:spcAft>
                <a:spcPts val="0"/>
              </a:spcAft>
              <a:buSzPct val="100000"/>
              <a:buNone/>
            </a:pPr>
            <a:endParaRPr lang="en-US" sz="2800" dirty="0"/>
          </a:p>
          <a:p>
            <a:pPr marL="514350" indent="-514350">
              <a:buSzPct val="100000"/>
              <a:buAutoNum type="arabicPeriod" startAt="17"/>
            </a:pPr>
            <a:r>
              <a:rPr lang="en-US" sz="2800" dirty="0">
                <a:solidFill>
                  <a:srgbClr val="00B0F0"/>
                </a:solidFill>
              </a:rPr>
              <a:t>L={a</a:t>
            </a:r>
            <a:r>
              <a:rPr lang="en-US" sz="2800" baseline="30000" dirty="0">
                <a:solidFill>
                  <a:srgbClr val="00B0F0"/>
                </a:solidFill>
              </a:rPr>
              <a:t>2n </a:t>
            </a:r>
            <a:r>
              <a:rPr lang="en-US" sz="2800" dirty="0">
                <a:solidFill>
                  <a:srgbClr val="00B0F0"/>
                </a:solidFill>
              </a:rPr>
              <a:t>b</a:t>
            </a:r>
            <a:r>
              <a:rPr lang="en-US" sz="2800" baseline="30000" dirty="0">
                <a:solidFill>
                  <a:srgbClr val="00B0F0"/>
                </a:solidFill>
              </a:rPr>
              <a:t>2m</a:t>
            </a:r>
            <a:r>
              <a:rPr lang="en-US" sz="2800" dirty="0">
                <a:solidFill>
                  <a:srgbClr val="00B0F0"/>
                </a:solidFill>
              </a:rPr>
              <a:t> | m ≥ 0, n ≥ 0}</a:t>
            </a:r>
          </a:p>
          <a:p>
            <a:pPr marL="0" indent="0">
              <a:buSzPct val="100000"/>
              <a:buNone/>
            </a:pPr>
            <a:r>
              <a:rPr lang="en-US" dirty="0"/>
              <a:t>           L={</a:t>
            </a:r>
            <a:r>
              <a:rPr lang="en-US" sz="2800" dirty="0"/>
              <a:t>Ɛ, </a:t>
            </a:r>
            <a:r>
              <a:rPr lang="en-US" sz="2800" dirty="0" err="1"/>
              <a:t>aabb</a:t>
            </a:r>
            <a:r>
              <a:rPr lang="en-US" sz="2800" dirty="0"/>
              <a:t>, </a:t>
            </a:r>
            <a:r>
              <a:rPr lang="en-US" sz="2800" dirty="0" err="1"/>
              <a:t>aaaabbbb</a:t>
            </a:r>
            <a:r>
              <a:rPr lang="en-US" sz="2800" dirty="0"/>
              <a:t>, </a:t>
            </a:r>
            <a:r>
              <a:rPr lang="en-US" sz="2800" dirty="0" err="1"/>
              <a:t>aaaaaabbbbbb</a:t>
            </a:r>
            <a:r>
              <a:rPr lang="en-US" sz="2800" dirty="0"/>
              <a:t>,…….</a:t>
            </a:r>
            <a:r>
              <a:rPr lang="en-US" dirty="0"/>
              <a:t>}</a:t>
            </a:r>
          </a:p>
          <a:p>
            <a:pPr marL="0" indent="0">
              <a:buSzPct val="100000"/>
              <a:buNone/>
            </a:pPr>
            <a:r>
              <a:rPr lang="en-US" sz="2800" dirty="0"/>
              <a:t>                R.E= (aa)*(bb)*</a:t>
            </a:r>
          </a:p>
          <a:p>
            <a:endParaRPr lang="en-IN" dirty="0"/>
          </a:p>
        </p:txBody>
      </p:sp>
    </p:spTree>
    <p:extLst>
      <p:ext uri="{BB962C8B-B14F-4D97-AF65-F5344CB8AC3E}">
        <p14:creationId xmlns:p14="http://schemas.microsoft.com/office/powerpoint/2010/main" val="109326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C05CA-785E-B95A-A376-7E1386C17846}"/>
              </a:ext>
            </a:extLst>
          </p:cNvPr>
          <p:cNvSpPr>
            <a:spLocks noGrp="1"/>
          </p:cNvSpPr>
          <p:nvPr>
            <p:ph idx="1"/>
          </p:nvPr>
        </p:nvSpPr>
        <p:spPr>
          <a:xfrm>
            <a:off x="309489" y="633046"/>
            <a:ext cx="11044311" cy="5838092"/>
          </a:xfrm>
        </p:spPr>
        <p:txBody>
          <a:bodyPr>
            <a:noAutofit/>
          </a:bodyPr>
          <a:lstStyle/>
          <a:p>
            <a:pPr marL="514350" indent="-514350">
              <a:buAutoNum type="arabicPeriod" startAt="18"/>
            </a:pPr>
            <a:r>
              <a:rPr lang="en-US" dirty="0">
                <a:solidFill>
                  <a:srgbClr val="00B0F0"/>
                </a:solidFill>
              </a:rPr>
              <a:t>L={a</a:t>
            </a:r>
            <a:r>
              <a:rPr lang="en-US" baseline="30000" dirty="0">
                <a:solidFill>
                  <a:srgbClr val="00B0F0"/>
                </a:solidFill>
              </a:rPr>
              <a:t>n </a:t>
            </a:r>
            <a:r>
              <a:rPr lang="en-US" dirty="0">
                <a:solidFill>
                  <a:srgbClr val="00B0F0"/>
                </a:solidFill>
              </a:rPr>
              <a:t>b</a:t>
            </a:r>
            <a:r>
              <a:rPr lang="en-US" baseline="30000" dirty="0">
                <a:solidFill>
                  <a:srgbClr val="00B0F0"/>
                </a:solidFill>
              </a:rPr>
              <a:t>m</a:t>
            </a:r>
            <a:r>
              <a:rPr lang="en-US" dirty="0">
                <a:solidFill>
                  <a:srgbClr val="00B0F0"/>
                </a:solidFill>
              </a:rPr>
              <a:t> | </a:t>
            </a:r>
            <a:r>
              <a:rPr lang="en-US" dirty="0" err="1">
                <a:solidFill>
                  <a:srgbClr val="00B0F0"/>
                </a:solidFill>
              </a:rPr>
              <a:t>m+n</a:t>
            </a:r>
            <a:r>
              <a:rPr lang="en-US" dirty="0">
                <a:solidFill>
                  <a:srgbClr val="00B0F0"/>
                </a:solidFill>
              </a:rPr>
              <a:t> is even}</a:t>
            </a:r>
          </a:p>
          <a:p>
            <a:pPr marL="0" indent="0">
              <a:buNone/>
            </a:pPr>
            <a:r>
              <a:rPr lang="en-US" dirty="0">
                <a:solidFill>
                  <a:srgbClr val="00B0F0"/>
                </a:solidFill>
              </a:rPr>
              <a:t>             </a:t>
            </a:r>
            <a:r>
              <a:rPr lang="en-US" dirty="0"/>
              <a:t>In the following two cases </a:t>
            </a:r>
            <a:r>
              <a:rPr lang="en-US" dirty="0" err="1"/>
              <a:t>m+n</a:t>
            </a:r>
            <a:r>
              <a:rPr lang="en-US" dirty="0"/>
              <a:t> becomes even</a:t>
            </a:r>
          </a:p>
          <a:p>
            <a:pPr marL="0" indent="0">
              <a:buNone/>
            </a:pPr>
            <a:r>
              <a:rPr lang="en-IN" dirty="0"/>
              <a:t>         Case 1: even </a:t>
            </a:r>
            <a:r>
              <a:rPr lang="en-IN" dirty="0" err="1"/>
              <a:t>num</a:t>
            </a:r>
            <a:r>
              <a:rPr lang="en-IN" dirty="0"/>
              <a:t> a’s followed by even </a:t>
            </a:r>
            <a:r>
              <a:rPr lang="en-IN" dirty="0" err="1"/>
              <a:t>num</a:t>
            </a:r>
            <a:r>
              <a:rPr lang="en-IN" dirty="0"/>
              <a:t> of b’s  R.E=(aa)*(bb)*</a:t>
            </a:r>
          </a:p>
          <a:p>
            <a:pPr marL="0" indent="0">
              <a:buNone/>
            </a:pPr>
            <a:r>
              <a:rPr lang="en-IN" dirty="0"/>
              <a:t>         Case 2: odd </a:t>
            </a:r>
            <a:r>
              <a:rPr lang="en-IN" dirty="0" err="1"/>
              <a:t>num</a:t>
            </a:r>
            <a:r>
              <a:rPr lang="en-IN" dirty="0"/>
              <a:t> a’s followed by odd </a:t>
            </a:r>
            <a:r>
              <a:rPr lang="en-IN" dirty="0" err="1"/>
              <a:t>num</a:t>
            </a:r>
            <a:r>
              <a:rPr lang="en-IN" dirty="0"/>
              <a:t> of b’s  R.E=a(aa)*b(bb)*</a:t>
            </a:r>
          </a:p>
          <a:p>
            <a:pPr marL="0" indent="0">
              <a:buNone/>
            </a:pPr>
            <a:r>
              <a:rPr lang="en-IN" dirty="0"/>
              <a:t>             R.E==(aa)*(bb)* + a(aa)*b(bb)* </a:t>
            </a:r>
          </a:p>
          <a:p>
            <a:pPr marL="0" indent="0">
              <a:buNone/>
            </a:pPr>
            <a:endParaRPr lang="en-IN" dirty="0"/>
          </a:p>
          <a:p>
            <a:pPr marL="0" indent="0">
              <a:buNone/>
            </a:pPr>
            <a:r>
              <a:rPr lang="en-IN" dirty="0">
                <a:solidFill>
                  <a:srgbClr val="00B0F0"/>
                </a:solidFill>
              </a:rPr>
              <a:t>19. </a:t>
            </a:r>
            <a:r>
              <a:rPr lang="en-US" dirty="0">
                <a:solidFill>
                  <a:srgbClr val="00B0F0"/>
                </a:solidFill>
              </a:rPr>
              <a:t>L={a</a:t>
            </a:r>
            <a:r>
              <a:rPr lang="en-US" baseline="30000" dirty="0">
                <a:solidFill>
                  <a:srgbClr val="00B0F0"/>
                </a:solidFill>
              </a:rPr>
              <a:t>n </a:t>
            </a:r>
            <a:r>
              <a:rPr lang="en-US" dirty="0">
                <a:solidFill>
                  <a:srgbClr val="00B0F0"/>
                </a:solidFill>
              </a:rPr>
              <a:t>b</a:t>
            </a:r>
            <a:r>
              <a:rPr lang="en-US" baseline="30000" dirty="0">
                <a:solidFill>
                  <a:srgbClr val="00B0F0"/>
                </a:solidFill>
              </a:rPr>
              <a:t>m</a:t>
            </a:r>
            <a:r>
              <a:rPr lang="en-US" dirty="0">
                <a:solidFill>
                  <a:srgbClr val="00B0F0"/>
                </a:solidFill>
              </a:rPr>
              <a:t> |  n ≥ 4, m ≤ 3}</a:t>
            </a:r>
          </a:p>
          <a:p>
            <a:pPr marL="0" indent="0">
              <a:buNone/>
            </a:pPr>
            <a:endParaRPr lang="en-US" dirty="0">
              <a:solidFill>
                <a:srgbClr val="00B0F0"/>
              </a:solidFill>
            </a:endParaRPr>
          </a:p>
          <a:p>
            <a:pPr marL="1485900" lvl="2" indent="-571500">
              <a:buFont typeface="+mj-lt"/>
              <a:buAutoNum type="romanLcPeriod"/>
            </a:pPr>
            <a:r>
              <a:rPr lang="en-US" sz="2800" dirty="0"/>
              <a:t>a</a:t>
            </a:r>
            <a:r>
              <a:rPr lang="en-US" sz="2800" baseline="30000" dirty="0"/>
              <a:t>n</a:t>
            </a:r>
            <a:r>
              <a:rPr lang="en-US" sz="2800" dirty="0"/>
              <a:t>  where n ≥ 4 means </a:t>
            </a:r>
            <a:r>
              <a:rPr lang="en-US" sz="2800" dirty="0" err="1"/>
              <a:t>atleast</a:t>
            </a:r>
            <a:r>
              <a:rPr lang="en-US" sz="2800" dirty="0"/>
              <a:t> 4 a’s  R.E= </a:t>
            </a:r>
            <a:r>
              <a:rPr lang="en-US" sz="2800" dirty="0" err="1"/>
              <a:t>aaaa</a:t>
            </a:r>
            <a:r>
              <a:rPr lang="en-US" sz="2800" dirty="0"/>
              <a:t>(a)*</a:t>
            </a:r>
          </a:p>
          <a:p>
            <a:pPr marL="1485900" lvl="2" indent="-571500">
              <a:buFont typeface="+mj-lt"/>
              <a:buAutoNum type="romanLcPeriod"/>
            </a:pPr>
            <a:r>
              <a:rPr lang="en-US" sz="2800" dirty="0"/>
              <a:t>b</a:t>
            </a:r>
            <a:r>
              <a:rPr lang="en-US" sz="2800" baseline="30000" dirty="0"/>
              <a:t>m </a:t>
            </a:r>
            <a:r>
              <a:rPr lang="en-US" sz="2800" dirty="0"/>
              <a:t> where m ≤ 3 means </a:t>
            </a:r>
            <a:r>
              <a:rPr lang="en-US" sz="2800" dirty="0" err="1"/>
              <a:t>atmost</a:t>
            </a:r>
            <a:r>
              <a:rPr lang="en-US" sz="2800" dirty="0"/>
              <a:t> 3 b’s  R.E= (</a:t>
            </a:r>
            <a:r>
              <a:rPr lang="en-US" sz="2800" dirty="0" err="1"/>
              <a:t>Ɛ+b+bb+bbb</a:t>
            </a:r>
            <a:r>
              <a:rPr lang="en-US" sz="2800" dirty="0"/>
              <a:t>)</a:t>
            </a:r>
          </a:p>
          <a:p>
            <a:pPr marL="914400" lvl="2" indent="0">
              <a:buNone/>
            </a:pPr>
            <a:r>
              <a:rPr lang="en-US" sz="2800" dirty="0">
                <a:solidFill>
                  <a:srgbClr val="00B0F0"/>
                </a:solidFill>
              </a:rPr>
              <a:t>             </a:t>
            </a:r>
          </a:p>
          <a:p>
            <a:pPr marL="914400" lvl="2" indent="0">
              <a:buNone/>
            </a:pPr>
            <a:r>
              <a:rPr lang="en-US" sz="2800" dirty="0">
                <a:solidFill>
                  <a:srgbClr val="00B0F0"/>
                </a:solidFill>
              </a:rPr>
              <a:t>         </a:t>
            </a:r>
            <a:r>
              <a:rPr lang="en-US" sz="2800" dirty="0"/>
              <a:t>R.E= </a:t>
            </a:r>
            <a:r>
              <a:rPr lang="en-US" sz="2800" dirty="0" err="1"/>
              <a:t>aaaa</a:t>
            </a:r>
            <a:r>
              <a:rPr lang="en-US" sz="2800" dirty="0"/>
              <a:t>(a)* (</a:t>
            </a:r>
            <a:r>
              <a:rPr lang="en-US" sz="2800" dirty="0" err="1"/>
              <a:t>Ɛ+b+bb+bbb</a:t>
            </a:r>
            <a:r>
              <a:rPr lang="en-US" sz="2800" dirty="0"/>
              <a:t>)</a:t>
            </a:r>
            <a:endParaRPr lang="en-US" sz="2800" dirty="0">
              <a:solidFill>
                <a:srgbClr val="00B0F0"/>
              </a:solidFill>
            </a:endParaRPr>
          </a:p>
          <a:p>
            <a:pPr marL="0" indent="0">
              <a:buNone/>
            </a:pPr>
            <a:endParaRPr lang="en-IN" dirty="0"/>
          </a:p>
        </p:txBody>
      </p:sp>
    </p:spTree>
    <p:extLst>
      <p:ext uri="{BB962C8B-B14F-4D97-AF65-F5344CB8AC3E}">
        <p14:creationId xmlns:p14="http://schemas.microsoft.com/office/powerpoint/2010/main" val="63566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15E7C-F1AD-EC4A-86C2-CB19148BD236}"/>
              </a:ext>
            </a:extLst>
          </p:cNvPr>
          <p:cNvSpPr>
            <a:spLocks noGrp="1"/>
          </p:cNvSpPr>
          <p:nvPr>
            <p:ph idx="1"/>
          </p:nvPr>
        </p:nvSpPr>
        <p:spPr>
          <a:xfrm>
            <a:off x="464234" y="464234"/>
            <a:ext cx="10889566" cy="5852160"/>
          </a:xfrm>
        </p:spPr>
        <p:txBody>
          <a:bodyPr>
            <a:normAutofit fontScale="92500" lnSpcReduction="10000"/>
          </a:bodyPr>
          <a:lstStyle/>
          <a:p>
            <a:pPr marL="514350" indent="-514350">
              <a:buAutoNum type="arabicPeriod" startAt="20"/>
            </a:pPr>
            <a:r>
              <a:rPr lang="en-US" sz="2800" dirty="0">
                <a:solidFill>
                  <a:srgbClr val="00B0F0"/>
                </a:solidFill>
              </a:rPr>
              <a:t>L={a</a:t>
            </a:r>
            <a:r>
              <a:rPr lang="en-US" sz="2800" baseline="30000" dirty="0">
                <a:solidFill>
                  <a:srgbClr val="00B0F0"/>
                </a:solidFill>
              </a:rPr>
              <a:t>n </a:t>
            </a:r>
            <a:r>
              <a:rPr lang="en-US" sz="2800" dirty="0">
                <a:solidFill>
                  <a:srgbClr val="00B0F0"/>
                </a:solidFill>
              </a:rPr>
              <a:t>b</a:t>
            </a:r>
            <a:r>
              <a:rPr lang="en-US" sz="2800" baseline="30000" dirty="0">
                <a:solidFill>
                  <a:srgbClr val="00B0F0"/>
                </a:solidFill>
              </a:rPr>
              <a:t>m</a:t>
            </a:r>
            <a:r>
              <a:rPr lang="en-US" sz="2800" dirty="0">
                <a:solidFill>
                  <a:srgbClr val="00B0F0"/>
                </a:solidFill>
              </a:rPr>
              <a:t> | m ≥ 1, n ≥ 1, nm ≥ 3}</a:t>
            </a:r>
          </a:p>
          <a:p>
            <a:pPr marL="0" indent="0">
              <a:buNone/>
            </a:pPr>
            <a:endParaRPr lang="en-US" sz="2800" dirty="0">
              <a:solidFill>
                <a:srgbClr val="00B0F0"/>
              </a:solidFill>
            </a:endParaRPr>
          </a:p>
          <a:p>
            <a:pPr marL="1485900" lvl="2" indent="-571500">
              <a:buFont typeface="+mj-lt"/>
              <a:buAutoNum type="romanLcPeriod"/>
            </a:pPr>
            <a:r>
              <a:rPr lang="en-US" sz="2800" dirty="0"/>
              <a:t>nm≥ 3, if m=1 then n ≥ 3  R.E= </a:t>
            </a:r>
            <a:r>
              <a:rPr lang="en-US" sz="2800" dirty="0" err="1"/>
              <a:t>aaa</a:t>
            </a:r>
            <a:r>
              <a:rPr lang="en-US" sz="2800" dirty="0"/>
              <a:t>(a)*b </a:t>
            </a:r>
          </a:p>
          <a:p>
            <a:pPr marL="1485900" lvl="2" indent="-571500">
              <a:buFont typeface="+mj-lt"/>
              <a:buAutoNum type="romanLcPeriod"/>
            </a:pPr>
            <a:r>
              <a:rPr lang="en-US" sz="2800" dirty="0"/>
              <a:t>nm≥ 3, if n=1 then m ≥ 3  R.E= </a:t>
            </a:r>
            <a:r>
              <a:rPr lang="en-US" sz="2800" dirty="0" err="1"/>
              <a:t>abbb</a:t>
            </a:r>
            <a:r>
              <a:rPr lang="en-US" sz="2800" dirty="0"/>
              <a:t>(b)*</a:t>
            </a:r>
          </a:p>
          <a:p>
            <a:pPr marL="1485900" lvl="2" indent="-571500">
              <a:buFont typeface="+mj-lt"/>
              <a:buAutoNum type="romanLcPeriod"/>
            </a:pPr>
            <a:r>
              <a:rPr lang="en-US" sz="2800" dirty="0"/>
              <a:t>nm≥ 3, if n ≥ 2then m ≥ 2  R.E= aa(a)*bb(b)* </a:t>
            </a:r>
          </a:p>
          <a:p>
            <a:pPr marL="914400" lvl="2" indent="0">
              <a:buNone/>
            </a:pPr>
            <a:endParaRPr lang="en-US" sz="2800" dirty="0"/>
          </a:p>
          <a:p>
            <a:pPr marL="914400" lvl="2" indent="0">
              <a:buNone/>
            </a:pPr>
            <a:r>
              <a:rPr lang="en-US" sz="2800" dirty="0"/>
              <a:t>R.E= </a:t>
            </a:r>
            <a:r>
              <a:rPr lang="en-US" sz="2800" dirty="0" err="1"/>
              <a:t>aaa</a:t>
            </a:r>
            <a:r>
              <a:rPr lang="en-US" sz="2800" dirty="0"/>
              <a:t>(a)*b + </a:t>
            </a:r>
            <a:r>
              <a:rPr lang="en-US" sz="2800" dirty="0" err="1"/>
              <a:t>abbb</a:t>
            </a:r>
            <a:r>
              <a:rPr lang="en-US" sz="2800" dirty="0"/>
              <a:t>(b)* + aa(a)*bb(b)* </a:t>
            </a:r>
          </a:p>
          <a:p>
            <a:pPr marL="914400" lvl="2" indent="0">
              <a:buNone/>
            </a:pPr>
            <a:endParaRPr lang="en-US" sz="2800" dirty="0"/>
          </a:p>
          <a:p>
            <a:pPr marL="0" indent="0">
              <a:buNone/>
            </a:pPr>
            <a:r>
              <a:rPr lang="en-US" dirty="0">
                <a:solidFill>
                  <a:srgbClr val="00B0F0"/>
                </a:solidFill>
              </a:rPr>
              <a:t>21. </a:t>
            </a:r>
            <a:r>
              <a:rPr lang="en-US" sz="2800" dirty="0">
                <a:solidFill>
                  <a:srgbClr val="00B0F0"/>
                </a:solidFill>
              </a:rPr>
              <a:t>Not containing more that three a’s.</a:t>
            </a:r>
          </a:p>
          <a:p>
            <a:pPr marL="0" indent="0">
              <a:buNone/>
            </a:pPr>
            <a:r>
              <a:rPr lang="en-US" dirty="0"/>
              <a:t>             R.E= b* (</a:t>
            </a:r>
            <a:r>
              <a:rPr lang="en-US" dirty="0" err="1"/>
              <a:t>Ɛ+a</a:t>
            </a:r>
            <a:r>
              <a:rPr lang="en-US" dirty="0"/>
              <a:t>) b* (</a:t>
            </a:r>
            <a:r>
              <a:rPr lang="en-US" dirty="0" err="1"/>
              <a:t>Ɛ+a</a:t>
            </a:r>
            <a:r>
              <a:rPr lang="en-US" dirty="0"/>
              <a:t>) b* (</a:t>
            </a:r>
            <a:r>
              <a:rPr lang="en-US" dirty="0" err="1"/>
              <a:t>Ɛ+a</a:t>
            </a:r>
            <a:r>
              <a:rPr lang="en-US" dirty="0"/>
              <a:t>) b* </a:t>
            </a:r>
          </a:p>
          <a:p>
            <a:pPr marL="0" indent="0">
              <a:buNone/>
            </a:pPr>
            <a:endParaRPr lang="en-US" dirty="0"/>
          </a:p>
          <a:p>
            <a:pPr marL="0" indent="0">
              <a:buNone/>
            </a:pPr>
            <a:r>
              <a:rPr lang="en-US" dirty="0">
                <a:solidFill>
                  <a:srgbClr val="00B0F0"/>
                </a:solidFill>
              </a:rPr>
              <a:t>22. </a:t>
            </a:r>
            <a:r>
              <a:rPr lang="en-US" sz="2800" dirty="0">
                <a:solidFill>
                  <a:srgbClr val="00B0F0"/>
                </a:solidFill>
              </a:rPr>
              <a:t>L={w: </a:t>
            </a:r>
            <a:r>
              <a:rPr lang="en-US" sz="2800" dirty="0" err="1">
                <a:solidFill>
                  <a:srgbClr val="00B0F0"/>
                </a:solidFill>
              </a:rPr>
              <a:t>n</a:t>
            </a:r>
            <a:r>
              <a:rPr lang="en-US" sz="2800" baseline="-25000" dirty="0" err="1">
                <a:solidFill>
                  <a:srgbClr val="00B0F0"/>
                </a:solidFill>
              </a:rPr>
              <a:t>a</a:t>
            </a:r>
            <a:r>
              <a:rPr lang="en-US" sz="2800" dirty="0">
                <a:solidFill>
                  <a:srgbClr val="00B0F0"/>
                </a:solidFill>
              </a:rPr>
              <a:t>(w) mod 3 =0  | w </a:t>
            </a:r>
            <a:r>
              <a:rPr lang="az-Cyrl-AZ" sz="2800" dirty="0">
                <a:solidFill>
                  <a:srgbClr val="00B0F0"/>
                </a:solidFill>
              </a:rPr>
              <a:t>Є (</a:t>
            </a:r>
            <a:r>
              <a:rPr lang="en-US" sz="2800" dirty="0" err="1">
                <a:solidFill>
                  <a:srgbClr val="00B0F0"/>
                </a:solidFill>
              </a:rPr>
              <a:t>a,b</a:t>
            </a:r>
            <a:r>
              <a:rPr lang="en-US" sz="2800" dirty="0">
                <a:solidFill>
                  <a:srgbClr val="00B0F0"/>
                </a:solidFill>
              </a:rPr>
              <a:t>)*}</a:t>
            </a:r>
          </a:p>
          <a:p>
            <a:pPr marL="0" indent="0">
              <a:buNone/>
            </a:pPr>
            <a:r>
              <a:rPr lang="en-US" dirty="0"/>
              <a:t>               R.E= (</a:t>
            </a:r>
            <a:r>
              <a:rPr lang="en-US" dirty="0" err="1"/>
              <a:t>aaa</a:t>
            </a:r>
            <a:r>
              <a:rPr lang="en-US" dirty="0"/>
              <a:t>)* --- multiples of 3 </a:t>
            </a:r>
          </a:p>
          <a:p>
            <a:pPr marL="0" indent="0">
              <a:buNone/>
            </a:pPr>
            <a:r>
              <a:rPr lang="en-US" dirty="0"/>
              <a:t>               R.E= (b* a b* a b* a b* )* </a:t>
            </a:r>
          </a:p>
          <a:p>
            <a:pPr marL="914400" lvl="2" indent="0">
              <a:buNone/>
            </a:pPr>
            <a:endParaRPr lang="en-US" sz="2800" dirty="0"/>
          </a:p>
        </p:txBody>
      </p:sp>
    </p:spTree>
    <p:extLst>
      <p:ext uri="{BB962C8B-B14F-4D97-AF65-F5344CB8AC3E}">
        <p14:creationId xmlns:p14="http://schemas.microsoft.com/office/powerpoint/2010/main" val="24065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C572D-5888-54D6-E0D6-EC27D6412A0E}"/>
              </a:ext>
            </a:extLst>
          </p:cNvPr>
          <p:cNvSpPr>
            <a:spLocks noGrp="1"/>
          </p:cNvSpPr>
          <p:nvPr>
            <p:ph idx="1"/>
          </p:nvPr>
        </p:nvSpPr>
        <p:spPr>
          <a:xfrm>
            <a:off x="422031" y="422030"/>
            <a:ext cx="10931769" cy="6063175"/>
          </a:xfrm>
        </p:spPr>
        <p:txBody>
          <a:bodyPr>
            <a:normAutofit fontScale="92500" lnSpcReduction="10000"/>
          </a:bodyPr>
          <a:lstStyle/>
          <a:p>
            <a:pPr marL="0" indent="0">
              <a:buNone/>
            </a:pPr>
            <a:r>
              <a:rPr lang="en-US" sz="2800" dirty="0">
                <a:solidFill>
                  <a:srgbClr val="00B0F0"/>
                </a:solidFill>
              </a:rPr>
              <a:t>23. Do not end with ab.</a:t>
            </a:r>
          </a:p>
          <a:p>
            <a:pPr marL="0" indent="0">
              <a:buNone/>
            </a:pPr>
            <a:r>
              <a:rPr lang="en-IN" dirty="0"/>
              <a:t>               R.E= (</a:t>
            </a:r>
            <a:r>
              <a:rPr lang="en-IN" dirty="0" err="1"/>
              <a:t>a+b</a:t>
            </a:r>
            <a:r>
              <a:rPr lang="en-IN" dirty="0"/>
              <a:t>)*(</a:t>
            </a:r>
            <a:r>
              <a:rPr lang="en-IN" dirty="0" err="1"/>
              <a:t>aa+ab+bb</a:t>
            </a:r>
            <a:r>
              <a:rPr lang="en-IN" dirty="0"/>
              <a:t>)</a:t>
            </a:r>
          </a:p>
          <a:p>
            <a:pPr marL="0" indent="0">
              <a:buNone/>
            </a:pPr>
            <a:r>
              <a:rPr lang="en-IN" dirty="0">
                <a:solidFill>
                  <a:srgbClr val="00B0F0"/>
                </a:solidFill>
              </a:rPr>
              <a:t>24. </a:t>
            </a:r>
            <a:r>
              <a:rPr lang="en-US" sz="2800" dirty="0">
                <a:solidFill>
                  <a:srgbClr val="00B0F0"/>
                </a:solidFill>
              </a:rPr>
              <a:t>L = {</a:t>
            </a:r>
            <a:r>
              <a:rPr lang="en-US" sz="2800" dirty="0" err="1">
                <a:solidFill>
                  <a:srgbClr val="00B0F0"/>
                </a:solidFill>
              </a:rPr>
              <a:t>vuv</a:t>
            </a:r>
            <a:r>
              <a:rPr lang="en-US" sz="2800" dirty="0">
                <a:solidFill>
                  <a:srgbClr val="00B0F0"/>
                </a:solidFill>
              </a:rPr>
              <a:t> : u, v </a:t>
            </a:r>
            <a:r>
              <a:rPr lang="az-Cyrl-AZ" sz="2800" dirty="0">
                <a:solidFill>
                  <a:srgbClr val="00B0F0"/>
                </a:solidFill>
              </a:rPr>
              <a:t>Є {</a:t>
            </a:r>
            <a:r>
              <a:rPr lang="en-US" sz="2800" dirty="0" err="1">
                <a:solidFill>
                  <a:srgbClr val="00B0F0"/>
                </a:solidFill>
              </a:rPr>
              <a:t>a,b</a:t>
            </a:r>
            <a:r>
              <a:rPr lang="en-US" sz="2800" dirty="0">
                <a:solidFill>
                  <a:srgbClr val="00B0F0"/>
                </a:solidFill>
              </a:rPr>
              <a:t>}* and |v|=2}</a:t>
            </a:r>
          </a:p>
          <a:p>
            <a:pPr marL="0" indent="0">
              <a:buNone/>
            </a:pPr>
            <a:r>
              <a:rPr lang="en-IN" dirty="0"/>
              <a:t>            R.E= aa(</a:t>
            </a:r>
            <a:r>
              <a:rPr lang="en-IN" dirty="0" err="1"/>
              <a:t>a+b</a:t>
            </a:r>
            <a:r>
              <a:rPr lang="en-IN" dirty="0"/>
              <a:t>)*aa + ab(</a:t>
            </a:r>
            <a:r>
              <a:rPr lang="en-IN" dirty="0" err="1"/>
              <a:t>a+b</a:t>
            </a:r>
            <a:r>
              <a:rPr lang="en-IN" dirty="0"/>
              <a:t>)*ab + </a:t>
            </a:r>
            <a:r>
              <a:rPr lang="en-IN" dirty="0" err="1"/>
              <a:t>ba</a:t>
            </a:r>
            <a:r>
              <a:rPr lang="en-IN" dirty="0"/>
              <a:t>(</a:t>
            </a:r>
            <a:r>
              <a:rPr lang="en-IN" dirty="0" err="1"/>
              <a:t>a+b</a:t>
            </a:r>
            <a:r>
              <a:rPr lang="en-IN" dirty="0"/>
              <a:t>)*</a:t>
            </a:r>
            <a:r>
              <a:rPr lang="en-IN" dirty="0" err="1"/>
              <a:t>ba</a:t>
            </a:r>
            <a:r>
              <a:rPr lang="en-IN" dirty="0"/>
              <a:t> + bb(</a:t>
            </a:r>
            <a:r>
              <a:rPr lang="en-IN" dirty="0" err="1"/>
              <a:t>a+b</a:t>
            </a:r>
            <a:r>
              <a:rPr lang="en-IN" dirty="0"/>
              <a:t>)*bb </a:t>
            </a:r>
          </a:p>
          <a:p>
            <a:pPr marL="0" indent="0">
              <a:buNone/>
            </a:pPr>
            <a:r>
              <a:rPr lang="en-IN" dirty="0">
                <a:solidFill>
                  <a:srgbClr val="00B0F0"/>
                </a:solidFill>
              </a:rPr>
              <a:t>25. </a:t>
            </a:r>
            <a:r>
              <a:rPr lang="en-US" sz="2800" dirty="0">
                <a:solidFill>
                  <a:srgbClr val="00B0F0"/>
                </a:solidFill>
              </a:rPr>
              <a:t>L={w: string ends with ab or </a:t>
            </a:r>
            <a:r>
              <a:rPr lang="en-US" sz="2800" dirty="0" err="1">
                <a:solidFill>
                  <a:srgbClr val="00B0F0"/>
                </a:solidFill>
              </a:rPr>
              <a:t>ba</a:t>
            </a:r>
            <a:r>
              <a:rPr lang="en-US" sz="2800" dirty="0">
                <a:solidFill>
                  <a:srgbClr val="00B0F0"/>
                </a:solidFill>
              </a:rPr>
              <a:t> where w </a:t>
            </a:r>
            <a:r>
              <a:rPr lang="az-Cyrl-AZ" sz="2800" dirty="0">
                <a:solidFill>
                  <a:srgbClr val="00B0F0"/>
                </a:solidFill>
              </a:rPr>
              <a:t>Є (</a:t>
            </a:r>
            <a:r>
              <a:rPr lang="en-US" sz="2800" dirty="0" err="1">
                <a:solidFill>
                  <a:srgbClr val="00B0F0"/>
                </a:solidFill>
              </a:rPr>
              <a:t>a,b</a:t>
            </a:r>
            <a:r>
              <a:rPr lang="en-US" sz="2800" dirty="0">
                <a:solidFill>
                  <a:srgbClr val="00B0F0"/>
                </a:solidFill>
              </a:rPr>
              <a:t>)* }</a:t>
            </a:r>
          </a:p>
          <a:p>
            <a:pPr marL="0" indent="0">
              <a:buNone/>
            </a:pPr>
            <a:r>
              <a:rPr lang="en-IN" dirty="0"/>
              <a:t>             R.E= (</a:t>
            </a:r>
            <a:r>
              <a:rPr lang="en-IN" dirty="0" err="1"/>
              <a:t>a+b</a:t>
            </a:r>
            <a:r>
              <a:rPr lang="en-IN" dirty="0"/>
              <a:t>)*(</a:t>
            </a:r>
            <a:r>
              <a:rPr lang="en-IN" dirty="0" err="1"/>
              <a:t>ab+ba</a:t>
            </a:r>
            <a:r>
              <a:rPr lang="en-IN" dirty="0"/>
              <a:t>)</a:t>
            </a:r>
          </a:p>
          <a:p>
            <a:pPr marL="0" indent="0">
              <a:buNone/>
            </a:pPr>
            <a:r>
              <a:rPr lang="en-IN" dirty="0">
                <a:solidFill>
                  <a:srgbClr val="00B0F0"/>
                </a:solidFill>
              </a:rPr>
              <a:t>26. Odd number of b’s</a:t>
            </a:r>
          </a:p>
          <a:p>
            <a:pPr marL="0" indent="0">
              <a:buNone/>
            </a:pPr>
            <a:r>
              <a:rPr lang="en-IN" dirty="0"/>
              <a:t>          R.E= a* b a* (</a:t>
            </a:r>
            <a:r>
              <a:rPr lang="en-IN" dirty="0" err="1"/>
              <a:t>ba</a:t>
            </a:r>
            <a:r>
              <a:rPr lang="en-IN" dirty="0"/>
              <a:t>*</a:t>
            </a:r>
            <a:r>
              <a:rPr lang="en-IN" dirty="0" err="1"/>
              <a:t>ba</a:t>
            </a:r>
            <a:r>
              <a:rPr lang="en-IN" dirty="0"/>
              <a:t>*)* </a:t>
            </a:r>
          </a:p>
          <a:p>
            <a:pPr marL="0" indent="0">
              <a:buNone/>
            </a:pPr>
            <a:r>
              <a:rPr lang="en-IN" dirty="0">
                <a:solidFill>
                  <a:srgbClr val="00B0F0"/>
                </a:solidFill>
              </a:rPr>
              <a:t>27. The language of C identifiers</a:t>
            </a:r>
          </a:p>
          <a:p>
            <a:pPr marL="0" indent="0">
              <a:buNone/>
            </a:pPr>
            <a:r>
              <a:rPr lang="en-IN" dirty="0"/>
              <a:t>          C identifiers are letters(l)- </a:t>
            </a:r>
            <a:r>
              <a:rPr lang="en-IN" dirty="0" err="1"/>
              <a:t>a+b+c</a:t>
            </a:r>
            <a:r>
              <a:rPr lang="en-IN" dirty="0"/>
              <a:t>+…..+</a:t>
            </a:r>
            <a:r>
              <a:rPr lang="en-IN" dirty="0" err="1"/>
              <a:t>z+A+B</a:t>
            </a:r>
            <a:r>
              <a:rPr lang="en-IN" dirty="0"/>
              <a:t>+……+Z</a:t>
            </a:r>
          </a:p>
          <a:p>
            <a:pPr marL="0" indent="0">
              <a:buNone/>
            </a:pPr>
            <a:r>
              <a:rPr lang="en-IN" dirty="0"/>
              <a:t>                                       digits(d)- 0+1+2+……….+9</a:t>
            </a:r>
          </a:p>
          <a:p>
            <a:pPr marL="0" indent="0">
              <a:buNone/>
            </a:pPr>
            <a:r>
              <a:rPr lang="en-IN" dirty="0"/>
              <a:t>                                        underscore(_)-  _  and always start with l or _ </a:t>
            </a:r>
          </a:p>
          <a:p>
            <a:pPr marL="0" indent="0">
              <a:buNone/>
            </a:pPr>
            <a:r>
              <a:rPr lang="en-IN" dirty="0"/>
              <a:t>                   R.E= (l+_)(</a:t>
            </a:r>
            <a:r>
              <a:rPr lang="en-IN" dirty="0" err="1"/>
              <a:t>l+d</a:t>
            </a:r>
            <a:r>
              <a:rPr lang="en-IN" dirty="0"/>
              <a:t>+_)* </a:t>
            </a:r>
          </a:p>
        </p:txBody>
      </p:sp>
    </p:spTree>
    <p:extLst>
      <p:ext uri="{BB962C8B-B14F-4D97-AF65-F5344CB8AC3E}">
        <p14:creationId xmlns:p14="http://schemas.microsoft.com/office/powerpoint/2010/main" val="268905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D9B5-B7EA-7791-22B5-0FFA7B127A95}"/>
              </a:ext>
            </a:extLst>
          </p:cNvPr>
          <p:cNvSpPr>
            <a:spLocks noGrp="1"/>
          </p:cNvSpPr>
          <p:nvPr>
            <p:ph type="title"/>
          </p:nvPr>
        </p:nvSpPr>
        <p:spPr/>
        <p:txBody>
          <a:bodyPr/>
          <a:lstStyle/>
          <a:p>
            <a:r>
              <a:rPr lang="en-US" dirty="0"/>
              <a:t>Finite Automata and Regular Expression</a:t>
            </a:r>
            <a:endParaRPr lang="en-IN" dirty="0"/>
          </a:p>
        </p:txBody>
      </p:sp>
      <p:pic>
        <p:nvPicPr>
          <p:cNvPr id="5" name="Picture 4">
            <a:extLst>
              <a:ext uri="{FF2B5EF4-FFF2-40B4-BE49-F238E27FC236}">
                <a16:creationId xmlns:a16="http://schemas.microsoft.com/office/drawing/2014/main" id="{FD792EC0-E7B1-5432-9EE4-46BF4FA9A788}"/>
              </a:ext>
            </a:extLst>
          </p:cNvPr>
          <p:cNvPicPr>
            <a:picLocks noChangeAspect="1"/>
          </p:cNvPicPr>
          <p:nvPr/>
        </p:nvPicPr>
        <p:blipFill>
          <a:blip r:embed="rId2"/>
          <a:stretch>
            <a:fillRect/>
          </a:stretch>
        </p:blipFill>
        <p:spPr>
          <a:xfrm>
            <a:off x="2700997" y="1885071"/>
            <a:ext cx="6766560" cy="4431323"/>
          </a:xfrm>
          <a:prstGeom prst="rect">
            <a:avLst/>
          </a:prstGeom>
        </p:spPr>
      </p:pic>
    </p:spTree>
    <p:extLst>
      <p:ext uri="{BB962C8B-B14F-4D97-AF65-F5344CB8AC3E}">
        <p14:creationId xmlns:p14="http://schemas.microsoft.com/office/powerpoint/2010/main" val="428933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1800-5F9A-6C8F-D92F-95AEE2931BCF}"/>
              </a:ext>
            </a:extLst>
          </p:cNvPr>
          <p:cNvSpPr>
            <a:spLocks noGrp="1"/>
          </p:cNvSpPr>
          <p:nvPr>
            <p:ph type="title"/>
          </p:nvPr>
        </p:nvSpPr>
        <p:spPr>
          <a:xfrm>
            <a:off x="838200" y="365125"/>
            <a:ext cx="10515600" cy="816561"/>
          </a:xfrm>
        </p:spPr>
        <p:txBody>
          <a:bodyPr/>
          <a:lstStyle/>
          <a:p>
            <a:r>
              <a:rPr lang="en-US" b="1" dirty="0"/>
              <a:t>Converting R.E to Automata</a:t>
            </a:r>
            <a:endParaRPr lang="en-IN" b="1" dirty="0"/>
          </a:p>
        </p:txBody>
      </p:sp>
      <p:sp>
        <p:nvSpPr>
          <p:cNvPr id="3" name="Content Placeholder 2">
            <a:extLst>
              <a:ext uri="{FF2B5EF4-FFF2-40B4-BE49-F238E27FC236}">
                <a16:creationId xmlns:a16="http://schemas.microsoft.com/office/drawing/2014/main" id="{7DFC42EA-CA9D-45A5-688E-B8A58EFEE97E}"/>
              </a:ext>
            </a:extLst>
          </p:cNvPr>
          <p:cNvSpPr>
            <a:spLocks noGrp="1"/>
          </p:cNvSpPr>
          <p:nvPr>
            <p:ph idx="1"/>
          </p:nvPr>
        </p:nvSpPr>
        <p:spPr>
          <a:xfrm>
            <a:off x="393895" y="1434905"/>
            <a:ext cx="11507373" cy="4742058"/>
          </a:xfrm>
        </p:spPr>
        <p:txBody>
          <a:bodyPr>
            <a:normAutofit/>
          </a:bodyPr>
          <a:lstStyle/>
          <a:p>
            <a:r>
              <a:rPr lang="en-US" b="1" dirty="0"/>
              <a:t>Theorem:</a:t>
            </a:r>
          </a:p>
          <a:p>
            <a:r>
              <a:rPr lang="en-US" sz="2400" dirty="0"/>
              <a:t>Every language defined by a regular expression is also defined by a Finite Automata.</a:t>
            </a:r>
          </a:p>
          <a:p>
            <a:pPr marL="0" indent="0" algn="ctr">
              <a:buNone/>
            </a:pPr>
            <a:r>
              <a:rPr lang="en-US" sz="2400" dirty="0"/>
              <a:t>OR</a:t>
            </a:r>
          </a:p>
          <a:p>
            <a:r>
              <a:rPr lang="en-US" sz="2400" dirty="0"/>
              <a:t>Let R be a regular expression. Then there exists a finite automaton M=(Q, ∑, </a:t>
            </a:r>
            <a:r>
              <a:rPr lang="el-GR" sz="2400" dirty="0"/>
              <a:t>δ</a:t>
            </a:r>
            <a:r>
              <a:rPr lang="en-US" sz="2400" dirty="0"/>
              <a:t>, q</a:t>
            </a:r>
            <a:r>
              <a:rPr lang="en-US" sz="2400" baseline="-25000" dirty="0"/>
              <a:t>0</a:t>
            </a:r>
            <a:r>
              <a:rPr lang="en-US" sz="2400" dirty="0"/>
              <a:t>, F) which accepts L(R).</a:t>
            </a:r>
          </a:p>
          <a:p>
            <a:pPr marL="0" indent="0" algn="ctr">
              <a:buNone/>
            </a:pPr>
            <a:r>
              <a:rPr lang="en-US" sz="2400" dirty="0"/>
              <a:t>OR</a:t>
            </a:r>
          </a:p>
          <a:p>
            <a:r>
              <a:rPr lang="en-US" sz="2400" dirty="0"/>
              <a:t>Prove that there exists a finite automaton to accept the language L(R) corresponding to the regular expression R.</a:t>
            </a:r>
            <a:endParaRPr lang="en-IN" sz="2400" dirty="0"/>
          </a:p>
        </p:txBody>
      </p:sp>
    </p:spTree>
    <p:extLst>
      <p:ext uri="{BB962C8B-B14F-4D97-AF65-F5344CB8AC3E}">
        <p14:creationId xmlns:p14="http://schemas.microsoft.com/office/powerpoint/2010/main" val="889326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12BC7-BCD5-EED6-7A2B-D86B7F781DE6}"/>
              </a:ext>
            </a:extLst>
          </p:cNvPr>
          <p:cNvSpPr>
            <a:spLocks noGrp="1"/>
          </p:cNvSpPr>
          <p:nvPr>
            <p:ph idx="1"/>
          </p:nvPr>
        </p:nvSpPr>
        <p:spPr>
          <a:xfrm>
            <a:off x="492368" y="390468"/>
            <a:ext cx="11296358" cy="4997457"/>
          </a:xfrm>
        </p:spPr>
        <p:txBody>
          <a:bodyPr>
            <a:normAutofit/>
          </a:bodyPr>
          <a:lstStyle/>
          <a:p>
            <a:r>
              <a:rPr lang="en-US" b="1" dirty="0">
                <a:solidFill>
                  <a:srgbClr val="00B050"/>
                </a:solidFill>
              </a:rPr>
              <a:t>Proof: </a:t>
            </a:r>
          </a:p>
          <a:p>
            <a:r>
              <a:rPr lang="en-US" b="1" dirty="0">
                <a:solidFill>
                  <a:srgbClr val="00B050"/>
                </a:solidFill>
              </a:rPr>
              <a:t>Basic:  </a:t>
            </a:r>
            <a:r>
              <a:rPr lang="en-US" sz="2400" dirty="0"/>
              <a:t>By definition, </a:t>
            </a:r>
            <a:r>
              <a:rPr lang="en-US" altLang="en-US" sz="2400" dirty="0">
                <a:cs typeface="Times New Roman" panose="02020603050405020304" pitchFamily="18" charset="0"/>
                <a:sym typeface="Times New Roman" panose="02020603050405020304" pitchFamily="18" charset="0"/>
              </a:rPr>
              <a:t>ϕ, ε and a are regular expression.  </a:t>
            </a:r>
          </a:p>
          <a:p>
            <a:endParaRPr lang="en-US" sz="2400" dirty="0">
              <a:cs typeface="Times New Roman" panose="02020603050405020304" pitchFamily="18" charset="0"/>
              <a:sym typeface="Times New Roman" panose="02020603050405020304" pitchFamily="18" charset="0"/>
            </a:endParaRPr>
          </a:p>
          <a:p>
            <a:endParaRPr lang="en-US" sz="2400" dirty="0">
              <a:cs typeface="Times New Roman" panose="02020603050405020304" pitchFamily="18" charset="0"/>
              <a:sym typeface="Times New Roman" panose="02020603050405020304" pitchFamily="18" charset="0"/>
            </a:endParaRPr>
          </a:p>
          <a:p>
            <a:endParaRPr lang="en-US" sz="2400" dirty="0">
              <a:cs typeface="Times New Roman" panose="02020603050405020304" pitchFamily="18" charset="0"/>
              <a:sym typeface="Times New Roman" panose="02020603050405020304" pitchFamily="18" charset="0"/>
            </a:endParaRPr>
          </a:p>
          <a:p>
            <a:endParaRPr lang="en-US" sz="2400" dirty="0">
              <a:cs typeface="Times New Roman" panose="02020603050405020304" pitchFamily="18" charset="0"/>
              <a:sym typeface="Times New Roman" panose="02020603050405020304" pitchFamily="18" charset="0"/>
            </a:endParaRPr>
          </a:p>
          <a:p>
            <a:pPr marL="0" indent="0">
              <a:buNone/>
            </a:pPr>
            <a:endParaRPr lang="en-US" sz="2400" dirty="0">
              <a:cs typeface="Times New Roman" panose="02020603050405020304" pitchFamily="18" charset="0"/>
              <a:sym typeface="Times New Roman" panose="02020603050405020304" pitchFamily="18" charset="0"/>
            </a:endParaRPr>
          </a:p>
          <a:p>
            <a:r>
              <a:rPr lang="en-US" sz="2400" dirty="0"/>
              <a:t>The schematic representation of a regular expression R to accept the language L(R) is shown in below figure, where q is the start state and f is the final state of a machine M.</a:t>
            </a:r>
            <a:endParaRPr lang="en-IN" sz="2400" dirty="0"/>
          </a:p>
          <a:p>
            <a:pPr marL="0" indent="0">
              <a:buNone/>
            </a:pPr>
            <a:endParaRPr lang="en-IN" sz="2400" dirty="0"/>
          </a:p>
        </p:txBody>
      </p:sp>
      <p:pic>
        <p:nvPicPr>
          <p:cNvPr id="5" name="Picture 4">
            <a:extLst>
              <a:ext uri="{FF2B5EF4-FFF2-40B4-BE49-F238E27FC236}">
                <a16:creationId xmlns:a16="http://schemas.microsoft.com/office/drawing/2014/main" id="{63ED3573-B994-C3DE-F820-61ECDF39E674}"/>
              </a:ext>
            </a:extLst>
          </p:cNvPr>
          <p:cNvPicPr>
            <a:picLocks noChangeAspect="1"/>
          </p:cNvPicPr>
          <p:nvPr/>
        </p:nvPicPr>
        <p:blipFill>
          <a:blip r:embed="rId2"/>
          <a:stretch>
            <a:fillRect/>
          </a:stretch>
        </p:blipFill>
        <p:spPr>
          <a:xfrm>
            <a:off x="781930" y="1590253"/>
            <a:ext cx="2949233" cy="1199784"/>
          </a:xfrm>
          <a:prstGeom prst="rect">
            <a:avLst/>
          </a:prstGeom>
        </p:spPr>
      </p:pic>
      <p:pic>
        <p:nvPicPr>
          <p:cNvPr id="7" name="Picture 6">
            <a:extLst>
              <a:ext uri="{FF2B5EF4-FFF2-40B4-BE49-F238E27FC236}">
                <a16:creationId xmlns:a16="http://schemas.microsoft.com/office/drawing/2014/main" id="{56E15C53-D2DD-A420-0539-04E1D2007DD4}"/>
              </a:ext>
            </a:extLst>
          </p:cNvPr>
          <p:cNvPicPr>
            <a:picLocks noChangeAspect="1"/>
          </p:cNvPicPr>
          <p:nvPr/>
        </p:nvPicPr>
        <p:blipFill>
          <a:blip r:embed="rId3"/>
          <a:stretch>
            <a:fillRect/>
          </a:stretch>
        </p:blipFill>
        <p:spPr>
          <a:xfrm>
            <a:off x="4020725" y="1679128"/>
            <a:ext cx="3075769" cy="1022033"/>
          </a:xfrm>
          <a:prstGeom prst="rect">
            <a:avLst/>
          </a:prstGeom>
        </p:spPr>
      </p:pic>
      <p:pic>
        <p:nvPicPr>
          <p:cNvPr id="9" name="Picture 8">
            <a:extLst>
              <a:ext uri="{FF2B5EF4-FFF2-40B4-BE49-F238E27FC236}">
                <a16:creationId xmlns:a16="http://schemas.microsoft.com/office/drawing/2014/main" id="{58EB29B4-3996-971A-A2BA-ED77A1ED611F}"/>
              </a:ext>
            </a:extLst>
          </p:cNvPr>
          <p:cNvPicPr>
            <a:picLocks noChangeAspect="1"/>
          </p:cNvPicPr>
          <p:nvPr/>
        </p:nvPicPr>
        <p:blipFill>
          <a:blip r:embed="rId4"/>
          <a:stretch>
            <a:fillRect/>
          </a:stretch>
        </p:blipFill>
        <p:spPr>
          <a:xfrm>
            <a:off x="7781264" y="1647070"/>
            <a:ext cx="3075769" cy="1022033"/>
          </a:xfrm>
          <a:prstGeom prst="rect">
            <a:avLst/>
          </a:prstGeom>
        </p:spPr>
      </p:pic>
      <p:sp>
        <p:nvSpPr>
          <p:cNvPr id="12" name="TextBox 11">
            <a:extLst>
              <a:ext uri="{FF2B5EF4-FFF2-40B4-BE49-F238E27FC236}">
                <a16:creationId xmlns:a16="http://schemas.microsoft.com/office/drawing/2014/main" id="{C5376701-35D9-73D0-81F8-7D81FD95A756}"/>
              </a:ext>
            </a:extLst>
          </p:cNvPr>
          <p:cNvSpPr txBox="1"/>
          <p:nvPr/>
        </p:nvSpPr>
        <p:spPr>
          <a:xfrm>
            <a:off x="3712773" y="2790037"/>
            <a:ext cx="5317588" cy="523220"/>
          </a:xfrm>
          <a:prstGeom prst="rect">
            <a:avLst/>
          </a:prstGeom>
          <a:noFill/>
        </p:spPr>
        <p:txBody>
          <a:bodyPr wrap="square" rtlCol="0">
            <a:spAutoFit/>
          </a:bodyPr>
          <a:lstStyle/>
          <a:p>
            <a:r>
              <a:rPr lang="en-US" sz="2800" dirty="0"/>
              <a:t>Figure: Ɛ-NFA to accept </a:t>
            </a:r>
            <a:r>
              <a:rPr lang="en-US" altLang="en-US" sz="2800" dirty="0">
                <a:cs typeface="Times New Roman" panose="02020603050405020304" pitchFamily="18" charset="0"/>
                <a:sym typeface="Times New Roman" panose="02020603050405020304" pitchFamily="18" charset="0"/>
              </a:rPr>
              <a:t>ϕ, ε and a</a:t>
            </a:r>
            <a:r>
              <a:rPr lang="en-US" sz="2800" dirty="0"/>
              <a:t> </a:t>
            </a:r>
            <a:endParaRPr lang="en-IN" sz="2800" dirty="0"/>
          </a:p>
        </p:txBody>
      </p:sp>
      <p:pic>
        <p:nvPicPr>
          <p:cNvPr id="15" name="Picture 14">
            <a:extLst>
              <a:ext uri="{FF2B5EF4-FFF2-40B4-BE49-F238E27FC236}">
                <a16:creationId xmlns:a16="http://schemas.microsoft.com/office/drawing/2014/main" id="{CAA1DD04-57F1-DDD4-BA6A-2219CA5E635D}"/>
              </a:ext>
            </a:extLst>
          </p:cNvPr>
          <p:cNvPicPr>
            <a:picLocks noChangeAspect="1"/>
          </p:cNvPicPr>
          <p:nvPr/>
        </p:nvPicPr>
        <p:blipFill>
          <a:blip r:embed="rId5"/>
          <a:stretch>
            <a:fillRect/>
          </a:stretch>
        </p:blipFill>
        <p:spPr>
          <a:xfrm>
            <a:off x="3587263" y="4619717"/>
            <a:ext cx="3509232" cy="962025"/>
          </a:xfrm>
          <a:prstGeom prst="rect">
            <a:avLst/>
          </a:prstGeom>
        </p:spPr>
      </p:pic>
      <p:sp>
        <p:nvSpPr>
          <p:cNvPr id="16" name="TextBox 15">
            <a:extLst>
              <a:ext uri="{FF2B5EF4-FFF2-40B4-BE49-F238E27FC236}">
                <a16:creationId xmlns:a16="http://schemas.microsoft.com/office/drawing/2014/main" id="{C04E54CA-2CE7-5833-7848-0061DDC0AD2F}"/>
              </a:ext>
            </a:extLst>
          </p:cNvPr>
          <p:cNvSpPr txBox="1"/>
          <p:nvPr/>
        </p:nvSpPr>
        <p:spPr>
          <a:xfrm>
            <a:off x="1828800" y="5767642"/>
            <a:ext cx="8131126" cy="523220"/>
          </a:xfrm>
          <a:prstGeom prst="rect">
            <a:avLst/>
          </a:prstGeom>
          <a:noFill/>
        </p:spPr>
        <p:txBody>
          <a:bodyPr wrap="square" rtlCol="0">
            <a:spAutoFit/>
          </a:bodyPr>
          <a:lstStyle/>
          <a:p>
            <a:r>
              <a:rPr lang="en-US" sz="2800" dirty="0"/>
              <a:t>Figure: schematic representation of FA accepting L(R)  </a:t>
            </a:r>
            <a:endParaRPr lang="en-IN" sz="2800" dirty="0"/>
          </a:p>
        </p:txBody>
      </p:sp>
    </p:spTree>
    <p:extLst>
      <p:ext uri="{BB962C8B-B14F-4D97-AF65-F5344CB8AC3E}">
        <p14:creationId xmlns:p14="http://schemas.microsoft.com/office/powerpoint/2010/main" val="425864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CDEB-F425-87CD-D114-AD9EB0A63B9A}"/>
              </a:ext>
            </a:extLst>
          </p:cNvPr>
          <p:cNvSpPr>
            <a:spLocks noGrp="1"/>
          </p:cNvSpPr>
          <p:nvPr>
            <p:ph type="title"/>
          </p:nvPr>
        </p:nvSpPr>
        <p:spPr/>
        <p:txBody>
          <a:bodyPr/>
          <a:lstStyle/>
          <a:p>
            <a:r>
              <a:rPr lang="en-US" b="1" dirty="0">
                <a:solidFill>
                  <a:srgbClr val="7030A0"/>
                </a:solidFill>
              </a:rPr>
              <a:t>Regular expressions</a:t>
            </a:r>
            <a:endParaRPr lang="en-IN" dirty="0"/>
          </a:p>
        </p:txBody>
      </p:sp>
      <p:sp>
        <p:nvSpPr>
          <p:cNvPr id="3" name="Content Placeholder 2">
            <a:extLst>
              <a:ext uri="{FF2B5EF4-FFF2-40B4-BE49-F238E27FC236}">
                <a16:creationId xmlns:a16="http://schemas.microsoft.com/office/drawing/2014/main" id="{E85AABA9-1E0D-3CC4-1691-4F9F02E46485}"/>
              </a:ext>
            </a:extLst>
          </p:cNvPr>
          <p:cNvSpPr>
            <a:spLocks noGrp="1"/>
          </p:cNvSpPr>
          <p:nvPr>
            <p:ph idx="1"/>
          </p:nvPr>
        </p:nvSpPr>
        <p:spPr/>
        <p:txBody>
          <a:bodyPr>
            <a:normAutofit/>
          </a:bodyPr>
          <a:lstStyle/>
          <a:p>
            <a:pPr lvl="0" algn="l" rtl="0">
              <a:spcBef>
                <a:spcPts val="0"/>
              </a:spcBef>
              <a:spcAft>
                <a:spcPts val="0"/>
              </a:spcAft>
              <a:buSzPts val="1680"/>
              <a:buFont typeface="Wingdings" panose="05000000000000000000" pitchFamily="2" charset="2"/>
              <a:buChar char="§"/>
            </a:pPr>
            <a:r>
              <a:rPr lang="en-US" dirty="0">
                <a:ea typeface="Century Schoolbook"/>
                <a:cs typeface="Century Schoolbook"/>
                <a:sym typeface="Century Schoolbook"/>
              </a:rPr>
              <a:t>The language accepted by DFA or NFA and ε-NFA is called regular language.</a:t>
            </a:r>
            <a:endParaRPr lang="en-US" dirty="0"/>
          </a:p>
          <a:p>
            <a:pPr>
              <a:spcBef>
                <a:spcPts val="600"/>
              </a:spcBef>
              <a:buSzPts val="1680"/>
              <a:buFont typeface="Wingdings" panose="05000000000000000000" pitchFamily="2" charset="2"/>
              <a:buChar char="§"/>
            </a:pPr>
            <a:r>
              <a:rPr lang="en-US" dirty="0">
                <a:ea typeface="Century Schoolbook"/>
                <a:cs typeface="Century Schoolbook"/>
                <a:sym typeface="Century Schoolbook"/>
              </a:rPr>
              <a:t>A regular language can be described using regular expressions consisting of the symbols such as alphabet in </a:t>
            </a:r>
            <a:r>
              <a:rPr lang="en-US" dirty="0">
                <a:ea typeface="Times New Roman"/>
                <a:cs typeface="Times New Roman"/>
                <a:sym typeface="Times New Roman"/>
              </a:rPr>
              <a:t>Σ, the operators such as ‘</a:t>
            </a:r>
            <a:r>
              <a:rPr lang="en-US" b="1" dirty="0">
                <a:solidFill>
                  <a:srgbClr val="00B0F0"/>
                </a:solidFill>
                <a:ea typeface="Times New Roman"/>
                <a:cs typeface="Times New Roman"/>
                <a:sym typeface="Times New Roman"/>
              </a:rPr>
              <a:t>.</a:t>
            </a:r>
            <a:r>
              <a:rPr lang="en-US" dirty="0">
                <a:ea typeface="Times New Roman"/>
                <a:cs typeface="Times New Roman"/>
                <a:sym typeface="Times New Roman"/>
              </a:rPr>
              <a:t>’, ’</a:t>
            </a:r>
            <a:r>
              <a:rPr lang="en-US" b="1" dirty="0">
                <a:solidFill>
                  <a:srgbClr val="00B0F0"/>
                </a:solidFill>
                <a:ea typeface="Times New Roman"/>
                <a:cs typeface="Times New Roman"/>
                <a:sym typeface="Times New Roman"/>
              </a:rPr>
              <a:t>+</a:t>
            </a:r>
            <a:r>
              <a:rPr lang="en-US" dirty="0">
                <a:ea typeface="Times New Roman"/>
                <a:cs typeface="Times New Roman"/>
                <a:sym typeface="Times New Roman"/>
              </a:rPr>
              <a:t>’ and ‘</a:t>
            </a:r>
            <a:r>
              <a:rPr lang="en-US" b="1" dirty="0">
                <a:solidFill>
                  <a:srgbClr val="00B0F0"/>
                </a:solidFill>
                <a:ea typeface="Times New Roman"/>
                <a:cs typeface="Times New Roman"/>
                <a:sym typeface="Times New Roman"/>
              </a:rPr>
              <a:t>*</a:t>
            </a:r>
            <a:r>
              <a:rPr lang="en-US" dirty="0">
                <a:ea typeface="Times New Roman"/>
                <a:cs typeface="Times New Roman"/>
                <a:sym typeface="Times New Roman"/>
              </a:rPr>
              <a:t>’.</a:t>
            </a:r>
            <a:endParaRPr lang="en-US" dirty="0"/>
          </a:p>
          <a:p>
            <a:pPr lvl="0" algn="l" rtl="0">
              <a:spcBef>
                <a:spcPts val="600"/>
              </a:spcBef>
              <a:spcAft>
                <a:spcPts val="0"/>
              </a:spcAft>
              <a:buSzPts val="1680"/>
              <a:buFont typeface="Wingdings" panose="05000000000000000000" pitchFamily="2" charset="2"/>
              <a:buChar char="§"/>
            </a:pPr>
            <a:r>
              <a:rPr lang="en-US" dirty="0">
                <a:ea typeface="Times New Roman"/>
                <a:cs typeface="Times New Roman"/>
                <a:sym typeface="Times New Roman"/>
              </a:rPr>
              <a:t>The three operators used to obtain a regular expression are:</a:t>
            </a:r>
            <a:endParaRPr lang="en-US" dirty="0"/>
          </a:p>
          <a:p>
            <a:pPr marL="0" indent="0">
              <a:spcBef>
                <a:spcPts val="600"/>
              </a:spcBef>
              <a:buSzPts val="1680"/>
              <a:buNone/>
            </a:pPr>
            <a:r>
              <a:rPr lang="en-US" dirty="0">
                <a:solidFill>
                  <a:srgbClr val="00B0F0"/>
                </a:solidFill>
                <a:ea typeface="Times New Roman"/>
                <a:cs typeface="Times New Roman"/>
                <a:sym typeface="Times New Roman"/>
              </a:rPr>
              <a:t>           </a:t>
            </a:r>
            <a:r>
              <a:rPr lang="en-US" b="1" dirty="0">
                <a:solidFill>
                  <a:srgbClr val="00B0F0"/>
                </a:solidFill>
                <a:ea typeface="Times New Roman"/>
                <a:cs typeface="Times New Roman"/>
                <a:sym typeface="Times New Roman"/>
              </a:rPr>
              <a:t> </a:t>
            </a:r>
            <a:r>
              <a:rPr lang="en-US" b="1" dirty="0">
                <a:solidFill>
                  <a:srgbClr val="FF0000"/>
                </a:solidFill>
                <a:ea typeface="Times New Roman"/>
                <a:cs typeface="Times New Roman"/>
                <a:sym typeface="Times New Roman"/>
              </a:rPr>
              <a:t>+</a:t>
            </a:r>
            <a:r>
              <a:rPr lang="en-US" b="1" dirty="0">
                <a:ea typeface="Times New Roman"/>
                <a:cs typeface="Times New Roman"/>
                <a:sym typeface="Times New Roman"/>
              </a:rPr>
              <a:t> </a:t>
            </a:r>
            <a:r>
              <a:rPr lang="en-US" dirty="0">
                <a:ea typeface="Times New Roman"/>
                <a:cs typeface="Times New Roman"/>
                <a:sym typeface="Times New Roman"/>
              </a:rPr>
              <a:t>:union operator (least precedence)</a:t>
            </a:r>
            <a:endParaRPr lang="en-US" dirty="0"/>
          </a:p>
          <a:p>
            <a:pPr marL="0" indent="0">
              <a:spcBef>
                <a:spcPts val="600"/>
              </a:spcBef>
              <a:buSzPts val="2240"/>
              <a:buNone/>
            </a:pPr>
            <a:r>
              <a:rPr lang="en-US" b="1" dirty="0">
                <a:solidFill>
                  <a:srgbClr val="FF0000"/>
                </a:solidFill>
                <a:ea typeface="Times New Roman"/>
                <a:cs typeface="Times New Roman"/>
                <a:sym typeface="Times New Roman"/>
              </a:rPr>
              <a:t>            .</a:t>
            </a:r>
            <a:r>
              <a:rPr lang="en-US" b="1" dirty="0">
                <a:solidFill>
                  <a:srgbClr val="00B0F0"/>
                </a:solidFill>
                <a:ea typeface="Times New Roman"/>
                <a:cs typeface="Times New Roman"/>
                <a:sym typeface="Times New Roman"/>
              </a:rPr>
              <a:t> </a:t>
            </a:r>
            <a:r>
              <a:rPr lang="en-US" dirty="0">
                <a:ea typeface="Times New Roman"/>
                <a:cs typeface="Times New Roman"/>
                <a:sym typeface="Times New Roman"/>
              </a:rPr>
              <a:t>: concatenation operator  (next least precedence)</a:t>
            </a:r>
            <a:endParaRPr lang="en-US" dirty="0"/>
          </a:p>
          <a:p>
            <a:pPr marL="0" indent="0">
              <a:spcBef>
                <a:spcPts val="600"/>
              </a:spcBef>
              <a:buSzPts val="1680"/>
              <a:buNone/>
            </a:pPr>
            <a:r>
              <a:rPr lang="en-US" b="1" dirty="0">
                <a:solidFill>
                  <a:srgbClr val="00B0F0"/>
                </a:solidFill>
                <a:ea typeface="Times New Roman"/>
                <a:cs typeface="Times New Roman"/>
                <a:sym typeface="Times New Roman"/>
              </a:rPr>
              <a:t>            </a:t>
            </a:r>
            <a:r>
              <a:rPr lang="en-US" b="1" dirty="0">
                <a:solidFill>
                  <a:srgbClr val="FF0000"/>
                </a:solidFill>
                <a:ea typeface="Times New Roman"/>
                <a:cs typeface="Times New Roman"/>
                <a:sym typeface="Times New Roman"/>
              </a:rPr>
              <a:t>*</a:t>
            </a:r>
            <a:r>
              <a:rPr lang="en-US" b="1" dirty="0">
                <a:solidFill>
                  <a:srgbClr val="00B0F0"/>
                </a:solidFill>
                <a:ea typeface="Times New Roman"/>
                <a:cs typeface="Times New Roman"/>
                <a:sym typeface="Times New Roman"/>
              </a:rPr>
              <a:t> : </a:t>
            </a:r>
            <a:r>
              <a:rPr lang="en-US" dirty="0">
                <a:ea typeface="Times New Roman"/>
                <a:cs typeface="Times New Roman"/>
                <a:sym typeface="Times New Roman"/>
              </a:rPr>
              <a:t>closure operator (highest precedence)</a:t>
            </a:r>
            <a:endParaRPr lang="en-US" dirty="0"/>
          </a:p>
          <a:p>
            <a:pPr lvl="0" algn="l" rtl="0">
              <a:spcBef>
                <a:spcPts val="600"/>
              </a:spcBef>
              <a:spcAft>
                <a:spcPts val="0"/>
              </a:spcAft>
              <a:buSzPts val="1680"/>
              <a:buFont typeface="Wingdings" panose="05000000000000000000" pitchFamily="2" charset="2"/>
              <a:buChar char="§"/>
            </a:pPr>
            <a:endParaRPr lang="en-US" dirty="0">
              <a:ea typeface="Century Schoolbook"/>
              <a:cs typeface="Century Schoolbook"/>
              <a:sym typeface="Century Schoolbook"/>
            </a:endParaRPr>
          </a:p>
          <a:p>
            <a:endParaRPr lang="en-IN" dirty="0"/>
          </a:p>
        </p:txBody>
      </p:sp>
    </p:spTree>
    <p:extLst>
      <p:ext uri="{BB962C8B-B14F-4D97-AF65-F5344CB8AC3E}">
        <p14:creationId xmlns:p14="http://schemas.microsoft.com/office/powerpoint/2010/main" val="248858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8429E-237C-D94D-9D12-3B4E8C73AC51}"/>
              </a:ext>
            </a:extLst>
          </p:cNvPr>
          <p:cNvSpPr>
            <a:spLocks noGrp="1"/>
          </p:cNvSpPr>
          <p:nvPr>
            <p:ph idx="1"/>
          </p:nvPr>
        </p:nvSpPr>
        <p:spPr>
          <a:xfrm>
            <a:off x="211015" y="548640"/>
            <a:ext cx="11493305" cy="5628323"/>
          </a:xfrm>
        </p:spPr>
        <p:txBody>
          <a:bodyPr/>
          <a:lstStyle/>
          <a:p>
            <a:r>
              <a:rPr lang="en-US" b="1" dirty="0">
                <a:solidFill>
                  <a:srgbClr val="00B050"/>
                </a:solidFill>
              </a:rPr>
              <a:t>Induction:</a:t>
            </a:r>
          </a:p>
          <a:p>
            <a:pPr marL="0" indent="0">
              <a:buNone/>
            </a:pPr>
            <a:endParaRPr lang="en-US" b="1" dirty="0">
              <a:solidFill>
                <a:srgbClr val="00B050"/>
              </a:solidFill>
            </a:endParaRPr>
          </a:p>
          <a:p>
            <a:r>
              <a:rPr lang="en-US" dirty="0"/>
              <a:t>By the definition, if R</a:t>
            </a:r>
            <a:r>
              <a:rPr lang="en-US" baseline="-25000" dirty="0"/>
              <a:t>1</a:t>
            </a:r>
            <a:r>
              <a:rPr lang="en-US" dirty="0"/>
              <a:t> and R</a:t>
            </a:r>
            <a:r>
              <a:rPr lang="en-US" baseline="-25000" dirty="0"/>
              <a:t>2</a:t>
            </a:r>
            <a:r>
              <a:rPr lang="en-US" dirty="0"/>
              <a:t> are regular expression, the R</a:t>
            </a:r>
            <a:r>
              <a:rPr lang="en-US" baseline="-25000" dirty="0"/>
              <a:t>1</a:t>
            </a:r>
            <a:r>
              <a:rPr lang="en-US" dirty="0"/>
              <a:t> + R</a:t>
            </a:r>
            <a:r>
              <a:rPr lang="en-US" baseline="-25000" dirty="0"/>
              <a:t>2 </a:t>
            </a:r>
            <a:r>
              <a:rPr lang="en-US" dirty="0"/>
              <a:t> , R</a:t>
            </a:r>
            <a:r>
              <a:rPr lang="en-US" baseline="-25000" dirty="0"/>
              <a:t>1</a:t>
            </a:r>
            <a:r>
              <a:rPr lang="en-US" dirty="0"/>
              <a:t> . R</a:t>
            </a:r>
            <a:r>
              <a:rPr lang="en-US" baseline="-25000" dirty="0"/>
              <a:t>2 </a:t>
            </a:r>
            <a:r>
              <a:rPr lang="en-US" dirty="0"/>
              <a:t> , R* are regular expression. </a:t>
            </a:r>
          </a:p>
          <a:p>
            <a:r>
              <a:rPr lang="en-US" dirty="0"/>
              <a:t>Let M</a:t>
            </a:r>
            <a:r>
              <a:rPr lang="en-US" baseline="-25000" dirty="0"/>
              <a:t>1</a:t>
            </a:r>
            <a:r>
              <a:rPr lang="en-US" dirty="0"/>
              <a:t>=</a:t>
            </a:r>
            <a:r>
              <a:rPr lang="en-US" sz="2800" dirty="0"/>
              <a:t>(Q</a:t>
            </a:r>
            <a:r>
              <a:rPr lang="en-US" sz="2800" baseline="-25000" dirty="0"/>
              <a:t>1</a:t>
            </a:r>
            <a:r>
              <a:rPr lang="en-US" sz="2800" dirty="0"/>
              <a:t>, ∑</a:t>
            </a:r>
            <a:r>
              <a:rPr lang="en-US" sz="2800" baseline="-25000" dirty="0"/>
              <a:t>1</a:t>
            </a:r>
            <a:r>
              <a:rPr lang="en-US" sz="2800" dirty="0"/>
              <a:t>, </a:t>
            </a:r>
            <a:r>
              <a:rPr lang="el-GR" sz="2800" dirty="0"/>
              <a:t>δ</a:t>
            </a:r>
            <a:r>
              <a:rPr lang="en-US" sz="2800" baseline="-25000" dirty="0"/>
              <a:t>1</a:t>
            </a:r>
            <a:r>
              <a:rPr lang="en-US" sz="2800" dirty="0"/>
              <a:t>, q</a:t>
            </a:r>
            <a:r>
              <a:rPr lang="en-US" sz="2800" baseline="-25000" dirty="0"/>
              <a:t>1</a:t>
            </a:r>
            <a:r>
              <a:rPr lang="en-US" sz="2800" dirty="0"/>
              <a:t>, f</a:t>
            </a:r>
            <a:r>
              <a:rPr lang="en-US" sz="2800" baseline="-25000" dirty="0"/>
              <a:t>1</a:t>
            </a:r>
            <a:r>
              <a:rPr lang="en-US" sz="2800" dirty="0"/>
              <a:t>)</a:t>
            </a:r>
            <a:r>
              <a:rPr lang="en-US" dirty="0"/>
              <a:t> be a machine which accepts the language L(R</a:t>
            </a:r>
            <a:r>
              <a:rPr lang="en-US" baseline="-25000" dirty="0"/>
              <a:t>1</a:t>
            </a:r>
            <a:r>
              <a:rPr lang="en-US" dirty="0"/>
              <a:t>) corresponding to the regular expression R</a:t>
            </a:r>
            <a:r>
              <a:rPr lang="en-US" baseline="-25000" dirty="0"/>
              <a:t>1</a:t>
            </a:r>
            <a:r>
              <a:rPr lang="en-US" dirty="0"/>
              <a:t> </a:t>
            </a:r>
          </a:p>
          <a:p>
            <a:r>
              <a:rPr lang="en-US" dirty="0"/>
              <a:t>Let M</a:t>
            </a:r>
            <a:r>
              <a:rPr lang="en-US" baseline="-25000" dirty="0"/>
              <a:t>2</a:t>
            </a:r>
            <a:r>
              <a:rPr lang="en-US" dirty="0"/>
              <a:t>=</a:t>
            </a:r>
            <a:r>
              <a:rPr lang="en-US" sz="2800" dirty="0"/>
              <a:t>(Q</a:t>
            </a:r>
            <a:r>
              <a:rPr lang="en-US" sz="2800" baseline="-25000" dirty="0"/>
              <a:t>2</a:t>
            </a:r>
            <a:r>
              <a:rPr lang="en-US" sz="2800" dirty="0"/>
              <a:t>, ∑</a:t>
            </a:r>
            <a:r>
              <a:rPr lang="en-US" sz="2800" baseline="-25000" dirty="0"/>
              <a:t>2</a:t>
            </a:r>
            <a:r>
              <a:rPr lang="en-US" sz="2800" dirty="0"/>
              <a:t>, </a:t>
            </a:r>
            <a:r>
              <a:rPr lang="el-GR" sz="2800" dirty="0"/>
              <a:t>δ</a:t>
            </a:r>
            <a:r>
              <a:rPr lang="en-US" sz="2800" baseline="-25000" dirty="0"/>
              <a:t>2</a:t>
            </a:r>
            <a:r>
              <a:rPr lang="en-US" sz="2800" dirty="0"/>
              <a:t>, q</a:t>
            </a:r>
            <a:r>
              <a:rPr lang="en-US" sz="2800" baseline="-25000" dirty="0"/>
              <a:t>2</a:t>
            </a:r>
            <a:r>
              <a:rPr lang="en-US" sz="2800" dirty="0"/>
              <a:t>, f</a:t>
            </a:r>
            <a:r>
              <a:rPr lang="en-US" sz="2800" baseline="-25000" dirty="0"/>
              <a:t>2</a:t>
            </a:r>
            <a:r>
              <a:rPr lang="en-US" sz="2800" dirty="0"/>
              <a:t>)</a:t>
            </a:r>
            <a:r>
              <a:rPr lang="en-US" dirty="0"/>
              <a:t> be a machine which accepts the language L(R</a:t>
            </a:r>
            <a:r>
              <a:rPr lang="en-US" baseline="-25000" dirty="0"/>
              <a:t>2</a:t>
            </a:r>
            <a:r>
              <a:rPr lang="en-US" dirty="0"/>
              <a:t>) corresponding to the regular expression R</a:t>
            </a:r>
            <a:r>
              <a:rPr lang="en-US" baseline="-25000" dirty="0"/>
              <a:t>2</a:t>
            </a:r>
            <a:r>
              <a:rPr lang="en-US" dirty="0"/>
              <a:t> </a:t>
            </a:r>
          </a:p>
          <a:p>
            <a:endParaRPr lang="en-US" dirty="0"/>
          </a:p>
        </p:txBody>
      </p:sp>
    </p:spTree>
    <p:extLst>
      <p:ext uri="{BB962C8B-B14F-4D97-AF65-F5344CB8AC3E}">
        <p14:creationId xmlns:p14="http://schemas.microsoft.com/office/powerpoint/2010/main" val="209106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39D71-54CE-26DF-5C91-4552C9BB5C14}"/>
              </a:ext>
            </a:extLst>
          </p:cNvPr>
          <p:cNvSpPr>
            <a:spLocks noGrp="1"/>
          </p:cNvSpPr>
          <p:nvPr>
            <p:ph idx="1"/>
          </p:nvPr>
        </p:nvSpPr>
        <p:spPr>
          <a:xfrm>
            <a:off x="450166" y="450166"/>
            <a:ext cx="10903634" cy="1941341"/>
          </a:xfrm>
        </p:spPr>
        <p:txBody>
          <a:bodyPr>
            <a:normAutofit/>
          </a:bodyPr>
          <a:lstStyle/>
          <a:p>
            <a:r>
              <a:rPr lang="en-US" b="1" dirty="0"/>
              <a:t>Case 1: </a:t>
            </a:r>
          </a:p>
          <a:p>
            <a:r>
              <a:rPr lang="en-US" dirty="0"/>
              <a:t>R= R</a:t>
            </a:r>
            <a:r>
              <a:rPr lang="en-US" baseline="-25000" dirty="0"/>
              <a:t>1</a:t>
            </a:r>
            <a:r>
              <a:rPr lang="en-US" dirty="0"/>
              <a:t> + R</a:t>
            </a:r>
            <a:r>
              <a:rPr lang="en-US" baseline="-25000" dirty="0"/>
              <a:t>2 </a:t>
            </a:r>
            <a:r>
              <a:rPr lang="en-US" dirty="0"/>
              <a:t> </a:t>
            </a:r>
          </a:p>
          <a:p>
            <a:r>
              <a:rPr lang="en-US" dirty="0"/>
              <a:t>Construct automaton which accepts the language L(R</a:t>
            </a:r>
            <a:r>
              <a:rPr lang="en-US" baseline="-25000" dirty="0"/>
              <a:t>1</a:t>
            </a:r>
            <a:r>
              <a:rPr lang="en-US" dirty="0"/>
              <a:t>) or L(R</a:t>
            </a:r>
            <a:r>
              <a:rPr lang="en-US" baseline="-25000" dirty="0"/>
              <a:t>2</a:t>
            </a:r>
            <a:r>
              <a:rPr lang="en-US" dirty="0"/>
              <a:t>) which can be represented as L(R</a:t>
            </a:r>
            <a:r>
              <a:rPr lang="en-US" baseline="-25000" dirty="0"/>
              <a:t>1</a:t>
            </a:r>
            <a:r>
              <a:rPr lang="en-US" dirty="0"/>
              <a:t> + R</a:t>
            </a:r>
            <a:r>
              <a:rPr lang="en-US" baseline="-25000" dirty="0"/>
              <a:t>2</a:t>
            </a:r>
            <a:r>
              <a:rPr lang="en-US" dirty="0"/>
              <a:t>) as shown in figure</a:t>
            </a:r>
          </a:p>
          <a:p>
            <a:endParaRPr lang="en-US" dirty="0"/>
          </a:p>
          <a:p>
            <a:endParaRPr lang="en-US" dirty="0"/>
          </a:p>
          <a:p>
            <a:endParaRPr lang="en-US" dirty="0"/>
          </a:p>
          <a:p>
            <a:endParaRPr lang="en-US" dirty="0"/>
          </a:p>
          <a:p>
            <a:endParaRPr lang="en-US" dirty="0"/>
          </a:p>
          <a:p>
            <a:pPr marL="0" indent="0">
              <a:buNone/>
            </a:pPr>
            <a:endParaRPr lang="en-US" dirty="0"/>
          </a:p>
          <a:p>
            <a:endParaRPr lang="en-IN" dirty="0"/>
          </a:p>
        </p:txBody>
      </p:sp>
      <p:pic>
        <p:nvPicPr>
          <p:cNvPr id="5" name="Picture 4">
            <a:extLst>
              <a:ext uri="{FF2B5EF4-FFF2-40B4-BE49-F238E27FC236}">
                <a16:creationId xmlns:a16="http://schemas.microsoft.com/office/drawing/2014/main" id="{9A89A3B6-A22F-7CBC-76DA-7655035B3820}"/>
              </a:ext>
            </a:extLst>
          </p:cNvPr>
          <p:cNvPicPr>
            <a:picLocks noChangeAspect="1"/>
          </p:cNvPicPr>
          <p:nvPr/>
        </p:nvPicPr>
        <p:blipFill>
          <a:blip r:embed="rId2"/>
          <a:stretch>
            <a:fillRect/>
          </a:stretch>
        </p:blipFill>
        <p:spPr>
          <a:xfrm>
            <a:off x="2419641" y="2391507"/>
            <a:ext cx="6189787" cy="3488788"/>
          </a:xfrm>
          <a:prstGeom prst="rect">
            <a:avLst/>
          </a:prstGeom>
        </p:spPr>
      </p:pic>
      <p:sp>
        <p:nvSpPr>
          <p:cNvPr id="6" name="TextBox 5">
            <a:extLst>
              <a:ext uri="{FF2B5EF4-FFF2-40B4-BE49-F238E27FC236}">
                <a16:creationId xmlns:a16="http://schemas.microsoft.com/office/drawing/2014/main" id="{D41F266A-FF5A-FF2B-E90F-1969292AB230}"/>
              </a:ext>
            </a:extLst>
          </p:cNvPr>
          <p:cNvSpPr txBox="1"/>
          <p:nvPr/>
        </p:nvSpPr>
        <p:spPr>
          <a:xfrm>
            <a:off x="3432517" y="6091311"/>
            <a:ext cx="6006905" cy="523220"/>
          </a:xfrm>
          <a:prstGeom prst="rect">
            <a:avLst/>
          </a:prstGeom>
          <a:noFill/>
        </p:spPr>
        <p:txBody>
          <a:bodyPr wrap="square" rtlCol="0">
            <a:spAutoFit/>
          </a:bodyPr>
          <a:lstStyle/>
          <a:p>
            <a:r>
              <a:rPr lang="en-US" sz="2800" dirty="0"/>
              <a:t>Figure: To accept the language L(R</a:t>
            </a:r>
            <a:r>
              <a:rPr lang="en-US" sz="2800" baseline="-25000" dirty="0"/>
              <a:t>1</a:t>
            </a:r>
            <a:r>
              <a:rPr lang="en-US" sz="2800" dirty="0"/>
              <a:t> + R</a:t>
            </a:r>
            <a:r>
              <a:rPr lang="en-US" sz="2800" baseline="-25000" dirty="0"/>
              <a:t>2</a:t>
            </a:r>
            <a:r>
              <a:rPr lang="en-US" sz="2800" dirty="0"/>
              <a:t>) </a:t>
            </a:r>
            <a:endParaRPr lang="en-IN" sz="2800" dirty="0"/>
          </a:p>
        </p:txBody>
      </p:sp>
    </p:spTree>
    <p:extLst>
      <p:ext uri="{BB962C8B-B14F-4D97-AF65-F5344CB8AC3E}">
        <p14:creationId xmlns:p14="http://schemas.microsoft.com/office/powerpoint/2010/main" val="11910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A2295-8727-D780-C069-39B9910D8BDA}"/>
              </a:ext>
            </a:extLst>
          </p:cNvPr>
          <p:cNvSpPr>
            <a:spLocks noGrp="1"/>
          </p:cNvSpPr>
          <p:nvPr>
            <p:ph idx="1"/>
          </p:nvPr>
        </p:nvSpPr>
        <p:spPr>
          <a:xfrm>
            <a:off x="351692" y="365760"/>
            <a:ext cx="11002108" cy="1955409"/>
          </a:xfrm>
        </p:spPr>
        <p:txBody>
          <a:bodyPr/>
          <a:lstStyle/>
          <a:p>
            <a:r>
              <a:rPr lang="en-US" b="1" dirty="0"/>
              <a:t>Case 2: </a:t>
            </a:r>
          </a:p>
          <a:p>
            <a:r>
              <a:rPr lang="en-US" dirty="0"/>
              <a:t>R=R</a:t>
            </a:r>
            <a:r>
              <a:rPr lang="en-US" baseline="-25000" dirty="0"/>
              <a:t>1</a:t>
            </a:r>
            <a:r>
              <a:rPr lang="en-US" dirty="0"/>
              <a:t> . R</a:t>
            </a:r>
            <a:r>
              <a:rPr lang="en-US" baseline="-25000" dirty="0"/>
              <a:t>2 </a:t>
            </a:r>
          </a:p>
          <a:p>
            <a:r>
              <a:rPr lang="en-US" dirty="0"/>
              <a:t>Construct automaton which accepts the language L(R</a:t>
            </a:r>
            <a:r>
              <a:rPr lang="en-US" baseline="-25000" dirty="0"/>
              <a:t>1</a:t>
            </a:r>
            <a:r>
              <a:rPr lang="en-US" dirty="0"/>
              <a:t>) followed by L(R</a:t>
            </a:r>
            <a:r>
              <a:rPr lang="en-US" baseline="-25000" dirty="0"/>
              <a:t>2</a:t>
            </a:r>
            <a:r>
              <a:rPr lang="en-US" dirty="0"/>
              <a:t>) which can be represented as L(R</a:t>
            </a:r>
            <a:r>
              <a:rPr lang="en-US" baseline="-25000" dirty="0"/>
              <a:t>1</a:t>
            </a:r>
            <a:r>
              <a:rPr lang="en-US" dirty="0"/>
              <a:t> . R</a:t>
            </a:r>
            <a:r>
              <a:rPr lang="en-US" baseline="-25000" dirty="0"/>
              <a:t>2</a:t>
            </a:r>
            <a:r>
              <a:rPr lang="en-US" dirty="0"/>
              <a:t>) as shown in figure</a:t>
            </a:r>
          </a:p>
          <a:p>
            <a:pPr marL="0" indent="0">
              <a:buNone/>
            </a:pPr>
            <a:endParaRPr lang="en-US" baseline="-25000" dirty="0"/>
          </a:p>
          <a:p>
            <a:endParaRPr lang="en-IN" dirty="0"/>
          </a:p>
        </p:txBody>
      </p:sp>
      <p:pic>
        <p:nvPicPr>
          <p:cNvPr id="6" name="Picture 5">
            <a:extLst>
              <a:ext uri="{FF2B5EF4-FFF2-40B4-BE49-F238E27FC236}">
                <a16:creationId xmlns:a16="http://schemas.microsoft.com/office/drawing/2014/main" id="{DD06088C-19E9-EFE4-1320-9E19A9115C66}"/>
              </a:ext>
            </a:extLst>
          </p:cNvPr>
          <p:cNvPicPr>
            <a:picLocks noChangeAspect="1"/>
          </p:cNvPicPr>
          <p:nvPr/>
        </p:nvPicPr>
        <p:blipFill>
          <a:blip r:embed="rId2"/>
          <a:stretch>
            <a:fillRect/>
          </a:stretch>
        </p:blipFill>
        <p:spPr>
          <a:xfrm>
            <a:off x="3055106" y="2534383"/>
            <a:ext cx="5709066" cy="1955408"/>
          </a:xfrm>
          <a:prstGeom prst="rect">
            <a:avLst/>
          </a:prstGeom>
        </p:spPr>
      </p:pic>
      <p:sp>
        <p:nvSpPr>
          <p:cNvPr id="7" name="TextBox 6">
            <a:extLst>
              <a:ext uri="{FF2B5EF4-FFF2-40B4-BE49-F238E27FC236}">
                <a16:creationId xmlns:a16="http://schemas.microsoft.com/office/drawing/2014/main" id="{2865DAC1-5166-6CE9-35FB-84F7FCA70F83}"/>
              </a:ext>
            </a:extLst>
          </p:cNvPr>
          <p:cNvSpPr txBox="1"/>
          <p:nvPr/>
        </p:nvSpPr>
        <p:spPr>
          <a:xfrm>
            <a:off x="3092547" y="4942156"/>
            <a:ext cx="6006905" cy="523220"/>
          </a:xfrm>
          <a:prstGeom prst="rect">
            <a:avLst/>
          </a:prstGeom>
          <a:noFill/>
        </p:spPr>
        <p:txBody>
          <a:bodyPr wrap="square" rtlCol="0">
            <a:spAutoFit/>
          </a:bodyPr>
          <a:lstStyle/>
          <a:p>
            <a:r>
              <a:rPr lang="en-US" sz="2800" dirty="0"/>
              <a:t>Figure: To accept the language L(R</a:t>
            </a:r>
            <a:r>
              <a:rPr lang="en-US" sz="2800" baseline="-25000" dirty="0"/>
              <a:t>1</a:t>
            </a:r>
            <a:r>
              <a:rPr lang="en-US" sz="2800" dirty="0"/>
              <a:t> . R</a:t>
            </a:r>
            <a:r>
              <a:rPr lang="en-US" sz="2800" baseline="-25000" dirty="0"/>
              <a:t>2</a:t>
            </a:r>
            <a:r>
              <a:rPr lang="en-US" sz="2800" dirty="0"/>
              <a:t>) </a:t>
            </a:r>
            <a:endParaRPr lang="en-IN" sz="2800" dirty="0"/>
          </a:p>
        </p:txBody>
      </p:sp>
    </p:spTree>
    <p:extLst>
      <p:ext uri="{BB962C8B-B14F-4D97-AF65-F5344CB8AC3E}">
        <p14:creationId xmlns:p14="http://schemas.microsoft.com/office/powerpoint/2010/main" val="28049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F3DB4-5E4C-5AF5-EEF6-988591AC9F36}"/>
              </a:ext>
            </a:extLst>
          </p:cNvPr>
          <p:cNvSpPr>
            <a:spLocks noGrp="1"/>
          </p:cNvSpPr>
          <p:nvPr>
            <p:ph idx="1"/>
          </p:nvPr>
        </p:nvSpPr>
        <p:spPr>
          <a:xfrm>
            <a:off x="253218" y="393895"/>
            <a:ext cx="11521440" cy="1941341"/>
          </a:xfrm>
        </p:spPr>
        <p:txBody>
          <a:bodyPr/>
          <a:lstStyle/>
          <a:p>
            <a:r>
              <a:rPr lang="en-US" sz="2800" b="1" dirty="0"/>
              <a:t>Case 3: </a:t>
            </a:r>
          </a:p>
          <a:p>
            <a:r>
              <a:rPr lang="en-US" sz="2800" dirty="0"/>
              <a:t>R=(R</a:t>
            </a:r>
            <a:r>
              <a:rPr lang="en-US" sz="2800" baseline="-25000" dirty="0"/>
              <a:t>1</a:t>
            </a:r>
            <a:r>
              <a:rPr lang="en-US" sz="2800" dirty="0"/>
              <a:t>)*</a:t>
            </a:r>
          </a:p>
          <a:p>
            <a:r>
              <a:rPr lang="en-US" dirty="0"/>
              <a:t>Construct automaton which accepts the language L((R</a:t>
            </a:r>
            <a:r>
              <a:rPr lang="en-US" baseline="-25000" dirty="0"/>
              <a:t>1</a:t>
            </a:r>
            <a:r>
              <a:rPr lang="en-US" dirty="0"/>
              <a:t>)*) as shown in figure</a:t>
            </a:r>
            <a:endParaRPr lang="en-US" sz="2800" baseline="-25000" dirty="0"/>
          </a:p>
          <a:p>
            <a:endParaRPr lang="en-IN" dirty="0"/>
          </a:p>
        </p:txBody>
      </p:sp>
      <p:pic>
        <p:nvPicPr>
          <p:cNvPr id="5" name="Picture 4">
            <a:extLst>
              <a:ext uri="{FF2B5EF4-FFF2-40B4-BE49-F238E27FC236}">
                <a16:creationId xmlns:a16="http://schemas.microsoft.com/office/drawing/2014/main" id="{E85042A2-7933-C2C8-8762-95E9841ABCCE}"/>
              </a:ext>
            </a:extLst>
          </p:cNvPr>
          <p:cNvPicPr>
            <a:picLocks noChangeAspect="1"/>
          </p:cNvPicPr>
          <p:nvPr/>
        </p:nvPicPr>
        <p:blipFill>
          <a:blip r:embed="rId2"/>
          <a:stretch>
            <a:fillRect/>
          </a:stretch>
        </p:blipFill>
        <p:spPr>
          <a:xfrm>
            <a:off x="1561512" y="2070515"/>
            <a:ext cx="7638757" cy="3261141"/>
          </a:xfrm>
          <a:prstGeom prst="rect">
            <a:avLst/>
          </a:prstGeom>
        </p:spPr>
      </p:pic>
      <p:sp>
        <p:nvSpPr>
          <p:cNvPr id="6" name="TextBox 5">
            <a:extLst>
              <a:ext uri="{FF2B5EF4-FFF2-40B4-BE49-F238E27FC236}">
                <a16:creationId xmlns:a16="http://schemas.microsoft.com/office/drawing/2014/main" id="{76964809-4353-E4D0-0E36-6E4E65B53690}"/>
              </a:ext>
            </a:extLst>
          </p:cNvPr>
          <p:cNvSpPr txBox="1"/>
          <p:nvPr/>
        </p:nvSpPr>
        <p:spPr>
          <a:xfrm>
            <a:off x="2991731" y="5070046"/>
            <a:ext cx="6006905" cy="523220"/>
          </a:xfrm>
          <a:prstGeom prst="rect">
            <a:avLst/>
          </a:prstGeom>
          <a:noFill/>
        </p:spPr>
        <p:txBody>
          <a:bodyPr wrap="square" rtlCol="0">
            <a:spAutoFit/>
          </a:bodyPr>
          <a:lstStyle/>
          <a:p>
            <a:r>
              <a:rPr lang="en-US" sz="2800" dirty="0"/>
              <a:t>Figure: To accept the language L((R</a:t>
            </a:r>
            <a:r>
              <a:rPr lang="en-US" sz="2800" baseline="-25000" dirty="0"/>
              <a:t>1</a:t>
            </a:r>
            <a:r>
              <a:rPr lang="en-US" sz="2800" dirty="0"/>
              <a:t>)*) </a:t>
            </a:r>
            <a:endParaRPr lang="en-IN" sz="2800" dirty="0"/>
          </a:p>
        </p:txBody>
      </p:sp>
    </p:spTree>
    <p:extLst>
      <p:ext uri="{BB962C8B-B14F-4D97-AF65-F5344CB8AC3E}">
        <p14:creationId xmlns:p14="http://schemas.microsoft.com/office/powerpoint/2010/main" val="326443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A867-98C2-BEFC-3841-DBD8EA5511F6}"/>
              </a:ext>
            </a:extLst>
          </p:cNvPr>
          <p:cNvSpPr>
            <a:spLocks noGrp="1"/>
          </p:cNvSpPr>
          <p:nvPr>
            <p:ph type="title"/>
          </p:nvPr>
        </p:nvSpPr>
        <p:spPr>
          <a:xfrm>
            <a:off x="838200" y="365125"/>
            <a:ext cx="10515600" cy="794935"/>
          </a:xfrm>
        </p:spPr>
        <p:txBody>
          <a:bodyPr>
            <a:normAutofit/>
          </a:bodyPr>
          <a:lstStyle/>
          <a:p>
            <a:r>
              <a:rPr lang="en-US" sz="3800" b="1" dirty="0"/>
              <a:t>Problems</a:t>
            </a:r>
            <a:endParaRPr lang="en-IN" sz="3800" b="1" dirty="0"/>
          </a:p>
        </p:txBody>
      </p:sp>
      <p:sp>
        <p:nvSpPr>
          <p:cNvPr id="3" name="Content Placeholder 2">
            <a:extLst>
              <a:ext uri="{FF2B5EF4-FFF2-40B4-BE49-F238E27FC236}">
                <a16:creationId xmlns:a16="http://schemas.microsoft.com/office/drawing/2014/main" id="{3E09544B-0378-6D02-77D3-010801A9EFD2}"/>
              </a:ext>
            </a:extLst>
          </p:cNvPr>
          <p:cNvSpPr>
            <a:spLocks noGrp="1"/>
          </p:cNvSpPr>
          <p:nvPr>
            <p:ph idx="1"/>
          </p:nvPr>
        </p:nvSpPr>
        <p:spPr>
          <a:xfrm>
            <a:off x="619836" y="1145045"/>
            <a:ext cx="10515600" cy="927514"/>
          </a:xfrm>
        </p:spPr>
        <p:txBody>
          <a:bodyPr>
            <a:noAutofit/>
          </a:bodyPr>
          <a:lstStyle/>
          <a:p>
            <a:r>
              <a:rPr lang="en-US" dirty="0"/>
              <a:t>Obtain an NFA which accepts strings of a’s and b’s starting with ab</a:t>
            </a:r>
          </a:p>
          <a:p>
            <a:r>
              <a:rPr lang="en-US" sz="2400" dirty="0"/>
              <a:t>R.E=ab(</a:t>
            </a:r>
            <a:r>
              <a:rPr lang="en-US" sz="2400" dirty="0" err="1"/>
              <a:t>a+b</a:t>
            </a:r>
            <a:r>
              <a:rPr lang="en-US" sz="2400" dirty="0"/>
              <a:t>)*</a:t>
            </a:r>
            <a:endParaRPr lang="en-IN" sz="2400" dirty="0"/>
          </a:p>
        </p:txBody>
      </p:sp>
      <p:sp>
        <p:nvSpPr>
          <p:cNvPr id="4" name="TextBox 3">
            <a:extLst>
              <a:ext uri="{FF2B5EF4-FFF2-40B4-BE49-F238E27FC236}">
                <a16:creationId xmlns:a16="http://schemas.microsoft.com/office/drawing/2014/main" id="{4414E342-40A9-8147-6303-22F610526951}"/>
              </a:ext>
            </a:extLst>
          </p:cNvPr>
          <p:cNvSpPr txBox="1"/>
          <p:nvPr/>
        </p:nvSpPr>
        <p:spPr>
          <a:xfrm>
            <a:off x="237699" y="2286159"/>
            <a:ext cx="2756848" cy="523220"/>
          </a:xfrm>
          <a:prstGeom prst="rect">
            <a:avLst/>
          </a:prstGeom>
          <a:noFill/>
        </p:spPr>
        <p:txBody>
          <a:bodyPr wrap="square" rtlCol="0">
            <a:spAutoFit/>
          </a:bodyPr>
          <a:lstStyle/>
          <a:p>
            <a:r>
              <a:rPr lang="en-US" sz="2800" dirty="0"/>
              <a:t>Starting with ab</a:t>
            </a:r>
            <a:endParaRPr lang="en-IN" sz="2800" dirty="0"/>
          </a:p>
        </p:txBody>
      </p:sp>
      <p:pic>
        <p:nvPicPr>
          <p:cNvPr id="6" name="Picture 5">
            <a:extLst>
              <a:ext uri="{FF2B5EF4-FFF2-40B4-BE49-F238E27FC236}">
                <a16:creationId xmlns:a16="http://schemas.microsoft.com/office/drawing/2014/main" id="{23BFEB43-8D3F-1874-D3ED-1389555BC6B0}"/>
              </a:ext>
            </a:extLst>
          </p:cNvPr>
          <p:cNvPicPr>
            <a:picLocks noChangeAspect="1"/>
          </p:cNvPicPr>
          <p:nvPr/>
        </p:nvPicPr>
        <p:blipFill>
          <a:blip r:embed="rId2"/>
          <a:stretch>
            <a:fillRect/>
          </a:stretch>
        </p:blipFill>
        <p:spPr>
          <a:xfrm>
            <a:off x="237699" y="2813500"/>
            <a:ext cx="3495675" cy="1235122"/>
          </a:xfrm>
          <a:prstGeom prst="rect">
            <a:avLst/>
          </a:prstGeom>
        </p:spPr>
      </p:pic>
      <p:sp>
        <p:nvSpPr>
          <p:cNvPr id="7" name="TextBox 6">
            <a:extLst>
              <a:ext uri="{FF2B5EF4-FFF2-40B4-BE49-F238E27FC236}">
                <a16:creationId xmlns:a16="http://schemas.microsoft.com/office/drawing/2014/main" id="{A68D7DF4-CE25-6201-EDDC-6EED1F2F4EC8}"/>
              </a:ext>
            </a:extLst>
          </p:cNvPr>
          <p:cNvSpPr txBox="1"/>
          <p:nvPr/>
        </p:nvSpPr>
        <p:spPr>
          <a:xfrm>
            <a:off x="6463353" y="2256482"/>
            <a:ext cx="2756848" cy="523220"/>
          </a:xfrm>
          <a:prstGeom prst="rect">
            <a:avLst/>
          </a:prstGeom>
          <a:noFill/>
        </p:spPr>
        <p:txBody>
          <a:bodyPr wrap="square" rtlCol="0">
            <a:spAutoFit/>
          </a:bodyPr>
          <a:lstStyle/>
          <a:p>
            <a:r>
              <a:rPr lang="en-US" sz="2800" dirty="0"/>
              <a:t>(</a:t>
            </a:r>
            <a:r>
              <a:rPr lang="en-US" sz="2800" dirty="0" err="1"/>
              <a:t>a+b</a:t>
            </a:r>
            <a:r>
              <a:rPr lang="en-US" sz="2800" dirty="0"/>
              <a:t>)*</a:t>
            </a:r>
            <a:endParaRPr lang="en-IN" sz="2800" dirty="0"/>
          </a:p>
        </p:txBody>
      </p:sp>
      <p:pic>
        <p:nvPicPr>
          <p:cNvPr id="9" name="Picture 8">
            <a:extLst>
              <a:ext uri="{FF2B5EF4-FFF2-40B4-BE49-F238E27FC236}">
                <a16:creationId xmlns:a16="http://schemas.microsoft.com/office/drawing/2014/main" id="{CDBCDEA3-7531-101E-51A1-ABF5AA79F3F6}"/>
              </a:ext>
            </a:extLst>
          </p:cNvPr>
          <p:cNvPicPr>
            <a:picLocks noChangeAspect="1"/>
          </p:cNvPicPr>
          <p:nvPr/>
        </p:nvPicPr>
        <p:blipFill>
          <a:blip r:embed="rId3"/>
          <a:stretch>
            <a:fillRect/>
          </a:stretch>
        </p:blipFill>
        <p:spPr>
          <a:xfrm>
            <a:off x="3733374" y="2852478"/>
            <a:ext cx="7785336" cy="3179831"/>
          </a:xfrm>
          <a:prstGeom prst="rect">
            <a:avLst/>
          </a:prstGeom>
        </p:spPr>
      </p:pic>
      <p:pic>
        <p:nvPicPr>
          <p:cNvPr id="10" name="Picture 9">
            <a:extLst>
              <a:ext uri="{FF2B5EF4-FFF2-40B4-BE49-F238E27FC236}">
                <a16:creationId xmlns:a16="http://schemas.microsoft.com/office/drawing/2014/main" id="{41063518-9A22-B41A-AD83-FAD4F4AED2CC}"/>
              </a:ext>
            </a:extLst>
          </p:cNvPr>
          <p:cNvPicPr>
            <a:picLocks noChangeAspect="1"/>
          </p:cNvPicPr>
          <p:nvPr/>
        </p:nvPicPr>
        <p:blipFill>
          <a:blip r:embed="rId3"/>
          <a:stretch>
            <a:fillRect/>
          </a:stretch>
        </p:blipFill>
        <p:spPr>
          <a:xfrm>
            <a:off x="3733374" y="2809379"/>
            <a:ext cx="7785336" cy="3179831"/>
          </a:xfrm>
          <a:prstGeom prst="rect">
            <a:avLst/>
          </a:prstGeom>
        </p:spPr>
      </p:pic>
    </p:spTree>
    <p:extLst>
      <p:ext uri="{BB962C8B-B14F-4D97-AF65-F5344CB8AC3E}">
        <p14:creationId xmlns:p14="http://schemas.microsoft.com/office/powerpoint/2010/main" val="360739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488E4-77F7-6CEA-61A7-B02DAABA483D}"/>
              </a:ext>
            </a:extLst>
          </p:cNvPr>
          <p:cNvPicPr>
            <a:picLocks noChangeAspect="1"/>
          </p:cNvPicPr>
          <p:nvPr/>
        </p:nvPicPr>
        <p:blipFill>
          <a:blip r:embed="rId2"/>
          <a:stretch>
            <a:fillRect/>
          </a:stretch>
        </p:blipFill>
        <p:spPr>
          <a:xfrm>
            <a:off x="1224104" y="810975"/>
            <a:ext cx="9612218" cy="4020332"/>
          </a:xfrm>
          <a:prstGeom prst="rect">
            <a:avLst/>
          </a:prstGeom>
        </p:spPr>
      </p:pic>
      <p:sp>
        <p:nvSpPr>
          <p:cNvPr id="6" name="TextBox 5">
            <a:extLst>
              <a:ext uri="{FF2B5EF4-FFF2-40B4-BE49-F238E27FC236}">
                <a16:creationId xmlns:a16="http://schemas.microsoft.com/office/drawing/2014/main" id="{D73E1FB6-9D09-DD8E-50AF-EDBF950C4826}"/>
              </a:ext>
            </a:extLst>
          </p:cNvPr>
          <p:cNvSpPr txBox="1"/>
          <p:nvPr/>
        </p:nvSpPr>
        <p:spPr>
          <a:xfrm>
            <a:off x="2920621" y="5104263"/>
            <a:ext cx="5622878" cy="523220"/>
          </a:xfrm>
          <a:prstGeom prst="rect">
            <a:avLst/>
          </a:prstGeom>
          <a:noFill/>
        </p:spPr>
        <p:txBody>
          <a:bodyPr wrap="square" rtlCol="0">
            <a:spAutoFit/>
          </a:bodyPr>
          <a:lstStyle/>
          <a:p>
            <a:r>
              <a:rPr lang="en-US" sz="2800" dirty="0"/>
              <a:t>Figure: To accept language ab(</a:t>
            </a:r>
            <a:r>
              <a:rPr lang="en-US" sz="2800" dirty="0" err="1"/>
              <a:t>a+b</a:t>
            </a:r>
            <a:r>
              <a:rPr lang="en-US" sz="2800" dirty="0"/>
              <a:t>)*</a:t>
            </a:r>
            <a:endParaRPr lang="en-IN" sz="2800" dirty="0"/>
          </a:p>
        </p:txBody>
      </p:sp>
    </p:spTree>
    <p:extLst>
      <p:ext uri="{BB962C8B-B14F-4D97-AF65-F5344CB8AC3E}">
        <p14:creationId xmlns:p14="http://schemas.microsoft.com/office/powerpoint/2010/main" val="131099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325D-5021-89DD-44B9-F1B3183737AC}"/>
              </a:ext>
            </a:extLst>
          </p:cNvPr>
          <p:cNvSpPr>
            <a:spLocks noGrp="1"/>
          </p:cNvSpPr>
          <p:nvPr>
            <p:ph type="title"/>
          </p:nvPr>
        </p:nvSpPr>
        <p:spPr>
          <a:xfrm>
            <a:off x="838200" y="365125"/>
            <a:ext cx="10515600" cy="794935"/>
          </a:xfrm>
        </p:spPr>
        <p:txBody>
          <a:bodyPr/>
          <a:lstStyle/>
          <a:p>
            <a:r>
              <a:rPr lang="en-US" sz="4400" b="1" dirty="0"/>
              <a:t>Problems</a:t>
            </a:r>
            <a:endParaRPr lang="en-IN" dirty="0"/>
          </a:p>
        </p:txBody>
      </p:sp>
      <p:sp>
        <p:nvSpPr>
          <p:cNvPr id="3" name="Content Placeholder 2">
            <a:extLst>
              <a:ext uri="{FF2B5EF4-FFF2-40B4-BE49-F238E27FC236}">
                <a16:creationId xmlns:a16="http://schemas.microsoft.com/office/drawing/2014/main" id="{B9AEF4D0-4460-CFFA-51B7-45FE0F698109}"/>
              </a:ext>
            </a:extLst>
          </p:cNvPr>
          <p:cNvSpPr>
            <a:spLocks noGrp="1"/>
          </p:cNvSpPr>
          <p:nvPr>
            <p:ph idx="1"/>
          </p:nvPr>
        </p:nvSpPr>
        <p:spPr>
          <a:xfrm>
            <a:off x="245660" y="1160061"/>
            <a:ext cx="11108140" cy="794936"/>
          </a:xfrm>
        </p:spPr>
        <p:txBody>
          <a:bodyPr>
            <a:normAutofit fontScale="92500" lnSpcReduction="20000"/>
          </a:bodyPr>
          <a:lstStyle/>
          <a:p>
            <a:r>
              <a:rPr lang="en-US" dirty="0"/>
              <a:t>Obtain an NFA which accepts strings of a’s and b’s having </a:t>
            </a:r>
          </a:p>
          <a:p>
            <a:pPr marL="0" indent="0">
              <a:buNone/>
            </a:pPr>
            <a:r>
              <a:rPr lang="en-US" dirty="0"/>
              <a:t>                         R.E=a*+b*+c*</a:t>
            </a:r>
          </a:p>
          <a:p>
            <a:endParaRPr lang="en-IN" dirty="0"/>
          </a:p>
        </p:txBody>
      </p:sp>
      <p:pic>
        <p:nvPicPr>
          <p:cNvPr id="5" name="Picture 4">
            <a:extLst>
              <a:ext uri="{FF2B5EF4-FFF2-40B4-BE49-F238E27FC236}">
                <a16:creationId xmlns:a16="http://schemas.microsoft.com/office/drawing/2014/main" id="{D9D97ABB-1077-F85C-F4A9-2AA28D364EE4}"/>
              </a:ext>
            </a:extLst>
          </p:cNvPr>
          <p:cNvPicPr>
            <a:picLocks noChangeAspect="1"/>
          </p:cNvPicPr>
          <p:nvPr/>
        </p:nvPicPr>
        <p:blipFill>
          <a:blip r:embed="rId2"/>
          <a:stretch>
            <a:fillRect/>
          </a:stretch>
        </p:blipFill>
        <p:spPr>
          <a:xfrm>
            <a:off x="450377" y="2008000"/>
            <a:ext cx="4244453" cy="1659980"/>
          </a:xfrm>
          <a:prstGeom prst="rect">
            <a:avLst/>
          </a:prstGeom>
        </p:spPr>
      </p:pic>
      <p:pic>
        <p:nvPicPr>
          <p:cNvPr id="7" name="Picture 6">
            <a:extLst>
              <a:ext uri="{FF2B5EF4-FFF2-40B4-BE49-F238E27FC236}">
                <a16:creationId xmlns:a16="http://schemas.microsoft.com/office/drawing/2014/main" id="{820989B8-02A2-6815-8D23-05D161703B79}"/>
              </a:ext>
            </a:extLst>
          </p:cNvPr>
          <p:cNvPicPr>
            <a:picLocks noChangeAspect="1"/>
          </p:cNvPicPr>
          <p:nvPr/>
        </p:nvPicPr>
        <p:blipFill>
          <a:blip r:embed="rId3"/>
          <a:stretch>
            <a:fillRect/>
          </a:stretch>
        </p:blipFill>
        <p:spPr>
          <a:xfrm>
            <a:off x="6223379" y="1899289"/>
            <a:ext cx="4804012" cy="1657350"/>
          </a:xfrm>
          <a:prstGeom prst="rect">
            <a:avLst/>
          </a:prstGeom>
        </p:spPr>
      </p:pic>
      <p:pic>
        <p:nvPicPr>
          <p:cNvPr id="9" name="Picture 8">
            <a:extLst>
              <a:ext uri="{FF2B5EF4-FFF2-40B4-BE49-F238E27FC236}">
                <a16:creationId xmlns:a16="http://schemas.microsoft.com/office/drawing/2014/main" id="{CF62C321-97F5-0038-E7F9-7D81060B1D6D}"/>
              </a:ext>
            </a:extLst>
          </p:cNvPr>
          <p:cNvPicPr>
            <a:picLocks noChangeAspect="1"/>
          </p:cNvPicPr>
          <p:nvPr/>
        </p:nvPicPr>
        <p:blipFill>
          <a:blip r:embed="rId4"/>
          <a:stretch>
            <a:fillRect/>
          </a:stretch>
        </p:blipFill>
        <p:spPr>
          <a:xfrm>
            <a:off x="3386421" y="4130036"/>
            <a:ext cx="4624815" cy="1638300"/>
          </a:xfrm>
          <a:prstGeom prst="rect">
            <a:avLst/>
          </a:prstGeom>
        </p:spPr>
      </p:pic>
    </p:spTree>
    <p:extLst>
      <p:ext uri="{BB962C8B-B14F-4D97-AF65-F5344CB8AC3E}">
        <p14:creationId xmlns:p14="http://schemas.microsoft.com/office/powerpoint/2010/main" val="426870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6CB5E-BCB6-54CA-47C0-39B1AC7EB941}"/>
              </a:ext>
            </a:extLst>
          </p:cNvPr>
          <p:cNvPicPr>
            <a:picLocks noChangeAspect="1"/>
          </p:cNvPicPr>
          <p:nvPr/>
        </p:nvPicPr>
        <p:blipFill>
          <a:blip r:embed="rId2"/>
          <a:stretch>
            <a:fillRect/>
          </a:stretch>
        </p:blipFill>
        <p:spPr>
          <a:xfrm>
            <a:off x="1064525" y="298046"/>
            <a:ext cx="9075761" cy="4924425"/>
          </a:xfrm>
          <a:prstGeom prst="rect">
            <a:avLst/>
          </a:prstGeom>
        </p:spPr>
      </p:pic>
      <p:sp>
        <p:nvSpPr>
          <p:cNvPr id="6" name="TextBox 5">
            <a:extLst>
              <a:ext uri="{FF2B5EF4-FFF2-40B4-BE49-F238E27FC236}">
                <a16:creationId xmlns:a16="http://schemas.microsoft.com/office/drawing/2014/main" id="{2FAFC146-9E95-91BA-46A3-AB2089450C00}"/>
              </a:ext>
            </a:extLst>
          </p:cNvPr>
          <p:cNvSpPr txBox="1"/>
          <p:nvPr/>
        </p:nvSpPr>
        <p:spPr>
          <a:xfrm>
            <a:off x="3534770" y="5418162"/>
            <a:ext cx="5622878" cy="523220"/>
          </a:xfrm>
          <a:prstGeom prst="rect">
            <a:avLst/>
          </a:prstGeom>
          <a:noFill/>
        </p:spPr>
        <p:txBody>
          <a:bodyPr wrap="square" rtlCol="0">
            <a:spAutoFit/>
          </a:bodyPr>
          <a:lstStyle/>
          <a:p>
            <a:r>
              <a:rPr lang="en-US" sz="2800" dirty="0"/>
              <a:t>Figure: To accept R.E</a:t>
            </a:r>
            <a:r>
              <a:rPr lang="pt-BR" sz="2800" dirty="0"/>
              <a:t>=a*+b*+c*</a:t>
            </a:r>
            <a:endParaRPr lang="en-IN" sz="2800" dirty="0"/>
          </a:p>
        </p:txBody>
      </p:sp>
    </p:spTree>
    <p:extLst>
      <p:ext uri="{BB962C8B-B14F-4D97-AF65-F5344CB8AC3E}">
        <p14:creationId xmlns:p14="http://schemas.microsoft.com/office/powerpoint/2010/main" val="363626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F998-A7F5-47F0-5A84-60D00DC65CCA}"/>
              </a:ext>
            </a:extLst>
          </p:cNvPr>
          <p:cNvSpPr>
            <a:spLocks noGrp="1"/>
          </p:cNvSpPr>
          <p:nvPr>
            <p:ph type="title"/>
          </p:nvPr>
        </p:nvSpPr>
        <p:spPr>
          <a:xfrm>
            <a:off x="379828" y="365125"/>
            <a:ext cx="10973972" cy="1325563"/>
          </a:xfrm>
        </p:spPr>
        <p:txBody>
          <a:bodyPr>
            <a:normAutofit/>
          </a:bodyPr>
          <a:lstStyle/>
          <a:p>
            <a:r>
              <a:rPr lang="en-US" sz="3400" b="1" dirty="0"/>
              <a:t>Converting Finite Automata to R.E (</a:t>
            </a:r>
            <a:r>
              <a:rPr lang="en-US" sz="3400" b="1" dirty="0">
                <a:solidFill>
                  <a:srgbClr val="00B0F0"/>
                </a:solidFill>
              </a:rPr>
              <a:t>State elimination method</a:t>
            </a:r>
            <a:r>
              <a:rPr lang="en-US" sz="3400" b="1" dirty="0"/>
              <a:t>)</a:t>
            </a:r>
            <a:endParaRPr lang="en-IN" sz="3400" dirty="0"/>
          </a:p>
        </p:txBody>
      </p:sp>
      <p:pic>
        <p:nvPicPr>
          <p:cNvPr id="5" name="Picture 4">
            <a:extLst>
              <a:ext uri="{FF2B5EF4-FFF2-40B4-BE49-F238E27FC236}">
                <a16:creationId xmlns:a16="http://schemas.microsoft.com/office/drawing/2014/main" id="{A54670DE-5A17-3AE9-CD5E-C7C017F4359C}"/>
              </a:ext>
            </a:extLst>
          </p:cNvPr>
          <p:cNvPicPr>
            <a:picLocks noChangeAspect="1"/>
          </p:cNvPicPr>
          <p:nvPr/>
        </p:nvPicPr>
        <p:blipFill>
          <a:blip r:embed="rId2"/>
          <a:stretch>
            <a:fillRect/>
          </a:stretch>
        </p:blipFill>
        <p:spPr>
          <a:xfrm>
            <a:off x="379828" y="1523047"/>
            <a:ext cx="10782300" cy="885825"/>
          </a:xfrm>
          <a:prstGeom prst="rect">
            <a:avLst/>
          </a:prstGeom>
        </p:spPr>
      </p:pic>
      <p:pic>
        <p:nvPicPr>
          <p:cNvPr id="7" name="Picture 6">
            <a:extLst>
              <a:ext uri="{FF2B5EF4-FFF2-40B4-BE49-F238E27FC236}">
                <a16:creationId xmlns:a16="http://schemas.microsoft.com/office/drawing/2014/main" id="{DCE438C6-50B1-F6DF-350F-8399C4CB3A27}"/>
              </a:ext>
            </a:extLst>
          </p:cNvPr>
          <p:cNvPicPr>
            <a:picLocks noChangeAspect="1"/>
          </p:cNvPicPr>
          <p:nvPr/>
        </p:nvPicPr>
        <p:blipFill>
          <a:blip r:embed="rId3"/>
          <a:stretch>
            <a:fillRect/>
          </a:stretch>
        </p:blipFill>
        <p:spPr>
          <a:xfrm>
            <a:off x="3340930" y="2705100"/>
            <a:ext cx="3371850" cy="1447800"/>
          </a:xfrm>
          <a:prstGeom prst="rect">
            <a:avLst/>
          </a:prstGeom>
        </p:spPr>
      </p:pic>
      <p:sp>
        <p:nvSpPr>
          <p:cNvPr id="10" name="TextBox 9">
            <a:extLst>
              <a:ext uri="{FF2B5EF4-FFF2-40B4-BE49-F238E27FC236}">
                <a16:creationId xmlns:a16="http://schemas.microsoft.com/office/drawing/2014/main" id="{6217DA9D-2C0C-026B-0406-7A8A042D5758}"/>
              </a:ext>
            </a:extLst>
          </p:cNvPr>
          <p:cNvSpPr txBox="1"/>
          <p:nvPr/>
        </p:nvSpPr>
        <p:spPr>
          <a:xfrm>
            <a:off x="3502855" y="4449128"/>
            <a:ext cx="4023360" cy="523220"/>
          </a:xfrm>
          <a:prstGeom prst="rect">
            <a:avLst/>
          </a:prstGeom>
          <a:noFill/>
        </p:spPr>
        <p:txBody>
          <a:bodyPr wrap="square" rtlCol="0">
            <a:spAutoFit/>
          </a:bodyPr>
          <a:lstStyle/>
          <a:p>
            <a:r>
              <a:rPr lang="en-US" sz="2800" dirty="0"/>
              <a:t>R.E= r1*r2 (r4 + r3 r1*r2)*</a:t>
            </a:r>
            <a:endParaRPr lang="en-IN" sz="2800" dirty="0"/>
          </a:p>
        </p:txBody>
      </p:sp>
    </p:spTree>
    <p:extLst>
      <p:ext uri="{BB962C8B-B14F-4D97-AF65-F5344CB8AC3E}">
        <p14:creationId xmlns:p14="http://schemas.microsoft.com/office/powerpoint/2010/main" val="331820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5A2098-C8C8-FD30-30F4-9B5B618D3B51}"/>
              </a:ext>
            </a:extLst>
          </p:cNvPr>
          <p:cNvSpPr>
            <a:spLocks noGrp="1"/>
          </p:cNvSpPr>
          <p:nvPr>
            <p:ph idx="1"/>
          </p:nvPr>
        </p:nvSpPr>
        <p:spPr>
          <a:xfrm>
            <a:off x="422031" y="407963"/>
            <a:ext cx="10931769" cy="914400"/>
          </a:xfrm>
        </p:spPr>
        <p:txBody>
          <a:bodyPr/>
          <a:lstStyle/>
          <a:p>
            <a:r>
              <a:rPr lang="en-US" sz="2800" dirty="0"/>
              <a:t>Obtain the R.E for the finite automata given below using state elimination method.</a:t>
            </a:r>
          </a:p>
          <a:p>
            <a:pPr marL="0" indent="0">
              <a:buNone/>
            </a:pPr>
            <a:endParaRPr lang="en-IN" sz="2800" dirty="0"/>
          </a:p>
          <a:p>
            <a:endParaRPr lang="en-IN" dirty="0"/>
          </a:p>
        </p:txBody>
      </p:sp>
      <p:pic>
        <p:nvPicPr>
          <p:cNvPr id="5" name="Picture 4">
            <a:extLst>
              <a:ext uri="{FF2B5EF4-FFF2-40B4-BE49-F238E27FC236}">
                <a16:creationId xmlns:a16="http://schemas.microsoft.com/office/drawing/2014/main" id="{5319E841-3A2B-121F-4757-599DA3180E2D}"/>
              </a:ext>
            </a:extLst>
          </p:cNvPr>
          <p:cNvPicPr>
            <a:picLocks noChangeAspect="1"/>
          </p:cNvPicPr>
          <p:nvPr/>
        </p:nvPicPr>
        <p:blipFill>
          <a:blip r:embed="rId2"/>
          <a:stretch>
            <a:fillRect/>
          </a:stretch>
        </p:blipFill>
        <p:spPr>
          <a:xfrm>
            <a:off x="3235276" y="1771649"/>
            <a:ext cx="4994324" cy="3771021"/>
          </a:xfrm>
          <a:prstGeom prst="rect">
            <a:avLst/>
          </a:prstGeom>
        </p:spPr>
      </p:pic>
    </p:spTree>
    <p:extLst>
      <p:ext uri="{BB962C8B-B14F-4D97-AF65-F5344CB8AC3E}">
        <p14:creationId xmlns:p14="http://schemas.microsoft.com/office/powerpoint/2010/main" val="146464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Google Shape;442;p37">
            <a:extLst>
              <a:ext uri="{FF2B5EF4-FFF2-40B4-BE49-F238E27FC236}">
                <a16:creationId xmlns:a16="http://schemas.microsoft.com/office/drawing/2014/main" id="{00F5082E-F856-1B96-8E54-0DA9AA0E732F}"/>
              </a:ext>
            </a:extLst>
          </p:cNvPr>
          <p:cNvSpPr txBox="1">
            <a:spLocks noGrp="1"/>
          </p:cNvSpPr>
          <p:nvPr>
            <p:ph idx="1"/>
          </p:nvPr>
        </p:nvSpPr>
        <p:spPr>
          <a:xfrm>
            <a:off x="609601" y="228600"/>
            <a:ext cx="10574214" cy="6400800"/>
          </a:xfrm>
        </p:spPr>
        <p:txBody>
          <a:bodyPr>
            <a:normAutofit/>
          </a:bodyPr>
          <a:lstStyle/>
          <a:p>
            <a:pPr>
              <a:spcBef>
                <a:spcPct val="0"/>
              </a:spcBef>
              <a:spcAft>
                <a:spcPct val="0"/>
              </a:spcAft>
              <a:buSzPct val="70000"/>
              <a:buFont typeface="Wingdings" panose="05000000000000000000" pitchFamily="2" charset="2"/>
              <a:buChar char="§"/>
            </a:pPr>
            <a:r>
              <a:rPr lang="en-US" altLang="en-US" sz="2200" b="1" dirty="0">
                <a:solidFill>
                  <a:srgbClr val="7030A0"/>
                </a:solidFill>
                <a:latin typeface="Century Schoolbook" panose="02040604050505020304" pitchFamily="18" charset="0"/>
                <a:cs typeface="Arial" panose="020B0604020202020204" pitchFamily="34" charset="0"/>
                <a:sym typeface="Century Schoolbook" panose="02040604050505020304" pitchFamily="18" charset="0"/>
              </a:rPr>
              <a:t>Regular expression</a:t>
            </a:r>
            <a:endParaRPr lang="en-US" altLang="en-US" sz="2200" dirty="0">
              <a:latin typeface="Century Schoolbook" panose="02040604050505020304" pitchFamily="18" charset="0"/>
              <a:cs typeface="Arial" panose="020B0604020202020204" pitchFamily="34" charset="0"/>
              <a:sym typeface="Century Schoolbook" panose="02040604050505020304" pitchFamily="18" charset="0"/>
            </a:endParaRPr>
          </a:p>
          <a:p>
            <a:pPr>
              <a:spcAft>
                <a:spcPct val="0"/>
              </a:spcAft>
              <a:buSzPct val="70000"/>
              <a:buFont typeface="Wingdings" panose="05000000000000000000" pitchFamily="2" charset="2"/>
              <a:buChar char="§"/>
            </a:pPr>
            <a:r>
              <a:rPr lang="en-US" altLang="en-US" sz="2200" b="1" dirty="0">
                <a:latin typeface="Century Schoolbook" panose="02040604050505020304" pitchFamily="18" charset="0"/>
                <a:cs typeface="Arial" panose="020B0604020202020204" pitchFamily="34" charset="0"/>
                <a:sym typeface="Century Schoolbook" panose="02040604050505020304" pitchFamily="18" charset="0"/>
              </a:rPr>
              <a:t>Definition: A regular expression is recursively defined as follows.</a:t>
            </a:r>
            <a:endParaRPr lang="en-US" altLang="en-US" sz="2200" dirty="0">
              <a:latin typeface="Century Schoolbook" panose="02040604050505020304" pitchFamily="18" charset="0"/>
              <a:cs typeface="Arial" panose="020B0604020202020204" pitchFamily="34" charset="0"/>
              <a:sym typeface="Century Schoolbook" panose="02040604050505020304" pitchFamily="18" charset="0"/>
            </a:endParaRP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1.</a:t>
            </a:r>
            <a:r>
              <a:rPr lang="en-US" altLang="en-US" sz="2200" dirty="0">
                <a:solidFill>
                  <a:srgbClr val="00B0F0"/>
                </a:solidFill>
                <a:latin typeface="Times New Roman" panose="02020603050405020304" pitchFamily="18" charset="0"/>
                <a:cs typeface="Times New Roman" panose="02020603050405020304" pitchFamily="18" charset="0"/>
                <a:sym typeface="Times New Roman" panose="02020603050405020304" pitchFamily="18" charset="0"/>
              </a:rPr>
              <a:t>ϕ</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denoting an empty language.</a:t>
            </a: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2. </a:t>
            </a:r>
            <a:r>
              <a:rPr lang="en-US" altLang="en-US" sz="2200" dirty="0">
                <a:solidFill>
                  <a:srgbClr val="00B0F0"/>
                </a:solidFill>
                <a:latin typeface="Times New Roman" panose="02020603050405020304" pitchFamily="18" charset="0"/>
                <a:cs typeface="Times New Roman" panose="02020603050405020304" pitchFamily="18" charset="0"/>
                <a:sym typeface="Times New Roman" panose="02020603050405020304" pitchFamily="18" charset="0"/>
              </a:rPr>
              <a:t>ε</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-(epsilon) is a regular expression indicates the language containing an empty string.</a:t>
            </a: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3</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 </a:t>
            </a:r>
            <a:r>
              <a:rPr lang="en-US" altLang="en-US" sz="2200" i="1"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a</a:t>
            </a:r>
            <a:r>
              <a:rPr lang="en-US" altLang="en-US" sz="2200" i="1" dirty="0">
                <a:latin typeface="Century Schoolbook" panose="02040604050505020304" pitchFamily="18" charset="0"/>
                <a:cs typeface="Arial" panose="020B0604020202020204" pitchFamily="34" charset="0"/>
                <a:sym typeface="Century Schoolbook" panose="02040604050505020304" pitchFamily="18" charset="0"/>
              </a:rPr>
              <a:t> is a regular expression which indicates the language containing only {a}</a:t>
            </a:r>
            <a:endParaRPr lang="en-US" altLang="en-US" sz="2200" dirty="0">
              <a:latin typeface="Century Schoolbook" panose="02040604050505020304" pitchFamily="18" charset="0"/>
              <a:cs typeface="Arial" panose="020B0604020202020204" pitchFamily="34" charset="0"/>
              <a:sym typeface="Century Schoolbook" panose="02040604050505020304" pitchFamily="18" charset="0"/>
            </a:endParaRP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4. If </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denoting the language 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and </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S</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denoting the language 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S</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then</a:t>
            </a: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a. </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R+S</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corresponding to the language 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UL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S</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a:t>
            </a:r>
          </a:p>
          <a:p>
            <a:pPr marL="273050" indent="-27305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b. </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R.S</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corresponding to the language 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b="1" dirty="0">
                <a:latin typeface="Century Schoolbook" panose="02040604050505020304" pitchFamily="18" charset="0"/>
                <a:cs typeface="Arial" panose="020B0604020202020204" pitchFamily="34" charset="0"/>
                <a:sym typeface="Century Schoolbook" panose="02040604050505020304" pitchFamily="18" charset="0"/>
              </a:rPr>
              <a:t>.L</a:t>
            </a:r>
            <a:r>
              <a:rPr lang="en-US" altLang="en-US" sz="2200" b="1" baseline="-25000" dirty="0">
                <a:latin typeface="Century Schoolbook" panose="02040604050505020304" pitchFamily="18" charset="0"/>
                <a:cs typeface="Arial" panose="020B0604020202020204" pitchFamily="34" charset="0"/>
                <a:sym typeface="Century Schoolbook" panose="02040604050505020304" pitchFamily="18" charset="0"/>
              </a:rPr>
              <a:t>S</a:t>
            </a:r>
            <a:r>
              <a:rPr lang="en-US" altLang="en-US" sz="2200" b="1" dirty="0">
                <a:latin typeface="Century Schoolbook" panose="02040604050505020304" pitchFamily="18" charset="0"/>
                <a:cs typeface="Arial" panose="020B0604020202020204" pitchFamily="34" charset="0"/>
                <a:sym typeface="Century Schoolbook" panose="02040604050505020304" pitchFamily="18" charset="0"/>
              </a:rPr>
              <a:t>..</a:t>
            </a:r>
            <a:endParaRPr lang="en-US" altLang="en-US" sz="2200" dirty="0">
              <a:latin typeface="Century Schoolbook" panose="02040604050505020304" pitchFamily="18" charset="0"/>
              <a:cs typeface="Arial" panose="020B0604020202020204" pitchFamily="34" charset="0"/>
              <a:sym typeface="Century Schoolbook" panose="02040604050505020304" pitchFamily="18" charset="0"/>
            </a:endParaRPr>
          </a:p>
          <a:p>
            <a:pPr marL="273050" indent="-273050">
              <a:spcAft>
                <a:spcPct val="0"/>
              </a:spcAft>
              <a:buSzPct val="70000"/>
              <a:buNone/>
            </a:pPr>
            <a:r>
              <a:rPr lang="en-US" altLang="en-US" sz="2200" b="1" dirty="0">
                <a:latin typeface="Century Schoolbook" panose="02040604050505020304" pitchFamily="18" charset="0"/>
                <a:cs typeface="Arial" panose="020B0604020202020204" pitchFamily="34" charset="0"/>
                <a:sym typeface="Century Schoolbook" panose="02040604050505020304" pitchFamily="18" charset="0"/>
              </a:rPr>
              <a:t>         </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c. </a:t>
            </a:r>
            <a:r>
              <a:rPr lang="en-US" altLang="en-US" sz="2200" dirty="0">
                <a:solidFill>
                  <a:srgbClr val="00B0F0"/>
                </a:solidFill>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 is a regular expression corresponding to the language L</a:t>
            </a:r>
            <a:r>
              <a:rPr lang="en-US" altLang="en-US" sz="2200" baseline="-25000" dirty="0">
                <a:latin typeface="Century Schoolbook" panose="02040604050505020304" pitchFamily="18" charset="0"/>
                <a:cs typeface="Arial" panose="020B0604020202020204" pitchFamily="34" charset="0"/>
                <a:sym typeface="Century Schoolbook" panose="02040604050505020304" pitchFamily="18" charset="0"/>
              </a:rPr>
              <a:t>R</a:t>
            </a: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a:t>
            </a:r>
          </a:p>
          <a:p>
            <a:pPr marL="0" indent="0">
              <a:spcAft>
                <a:spcPct val="0"/>
              </a:spcAft>
              <a:buSzPct val="70000"/>
              <a:buNone/>
            </a:pPr>
            <a:r>
              <a:rPr lang="en-US" altLang="en-US" sz="2200" dirty="0">
                <a:latin typeface="Century Schoolbook" panose="02040604050505020304" pitchFamily="18" charset="0"/>
                <a:cs typeface="Arial" panose="020B0604020202020204" pitchFamily="34" charset="0"/>
                <a:sym typeface="Century Schoolbook" panose="02040604050505020304" pitchFamily="18" charset="0"/>
              </a:rPr>
              <a:t>5. The expressions obtained by applying any of the rules from 1-4 are regular expressions.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D23400-B577-F990-3112-C40EFE5A7501}"/>
              </a:ext>
            </a:extLst>
          </p:cNvPr>
          <p:cNvPicPr>
            <a:picLocks noChangeAspect="1"/>
          </p:cNvPicPr>
          <p:nvPr/>
        </p:nvPicPr>
        <p:blipFill>
          <a:blip r:embed="rId2"/>
          <a:stretch>
            <a:fillRect/>
          </a:stretch>
        </p:blipFill>
        <p:spPr>
          <a:xfrm>
            <a:off x="298864" y="612677"/>
            <a:ext cx="4484151" cy="4339150"/>
          </a:xfrm>
          <a:prstGeom prst="rect">
            <a:avLst/>
          </a:prstGeom>
        </p:spPr>
      </p:pic>
      <p:pic>
        <p:nvPicPr>
          <p:cNvPr id="7" name="Picture 6">
            <a:extLst>
              <a:ext uri="{FF2B5EF4-FFF2-40B4-BE49-F238E27FC236}">
                <a16:creationId xmlns:a16="http://schemas.microsoft.com/office/drawing/2014/main" id="{F082AC87-1AF6-4539-BDE0-D671700979E2}"/>
              </a:ext>
            </a:extLst>
          </p:cNvPr>
          <p:cNvPicPr>
            <a:picLocks noChangeAspect="1"/>
          </p:cNvPicPr>
          <p:nvPr/>
        </p:nvPicPr>
        <p:blipFill>
          <a:blip r:embed="rId3"/>
          <a:stretch>
            <a:fillRect/>
          </a:stretch>
        </p:blipFill>
        <p:spPr>
          <a:xfrm>
            <a:off x="5067299" y="1050167"/>
            <a:ext cx="2341687" cy="3901660"/>
          </a:xfrm>
          <a:prstGeom prst="rect">
            <a:avLst/>
          </a:prstGeom>
        </p:spPr>
      </p:pic>
      <p:pic>
        <p:nvPicPr>
          <p:cNvPr id="9" name="Picture 8">
            <a:extLst>
              <a:ext uri="{FF2B5EF4-FFF2-40B4-BE49-F238E27FC236}">
                <a16:creationId xmlns:a16="http://schemas.microsoft.com/office/drawing/2014/main" id="{B04931C5-FADB-474D-0DD3-A3C50041EFF1}"/>
              </a:ext>
            </a:extLst>
          </p:cNvPr>
          <p:cNvPicPr>
            <a:picLocks noChangeAspect="1"/>
          </p:cNvPicPr>
          <p:nvPr/>
        </p:nvPicPr>
        <p:blipFill>
          <a:blip r:embed="rId4"/>
          <a:stretch>
            <a:fillRect/>
          </a:stretch>
        </p:blipFill>
        <p:spPr>
          <a:xfrm>
            <a:off x="8243814" y="1924049"/>
            <a:ext cx="2996272" cy="2254055"/>
          </a:xfrm>
          <a:prstGeom prst="rect">
            <a:avLst/>
          </a:prstGeom>
        </p:spPr>
      </p:pic>
      <p:sp>
        <p:nvSpPr>
          <p:cNvPr id="10" name="TextBox 9">
            <a:extLst>
              <a:ext uri="{FF2B5EF4-FFF2-40B4-BE49-F238E27FC236}">
                <a16:creationId xmlns:a16="http://schemas.microsoft.com/office/drawing/2014/main" id="{FD8A85EE-0227-71E5-9FB7-25F7FFD2A77C}"/>
              </a:ext>
            </a:extLst>
          </p:cNvPr>
          <p:cNvSpPr txBox="1"/>
          <p:nvPr/>
        </p:nvSpPr>
        <p:spPr>
          <a:xfrm>
            <a:off x="8651631" y="4951827"/>
            <a:ext cx="2222695" cy="523220"/>
          </a:xfrm>
          <a:prstGeom prst="rect">
            <a:avLst/>
          </a:prstGeom>
          <a:noFill/>
        </p:spPr>
        <p:txBody>
          <a:bodyPr wrap="square" rtlCol="0">
            <a:spAutoFit/>
          </a:bodyPr>
          <a:lstStyle/>
          <a:p>
            <a:r>
              <a:rPr lang="en-US" sz="2800" b="1" dirty="0"/>
              <a:t>R.E=(01+10)*</a:t>
            </a:r>
            <a:endParaRPr lang="en-IN" sz="2800" b="1" dirty="0"/>
          </a:p>
        </p:txBody>
      </p:sp>
    </p:spTree>
    <p:extLst>
      <p:ext uri="{BB962C8B-B14F-4D97-AF65-F5344CB8AC3E}">
        <p14:creationId xmlns:p14="http://schemas.microsoft.com/office/powerpoint/2010/main" val="26179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AA35B5-6EDA-898C-4D6C-A34C5F604D25}"/>
              </a:ext>
            </a:extLst>
          </p:cNvPr>
          <p:cNvPicPr>
            <a:picLocks noChangeAspect="1"/>
          </p:cNvPicPr>
          <p:nvPr/>
        </p:nvPicPr>
        <p:blipFill>
          <a:blip r:embed="rId2"/>
          <a:stretch>
            <a:fillRect/>
          </a:stretch>
        </p:blipFill>
        <p:spPr>
          <a:xfrm>
            <a:off x="1787183" y="2340878"/>
            <a:ext cx="4533900" cy="1247775"/>
          </a:xfrm>
          <a:prstGeom prst="rect">
            <a:avLst/>
          </a:prstGeom>
        </p:spPr>
      </p:pic>
      <p:sp>
        <p:nvSpPr>
          <p:cNvPr id="4" name="Title 3">
            <a:extLst>
              <a:ext uri="{FF2B5EF4-FFF2-40B4-BE49-F238E27FC236}">
                <a16:creationId xmlns:a16="http://schemas.microsoft.com/office/drawing/2014/main" id="{F3018A80-3236-A491-2674-205AC0A5123B}"/>
              </a:ext>
            </a:extLst>
          </p:cNvPr>
          <p:cNvSpPr>
            <a:spLocks noGrp="1"/>
          </p:cNvSpPr>
          <p:nvPr>
            <p:ph type="title"/>
          </p:nvPr>
        </p:nvSpPr>
        <p:spPr/>
        <p:txBody>
          <a:bodyPr>
            <a:normAutofit/>
          </a:bodyPr>
          <a:lstStyle/>
          <a:p>
            <a:r>
              <a:rPr lang="en-US" sz="4400" dirty="0"/>
              <a:t>Obtain the R.E for the finite automata given below using state elimination method.</a:t>
            </a:r>
            <a:endParaRPr lang="en-IN" dirty="0"/>
          </a:p>
        </p:txBody>
      </p:sp>
      <p:pic>
        <p:nvPicPr>
          <p:cNvPr id="7" name="Picture 6">
            <a:extLst>
              <a:ext uri="{FF2B5EF4-FFF2-40B4-BE49-F238E27FC236}">
                <a16:creationId xmlns:a16="http://schemas.microsoft.com/office/drawing/2014/main" id="{01F4BEE0-B553-6FAE-79BC-74399F3E53B5}"/>
              </a:ext>
            </a:extLst>
          </p:cNvPr>
          <p:cNvPicPr>
            <a:picLocks noChangeAspect="1"/>
          </p:cNvPicPr>
          <p:nvPr/>
        </p:nvPicPr>
        <p:blipFill>
          <a:blip r:embed="rId3"/>
          <a:stretch>
            <a:fillRect/>
          </a:stretch>
        </p:blipFill>
        <p:spPr>
          <a:xfrm>
            <a:off x="2306222" y="4238843"/>
            <a:ext cx="3162300" cy="1162050"/>
          </a:xfrm>
          <a:prstGeom prst="rect">
            <a:avLst/>
          </a:prstGeom>
        </p:spPr>
      </p:pic>
      <p:sp>
        <p:nvSpPr>
          <p:cNvPr id="8" name="TextBox 7">
            <a:extLst>
              <a:ext uri="{FF2B5EF4-FFF2-40B4-BE49-F238E27FC236}">
                <a16:creationId xmlns:a16="http://schemas.microsoft.com/office/drawing/2014/main" id="{D80AE207-9FD8-756A-EA04-535B58DBF797}"/>
              </a:ext>
            </a:extLst>
          </p:cNvPr>
          <p:cNvSpPr txBox="1"/>
          <p:nvPr/>
        </p:nvSpPr>
        <p:spPr>
          <a:xfrm>
            <a:off x="7877908" y="2964765"/>
            <a:ext cx="2729132" cy="1815882"/>
          </a:xfrm>
          <a:prstGeom prst="rect">
            <a:avLst/>
          </a:prstGeom>
          <a:noFill/>
        </p:spPr>
        <p:txBody>
          <a:bodyPr wrap="square" rtlCol="0">
            <a:spAutoFit/>
          </a:bodyPr>
          <a:lstStyle/>
          <a:p>
            <a:r>
              <a:rPr lang="en-US" sz="2800" b="1" dirty="0"/>
              <a:t>R.E=0*+ 0*11*</a:t>
            </a:r>
          </a:p>
          <a:p>
            <a:r>
              <a:rPr lang="en-US" sz="2800" b="1" dirty="0"/>
              <a:t>      =0*(Ɛ+11*)</a:t>
            </a:r>
          </a:p>
          <a:p>
            <a:r>
              <a:rPr lang="en-US" sz="2800" b="1" dirty="0"/>
              <a:t>      =0*(Ɛ+1*)</a:t>
            </a:r>
          </a:p>
          <a:p>
            <a:r>
              <a:rPr lang="en-US" sz="2800" b="1" dirty="0"/>
              <a:t>      =0*1*</a:t>
            </a:r>
            <a:endParaRPr lang="en-IN" sz="2800" b="1" dirty="0"/>
          </a:p>
        </p:txBody>
      </p:sp>
    </p:spTree>
    <p:extLst>
      <p:ext uri="{BB962C8B-B14F-4D97-AF65-F5344CB8AC3E}">
        <p14:creationId xmlns:p14="http://schemas.microsoft.com/office/powerpoint/2010/main" val="23815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CCA244-93FC-EE86-B738-8EB1A1A07CC0}"/>
              </a:ext>
            </a:extLst>
          </p:cNvPr>
          <p:cNvPicPr>
            <a:picLocks noChangeAspect="1"/>
          </p:cNvPicPr>
          <p:nvPr/>
        </p:nvPicPr>
        <p:blipFill>
          <a:blip r:embed="rId2"/>
          <a:stretch>
            <a:fillRect/>
          </a:stretch>
        </p:blipFill>
        <p:spPr>
          <a:xfrm>
            <a:off x="418661" y="436904"/>
            <a:ext cx="10399394" cy="3262899"/>
          </a:xfrm>
          <a:prstGeom prst="rect">
            <a:avLst/>
          </a:prstGeom>
        </p:spPr>
      </p:pic>
    </p:spTree>
    <p:extLst>
      <p:ext uri="{BB962C8B-B14F-4D97-AF65-F5344CB8AC3E}">
        <p14:creationId xmlns:p14="http://schemas.microsoft.com/office/powerpoint/2010/main" val="373018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500" b="1">
                <a:solidFill>
                  <a:srgbClr val="7030A0"/>
                </a:solidFill>
              </a:rPr>
              <a:t>Properties of regular language</a:t>
            </a:r>
            <a:endParaRPr sz="3500" b="1">
              <a:solidFill>
                <a:srgbClr val="7030A0"/>
              </a:solidFill>
            </a:endParaRPr>
          </a:p>
        </p:txBody>
      </p:sp>
      <p:sp>
        <p:nvSpPr>
          <p:cNvPr id="493" name="Google Shape;493;p46"/>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457200" indent="-457200">
              <a:spcBef>
                <a:spcPts val="0"/>
              </a:spcBef>
              <a:buSzPts val="1680"/>
              <a:buNone/>
            </a:pPr>
            <a:r>
              <a:rPr lang="en-US"/>
              <a:t>1.  Closure properties of regular languages</a:t>
            </a:r>
            <a:endParaRPr/>
          </a:p>
          <a:p>
            <a:pPr marL="640080" lvl="1" indent="-274320">
              <a:spcBef>
                <a:spcPts val="440"/>
              </a:spcBef>
              <a:buSzPts val="1760"/>
              <a:buChar char="⚫"/>
            </a:pPr>
            <a:r>
              <a:rPr lang="en-US" sz="2200"/>
              <a:t>Used to build recognizers for languages that are constructed from other languages by certain operations.</a:t>
            </a:r>
            <a:endParaRPr/>
          </a:p>
          <a:p>
            <a:pPr marL="640080" lvl="1" indent="-274320">
              <a:spcBef>
                <a:spcPts val="440"/>
              </a:spcBef>
              <a:buSzPts val="1760"/>
              <a:buChar char="⚫"/>
            </a:pPr>
            <a:r>
              <a:rPr lang="en-US" sz="2200"/>
              <a:t>Ex. Automata for intersection of two regular languages</a:t>
            </a:r>
            <a:endParaRPr/>
          </a:p>
          <a:p>
            <a:pPr marL="274320" indent="-274320">
              <a:spcBef>
                <a:spcPts val="600"/>
              </a:spcBef>
              <a:buSzPts val="1680"/>
              <a:buNone/>
            </a:pPr>
            <a:r>
              <a:rPr lang="en-US"/>
              <a:t>2. Decision properties of regular languages</a:t>
            </a:r>
            <a:endParaRPr/>
          </a:p>
          <a:p>
            <a:pPr marL="274320" indent="-274320">
              <a:spcBef>
                <a:spcPts val="600"/>
              </a:spcBef>
              <a:buSzPts val="1680"/>
              <a:buNone/>
            </a:pPr>
            <a:r>
              <a:rPr lang="en-US"/>
              <a:t>        – </a:t>
            </a:r>
            <a:r>
              <a:rPr lang="en-US" sz="2200"/>
              <a:t>Used to find whether two automata define the same language</a:t>
            </a:r>
            <a:endParaRPr/>
          </a:p>
          <a:p>
            <a:pPr marL="274320" indent="-274320">
              <a:spcBef>
                <a:spcPts val="600"/>
              </a:spcBef>
              <a:buSzPts val="1540"/>
              <a:buNone/>
            </a:pPr>
            <a:r>
              <a:rPr lang="en-US" sz="2200"/>
              <a:t>        – Used to minimize the states of DFA</a:t>
            </a:r>
            <a:endParaRPr/>
          </a:p>
          <a:p>
            <a:pPr marL="274320" indent="-274320">
              <a:spcBef>
                <a:spcPts val="600"/>
              </a:spcBef>
              <a:buSzPts val="1540"/>
              <a:buNone/>
            </a:pPr>
            <a:r>
              <a:rPr lang="en-US" sz="2200"/>
              <a:t>        -Eg. Design of switching circuits.</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7"/>
          <p:cNvSpPr txBox="1">
            <a:spLocks noGrp="1"/>
          </p:cNvSpPr>
          <p:nvPr>
            <p:ph type="title"/>
          </p:nvPr>
        </p:nvSpPr>
        <p:spPr>
          <a:xfrm>
            <a:off x="1981200" y="685800"/>
            <a:ext cx="7467600" cy="12954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300" b="1">
                <a:solidFill>
                  <a:srgbClr val="7030A0"/>
                </a:solidFill>
              </a:rPr>
              <a:t>closure properties of regular languages</a:t>
            </a:r>
            <a:br>
              <a:rPr lang="en-US" sz="2800" b="1"/>
            </a:br>
            <a:endParaRPr sz="2800"/>
          </a:p>
        </p:txBody>
      </p:sp>
      <p:sp>
        <p:nvSpPr>
          <p:cNvPr id="499" name="Google Shape;499;p47"/>
          <p:cNvSpPr txBox="1">
            <a:spLocks noGrp="1"/>
          </p:cNvSpPr>
          <p:nvPr>
            <p:ph type="body" idx="1"/>
          </p:nvPr>
        </p:nvSpPr>
        <p:spPr>
          <a:xfrm>
            <a:off x="1981200" y="1828800"/>
            <a:ext cx="7467600" cy="4645152"/>
          </a:xfrm>
          <a:prstGeom prst="rect">
            <a:avLst/>
          </a:prstGeom>
          <a:noFill/>
          <a:ln>
            <a:noFill/>
          </a:ln>
        </p:spPr>
        <p:txBody>
          <a:bodyPr spcFirstLastPara="1" vert="horz" wrap="square" lIns="91425" tIns="45700" rIns="91425" bIns="45700" rtlCol="0" anchor="t" anchorCtr="0">
            <a:normAutofit fontScale="92500"/>
          </a:bodyPr>
          <a:lstStyle/>
          <a:p>
            <a:pPr marL="274320" indent="-274320">
              <a:spcBef>
                <a:spcPts val="0"/>
              </a:spcBef>
              <a:buSzPct val="70000"/>
              <a:buNone/>
            </a:pPr>
            <a:r>
              <a:rPr lang="en-US"/>
              <a:t>1. The union of two regular languages is regular.</a:t>
            </a:r>
            <a:endParaRPr/>
          </a:p>
          <a:p>
            <a:pPr marL="274320" indent="-274320">
              <a:spcBef>
                <a:spcPts val="600"/>
              </a:spcBef>
              <a:buSzPct val="70000"/>
              <a:buNone/>
            </a:pPr>
            <a:r>
              <a:rPr lang="en-US"/>
              <a:t>2. The intersection of two regular languages is regular.</a:t>
            </a:r>
            <a:endParaRPr/>
          </a:p>
          <a:p>
            <a:pPr marL="274320" indent="-274320">
              <a:spcBef>
                <a:spcPts val="600"/>
              </a:spcBef>
              <a:buSzPct val="70000"/>
              <a:buNone/>
            </a:pPr>
            <a:r>
              <a:rPr lang="en-US"/>
              <a:t>3. The complement of a regular language is regular.</a:t>
            </a:r>
            <a:endParaRPr/>
          </a:p>
          <a:p>
            <a:pPr marL="274320" indent="-274320">
              <a:spcBef>
                <a:spcPts val="600"/>
              </a:spcBef>
              <a:buSzPct val="70000"/>
              <a:buNone/>
            </a:pPr>
            <a:r>
              <a:rPr lang="en-US"/>
              <a:t>4. The difference of two regular languages is regular.</a:t>
            </a:r>
            <a:endParaRPr/>
          </a:p>
          <a:p>
            <a:pPr marL="274320" indent="-274320">
              <a:spcBef>
                <a:spcPts val="600"/>
              </a:spcBef>
              <a:buSzPct val="70000"/>
              <a:buNone/>
            </a:pPr>
            <a:r>
              <a:rPr lang="en-US"/>
              <a:t>5. The reversal of a regular language is regular.</a:t>
            </a:r>
            <a:endParaRPr/>
          </a:p>
          <a:p>
            <a:pPr marL="274320" indent="-274320">
              <a:spcBef>
                <a:spcPts val="600"/>
              </a:spcBef>
              <a:buSzPct val="70000"/>
              <a:buNone/>
            </a:pPr>
            <a:r>
              <a:rPr lang="en-US"/>
              <a:t>6. The closure (star) of a regular language is regular.</a:t>
            </a:r>
            <a:endParaRPr/>
          </a:p>
          <a:p>
            <a:pPr marL="274320" indent="-274320">
              <a:spcBef>
                <a:spcPts val="600"/>
              </a:spcBef>
              <a:buSzPct val="70000"/>
              <a:buNone/>
            </a:pPr>
            <a:r>
              <a:rPr lang="en-US"/>
              <a:t>7. The concatenation of regular languages is regular.</a:t>
            </a:r>
            <a:endParaRPr/>
          </a:p>
          <a:p>
            <a:pPr marL="274320" indent="-274320">
              <a:spcBef>
                <a:spcPts val="600"/>
              </a:spcBef>
              <a:buSzPct val="70000"/>
              <a:buNone/>
            </a:pPr>
            <a:r>
              <a:rPr lang="en-US"/>
              <a:t>8. A homomorphism (substitution of strings for symbols) of a regular language is regular.</a:t>
            </a:r>
            <a:endParaRPr/>
          </a:p>
          <a:p>
            <a:pPr marL="274320" indent="-274320">
              <a:spcBef>
                <a:spcPts val="600"/>
              </a:spcBef>
              <a:buSzPct val="70000"/>
              <a:buNone/>
            </a:pPr>
            <a:r>
              <a:rPr lang="en-US"/>
              <a:t>9. The inverse homomorphism of a regular language is regular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9"/>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2800"/>
            </a:pPr>
            <a:r>
              <a:rPr lang="en-US" sz="2800" b="1">
                <a:solidFill>
                  <a:srgbClr val="7030A0"/>
                </a:solidFill>
              </a:rPr>
              <a:t>Closure of regular languages under Boolean operations</a:t>
            </a:r>
            <a:endParaRPr/>
          </a:p>
        </p:txBody>
      </p:sp>
      <p:sp>
        <p:nvSpPr>
          <p:cNvPr id="511" name="Google Shape;511;p49"/>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Ex1.</a:t>
            </a:r>
            <a:endParaRPr/>
          </a:p>
          <a:p>
            <a:pPr marL="274320" indent="-274320">
              <a:spcBef>
                <a:spcPts val="600"/>
              </a:spcBef>
              <a:buSzPts val="1680"/>
              <a:buFont typeface="Noto Sans Symbols"/>
              <a:buChar char="▪"/>
            </a:pPr>
            <a:r>
              <a:rPr lang="en-US"/>
              <a:t>L1={a,a</a:t>
            </a:r>
            <a:r>
              <a:rPr lang="en-US" baseline="30000"/>
              <a:t>3</a:t>
            </a:r>
            <a:r>
              <a:rPr lang="en-US"/>
              <a:t>,a</a:t>
            </a:r>
            <a:r>
              <a:rPr lang="en-US" baseline="30000"/>
              <a:t>5</a:t>
            </a:r>
            <a:r>
              <a:rPr lang="en-US"/>
              <a:t>,-----}</a:t>
            </a:r>
            <a:endParaRPr/>
          </a:p>
          <a:p>
            <a:pPr marL="274320" indent="-274320">
              <a:spcBef>
                <a:spcPts val="600"/>
              </a:spcBef>
              <a:buSzPts val="1680"/>
              <a:buFont typeface="Noto Sans Symbols"/>
              <a:buChar char="▪"/>
            </a:pPr>
            <a:r>
              <a:rPr lang="en-US"/>
              <a:t>L2={a</a:t>
            </a:r>
            <a:r>
              <a:rPr lang="en-US" baseline="30000"/>
              <a:t>2</a:t>
            </a:r>
            <a:r>
              <a:rPr lang="en-US"/>
              <a:t>,a</a:t>
            </a:r>
            <a:r>
              <a:rPr lang="en-US" baseline="30000"/>
              <a:t>4</a:t>
            </a:r>
            <a:r>
              <a:rPr lang="en-US"/>
              <a:t>,a</a:t>
            </a:r>
            <a:r>
              <a:rPr lang="en-US" baseline="30000"/>
              <a:t>6</a:t>
            </a:r>
            <a:r>
              <a:rPr lang="en-US"/>
              <a:t>,-----}</a:t>
            </a:r>
            <a:endParaRPr/>
          </a:p>
          <a:p>
            <a:pPr marL="274320" indent="-274320">
              <a:spcBef>
                <a:spcPts val="600"/>
              </a:spcBef>
              <a:buSzPts val="1680"/>
              <a:buFont typeface="Noto Sans Symbols"/>
              <a:buChar char="▪"/>
            </a:pPr>
            <a:r>
              <a:rPr lang="en-US"/>
              <a:t>L1 </a:t>
            </a:r>
            <a:r>
              <a:rPr lang="en-US">
                <a:latin typeface="Times New Roman"/>
                <a:ea typeface="Times New Roman"/>
                <a:cs typeface="Times New Roman"/>
                <a:sym typeface="Times New Roman"/>
              </a:rPr>
              <a:t>ᴜ </a:t>
            </a:r>
            <a:r>
              <a:rPr lang="en-US"/>
              <a:t>L2 = {a,a</a:t>
            </a:r>
            <a:r>
              <a:rPr lang="en-US" baseline="30000"/>
              <a:t>2</a:t>
            </a:r>
            <a:r>
              <a:rPr lang="en-US"/>
              <a:t>,a</a:t>
            </a:r>
            <a:r>
              <a:rPr lang="en-US" baseline="30000"/>
              <a:t>3</a:t>
            </a:r>
            <a:r>
              <a:rPr lang="en-US"/>
              <a:t>,a</a:t>
            </a:r>
            <a:r>
              <a:rPr lang="en-US" baseline="30000"/>
              <a:t>4</a:t>
            </a:r>
            <a:r>
              <a:rPr lang="en-US"/>
              <a:t>,----}</a:t>
            </a:r>
            <a:endParaRPr/>
          </a:p>
          <a:p>
            <a:pPr marL="274320" indent="-274320">
              <a:spcBef>
                <a:spcPts val="600"/>
              </a:spcBef>
              <a:buSzPts val="1680"/>
              <a:buFont typeface="Noto Sans Symbols"/>
              <a:buChar char="▪"/>
            </a:pPr>
            <a:r>
              <a:rPr lang="en-US"/>
              <a:t>RE=a(a)*</a:t>
            </a:r>
            <a:endParaRPr/>
          </a:p>
          <a:p>
            <a:pPr marL="274320" indent="-274320">
              <a:spcBef>
                <a:spcPts val="600"/>
              </a:spcBef>
              <a:buSzPts val="1680"/>
              <a:buChar char="🞆"/>
            </a:pPr>
            <a:r>
              <a:rPr lang="en-US"/>
              <a:t>Ex2.</a:t>
            </a:r>
            <a:endParaRPr/>
          </a:p>
          <a:p>
            <a:pPr marL="274320" indent="-274320">
              <a:spcBef>
                <a:spcPts val="600"/>
              </a:spcBef>
              <a:buSzPts val="1680"/>
              <a:buFont typeface="Noto Sans Symbols"/>
              <a:buChar char="▪"/>
            </a:pPr>
            <a:r>
              <a:rPr lang="en-US"/>
              <a:t>L1={ ab,a</a:t>
            </a:r>
            <a:r>
              <a:rPr lang="en-US" baseline="30000"/>
              <a:t>2 </a:t>
            </a:r>
            <a:r>
              <a:rPr lang="en-US"/>
              <a:t>b</a:t>
            </a:r>
            <a:r>
              <a:rPr lang="en-US" baseline="30000"/>
              <a:t>2</a:t>
            </a:r>
            <a:r>
              <a:rPr lang="en-US"/>
              <a:t>, a</a:t>
            </a:r>
            <a:r>
              <a:rPr lang="en-US" baseline="30000"/>
              <a:t>3</a:t>
            </a:r>
            <a:r>
              <a:rPr lang="en-US"/>
              <a:t>b</a:t>
            </a:r>
            <a:r>
              <a:rPr lang="en-US" baseline="30000"/>
              <a:t>3</a:t>
            </a:r>
            <a:r>
              <a:rPr lang="en-US"/>
              <a:t>, a</a:t>
            </a:r>
            <a:r>
              <a:rPr lang="en-US" baseline="30000"/>
              <a:t>4</a:t>
            </a:r>
            <a:r>
              <a:rPr lang="en-US"/>
              <a:t>b</a:t>
            </a:r>
            <a:r>
              <a:rPr lang="en-US" baseline="30000"/>
              <a:t>4</a:t>
            </a:r>
            <a:r>
              <a:rPr lang="en-US"/>
              <a:t>,-----}</a:t>
            </a:r>
            <a:endParaRPr/>
          </a:p>
          <a:p>
            <a:pPr marL="274320" indent="-274320">
              <a:spcBef>
                <a:spcPts val="600"/>
              </a:spcBef>
              <a:buSzPts val="1680"/>
              <a:buFont typeface="Noto Sans Symbols"/>
              <a:buChar char="▪"/>
            </a:pPr>
            <a:r>
              <a:rPr lang="en-US"/>
              <a:t>L2={ab,a</a:t>
            </a:r>
            <a:r>
              <a:rPr lang="en-US" baseline="30000"/>
              <a:t>3</a:t>
            </a:r>
            <a:r>
              <a:rPr lang="en-US"/>
              <a:t> b</a:t>
            </a:r>
            <a:r>
              <a:rPr lang="en-US" baseline="30000"/>
              <a:t>3</a:t>
            </a:r>
            <a:r>
              <a:rPr lang="en-US"/>
              <a:t>,a</a:t>
            </a:r>
            <a:r>
              <a:rPr lang="en-US" baseline="30000"/>
              <a:t>5</a:t>
            </a:r>
            <a:r>
              <a:rPr lang="en-US"/>
              <a:t>b</a:t>
            </a:r>
            <a:r>
              <a:rPr lang="en-US" baseline="30000"/>
              <a:t>5</a:t>
            </a:r>
            <a:r>
              <a:rPr lang="en-US"/>
              <a:t>,-----}</a:t>
            </a:r>
            <a:endParaRPr/>
          </a:p>
          <a:p>
            <a:pPr marL="274320" indent="-274320">
              <a:spcBef>
                <a:spcPts val="600"/>
              </a:spcBef>
              <a:buSzPts val="1680"/>
              <a:buFont typeface="Noto Sans Symbols"/>
              <a:buChar char="▪"/>
            </a:pPr>
            <a:r>
              <a:rPr lang="en-US"/>
              <a:t>L1 </a:t>
            </a:r>
            <a:r>
              <a:rPr lang="en-US">
                <a:latin typeface="Times New Roman"/>
                <a:ea typeface="Times New Roman"/>
                <a:cs typeface="Times New Roman"/>
                <a:sym typeface="Times New Roman"/>
              </a:rPr>
              <a:t>ᴜ </a:t>
            </a:r>
            <a:r>
              <a:rPr lang="en-US"/>
              <a:t>L2 = {ab,a</a:t>
            </a:r>
            <a:r>
              <a:rPr lang="en-US" baseline="30000"/>
              <a:t>2</a:t>
            </a:r>
            <a:r>
              <a:rPr lang="en-US"/>
              <a:t>b</a:t>
            </a:r>
            <a:r>
              <a:rPr lang="en-US" baseline="30000"/>
              <a:t>2</a:t>
            </a:r>
            <a:r>
              <a:rPr lang="en-US"/>
              <a:t>, a</a:t>
            </a:r>
            <a:r>
              <a:rPr lang="en-US" baseline="30000"/>
              <a:t>3</a:t>
            </a:r>
            <a:r>
              <a:rPr lang="en-US"/>
              <a:t>b</a:t>
            </a:r>
            <a:r>
              <a:rPr lang="en-US" baseline="30000"/>
              <a:t>3</a:t>
            </a:r>
            <a:r>
              <a:rPr lang="en-US"/>
              <a:t>, a</a:t>
            </a:r>
            <a:r>
              <a:rPr lang="en-US" baseline="30000"/>
              <a:t>4</a:t>
            </a:r>
            <a:r>
              <a:rPr lang="en-US"/>
              <a:t>b</a:t>
            </a:r>
            <a:r>
              <a:rPr lang="en-US" baseline="30000"/>
              <a:t>4</a:t>
            </a:r>
            <a:r>
              <a:rPr lang="en-US"/>
              <a:t>, a</a:t>
            </a:r>
            <a:r>
              <a:rPr lang="en-US" baseline="30000"/>
              <a:t>5</a:t>
            </a:r>
            <a:r>
              <a:rPr lang="en-US"/>
              <a:t>b</a:t>
            </a:r>
            <a:r>
              <a:rPr lang="en-US" baseline="30000"/>
              <a:t>5</a:t>
            </a:r>
            <a:r>
              <a:rPr lang="en-US"/>
              <a:t>----}</a:t>
            </a:r>
            <a:endParaRPr/>
          </a:p>
          <a:p>
            <a:pPr marL="274320" indent="-274320">
              <a:spcBef>
                <a:spcPts val="600"/>
              </a:spcBef>
              <a:buSzPts val="1680"/>
              <a:buFont typeface="Noto Sans Symbols"/>
              <a:buChar char="▪"/>
            </a:pPr>
            <a:r>
              <a:rPr lang="en-US"/>
              <a:t>RE=ab(ab)*</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body" idx="1"/>
          </p:nvPr>
        </p:nvSpPr>
        <p:spPr>
          <a:xfrm>
            <a:off x="1981200" y="1600200"/>
            <a:ext cx="8153400" cy="5105400"/>
          </a:xfrm>
          <a:prstGeom prst="rect">
            <a:avLst/>
          </a:prstGeom>
          <a:noFill/>
          <a:ln>
            <a:noFill/>
          </a:ln>
        </p:spPr>
        <p:txBody>
          <a:bodyPr spcFirstLastPara="1" vert="horz" wrap="square" lIns="91425" tIns="45700" rIns="91425" bIns="45700" rtlCol="0" anchor="t" anchorCtr="0">
            <a:normAutofit lnSpcReduction="10000"/>
          </a:bodyPr>
          <a:lstStyle/>
          <a:p>
            <a:pPr marL="274320" indent="-274320">
              <a:spcBef>
                <a:spcPts val="0"/>
              </a:spcBef>
              <a:buSzPts val="1680"/>
              <a:buChar char="🞆"/>
            </a:pPr>
            <a:r>
              <a:rPr lang="en-US" dirty="0">
                <a:solidFill>
                  <a:srgbClr val="FF0000"/>
                </a:solidFill>
              </a:rPr>
              <a:t>Closure Under Complementation</a:t>
            </a:r>
            <a:endParaRPr dirty="0"/>
          </a:p>
          <a:p>
            <a:pPr marL="274320" indent="-274320">
              <a:spcBef>
                <a:spcPts val="600"/>
              </a:spcBef>
              <a:buSzPts val="1680"/>
              <a:buChar char="🞆"/>
            </a:pPr>
            <a:r>
              <a:rPr lang="en-US" u="sng" dirty="0">
                <a:solidFill>
                  <a:srgbClr val="00B050"/>
                </a:solidFill>
              </a:rPr>
              <a:t>Theorem :</a:t>
            </a:r>
            <a:r>
              <a:rPr lang="en-US" dirty="0"/>
              <a:t> If L is a regular language over alphabet S, then </a:t>
            </a:r>
            <a:r>
              <a:rPr lang="en-US" dirty="0">
                <a:solidFill>
                  <a:srgbClr val="FF0000"/>
                </a:solidFill>
              </a:rPr>
              <a:t>L </a:t>
            </a:r>
            <a:r>
              <a:rPr lang="en-US" b="1" dirty="0">
                <a:solidFill>
                  <a:srgbClr val="FF0000"/>
                </a:solidFill>
              </a:rPr>
              <a:t>= </a:t>
            </a:r>
            <a:r>
              <a:rPr lang="en-US" b="1" dirty="0">
                <a:solidFill>
                  <a:srgbClr val="FF0000"/>
                </a:solidFill>
                <a:latin typeface="Times New Roman"/>
                <a:ea typeface="Times New Roman"/>
                <a:cs typeface="Times New Roman"/>
                <a:sym typeface="Times New Roman"/>
              </a:rPr>
              <a:t>Σ</a:t>
            </a:r>
            <a:r>
              <a:rPr lang="en-US" b="1" dirty="0">
                <a:solidFill>
                  <a:srgbClr val="FF0000"/>
                </a:solidFill>
              </a:rPr>
              <a:t>* - L </a:t>
            </a:r>
            <a:r>
              <a:rPr lang="en-US" dirty="0"/>
              <a:t>is also a regular language.</a:t>
            </a:r>
            <a:endParaRPr dirty="0"/>
          </a:p>
          <a:p>
            <a:pPr marL="274320" indent="-274320">
              <a:spcBef>
                <a:spcPts val="600"/>
              </a:spcBef>
              <a:buSzPts val="1680"/>
              <a:buChar char="🞆"/>
            </a:pPr>
            <a:r>
              <a:rPr lang="en-US" b="1" dirty="0">
                <a:solidFill>
                  <a:srgbClr val="00B0F0"/>
                </a:solidFill>
              </a:rPr>
              <a:t>Proof:</a:t>
            </a:r>
            <a:r>
              <a:rPr lang="en-US" dirty="0"/>
              <a:t> - Let L =L(A) for some DFA. A=(Q, </a:t>
            </a:r>
            <a:r>
              <a:rPr lang="en-US" dirty="0">
                <a:latin typeface="Times New Roman"/>
                <a:ea typeface="Times New Roman"/>
                <a:cs typeface="Times New Roman"/>
                <a:sym typeface="Times New Roman"/>
              </a:rPr>
              <a:t>Σ</a:t>
            </a:r>
            <a:r>
              <a:rPr lang="en-US" dirty="0"/>
              <a:t>, </a:t>
            </a:r>
            <a:r>
              <a:rPr lang="en-US" dirty="0">
                <a:latin typeface="Calibri"/>
                <a:ea typeface="Calibri"/>
                <a:cs typeface="Calibri"/>
                <a:sym typeface="Calibri"/>
              </a:rPr>
              <a:t>δ</a:t>
            </a:r>
            <a:r>
              <a:rPr lang="en-US" dirty="0"/>
              <a:t>, q</a:t>
            </a:r>
            <a:r>
              <a:rPr lang="en-US" baseline="-25000" dirty="0"/>
              <a:t>0</a:t>
            </a:r>
            <a:r>
              <a:rPr lang="en-US" dirty="0"/>
              <a:t>, F). </a:t>
            </a:r>
            <a:endParaRPr dirty="0"/>
          </a:p>
          <a:p>
            <a:pPr marL="274320" indent="-274320">
              <a:spcBef>
                <a:spcPts val="600"/>
              </a:spcBef>
              <a:buSzPts val="1680"/>
              <a:buChar char="🞆"/>
            </a:pPr>
            <a:r>
              <a:rPr lang="en-US" dirty="0"/>
              <a:t>Then L = L(B), where B is the DFA (Q, </a:t>
            </a:r>
            <a:r>
              <a:rPr lang="en-US" dirty="0">
                <a:latin typeface="Times New Roman"/>
                <a:ea typeface="Times New Roman"/>
                <a:cs typeface="Times New Roman"/>
                <a:sym typeface="Times New Roman"/>
              </a:rPr>
              <a:t>Σ</a:t>
            </a:r>
            <a:r>
              <a:rPr lang="en-US" dirty="0"/>
              <a:t>, </a:t>
            </a:r>
            <a:r>
              <a:rPr lang="en-US" dirty="0">
                <a:latin typeface="Calibri"/>
                <a:ea typeface="Calibri"/>
                <a:cs typeface="Calibri"/>
                <a:sym typeface="Calibri"/>
              </a:rPr>
              <a:t>δ</a:t>
            </a:r>
            <a:r>
              <a:rPr lang="en-US" dirty="0"/>
              <a:t>, q</a:t>
            </a:r>
            <a:r>
              <a:rPr lang="en-US" baseline="-25000" dirty="0"/>
              <a:t>0</a:t>
            </a:r>
            <a:r>
              <a:rPr lang="en-US" dirty="0"/>
              <a:t>, Q-F). </a:t>
            </a:r>
            <a:endParaRPr dirty="0"/>
          </a:p>
          <a:p>
            <a:pPr marL="274320" indent="-274320">
              <a:spcBef>
                <a:spcPts val="600"/>
              </a:spcBef>
              <a:buSzPts val="1680"/>
              <a:buChar char="🞆"/>
            </a:pPr>
            <a:r>
              <a:rPr lang="en-US" dirty="0"/>
              <a:t>That is, B is exactly like A, but the accepting states of A have become non-accepting states of B, and vice versa, then w is in L(B) if and only if</a:t>
            </a:r>
            <a:r>
              <a:rPr lang="en-US" dirty="0">
                <a:latin typeface="Calibri"/>
                <a:ea typeface="Calibri"/>
                <a:cs typeface="Calibri"/>
                <a:sym typeface="Calibri"/>
              </a:rPr>
              <a:t> δ*</a:t>
            </a:r>
            <a:r>
              <a:rPr lang="en-US" dirty="0"/>
              <a:t>( q</a:t>
            </a:r>
            <a:r>
              <a:rPr lang="en-US" baseline="-25000" dirty="0"/>
              <a:t>0</a:t>
            </a:r>
            <a:r>
              <a:rPr lang="en-US" dirty="0"/>
              <a:t>, w) is in Q-F, which occurs if and only if w is not in L(A).</a:t>
            </a:r>
            <a:endParaRPr dirty="0"/>
          </a:p>
          <a:p>
            <a:pPr marL="274320" indent="-274320">
              <a:spcBef>
                <a:spcPts val="600"/>
              </a:spcBef>
              <a:buSzPts val="1680"/>
              <a:buChar char="🞆"/>
            </a:pPr>
            <a:r>
              <a:rPr lang="en-US" dirty="0"/>
              <a:t>Ex1. L1={a,a3,a5,-----}</a:t>
            </a:r>
            <a:endParaRPr dirty="0"/>
          </a:p>
          <a:p>
            <a:pPr marL="274320" indent="-274320">
              <a:spcBef>
                <a:spcPts val="600"/>
              </a:spcBef>
              <a:buSzPts val="1680"/>
              <a:buNone/>
            </a:pPr>
            <a:r>
              <a:rPr lang="en-US" b="1" dirty="0">
                <a:latin typeface="Times New Roman"/>
                <a:ea typeface="Times New Roman"/>
                <a:cs typeface="Times New Roman"/>
                <a:sym typeface="Times New Roman"/>
              </a:rPr>
              <a:t>        Σ</a:t>
            </a:r>
            <a:r>
              <a:rPr lang="en-US" b="1" dirty="0"/>
              <a:t>* -L1={e,a2,a4,a6,-----}</a:t>
            </a:r>
            <a:endParaRPr dirty="0"/>
          </a:p>
          <a:p>
            <a:pPr marL="274320" indent="-274320">
              <a:spcBef>
                <a:spcPts val="600"/>
              </a:spcBef>
              <a:buSzPts val="1680"/>
              <a:buNone/>
            </a:pPr>
            <a:r>
              <a:rPr lang="en-US" dirty="0"/>
              <a:t>           RE=(aa)*</a:t>
            </a:r>
            <a:endParaRPr dirty="0">
              <a:solidFill>
                <a:srgbClr val="FF0000"/>
              </a:solidFill>
            </a:endParaRPr>
          </a:p>
        </p:txBody>
      </p:sp>
      <p:cxnSp>
        <p:nvCxnSpPr>
          <p:cNvPr id="517" name="Google Shape;517;p50"/>
          <p:cNvCxnSpPr/>
          <p:nvPr/>
        </p:nvCxnSpPr>
        <p:spPr>
          <a:xfrm>
            <a:off x="3048000" y="2456533"/>
            <a:ext cx="228600" cy="1588"/>
          </a:xfrm>
          <a:prstGeom prst="straightConnector1">
            <a:avLst/>
          </a:prstGeom>
          <a:noFill/>
          <a:ln w="15875" cap="flat" cmpd="sng">
            <a:solidFill>
              <a:srgbClr val="FF0000"/>
            </a:solidFill>
            <a:prstDash val="solid"/>
            <a:round/>
            <a:headEnd type="none" w="sm" len="sm"/>
            <a:tailEnd type="none" w="sm" len="sm"/>
          </a:ln>
        </p:spPr>
      </p:cxnSp>
      <p:cxnSp>
        <p:nvCxnSpPr>
          <p:cNvPr id="518" name="Google Shape;518;p50"/>
          <p:cNvCxnSpPr/>
          <p:nvPr/>
        </p:nvCxnSpPr>
        <p:spPr>
          <a:xfrm>
            <a:off x="3048000" y="3352800"/>
            <a:ext cx="228600" cy="1588"/>
          </a:xfrm>
          <a:prstGeom prst="straightConnector1">
            <a:avLst/>
          </a:prstGeom>
          <a:noFill/>
          <a:ln w="15875" cap="flat" cmpd="sng">
            <a:solidFill>
              <a:srgbClr val="FF0000"/>
            </a:solidFill>
            <a:prstDash val="solid"/>
            <a:round/>
            <a:headEnd type="none" w="sm" len="sm"/>
            <a:tailEnd type="none" w="sm" len="sm"/>
          </a:ln>
        </p:spPr>
      </p:cxnSp>
      <p:sp>
        <p:nvSpPr>
          <p:cNvPr id="519" name="Google Shape;519;p50"/>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2800"/>
            </a:pPr>
            <a:r>
              <a:rPr lang="en-US" sz="2800" b="1">
                <a:solidFill>
                  <a:srgbClr val="7030A0"/>
                </a:solidFill>
              </a:rPr>
              <a:t>Closure of regular languages under Boolean operations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1"/>
          <p:cNvSpPr txBox="1">
            <a:spLocks noGrp="1"/>
          </p:cNvSpPr>
          <p:nvPr>
            <p:ph type="body" idx="1"/>
          </p:nvPr>
        </p:nvSpPr>
        <p:spPr>
          <a:xfrm>
            <a:off x="1981200" y="381000"/>
            <a:ext cx="8077200" cy="60929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540"/>
              <a:buChar char="🞆"/>
            </a:pPr>
            <a:r>
              <a:rPr lang="en-US" sz="2200"/>
              <a:t>Ex2. Consider a DFA, A that accepts all and only the strings of 0’s and 1’s that </a:t>
            </a:r>
            <a:r>
              <a:rPr lang="en-US" sz="2200">
                <a:solidFill>
                  <a:srgbClr val="00B0F0"/>
                </a:solidFill>
              </a:rPr>
              <a:t>end in 01</a:t>
            </a:r>
            <a:r>
              <a:rPr lang="en-US" sz="2200"/>
              <a:t>. i.e L(A) = (0+1)*01. The complement of L(A) is therefore all string of 0’s and 1’s that </a:t>
            </a:r>
            <a:r>
              <a:rPr lang="en-US" sz="2200">
                <a:solidFill>
                  <a:srgbClr val="00B0F0"/>
                </a:solidFill>
              </a:rPr>
              <a:t>do not end in 01</a:t>
            </a:r>
            <a:endParaRPr sz="2200">
              <a:solidFill>
                <a:srgbClr val="00B0F0"/>
              </a:solidFill>
            </a:endParaRPr>
          </a:p>
        </p:txBody>
      </p:sp>
      <p:pic>
        <p:nvPicPr>
          <p:cNvPr id="525" name="Google Shape;525;p51"/>
          <p:cNvPicPr preferRelativeResize="0"/>
          <p:nvPr/>
        </p:nvPicPr>
        <p:blipFill rotWithShape="1">
          <a:blip r:embed="rId3">
            <a:alphaModFix/>
          </a:blip>
          <a:srcRect/>
          <a:stretch/>
        </p:blipFill>
        <p:spPr>
          <a:xfrm>
            <a:off x="2590800" y="2057400"/>
            <a:ext cx="6934200" cy="4572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2"/>
          <p:cNvSpPr txBox="1">
            <a:spLocks noGrp="1"/>
          </p:cNvSpPr>
          <p:nvPr>
            <p:ph type="body" idx="1"/>
          </p:nvPr>
        </p:nvSpPr>
        <p:spPr>
          <a:xfrm>
            <a:off x="1828800" y="457200"/>
            <a:ext cx="8610600" cy="60960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960"/>
              <a:buChar char="🞆"/>
            </a:pPr>
            <a:r>
              <a:rPr lang="en-US" dirty="0">
                <a:solidFill>
                  <a:srgbClr val="FF0000"/>
                </a:solidFill>
              </a:rPr>
              <a:t>Closure Under Intersection</a:t>
            </a:r>
            <a:endParaRPr dirty="0"/>
          </a:p>
          <a:p>
            <a:pPr marL="274320" indent="-274320">
              <a:spcBef>
                <a:spcPts val="600"/>
              </a:spcBef>
              <a:buSzPts val="1540"/>
              <a:buChar char="🞆"/>
            </a:pPr>
            <a:r>
              <a:rPr lang="en-US" sz="2200" u="sng" dirty="0">
                <a:solidFill>
                  <a:srgbClr val="00B050"/>
                </a:solidFill>
              </a:rPr>
              <a:t>Theorem :</a:t>
            </a:r>
            <a:r>
              <a:rPr lang="en-US" sz="2200" dirty="0"/>
              <a:t> If L and M are regular languages, then so is L ∩ M.</a:t>
            </a:r>
            <a:endParaRPr dirty="0"/>
          </a:p>
          <a:p>
            <a:pPr marL="274320" indent="-274320">
              <a:spcBef>
                <a:spcPts val="600"/>
              </a:spcBef>
              <a:buSzPts val="1540"/>
              <a:buChar char="🞆"/>
            </a:pPr>
            <a:r>
              <a:rPr lang="en-US" sz="2200" dirty="0">
                <a:solidFill>
                  <a:srgbClr val="00B0F0"/>
                </a:solidFill>
              </a:rPr>
              <a:t>Proof :</a:t>
            </a:r>
            <a:r>
              <a:rPr lang="en-US" sz="2200" dirty="0"/>
              <a:t>Let L and M be the language of automata A</a:t>
            </a:r>
            <a:r>
              <a:rPr lang="en-US" sz="2200" baseline="-25000" dirty="0"/>
              <a:t>L</a:t>
            </a:r>
            <a:r>
              <a:rPr lang="en-US" sz="2200" dirty="0"/>
              <a:t> =(Q</a:t>
            </a:r>
            <a:r>
              <a:rPr lang="en-US" sz="2200" baseline="-25000" dirty="0"/>
              <a:t>L</a:t>
            </a:r>
            <a:r>
              <a:rPr lang="en-US" sz="2200" dirty="0"/>
              <a:t>, </a:t>
            </a:r>
            <a:r>
              <a:rPr lang="en-US" sz="2200" dirty="0">
                <a:latin typeface="Times New Roman"/>
                <a:ea typeface="Times New Roman"/>
                <a:cs typeface="Times New Roman"/>
                <a:sym typeface="Times New Roman"/>
              </a:rPr>
              <a:t>Σ, </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L</a:t>
            </a:r>
            <a:r>
              <a:rPr lang="en-US" sz="2200" dirty="0">
                <a:latin typeface="Calibri"/>
                <a:ea typeface="Calibri"/>
                <a:cs typeface="Calibri"/>
                <a:sym typeface="Calibri"/>
              </a:rPr>
              <a:t>, </a:t>
            </a:r>
            <a:r>
              <a:rPr lang="en-US" sz="2200" dirty="0" err="1">
                <a:latin typeface="Calibri"/>
                <a:ea typeface="Calibri"/>
                <a:cs typeface="Calibri"/>
                <a:sym typeface="Calibri"/>
              </a:rPr>
              <a:t>q</a:t>
            </a:r>
            <a:r>
              <a:rPr lang="en-US" sz="2200" baseline="-25000" dirty="0" err="1">
                <a:latin typeface="Calibri"/>
                <a:ea typeface="Calibri"/>
                <a:cs typeface="Calibri"/>
                <a:sym typeface="Calibri"/>
              </a:rPr>
              <a:t>L</a:t>
            </a:r>
            <a:r>
              <a:rPr lang="en-US" sz="2200" dirty="0">
                <a:latin typeface="Calibri"/>
                <a:ea typeface="Calibri"/>
                <a:cs typeface="Calibri"/>
                <a:sym typeface="Calibri"/>
              </a:rPr>
              <a:t>, F</a:t>
            </a:r>
            <a:r>
              <a:rPr lang="en-US" sz="2200" baseline="-25000" dirty="0">
                <a:latin typeface="Calibri"/>
                <a:ea typeface="Calibri"/>
                <a:cs typeface="Calibri"/>
                <a:sym typeface="Calibri"/>
              </a:rPr>
              <a:t>L</a:t>
            </a:r>
            <a:r>
              <a:rPr lang="en-US" sz="2200" dirty="0"/>
              <a:t>) and A</a:t>
            </a:r>
            <a:r>
              <a:rPr lang="en-US" sz="2200" baseline="-25000" dirty="0"/>
              <a:t>M</a:t>
            </a:r>
            <a:r>
              <a:rPr lang="en-US" sz="2200" dirty="0"/>
              <a:t> =(Q</a:t>
            </a:r>
            <a:r>
              <a:rPr lang="en-US" sz="2200" baseline="-25000" dirty="0"/>
              <a:t>M</a:t>
            </a:r>
            <a:r>
              <a:rPr lang="en-US" sz="2200" dirty="0"/>
              <a:t>, </a:t>
            </a:r>
            <a:r>
              <a:rPr lang="en-US" sz="2200" dirty="0">
                <a:latin typeface="Times New Roman"/>
                <a:ea typeface="Times New Roman"/>
                <a:cs typeface="Times New Roman"/>
                <a:sym typeface="Times New Roman"/>
              </a:rPr>
              <a:t>Σ, </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M</a:t>
            </a:r>
            <a:r>
              <a:rPr lang="en-US" sz="2200" dirty="0">
                <a:latin typeface="Calibri"/>
                <a:ea typeface="Calibri"/>
                <a:cs typeface="Calibri"/>
                <a:sym typeface="Calibri"/>
              </a:rPr>
              <a:t>, </a:t>
            </a:r>
            <a:r>
              <a:rPr lang="en-US" sz="2200" dirty="0" err="1">
                <a:latin typeface="Calibri"/>
                <a:ea typeface="Calibri"/>
                <a:cs typeface="Calibri"/>
                <a:sym typeface="Calibri"/>
              </a:rPr>
              <a:t>q</a:t>
            </a:r>
            <a:r>
              <a:rPr lang="en-US" sz="2200" baseline="-25000" dirty="0" err="1">
                <a:latin typeface="Calibri"/>
                <a:ea typeface="Calibri"/>
                <a:cs typeface="Calibri"/>
                <a:sym typeface="Calibri"/>
              </a:rPr>
              <a:t>M</a:t>
            </a:r>
            <a:r>
              <a:rPr lang="en-US" sz="2200" baseline="-25000" dirty="0">
                <a:latin typeface="Calibri"/>
                <a:ea typeface="Calibri"/>
                <a:cs typeface="Calibri"/>
                <a:sym typeface="Calibri"/>
              </a:rPr>
              <a:t> </a:t>
            </a:r>
            <a:r>
              <a:rPr lang="en-US" sz="2200" dirty="0">
                <a:latin typeface="Calibri"/>
                <a:ea typeface="Calibri"/>
                <a:cs typeface="Calibri"/>
                <a:sym typeface="Calibri"/>
              </a:rPr>
              <a:t>, F</a:t>
            </a:r>
            <a:r>
              <a:rPr lang="en-US" sz="2200" baseline="-25000" dirty="0">
                <a:latin typeface="Calibri"/>
                <a:ea typeface="Calibri"/>
                <a:cs typeface="Calibri"/>
                <a:sym typeface="Calibri"/>
              </a:rPr>
              <a:t>M</a:t>
            </a:r>
            <a:r>
              <a:rPr lang="en-US" sz="2200" dirty="0"/>
              <a:t>).</a:t>
            </a:r>
            <a:endParaRPr dirty="0"/>
          </a:p>
          <a:p>
            <a:pPr marL="274320" indent="-274320">
              <a:spcBef>
                <a:spcPts val="600"/>
              </a:spcBef>
              <a:buSzPts val="1540"/>
              <a:buChar char="🞆"/>
            </a:pPr>
            <a:r>
              <a:rPr lang="en-US" sz="2200" dirty="0"/>
              <a:t>Assume the alphabets of both automata are the same; i.e., </a:t>
            </a:r>
            <a:r>
              <a:rPr lang="en-US" sz="2200" dirty="0">
                <a:latin typeface="Times New Roman"/>
                <a:ea typeface="Times New Roman"/>
                <a:cs typeface="Times New Roman"/>
                <a:sym typeface="Times New Roman"/>
              </a:rPr>
              <a:t>Σ </a:t>
            </a:r>
            <a:r>
              <a:rPr lang="en-US" sz="2200" dirty="0">
                <a:latin typeface="Century Schoolbook"/>
                <a:ea typeface="Century Schoolbook"/>
                <a:cs typeface="Century Schoolbook"/>
                <a:sym typeface="Century Schoolbook"/>
              </a:rPr>
              <a:t>is the union of the alphabets of L and M. </a:t>
            </a:r>
            <a:r>
              <a:rPr lang="en-US" sz="2200" dirty="0"/>
              <a:t>A</a:t>
            </a:r>
            <a:r>
              <a:rPr lang="en-US" sz="2200" baseline="-25000" dirty="0"/>
              <a:t>L</a:t>
            </a:r>
            <a:r>
              <a:rPr lang="en-US" sz="2200" dirty="0"/>
              <a:t> and A</a:t>
            </a:r>
            <a:r>
              <a:rPr lang="en-US" sz="2200" baseline="-25000" dirty="0"/>
              <a:t>M </a:t>
            </a:r>
            <a:r>
              <a:rPr lang="en-US" sz="2200" dirty="0"/>
              <a:t> are DFA’s.</a:t>
            </a:r>
            <a:endParaRPr dirty="0"/>
          </a:p>
          <a:p>
            <a:pPr marL="274320" indent="-274320">
              <a:spcBef>
                <a:spcPts val="600"/>
              </a:spcBef>
              <a:buSzPts val="1540"/>
              <a:buChar char="🞆"/>
            </a:pPr>
            <a:r>
              <a:rPr lang="en-US" sz="2200" dirty="0"/>
              <a:t>For L ∩ M, we shall construct an automata A that simulate both A</a:t>
            </a:r>
            <a:r>
              <a:rPr lang="en-US" sz="2200" baseline="-25000" dirty="0"/>
              <a:t>L</a:t>
            </a:r>
            <a:r>
              <a:rPr lang="en-US" sz="2200" dirty="0"/>
              <a:t> and A</a:t>
            </a:r>
            <a:r>
              <a:rPr lang="en-US" sz="2200" baseline="-25000" dirty="0"/>
              <a:t>M</a:t>
            </a:r>
            <a:r>
              <a:rPr lang="en-US" sz="2200" dirty="0"/>
              <a:t> . Formally, we define</a:t>
            </a:r>
            <a:endParaRPr dirty="0"/>
          </a:p>
          <a:p>
            <a:pPr marL="274320" indent="-274320">
              <a:spcBef>
                <a:spcPts val="600"/>
              </a:spcBef>
              <a:buSzPts val="1540"/>
              <a:buNone/>
            </a:pPr>
            <a:r>
              <a:rPr lang="en-US" sz="2200" dirty="0"/>
              <a:t>                          A =(Q</a:t>
            </a:r>
            <a:r>
              <a:rPr lang="en-US" sz="2200" baseline="-25000" dirty="0"/>
              <a:t>L</a:t>
            </a:r>
            <a:r>
              <a:rPr lang="en-US" sz="2200" dirty="0"/>
              <a:t> x Q</a:t>
            </a:r>
            <a:r>
              <a:rPr lang="en-US" sz="2200" baseline="-25000" dirty="0"/>
              <a:t>M</a:t>
            </a:r>
            <a:r>
              <a:rPr lang="en-US" sz="2200" dirty="0"/>
              <a:t>, </a:t>
            </a:r>
            <a:r>
              <a:rPr lang="en-US" sz="2200" dirty="0">
                <a:latin typeface="Times New Roman"/>
                <a:ea typeface="Times New Roman"/>
                <a:cs typeface="Times New Roman"/>
                <a:sym typeface="Times New Roman"/>
              </a:rPr>
              <a:t>Σ, </a:t>
            </a:r>
            <a:r>
              <a:rPr lang="en-US" sz="2200" dirty="0">
                <a:latin typeface="Calibri"/>
                <a:ea typeface="Calibri"/>
                <a:cs typeface="Calibri"/>
                <a:sym typeface="Calibri"/>
              </a:rPr>
              <a:t>δ, (</a:t>
            </a:r>
            <a:r>
              <a:rPr lang="en-US" sz="2200" dirty="0" err="1">
                <a:latin typeface="Calibri"/>
                <a:ea typeface="Calibri"/>
                <a:cs typeface="Calibri"/>
                <a:sym typeface="Calibri"/>
              </a:rPr>
              <a:t>q</a:t>
            </a:r>
            <a:r>
              <a:rPr lang="en-US" sz="2200" baseline="-25000" dirty="0" err="1">
                <a:latin typeface="Calibri"/>
                <a:ea typeface="Calibri"/>
                <a:cs typeface="Calibri"/>
                <a:sym typeface="Calibri"/>
              </a:rPr>
              <a:t>L</a:t>
            </a:r>
            <a:r>
              <a:rPr lang="en-US" sz="2200" dirty="0">
                <a:latin typeface="Calibri"/>
                <a:ea typeface="Calibri"/>
                <a:cs typeface="Calibri"/>
                <a:sym typeface="Calibri"/>
              </a:rPr>
              <a:t> , </a:t>
            </a:r>
            <a:r>
              <a:rPr lang="en-US" sz="2200" dirty="0" err="1">
                <a:latin typeface="Calibri"/>
                <a:ea typeface="Calibri"/>
                <a:cs typeface="Calibri"/>
                <a:sym typeface="Calibri"/>
              </a:rPr>
              <a:t>q</a:t>
            </a:r>
            <a:r>
              <a:rPr lang="en-US" sz="2200" baseline="-25000" dirty="0" err="1">
                <a:latin typeface="Calibri"/>
                <a:ea typeface="Calibri"/>
                <a:cs typeface="Calibri"/>
                <a:sym typeface="Calibri"/>
              </a:rPr>
              <a:t>M</a:t>
            </a:r>
            <a:r>
              <a:rPr lang="en-US" sz="2200" dirty="0">
                <a:latin typeface="Calibri"/>
                <a:ea typeface="Calibri"/>
                <a:cs typeface="Calibri"/>
                <a:sym typeface="Calibri"/>
              </a:rPr>
              <a:t> ) , F</a:t>
            </a:r>
            <a:r>
              <a:rPr lang="en-US" sz="2200" baseline="-25000" dirty="0">
                <a:latin typeface="Calibri"/>
                <a:ea typeface="Calibri"/>
                <a:cs typeface="Calibri"/>
                <a:sym typeface="Calibri"/>
              </a:rPr>
              <a:t>L</a:t>
            </a:r>
            <a:r>
              <a:rPr lang="en-US" sz="2200" dirty="0">
                <a:latin typeface="Calibri"/>
                <a:ea typeface="Calibri"/>
                <a:cs typeface="Calibri"/>
                <a:sym typeface="Calibri"/>
              </a:rPr>
              <a:t> </a:t>
            </a:r>
            <a:r>
              <a:rPr lang="en-US" sz="2200" dirty="0" err="1">
                <a:latin typeface="Calibri"/>
                <a:ea typeface="Calibri"/>
                <a:cs typeface="Calibri"/>
                <a:sym typeface="Calibri"/>
              </a:rPr>
              <a:t>xF</a:t>
            </a:r>
            <a:r>
              <a:rPr lang="en-US" sz="2200" baseline="-25000" dirty="0" err="1">
                <a:latin typeface="Calibri"/>
                <a:ea typeface="Calibri"/>
                <a:cs typeface="Calibri"/>
                <a:sym typeface="Calibri"/>
              </a:rPr>
              <a:t>M</a:t>
            </a:r>
            <a:r>
              <a:rPr lang="en-US" sz="2200" baseline="-25000" dirty="0">
                <a:latin typeface="Calibri"/>
                <a:ea typeface="Calibri"/>
                <a:cs typeface="Calibri"/>
                <a:sym typeface="Calibri"/>
              </a:rPr>
              <a:t>  </a:t>
            </a:r>
            <a:r>
              <a:rPr lang="en-US" sz="2200" dirty="0"/>
              <a:t>)</a:t>
            </a:r>
            <a:endParaRPr dirty="0"/>
          </a:p>
          <a:p>
            <a:pPr marL="274320" indent="-274320">
              <a:spcBef>
                <a:spcPts val="600"/>
              </a:spcBef>
              <a:buSzPts val="1540"/>
              <a:buNone/>
            </a:pPr>
            <a:r>
              <a:rPr lang="en-US" sz="2200" dirty="0"/>
              <a:t>      where </a:t>
            </a:r>
            <a:r>
              <a:rPr lang="en-US" sz="2200" dirty="0">
                <a:latin typeface="Calibri"/>
                <a:ea typeface="Calibri"/>
                <a:cs typeface="Calibri"/>
                <a:sym typeface="Calibri"/>
              </a:rPr>
              <a:t>δ ((</a:t>
            </a:r>
            <a:r>
              <a:rPr lang="en-US" sz="2200" dirty="0" err="1">
                <a:latin typeface="Calibri"/>
                <a:ea typeface="Calibri"/>
                <a:cs typeface="Calibri"/>
                <a:sym typeface="Calibri"/>
              </a:rPr>
              <a:t>p,q</a:t>
            </a:r>
            <a:r>
              <a:rPr lang="en-US" sz="2200" dirty="0">
                <a:latin typeface="Calibri"/>
                <a:ea typeface="Calibri"/>
                <a:cs typeface="Calibri"/>
                <a:sym typeface="Calibri"/>
              </a:rPr>
              <a:t>),a)=(</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L</a:t>
            </a:r>
            <a:r>
              <a:rPr lang="en-US" sz="2200" dirty="0">
                <a:latin typeface="Calibri"/>
                <a:ea typeface="Calibri"/>
                <a:cs typeface="Calibri"/>
                <a:sym typeface="Calibri"/>
              </a:rPr>
              <a:t> (</a:t>
            </a:r>
            <a:r>
              <a:rPr lang="en-US" sz="2200" dirty="0" err="1">
                <a:latin typeface="Calibri"/>
                <a:ea typeface="Calibri"/>
                <a:cs typeface="Calibri"/>
                <a:sym typeface="Calibri"/>
              </a:rPr>
              <a:t>p,a</a:t>
            </a:r>
            <a:r>
              <a:rPr lang="en-US" sz="2200" dirty="0">
                <a:latin typeface="Calibri"/>
                <a:ea typeface="Calibri"/>
                <a:cs typeface="Calibri"/>
                <a:sym typeface="Calibri"/>
              </a:rPr>
              <a:t>), </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M</a:t>
            </a:r>
            <a:r>
              <a:rPr lang="en-US" sz="2200" dirty="0">
                <a:latin typeface="Calibri"/>
                <a:ea typeface="Calibri"/>
                <a:cs typeface="Calibri"/>
                <a:sym typeface="Calibri"/>
              </a:rPr>
              <a:t>(</a:t>
            </a:r>
            <a:r>
              <a:rPr lang="en-US" sz="2200" dirty="0" err="1">
                <a:latin typeface="Calibri"/>
                <a:ea typeface="Calibri"/>
                <a:cs typeface="Calibri"/>
                <a:sym typeface="Calibri"/>
              </a:rPr>
              <a:t>q,a</a:t>
            </a:r>
            <a:r>
              <a:rPr lang="en-US" sz="2200" dirty="0">
                <a:latin typeface="Calibri"/>
                <a:ea typeface="Calibri"/>
                <a:cs typeface="Calibri"/>
                <a:sym typeface="Calibri"/>
              </a:rPr>
              <a:t>)).</a:t>
            </a:r>
            <a:endParaRPr dirty="0"/>
          </a:p>
          <a:p>
            <a:pPr marL="274320" indent="-274320">
              <a:spcBef>
                <a:spcPts val="600"/>
              </a:spcBef>
              <a:buSzPts val="1540"/>
              <a:buChar char="🞆"/>
            </a:pPr>
            <a:r>
              <a:rPr lang="en-US" sz="2200" dirty="0">
                <a:latin typeface="Calibri"/>
                <a:ea typeface="Calibri"/>
                <a:cs typeface="Calibri"/>
                <a:sym typeface="Calibri"/>
              </a:rPr>
              <a:t>“</a:t>
            </a:r>
            <a:r>
              <a:rPr lang="en-US" sz="2200" dirty="0">
                <a:latin typeface="Century Schoolbook"/>
                <a:ea typeface="Century Schoolbook"/>
                <a:cs typeface="Century Schoolbook"/>
                <a:sym typeface="Century Schoolbook"/>
              </a:rPr>
              <a:t>w” string is accepted by A if and only if both A</a:t>
            </a:r>
            <a:r>
              <a:rPr lang="en-US" sz="2200" baseline="-25000" dirty="0">
                <a:latin typeface="Century Schoolbook"/>
                <a:ea typeface="Century Schoolbook"/>
                <a:cs typeface="Century Schoolbook"/>
                <a:sym typeface="Century Schoolbook"/>
              </a:rPr>
              <a:t>L</a:t>
            </a:r>
            <a:r>
              <a:rPr lang="en-US" sz="2200" dirty="0">
                <a:latin typeface="Century Schoolbook"/>
                <a:ea typeface="Century Schoolbook"/>
                <a:cs typeface="Century Schoolbook"/>
                <a:sym typeface="Century Schoolbook"/>
              </a:rPr>
              <a:t> and A</a:t>
            </a:r>
            <a:r>
              <a:rPr lang="en-US" sz="2200" baseline="-25000" dirty="0">
                <a:latin typeface="Century Schoolbook"/>
                <a:ea typeface="Century Schoolbook"/>
                <a:cs typeface="Century Schoolbook"/>
                <a:sym typeface="Century Schoolbook"/>
              </a:rPr>
              <a:t>M</a:t>
            </a:r>
            <a:r>
              <a:rPr lang="en-US" sz="2200" dirty="0">
                <a:latin typeface="Century Schoolbook"/>
                <a:ea typeface="Century Schoolbook"/>
                <a:cs typeface="Century Schoolbook"/>
                <a:sym typeface="Century Schoolbook"/>
              </a:rPr>
              <a:t> accept w.</a:t>
            </a:r>
            <a:endParaRPr dirty="0"/>
          </a:p>
          <a:p>
            <a:pPr marL="274320" indent="-274320">
              <a:spcBef>
                <a:spcPts val="600"/>
              </a:spcBef>
              <a:buSzPts val="1540"/>
              <a:buNone/>
            </a:pPr>
            <a:r>
              <a:rPr lang="en-US" sz="2200" dirty="0">
                <a:latin typeface="Century Schoolbook"/>
                <a:ea typeface="Century Schoolbook"/>
                <a:cs typeface="Century Schoolbook"/>
                <a:sym typeface="Century Schoolbook"/>
              </a:rPr>
              <a:t>       </a:t>
            </a:r>
            <a:r>
              <a:rPr lang="en-US" sz="2200" dirty="0" err="1">
                <a:latin typeface="Century Schoolbook"/>
                <a:ea typeface="Century Schoolbook"/>
                <a:cs typeface="Century Schoolbook"/>
                <a:sym typeface="Century Schoolbook"/>
              </a:rPr>
              <a:t>i.e</a:t>
            </a:r>
            <a:r>
              <a:rPr lang="en-US" sz="2200" dirty="0">
                <a:latin typeface="Century Schoolbook"/>
                <a:ea typeface="Century Schoolbook"/>
                <a:cs typeface="Century Schoolbook"/>
                <a:sym typeface="Century Schoolbook"/>
              </a:rPr>
              <a:t> </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L</a:t>
            </a:r>
            <a:r>
              <a:rPr lang="en-US" sz="2200" dirty="0">
                <a:latin typeface="Calibri"/>
                <a:ea typeface="Calibri"/>
                <a:cs typeface="Calibri"/>
                <a:sym typeface="Calibri"/>
              </a:rPr>
              <a:t>*(</a:t>
            </a:r>
            <a:r>
              <a:rPr lang="en-US" sz="2200" dirty="0" err="1">
                <a:latin typeface="Century Schoolbook"/>
                <a:ea typeface="Century Schoolbook"/>
                <a:cs typeface="Century Schoolbook"/>
                <a:sym typeface="Century Schoolbook"/>
              </a:rPr>
              <a:t>q</a:t>
            </a:r>
            <a:r>
              <a:rPr lang="en-US" sz="2200" baseline="-25000" dirty="0" err="1">
                <a:latin typeface="Century Schoolbook"/>
                <a:ea typeface="Century Schoolbook"/>
                <a:cs typeface="Century Schoolbook"/>
                <a:sym typeface="Century Schoolbook"/>
              </a:rPr>
              <a:t>L</a:t>
            </a:r>
            <a:r>
              <a:rPr lang="en-US" sz="2200" dirty="0" err="1">
                <a:latin typeface="Century Schoolbook"/>
                <a:ea typeface="Century Schoolbook"/>
                <a:cs typeface="Century Schoolbook"/>
                <a:sym typeface="Century Schoolbook"/>
              </a:rPr>
              <a:t>,w</a:t>
            </a:r>
            <a:r>
              <a:rPr lang="en-US" sz="2200" dirty="0">
                <a:latin typeface="Century Schoolbook"/>
                <a:ea typeface="Century Schoolbook"/>
                <a:cs typeface="Century Schoolbook"/>
                <a:sym typeface="Century Schoolbook"/>
              </a:rPr>
              <a:t>) </a:t>
            </a:r>
            <a:r>
              <a:rPr lang="en-US" sz="2200" dirty="0">
                <a:latin typeface="Times New Roman"/>
                <a:ea typeface="Times New Roman"/>
                <a:cs typeface="Times New Roman"/>
                <a:sym typeface="Times New Roman"/>
              </a:rPr>
              <a:t>ϵ </a:t>
            </a:r>
            <a:r>
              <a:rPr lang="en-US" sz="2200" dirty="0">
                <a:latin typeface="Century Schoolbook"/>
                <a:ea typeface="Century Schoolbook"/>
                <a:cs typeface="Century Schoolbook"/>
                <a:sym typeface="Century Schoolbook"/>
              </a:rPr>
              <a:t>F</a:t>
            </a:r>
            <a:r>
              <a:rPr lang="en-US" sz="2200" baseline="-25000" dirty="0">
                <a:latin typeface="Century Schoolbook"/>
                <a:ea typeface="Century Schoolbook"/>
                <a:cs typeface="Century Schoolbook"/>
                <a:sym typeface="Century Schoolbook"/>
              </a:rPr>
              <a:t>L</a:t>
            </a:r>
            <a:r>
              <a:rPr lang="en-US" sz="2200" dirty="0">
                <a:latin typeface="Century Schoolbook"/>
                <a:ea typeface="Century Schoolbook"/>
                <a:cs typeface="Century Schoolbook"/>
                <a:sym typeface="Century Schoolbook"/>
              </a:rPr>
              <a:t> </a:t>
            </a:r>
            <a:r>
              <a:rPr lang="en-US" sz="2200" dirty="0">
                <a:latin typeface="Calibri"/>
                <a:ea typeface="Calibri"/>
                <a:cs typeface="Calibri"/>
                <a:sym typeface="Calibri"/>
              </a:rPr>
              <a:t>and </a:t>
            </a:r>
            <a:r>
              <a:rPr lang="en-US" sz="2200" dirty="0" err="1">
                <a:latin typeface="Calibri"/>
                <a:ea typeface="Calibri"/>
                <a:cs typeface="Calibri"/>
                <a:sym typeface="Calibri"/>
              </a:rPr>
              <a:t>δ</a:t>
            </a:r>
            <a:r>
              <a:rPr lang="en-US" sz="2200" baseline="-25000" dirty="0" err="1">
                <a:latin typeface="Calibri"/>
                <a:ea typeface="Calibri"/>
                <a:cs typeface="Calibri"/>
                <a:sym typeface="Calibri"/>
              </a:rPr>
              <a:t>M</a:t>
            </a:r>
            <a:r>
              <a:rPr lang="en-US" sz="2200" dirty="0">
                <a:latin typeface="Century Schoolbook"/>
                <a:ea typeface="Century Schoolbook"/>
                <a:cs typeface="Century Schoolbook"/>
                <a:sym typeface="Century Schoolbook"/>
              </a:rPr>
              <a:t>*(</a:t>
            </a:r>
            <a:r>
              <a:rPr lang="en-US" sz="2200" dirty="0" err="1">
                <a:latin typeface="Century Schoolbook"/>
                <a:ea typeface="Century Schoolbook"/>
                <a:cs typeface="Century Schoolbook"/>
                <a:sym typeface="Century Schoolbook"/>
              </a:rPr>
              <a:t>q</a:t>
            </a:r>
            <a:r>
              <a:rPr lang="en-US" sz="2200" baseline="-25000" dirty="0" err="1">
                <a:latin typeface="Century Schoolbook"/>
                <a:ea typeface="Century Schoolbook"/>
                <a:cs typeface="Century Schoolbook"/>
                <a:sym typeface="Century Schoolbook"/>
              </a:rPr>
              <a:t>M</a:t>
            </a:r>
            <a:r>
              <a:rPr lang="en-US" sz="2200" dirty="0" err="1">
                <a:latin typeface="Century Schoolbook"/>
                <a:ea typeface="Century Schoolbook"/>
                <a:cs typeface="Century Schoolbook"/>
                <a:sym typeface="Century Schoolbook"/>
              </a:rPr>
              <a:t>,w</a:t>
            </a:r>
            <a:r>
              <a:rPr lang="en-US" sz="2200" dirty="0">
                <a:latin typeface="Century Schoolbook"/>
                <a:ea typeface="Century Schoolbook"/>
                <a:cs typeface="Century Schoolbook"/>
                <a:sym typeface="Century Schoolbook"/>
              </a:rPr>
              <a:t>) </a:t>
            </a:r>
            <a:r>
              <a:rPr lang="en-US" sz="2200" dirty="0">
                <a:latin typeface="Times New Roman"/>
                <a:ea typeface="Times New Roman"/>
                <a:cs typeface="Times New Roman"/>
                <a:sym typeface="Times New Roman"/>
              </a:rPr>
              <a:t>ϵ </a:t>
            </a:r>
            <a:r>
              <a:rPr lang="en-US" sz="2200" dirty="0">
                <a:latin typeface="Century Schoolbook"/>
                <a:ea typeface="Century Schoolbook"/>
                <a:cs typeface="Century Schoolbook"/>
                <a:sym typeface="Century Schoolbook"/>
              </a:rPr>
              <a:t>F</a:t>
            </a:r>
            <a:r>
              <a:rPr lang="en-US" sz="2200" baseline="-25000" dirty="0">
                <a:latin typeface="Century Schoolbook"/>
                <a:ea typeface="Century Schoolbook"/>
                <a:cs typeface="Century Schoolbook"/>
                <a:sym typeface="Century Schoolbook"/>
              </a:rPr>
              <a:t>M</a:t>
            </a:r>
            <a:r>
              <a:rPr lang="en-US" sz="2200" dirty="0">
                <a:latin typeface="Century Schoolbook"/>
                <a:ea typeface="Century Schoolbook"/>
                <a:cs typeface="Century Schoolbook"/>
                <a:sym typeface="Century Schoolbook"/>
              </a:rPr>
              <a:t> </a:t>
            </a:r>
            <a:endParaRPr sz="2200" dirty="0">
              <a:latin typeface="Century Schoolbook"/>
              <a:ea typeface="Century Schoolbook"/>
              <a:cs typeface="Century Schoolbook"/>
              <a:sym typeface="Century Schoolbook"/>
            </a:endParaRPr>
          </a:p>
          <a:p>
            <a:pPr marL="274320" indent="-274320">
              <a:spcBef>
                <a:spcPts val="600"/>
              </a:spcBef>
              <a:buSzPts val="1540"/>
              <a:buChar char="🞆"/>
            </a:pPr>
            <a:r>
              <a:rPr lang="en-US" sz="2200" dirty="0">
                <a:latin typeface="Century Schoolbook"/>
                <a:ea typeface="Century Schoolbook"/>
                <a:cs typeface="Century Schoolbook"/>
                <a:sym typeface="Century Schoolbook"/>
              </a:rPr>
              <a:t>Thus , A accepts the intersection of L and M.  </a:t>
            </a:r>
            <a:endParaRPr sz="2200" dirty="0">
              <a:latin typeface="Century Schoolbook"/>
              <a:ea typeface="Century Schoolbook"/>
              <a:cs typeface="Century Schoolbook"/>
              <a:sym typeface="Century Schoolbook"/>
            </a:endParaRPr>
          </a:p>
          <a:p>
            <a:pPr marL="274320" indent="-176530">
              <a:spcBef>
                <a:spcPts val="600"/>
              </a:spcBef>
              <a:buSzPts val="1540"/>
              <a:buNone/>
            </a:pPr>
            <a:endParaRPr sz="2200" dirty="0">
              <a:latin typeface="Century Schoolbook"/>
              <a:ea typeface="Century Schoolbook"/>
              <a:cs typeface="Century Schoolbook"/>
              <a:sym typeface="Century Schoolbook"/>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3"/>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of regular languages under Boolean operations</a:t>
            </a:r>
            <a:endParaRPr/>
          </a:p>
        </p:txBody>
      </p:sp>
      <p:sp>
        <p:nvSpPr>
          <p:cNvPr id="536" name="Google Shape;536;p53"/>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2240"/>
              <a:buChar char="🞆"/>
            </a:pPr>
            <a:r>
              <a:rPr lang="en-US" sz="3200"/>
              <a:t>Ex1.</a:t>
            </a:r>
            <a:endParaRPr/>
          </a:p>
          <a:p>
            <a:pPr marL="274320" indent="-274320">
              <a:spcBef>
                <a:spcPts val="600"/>
              </a:spcBef>
              <a:buSzPts val="1820"/>
              <a:buFont typeface="Noto Sans Symbols"/>
              <a:buChar char="▪"/>
            </a:pPr>
            <a:r>
              <a:rPr lang="en-US" sz="2600"/>
              <a:t>L1={a,a</a:t>
            </a:r>
            <a:r>
              <a:rPr lang="en-US" sz="2600" baseline="30000"/>
              <a:t>2</a:t>
            </a:r>
            <a:r>
              <a:rPr lang="en-US" sz="2600"/>
              <a:t>,a</a:t>
            </a:r>
            <a:r>
              <a:rPr lang="en-US" sz="2600" baseline="30000"/>
              <a:t>3</a:t>
            </a:r>
            <a:r>
              <a:rPr lang="en-US" sz="2600"/>
              <a:t>,a</a:t>
            </a:r>
            <a:r>
              <a:rPr lang="en-US" sz="2600" baseline="30000"/>
              <a:t>4</a:t>
            </a:r>
            <a:r>
              <a:rPr lang="en-US" sz="2600"/>
              <a:t>,a</a:t>
            </a:r>
            <a:r>
              <a:rPr lang="en-US" sz="2600" baseline="30000"/>
              <a:t>5</a:t>
            </a:r>
            <a:r>
              <a:rPr lang="en-US" sz="2600"/>
              <a:t>,a</a:t>
            </a:r>
            <a:r>
              <a:rPr lang="en-US" sz="2600" baseline="30000"/>
              <a:t>6</a:t>
            </a:r>
            <a:r>
              <a:rPr lang="en-US" sz="2600"/>
              <a:t>,-----}</a:t>
            </a:r>
            <a:endParaRPr/>
          </a:p>
          <a:p>
            <a:pPr marL="274320" indent="-274320">
              <a:spcBef>
                <a:spcPts val="600"/>
              </a:spcBef>
              <a:buSzPts val="1820"/>
              <a:buFont typeface="Noto Sans Symbols"/>
              <a:buChar char="▪"/>
            </a:pPr>
            <a:r>
              <a:rPr lang="en-US" sz="2600"/>
              <a:t>L2={a</a:t>
            </a:r>
            <a:r>
              <a:rPr lang="en-US" sz="2600" baseline="30000"/>
              <a:t>2</a:t>
            </a:r>
            <a:r>
              <a:rPr lang="en-US" sz="2600"/>
              <a:t>,a</a:t>
            </a:r>
            <a:r>
              <a:rPr lang="en-US" sz="2600" baseline="30000"/>
              <a:t>4</a:t>
            </a:r>
            <a:r>
              <a:rPr lang="en-US" sz="2600"/>
              <a:t>,a</a:t>
            </a:r>
            <a:r>
              <a:rPr lang="en-US" sz="2600" baseline="30000"/>
              <a:t>6</a:t>
            </a:r>
            <a:r>
              <a:rPr lang="en-US" sz="2600"/>
              <a:t>,-----}</a:t>
            </a:r>
            <a:endParaRPr/>
          </a:p>
          <a:p>
            <a:pPr marL="274320" indent="-274320">
              <a:spcBef>
                <a:spcPts val="600"/>
              </a:spcBef>
              <a:buSzPts val="1820"/>
              <a:buFont typeface="Noto Sans Symbols"/>
              <a:buChar char="▪"/>
            </a:pPr>
            <a:r>
              <a:rPr lang="en-US" sz="2600"/>
              <a:t>L1∩L2 = {a</a:t>
            </a:r>
            <a:r>
              <a:rPr lang="en-US" sz="2600" baseline="30000"/>
              <a:t>2</a:t>
            </a:r>
            <a:r>
              <a:rPr lang="en-US" sz="2600"/>
              <a:t>,a</a:t>
            </a:r>
            <a:r>
              <a:rPr lang="en-US" sz="2600" baseline="30000"/>
              <a:t>4</a:t>
            </a:r>
            <a:r>
              <a:rPr lang="en-US" sz="2600"/>
              <a:t>,a</a:t>
            </a:r>
            <a:r>
              <a:rPr lang="en-US" sz="2600" baseline="30000"/>
              <a:t>6</a:t>
            </a:r>
            <a:r>
              <a:rPr lang="en-US" sz="2600"/>
              <a:t>,----}</a:t>
            </a:r>
            <a:endParaRPr/>
          </a:p>
          <a:p>
            <a:pPr marL="274320" indent="-274320">
              <a:spcBef>
                <a:spcPts val="600"/>
              </a:spcBef>
              <a:buSzPts val="1820"/>
              <a:buFont typeface="Noto Sans Symbols"/>
              <a:buChar char="▪"/>
            </a:pPr>
            <a:r>
              <a:rPr lang="en-US" sz="2600"/>
              <a:t>RE=aa(aa)*</a:t>
            </a:r>
            <a:endParaRPr/>
          </a:p>
          <a:p>
            <a:pPr marL="274320" indent="-274320">
              <a:spcBef>
                <a:spcPts val="600"/>
              </a:spcBef>
              <a:buSzPts val="2240"/>
              <a:buChar char="🞆"/>
            </a:pPr>
            <a:r>
              <a:rPr lang="en-US" sz="3200"/>
              <a:t>Ex2</a:t>
            </a:r>
            <a:endParaRPr/>
          </a:p>
          <a:p>
            <a:pPr marL="274320" indent="-274320">
              <a:spcBef>
                <a:spcPts val="600"/>
              </a:spcBef>
              <a:buSzPts val="1820"/>
              <a:buFont typeface="Noto Sans Symbols"/>
              <a:buChar char="▪"/>
            </a:pPr>
            <a:r>
              <a:rPr lang="en-US" sz="2600"/>
              <a:t>L1={ab,a</a:t>
            </a:r>
            <a:r>
              <a:rPr lang="en-US" sz="2600" baseline="30000"/>
              <a:t>3</a:t>
            </a:r>
            <a:r>
              <a:rPr lang="en-US" sz="2600"/>
              <a:t>b</a:t>
            </a:r>
            <a:r>
              <a:rPr lang="en-US" sz="2600" baseline="30000"/>
              <a:t>3</a:t>
            </a:r>
            <a:r>
              <a:rPr lang="en-US" sz="2600"/>
              <a:t>,a</a:t>
            </a:r>
            <a:r>
              <a:rPr lang="en-US" sz="2600" baseline="30000"/>
              <a:t>5</a:t>
            </a:r>
            <a:r>
              <a:rPr lang="en-US" sz="2600"/>
              <a:t>b</a:t>
            </a:r>
            <a:r>
              <a:rPr lang="en-US" sz="2600" baseline="30000"/>
              <a:t>5</a:t>
            </a:r>
            <a:r>
              <a:rPr lang="en-US" sz="2600"/>
              <a:t>,a</a:t>
            </a:r>
            <a:r>
              <a:rPr lang="en-US" sz="2600" baseline="30000"/>
              <a:t>7</a:t>
            </a:r>
            <a:r>
              <a:rPr lang="en-US" sz="2600"/>
              <a:t>b</a:t>
            </a:r>
            <a:r>
              <a:rPr lang="en-US" sz="2600" baseline="30000"/>
              <a:t>7</a:t>
            </a:r>
            <a:r>
              <a:rPr lang="en-US" sz="2600"/>
              <a:t>-----}</a:t>
            </a:r>
            <a:endParaRPr/>
          </a:p>
          <a:p>
            <a:pPr marL="274320" indent="-274320">
              <a:spcBef>
                <a:spcPts val="600"/>
              </a:spcBef>
              <a:buSzPts val="1820"/>
              <a:buFont typeface="Noto Sans Symbols"/>
              <a:buChar char="▪"/>
            </a:pPr>
            <a:r>
              <a:rPr lang="en-US" sz="2600"/>
              <a:t>L2={a</a:t>
            </a:r>
            <a:r>
              <a:rPr lang="en-US" sz="2600" baseline="30000"/>
              <a:t>2</a:t>
            </a:r>
            <a:r>
              <a:rPr lang="en-US" sz="2600"/>
              <a:t> b</a:t>
            </a:r>
            <a:r>
              <a:rPr lang="en-US" sz="2600" baseline="30000"/>
              <a:t>2</a:t>
            </a:r>
            <a:r>
              <a:rPr lang="en-US" sz="2600"/>
              <a:t>, a</a:t>
            </a:r>
            <a:r>
              <a:rPr lang="en-US" sz="2600" baseline="30000"/>
              <a:t>4</a:t>
            </a:r>
            <a:r>
              <a:rPr lang="en-US" sz="2600"/>
              <a:t>b</a:t>
            </a:r>
            <a:r>
              <a:rPr lang="en-US" sz="2600" baseline="30000"/>
              <a:t>4</a:t>
            </a:r>
            <a:r>
              <a:rPr lang="en-US" sz="2600"/>
              <a:t>, a</a:t>
            </a:r>
            <a:r>
              <a:rPr lang="en-US" sz="2600" baseline="30000"/>
              <a:t>6</a:t>
            </a:r>
            <a:r>
              <a:rPr lang="en-US" sz="2600"/>
              <a:t>b</a:t>
            </a:r>
            <a:r>
              <a:rPr lang="en-US" sz="2600" baseline="30000"/>
              <a:t>6</a:t>
            </a:r>
            <a:r>
              <a:rPr lang="en-US" sz="2600"/>
              <a:t>,-----}</a:t>
            </a:r>
            <a:endParaRPr/>
          </a:p>
          <a:p>
            <a:pPr marL="274320" indent="-274320">
              <a:spcBef>
                <a:spcPts val="600"/>
              </a:spcBef>
              <a:buSzPts val="1820"/>
              <a:buFont typeface="Noto Sans Symbols"/>
              <a:buChar char="▪"/>
            </a:pPr>
            <a:r>
              <a:rPr lang="en-US" sz="2600"/>
              <a:t>L1</a:t>
            </a:r>
            <a:r>
              <a:rPr lang="en-US" sz="2600">
                <a:latin typeface="Times New Roman"/>
                <a:ea typeface="Times New Roman"/>
                <a:cs typeface="Times New Roman"/>
                <a:sym typeface="Times New Roman"/>
              </a:rPr>
              <a:t>∩</a:t>
            </a:r>
            <a:r>
              <a:rPr lang="en-US" sz="2600"/>
              <a:t>L2 = </a:t>
            </a:r>
            <a:r>
              <a:rPr lang="en-US" sz="2600">
                <a:latin typeface="Times New Roman"/>
                <a:ea typeface="Times New Roman"/>
                <a:cs typeface="Times New Roman"/>
                <a:sym typeface="Times New Roman"/>
              </a:rPr>
              <a:t>ϕ</a:t>
            </a:r>
            <a:endParaRPr sz="2600"/>
          </a:p>
          <a:p>
            <a:pPr marL="274320" indent="-274320">
              <a:spcBef>
                <a:spcPts val="600"/>
              </a:spcBef>
              <a:buSzPts val="1820"/>
              <a:buFont typeface="Noto Sans Symbols"/>
              <a:buChar char="▪"/>
            </a:pPr>
            <a:r>
              <a:rPr lang="en-US" sz="2600"/>
              <a:t>RE= </a:t>
            </a:r>
            <a:r>
              <a:rPr lang="en-US" sz="2600">
                <a:latin typeface="Times New Roman"/>
                <a:ea typeface="Times New Roman"/>
                <a:cs typeface="Times New Roman"/>
                <a:sym typeface="Times New Roman"/>
              </a:rPr>
              <a:t>ϕ</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BC44-70D8-B45D-3897-0997E622FB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ED4C96-4106-A21B-F0ED-A91EE5158CD8}"/>
              </a:ext>
            </a:extLst>
          </p:cNvPr>
          <p:cNvSpPr>
            <a:spLocks noGrp="1"/>
          </p:cNvSpPr>
          <p:nvPr>
            <p:ph idx="1"/>
          </p:nvPr>
        </p:nvSpPr>
        <p:spPr/>
        <p:txBody>
          <a:bodyPr/>
          <a:lstStyle/>
          <a:p>
            <a:r>
              <a:rPr lang="en-US" dirty="0"/>
              <a:t>L={</a:t>
            </a:r>
            <a:r>
              <a:rPr lang="en-US" dirty="0" err="1"/>
              <a:t>Ɛ,a,b,aa,ab,ba,bb,aaa,bbb,aba,abb,bba</a:t>
            </a:r>
            <a:r>
              <a:rPr lang="en-US" dirty="0"/>
              <a:t>,}</a:t>
            </a:r>
          </a:p>
          <a:p>
            <a:r>
              <a:rPr lang="en-US" dirty="0"/>
              <a:t>L={abb, </a:t>
            </a:r>
            <a:r>
              <a:rPr lang="en-US" dirty="0" err="1"/>
              <a:t>aabb,ababbababb</a:t>
            </a:r>
            <a:r>
              <a:rPr lang="en-US" dirty="0"/>
              <a:t>, </a:t>
            </a:r>
            <a:r>
              <a:rPr lang="en-US" dirty="0" err="1"/>
              <a:t>aaaaaabb</a:t>
            </a:r>
            <a:r>
              <a:rPr lang="en-US" dirty="0"/>
              <a:t>,}</a:t>
            </a:r>
          </a:p>
          <a:p>
            <a:r>
              <a:rPr lang="en-US" dirty="0"/>
              <a:t>L={</a:t>
            </a:r>
            <a:r>
              <a:rPr lang="en-US" dirty="0" err="1"/>
              <a:t>aa,aabab,bbbbaab</a:t>
            </a:r>
            <a:r>
              <a:rPr lang="en-US" dirty="0"/>
              <a:t>, </a:t>
            </a:r>
            <a:r>
              <a:rPr lang="en-US" dirty="0" err="1"/>
              <a:t>bababaabaabb</a:t>
            </a:r>
            <a:r>
              <a:rPr lang="en-US" dirty="0"/>
              <a:t>,}</a:t>
            </a:r>
          </a:p>
          <a:p>
            <a:r>
              <a:rPr lang="en-US" dirty="0"/>
              <a:t>L={</a:t>
            </a:r>
            <a:r>
              <a:rPr lang="en-US" dirty="0" err="1"/>
              <a:t>Ɛ,a,b,c,ab,ac,bc,aaaabc,bbbb,cccc,bc</a:t>
            </a:r>
            <a:r>
              <a:rPr lang="en-US" dirty="0"/>
              <a:t>,}</a:t>
            </a:r>
          </a:p>
          <a:p>
            <a:r>
              <a:rPr lang="en-US" dirty="0"/>
              <a:t>L={</a:t>
            </a:r>
            <a:r>
              <a:rPr lang="en-US" dirty="0" err="1"/>
              <a:t>a,bb,ababa,abbabbabb</a:t>
            </a:r>
            <a:r>
              <a:rPr lang="en-US" dirty="0"/>
              <a:t>,}</a:t>
            </a:r>
            <a:endParaRPr lang="en-IN" dirty="0"/>
          </a:p>
        </p:txBody>
      </p:sp>
    </p:spTree>
    <p:extLst>
      <p:ext uri="{BB962C8B-B14F-4D97-AF65-F5344CB8AC3E}">
        <p14:creationId xmlns:p14="http://schemas.microsoft.com/office/powerpoint/2010/main" val="3495904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title"/>
          </p:nvPr>
        </p:nvSpPr>
        <p:spPr>
          <a:xfrm>
            <a:off x="1981200" y="0"/>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2800"/>
            </a:pPr>
            <a:r>
              <a:rPr lang="en-US" sz="2800" b="1">
                <a:solidFill>
                  <a:srgbClr val="7030A0"/>
                </a:solidFill>
              </a:rPr>
              <a:t>Closure of regular languages under Boolean operations</a:t>
            </a:r>
            <a:endParaRPr/>
          </a:p>
        </p:txBody>
      </p:sp>
      <p:sp>
        <p:nvSpPr>
          <p:cNvPr id="542" name="Google Shape;542;p54"/>
          <p:cNvSpPr txBox="1">
            <a:spLocks noGrp="1"/>
          </p:cNvSpPr>
          <p:nvPr>
            <p:ph type="body" idx="1"/>
          </p:nvPr>
        </p:nvSpPr>
        <p:spPr>
          <a:xfrm>
            <a:off x="1828800" y="1219200"/>
            <a:ext cx="8305800" cy="5254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Ex3.</a:t>
            </a:r>
            <a:endParaRPr/>
          </a:p>
          <a:p>
            <a:pPr marL="274320" indent="-274320">
              <a:spcBef>
                <a:spcPts val="600"/>
              </a:spcBef>
              <a:buSzPts val="1540"/>
              <a:buChar char="🞆"/>
            </a:pPr>
            <a:r>
              <a:rPr lang="en-US" sz="2200"/>
              <a:t>Consider a DFA that accepts all those strings that have a 0.</a:t>
            </a:r>
            <a:endParaRPr/>
          </a:p>
          <a:p>
            <a:pPr marL="274320" indent="-167640">
              <a:spcBef>
                <a:spcPts val="600"/>
              </a:spcBef>
              <a:buSzPts val="1680"/>
              <a:buNone/>
            </a:pPr>
            <a:endParaRPr/>
          </a:p>
          <a:p>
            <a:pPr marL="274320" indent="-274320">
              <a:spcBef>
                <a:spcPts val="600"/>
              </a:spcBef>
              <a:buSzPts val="1680"/>
              <a:buNone/>
            </a:pPr>
            <a:endParaRPr/>
          </a:p>
          <a:p>
            <a:pPr marL="274320" indent="-274320">
              <a:spcBef>
                <a:spcPts val="600"/>
              </a:spcBef>
              <a:buSzPts val="1540"/>
              <a:buChar char="🞆"/>
            </a:pPr>
            <a:r>
              <a:rPr lang="en-US" sz="2200"/>
              <a:t>Consider a DFA that accepts all those strings that have a 1.</a:t>
            </a:r>
            <a:endParaRPr/>
          </a:p>
          <a:p>
            <a:pPr marL="274320" indent="-167640">
              <a:spcBef>
                <a:spcPts val="600"/>
              </a:spcBef>
              <a:buSzPts val="1680"/>
              <a:buNone/>
            </a:pPr>
            <a:endParaRPr/>
          </a:p>
          <a:p>
            <a:pPr marL="274320" indent="-167640">
              <a:spcBef>
                <a:spcPts val="600"/>
              </a:spcBef>
              <a:buSzPts val="1680"/>
              <a:buNone/>
            </a:pPr>
            <a:endParaRPr/>
          </a:p>
          <a:p>
            <a:pPr marL="274320" indent="-274320">
              <a:spcBef>
                <a:spcPts val="600"/>
              </a:spcBef>
              <a:buSzPts val="1680"/>
              <a:buChar char="🞆"/>
            </a:pPr>
            <a:r>
              <a:rPr lang="en-US"/>
              <a:t>The product of above two automata is given below.</a:t>
            </a:r>
            <a:endParaRPr/>
          </a:p>
        </p:txBody>
      </p:sp>
      <p:pic>
        <p:nvPicPr>
          <p:cNvPr id="543" name="Google Shape;543;p54"/>
          <p:cNvPicPr preferRelativeResize="0"/>
          <p:nvPr/>
        </p:nvPicPr>
        <p:blipFill rotWithShape="1">
          <a:blip r:embed="rId3">
            <a:alphaModFix/>
          </a:blip>
          <a:srcRect/>
          <a:stretch/>
        </p:blipFill>
        <p:spPr>
          <a:xfrm>
            <a:off x="3505200" y="2133600"/>
            <a:ext cx="2743200" cy="895350"/>
          </a:xfrm>
          <a:prstGeom prst="rect">
            <a:avLst/>
          </a:prstGeom>
          <a:noFill/>
          <a:ln>
            <a:noFill/>
          </a:ln>
        </p:spPr>
      </p:pic>
      <p:pic>
        <p:nvPicPr>
          <p:cNvPr id="544" name="Google Shape;544;p54"/>
          <p:cNvPicPr preferRelativeResize="0"/>
          <p:nvPr/>
        </p:nvPicPr>
        <p:blipFill rotWithShape="1">
          <a:blip r:embed="rId4">
            <a:alphaModFix/>
          </a:blip>
          <a:srcRect/>
          <a:stretch/>
        </p:blipFill>
        <p:spPr>
          <a:xfrm>
            <a:off x="3810000" y="3276601"/>
            <a:ext cx="2514600" cy="962025"/>
          </a:xfrm>
          <a:prstGeom prst="rect">
            <a:avLst/>
          </a:prstGeom>
          <a:noFill/>
          <a:ln>
            <a:noFill/>
          </a:ln>
        </p:spPr>
      </p:pic>
      <p:pic>
        <p:nvPicPr>
          <p:cNvPr id="545" name="Google Shape;545;p54"/>
          <p:cNvPicPr preferRelativeResize="0"/>
          <p:nvPr/>
        </p:nvPicPr>
        <p:blipFill rotWithShape="1">
          <a:blip r:embed="rId5">
            <a:alphaModFix/>
          </a:blip>
          <a:srcRect/>
          <a:stretch/>
        </p:blipFill>
        <p:spPr>
          <a:xfrm>
            <a:off x="3429000" y="4800601"/>
            <a:ext cx="4419600" cy="1895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55"/>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of regular languages under Boolean operations</a:t>
            </a:r>
            <a:endParaRPr/>
          </a:p>
        </p:txBody>
      </p:sp>
      <p:sp>
        <p:nvSpPr>
          <p:cNvPr id="551" name="Google Shape;551;p55"/>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The Ex3 says:</a:t>
            </a:r>
            <a:endParaRPr/>
          </a:p>
          <a:p>
            <a:pPr marL="274320" indent="-274320">
              <a:spcBef>
                <a:spcPts val="600"/>
              </a:spcBef>
              <a:buSzPts val="1680"/>
              <a:buChar char="🞆"/>
            </a:pPr>
            <a:r>
              <a:rPr lang="en-US"/>
              <a:t>This automaton accepts the intersection of the first two languages:</a:t>
            </a:r>
            <a:endParaRPr/>
          </a:p>
          <a:p>
            <a:pPr marL="274320" indent="-274320">
              <a:spcBef>
                <a:spcPts val="600"/>
              </a:spcBef>
              <a:buSzPts val="1680"/>
              <a:buChar char="🞆"/>
            </a:pPr>
            <a:r>
              <a:rPr lang="en-US"/>
              <a:t> Those languages that have both a 0 and a 1. </a:t>
            </a:r>
            <a:endParaRPr/>
          </a:p>
          <a:p>
            <a:pPr marL="274320" indent="-274320">
              <a:spcBef>
                <a:spcPts val="600"/>
              </a:spcBef>
              <a:buSzPts val="1680"/>
              <a:buChar char="🞆"/>
            </a:pPr>
            <a:r>
              <a:rPr lang="en-US"/>
              <a:t>Then pr represents only the initial condition, in which we have seen neither 0 nor 1. </a:t>
            </a:r>
            <a:endParaRPr/>
          </a:p>
          <a:p>
            <a:pPr marL="274320" indent="-274320">
              <a:spcBef>
                <a:spcPts val="600"/>
              </a:spcBef>
              <a:buSzPts val="1680"/>
              <a:buChar char="🞆"/>
            </a:pPr>
            <a:r>
              <a:rPr lang="en-US"/>
              <a:t>Then state qr means that we have seen only once 0’s, while state ps represents the condition that we have seen only 1’s. </a:t>
            </a:r>
            <a:endParaRPr/>
          </a:p>
          <a:p>
            <a:pPr marL="274320" indent="-274320">
              <a:spcBef>
                <a:spcPts val="600"/>
              </a:spcBef>
              <a:buSzPts val="1680"/>
              <a:buChar char="🞆"/>
            </a:pPr>
            <a:r>
              <a:rPr lang="en-US"/>
              <a:t>The accepting state qs represents the condition where we have seen both 0’s and 1’s.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6"/>
          <p:cNvSpPr txBox="1">
            <a:spLocks noGrp="1"/>
          </p:cNvSpPr>
          <p:nvPr>
            <p:ph type="body" idx="1"/>
          </p:nvPr>
        </p:nvSpPr>
        <p:spPr>
          <a:xfrm>
            <a:off x="1981200" y="304800"/>
            <a:ext cx="7924800" cy="61691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Ex 4</a:t>
            </a:r>
            <a:endParaRPr/>
          </a:p>
          <a:p>
            <a:pPr marL="274320" indent="-274320">
              <a:spcBef>
                <a:spcPts val="600"/>
              </a:spcBef>
              <a:buSzPts val="1680"/>
              <a:buChar char="🞆"/>
            </a:pPr>
            <a:r>
              <a:rPr lang="en-US"/>
              <a:t>Write a DFA to accept the intersection of L1=(a+b)*a and L2=(a+b)*b that is for L1</a:t>
            </a:r>
            <a:r>
              <a:rPr lang="en-US">
                <a:latin typeface="Times New Roman"/>
                <a:ea typeface="Times New Roman"/>
                <a:cs typeface="Times New Roman"/>
                <a:sym typeface="Times New Roman"/>
              </a:rPr>
              <a:t>∩</a:t>
            </a:r>
            <a:r>
              <a:rPr lang="en-US"/>
              <a:t>L2.</a:t>
            </a:r>
            <a:endParaRPr/>
          </a:p>
          <a:p>
            <a:pPr marL="274320" indent="-167640">
              <a:spcBef>
                <a:spcPts val="600"/>
              </a:spcBef>
              <a:buSzPts val="1680"/>
              <a:buNone/>
            </a:pPr>
            <a:endParaRPr/>
          </a:p>
          <a:p>
            <a:pPr marL="274320" indent="-167640">
              <a:spcBef>
                <a:spcPts val="600"/>
              </a:spcBef>
              <a:buSzPts val="1680"/>
              <a:buNone/>
            </a:pPr>
            <a:endParaRPr/>
          </a:p>
          <a:p>
            <a:pPr marL="274320" indent="-167640">
              <a:spcBef>
                <a:spcPts val="600"/>
              </a:spcBef>
              <a:buSzPts val="1680"/>
              <a:buNone/>
            </a:pPr>
            <a:endParaRPr/>
          </a:p>
          <a:p>
            <a:pPr marL="274320" indent="-167640">
              <a:spcBef>
                <a:spcPts val="600"/>
              </a:spcBef>
              <a:buSzPts val="1680"/>
              <a:buNone/>
            </a:pPr>
            <a:endParaRPr/>
          </a:p>
          <a:p>
            <a:pPr marL="274320" indent="-167640">
              <a:spcBef>
                <a:spcPts val="600"/>
              </a:spcBef>
              <a:buSzPts val="1680"/>
              <a:buNone/>
            </a:pPr>
            <a:endParaRPr/>
          </a:p>
          <a:p>
            <a:pPr marL="274320" indent="-274320">
              <a:spcBef>
                <a:spcPts val="600"/>
              </a:spcBef>
              <a:buSzPts val="1680"/>
              <a:buChar char="🞆"/>
            </a:pPr>
            <a:r>
              <a:rPr lang="en-US"/>
              <a:t>DFA for L1 </a:t>
            </a:r>
            <a:r>
              <a:rPr lang="en-US">
                <a:latin typeface="Times New Roman"/>
                <a:ea typeface="Times New Roman"/>
                <a:cs typeface="Times New Roman"/>
                <a:sym typeface="Times New Roman"/>
              </a:rPr>
              <a:t>∩</a:t>
            </a:r>
            <a:r>
              <a:rPr lang="en-US"/>
              <a:t> L2 = </a:t>
            </a:r>
            <a:r>
              <a:rPr lang="en-US">
                <a:latin typeface="Times New Roman"/>
                <a:ea typeface="Times New Roman"/>
                <a:cs typeface="Times New Roman"/>
                <a:sym typeface="Times New Roman"/>
              </a:rPr>
              <a:t>ϕ</a:t>
            </a:r>
            <a:r>
              <a:rPr lang="en-US"/>
              <a:t> (as no string has reached to final state (2,4))</a:t>
            </a:r>
            <a:endParaRPr/>
          </a:p>
        </p:txBody>
      </p:sp>
      <p:pic>
        <p:nvPicPr>
          <p:cNvPr id="557" name="Google Shape;557;p56"/>
          <p:cNvPicPr preferRelativeResize="0"/>
          <p:nvPr/>
        </p:nvPicPr>
        <p:blipFill rotWithShape="1">
          <a:blip r:embed="rId3">
            <a:alphaModFix/>
          </a:blip>
          <a:srcRect/>
          <a:stretch/>
        </p:blipFill>
        <p:spPr>
          <a:xfrm>
            <a:off x="3810000" y="1752600"/>
            <a:ext cx="3810000" cy="1790700"/>
          </a:xfrm>
          <a:prstGeom prst="rect">
            <a:avLst/>
          </a:prstGeom>
          <a:noFill/>
          <a:ln>
            <a:noFill/>
          </a:ln>
        </p:spPr>
      </p:pic>
      <p:pic>
        <p:nvPicPr>
          <p:cNvPr id="558" name="Google Shape;558;p56"/>
          <p:cNvPicPr preferRelativeResize="0"/>
          <p:nvPr/>
        </p:nvPicPr>
        <p:blipFill rotWithShape="1">
          <a:blip r:embed="rId4">
            <a:alphaModFix/>
          </a:blip>
          <a:srcRect/>
          <a:stretch/>
        </p:blipFill>
        <p:spPr>
          <a:xfrm>
            <a:off x="4648200" y="4343400"/>
            <a:ext cx="2895600" cy="213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7"/>
          <p:cNvSpPr txBox="1">
            <a:spLocks noGrp="1"/>
          </p:cNvSpPr>
          <p:nvPr>
            <p:ph type="body" idx="1"/>
          </p:nvPr>
        </p:nvSpPr>
        <p:spPr>
          <a:xfrm>
            <a:off x="1981200" y="381000"/>
            <a:ext cx="7467600" cy="60929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Ex5</a:t>
            </a:r>
            <a:endParaRPr/>
          </a:p>
          <a:p>
            <a:pPr marL="274320" indent="-274320">
              <a:spcBef>
                <a:spcPts val="600"/>
              </a:spcBef>
              <a:buSzPts val="1680"/>
              <a:buChar char="🞆"/>
            </a:pPr>
            <a:r>
              <a:rPr lang="en-US"/>
              <a:t>Find the DFA to accept the intersection of L1=(a+b)*ab (a+b)* and L2=(a+b)*ba (a+b)* that is for L1 </a:t>
            </a:r>
            <a:r>
              <a:rPr lang="en-US">
                <a:latin typeface="Times New Roman"/>
                <a:ea typeface="Times New Roman"/>
                <a:cs typeface="Times New Roman"/>
                <a:sym typeface="Times New Roman"/>
              </a:rPr>
              <a:t>∩</a:t>
            </a:r>
            <a:r>
              <a:rPr lang="en-US"/>
              <a:t> L2</a:t>
            </a:r>
            <a:endParaRPr/>
          </a:p>
        </p:txBody>
      </p:sp>
      <p:pic>
        <p:nvPicPr>
          <p:cNvPr id="564" name="Google Shape;564;p57"/>
          <p:cNvPicPr preferRelativeResize="0"/>
          <p:nvPr/>
        </p:nvPicPr>
        <p:blipFill rotWithShape="1">
          <a:blip r:embed="rId3">
            <a:alphaModFix/>
          </a:blip>
          <a:srcRect/>
          <a:stretch/>
        </p:blipFill>
        <p:spPr>
          <a:xfrm>
            <a:off x="3048001" y="2057401"/>
            <a:ext cx="6476999" cy="2176463"/>
          </a:xfrm>
          <a:prstGeom prst="rect">
            <a:avLst/>
          </a:prstGeom>
          <a:noFill/>
          <a:ln>
            <a:noFill/>
          </a:ln>
        </p:spPr>
      </p:pic>
      <p:pic>
        <p:nvPicPr>
          <p:cNvPr id="565" name="Google Shape;565;p57"/>
          <p:cNvPicPr preferRelativeResize="0"/>
          <p:nvPr/>
        </p:nvPicPr>
        <p:blipFill rotWithShape="1">
          <a:blip r:embed="rId4">
            <a:alphaModFix/>
          </a:blip>
          <a:srcRect/>
          <a:stretch/>
        </p:blipFill>
        <p:spPr>
          <a:xfrm>
            <a:off x="2590800" y="4495800"/>
            <a:ext cx="6858000" cy="2057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8"/>
          <p:cNvSpPr txBox="1">
            <a:spLocks noGrp="1"/>
          </p:cNvSpPr>
          <p:nvPr>
            <p:ph type="body" idx="1"/>
          </p:nvPr>
        </p:nvSpPr>
        <p:spPr>
          <a:xfrm>
            <a:off x="1981200" y="457200"/>
            <a:ext cx="7467600" cy="6016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solidFill>
                  <a:srgbClr val="FF0000"/>
                </a:solidFill>
              </a:rPr>
              <a:t>Closure Under Difference</a:t>
            </a:r>
            <a:endParaRPr/>
          </a:p>
          <a:p>
            <a:pPr marL="274320" indent="-274320">
              <a:spcBef>
                <a:spcPts val="600"/>
              </a:spcBef>
              <a:buSzPts val="1680"/>
              <a:buChar char="🞆"/>
            </a:pPr>
            <a:r>
              <a:rPr lang="en-US" u="sng">
                <a:solidFill>
                  <a:srgbClr val="00B050"/>
                </a:solidFill>
              </a:rPr>
              <a:t>Theorem : </a:t>
            </a:r>
            <a:r>
              <a:rPr lang="en-US"/>
              <a:t>If L and M are regular languages, then so is L – M.</a:t>
            </a:r>
            <a:endParaRPr/>
          </a:p>
          <a:p>
            <a:pPr marL="274320" indent="-274320">
              <a:spcBef>
                <a:spcPts val="600"/>
              </a:spcBef>
              <a:buSzPts val="1680"/>
              <a:buChar char="🞆"/>
            </a:pPr>
            <a:r>
              <a:rPr lang="en-US">
                <a:solidFill>
                  <a:srgbClr val="00B0F0"/>
                </a:solidFill>
              </a:rPr>
              <a:t>Proof : </a:t>
            </a:r>
            <a:r>
              <a:rPr lang="en-US"/>
              <a:t>observe that L-M= L</a:t>
            </a:r>
            <a:r>
              <a:rPr lang="en-US">
                <a:latin typeface="Times New Roman"/>
                <a:ea typeface="Times New Roman"/>
                <a:cs typeface="Times New Roman"/>
                <a:sym typeface="Times New Roman"/>
              </a:rPr>
              <a:t>∩M. by theorem closure under complement , M is regular, and by theorem closure under intersection </a:t>
            </a:r>
            <a:r>
              <a:rPr lang="en-US"/>
              <a:t>L</a:t>
            </a:r>
            <a:r>
              <a:rPr lang="en-US">
                <a:latin typeface="Times New Roman"/>
                <a:ea typeface="Times New Roman"/>
                <a:cs typeface="Times New Roman"/>
                <a:sym typeface="Times New Roman"/>
              </a:rPr>
              <a:t>∩M is regular. Therefore L-M is regular.</a:t>
            </a:r>
            <a:endParaRPr/>
          </a:p>
          <a:p>
            <a:pPr marL="274320" indent="-274320">
              <a:spcBef>
                <a:spcPts val="600"/>
              </a:spcBef>
              <a:buSzPts val="1680"/>
              <a:buChar char="🞆"/>
            </a:pPr>
            <a:r>
              <a:rPr lang="en-US"/>
              <a:t>Ex.</a:t>
            </a:r>
            <a:endParaRPr/>
          </a:p>
          <a:p>
            <a:pPr marL="274320" indent="-274320">
              <a:spcBef>
                <a:spcPts val="600"/>
              </a:spcBef>
              <a:buSzPts val="1680"/>
              <a:buFont typeface="Noto Sans Symbols"/>
              <a:buChar char="▪"/>
            </a:pPr>
            <a:r>
              <a:rPr lang="en-US"/>
              <a:t>L1={a,a</a:t>
            </a:r>
            <a:r>
              <a:rPr lang="en-US" baseline="30000"/>
              <a:t>3</a:t>
            </a:r>
            <a:r>
              <a:rPr lang="en-US"/>
              <a:t>,a</a:t>
            </a:r>
            <a:r>
              <a:rPr lang="en-US" baseline="30000"/>
              <a:t>5</a:t>
            </a:r>
            <a:r>
              <a:rPr lang="en-US"/>
              <a:t>,a</a:t>
            </a:r>
            <a:r>
              <a:rPr lang="en-US" baseline="30000"/>
              <a:t>7</a:t>
            </a:r>
            <a:r>
              <a:rPr lang="en-US"/>
              <a:t>,-----}</a:t>
            </a:r>
            <a:endParaRPr/>
          </a:p>
          <a:p>
            <a:pPr marL="274320" indent="-274320">
              <a:spcBef>
                <a:spcPts val="600"/>
              </a:spcBef>
              <a:buSzPts val="1680"/>
              <a:buFont typeface="Noto Sans Symbols"/>
              <a:buChar char="▪"/>
            </a:pPr>
            <a:r>
              <a:rPr lang="en-US"/>
              <a:t>L2={a</a:t>
            </a:r>
            <a:r>
              <a:rPr lang="en-US" baseline="30000"/>
              <a:t>2,</a:t>
            </a:r>
            <a:r>
              <a:rPr lang="en-US"/>
              <a:t>a</a:t>
            </a:r>
            <a:r>
              <a:rPr lang="en-US" baseline="30000"/>
              <a:t>4</a:t>
            </a:r>
            <a:r>
              <a:rPr lang="en-US"/>
              <a:t>,a</a:t>
            </a:r>
            <a:r>
              <a:rPr lang="en-US" baseline="30000"/>
              <a:t>6</a:t>
            </a:r>
            <a:r>
              <a:rPr lang="en-US"/>
              <a:t>,-----}</a:t>
            </a:r>
            <a:endParaRPr/>
          </a:p>
          <a:p>
            <a:pPr marL="274320" indent="-274320">
              <a:spcBef>
                <a:spcPts val="600"/>
              </a:spcBef>
              <a:buSzPts val="1680"/>
              <a:buFont typeface="Noto Sans Symbols"/>
              <a:buChar char="▪"/>
            </a:pPr>
            <a:r>
              <a:rPr lang="en-US"/>
              <a:t>L1-L2 = {a,a</a:t>
            </a:r>
            <a:r>
              <a:rPr lang="en-US" baseline="30000"/>
              <a:t>3</a:t>
            </a:r>
            <a:r>
              <a:rPr lang="en-US"/>
              <a:t>,a</a:t>
            </a:r>
            <a:r>
              <a:rPr lang="en-US" baseline="30000"/>
              <a:t>5</a:t>
            </a:r>
            <a:r>
              <a:rPr lang="en-US"/>
              <a:t>,a</a:t>
            </a:r>
            <a:r>
              <a:rPr lang="en-US" baseline="30000"/>
              <a:t>7</a:t>
            </a:r>
            <a:r>
              <a:rPr lang="en-US"/>
              <a:t>----}</a:t>
            </a:r>
            <a:endParaRPr/>
          </a:p>
          <a:p>
            <a:pPr marL="274320" indent="-274320">
              <a:spcBef>
                <a:spcPts val="600"/>
              </a:spcBef>
              <a:buSzPts val="1680"/>
              <a:buFont typeface="Noto Sans Symbols"/>
              <a:buChar char="▪"/>
            </a:pPr>
            <a:r>
              <a:rPr lang="en-US"/>
              <a:t>RE=a(a)*</a:t>
            </a:r>
            <a:endParaRPr/>
          </a:p>
        </p:txBody>
      </p:sp>
      <p:cxnSp>
        <p:nvCxnSpPr>
          <p:cNvPr id="571" name="Google Shape;571;p58"/>
          <p:cNvCxnSpPr/>
          <p:nvPr/>
        </p:nvCxnSpPr>
        <p:spPr>
          <a:xfrm>
            <a:off x="6248400" y="2743200"/>
            <a:ext cx="228600" cy="1588"/>
          </a:xfrm>
          <a:prstGeom prst="straightConnector1">
            <a:avLst/>
          </a:prstGeom>
          <a:noFill/>
          <a:ln w="15875" cap="flat" cmpd="sng">
            <a:solidFill>
              <a:srgbClr val="FF0000"/>
            </a:solidFill>
            <a:prstDash val="solid"/>
            <a:round/>
            <a:headEnd type="none" w="sm" len="sm"/>
            <a:tailEnd type="none" w="sm" len="sm"/>
          </a:ln>
        </p:spPr>
      </p:cxnSp>
      <p:cxnSp>
        <p:nvCxnSpPr>
          <p:cNvPr id="572" name="Google Shape;572;p58"/>
          <p:cNvCxnSpPr/>
          <p:nvPr/>
        </p:nvCxnSpPr>
        <p:spPr>
          <a:xfrm>
            <a:off x="5867400" y="1752600"/>
            <a:ext cx="228600" cy="1588"/>
          </a:xfrm>
          <a:prstGeom prst="straightConnector1">
            <a:avLst/>
          </a:prstGeom>
          <a:noFill/>
          <a:ln w="15875" cap="flat" cmpd="sng">
            <a:solidFill>
              <a:srgbClr val="FF0000"/>
            </a:solidFill>
            <a:prstDash val="solid"/>
            <a:round/>
            <a:headEnd type="none" w="sm" len="sm"/>
            <a:tailEnd type="none" w="sm" len="sm"/>
          </a:ln>
        </p:spPr>
      </p:cxnSp>
      <p:cxnSp>
        <p:nvCxnSpPr>
          <p:cNvPr id="573" name="Google Shape;573;p58"/>
          <p:cNvCxnSpPr/>
          <p:nvPr/>
        </p:nvCxnSpPr>
        <p:spPr>
          <a:xfrm>
            <a:off x="5029200" y="3429000"/>
            <a:ext cx="228600" cy="1588"/>
          </a:xfrm>
          <a:prstGeom prst="straightConnector1">
            <a:avLst/>
          </a:prstGeom>
          <a:noFill/>
          <a:ln w="15875" cap="flat" cmpd="sng">
            <a:solidFill>
              <a:srgbClr val="FF0000"/>
            </a:solidFill>
            <a:prstDash val="solid"/>
            <a:round/>
            <a:headEnd type="none" w="sm" len="sm"/>
            <a:tailEnd type="none" w="sm" len="sm"/>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9"/>
          <p:cNvSpPr txBox="1">
            <a:spLocks noGrp="1"/>
          </p:cNvSpPr>
          <p:nvPr>
            <p:ph type="title"/>
          </p:nvPr>
        </p:nvSpPr>
        <p:spPr>
          <a:xfrm>
            <a:off x="1981200" y="304800"/>
            <a:ext cx="7467600" cy="8080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4000"/>
            </a:pPr>
            <a:r>
              <a:rPr lang="en-US" sz="4000" b="1">
                <a:solidFill>
                  <a:srgbClr val="7030A0"/>
                </a:solidFill>
              </a:rPr>
              <a:t>Closure under Reversal</a:t>
            </a:r>
            <a:endParaRPr sz="4000" b="1">
              <a:solidFill>
                <a:srgbClr val="7030A0"/>
              </a:solidFill>
            </a:endParaRPr>
          </a:p>
        </p:txBody>
      </p:sp>
      <p:sp>
        <p:nvSpPr>
          <p:cNvPr id="579" name="Google Shape;579;p59"/>
          <p:cNvSpPr txBox="1">
            <a:spLocks noGrp="1"/>
          </p:cNvSpPr>
          <p:nvPr>
            <p:ph type="body" idx="1"/>
          </p:nvPr>
        </p:nvSpPr>
        <p:spPr>
          <a:xfrm>
            <a:off x="1981200" y="1295400"/>
            <a:ext cx="7772400" cy="5178552"/>
          </a:xfrm>
          <a:prstGeom prst="rect">
            <a:avLst/>
          </a:prstGeom>
          <a:noFill/>
          <a:ln>
            <a:noFill/>
          </a:ln>
        </p:spPr>
        <p:txBody>
          <a:bodyPr spcFirstLastPara="1" vert="horz" wrap="square" lIns="91425" tIns="45700" rIns="91425" bIns="45700" rtlCol="0" anchor="t" anchorCtr="0">
            <a:normAutofit lnSpcReduction="10000"/>
          </a:bodyPr>
          <a:lstStyle/>
          <a:p>
            <a:pPr marL="274320" indent="-274320">
              <a:spcBef>
                <a:spcPts val="0"/>
              </a:spcBef>
              <a:buSzPts val="1680"/>
              <a:buChar char="🞆"/>
            </a:pPr>
            <a:r>
              <a:rPr lang="en-US" b="1">
                <a:solidFill>
                  <a:srgbClr val="FF0000"/>
                </a:solidFill>
              </a:rPr>
              <a:t>Closure under Reversal</a:t>
            </a:r>
            <a:endParaRPr>
              <a:solidFill>
                <a:srgbClr val="FF0000"/>
              </a:solidFill>
            </a:endParaRPr>
          </a:p>
          <a:p>
            <a:pPr marL="274320" indent="-274320">
              <a:spcBef>
                <a:spcPts val="600"/>
              </a:spcBef>
              <a:buSzPts val="1680"/>
              <a:buChar char="🞆"/>
            </a:pPr>
            <a:r>
              <a:rPr lang="en-US">
                <a:solidFill>
                  <a:srgbClr val="42547F"/>
                </a:solidFill>
              </a:rPr>
              <a:t>Definition :</a:t>
            </a:r>
            <a:endParaRPr/>
          </a:p>
          <a:p>
            <a:pPr marL="274320" indent="-274320">
              <a:spcBef>
                <a:spcPts val="600"/>
              </a:spcBef>
              <a:buSzPts val="1680"/>
              <a:buChar char="🞆"/>
            </a:pPr>
            <a:r>
              <a:rPr lang="en-US" b="1">
                <a:solidFill>
                  <a:srgbClr val="92D050"/>
                </a:solidFill>
              </a:rPr>
              <a:t>Reversal of a string:</a:t>
            </a:r>
            <a:endParaRPr/>
          </a:p>
          <a:p>
            <a:pPr marL="274320" indent="-274320">
              <a:spcBef>
                <a:spcPts val="600"/>
              </a:spcBef>
              <a:buSzPts val="1680"/>
              <a:buChar char="🞆"/>
            </a:pPr>
            <a:r>
              <a:rPr lang="en-US"/>
              <a:t>The reversal of a string a</a:t>
            </a:r>
            <a:r>
              <a:rPr lang="en-US" baseline="-25000"/>
              <a:t>1</a:t>
            </a:r>
            <a:r>
              <a:rPr lang="en-US"/>
              <a:t>a</a:t>
            </a:r>
            <a:r>
              <a:rPr lang="en-US" baseline="-25000"/>
              <a:t>2</a:t>
            </a:r>
            <a:r>
              <a:rPr lang="en-US"/>
              <a:t>a</a:t>
            </a:r>
            <a:r>
              <a:rPr lang="en-US" baseline="-25000"/>
              <a:t>3</a:t>
            </a:r>
            <a:r>
              <a:rPr lang="en-US"/>
              <a:t>…..a</a:t>
            </a:r>
            <a:r>
              <a:rPr lang="en-US" baseline="-25000"/>
              <a:t>n </a:t>
            </a:r>
            <a:r>
              <a:rPr lang="en-US"/>
              <a:t>is the string written backward, i.e., a</a:t>
            </a:r>
            <a:r>
              <a:rPr lang="en-US" baseline="-25000"/>
              <a:t>n</a:t>
            </a:r>
            <a:r>
              <a:rPr lang="en-US"/>
              <a:t>a</a:t>
            </a:r>
            <a:r>
              <a:rPr lang="en-US" baseline="-25000"/>
              <a:t>n-1</a:t>
            </a:r>
            <a:r>
              <a:rPr lang="en-US"/>
              <a:t>……a</a:t>
            </a:r>
            <a:r>
              <a:rPr lang="en-US" baseline="-25000"/>
              <a:t>3</a:t>
            </a:r>
            <a:r>
              <a:rPr lang="en-US"/>
              <a:t>a</a:t>
            </a:r>
            <a:r>
              <a:rPr lang="en-US" baseline="-25000"/>
              <a:t>2</a:t>
            </a:r>
            <a:r>
              <a:rPr lang="en-US"/>
              <a:t>a</a:t>
            </a:r>
            <a:r>
              <a:rPr lang="en-US" baseline="-25000"/>
              <a:t>1</a:t>
            </a:r>
            <a:r>
              <a:rPr lang="en-US"/>
              <a:t>. Denoted by w</a:t>
            </a:r>
            <a:r>
              <a:rPr lang="en-US" baseline="30000"/>
              <a:t>R</a:t>
            </a:r>
            <a:r>
              <a:rPr lang="en-US"/>
              <a:t>.</a:t>
            </a:r>
            <a:endParaRPr/>
          </a:p>
          <a:p>
            <a:pPr marL="274320" indent="-274320">
              <a:spcBef>
                <a:spcPts val="600"/>
              </a:spcBef>
              <a:buSzPts val="1680"/>
              <a:buChar char="🞆"/>
            </a:pPr>
            <a:r>
              <a:rPr lang="en-US"/>
              <a:t>Ex: 0010</a:t>
            </a:r>
            <a:r>
              <a:rPr lang="en-US" baseline="30000"/>
              <a:t>R</a:t>
            </a:r>
            <a:r>
              <a:rPr lang="en-US"/>
              <a:t> is 0100 and </a:t>
            </a:r>
            <a:r>
              <a:rPr lang="en-US">
                <a:latin typeface="Times New Roman"/>
                <a:ea typeface="Times New Roman"/>
                <a:cs typeface="Times New Roman"/>
                <a:sym typeface="Times New Roman"/>
              </a:rPr>
              <a:t>ε</a:t>
            </a:r>
            <a:r>
              <a:rPr lang="en-US" baseline="30000">
                <a:latin typeface="Times New Roman"/>
                <a:ea typeface="Times New Roman"/>
                <a:cs typeface="Times New Roman"/>
                <a:sym typeface="Times New Roman"/>
              </a:rPr>
              <a:t>R</a:t>
            </a:r>
            <a:r>
              <a:rPr lang="en-US">
                <a:latin typeface="Times New Roman"/>
                <a:ea typeface="Times New Roman"/>
                <a:cs typeface="Times New Roman"/>
                <a:sym typeface="Times New Roman"/>
              </a:rPr>
              <a:t> is ε.</a:t>
            </a:r>
            <a:endParaRPr/>
          </a:p>
          <a:p>
            <a:pPr marL="274320" indent="-274320">
              <a:spcBef>
                <a:spcPts val="600"/>
              </a:spcBef>
              <a:buSzPts val="1680"/>
              <a:buChar char="🞆"/>
            </a:pPr>
            <a:r>
              <a:rPr lang="en-US" b="1">
                <a:solidFill>
                  <a:srgbClr val="92D050"/>
                </a:solidFill>
              </a:rPr>
              <a:t>Reversal of a language:</a:t>
            </a:r>
            <a:endParaRPr/>
          </a:p>
          <a:p>
            <a:pPr marL="274320" indent="-274320">
              <a:spcBef>
                <a:spcPts val="600"/>
              </a:spcBef>
              <a:buSzPts val="1680"/>
              <a:buChar char="🞆"/>
            </a:pPr>
            <a:r>
              <a:rPr lang="en-US"/>
              <a:t>It is a language consisting of the reversals of all its strings. Denoted by L</a:t>
            </a:r>
            <a:r>
              <a:rPr lang="en-US" baseline="30000"/>
              <a:t>R </a:t>
            </a:r>
            <a:endParaRPr baseline="30000"/>
          </a:p>
          <a:p>
            <a:pPr marL="274320" indent="-274320">
              <a:spcBef>
                <a:spcPts val="600"/>
              </a:spcBef>
              <a:buSzPts val="1680"/>
              <a:buChar char="🞆"/>
            </a:pPr>
            <a:r>
              <a:rPr lang="en-US"/>
              <a:t>Ex.</a:t>
            </a:r>
            <a:endParaRPr/>
          </a:p>
          <a:p>
            <a:pPr marL="640080" lvl="1" indent="-274320">
              <a:spcBef>
                <a:spcPts val="420"/>
              </a:spcBef>
              <a:buSzPts val="1680"/>
              <a:buChar char="⚫"/>
            </a:pPr>
            <a:r>
              <a:rPr lang="en-US"/>
              <a:t>L={001,10,111,01}</a:t>
            </a:r>
            <a:endParaRPr/>
          </a:p>
          <a:p>
            <a:pPr marL="640080" lvl="1" indent="-274320">
              <a:spcBef>
                <a:spcPts val="420"/>
              </a:spcBef>
              <a:buSzPts val="1680"/>
              <a:buChar char="⚫"/>
            </a:pPr>
            <a:r>
              <a:rPr lang="en-US"/>
              <a:t>L</a:t>
            </a:r>
            <a:r>
              <a:rPr lang="en-US" baseline="30000"/>
              <a:t>R</a:t>
            </a:r>
            <a:r>
              <a:rPr lang="en-US"/>
              <a:t>={100,01,111,10}</a:t>
            </a:r>
            <a:endParaRPr baseline="30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0"/>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under Reversal</a:t>
            </a:r>
            <a:endParaRPr/>
          </a:p>
        </p:txBody>
      </p:sp>
      <p:sp>
        <p:nvSpPr>
          <p:cNvPr id="585" name="Google Shape;585;p60"/>
          <p:cNvSpPr txBox="1">
            <a:spLocks noGrp="1"/>
          </p:cNvSpPr>
          <p:nvPr>
            <p:ph type="body" idx="1"/>
          </p:nvPr>
        </p:nvSpPr>
        <p:spPr>
          <a:xfrm>
            <a:off x="1981200" y="1600200"/>
            <a:ext cx="8077200" cy="4873752"/>
          </a:xfrm>
          <a:prstGeom prst="rect">
            <a:avLst/>
          </a:prstGeom>
          <a:noFill/>
          <a:ln>
            <a:noFill/>
          </a:ln>
        </p:spPr>
        <p:txBody>
          <a:bodyPr spcFirstLastPara="1" vert="horz" wrap="square" lIns="91425" tIns="45700" rIns="91425" bIns="45700" rtlCol="0" anchor="t" anchorCtr="0">
            <a:normAutofit lnSpcReduction="10000"/>
          </a:bodyPr>
          <a:lstStyle/>
          <a:p>
            <a:pPr marL="274320" indent="-274320">
              <a:spcBef>
                <a:spcPts val="0"/>
              </a:spcBef>
              <a:buSzPts val="1680"/>
              <a:buChar char="🞆"/>
            </a:pPr>
            <a:r>
              <a:rPr lang="en-US" b="1" u="sng">
                <a:solidFill>
                  <a:srgbClr val="00B050"/>
                </a:solidFill>
              </a:rPr>
              <a:t>Theorem : </a:t>
            </a:r>
            <a:r>
              <a:rPr lang="en-US"/>
              <a:t>If L is a regular language, then L</a:t>
            </a:r>
            <a:r>
              <a:rPr lang="en-US" baseline="30000"/>
              <a:t>R</a:t>
            </a:r>
            <a:r>
              <a:rPr lang="en-US" baseline="-25000"/>
              <a:t> </a:t>
            </a:r>
            <a:r>
              <a:rPr lang="en-US"/>
              <a:t> is regular</a:t>
            </a:r>
            <a:r>
              <a:rPr lang="en-US" baseline="30000"/>
              <a:t>.</a:t>
            </a:r>
            <a:endParaRPr/>
          </a:p>
          <a:p>
            <a:pPr marL="274320" indent="-274320">
              <a:spcBef>
                <a:spcPts val="600"/>
              </a:spcBef>
              <a:buSzPts val="1680"/>
              <a:buChar char="🞆"/>
            </a:pPr>
            <a:r>
              <a:rPr lang="en-US">
                <a:solidFill>
                  <a:srgbClr val="00B0F0"/>
                </a:solidFill>
              </a:rPr>
              <a:t>Proof based on automata:</a:t>
            </a:r>
            <a:endParaRPr/>
          </a:p>
          <a:p>
            <a:pPr marL="274320" indent="-274320">
              <a:spcBef>
                <a:spcPts val="600"/>
              </a:spcBef>
              <a:buSzPts val="1680"/>
              <a:buChar char="🞆"/>
            </a:pPr>
            <a:r>
              <a:rPr lang="en-US"/>
              <a:t>As L is regular it can be defined by an FA, M = (Q, </a:t>
            </a:r>
            <a:r>
              <a:rPr lang="en-US">
                <a:latin typeface="Times New Roman"/>
                <a:ea typeface="Times New Roman"/>
                <a:cs typeface="Times New Roman"/>
                <a:sym typeface="Times New Roman"/>
              </a:rPr>
              <a:t>Σ</a:t>
            </a:r>
            <a:r>
              <a:rPr lang="en-US"/>
              <a:t> , </a:t>
            </a:r>
            <a:r>
              <a:rPr lang="en-US">
                <a:latin typeface="Calibri"/>
                <a:ea typeface="Calibri"/>
                <a:cs typeface="Calibri"/>
                <a:sym typeface="Calibri"/>
              </a:rPr>
              <a:t>δ</a:t>
            </a:r>
            <a:r>
              <a:rPr lang="en-US"/>
              <a:t>, q0, F), having only one final state.</a:t>
            </a:r>
            <a:endParaRPr/>
          </a:p>
          <a:p>
            <a:pPr marL="274320" indent="-274320">
              <a:spcBef>
                <a:spcPts val="600"/>
              </a:spcBef>
              <a:buSzPts val="1680"/>
              <a:buChar char="🞆"/>
            </a:pPr>
            <a:r>
              <a:rPr lang="en-US"/>
              <a:t> If there are more than one final states, we can use </a:t>
            </a:r>
            <a:r>
              <a:rPr lang="en-US">
                <a:latin typeface="Times New Roman"/>
                <a:ea typeface="Times New Roman"/>
                <a:cs typeface="Times New Roman"/>
                <a:sym typeface="Times New Roman"/>
              </a:rPr>
              <a:t>ε</a:t>
            </a:r>
            <a:r>
              <a:rPr lang="en-US"/>
              <a:t>- transitions from the final states going to a common final state.</a:t>
            </a:r>
            <a:endParaRPr/>
          </a:p>
          <a:p>
            <a:pPr marL="274320" indent="-274320">
              <a:spcBef>
                <a:spcPts val="600"/>
              </a:spcBef>
              <a:buSzPts val="1680"/>
              <a:buChar char="🞆"/>
            </a:pPr>
            <a:r>
              <a:rPr lang="en-US"/>
              <a:t>Let FA, M</a:t>
            </a:r>
            <a:r>
              <a:rPr lang="en-US" baseline="30000"/>
              <a:t>R</a:t>
            </a:r>
            <a:r>
              <a:rPr lang="en-US"/>
              <a:t> = (Q</a:t>
            </a:r>
            <a:r>
              <a:rPr lang="en-US" baseline="30000"/>
              <a:t>R</a:t>
            </a:r>
            <a:r>
              <a:rPr lang="en-US"/>
              <a:t>,</a:t>
            </a:r>
            <a:r>
              <a:rPr lang="en-US">
                <a:latin typeface="Times New Roman"/>
                <a:ea typeface="Times New Roman"/>
                <a:cs typeface="Times New Roman"/>
                <a:sym typeface="Times New Roman"/>
              </a:rPr>
              <a:t> Σ</a:t>
            </a:r>
            <a:r>
              <a:rPr lang="en-US"/>
              <a:t> </a:t>
            </a:r>
            <a:r>
              <a:rPr lang="en-US" baseline="30000"/>
              <a:t>R</a:t>
            </a:r>
            <a:r>
              <a:rPr lang="en-US"/>
              <a:t> , </a:t>
            </a:r>
            <a:r>
              <a:rPr lang="en-US">
                <a:latin typeface="Calibri"/>
                <a:ea typeface="Calibri"/>
                <a:cs typeface="Calibri"/>
                <a:sym typeface="Calibri"/>
              </a:rPr>
              <a:t>δ </a:t>
            </a:r>
            <a:r>
              <a:rPr lang="en-US" baseline="30000"/>
              <a:t>R</a:t>
            </a:r>
            <a:r>
              <a:rPr lang="en-US"/>
              <a:t>,q</a:t>
            </a:r>
            <a:r>
              <a:rPr lang="en-US" baseline="-25000"/>
              <a:t>0</a:t>
            </a:r>
            <a:r>
              <a:rPr lang="en-US" baseline="30000"/>
              <a:t>R</a:t>
            </a:r>
            <a:r>
              <a:rPr lang="en-US"/>
              <a:t>,F</a:t>
            </a:r>
            <a:r>
              <a:rPr lang="en-US" baseline="30000"/>
              <a:t>R</a:t>
            </a:r>
            <a:r>
              <a:rPr lang="en-US"/>
              <a:t>) defines the language L</a:t>
            </a:r>
            <a:r>
              <a:rPr lang="en-US" baseline="30000"/>
              <a:t>R</a:t>
            </a:r>
            <a:r>
              <a:rPr lang="en-US"/>
              <a:t>, Where Q</a:t>
            </a:r>
            <a:r>
              <a:rPr lang="en-US" baseline="30000"/>
              <a:t>R</a:t>
            </a:r>
            <a:r>
              <a:rPr lang="en-US"/>
              <a:t> = Q, </a:t>
            </a:r>
            <a:r>
              <a:rPr lang="en-US">
                <a:latin typeface="Times New Roman"/>
                <a:ea typeface="Times New Roman"/>
                <a:cs typeface="Times New Roman"/>
                <a:sym typeface="Times New Roman"/>
              </a:rPr>
              <a:t>Σ </a:t>
            </a:r>
            <a:r>
              <a:rPr lang="en-US" baseline="30000"/>
              <a:t>R</a:t>
            </a:r>
            <a:r>
              <a:rPr lang="en-US"/>
              <a:t> = </a:t>
            </a:r>
            <a:r>
              <a:rPr lang="en-US">
                <a:latin typeface="Times New Roman"/>
                <a:ea typeface="Times New Roman"/>
                <a:cs typeface="Times New Roman"/>
                <a:sym typeface="Times New Roman"/>
              </a:rPr>
              <a:t>Σ</a:t>
            </a:r>
            <a:r>
              <a:rPr lang="en-US"/>
              <a:t>, q</a:t>
            </a:r>
            <a:r>
              <a:rPr lang="en-US" baseline="-25000"/>
              <a:t>0</a:t>
            </a:r>
            <a:r>
              <a:rPr lang="en-US" baseline="30000"/>
              <a:t>R</a:t>
            </a:r>
            <a:r>
              <a:rPr lang="en-US"/>
              <a:t>=F,F</a:t>
            </a:r>
            <a:r>
              <a:rPr lang="en-US" baseline="30000"/>
              <a:t>R</a:t>
            </a:r>
            <a:r>
              <a:rPr lang="en-US"/>
              <a:t>=q</a:t>
            </a:r>
            <a:r>
              <a:rPr lang="en-US" baseline="-25000"/>
              <a:t>0</a:t>
            </a:r>
            <a:r>
              <a:rPr lang="en-US"/>
              <a:t>, and </a:t>
            </a:r>
            <a:r>
              <a:rPr lang="en-US">
                <a:latin typeface="Calibri"/>
                <a:ea typeface="Calibri"/>
                <a:cs typeface="Calibri"/>
                <a:sym typeface="Calibri"/>
              </a:rPr>
              <a:t>δ </a:t>
            </a:r>
            <a:r>
              <a:rPr lang="en-US" baseline="30000"/>
              <a:t>R</a:t>
            </a:r>
            <a:r>
              <a:rPr lang="en-US"/>
              <a:t> (p,a)-&gt; q, iff </a:t>
            </a:r>
            <a:r>
              <a:rPr lang="en-US">
                <a:latin typeface="Calibri"/>
                <a:ea typeface="Calibri"/>
                <a:cs typeface="Calibri"/>
                <a:sym typeface="Calibri"/>
              </a:rPr>
              <a:t>δ</a:t>
            </a:r>
            <a:r>
              <a:rPr lang="en-US"/>
              <a:t>(q,a) -&gt; p.</a:t>
            </a:r>
            <a:endParaRPr/>
          </a:p>
          <a:p>
            <a:pPr marL="274320" indent="-274320">
              <a:spcBef>
                <a:spcPts val="600"/>
              </a:spcBef>
              <a:buSzPts val="1680"/>
              <a:buChar char="🞆"/>
            </a:pPr>
            <a:r>
              <a:rPr lang="en-US"/>
              <a:t>Since M</a:t>
            </a:r>
            <a:r>
              <a:rPr lang="en-US" baseline="30000"/>
              <a:t>R </a:t>
            </a:r>
            <a:r>
              <a:rPr lang="en-US"/>
              <a:t>is derivable from M, L</a:t>
            </a:r>
            <a:r>
              <a:rPr lang="en-US" baseline="30000"/>
              <a:t>R</a:t>
            </a:r>
            <a:r>
              <a:rPr lang="en-US"/>
              <a:t> is also regular.</a:t>
            </a:r>
            <a:endParaRPr>
              <a:solidFill>
                <a:srgbClr val="00B0F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txBox="1">
            <a:spLocks noGrp="1"/>
          </p:cNvSpPr>
          <p:nvPr>
            <p:ph type="title"/>
          </p:nvPr>
        </p:nvSpPr>
        <p:spPr>
          <a:xfrm>
            <a:off x="1981200" y="304800"/>
            <a:ext cx="7467600" cy="6556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under Reversal</a:t>
            </a:r>
            <a:endParaRPr sz="3200"/>
          </a:p>
        </p:txBody>
      </p:sp>
      <p:sp>
        <p:nvSpPr>
          <p:cNvPr id="591" name="Google Shape;591;p61"/>
          <p:cNvSpPr txBox="1">
            <a:spLocks noGrp="1"/>
          </p:cNvSpPr>
          <p:nvPr>
            <p:ph type="body" idx="1"/>
          </p:nvPr>
        </p:nvSpPr>
        <p:spPr>
          <a:xfrm>
            <a:off x="1828800" y="1066800"/>
            <a:ext cx="8229600" cy="56388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470"/>
              <a:buChar char="🞆"/>
            </a:pPr>
            <a:r>
              <a:rPr lang="en-US" sz="2100"/>
              <a:t>The proof implies the following method</a:t>
            </a:r>
            <a:endParaRPr/>
          </a:p>
          <a:p>
            <a:pPr marL="274320" indent="-274320">
              <a:spcBef>
                <a:spcPts val="600"/>
              </a:spcBef>
              <a:buSzPts val="1470"/>
              <a:buNone/>
            </a:pPr>
            <a:r>
              <a:rPr lang="en-US" sz="2100"/>
              <a:t>   1. Reverse all the transitions.</a:t>
            </a:r>
            <a:endParaRPr/>
          </a:p>
          <a:p>
            <a:pPr marL="274320" indent="-274320">
              <a:spcBef>
                <a:spcPts val="600"/>
              </a:spcBef>
              <a:buSzPts val="1470"/>
              <a:buNone/>
            </a:pPr>
            <a:r>
              <a:rPr lang="en-US" sz="2100"/>
              <a:t>   2. Swap initial and final states.</a:t>
            </a:r>
            <a:endParaRPr/>
          </a:p>
          <a:p>
            <a:pPr marL="274320" indent="-274320">
              <a:spcBef>
                <a:spcPts val="600"/>
              </a:spcBef>
              <a:buSzPts val="1470"/>
              <a:buNone/>
            </a:pPr>
            <a:r>
              <a:rPr lang="en-US" sz="2100"/>
              <a:t>   3. Create a new start state p</a:t>
            </a:r>
            <a:r>
              <a:rPr lang="en-US" sz="2100" baseline="-25000"/>
              <a:t>0</a:t>
            </a:r>
            <a:r>
              <a:rPr lang="en-US" sz="2100"/>
              <a:t> with transition on </a:t>
            </a:r>
            <a:r>
              <a:rPr lang="en-US" sz="2100">
                <a:latin typeface="Times New Roman"/>
                <a:ea typeface="Times New Roman"/>
                <a:cs typeface="Times New Roman"/>
                <a:sym typeface="Times New Roman"/>
              </a:rPr>
              <a:t>ε</a:t>
            </a:r>
            <a:r>
              <a:rPr lang="en-US" sz="2100"/>
              <a:t> to all the accepting states of original DFA.</a:t>
            </a:r>
            <a:endParaRPr/>
          </a:p>
          <a:p>
            <a:pPr marL="274320" indent="-274320">
              <a:spcBef>
                <a:spcPts val="600"/>
              </a:spcBef>
              <a:buSzPts val="1400"/>
              <a:buChar char="🞆"/>
            </a:pPr>
            <a:r>
              <a:rPr lang="en-US" sz="2000"/>
              <a:t>Example:Let r=(a+b)* ab define a language L. </a:t>
            </a:r>
            <a:endParaRPr/>
          </a:p>
          <a:p>
            <a:pPr marL="274320" indent="-274320">
              <a:spcBef>
                <a:spcPts val="600"/>
              </a:spcBef>
              <a:buSzPts val="1400"/>
              <a:buChar char="🞆"/>
            </a:pPr>
            <a:r>
              <a:rPr lang="en-US" sz="2000"/>
              <a:t>That is L = {ab, aab, bab,aaab, -----}. The FA is as given below</a:t>
            </a:r>
            <a:endParaRPr/>
          </a:p>
          <a:p>
            <a:pPr marL="274320" indent="-185420">
              <a:spcBef>
                <a:spcPts val="600"/>
              </a:spcBef>
              <a:buSzPts val="1400"/>
              <a:buNone/>
            </a:pPr>
            <a:endParaRPr sz="2000"/>
          </a:p>
          <a:p>
            <a:pPr marL="274320" indent="-185420">
              <a:spcBef>
                <a:spcPts val="600"/>
              </a:spcBef>
              <a:buSzPts val="1400"/>
              <a:buNone/>
            </a:pPr>
            <a:endParaRPr sz="2000"/>
          </a:p>
          <a:p>
            <a:pPr marL="274320" indent="-185420">
              <a:spcBef>
                <a:spcPts val="600"/>
              </a:spcBef>
              <a:buSzPts val="1400"/>
              <a:buNone/>
            </a:pPr>
            <a:endParaRPr sz="2000"/>
          </a:p>
          <a:p>
            <a:pPr marL="274320" indent="-185420">
              <a:spcBef>
                <a:spcPts val="600"/>
              </a:spcBef>
              <a:buSzPts val="1400"/>
              <a:buNone/>
            </a:pPr>
            <a:endParaRPr sz="2000"/>
          </a:p>
          <a:p>
            <a:pPr marL="274320" indent="-185420">
              <a:spcBef>
                <a:spcPts val="600"/>
              </a:spcBef>
              <a:buSzPts val="1400"/>
              <a:buNone/>
            </a:pPr>
            <a:endParaRPr sz="2000"/>
          </a:p>
          <a:p>
            <a:pPr marL="274320" indent="-185420">
              <a:spcBef>
                <a:spcPts val="600"/>
              </a:spcBef>
              <a:buSzPts val="1400"/>
              <a:buNone/>
            </a:pPr>
            <a:endParaRPr sz="2000"/>
          </a:p>
          <a:p>
            <a:pPr marL="274320" indent="-274320">
              <a:spcBef>
                <a:spcPts val="600"/>
              </a:spcBef>
              <a:buSzPts val="1400"/>
              <a:buChar char="🞆"/>
            </a:pPr>
            <a:r>
              <a:rPr lang="en-US" sz="2000"/>
              <a:t>The FA for L</a:t>
            </a:r>
            <a:r>
              <a:rPr lang="en-US" sz="2000" baseline="30000"/>
              <a:t>R </a:t>
            </a:r>
            <a:r>
              <a:rPr lang="en-US" sz="2000"/>
              <a:t>can be derived from FA for L by swapping initial and final states and changing the direction of each edge. It is shown in the above right figure.</a:t>
            </a:r>
            <a:endParaRPr sz="2200"/>
          </a:p>
        </p:txBody>
      </p:sp>
      <p:pic>
        <p:nvPicPr>
          <p:cNvPr id="592" name="Google Shape;592;p61"/>
          <p:cNvPicPr preferRelativeResize="0"/>
          <p:nvPr/>
        </p:nvPicPr>
        <p:blipFill rotWithShape="1">
          <a:blip r:embed="rId3">
            <a:alphaModFix/>
          </a:blip>
          <a:srcRect/>
          <a:stretch/>
        </p:blipFill>
        <p:spPr>
          <a:xfrm>
            <a:off x="2133600" y="3810001"/>
            <a:ext cx="3962400" cy="1371599"/>
          </a:xfrm>
          <a:prstGeom prst="rect">
            <a:avLst/>
          </a:prstGeom>
          <a:noFill/>
          <a:ln>
            <a:noFill/>
          </a:ln>
        </p:spPr>
      </p:pic>
      <p:pic>
        <p:nvPicPr>
          <p:cNvPr id="593" name="Google Shape;593;p61"/>
          <p:cNvPicPr preferRelativeResize="0"/>
          <p:nvPr/>
        </p:nvPicPr>
        <p:blipFill rotWithShape="1">
          <a:blip r:embed="rId4">
            <a:alphaModFix/>
          </a:blip>
          <a:srcRect/>
          <a:stretch/>
        </p:blipFill>
        <p:spPr>
          <a:xfrm>
            <a:off x="6477000" y="3733800"/>
            <a:ext cx="3390900" cy="1447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2"/>
          <p:cNvSpPr txBox="1">
            <a:spLocks noGrp="1"/>
          </p:cNvSpPr>
          <p:nvPr>
            <p:ph type="title"/>
          </p:nvPr>
        </p:nvSpPr>
        <p:spPr>
          <a:xfrm>
            <a:off x="1981200" y="304800"/>
            <a:ext cx="7467600" cy="6556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under Reversal</a:t>
            </a:r>
            <a:endParaRPr sz="3200"/>
          </a:p>
        </p:txBody>
      </p:sp>
      <p:sp>
        <p:nvSpPr>
          <p:cNvPr id="599" name="Google Shape;599;p62"/>
          <p:cNvSpPr txBox="1">
            <a:spLocks noGrp="1"/>
          </p:cNvSpPr>
          <p:nvPr>
            <p:ph type="body" idx="1"/>
          </p:nvPr>
        </p:nvSpPr>
        <p:spPr>
          <a:xfrm>
            <a:off x="1828800" y="1066800"/>
            <a:ext cx="8001000" cy="54071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solidFill>
                  <a:srgbClr val="00B0F0"/>
                </a:solidFill>
              </a:rPr>
              <a:t>Proof based on regular expression:</a:t>
            </a:r>
            <a:endParaRPr/>
          </a:p>
          <a:p>
            <a:pPr marL="274320" indent="-274320">
              <a:spcBef>
                <a:spcPts val="600"/>
              </a:spcBef>
              <a:buSzPts val="1540"/>
              <a:buChar char="🞆"/>
            </a:pPr>
            <a:r>
              <a:rPr lang="en-US" sz="2200"/>
              <a:t>Let L is the language corresponding to regular expression E. </a:t>
            </a:r>
            <a:endParaRPr/>
          </a:p>
          <a:p>
            <a:pPr marL="274320" indent="-274320">
              <a:spcBef>
                <a:spcPts val="600"/>
              </a:spcBef>
              <a:buSzPts val="1540"/>
              <a:buChar char="🞆"/>
            </a:pPr>
            <a:r>
              <a:rPr lang="en-US" sz="2200"/>
              <a:t>It is required to P.T there is another regular expression E</a:t>
            </a:r>
            <a:r>
              <a:rPr lang="en-US" sz="2200" baseline="30000"/>
              <a:t>R</a:t>
            </a:r>
            <a:r>
              <a:rPr lang="en-US" sz="2200"/>
              <a:t> such that L(E</a:t>
            </a:r>
            <a:r>
              <a:rPr lang="en-US" sz="2200" baseline="30000"/>
              <a:t>R</a:t>
            </a:r>
            <a:r>
              <a:rPr lang="en-US" sz="2200"/>
              <a:t>)=(L(E))</a:t>
            </a:r>
            <a:r>
              <a:rPr lang="en-US" sz="2200" baseline="30000"/>
              <a:t>R</a:t>
            </a:r>
            <a:r>
              <a:rPr lang="en-US" sz="2200"/>
              <a:t> .</a:t>
            </a:r>
            <a:endParaRPr/>
          </a:p>
          <a:p>
            <a:pPr marL="274320" indent="-274320">
              <a:spcBef>
                <a:spcPts val="600"/>
              </a:spcBef>
              <a:buSzPts val="1540"/>
              <a:buChar char="🞆"/>
            </a:pPr>
            <a:r>
              <a:rPr lang="en-US" sz="2200"/>
              <a:t>Which is read as “language of E</a:t>
            </a:r>
            <a:r>
              <a:rPr lang="en-US" sz="2200" baseline="30000"/>
              <a:t>R</a:t>
            </a:r>
            <a:r>
              <a:rPr lang="en-US" sz="2200"/>
              <a:t> is the reversal of language of E”.</a:t>
            </a:r>
            <a:endParaRPr sz="2200" baseline="30000"/>
          </a:p>
          <a:p>
            <a:pPr marL="274320" indent="-274320">
              <a:spcBef>
                <a:spcPts val="600"/>
              </a:spcBef>
              <a:buSzPts val="1540"/>
              <a:buChar char="🞆"/>
            </a:pPr>
            <a:r>
              <a:rPr lang="en-US" sz="2200" b="1">
                <a:solidFill>
                  <a:srgbClr val="0070C0"/>
                </a:solidFill>
              </a:rPr>
              <a:t>Basis:  </a:t>
            </a:r>
            <a:r>
              <a:rPr lang="en-US" sz="2200"/>
              <a:t>By definition of R.E, we have </a:t>
            </a:r>
            <a:r>
              <a:rPr lang="en-US" sz="2200">
                <a:latin typeface="Times New Roman"/>
                <a:ea typeface="Times New Roman"/>
                <a:cs typeface="Times New Roman"/>
                <a:sym typeface="Times New Roman"/>
              </a:rPr>
              <a:t>ϕ, ε </a:t>
            </a:r>
            <a:r>
              <a:rPr lang="en-US" sz="2200">
                <a:latin typeface="Century Schoolbook"/>
                <a:ea typeface="Century Schoolbook"/>
                <a:cs typeface="Century Schoolbook"/>
                <a:sym typeface="Century Schoolbook"/>
              </a:rPr>
              <a:t>and a are R.E.</a:t>
            </a:r>
            <a:endParaRPr/>
          </a:p>
          <a:p>
            <a:pPr marL="274320" indent="-274320">
              <a:spcBef>
                <a:spcPts val="600"/>
              </a:spcBef>
              <a:buSzPts val="1540"/>
              <a:buChar char="🞆"/>
            </a:pPr>
            <a:r>
              <a:rPr lang="en-US" sz="2200">
                <a:latin typeface="Century Schoolbook"/>
                <a:ea typeface="Century Schoolbook"/>
                <a:cs typeface="Century Schoolbook"/>
                <a:sym typeface="Century Schoolbook"/>
              </a:rPr>
              <a:t>So, the reversal of regular expression E</a:t>
            </a:r>
            <a:r>
              <a:rPr lang="en-US" sz="2200" baseline="30000">
                <a:latin typeface="Century Schoolbook"/>
                <a:ea typeface="Century Schoolbook"/>
                <a:cs typeface="Century Schoolbook"/>
                <a:sym typeface="Century Schoolbook"/>
              </a:rPr>
              <a:t>R</a:t>
            </a:r>
            <a:r>
              <a:rPr lang="en-US" sz="2200">
                <a:latin typeface="Century Schoolbook"/>
                <a:ea typeface="Century Schoolbook"/>
                <a:cs typeface="Century Schoolbook"/>
                <a:sym typeface="Century Schoolbook"/>
              </a:rPr>
              <a:t> is given by:</a:t>
            </a:r>
            <a:endParaRPr/>
          </a:p>
          <a:p>
            <a:pPr marL="1463040" lvl="4" indent="-182879">
              <a:spcBef>
                <a:spcPts val="440"/>
              </a:spcBef>
              <a:buSzPts val="1496"/>
              <a:buChar char="⚫"/>
            </a:pPr>
            <a:r>
              <a:rPr lang="en-US" sz="2200">
                <a:latin typeface="Century Schoolbook"/>
                <a:ea typeface="Century Schoolbook"/>
                <a:cs typeface="Century Schoolbook"/>
                <a:sym typeface="Century Schoolbook"/>
              </a:rPr>
              <a:t>{</a:t>
            </a:r>
            <a:r>
              <a:rPr lang="en-US" sz="2200">
                <a:latin typeface="Times New Roman"/>
                <a:ea typeface="Times New Roman"/>
                <a:cs typeface="Times New Roman"/>
                <a:sym typeface="Times New Roman"/>
              </a:rPr>
              <a:t>ε}</a:t>
            </a:r>
            <a:r>
              <a:rPr lang="en-US" sz="2200" baseline="30000">
                <a:latin typeface="Century Schoolbook"/>
                <a:ea typeface="Century Schoolbook"/>
                <a:cs typeface="Century Schoolbook"/>
                <a:sym typeface="Century Schoolbook"/>
              </a:rPr>
              <a:t>R</a:t>
            </a:r>
            <a:r>
              <a:rPr lang="en-US" sz="2200">
                <a:latin typeface="Times New Roman"/>
                <a:ea typeface="Times New Roman"/>
                <a:cs typeface="Times New Roman"/>
                <a:sym typeface="Times New Roman"/>
              </a:rPr>
              <a:t>=</a:t>
            </a:r>
            <a:r>
              <a:rPr lang="en-US" sz="2200"/>
              <a:t>{</a:t>
            </a:r>
            <a:r>
              <a:rPr lang="en-US" sz="2200">
                <a:latin typeface="Times New Roman"/>
                <a:ea typeface="Times New Roman"/>
                <a:cs typeface="Times New Roman"/>
                <a:sym typeface="Times New Roman"/>
              </a:rPr>
              <a:t>ε}</a:t>
            </a:r>
            <a:endParaRPr/>
          </a:p>
          <a:p>
            <a:pPr marL="1463040" lvl="4" indent="-182879">
              <a:spcBef>
                <a:spcPts val="440"/>
              </a:spcBef>
              <a:buSzPts val="1496"/>
              <a:buChar char="⚫"/>
            </a:pPr>
            <a:r>
              <a:rPr lang="en-US" sz="2200">
                <a:latin typeface="Times New Roman"/>
                <a:ea typeface="Times New Roman"/>
                <a:cs typeface="Times New Roman"/>
                <a:sym typeface="Times New Roman"/>
              </a:rPr>
              <a:t>{ϕ}</a:t>
            </a:r>
            <a:r>
              <a:rPr lang="en-US" sz="2200" baseline="30000">
                <a:latin typeface="Century Schoolbook"/>
                <a:ea typeface="Century Schoolbook"/>
                <a:cs typeface="Century Schoolbook"/>
                <a:sym typeface="Century Schoolbook"/>
              </a:rPr>
              <a:t>R</a:t>
            </a:r>
            <a:r>
              <a:rPr lang="en-US" sz="2200">
                <a:latin typeface="Times New Roman"/>
                <a:ea typeface="Times New Roman"/>
                <a:cs typeface="Times New Roman"/>
                <a:sym typeface="Times New Roman"/>
              </a:rPr>
              <a:t> = ϕ</a:t>
            </a:r>
            <a:endParaRPr sz="2200">
              <a:latin typeface="Times New Roman"/>
              <a:ea typeface="Times New Roman"/>
              <a:cs typeface="Times New Roman"/>
              <a:sym typeface="Times New Roman"/>
            </a:endParaRPr>
          </a:p>
          <a:p>
            <a:pPr marL="1463040" lvl="4" indent="-182879">
              <a:spcBef>
                <a:spcPts val="440"/>
              </a:spcBef>
              <a:buSzPts val="1496"/>
              <a:buChar char="⚫"/>
            </a:pPr>
            <a:r>
              <a:rPr lang="en-US" sz="2200">
                <a:latin typeface="Century Schoolbook"/>
                <a:ea typeface="Century Schoolbook"/>
                <a:cs typeface="Century Schoolbook"/>
                <a:sym typeface="Century Schoolbook"/>
              </a:rPr>
              <a:t>{a}</a:t>
            </a:r>
            <a:r>
              <a:rPr lang="en-US" sz="2200" baseline="30000">
                <a:latin typeface="Century Schoolbook"/>
                <a:ea typeface="Century Schoolbook"/>
                <a:cs typeface="Century Schoolbook"/>
                <a:sym typeface="Century Schoolbook"/>
              </a:rPr>
              <a:t>R</a:t>
            </a:r>
            <a:r>
              <a:rPr lang="en-US" sz="2200">
                <a:latin typeface="Century Schoolbook"/>
                <a:ea typeface="Century Schoolbook"/>
                <a:cs typeface="Century Schoolbook"/>
                <a:sym typeface="Century Schoolbook"/>
              </a:rPr>
              <a:t>={a}</a:t>
            </a:r>
            <a:endParaRPr sz="2200">
              <a:latin typeface="Century Schoolbook"/>
              <a:ea typeface="Century Schoolbook"/>
              <a:cs typeface="Century Schoolbook"/>
              <a:sym typeface="Century Schoolbook"/>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3"/>
          <p:cNvSpPr txBox="1">
            <a:spLocks noGrp="1"/>
          </p:cNvSpPr>
          <p:nvPr>
            <p:ph type="title"/>
          </p:nvPr>
        </p:nvSpPr>
        <p:spPr>
          <a:xfrm>
            <a:off x="1981200" y="304800"/>
            <a:ext cx="7467600" cy="6556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under Reversal</a:t>
            </a:r>
            <a:endParaRPr sz="3200"/>
          </a:p>
        </p:txBody>
      </p:sp>
      <p:sp>
        <p:nvSpPr>
          <p:cNvPr id="605" name="Google Shape;605;p63"/>
          <p:cNvSpPr txBox="1">
            <a:spLocks noGrp="1"/>
          </p:cNvSpPr>
          <p:nvPr>
            <p:ph type="body" idx="1"/>
          </p:nvPr>
        </p:nvSpPr>
        <p:spPr>
          <a:xfrm>
            <a:off x="1828800" y="1143000"/>
            <a:ext cx="8001000" cy="54864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ct val="70000"/>
              <a:buChar char="🞆"/>
            </a:pPr>
            <a:r>
              <a:rPr lang="en-US" sz="2200" b="1">
                <a:solidFill>
                  <a:srgbClr val="0070C0"/>
                </a:solidFill>
              </a:rPr>
              <a:t>Induction: </a:t>
            </a:r>
            <a:r>
              <a:rPr lang="en-US" sz="2200"/>
              <a:t>Again, by definition of R.E, if E1 and E2 are regular expressions, then: E1+E2 , E1.E2 and E1* regular expressions.</a:t>
            </a:r>
            <a:endParaRPr/>
          </a:p>
          <a:p>
            <a:pPr marL="274320" indent="-274320">
              <a:spcBef>
                <a:spcPts val="600"/>
              </a:spcBef>
              <a:buSzPct val="70000"/>
              <a:buChar char="🞆"/>
            </a:pPr>
            <a:r>
              <a:rPr lang="en-US" sz="2200" b="1">
                <a:solidFill>
                  <a:srgbClr val="0070C0"/>
                </a:solidFill>
              </a:rPr>
              <a:t>Case 1: </a:t>
            </a:r>
            <a:r>
              <a:rPr lang="en-US" sz="2200"/>
              <a:t>E=E1+E2 is a R.E, then</a:t>
            </a:r>
            <a:endParaRPr/>
          </a:p>
          <a:p>
            <a:pPr marL="274320" indent="-274320">
              <a:spcBef>
                <a:spcPts val="600"/>
              </a:spcBef>
              <a:buSzPct val="70000"/>
              <a:buNone/>
            </a:pPr>
            <a:r>
              <a:rPr lang="en-US" sz="2200" b="1">
                <a:solidFill>
                  <a:srgbClr val="0070C0"/>
                </a:solidFill>
              </a:rPr>
              <a:t>                       </a:t>
            </a:r>
            <a:r>
              <a:rPr lang="en-US" sz="2200"/>
              <a:t>E</a:t>
            </a:r>
            <a:r>
              <a:rPr lang="en-US" sz="2200" baseline="30000"/>
              <a:t>R</a:t>
            </a:r>
            <a:r>
              <a:rPr lang="en-US" sz="2200"/>
              <a:t>=E1</a:t>
            </a:r>
            <a:r>
              <a:rPr lang="en-US" sz="2200" baseline="30000"/>
              <a:t>R</a:t>
            </a:r>
            <a:r>
              <a:rPr lang="en-US" sz="2200"/>
              <a:t>+E2</a:t>
            </a:r>
            <a:r>
              <a:rPr lang="en-US" sz="2200" baseline="30000"/>
              <a:t>R</a:t>
            </a:r>
            <a:endParaRPr/>
          </a:p>
          <a:p>
            <a:pPr marL="274320" indent="-274320">
              <a:spcBef>
                <a:spcPts val="600"/>
              </a:spcBef>
              <a:buSzPct val="70000"/>
              <a:buNone/>
            </a:pPr>
            <a:r>
              <a:rPr lang="en-US" sz="2200" b="1">
                <a:solidFill>
                  <a:srgbClr val="0070C0"/>
                </a:solidFill>
              </a:rPr>
              <a:t>                 </a:t>
            </a:r>
            <a:r>
              <a:rPr lang="en-US" sz="2200"/>
              <a:t>Is a R.E denoting the languages:</a:t>
            </a:r>
            <a:endParaRPr/>
          </a:p>
          <a:p>
            <a:pPr marL="274320" indent="-274320">
              <a:spcBef>
                <a:spcPts val="600"/>
              </a:spcBef>
              <a:buSzPct val="70000"/>
              <a:buNone/>
            </a:pPr>
            <a:r>
              <a:rPr lang="en-US" sz="2200"/>
              <a:t>                       L(E</a:t>
            </a:r>
            <a:r>
              <a:rPr lang="en-US" sz="2200" baseline="30000"/>
              <a:t>R</a:t>
            </a:r>
            <a:r>
              <a:rPr lang="en-US" sz="2200"/>
              <a:t>)=L(E1</a:t>
            </a:r>
            <a:r>
              <a:rPr lang="en-US" sz="2200" baseline="30000"/>
              <a:t>R</a:t>
            </a:r>
            <a:r>
              <a:rPr lang="en-US" sz="2200"/>
              <a:t>) </a:t>
            </a:r>
            <a:r>
              <a:rPr lang="en-US" sz="2200">
                <a:latin typeface="Times New Roman"/>
                <a:ea typeface="Times New Roman"/>
                <a:cs typeface="Times New Roman"/>
                <a:sym typeface="Times New Roman"/>
              </a:rPr>
              <a:t>ᴜ </a:t>
            </a:r>
            <a:r>
              <a:rPr lang="en-US" sz="2200"/>
              <a:t>L(E2</a:t>
            </a:r>
            <a:r>
              <a:rPr lang="en-US" sz="2200" baseline="30000"/>
              <a:t>R</a:t>
            </a:r>
            <a:r>
              <a:rPr lang="en-US" sz="2200"/>
              <a:t>)</a:t>
            </a:r>
            <a:endParaRPr/>
          </a:p>
          <a:p>
            <a:pPr marL="274320" indent="-274320">
              <a:spcBef>
                <a:spcPts val="600"/>
              </a:spcBef>
              <a:buSzPct val="70000"/>
              <a:buChar char="🞆"/>
            </a:pPr>
            <a:r>
              <a:rPr lang="en-US" sz="2200" b="1">
                <a:solidFill>
                  <a:srgbClr val="0070C0"/>
                </a:solidFill>
              </a:rPr>
              <a:t>Case 2: </a:t>
            </a:r>
            <a:r>
              <a:rPr lang="en-US" sz="2200"/>
              <a:t>E=E1.E2 is a R.E, then</a:t>
            </a:r>
            <a:endParaRPr/>
          </a:p>
          <a:p>
            <a:pPr marL="274320" indent="-274320">
              <a:spcBef>
                <a:spcPts val="600"/>
              </a:spcBef>
              <a:buSzPct val="70000"/>
              <a:buNone/>
            </a:pPr>
            <a:r>
              <a:rPr lang="en-US" sz="2200" b="1">
                <a:solidFill>
                  <a:srgbClr val="0070C0"/>
                </a:solidFill>
              </a:rPr>
              <a:t>                        </a:t>
            </a:r>
            <a:r>
              <a:rPr lang="en-US" sz="2200"/>
              <a:t>E</a:t>
            </a:r>
            <a:r>
              <a:rPr lang="en-US" sz="2200" baseline="30000"/>
              <a:t>R</a:t>
            </a:r>
            <a:r>
              <a:rPr lang="en-US" sz="2200"/>
              <a:t>=E1</a:t>
            </a:r>
            <a:r>
              <a:rPr lang="en-US" sz="2200" baseline="30000"/>
              <a:t>R</a:t>
            </a:r>
            <a:r>
              <a:rPr lang="en-US" sz="2200"/>
              <a:t>.E2</a:t>
            </a:r>
            <a:r>
              <a:rPr lang="en-US" sz="2200" baseline="30000"/>
              <a:t>R</a:t>
            </a:r>
            <a:endParaRPr/>
          </a:p>
          <a:p>
            <a:pPr marL="274320" indent="-274320">
              <a:spcBef>
                <a:spcPts val="600"/>
              </a:spcBef>
              <a:buSzPct val="70000"/>
              <a:buNone/>
            </a:pPr>
            <a:r>
              <a:rPr lang="en-US" sz="2200"/>
              <a:t>                   Is a R.E denoting the languages:</a:t>
            </a:r>
            <a:endParaRPr/>
          </a:p>
          <a:p>
            <a:pPr marL="274320" indent="-274320">
              <a:spcBef>
                <a:spcPts val="600"/>
              </a:spcBef>
              <a:buSzPct val="70000"/>
              <a:buNone/>
            </a:pPr>
            <a:r>
              <a:rPr lang="en-US" sz="2200"/>
              <a:t>                       L(E</a:t>
            </a:r>
            <a:r>
              <a:rPr lang="en-US" sz="2200" baseline="30000"/>
              <a:t>R</a:t>
            </a:r>
            <a:r>
              <a:rPr lang="en-US" sz="2200"/>
              <a:t>)=L(E1</a:t>
            </a:r>
            <a:r>
              <a:rPr lang="en-US" sz="2200" baseline="30000"/>
              <a:t>R</a:t>
            </a:r>
            <a:r>
              <a:rPr lang="en-US" sz="2200"/>
              <a:t>).L(E2</a:t>
            </a:r>
            <a:r>
              <a:rPr lang="en-US" sz="2200" baseline="30000"/>
              <a:t>R</a:t>
            </a:r>
            <a:r>
              <a:rPr lang="en-US" sz="2200"/>
              <a:t>)</a:t>
            </a:r>
            <a:endParaRPr/>
          </a:p>
          <a:p>
            <a:pPr marL="274320" indent="-274320">
              <a:spcBef>
                <a:spcPts val="600"/>
              </a:spcBef>
              <a:buSzPct val="70000"/>
              <a:buChar char="🞆"/>
            </a:pPr>
            <a:r>
              <a:rPr lang="en-US" sz="2200" b="1">
                <a:solidFill>
                  <a:srgbClr val="0070C0"/>
                </a:solidFill>
              </a:rPr>
              <a:t>Case 3: </a:t>
            </a:r>
            <a:r>
              <a:rPr lang="en-US" sz="2200"/>
              <a:t>E=E1* is a R.E, then</a:t>
            </a:r>
            <a:endParaRPr/>
          </a:p>
          <a:p>
            <a:pPr marL="274320" indent="-274320">
              <a:spcBef>
                <a:spcPts val="600"/>
              </a:spcBef>
              <a:buSzPct val="70000"/>
              <a:buNone/>
            </a:pPr>
            <a:r>
              <a:rPr lang="en-US" sz="2200" b="1">
                <a:solidFill>
                  <a:srgbClr val="0070C0"/>
                </a:solidFill>
              </a:rPr>
              <a:t>                      </a:t>
            </a:r>
            <a:r>
              <a:rPr lang="en-US" sz="2200"/>
              <a:t>E</a:t>
            </a:r>
            <a:r>
              <a:rPr lang="en-US" sz="2200" baseline="30000"/>
              <a:t>R</a:t>
            </a:r>
            <a:r>
              <a:rPr lang="en-US" sz="2200"/>
              <a:t>=E1</a:t>
            </a:r>
            <a:r>
              <a:rPr lang="en-US" sz="2200" baseline="30000"/>
              <a:t>R</a:t>
            </a:r>
            <a:endParaRPr/>
          </a:p>
          <a:p>
            <a:pPr marL="274320" indent="-274320">
              <a:spcBef>
                <a:spcPts val="600"/>
              </a:spcBef>
              <a:buSzPct val="70000"/>
              <a:buNone/>
            </a:pPr>
            <a:r>
              <a:rPr lang="en-US" sz="2200"/>
              <a:t>                  Is a R.E denoting the languages:</a:t>
            </a:r>
            <a:endParaRPr/>
          </a:p>
          <a:p>
            <a:pPr marL="274320" indent="-274320">
              <a:spcBef>
                <a:spcPts val="600"/>
              </a:spcBef>
              <a:buSzPct val="70000"/>
              <a:buNone/>
            </a:pPr>
            <a:r>
              <a:rPr lang="en-US" sz="2200"/>
              <a:t>                         L(E</a:t>
            </a:r>
            <a:r>
              <a:rPr lang="en-US" sz="2200" baseline="30000"/>
              <a:t>R</a:t>
            </a:r>
            <a:r>
              <a:rPr lang="en-US" sz="2200"/>
              <a:t>)=L(E1</a:t>
            </a:r>
            <a:r>
              <a:rPr lang="en-US" sz="2200" baseline="30000"/>
              <a:t>R</a:t>
            </a:r>
            <a:r>
              <a:rPr lang="en-US" sz="2200"/>
              <a:t>)</a:t>
            </a:r>
            <a:endParaRPr/>
          </a:p>
          <a:p>
            <a:pPr marL="274320" indent="-183864">
              <a:spcBef>
                <a:spcPts val="600"/>
              </a:spcBef>
              <a:buSzPct val="70000"/>
              <a:buNone/>
            </a:pPr>
            <a:endParaRPr sz="2200" b="1">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C8D1F1-E6F7-B4C4-E0AA-E1282E700571}"/>
              </a:ext>
            </a:extLst>
          </p:cNvPr>
          <p:cNvSpPr txBox="1"/>
          <p:nvPr/>
        </p:nvSpPr>
        <p:spPr>
          <a:xfrm>
            <a:off x="828207" y="370289"/>
            <a:ext cx="10264514" cy="646331"/>
          </a:xfrm>
          <a:prstGeom prst="rect">
            <a:avLst/>
          </a:prstGeom>
          <a:noFill/>
        </p:spPr>
        <p:txBody>
          <a:bodyPr wrap="square">
            <a:spAutoFit/>
          </a:bodyPr>
          <a:lstStyle/>
          <a:p>
            <a:pPr marL="273050" indent="-273050">
              <a:spcBef>
                <a:spcPct val="0"/>
              </a:spcBef>
              <a:spcAft>
                <a:spcPct val="0"/>
              </a:spcAft>
              <a:buClr>
                <a:schemeClr val="accent1"/>
              </a:buClr>
              <a:buSzPts val="1400"/>
              <a:buFont typeface="Noto Sans Symbols"/>
              <a:buChar char=""/>
            </a:pPr>
            <a:r>
              <a:rPr lang="en-US" altLang="en-US" sz="1800" dirty="0">
                <a:latin typeface="Century Schoolbook" panose="02040604050505020304" pitchFamily="18" charset="0"/>
                <a:cs typeface="Arial" panose="020B0604020202020204" pitchFamily="34" charset="0"/>
                <a:sym typeface="Century Schoolbook" panose="02040604050505020304" pitchFamily="18" charset="0"/>
              </a:rPr>
              <a:t>The table shows examples of regular expressions and the language corresponding to these regular expressions.</a:t>
            </a:r>
          </a:p>
        </p:txBody>
      </p:sp>
      <p:graphicFrame>
        <p:nvGraphicFramePr>
          <p:cNvPr id="6" name="Table 5">
            <a:extLst>
              <a:ext uri="{FF2B5EF4-FFF2-40B4-BE49-F238E27FC236}">
                <a16:creationId xmlns:a16="http://schemas.microsoft.com/office/drawing/2014/main" id="{4DB10010-834E-7A46-118B-425686E5E1A7}"/>
              </a:ext>
            </a:extLst>
          </p:cNvPr>
          <p:cNvGraphicFramePr>
            <a:graphicFrameLocks noGrp="1"/>
          </p:cNvGraphicFramePr>
          <p:nvPr>
            <p:extLst>
              <p:ext uri="{D42A27DB-BD31-4B8C-83A1-F6EECF244321}">
                <p14:modId xmlns:p14="http://schemas.microsoft.com/office/powerpoint/2010/main" val="2626881744"/>
              </p:ext>
            </p:extLst>
          </p:nvPr>
        </p:nvGraphicFramePr>
        <p:xfrm>
          <a:off x="1091961" y="1184223"/>
          <a:ext cx="10008078" cy="5111645"/>
        </p:xfrm>
        <a:graphic>
          <a:graphicData uri="http://schemas.openxmlformats.org/drawingml/2006/table">
            <a:tbl>
              <a:tblPr/>
              <a:tblGrid>
                <a:gridCol w="2310806">
                  <a:extLst>
                    <a:ext uri="{9D8B030D-6E8A-4147-A177-3AD203B41FA5}">
                      <a16:colId xmlns:a16="http://schemas.microsoft.com/office/drawing/2014/main" val="795551205"/>
                    </a:ext>
                  </a:extLst>
                </a:gridCol>
                <a:gridCol w="7697272">
                  <a:extLst>
                    <a:ext uri="{9D8B030D-6E8A-4147-A177-3AD203B41FA5}">
                      <a16:colId xmlns:a16="http://schemas.microsoft.com/office/drawing/2014/main" val="1396210180"/>
                    </a:ext>
                  </a:extLst>
                </a:gridCol>
              </a:tblGrid>
              <a:tr h="463996">
                <a:tc>
                  <a:txBody>
                    <a:bodyPr/>
                    <a:lstStyle/>
                    <a:p>
                      <a:r>
                        <a:rPr lang="en-IN" sz="1800" kern="1200" dirty="0">
                          <a:solidFill>
                            <a:schemeClr val="tx1"/>
                          </a:solidFill>
                          <a:latin typeface="Century Schoolbook" panose="02040604050505020304" pitchFamily="18" charset="0"/>
                          <a:ea typeface="+mn-ea"/>
                          <a:cs typeface="Arial" panose="020B0604020202020204" pitchFamily="34" charset="0"/>
                        </a:rPr>
                        <a:t>Regular expressions</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B047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3031DB"/>
                      </a:solidFill>
                      <a:prstDash val="solid"/>
                      <a:round/>
                      <a:headEnd type="none" w="med" len="med"/>
                      <a:tailEnd type="none" w="med" len="med"/>
                    </a:lnB>
                    <a:noFill/>
                  </a:tcPr>
                </a:tc>
                <a:tc>
                  <a:txBody>
                    <a:bodyPr/>
                    <a:lstStyle/>
                    <a:p>
                      <a:r>
                        <a:rPr lang="en-IN" sz="1800" kern="1200">
                          <a:solidFill>
                            <a:schemeClr val="tx1"/>
                          </a:solidFill>
                          <a:latin typeface="Century Schoolbook" panose="02040604050505020304" pitchFamily="18" charset="0"/>
                          <a:ea typeface="+mn-ea"/>
                          <a:cs typeface="Arial" panose="020B0604020202020204" pitchFamily="34" charset="0"/>
                        </a:rPr>
                        <a:t>Meaning</a:t>
                      </a:r>
                    </a:p>
                  </a:txBody>
                  <a:tcPr marL="87027" marR="87027" marT="43513" marB="43513" anchor="ctr">
                    <a:lnL w="9525" cap="flat" cmpd="sng" algn="ctr">
                      <a:solidFill>
                        <a:srgbClr val="B047DB"/>
                      </a:solidFill>
                      <a:prstDash val="solid"/>
                      <a:round/>
                      <a:headEnd type="none" w="med" len="med"/>
                      <a:tailEnd type="none" w="med" len="med"/>
                    </a:lnL>
                    <a:lnR w="9525" cap="flat" cmpd="sng" algn="ctr">
                      <a:solidFill>
                        <a:srgbClr val="B047DB"/>
                      </a:solidFill>
                      <a:prstDash val="solid"/>
                      <a:round/>
                      <a:headEnd type="none" w="med" len="med"/>
                      <a:tailEnd type="none" w="med" len="med"/>
                    </a:lnR>
                    <a:lnT w="9525" cap="flat" cmpd="sng" algn="ctr">
                      <a:solidFill>
                        <a:srgbClr val="B047DB"/>
                      </a:solidFill>
                      <a:prstDash val="solid"/>
                      <a:round/>
                      <a:headEnd type="none" w="med" len="med"/>
                      <a:tailEnd type="none" w="med" len="med"/>
                    </a:lnT>
                    <a:lnB w="9525" cap="flat" cmpd="sng" algn="ctr">
                      <a:solidFill>
                        <a:srgbClr val="7045DB"/>
                      </a:solidFill>
                      <a:prstDash val="solid"/>
                      <a:round/>
                      <a:headEnd type="none" w="med" len="med"/>
                      <a:tailEnd type="none" w="med" len="med"/>
                    </a:lnB>
                    <a:noFill/>
                  </a:tcPr>
                </a:tc>
                <a:extLst>
                  <a:ext uri="{0D108BD9-81ED-4DB2-BD59-A6C34878D82A}">
                    <a16:rowId xmlns:a16="http://schemas.microsoft.com/office/drawing/2014/main" val="312186612"/>
                  </a:ext>
                </a:extLst>
              </a:tr>
              <a:tr h="811993">
                <a:tc>
                  <a:txBody>
                    <a:bodyPr/>
                    <a:lstStyle/>
                    <a:p>
                      <a:r>
                        <a:rPr lang="en-IN" sz="1800" kern="1200" dirty="0">
                          <a:solidFill>
                            <a:schemeClr val="tx1"/>
                          </a:solidFill>
                          <a:latin typeface="Century Schoolbook" panose="02040604050505020304" pitchFamily="18" charset="0"/>
                          <a:ea typeface="+mn-ea"/>
                          <a:cs typeface="Arial" panose="020B0604020202020204" pitchFamily="34" charset="0"/>
                        </a:rPr>
                        <a:t>(</a:t>
                      </a:r>
                      <a:r>
                        <a:rPr lang="en-IN" sz="1800" kern="1200" dirty="0" err="1">
                          <a:solidFill>
                            <a:schemeClr val="tx1"/>
                          </a:solidFill>
                          <a:latin typeface="Century Schoolbook" panose="02040604050505020304" pitchFamily="18" charset="0"/>
                          <a:ea typeface="+mn-ea"/>
                          <a:cs typeface="Arial" panose="020B0604020202020204" pitchFamily="34" charset="0"/>
                        </a:rPr>
                        <a:t>a+b</a:t>
                      </a:r>
                      <a:r>
                        <a:rPr lang="en-IN" sz="1800" kern="1200" dirty="0">
                          <a:solidFill>
                            <a:schemeClr val="tx1"/>
                          </a:solidFill>
                          <a:latin typeface="Century Schoolbook" panose="02040604050505020304" pitchFamily="18" charset="0"/>
                          <a:ea typeface="+mn-ea"/>
                          <a:cs typeface="Arial" panose="020B0604020202020204" pitchFamily="34" charset="0"/>
                        </a:rPr>
                        <a:t>)*</a:t>
                      </a:r>
                    </a:p>
                  </a:txBody>
                  <a:tcPr marL="87027" marR="87027" marT="43513" marB="43513" anchor="ctr">
                    <a:lnL w="9525" cap="flat" cmpd="sng" algn="ctr">
                      <a:solidFill>
                        <a:srgbClr val="3031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3031DB"/>
                      </a:solidFill>
                      <a:prstDash val="solid"/>
                      <a:round/>
                      <a:headEnd type="none" w="med" len="med"/>
                      <a:tailEnd type="none" w="med" len="med"/>
                    </a:lnT>
                    <a:lnB w="9525" cap="flat" cmpd="sng" algn="ctr">
                      <a:solidFill>
                        <a:srgbClr val="7045DB"/>
                      </a:solidFill>
                      <a:prstDash val="solid"/>
                      <a:round/>
                      <a:headEnd type="none" w="med" len="med"/>
                      <a:tailEnd type="none" w="med" len="med"/>
                    </a:lnB>
                    <a:noFill/>
                  </a:tcPr>
                </a:tc>
                <a:tc>
                  <a:txBody>
                    <a:bodyPr/>
                    <a:lstStyle/>
                    <a:p>
                      <a:r>
                        <a:rPr lang="en-US" sz="1800" kern="1200">
                          <a:solidFill>
                            <a:schemeClr val="tx1"/>
                          </a:solidFill>
                          <a:latin typeface="Century Schoolbook" panose="02040604050505020304" pitchFamily="18" charset="0"/>
                          <a:ea typeface="+mn-ea"/>
                          <a:cs typeface="Arial" panose="020B0604020202020204" pitchFamily="34" charset="0"/>
                        </a:rPr>
                        <a:t>Set of strings of a’s and b’s of any length including the NULL string.</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9034DB"/>
                      </a:solidFill>
                      <a:prstDash val="solid"/>
                      <a:round/>
                      <a:headEnd type="none" w="med" len="med"/>
                      <a:tailEnd type="none" w="med" len="med"/>
                    </a:lnB>
                    <a:noFill/>
                  </a:tcPr>
                </a:tc>
                <a:extLst>
                  <a:ext uri="{0D108BD9-81ED-4DB2-BD59-A6C34878D82A}">
                    <a16:rowId xmlns:a16="http://schemas.microsoft.com/office/drawing/2014/main" val="3671737228"/>
                  </a:ext>
                </a:extLst>
              </a:tr>
              <a:tr h="463996">
                <a:tc>
                  <a:txBody>
                    <a:bodyPr/>
                    <a:lstStyle/>
                    <a:p>
                      <a:r>
                        <a:rPr lang="en-IN" sz="1800" kern="1200" dirty="0">
                          <a:solidFill>
                            <a:schemeClr val="tx1"/>
                          </a:solidFill>
                          <a:latin typeface="Century Schoolbook" panose="02040604050505020304" pitchFamily="18" charset="0"/>
                          <a:ea typeface="+mn-ea"/>
                          <a:cs typeface="Arial" panose="020B0604020202020204" pitchFamily="34" charset="0"/>
                        </a:rPr>
                        <a:t>(</a:t>
                      </a:r>
                      <a:r>
                        <a:rPr lang="en-IN" sz="1800" kern="1200" dirty="0" err="1">
                          <a:solidFill>
                            <a:schemeClr val="tx1"/>
                          </a:solidFill>
                          <a:latin typeface="Century Schoolbook" panose="02040604050505020304" pitchFamily="18" charset="0"/>
                          <a:ea typeface="+mn-ea"/>
                          <a:cs typeface="Arial" panose="020B0604020202020204" pitchFamily="34" charset="0"/>
                        </a:rPr>
                        <a:t>a+b</a:t>
                      </a:r>
                      <a:r>
                        <a:rPr lang="en-IN" sz="1800" kern="1200" dirty="0">
                          <a:solidFill>
                            <a:schemeClr val="tx1"/>
                          </a:solidFill>
                          <a:latin typeface="Century Schoolbook" panose="02040604050505020304" pitchFamily="18" charset="0"/>
                          <a:ea typeface="+mn-ea"/>
                          <a:cs typeface="Arial" panose="020B0604020202020204" pitchFamily="34" charset="0"/>
                        </a:rPr>
                        <a:t>)*abb</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9034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903A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strings of a’s and b’s ending with the string abb</a:t>
                      </a:r>
                    </a:p>
                  </a:txBody>
                  <a:tcPr marL="87027" marR="87027" marT="43513" marB="43513" anchor="ctr">
                    <a:lnL w="9525" cap="flat" cmpd="sng" algn="ctr">
                      <a:solidFill>
                        <a:srgbClr val="9034DB"/>
                      </a:solidFill>
                      <a:prstDash val="solid"/>
                      <a:round/>
                      <a:headEnd type="none" w="med" len="med"/>
                      <a:tailEnd type="none" w="med" len="med"/>
                    </a:lnL>
                    <a:lnR w="9525" cap="flat" cmpd="sng" algn="ctr">
                      <a:solidFill>
                        <a:srgbClr val="9034DB"/>
                      </a:solidFill>
                      <a:prstDash val="solid"/>
                      <a:round/>
                      <a:headEnd type="none" w="med" len="med"/>
                      <a:tailEnd type="none" w="med" len="med"/>
                    </a:lnR>
                    <a:lnT w="9525" cap="flat" cmpd="sng" algn="ctr">
                      <a:solidFill>
                        <a:srgbClr val="9034DB"/>
                      </a:solidFill>
                      <a:prstDash val="solid"/>
                      <a:round/>
                      <a:headEnd type="none" w="med" len="med"/>
                      <a:tailEnd type="none" w="med" len="med"/>
                    </a:lnT>
                    <a:lnB w="9525" cap="flat" cmpd="sng" algn="ctr">
                      <a:solidFill>
                        <a:srgbClr val="7045DB"/>
                      </a:solidFill>
                      <a:prstDash val="solid"/>
                      <a:round/>
                      <a:headEnd type="none" w="med" len="med"/>
                      <a:tailEnd type="none" w="med" len="med"/>
                    </a:lnB>
                    <a:noFill/>
                  </a:tcPr>
                </a:tc>
                <a:extLst>
                  <a:ext uri="{0D108BD9-81ED-4DB2-BD59-A6C34878D82A}">
                    <a16:rowId xmlns:a16="http://schemas.microsoft.com/office/drawing/2014/main" val="731929784"/>
                  </a:ext>
                </a:extLst>
              </a:tr>
              <a:tr h="463996">
                <a:tc>
                  <a:txBody>
                    <a:bodyPr/>
                    <a:lstStyle/>
                    <a:p>
                      <a:r>
                        <a:rPr lang="en-IN" sz="1800" kern="1200">
                          <a:solidFill>
                            <a:schemeClr val="tx1"/>
                          </a:solidFill>
                          <a:latin typeface="Century Schoolbook" panose="02040604050505020304" pitchFamily="18" charset="0"/>
                          <a:ea typeface="+mn-ea"/>
                          <a:cs typeface="Arial" panose="020B0604020202020204" pitchFamily="34" charset="0"/>
                        </a:rPr>
                        <a:t>ab(a+b)*</a:t>
                      </a:r>
                    </a:p>
                  </a:txBody>
                  <a:tcPr marL="87027" marR="87027" marT="43513" marB="43513" anchor="ctr">
                    <a:lnL w="9525" cap="flat" cmpd="sng" algn="ctr">
                      <a:solidFill>
                        <a:srgbClr val="903A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903ADB"/>
                      </a:solidFill>
                      <a:prstDash val="solid"/>
                      <a:round/>
                      <a:headEnd type="none" w="med" len="med"/>
                      <a:tailEnd type="none" w="med" len="med"/>
                    </a:lnT>
                    <a:lnB w="9525" cap="flat" cmpd="sng" algn="ctr">
                      <a:solidFill>
                        <a:srgbClr val="7033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strings of a’s and b’s starting with the string ab.</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9031DB"/>
                      </a:solidFill>
                      <a:prstDash val="solid"/>
                      <a:round/>
                      <a:headEnd type="none" w="med" len="med"/>
                      <a:tailEnd type="none" w="med" len="med"/>
                    </a:lnB>
                    <a:noFill/>
                  </a:tcPr>
                </a:tc>
                <a:extLst>
                  <a:ext uri="{0D108BD9-81ED-4DB2-BD59-A6C34878D82A}">
                    <a16:rowId xmlns:a16="http://schemas.microsoft.com/office/drawing/2014/main" val="721294469"/>
                  </a:ext>
                </a:extLst>
              </a:tr>
              <a:tr h="463996">
                <a:tc>
                  <a:txBody>
                    <a:bodyPr/>
                    <a:lstStyle/>
                    <a:p>
                      <a:r>
                        <a:rPr lang="pt-BR" sz="1800" kern="1200">
                          <a:solidFill>
                            <a:schemeClr val="tx1"/>
                          </a:solidFill>
                          <a:latin typeface="Century Schoolbook" panose="02040604050505020304" pitchFamily="18" charset="0"/>
                          <a:ea typeface="+mn-ea"/>
                          <a:cs typeface="Arial" panose="020B0604020202020204" pitchFamily="34" charset="0"/>
                        </a:rPr>
                        <a:t>(a+b)*aa(a+b)*</a:t>
                      </a:r>
                    </a:p>
                  </a:txBody>
                  <a:tcPr marL="87027" marR="87027" marT="43513" marB="43513" anchor="ctr">
                    <a:lnL w="9525" cap="flat" cmpd="sng" algn="ctr">
                      <a:solidFill>
                        <a:srgbClr val="7033DB"/>
                      </a:solidFill>
                      <a:prstDash val="solid"/>
                      <a:round/>
                      <a:headEnd type="none" w="med" len="med"/>
                      <a:tailEnd type="none" w="med" len="med"/>
                    </a:lnL>
                    <a:lnR w="9525" cap="flat" cmpd="sng" algn="ctr">
                      <a:solidFill>
                        <a:srgbClr val="9031DB"/>
                      </a:solidFill>
                      <a:prstDash val="solid"/>
                      <a:round/>
                      <a:headEnd type="none" w="med" len="med"/>
                      <a:tailEnd type="none" w="med" len="med"/>
                    </a:lnR>
                    <a:lnT w="9525" cap="flat" cmpd="sng" algn="ctr">
                      <a:solidFill>
                        <a:srgbClr val="7033DB"/>
                      </a:solidFill>
                      <a:prstDash val="solid"/>
                      <a:round/>
                      <a:headEnd type="none" w="med" len="med"/>
                      <a:tailEnd type="none" w="med" len="med"/>
                    </a:lnT>
                    <a:lnB w="9525" cap="flat" cmpd="sng" algn="ctr">
                      <a:solidFill>
                        <a:srgbClr val="7033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strings of a’s and b’s having a sub string aa.</a:t>
                      </a:r>
                    </a:p>
                  </a:txBody>
                  <a:tcPr marL="87027" marR="87027" marT="43513" marB="43513" anchor="ctr">
                    <a:lnL w="9525" cap="flat" cmpd="sng" algn="ctr">
                      <a:solidFill>
                        <a:srgbClr val="9031DB"/>
                      </a:solidFill>
                      <a:prstDash val="solid"/>
                      <a:round/>
                      <a:headEnd type="none" w="med" len="med"/>
                      <a:tailEnd type="none" w="med" len="med"/>
                    </a:lnL>
                    <a:lnR w="9525" cap="flat" cmpd="sng" algn="ctr">
                      <a:solidFill>
                        <a:srgbClr val="9031DB"/>
                      </a:solidFill>
                      <a:prstDash val="solid"/>
                      <a:round/>
                      <a:headEnd type="none" w="med" len="med"/>
                      <a:tailEnd type="none" w="med" len="med"/>
                    </a:lnR>
                    <a:lnT w="9525" cap="flat" cmpd="sng" algn="ctr">
                      <a:solidFill>
                        <a:srgbClr val="9031DB"/>
                      </a:solidFill>
                      <a:prstDash val="solid"/>
                      <a:round/>
                      <a:headEnd type="none" w="med" len="med"/>
                      <a:tailEnd type="none" w="med" len="med"/>
                    </a:lnT>
                    <a:lnB w="9525" cap="flat" cmpd="sng" algn="ctr">
                      <a:solidFill>
                        <a:srgbClr val="7045DB"/>
                      </a:solidFill>
                      <a:prstDash val="solid"/>
                      <a:round/>
                      <a:headEnd type="none" w="med" len="med"/>
                      <a:tailEnd type="none" w="med" len="med"/>
                    </a:lnB>
                    <a:noFill/>
                  </a:tcPr>
                </a:tc>
                <a:extLst>
                  <a:ext uri="{0D108BD9-81ED-4DB2-BD59-A6C34878D82A}">
                    <a16:rowId xmlns:a16="http://schemas.microsoft.com/office/drawing/2014/main" val="2653192687"/>
                  </a:ext>
                </a:extLst>
              </a:tr>
              <a:tr h="1053326">
                <a:tc>
                  <a:txBody>
                    <a:bodyPr/>
                    <a:lstStyle/>
                    <a:p>
                      <a:r>
                        <a:rPr lang="en-IN" sz="1800" kern="1200">
                          <a:solidFill>
                            <a:schemeClr val="tx1"/>
                          </a:solidFill>
                          <a:latin typeface="Century Schoolbook" panose="02040604050505020304" pitchFamily="18" charset="0"/>
                          <a:ea typeface="+mn-ea"/>
                          <a:cs typeface="Arial" panose="020B0604020202020204" pitchFamily="34" charset="0"/>
                        </a:rPr>
                        <a:t>a*b*c*</a:t>
                      </a:r>
                    </a:p>
                  </a:txBody>
                  <a:tcPr marL="87027" marR="87027" marT="43513" marB="43513" anchor="ctr">
                    <a:lnL w="9525" cap="flat" cmpd="sng" algn="ctr">
                      <a:solidFill>
                        <a:srgbClr val="7033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7033DB"/>
                      </a:solidFill>
                      <a:prstDash val="solid"/>
                      <a:round/>
                      <a:headEnd type="none" w="med" len="med"/>
                      <a:tailEnd type="none" w="med" len="med"/>
                    </a:lnT>
                    <a:lnB w="9525" cap="flat" cmpd="sng" algn="ctr">
                      <a:solidFill>
                        <a:srgbClr val="7045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 consisting of any number of a’s(may be empty string also) followed by any number of b’s(may include empty string) followed by any number of c’s(may include empty string).</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7045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903ADB"/>
                      </a:solidFill>
                      <a:prstDash val="solid"/>
                      <a:round/>
                      <a:headEnd type="none" w="med" len="med"/>
                      <a:tailEnd type="none" w="med" len="med"/>
                    </a:lnB>
                    <a:noFill/>
                  </a:tcPr>
                </a:tc>
                <a:extLst>
                  <a:ext uri="{0D108BD9-81ED-4DB2-BD59-A6C34878D82A}">
                    <a16:rowId xmlns:a16="http://schemas.microsoft.com/office/drawing/2014/main" val="3640633082"/>
                  </a:ext>
                </a:extLst>
              </a:tr>
              <a:tr h="695171">
                <a:tc>
                  <a:txBody>
                    <a:bodyPr/>
                    <a:lstStyle/>
                    <a:p>
                      <a:r>
                        <a:rPr lang="en-IN" sz="1800" kern="1200">
                          <a:solidFill>
                            <a:schemeClr val="tx1"/>
                          </a:solidFill>
                          <a:latin typeface="Century Schoolbook" panose="02040604050505020304" pitchFamily="18" charset="0"/>
                          <a:ea typeface="+mn-ea"/>
                          <a:cs typeface="Arial" panose="020B0604020202020204" pitchFamily="34" charset="0"/>
                        </a:rPr>
                        <a:t>a⁺b⁺c⁺</a:t>
                      </a:r>
                    </a:p>
                  </a:txBody>
                  <a:tcPr marL="87027" marR="87027" marT="43513" marB="43513" anchor="ctr">
                    <a:lnL w="9525" cap="flat" cmpd="sng" algn="ctr">
                      <a:solidFill>
                        <a:srgbClr val="7045DB"/>
                      </a:solidFill>
                      <a:prstDash val="solid"/>
                      <a:round/>
                      <a:headEnd type="none" w="med" len="med"/>
                      <a:tailEnd type="none" w="med" len="med"/>
                    </a:lnL>
                    <a:lnR w="9525" cap="flat" cmpd="sng" algn="ctr">
                      <a:solidFill>
                        <a:srgbClr val="903ADB"/>
                      </a:solidFill>
                      <a:prstDash val="solid"/>
                      <a:round/>
                      <a:headEnd type="none" w="med" len="med"/>
                      <a:tailEnd type="none" w="med" len="med"/>
                    </a:lnR>
                    <a:lnT w="9525" cap="flat" cmpd="sng" algn="ctr">
                      <a:solidFill>
                        <a:srgbClr val="7045DB"/>
                      </a:solidFill>
                      <a:prstDash val="solid"/>
                      <a:round/>
                      <a:headEnd type="none" w="med" len="med"/>
                      <a:tailEnd type="none" w="med" len="med"/>
                    </a:lnT>
                    <a:lnB w="9525" cap="flat" cmpd="sng" algn="ctr">
                      <a:solidFill>
                        <a:srgbClr val="D030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 consisting of at least one ‘a’ followed by string consisting of at least one ‘b’ followed by string consisting of at least one ‘c’.</a:t>
                      </a:r>
                    </a:p>
                  </a:txBody>
                  <a:tcPr marL="87027" marR="87027" marT="43513" marB="43513" anchor="ctr">
                    <a:lnL w="9525" cap="flat" cmpd="sng" algn="ctr">
                      <a:solidFill>
                        <a:srgbClr val="903ADB"/>
                      </a:solidFill>
                      <a:prstDash val="solid"/>
                      <a:round/>
                      <a:headEnd type="none" w="med" len="med"/>
                      <a:tailEnd type="none" w="med" len="med"/>
                    </a:lnL>
                    <a:lnR w="9525" cap="flat" cmpd="sng" algn="ctr">
                      <a:solidFill>
                        <a:srgbClr val="903ADB"/>
                      </a:solidFill>
                      <a:prstDash val="solid"/>
                      <a:round/>
                      <a:headEnd type="none" w="med" len="med"/>
                      <a:tailEnd type="none" w="med" len="med"/>
                    </a:lnR>
                    <a:lnT w="9525" cap="flat" cmpd="sng" algn="ctr">
                      <a:solidFill>
                        <a:srgbClr val="903ADB"/>
                      </a:solidFill>
                      <a:prstDash val="solid"/>
                      <a:round/>
                      <a:headEnd type="none" w="med" len="med"/>
                      <a:tailEnd type="none" w="med" len="med"/>
                    </a:lnT>
                    <a:lnB w="9525" cap="flat" cmpd="sng" algn="ctr">
                      <a:solidFill>
                        <a:srgbClr val="F03ADB"/>
                      </a:solidFill>
                      <a:prstDash val="solid"/>
                      <a:round/>
                      <a:headEnd type="none" w="med" len="med"/>
                      <a:tailEnd type="none" w="med" len="med"/>
                    </a:lnB>
                    <a:noFill/>
                  </a:tcPr>
                </a:tc>
                <a:extLst>
                  <a:ext uri="{0D108BD9-81ED-4DB2-BD59-A6C34878D82A}">
                    <a16:rowId xmlns:a16="http://schemas.microsoft.com/office/drawing/2014/main" val="975699261"/>
                  </a:ext>
                </a:extLst>
              </a:tr>
              <a:tr h="695171">
                <a:tc>
                  <a:txBody>
                    <a:bodyPr/>
                    <a:lstStyle/>
                    <a:p>
                      <a:r>
                        <a:rPr lang="en-IN" sz="1800" kern="1200">
                          <a:solidFill>
                            <a:schemeClr val="tx1"/>
                          </a:solidFill>
                          <a:latin typeface="Century Schoolbook" panose="02040604050505020304" pitchFamily="18" charset="0"/>
                          <a:ea typeface="+mn-ea"/>
                          <a:cs typeface="Arial" panose="020B0604020202020204" pitchFamily="34" charset="0"/>
                        </a:rPr>
                        <a:t>aa*bb*cc*</a:t>
                      </a:r>
                    </a:p>
                  </a:txBody>
                  <a:tcPr marL="87027" marR="87027" marT="43513" marB="43513" anchor="ctr">
                    <a:lnL w="9525" cap="flat" cmpd="sng" algn="ctr">
                      <a:solidFill>
                        <a:srgbClr val="D030DB"/>
                      </a:solidFill>
                      <a:prstDash val="solid"/>
                      <a:round/>
                      <a:headEnd type="none" w="med" len="med"/>
                      <a:tailEnd type="none" w="med" len="med"/>
                    </a:lnL>
                    <a:lnR w="9525" cap="flat" cmpd="sng" algn="ctr">
                      <a:solidFill>
                        <a:srgbClr val="F03ADB"/>
                      </a:solidFill>
                      <a:prstDash val="solid"/>
                      <a:round/>
                      <a:headEnd type="none" w="med" len="med"/>
                      <a:tailEnd type="none" w="med" len="med"/>
                    </a:lnR>
                    <a:lnT w="9525" cap="flat" cmpd="sng" algn="ctr">
                      <a:solidFill>
                        <a:srgbClr val="D030DB"/>
                      </a:solidFill>
                      <a:prstDash val="solid"/>
                      <a:round/>
                      <a:headEnd type="none" w="med" len="med"/>
                      <a:tailEnd type="none" w="med" len="med"/>
                    </a:lnT>
                    <a:lnB w="9525" cap="flat" cmpd="sng" algn="ctr">
                      <a:solidFill>
                        <a:srgbClr val="D030DB"/>
                      </a:solidFill>
                      <a:prstDash val="solid"/>
                      <a:round/>
                      <a:headEnd type="none" w="med" len="med"/>
                      <a:tailEnd type="none" w="med" len="med"/>
                    </a:lnB>
                    <a:noFill/>
                  </a:tcPr>
                </a:tc>
                <a:tc>
                  <a:txBody>
                    <a:bodyPr/>
                    <a:lstStyle/>
                    <a:p>
                      <a:r>
                        <a:rPr lang="en-US" sz="1800" kern="1200" dirty="0">
                          <a:solidFill>
                            <a:schemeClr val="tx1"/>
                          </a:solidFill>
                          <a:latin typeface="Century Schoolbook" panose="02040604050505020304" pitchFamily="18" charset="0"/>
                          <a:ea typeface="+mn-ea"/>
                          <a:cs typeface="Arial" panose="020B0604020202020204" pitchFamily="34" charset="0"/>
                        </a:rPr>
                        <a:t>Set of string consisting of at least one ‘a’ followed by string consisting of at least one ‘b’ followed by string consisting of at least one ‘c’.</a:t>
                      </a:r>
                    </a:p>
                  </a:txBody>
                  <a:tcPr marL="87027" marR="87027" marT="43513" marB="43513" anchor="ctr">
                    <a:lnL w="9525" cap="flat" cmpd="sng" algn="ctr">
                      <a:solidFill>
                        <a:srgbClr val="F03ADB"/>
                      </a:solidFill>
                      <a:prstDash val="solid"/>
                      <a:round/>
                      <a:headEnd type="none" w="med" len="med"/>
                      <a:tailEnd type="none" w="med" len="med"/>
                    </a:lnL>
                    <a:lnR w="9525" cap="flat" cmpd="sng" algn="ctr">
                      <a:solidFill>
                        <a:srgbClr val="F03ADB"/>
                      </a:solidFill>
                      <a:prstDash val="solid"/>
                      <a:round/>
                      <a:headEnd type="none" w="med" len="med"/>
                      <a:tailEnd type="none" w="med" len="med"/>
                    </a:lnR>
                    <a:lnT w="9525" cap="flat" cmpd="sng" algn="ctr">
                      <a:solidFill>
                        <a:srgbClr val="F03ADB"/>
                      </a:solidFill>
                      <a:prstDash val="solid"/>
                      <a:round/>
                      <a:headEnd type="none" w="med" len="med"/>
                      <a:tailEnd type="none" w="med" len="med"/>
                    </a:lnT>
                    <a:lnB w="9525" cap="flat" cmpd="sng" algn="ctr">
                      <a:solidFill>
                        <a:srgbClr val="F03ADB"/>
                      </a:solidFill>
                      <a:prstDash val="solid"/>
                      <a:round/>
                      <a:headEnd type="none" w="med" len="med"/>
                      <a:tailEnd type="none" w="med" len="med"/>
                    </a:lnB>
                    <a:noFill/>
                  </a:tcPr>
                </a:tc>
                <a:extLst>
                  <a:ext uri="{0D108BD9-81ED-4DB2-BD59-A6C34878D82A}">
                    <a16:rowId xmlns:a16="http://schemas.microsoft.com/office/drawing/2014/main" val="2415828129"/>
                  </a:ext>
                </a:extLst>
              </a:tr>
            </a:tbl>
          </a:graphicData>
        </a:graphic>
      </p:graphicFrame>
    </p:spTree>
    <p:extLst>
      <p:ext uri="{BB962C8B-B14F-4D97-AF65-F5344CB8AC3E}">
        <p14:creationId xmlns:p14="http://schemas.microsoft.com/office/powerpoint/2010/main" val="2002631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64"/>
          <p:cNvSpPr txBox="1">
            <a:spLocks noGrp="1"/>
          </p:cNvSpPr>
          <p:nvPr>
            <p:ph type="title"/>
          </p:nvPr>
        </p:nvSpPr>
        <p:spPr>
          <a:xfrm>
            <a:off x="2057400" y="533400"/>
            <a:ext cx="7467600" cy="7318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500" b="1">
                <a:solidFill>
                  <a:srgbClr val="7030A0"/>
                </a:solidFill>
              </a:rPr>
              <a:t>Closure under Homomorphism</a:t>
            </a:r>
            <a:endParaRPr sz="3500" b="1">
              <a:solidFill>
                <a:srgbClr val="7030A0"/>
              </a:solidFill>
            </a:endParaRPr>
          </a:p>
        </p:txBody>
      </p:sp>
      <p:sp>
        <p:nvSpPr>
          <p:cNvPr id="611" name="Google Shape;611;p64"/>
          <p:cNvSpPr txBox="1">
            <a:spLocks noGrp="1"/>
          </p:cNvSpPr>
          <p:nvPr>
            <p:ph type="body" idx="1"/>
          </p:nvPr>
        </p:nvSpPr>
        <p:spPr>
          <a:xfrm>
            <a:off x="914400" y="1524000"/>
            <a:ext cx="10142806" cy="51054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b="1" dirty="0">
                <a:solidFill>
                  <a:srgbClr val="FF0000"/>
                </a:solidFill>
              </a:rPr>
              <a:t>Homomorphism:</a:t>
            </a:r>
            <a:endParaRPr dirty="0"/>
          </a:p>
          <a:p>
            <a:pPr marL="274320" indent="-274320">
              <a:spcBef>
                <a:spcPts val="600"/>
              </a:spcBef>
              <a:buSzPts val="1540"/>
              <a:buChar char="🞆"/>
            </a:pPr>
            <a:r>
              <a:rPr lang="en-US" sz="2200" dirty="0">
                <a:solidFill>
                  <a:srgbClr val="0070C0"/>
                </a:solidFill>
              </a:rPr>
              <a:t>Definition : </a:t>
            </a:r>
            <a:r>
              <a:rPr lang="en-US" sz="2200" dirty="0"/>
              <a:t>A string homomorphism is a function on strings that works by substituting a particular string for each symbol.</a:t>
            </a:r>
            <a:endParaRPr dirty="0"/>
          </a:p>
          <a:p>
            <a:pPr marL="274320" indent="-274320" algn="ctr">
              <a:spcBef>
                <a:spcPts val="600"/>
              </a:spcBef>
              <a:buSzPts val="1540"/>
              <a:buNone/>
            </a:pPr>
            <a:r>
              <a:rPr lang="en-US" sz="2200" b="1" dirty="0">
                <a:solidFill>
                  <a:srgbClr val="7030A0"/>
                </a:solidFill>
                <a:latin typeface="Century Schoolbook"/>
                <a:ea typeface="Century Schoolbook"/>
                <a:cs typeface="Century Schoolbook"/>
                <a:sym typeface="Century Schoolbook"/>
              </a:rPr>
              <a:t>OR</a:t>
            </a:r>
            <a:endParaRPr dirty="0"/>
          </a:p>
          <a:p>
            <a:pPr marL="274320" indent="-274320">
              <a:spcBef>
                <a:spcPts val="600"/>
              </a:spcBef>
              <a:buSzPts val="1540"/>
              <a:buChar char="🞆"/>
            </a:pPr>
            <a:r>
              <a:rPr lang="en-US" sz="2200" dirty="0">
                <a:solidFill>
                  <a:srgbClr val="0070C0"/>
                </a:solidFill>
                <a:latin typeface="Century Schoolbook"/>
                <a:ea typeface="Century Schoolbook"/>
                <a:cs typeface="Century Schoolbook"/>
                <a:sym typeface="Century Schoolbook"/>
              </a:rPr>
              <a:t>Definition:</a:t>
            </a:r>
            <a:r>
              <a:rPr lang="en-US" sz="2200" dirty="0">
                <a:latin typeface="Century Schoolbook"/>
                <a:ea typeface="Century Schoolbook"/>
                <a:cs typeface="Century Schoolbook"/>
                <a:sym typeface="Century Schoolbook"/>
              </a:rPr>
              <a:t> Let </a:t>
            </a:r>
            <a:r>
              <a:rPr lang="en-US" sz="2200" dirty="0">
                <a:latin typeface="Times New Roman"/>
                <a:ea typeface="Times New Roman"/>
                <a:cs typeface="Times New Roman"/>
                <a:sym typeface="Times New Roman"/>
              </a:rPr>
              <a:t>Σ </a:t>
            </a:r>
            <a:r>
              <a:rPr lang="en-US" sz="2200" dirty="0">
                <a:latin typeface="Century Schoolbook"/>
                <a:ea typeface="Century Schoolbook"/>
                <a:cs typeface="Century Schoolbook"/>
                <a:sym typeface="Century Schoolbook"/>
              </a:rPr>
              <a:t>and </a:t>
            </a:r>
            <a:r>
              <a:rPr lang="en-US" sz="2200" dirty="0">
                <a:latin typeface="Times New Roman"/>
                <a:ea typeface="Times New Roman"/>
                <a:cs typeface="Times New Roman"/>
                <a:sym typeface="Times New Roman"/>
              </a:rPr>
              <a:t>Г</a:t>
            </a:r>
            <a:r>
              <a:rPr lang="en-US" sz="2200" dirty="0">
                <a:latin typeface="Century Schoolbook"/>
                <a:ea typeface="Century Schoolbook"/>
                <a:cs typeface="Century Schoolbook"/>
                <a:sym typeface="Century Schoolbook"/>
              </a:rPr>
              <a:t> are set of alphabets. The homomorphic function </a:t>
            </a:r>
            <a:endParaRPr dirty="0"/>
          </a:p>
          <a:p>
            <a:pPr marL="274320" indent="-274320">
              <a:spcBef>
                <a:spcPts val="600"/>
              </a:spcBef>
              <a:buSzPts val="1540"/>
              <a:buNone/>
            </a:pPr>
            <a:r>
              <a:rPr lang="en-US" sz="2200" dirty="0">
                <a:latin typeface="Century Schoolbook"/>
                <a:ea typeface="Century Schoolbook"/>
                <a:cs typeface="Century Schoolbook"/>
                <a:sym typeface="Century Schoolbook"/>
              </a:rPr>
              <a:t>                                  </a:t>
            </a:r>
            <a:r>
              <a:rPr lang="en-US" sz="2200" dirty="0">
                <a:solidFill>
                  <a:srgbClr val="0070C0"/>
                </a:solidFill>
                <a:latin typeface="Century Schoolbook"/>
                <a:ea typeface="Century Schoolbook"/>
                <a:cs typeface="Century Schoolbook"/>
                <a:sym typeface="Century Schoolbook"/>
              </a:rPr>
              <a:t>h: </a:t>
            </a:r>
            <a:r>
              <a:rPr lang="en-US" sz="2200" dirty="0">
                <a:solidFill>
                  <a:srgbClr val="0070C0"/>
                </a:solidFill>
                <a:latin typeface="Times New Roman"/>
                <a:ea typeface="Times New Roman"/>
                <a:cs typeface="Times New Roman"/>
                <a:sym typeface="Times New Roman"/>
              </a:rPr>
              <a:t>Σ </a:t>
            </a:r>
            <a:r>
              <a:rPr lang="en-US" sz="2200" dirty="0">
                <a:solidFill>
                  <a:srgbClr val="0070C0"/>
                </a:solidFill>
                <a:latin typeface="Times New Roman"/>
                <a:ea typeface="Times New Roman"/>
                <a:cs typeface="Times New Roman"/>
                <a:sym typeface="Wingdings" panose="05000000000000000000" pitchFamily="2" charset="2"/>
              </a:rPr>
              <a:t></a:t>
            </a:r>
            <a:r>
              <a:rPr lang="en-US" sz="2200" dirty="0">
                <a:solidFill>
                  <a:srgbClr val="0070C0"/>
                </a:solidFill>
                <a:latin typeface="Times New Roman"/>
                <a:ea typeface="Times New Roman"/>
                <a:cs typeface="Times New Roman"/>
                <a:sym typeface="Times New Roman"/>
              </a:rPr>
              <a:t> Г*</a:t>
            </a:r>
            <a:endParaRPr dirty="0"/>
          </a:p>
          <a:p>
            <a:pPr marL="274320" indent="-274320">
              <a:spcBef>
                <a:spcPts val="600"/>
              </a:spcBef>
              <a:buSzPts val="1540"/>
              <a:buChar char="🞆"/>
            </a:pPr>
            <a:r>
              <a:rPr lang="en-US" sz="2200" dirty="0">
                <a:latin typeface="Century Schoolbook"/>
                <a:ea typeface="Century Schoolbook"/>
                <a:cs typeface="Century Schoolbook"/>
                <a:sym typeface="Century Schoolbook"/>
              </a:rPr>
              <a:t>is called Homomorphism i.e., a substitute where a </a:t>
            </a:r>
            <a:r>
              <a:rPr lang="en-US" sz="2200" dirty="0">
                <a:solidFill>
                  <a:srgbClr val="00B050"/>
                </a:solidFill>
                <a:latin typeface="Century Schoolbook"/>
                <a:ea typeface="Century Schoolbook"/>
                <a:cs typeface="Century Schoolbook"/>
                <a:sym typeface="Century Schoolbook"/>
              </a:rPr>
              <a:t>single letter </a:t>
            </a:r>
            <a:r>
              <a:rPr lang="en-US" sz="2200" dirty="0">
                <a:latin typeface="Century Schoolbook"/>
                <a:ea typeface="Century Schoolbook"/>
                <a:cs typeface="Century Schoolbook"/>
                <a:sym typeface="Century Schoolbook"/>
              </a:rPr>
              <a:t>is </a:t>
            </a:r>
            <a:r>
              <a:rPr lang="en-US" sz="2200" dirty="0">
                <a:solidFill>
                  <a:srgbClr val="00B050"/>
                </a:solidFill>
                <a:latin typeface="Century Schoolbook"/>
                <a:ea typeface="Century Schoolbook"/>
                <a:cs typeface="Century Schoolbook"/>
                <a:sym typeface="Century Schoolbook"/>
              </a:rPr>
              <a:t>replaced by a string</a:t>
            </a:r>
            <a:r>
              <a:rPr lang="en-US" sz="2200" dirty="0">
                <a:latin typeface="Century Schoolbook"/>
                <a:ea typeface="Century Schoolbook"/>
                <a:cs typeface="Century Schoolbook"/>
                <a:sym typeface="Century Schoolbook"/>
              </a:rPr>
              <a:t>. If w=a</a:t>
            </a:r>
            <a:r>
              <a:rPr lang="en-US" sz="2200" baseline="-25000" dirty="0">
                <a:latin typeface="Century Schoolbook"/>
                <a:ea typeface="Century Schoolbook"/>
                <a:cs typeface="Century Schoolbook"/>
                <a:sym typeface="Century Schoolbook"/>
              </a:rPr>
              <a:t>1</a:t>
            </a:r>
            <a:r>
              <a:rPr lang="en-US" sz="2200" dirty="0">
                <a:latin typeface="Century Schoolbook"/>
                <a:ea typeface="Century Schoolbook"/>
                <a:cs typeface="Century Schoolbook"/>
                <a:sym typeface="Century Schoolbook"/>
              </a:rPr>
              <a:t>a</a:t>
            </a:r>
            <a:r>
              <a:rPr lang="en-US" sz="2200" baseline="-25000" dirty="0">
                <a:latin typeface="Century Schoolbook"/>
                <a:ea typeface="Century Schoolbook"/>
                <a:cs typeface="Century Schoolbook"/>
                <a:sym typeface="Century Schoolbook"/>
              </a:rPr>
              <a:t>2</a:t>
            </a:r>
            <a:r>
              <a:rPr lang="en-US" sz="2200" dirty="0">
                <a:latin typeface="Century Schoolbook"/>
                <a:ea typeface="Century Schoolbook"/>
                <a:cs typeface="Century Schoolbook"/>
                <a:sym typeface="Century Schoolbook"/>
              </a:rPr>
              <a:t>a</a:t>
            </a:r>
            <a:r>
              <a:rPr lang="en-US" sz="2200" baseline="-25000" dirty="0">
                <a:latin typeface="Century Schoolbook"/>
                <a:ea typeface="Century Schoolbook"/>
                <a:cs typeface="Century Schoolbook"/>
                <a:sym typeface="Century Schoolbook"/>
              </a:rPr>
              <a:t>3</a:t>
            </a:r>
            <a:r>
              <a:rPr lang="en-US" sz="2200" dirty="0">
                <a:latin typeface="Century Schoolbook"/>
                <a:ea typeface="Century Schoolbook"/>
                <a:cs typeface="Century Schoolbook"/>
                <a:sym typeface="Century Schoolbook"/>
              </a:rPr>
              <a:t>…..a</a:t>
            </a:r>
            <a:r>
              <a:rPr lang="en-US" sz="2200" baseline="-25000" dirty="0">
                <a:latin typeface="Century Schoolbook"/>
                <a:ea typeface="Century Schoolbook"/>
                <a:cs typeface="Century Schoolbook"/>
                <a:sym typeface="Century Schoolbook"/>
              </a:rPr>
              <a:t>n</a:t>
            </a:r>
            <a:r>
              <a:rPr lang="en-US" sz="2200" dirty="0">
                <a:latin typeface="Century Schoolbook"/>
                <a:ea typeface="Century Schoolbook"/>
                <a:cs typeface="Century Schoolbook"/>
                <a:sym typeface="Century Schoolbook"/>
              </a:rPr>
              <a:t>, then h(w)=h(a</a:t>
            </a:r>
            <a:r>
              <a:rPr lang="en-US" sz="2200" baseline="-25000" dirty="0">
                <a:latin typeface="Century Schoolbook"/>
                <a:ea typeface="Century Schoolbook"/>
                <a:cs typeface="Century Schoolbook"/>
                <a:sym typeface="Century Schoolbook"/>
              </a:rPr>
              <a:t>1</a:t>
            </a:r>
            <a:r>
              <a:rPr lang="en-US" sz="2200" dirty="0">
                <a:latin typeface="Century Schoolbook"/>
                <a:ea typeface="Century Schoolbook"/>
                <a:cs typeface="Century Schoolbook"/>
                <a:sym typeface="Century Schoolbook"/>
              </a:rPr>
              <a:t>)h(a</a:t>
            </a:r>
            <a:r>
              <a:rPr lang="en-US" sz="2200" baseline="-25000" dirty="0">
                <a:latin typeface="Century Schoolbook"/>
                <a:ea typeface="Century Schoolbook"/>
                <a:cs typeface="Century Schoolbook"/>
                <a:sym typeface="Century Schoolbook"/>
              </a:rPr>
              <a:t>2</a:t>
            </a:r>
            <a:r>
              <a:rPr lang="en-US" sz="2200" dirty="0">
                <a:latin typeface="Century Schoolbook"/>
                <a:ea typeface="Century Schoolbook"/>
                <a:cs typeface="Century Schoolbook"/>
                <a:sym typeface="Century Schoolbook"/>
              </a:rPr>
              <a:t>)…….h(a</a:t>
            </a:r>
            <a:r>
              <a:rPr lang="en-US" sz="2200" baseline="-25000" dirty="0">
                <a:latin typeface="Century Schoolbook"/>
                <a:ea typeface="Century Schoolbook"/>
                <a:cs typeface="Century Schoolbook"/>
                <a:sym typeface="Century Schoolbook"/>
              </a:rPr>
              <a:t>n</a:t>
            </a:r>
            <a:r>
              <a:rPr lang="en-US" sz="2200" dirty="0">
                <a:latin typeface="Century Schoolbook"/>
                <a:ea typeface="Century Schoolbook"/>
                <a:cs typeface="Century Schoolbook"/>
                <a:sym typeface="Century Schoolbook"/>
              </a:rPr>
              <a:t>).</a:t>
            </a:r>
            <a:endParaRPr dirty="0"/>
          </a:p>
          <a:p>
            <a:pPr marL="274320" indent="-274320">
              <a:spcBef>
                <a:spcPts val="600"/>
              </a:spcBef>
              <a:buSzPts val="1540"/>
              <a:buChar char="🞆"/>
            </a:pPr>
            <a:r>
              <a:rPr lang="en-US" sz="2200" dirty="0">
                <a:latin typeface="Century Schoolbook"/>
                <a:ea typeface="Century Schoolbook"/>
                <a:cs typeface="Century Schoolbook"/>
                <a:sym typeface="Century Schoolbook"/>
              </a:rPr>
              <a:t>If L is made of alphabets from </a:t>
            </a:r>
            <a:r>
              <a:rPr lang="en-US" sz="2200" dirty="0">
                <a:latin typeface="Times New Roman"/>
                <a:ea typeface="Times New Roman"/>
                <a:cs typeface="Times New Roman"/>
                <a:sym typeface="Times New Roman"/>
              </a:rPr>
              <a:t>Σ, </a:t>
            </a:r>
            <a:r>
              <a:rPr lang="en-US" sz="2200" dirty="0">
                <a:latin typeface="Century Schoolbook"/>
                <a:ea typeface="Century Schoolbook"/>
                <a:cs typeface="Century Schoolbook"/>
                <a:sym typeface="Century Schoolbook"/>
              </a:rPr>
              <a:t>then h(L)={ h(w) | w ϵ L} is called homomorphic image.</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5"/>
          <p:cNvSpPr txBox="1">
            <a:spLocks noGrp="1"/>
          </p:cNvSpPr>
          <p:nvPr>
            <p:ph type="body" idx="1"/>
          </p:nvPr>
        </p:nvSpPr>
        <p:spPr>
          <a:xfrm>
            <a:off x="534571" y="1219200"/>
            <a:ext cx="10494499" cy="5254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540"/>
              <a:buChar char="🞆"/>
            </a:pPr>
            <a:r>
              <a:rPr lang="en-US" sz="2200" dirty="0"/>
              <a:t>Example 1: Let </a:t>
            </a:r>
            <a:r>
              <a:rPr lang="en-US" sz="2200" dirty="0">
                <a:latin typeface="Times New Roman"/>
                <a:ea typeface="Times New Roman"/>
                <a:cs typeface="Times New Roman"/>
                <a:sym typeface="Times New Roman"/>
              </a:rPr>
              <a:t>Σ</a:t>
            </a:r>
            <a:r>
              <a:rPr lang="en-US" sz="2200" dirty="0"/>
              <a:t>={0,1} </a:t>
            </a:r>
            <a:r>
              <a:rPr lang="en-US" sz="2200" dirty="0">
                <a:latin typeface="Times New Roman"/>
                <a:ea typeface="Times New Roman"/>
                <a:cs typeface="Times New Roman"/>
                <a:sym typeface="Times New Roman"/>
              </a:rPr>
              <a:t>, Г ={0,1,2}</a:t>
            </a:r>
            <a:r>
              <a:rPr lang="en-US" sz="2200" dirty="0"/>
              <a:t> and </a:t>
            </a:r>
            <a:r>
              <a:rPr lang="en-US" sz="2200" dirty="0">
                <a:solidFill>
                  <a:srgbClr val="00B050"/>
                </a:solidFill>
              </a:rPr>
              <a:t>h(0)=01, h(1)=112</a:t>
            </a:r>
            <a:r>
              <a:rPr lang="en-US" sz="2200" dirty="0"/>
              <a:t>. what is </a:t>
            </a:r>
            <a:r>
              <a:rPr lang="en-US" sz="2200" dirty="0">
                <a:solidFill>
                  <a:srgbClr val="00B050"/>
                </a:solidFill>
              </a:rPr>
              <a:t>h(010)</a:t>
            </a:r>
            <a:r>
              <a:rPr lang="en-US" sz="2200" dirty="0"/>
              <a:t>? If </a:t>
            </a:r>
            <a:r>
              <a:rPr lang="en-US" sz="2200" dirty="0">
                <a:solidFill>
                  <a:srgbClr val="0070C0"/>
                </a:solidFill>
              </a:rPr>
              <a:t>L={00,010}</a:t>
            </a:r>
            <a:r>
              <a:rPr lang="en-US" sz="2200" dirty="0"/>
              <a:t>. What is </a:t>
            </a:r>
            <a:r>
              <a:rPr lang="en-US" sz="2200" dirty="0">
                <a:solidFill>
                  <a:srgbClr val="0070C0"/>
                </a:solidFill>
              </a:rPr>
              <a:t>homomorphic image of L</a:t>
            </a:r>
            <a:r>
              <a:rPr lang="en-US" sz="2200" dirty="0"/>
              <a:t>?</a:t>
            </a:r>
            <a:endParaRPr dirty="0"/>
          </a:p>
          <a:p>
            <a:pPr marL="274320" indent="-274320">
              <a:spcBef>
                <a:spcPts val="600"/>
              </a:spcBef>
              <a:buSzPts val="1540"/>
              <a:buChar char="🞆"/>
            </a:pPr>
            <a:r>
              <a:rPr lang="en-US" sz="2200" dirty="0" err="1"/>
              <a:t>Soln</a:t>
            </a:r>
            <a:r>
              <a:rPr lang="en-US" sz="2200" dirty="0"/>
              <a:t>: By definition, h(w)=h(a</a:t>
            </a:r>
            <a:r>
              <a:rPr lang="en-US" sz="2200" baseline="-25000" dirty="0"/>
              <a:t>1</a:t>
            </a:r>
            <a:r>
              <a:rPr lang="en-US" sz="2200" dirty="0"/>
              <a:t>)h(a</a:t>
            </a:r>
            <a:r>
              <a:rPr lang="en-US" sz="2200" baseline="-25000" dirty="0"/>
              <a:t>2</a:t>
            </a:r>
            <a:r>
              <a:rPr lang="en-US" sz="2200" dirty="0"/>
              <a:t>)…….h(a</a:t>
            </a:r>
            <a:r>
              <a:rPr lang="en-US" sz="2200" baseline="-25000" dirty="0"/>
              <a:t>n</a:t>
            </a:r>
            <a:r>
              <a:rPr lang="en-US" sz="2200" dirty="0"/>
              <a:t>).</a:t>
            </a:r>
            <a:endParaRPr dirty="0"/>
          </a:p>
          <a:p>
            <a:pPr marL="274320" indent="-274320">
              <a:spcBef>
                <a:spcPts val="600"/>
              </a:spcBef>
              <a:buSzPts val="1540"/>
              <a:buNone/>
            </a:pPr>
            <a:r>
              <a:rPr lang="en-US" sz="2200" dirty="0"/>
              <a:t>              So,</a:t>
            </a:r>
            <a:endParaRPr dirty="0"/>
          </a:p>
          <a:p>
            <a:pPr marL="274320" indent="-274320">
              <a:spcBef>
                <a:spcPts val="600"/>
              </a:spcBef>
              <a:buSzPts val="1540"/>
              <a:buNone/>
            </a:pPr>
            <a:r>
              <a:rPr lang="en-US" sz="2200" dirty="0"/>
              <a:t>                     h(010)=h(0)h(1)h(0)</a:t>
            </a:r>
            <a:endParaRPr dirty="0"/>
          </a:p>
          <a:p>
            <a:pPr marL="274320" indent="-274320">
              <a:spcBef>
                <a:spcPts val="600"/>
              </a:spcBef>
              <a:buSzPts val="1540"/>
              <a:buNone/>
            </a:pPr>
            <a:r>
              <a:rPr lang="en-US" sz="2200" dirty="0"/>
              <a:t>                     </a:t>
            </a:r>
            <a:r>
              <a:rPr lang="en-US" sz="2200" dirty="0">
                <a:solidFill>
                  <a:srgbClr val="92D050"/>
                </a:solidFill>
              </a:rPr>
              <a:t>h(010)=0111201</a:t>
            </a:r>
            <a:endParaRPr sz="2200" dirty="0">
              <a:solidFill>
                <a:srgbClr val="92D050"/>
              </a:solidFill>
            </a:endParaRPr>
          </a:p>
          <a:p>
            <a:pPr marL="274320" indent="-274320">
              <a:spcBef>
                <a:spcPts val="600"/>
              </a:spcBef>
              <a:buSzPts val="1680"/>
              <a:buChar char="🞆"/>
            </a:pPr>
            <a:r>
              <a:rPr lang="en-US" dirty="0"/>
              <a:t>L(00,010)=L ( h(00),h(010) )</a:t>
            </a:r>
            <a:endParaRPr dirty="0"/>
          </a:p>
          <a:p>
            <a:pPr marL="274320" indent="-274320">
              <a:spcBef>
                <a:spcPts val="600"/>
              </a:spcBef>
              <a:buSzPts val="1680"/>
              <a:buNone/>
            </a:pPr>
            <a:r>
              <a:rPr lang="en-US" dirty="0"/>
              <a:t>                   =L( h(0)h(0), h(0)h(1)h(0) )</a:t>
            </a:r>
            <a:endParaRPr dirty="0"/>
          </a:p>
          <a:p>
            <a:pPr marL="274320" indent="-274320">
              <a:spcBef>
                <a:spcPts val="600"/>
              </a:spcBef>
              <a:buSzPts val="1680"/>
              <a:buNone/>
            </a:pPr>
            <a:r>
              <a:rPr lang="en-US" dirty="0">
                <a:solidFill>
                  <a:srgbClr val="0070C0"/>
                </a:solidFill>
              </a:rPr>
              <a:t>    L(00,010)=L( 0101   ,    0111201 )</a:t>
            </a:r>
            <a:endParaRPr dirty="0">
              <a:solidFill>
                <a:srgbClr val="0070C0"/>
              </a:solidFill>
            </a:endParaRPr>
          </a:p>
        </p:txBody>
      </p:sp>
      <p:sp>
        <p:nvSpPr>
          <p:cNvPr id="617" name="Google Shape;617;p65"/>
          <p:cNvSpPr txBox="1">
            <a:spLocks noGrp="1"/>
          </p:cNvSpPr>
          <p:nvPr>
            <p:ph type="title"/>
          </p:nvPr>
        </p:nvSpPr>
        <p:spPr>
          <a:xfrm>
            <a:off x="1981200" y="228600"/>
            <a:ext cx="7467600" cy="8080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500" b="1">
                <a:solidFill>
                  <a:srgbClr val="7030A0"/>
                </a:solidFill>
              </a:rPr>
              <a:t>Closure under Homomorphism</a:t>
            </a:r>
            <a:endParaRPr sz="3500" b="1">
              <a:solidFill>
                <a:srgbClr val="7030A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6"/>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a:t>Example 2: Let </a:t>
            </a:r>
            <a:r>
              <a:rPr lang="en-US">
                <a:latin typeface="Times New Roman"/>
                <a:ea typeface="Times New Roman"/>
                <a:cs typeface="Times New Roman"/>
                <a:sym typeface="Times New Roman"/>
              </a:rPr>
              <a:t>Σ</a:t>
            </a:r>
            <a:r>
              <a:rPr lang="en-US"/>
              <a:t>={0,1} </a:t>
            </a:r>
            <a:r>
              <a:rPr lang="en-US">
                <a:latin typeface="Times New Roman"/>
                <a:ea typeface="Times New Roman"/>
                <a:cs typeface="Times New Roman"/>
                <a:sym typeface="Times New Roman"/>
              </a:rPr>
              <a:t>, Г ={1,2,3}</a:t>
            </a:r>
            <a:r>
              <a:rPr lang="en-US"/>
              <a:t> and </a:t>
            </a:r>
            <a:r>
              <a:rPr lang="en-US">
                <a:solidFill>
                  <a:srgbClr val="00B050"/>
                </a:solidFill>
              </a:rPr>
              <a:t>h(0)=3122, h(1)=132</a:t>
            </a:r>
            <a:r>
              <a:rPr lang="en-US"/>
              <a:t>. what is </a:t>
            </a:r>
            <a:r>
              <a:rPr lang="en-US">
                <a:solidFill>
                  <a:srgbClr val="00B050"/>
                </a:solidFill>
              </a:rPr>
              <a:t>(0+1)*(00)*</a:t>
            </a:r>
            <a:r>
              <a:rPr lang="en-US"/>
              <a:t>? </a:t>
            </a:r>
            <a:endParaRPr/>
          </a:p>
          <a:p>
            <a:pPr marL="274320" indent="-274320">
              <a:spcBef>
                <a:spcPts val="600"/>
              </a:spcBef>
              <a:buSzPts val="1680"/>
              <a:buChar char="🞆"/>
            </a:pPr>
            <a:r>
              <a:rPr lang="en-US"/>
              <a:t>Soln: By definition, h(w)=h(a</a:t>
            </a:r>
            <a:r>
              <a:rPr lang="en-US" baseline="-25000"/>
              <a:t>1</a:t>
            </a:r>
            <a:r>
              <a:rPr lang="en-US"/>
              <a:t>)h(a</a:t>
            </a:r>
            <a:r>
              <a:rPr lang="en-US" baseline="-25000"/>
              <a:t>2</a:t>
            </a:r>
            <a:r>
              <a:rPr lang="en-US"/>
              <a:t>)…….h(a</a:t>
            </a:r>
            <a:r>
              <a:rPr lang="en-US" baseline="-25000"/>
              <a:t>n</a:t>
            </a:r>
            <a:r>
              <a:rPr lang="en-US"/>
              <a:t>).</a:t>
            </a:r>
            <a:endParaRPr/>
          </a:p>
          <a:p>
            <a:pPr marL="274320" indent="-274320">
              <a:spcBef>
                <a:spcPts val="600"/>
              </a:spcBef>
              <a:buSzPts val="1680"/>
              <a:buNone/>
            </a:pPr>
            <a:r>
              <a:rPr lang="en-US"/>
              <a:t>              So,</a:t>
            </a:r>
            <a:endParaRPr/>
          </a:p>
          <a:p>
            <a:pPr marL="274320" indent="-274320">
              <a:spcBef>
                <a:spcPts val="600"/>
              </a:spcBef>
              <a:buSzPts val="1680"/>
              <a:buNone/>
            </a:pPr>
            <a:r>
              <a:rPr lang="en-US"/>
              <a:t>                     (0+1)*(00)*=(h(0)+h(1))* (h(0)h(0))*</a:t>
            </a:r>
            <a:endParaRPr/>
          </a:p>
          <a:p>
            <a:pPr marL="274320" indent="-274320">
              <a:spcBef>
                <a:spcPts val="600"/>
              </a:spcBef>
              <a:buSzPts val="1680"/>
              <a:buNone/>
            </a:pPr>
            <a:r>
              <a:rPr lang="en-US"/>
              <a:t>                     (</a:t>
            </a:r>
            <a:r>
              <a:rPr lang="en-US">
                <a:solidFill>
                  <a:srgbClr val="00B050"/>
                </a:solidFill>
              </a:rPr>
              <a:t>0+1)*(00)*=(3122+132)* (31223122)*</a:t>
            </a:r>
            <a:endParaRPr>
              <a:solidFill>
                <a:srgbClr val="00B050"/>
              </a:solidFill>
            </a:endParaRPr>
          </a:p>
        </p:txBody>
      </p:sp>
      <p:sp>
        <p:nvSpPr>
          <p:cNvPr id="623" name="Google Shape;623;p66"/>
          <p:cNvSpPr txBox="1">
            <a:spLocks noGrp="1"/>
          </p:cNvSpPr>
          <p:nvPr>
            <p:ph type="title"/>
          </p:nvPr>
        </p:nvSpPr>
        <p:spPr>
          <a:xfrm>
            <a:off x="1981200" y="457200"/>
            <a:ext cx="7467600" cy="7318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500" b="1">
                <a:solidFill>
                  <a:srgbClr val="7030A0"/>
                </a:solidFill>
              </a:rPr>
              <a:t>Closure under Homomorphism</a:t>
            </a:r>
            <a:endParaRPr sz="3500" b="1">
              <a:solidFill>
                <a:srgbClr val="7030A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7"/>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Closure under Homomorphism</a:t>
            </a:r>
            <a:endParaRPr/>
          </a:p>
        </p:txBody>
      </p:sp>
      <p:sp>
        <p:nvSpPr>
          <p:cNvPr id="629" name="Google Shape;629;p67"/>
          <p:cNvSpPr txBox="1">
            <a:spLocks noGrp="1"/>
          </p:cNvSpPr>
          <p:nvPr>
            <p:ph type="body" idx="1"/>
          </p:nvPr>
        </p:nvSpPr>
        <p:spPr>
          <a:xfrm>
            <a:off x="686972" y="1600200"/>
            <a:ext cx="10818056"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b="1" dirty="0">
                <a:solidFill>
                  <a:srgbClr val="00B050"/>
                </a:solidFill>
              </a:rPr>
              <a:t>Theorem :</a:t>
            </a:r>
            <a:r>
              <a:rPr lang="en-US" dirty="0"/>
              <a:t> If L is a regular language over alphabet </a:t>
            </a:r>
            <a:r>
              <a:rPr lang="en-US" dirty="0">
                <a:latin typeface="Times New Roman"/>
                <a:ea typeface="Times New Roman"/>
                <a:cs typeface="Times New Roman"/>
                <a:sym typeface="Times New Roman"/>
              </a:rPr>
              <a:t>Σ</a:t>
            </a:r>
            <a:r>
              <a:rPr lang="en-US" dirty="0"/>
              <a:t>, and h is a homomorphism on </a:t>
            </a:r>
            <a:r>
              <a:rPr lang="en-US" dirty="0">
                <a:latin typeface="Times New Roman"/>
                <a:ea typeface="Times New Roman"/>
                <a:cs typeface="Times New Roman"/>
                <a:sym typeface="Times New Roman"/>
              </a:rPr>
              <a:t>Σ</a:t>
            </a:r>
            <a:r>
              <a:rPr lang="en-US" dirty="0"/>
              <a:t>, then homomorphic image h (L) is also regular.</a:t>
            </a:r>
            <a:endParaRPr dirty="0"/>
          </a:p>
          <a:p>
            <a:pPr marL="274320" indent="-274320">
              <a:spcBef>
                <a:spcPts val="600"/>
              </a:spcBef>
              <a:buSzPts val="1680"/>
              <a:buChar char="🞆"/>
            </a:pPr>
            <a:r>
              <a:rPr lang="en-US" dirty="0">
                <a:solidFill>
                  <a:srgbClr val="00B0F0"/>
                </a:solidFill>
              </a:rPr>
              <a:t>Proof : </a:t>
            </a:r>
            <a:r>
              <a:rPr lang="en-US" dirty="0"/>
              <a:t>Let R be the regular expression and L(R) be the corresponding regular language. </a:t>
            </a:r>
            <a:endParaRPr dirty="0"/>
          </a:p>
          <a:p>
            <a:pPr marL="274320" indent="-274320">
              <a:spcBef>
                <a:spcPts val="600"/>
              </a:spcBef>
              <a:buSzPts val="1680"/>
              <a:buChar char="🞆"/>
            </a:pPr>
            <a:r>
              <a:rPr lang="en-US" dirty="0"/>
              <a:t>We can easily find h(R) by substituting h(a) for each a in </a:t>
            </a:r>
            <a:r>
              <a:rPr lang="en-US" dirty="0">
                <a:latin typeface="Times New Roman"/>
                <a:ea typeface="Times New Roman"/>
                <a:cs typeface="Times New Roman"/>
                <a:sym typeface="Times New Roman"/>
              </a:rPr>
              <a:t>Σ</a:t>
            </a:r>
            <a:r>
              <a:rPr lang="en-US" dirty="0"/>
              <a:t> . </a:t>
            </a:r>
            <a:endParaRPr dirty="0"/>
          </a:p>
          <a:p>
            <a:pPr marL="274320" indent="-274320">
              <a:spcBef>
                <a:spcPts val="600"/>
              </a:spcBef>
              <a:buSzPts val="1680"/>
              <a:buChar char="🞆"/>
            </a:pPr>
            <a:r>
              <a:rPr lang="en-US" dirty="0"/>
              <a:t>By definition of regular expression , h(R) is a regular expression and so h(L) is regular language. </a:t>
            </a:r>
            <a:endParaRPr dirty="0"/>
          </a:p>
          <a:p>
            <a:pPr marL="274320" indent="-274320">
              <a:spcBef>
                <a:spcPts val="600"/>
              </a:spcBef>
              <a:buSzPts val="1680"/>
              <a:buChar char="🞆"/>
            </a:pPr>
            <a:r>
              <a:rPr lang="en-US" dirty="0"/>
              <a:t>So, the regular language is closed under homomorphism.</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8"/>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500" b="1">
                <a:solidFill>
                  <a:srgbClr val="7030A0"/>
                </a:solidFill>
              </a:rPr>
              <a:t>Closure under Homomorphism</a:t>
            </a:r>
            <a:endParaRPr sz="3500"/>
          </a:p>
        </p:txBody>
      </p:sp>
      <p:sp>
        <p:nvSpPr>
          <p:cNvPr id="635" name="Google Shape;635;p68"/>
          <p:cNvSpPr txBox="1">
            <a:spLocks noGrp="1"/>
          </p:cNvSpPr>
          <p:nvPr>
            <p:ph type="body" idx="1"/>
          </p:nvPr>
        </p:nvSpPr>
        <p:spPr>
          <a:xfrm>
            <a:off x="1026942" y="1600200"/>
            <a:ext cx="10578904"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540"/>
              <a:buChar char="🞆"/>
            </a:pPr>
            <a:r>
              <a:rPr lang="en-US" sz="2600" dirty="0">
                <a:solidFill>
                  <a:srgbClr val="FF0000"/>
                </a:solidFill>
              </a:rPr>
              <a:t>Inverse Homomorphism</a:t>
            </a:r>
            <a:endParaRPr sz="2600" dirty="0"/>
          </a:p>
          <a:p>
            <a:pPr marL="274320" indent="-274320">
              <a:spcBef>
                <a:spcPts val="600"/>
              </a:spcBef>
              <a:buSzPts val="1540"/>
              <a:buChar char="🞆"/>
            </a:pPr>
            <a:r>
              <a:rPr lang="en-US" sz="2600" dirty="0"/>
              <a:t>Theorem : If h is a homomorphism from alphabet S to alphabet T, and L is a regular language over T, then h</a:t>
            </a:r>
            <a:r>
              <a:rPr lang="en-US" sz="2600" baseline="30000" dirty="0"/>
              <a:t>-1</a:t>
            </a:r>
            <a:r>
              <a:rPr lang="en-US" sz="2600" dirty="0"/>
              <a:t> (L) is also a regular language.</a:t>
            </a:r>
            <a:endParaRPr sz="2600" dirty="0"/>
          </a:p>
          <a:p>
            <a:pPr marL="274320" indent="-274320">
              <a:spcBef>
                <a:spcPts val="600"/>
              </a:spcBef>
              <a:buSzPts val="1540"/>
              <a:buChar char="🞆"/>
            </a:pPr>
            <a:r>
              <a:rPr lang="en-US" sz="2600" dirty="0"/>
              <a:t>Ex. Let L be the language of regular expression (00+1)*.</a:t>
            </a:r>
            <a:endParaRPr sz="2600" dirty="0"/>
          </a:p>
          <a:p>
            <a:pPr marL="274320" indent="-274320">
              <a:spcBef>
                <a:spcPts val="600"/>
              </a:spcBef>
              <a:buSzPts val="1540"/>
              <a:buChar char="🞆"/>
            </a:pPr>
            <a:r>
              <a:rPr lang="en-US" sz="2600" dirty="0"/>
              <a:t>Let h be the homomorphism defined by h(a)=01 and h(b)=10. Then h</a:t>
            </a:r>
            <a:r>
              <a:rPr lang="en-US" sz="2600" baseline="30000" dirty="0"/>
              <a:t>-1</a:t>
            </a:r>
            <a:r>
              <a:rPr lang="en-US" sz="2600" dirty="0"/>
              <a:t>(L) is the language of regular expression (</a:t>
            </a:r>
            <a:r>
              <a:rPr lang="en-US" sz="2600" dirty="0" err="1"/>
              <a:t>ba</a:t>
            </a:r>
            <a:r>
              <a:rPr lang="en-US" sz="2600" dirty="0"/>
              <a:t>)*.</a:t>
            </a:r>
            <a:endParaRPr sz="2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9"/>
          <p:cNvSpPr txBox="1">
            <a:spLocks noGrp="1"/>
          </p:cNvSpPr>
          <p:nvPr>
            <p:ph type="title"/>
          </p:nvPr>
        </p:nvSpPr>
        <p:spPr>
          <a:xfrm>
            <a:off x="1905000" y="274638"/>
            <a:ext cx="7848600" cy="1325562"/>
          </a:xfrm>
          <a:prstGeom prst="rect">
            <a:avLst/>
          </a:prstGeom>
          <a:noFill/>
          <a:ln>
            <a:noFill/>
          </a:ln>
        </p:spPr>
        <p:txBody>
          <a:bodyPr spcFirstLastPara="1" vert="horz" wrap="square" lIns="91425" tIns="45700" rIns="91425" bIns="45700" rtlCol="0" anchor="b" anchorCtr="0">
            <a:noAutofit/>
          </a:bodyPr>
          <a:lstStyle/>
          <a:p>
            <a:pPr>
              <a:spcBef>
                <a:spcPts val="0"/>
              </a:spcBef>
              <a:buClr>
                <a:srgbClr val="7030A0"/>
              </a:buClr>
              <a:buSzPts val="3000"/>
            </a:pPr>
            <a:r>
              <a:rPr lang="en-US" b="1">
                <a:solidFill>
                  <a:srgbClr val="7030A0"/>
                </a:solidFill>
              </a:rPr>
              <a:t>Decision properties of regular languages</a:t>
            </a:r>
            <a:endParaRPr>
              <a:solidFill>
                <a:srgbClr val="7030A0"/>
              </a:solidFill>
            </a:endParaRPr>
          </a:p>
        </p:txBody>
      </p:sp>
      <p:sp>
        <p:nvSpPr>
          <p:cNvPr id="641" name="Google Shape;641;p69"/>
          <p:cNvSpPr txBox="1">
            <a:spLocks noGrp="1"/>
          </p:cNvSpPr>
          <p:nvPr>
            <p:ph type="body" idx="1"/>
          </p:nvPr>
        </p:nvSpPr>
        <p:spPr>
          <a:xfrm>
            <a:off x="1139483" y="1600200"/>
            <a:ext cx="9495692"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None/>
            </a:pPr>
            <a:endParaRPr dirty="0"/>
          </a:p>
          <a:p>
            <a:pPr marL="274320" indent="-274320">
              <a:spcBef>
                <a:spcPts val="600"/>
              </a:spcBef>
              <a:buSzPts val="1680"/>
              <a:buNone/>
            </a:pPr>
            <a:r>
              <a:rPr lang="en-US" dirty="0"/>
              <a:t>1. Is the language described empty?</a:t>
            </a:r>
            <a:endParaRPr dirty="0"/>
          </a:p>
          <a:p>
            <a:pPr marL="274320" indent="-274320">
              <a:spcBef>
                <a:spcPts val="600"/>
              </a:spcBef>
              <a:buSzPts val="1680"/>
              <a:buNone/>
            </a:pPr>
            <a:r>
              <a:rPr lang="en-US" dirty="0"/>
              <a:t>2. Is a particular string w in the described language?</a:t>
            </a:r>
            <a:endParaRPr dirty="0"/>
          </a:p>
          <a:p>
            <a:pPr marL="274320" indent="-274320">
              <a:spcBef>
                <a:spcPts val="600"/>
              </a:spcBef>
              <a:buSzPts val="1680"/>
              <a:buNone/>
            </a:pPr>
            <a:r>
              <a:rPr lang="en-US" dirty="0"/>
              <a:t>3. Do two descriptions of a language actually describe the same language?</a:t>
            </a:r>
            <a:endParaRPr dirty="0"/>
          </a:p>
          <a:p>
            <a:pPr marL="274320" indent="-274320">
              <a:spcBef>
                <a:spcPts val="600"/>
              </a:spcBef>
              <a:buSzPts val="1680"/>
              <a:buChar char="🞆"/>
            </a:pPr>
            <a:r>
              <a:rPr lang="en-US" dirty="0"/>
              <a:t>This question is often called “equivalence” of languages.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0"/>
          <p:cNvSpPr txBox="1">
            <a:spLocks noGrp="1"/>
          </p:cNvSpPr>
          <p:nvPr>
            <p:ph type="title"/>
          </p:nvPr>
        </p:nvSpPr>
        <p:spPr>
          <a:xfrm>
            <a:off x="1981200" y="228600"/>
            <a:ext cx="7467600" cy="731838"/>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ct val="100000"/>
            </a:pPr>
            <a:r>
              <a:rPr lang="en-US" sz="3600" b="1">
                <a:solidFill>
                  <a:srgbClr val="7030A0"/>
                </a:solidFill>
              </a:rPr>
              <a:t>Converting Among Representations</a:t>
            </a:r>
            <a:endParaRPr sz="3500" b="1">
              <a:solidFill>
                <a:srgbClr val="7030A0"/>
              </a:solidFill>
            </a:endParaRPr>
          </a:p>
        </p:txBody>
      </p:sp>
      <p:sp>
        <p:nvSpPr>
          <p:cNvPr id="647" name="Google Shape;647;p70"/>
          <p:cNvSpPr txBox="1">
            <a:spLocks noGrp="1"/>
          </p:cNvSpPr>
          <p:nvPr>
            <p:ph type="body" idx="1"/>
          </p:nvPr>
        </p:nvSpPr>
        <p:spPr>
          <a:xfrm>
            <a:off x="886265" y="1143000"/>
            <a:ext cx="10607040" cy="5486400"/>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ts val="1680"/>
              <a:buChar char="🞆"/>
            </a:pPr>
            <a:r>
              <a:rPr lang="en-US" b="1" dirty="0">
                <a:solidFill>
                  <a:srgbClr val="002060"/>
                </a:solidFill>
              </a:rPr>
              <a:t>Consider the time complexity of each of the conversions.</a:t>
            </a:r>
            <a:endParaRPr b="1" dirty="0">
              <a:solidFill>
                <a:srgbClr val="002060"/>
              </a:solidFill>
            </a:endParaRPr>
          </a:p>
          <a:p>
            <a:pPr marL="274320" indent="-274320">
              <a:spcBef>
                <a:spcPts val="600"/>
              </a:spcBef>
              <a:buSzPts val="1680"/>
              <a:buChar char="🞆"/>
            </a:pPr>
            <a:r>
              <a:rPr lang="en-US" b="1" dirty="0">
                <a:solidFill>
                  <a:srgbClr val="0070C0"/>
                </a:solidFill>
              </a:rPr>
              <a:t>Converting NFA’s to DFA’s</a:t>
            </a:r>
            <a:endParaRPr dirty="0"/>
          </a:p>
          <a:p>
            <a:pPr marL="274320" indent="-274320">
              <a:spcBef>
                <a:spcPts val="600"/>
              </a:spcBef>
              <a:buSzPts val="1540"/>
              <a:buChar char="🞆"/>
            </a:pPr>
            <a:r>
              <a:rPr lang="en-US" sz="2200" dirty="0"/>
              <a:t>Time taken for either an NFA or </a:t>
            </a:r>
            <a:r>
              <a:rPr lang="en-US" sz="2200" dirty="0">
                <a:latin typeface="Times New Roman"/>
                <a:ea typeface="Times New Roman"/>
                <a:cs typeface="Times New Roman"/>
                <a:sym typeface="Times New Roman"/>
              </a:rPr>
              <a:t>ε</a:t>
            </a:r>
            <a:r>
              <a:rPr lang="en-US" sz="2200" dirty="0"/>
              <a:t>-NFA to DFA can be exponential in the number of states of the NFA. </a:t>
            </a:r>
            <a:endParaRPr dirty="0"/>
          </a:p>
          <a:p>
            <a:pPr marL="274320" indent="-274320">
              <a:spcBef>
                <a:spcPts val="600"/>
              </a:spcBef>
              <a:buSzPts val="1540"/>
              <a:buChar char="🞆"/>
            </a:pPr>
            <a:r>
              <a:rPr lang="en-US" sz="2200" dirty="0"/>
              <a:t>Computing </a:t>
            </a:r>
            <a:r>
              <a:rPr lang="en-US" sz="2200" dirty="0">
                <a:latin typeface="Times New Roman"/>
                <a:ea typeface="Times New Roman"/>
                <a:cs typeface="Times New Roman"/>
                <a:sym typeface="Times New Roman"/>
              </a:rPr>
              <a:t>ε </a:t>
            </a:r>
            <a:r>
              <a:rPr lang="en-US" sz="2200" dirty="0"/>
              <a:t>-Closure of n states takes O(n</a:t>
            </a:r>
            <a:r>
              <a:rPr lang="en-US" sz="2200" baseline="30000" dirty="0"/>
              <a:t>3</a:t>
            </a:r>
            <a:r>
              <a:rPr lang="en-US" sz="2200" dirty="0"/>
              <a:t>) time. </a:t>
            </a:r>
            <a:endParaRPr dirty="0"/>
          </a:p>
          <a:p>
            <a:pPr marL="274320" indent="-274320">
              <a:spcBef>
                <a:spcPts val="600"/>
              </a:spcBef>
              <a:buSzPts val="1540"/>
              <a:buChar char="🞆"/>
            </a:pPr>
            <a:r>
              <a:rPr lang="en-US" sz="2200" dirty="0"/>
              <a:t>Computation of DFA takes O(n</a:t>
            </a:r>
            <a:r>
              <a:rPr lang="en-US" sz="2200" baseline="30000" dirty="0"/>
              <a:t>3</a:t>
            </a:r>
            <a:r>
              <a:rPr lang="en-US" sz="2200" dirty="0"/>
              <a:t>) time where number of states of DFA can be 2</a:t>
            </a:r>
            <a:r>
              <a:rPr lang="en-US" sz="2200" baseline="30000" dirty="0"/>
              <a:t>n</a:t>
            </a:r>
            <a:r>
              <a:rPr lang="en-US" sz="2200" dirty="0"/>
              <a:t>. </a:t>
            </a:r>
            <a:endParaRPr dirty="0"/>
          </a:p>
          <a:p>
            <a:pPr marL="274320" indent="-274320">
              <a:spcBef>
                <a:spcPts val="600"/>
              </a:spcBef>
              <a:buSzPts val="1540"/>
              <a:buChar char="🞆"/>
            </a:pPr>
            <a:r>
              <a:rPr lang="en-US" sz="2200" dirty="0"/>
              <a:t>The running time of NFA to DFA conversion including </a:t>
            </a:r>
            <a:r>
              <a:rPr lang="en-US" sz="2200" dirty="0">
                <a:latin typeface="Times New Roman"/>
                <a:ea typeface="Times New Roman"/>
                <a:cs typeface="Times New Roman"/>
                <a:sym typeface="Times New Roman"/>
              </a:rPr>
              <a:t>ε</a:t>
            </a:r>
            <a:r>
              <a:rPr lang="en-US" sz="2200" dirty="0"/>
              <a:t> transition is O(n</a:t>
            </a:r>
            <a:r>
              <a:rPr lang="en-US" sz="2200" baseline="30000" dirty="0"/>
              <a:t>3</a:t>
            </a:r>
            <a:r>
              <a:rPr lang="en-US" sz="2200" dirty="0"/>
              <a:t> 2</a:t>
            </a:r>
            <a:r>
              <a:rPr lang="en-US" sz="2200" baseline="30000" dirty="0"/>
              <a:t>n</a:t>
            </a:r>
            <a:r>
              <a:rPr lang="en-US" sz="2200" dirty="0"/>
              <a:t>).</a:t>
            </a:r>
            <a:endParaRPr dirty="0"/>
          </a:p>
          <a:p>
            <a:pPr marL="274320" indent="-274320">
              <a:spcBef>
                <a:spcPts val="600"/>
              </a:spcBef>
              <a:buSzPts val="1540"/>
              <a:buChar char="🞆"/>
            </a:pPr>
            <a:r>
              <a:rPr lang="en-US" sz="2200" dirty="0"/>
              <a:t>Therefore, the bound on the running time is O(n</a:t>
            </a:r>
            <a:r>
              <a:rPr lang="en-US" sz="2200" baseline="30000" dirty="0"/>
              <a:t>3</a:t>
            </a:r>
            <a:r>
              <a:rPr lang="en-US" sz="2200" dirty="0"/>
              <a:t>s) where s is the number of states the DFA has.</a:t>
            </a:r>
            <a:endParaRPr dirty="0"/>
          </a:p>
          <a:p>
            <a:pPr marL="274320" indent="-274320">
              <a:spcBef>
                <a:spcPts val="600"/>
              </a:spcBef>
              <a:buSzPts val="1540"/>
              <a:buChar char="🞆"/>
            </a:pPr>
            <a:r>
              <a:rPr lang="en-US" sz="2200" b="1" dirty="0">
                <a:solidFill>
                  <a:srgbClr val="0070C0"/>
                </a:solidFill>
              </a:rPr>
              <a:t>DFA to NFA Conversion</a:t>
            </a:r>
            <a:endParaRPr dirty="0"/>
          </a:p>
          <a:p>
            <a:pPr marL="274320" indent="-274320">
              <a:spcBef>
                <a:spcPts val="600"/>
              </a:spcBef>
              <a:buSzPts val="1540"/>
              <a:buChar char="🞆"/>
            </a:pPr>
            <a:r>
              <a:rPr lang="en-US" sz="2200" dirty="0"/>
              <a:t>Conversion takes O(n) time for an n state DFA.</a:t>
            </a:r>
            <a:endParaRPr sz="2200" dirty="0">
              <a:solidFill>
                <a:srgbClr val="0070C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1"/>
          <p:cNvSpPr txBox="1">
            <a:spLocks noGrp="1"/>
          </p:cNvSpPr>
          <p:nvPr>
            <p:ph type="title"/>
          </p:nvPr>
        </p:nvSpPr>
        <p:spPr>
          <a:xfrm>
            <a:off x="1981200" y="274638"/>
            <a:ext cx="7467600" cy="1143000"/>
          </a:xfrm>
          <a:prstGeom prst="rect">
            <a:avLst/>
          </a:prstGeom>
          <a:noFill/>
          <a:ln>
            <a:noFill/>
          </a:ln>
        </p:spPr>
        <p:txBody>
          <a:bodyPr spcFirstLastPara="1" vert="horz" wrap="square" lIns="91425" tIns="45700" rIns="91425" bIns="45700" rtlCol="0" anchor="b" anchorCtr="0">
            <a:normAutofit/>
          </a:bodyPr>
          <a:lstStyle/>
          <a:p>
            <a:pPr>
              <a:spcBef>
                <a:spcPts val="0"/>
              </a:spcBef>
              <a:buClr>
                <a:srgbClr val="7030A0"/>
              </a:buClr>
              <a:buSzPts val="3200"/>
            </a:pPr>
            <a:r>
              <a:rPr lang="en-US" sz="3200" b="1">
                <a:solidFill>
                  <a:srgbClr val="7030A0"/>
                </a:solidFill>
              </a:rPr>
              <a:t>Converting Among Representations</a:t>
            </a:r>
            <a:endParaRPr/>
          </a:p>
        </p:txBody>
      </p:sp>
      <p:sp>
        <p:nvSpPr>
          <p:cNvPr id="653" name="Google Shape;653;p71"/>
          <p:cNvSpPr txBox="1">
            <a:spLocks noGrp="1"/>
          </p:cNvSpPr>
          <p:nvPr>
            <p:ph type="body" idx="1"/>
          </p:nvPr>
        </p:nvSpPr>
        <p:spPr>
          <a:xfrm>
            <a:off x="1981200" y="1600200"/>
            <a:ext cx="7467600" cy="4873752"/>
          </a:xfrm>
          <a:prstGeom prst="rect">
            <a:avLst/>
          </a:prstGeom>
          <a:noFill/>
          <a:ln>
            <a:noFill/>
          </a:ln>
        </p:spPr>
        <p:txBody>
          <a:bodyPr spcFirstLastPara="1" vert="horz" wrap="square" lIns="91425" tIns="45700" rIns="91425" bIns="45700" rtlCol="0" anchor="t" anchorCtr="0">
            <a:normAutofit/>
          </a:bodyPr>
          <a:lstStyle/>
          <a:p>
            <a:pPr marL="274320" indent="-274320">
              <a:spcBef>
                <a:spcPts val="0"/>
              </a:spcBef>
              <a:buSzPct val="70000"/>
              <a:buChar char="🞆"/>
            </a:pPr>
            <a:r>
              <a:rPr lang="en-US" b="1">
                <a:solidFill>
                  <a:srgbClr val="0070C0"/>
                </a:solidFill>
              </a:rPr>
              <a:t>Automaton to Regular Expression Conversion</a:t>
            </a:r>
            <a:endParaRPr/>
          </a:p>
          <a:p>
            <a:pPr marL="274320" indent="-274320">
              <a:spcBef>
                <a:spcPts val="600"/>
              </a:spcBef>
              <a:buSzPct val="70000"/>
              <a:buChar char="🞆"/>
            </a:pPr>
            <a:r>
              <a:rPr lang="en-US" sz="2200"/>
              <a:t>For DFA where n is the number of states,</a:t>
            </a:r>
            <a:endParaRPr/>
          </a:p>
          <a:p>
            <a:pPr marL="274320" indent="-274320">
              <a:spcBef>
                <a:spcPts val="600"/>
              </a:spcBef>
              <a:buSzPct val="70000"/>
              <a:buChar char="🞆"/>
            </a:pPr>
            <a:r>
              <a:rPr lang="en-US" sz="2200"/>
              <a:t>Conversion takes O(n</a:t>
            </a:r>
            <a:r>
              <a:rPr lang="en-US" sz="2200" baseline="30000"/>
              <a:t>3</a:t>
            </a:r>
            <a:r>
              <a:rPr lang="en-US" sz="2200"/>
              <a:t>4</a:t>
            </a:r>
            <a:r>
              <a:rPr lang="en-US" sz="2200" baseline="30000"/>
              <a:t>n</a:t>
            </a:r>
            <a:r>
              <a:rPr lang="en-US" sz="2200"/>
              <a:t>) by substitution method and</a:t>
            </a:r>
            <a:endParaRPr/>
          </a:p>
          <a:p>
            <a:pPr marL="274320" indent="-274320">
              <a:spcBef>
                <a:spcPts val="600"/>
              </a:spcBef>
              <a:buSzPct val="70000"/>
              <a:buChar char="🞆"/>
            </a:pPr>
            <a:r>
              <a:rPr lang="en-US" sz="2200"/>
              <a:t>by state elimination method conversion takes O(n</a:t>
            </a:r>
            <a:r>
              <a:rPr lang="en-US" sz="2200" baseline="30000"/>
              <a:t>3</a:t>
            </a:r>
            <a:r>
              <a:rPr lang="en-US" sz="2200"/>
              <a:t>) time. </a:t>
            </a:r>
            <a:endParaRPr/>
          </a:p>
          <a:p>
            <a:pPr marL="274320" indent="-274320">
              <a:spcBef>
                <a:spcPts val="600"/>
              </a:spcBef>
              <a:buSzPct val="70000"/>
              <a:buChar char="🞆"/>
            </a:pPr>
            <a:r>
              <a:rPr lang="en-US" sz="2200"/>
              <a:t>If we convert an NFA to DFA and then convert the DFA to a regular expression it takes the time O(n</a:t>
            </a:r>
            <a:r>
              <a:rPr lang="en-US" sz="2200" baseline="30000"/>
              <a:t>3</a:t>
            </a:r>
            <a:r>
              <a:rPr lang="en-US" sz="2200"/>
              <a:t> 4</a:t>
            </a:r>
            <a:r>
              <a:rPr lang="en-US" sz="2200" baseline="30000"/>
              <a:t>n3 </a:t>
            </a:r>
            <a:r>
              <a:rPr lang="en-US" sz="2200"/>
              <a:t>2</a:t>
            </a:r>
            <a:r>
              <a:rPr lang="en-US" sz="2200" baseline="30000"/>
              <a:t>n</a:t>
            </a:r>
            <a:r>
              <a:rPr lang="en-US" sz="2200"/>
              <a:t>).</a:t>
            </a:r>
            <a:endParaRPr/>
          </a:p>
          <a:p>
            <a:pPr marL="274320" indent="-274320">
              <a:spcBef>
                <a:spcPts val="600"/>
              </a:spcBef>
              <a:buSzPct val="70000"/>
              <a:buNone/>
            </a:pPr>
            <a:endParaRPr sz="2200"/>
          </a:p>
          <a:p>
            <a:pPr marL="274320" indent="-274320">
              <a:spcBef>
                <a:spcPts val="600"/>
              </a:spcBef>
              <a:buSzPct val="70000"/>
              <a:buChar char="🞆"/>
            </a:pPr>
            <a:r>
              <a:rPr lang="en-US" sz="2200" b="1">
                <a:solidFill>
                  <a:srgbClr val="0070C0"/>
                </a:solidFill>
              </a:rPr>
              <a:t>Regular Expression to Automaton Conversion</a:t>
            </a:r>
            <a:endParaRPr/>
          </a:p>
          <a:p>
            <a:pPr marL="274320" indent="-274320">
              <a:spcBef>
                <a:spcPts val="600"/>
              </a:spcBef>
              <a:buSzPct val="70000"/>
              <a:buChar char="🞆"/>
            </a:pPr>
            <a:r>
              <a:rPr lang="en-US" sz="2200"/>
              <a:t>Regular expression to </a:t>
            </a:r>
            <a:r>
              <a:rPr lang="en-US" sz="2200">
                <a:latin typeface="Times New Roman"/>
                <a:ea typeface="Times New Roman"/>
                <a:cs typeface="Times New Roman"/>
                <a:sym typeface="Times New Roman"/>
              </a:rPr>
              <a:t>ε</a:t>
            </a:r>
            <a:r>
              <a:rPr lang="en-US" sz="2200"/>
              <a:t>-NFA takes linear time – O(n) on a regular expression of length n.</a:t>
            </a:r>
            <a:endParaRPr/>
          </a:p>
          <a:p>
            <a:pPr marL="274320" indent="-274320">
              <a:spcBef>
                <a:spcPts val="600"/>
              </a:spcBef>
              <a:buSzPct val="70000"/>
              <a:buChar char="🞆"/>
            </a:pPr>
            <a:r>
              <a:rPr lang="en-US" sz="2200"/>
              <a:t>Conversion from </a:t>
            </a:r>
            <a:r>
              <a:rPr lang="en-US" sz="2200">
                <a:latin typeface="Times New Roman"/>
                <a:ea typeface="Times New Roman"/>
                <a:cs typeface="Times New Roman"/>
                <a:sym typeface="Times New Roman"/>
              </a:rPr>
              <a:t>ε </a:t>
            </a:r>
            <a:r>
              <a:rPr lang="en-US" sz="2200"/>
              <a:t>-NFA to NFA takes O(n</a:t>
            </a:r>
            <a:r>
              <a:rPr lang="en-US" sz="2200" baseline="30000"/>
              <a:t>3</a:t>
            </a:r>
            <a:r>
              <a:rPr lang="en-US" sz="2200"/>
              <a:t>) time.</a:t>
            </a:r>
            <a:endParaRPr sz="2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901C-62B4-7DD1-D79C-70FD4A3ECA58}"/>
              </a:ext>
            </a:extLst>
          </p:cNvPr>
          <p:cNvSpPr>
            <a:spLocks noGrp="1"/>
          </p:cNvSpPr>
          <p:nvPr>
            <p:ph type="title"/>
          </p:nvPr>
        </p:nvSpPr>
        <p:spPr/>
        <p:txBody>
          <a:bodyPr/>
          <a:lstStyle/>
          <a:p>
            <a:r>
              <a:rPr lang="en-US" b="1" dirty="0"/>
              <a:t>Pumping Lemma for Regular Languages</a:t>
            </a:r>
            <a:endParaRPr lang="en-IN" b="1" dirty="0"/>
          </a:p>
        </p:txBody>
      </p:sp>
      <p:pic>
        <p:nvPicPr>
          <p:cNvPr id="5" name="Picture 4">
            <a:extLst>
              <a:ext uri="{FF2B5EF4-FFF2-40B4-BE49-F238E27FC236}">
                <a16:creationId xmlns:a16="http://schemas.microsoft.com/office/drawing/2014/main" id="{B7051E0B-D63E-3FBC-37CB-EE3503B08AC0}"/>
              </a:ext>
            </a:extLst>
          </p:cNvPr>
          <p:cNvPicPr>
            <a:picLocks noChangeAspect="1"/>
          </p:cNvPicPr>
          <p:nvPr/>
        </p:nvPicPr>
        <p:blipFill>
          <a:blip r:embed="rId2"/>
          <a:stretch>
            <a:fillRect/>
          </a:stretch>
        </p:blipFill>
        <p:spPr>
          <a:xfrm>
            <a:off x="464234" y="1895475"/>
            <a:ext cx="11408898" cy="4280242"/>
          </a:xfrm>
          <a:prstGeom prst="rect">
            <a:avLst/>
          </a:prstGeom>
        </p:spPr>
      </p:pic>
    </p:spTree>
    <p:extLst>
      <p:ext uri="{BB962C8B-B14F-4D97-AF65-F5344CB8AC3E}">
        <p14:creationId xmlns:p14="http://schemas.microsoft.com/office/powerpoint/2010/main" val="2342742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1CD94A-C89E-C3E0-CC02-FB780A24977C}"/>
              </a:ext>
            </a:extLst>
          </p:cNvPr>
          <p:cNvPicPr>
            <a:picLocks noChangeAspect="1"/>
          </p:cNvPicPr>
          <p:nvPr/>
        </p:nvPicPr>
        <p:blipFill>
          <a:blip r:embed="rId2"/>
          <a:stretch>
            <a:fillRect/>
          </a:stretch>
        </p:blipFill>
        <p:spPr>
          <a:xfrm>
            <a:off x="256589" y="928468"/>
            <a:ext cx="11144250" cy="992578"/>
          </a:xfrm>
          <a:prstGeom prst="rect">
            <a:avLst/>
          </a:prstGeom>
        </p:spPr>
      </p:pic>
      <p:pic>
        <p:nvPicPr>
          <p:cNvPr id="7" name="Picture 6">
            <a:extLst>
              <a:ext uri="{FF2B5EF4-FFF2-40B4-BE49-F238E27FC236}">
                <a16:creationId xmlns:a16="http://schemas.microsoft.com/office/drawing/2014/main" id="{F330B185-615E-D3DC-11D3-7AB0D65199F6}"/>
              </a:ext>
            </a:extLst>
          </p:cNvPr>
          <p:cNvPicPr>
            <a:picLocks noChangeAspect="1"/>
          </p:cNvPicPr>
          <p:nvPr/>
        </p:nvPicPr>
        <p:blipFill>
          <a:blip r:embed="rId3"/>
          <a:stretch>
            <a:fillRect/>
          </a:stretch>
        </p:blipFill>
        <p:spPr>
          <a:xfrm>
            <a:off x="112541" y="2655716"/>
            <a:ext cx="11410950" cy="1771650"/>
          </a:xfrm>
          <a:prstGeom prst="rect">
            <a:avLst/>
          </a:prstGeom>
        </p:spPr>
      </p:pic>
    </p:spTree>
    <p:extLst>
      <p:ext uri="{BB962C8B-B14F-4D97-AF65-F5344CB8AC3E}">
        <p14:creationId xmlns:p14="http://schemas.microsoft.com/office/powerpoint/2010/main" val="318622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2A8EB70-C027-8945-034C-6882E28123C4}"/>
              </a:ext>
            </a:extLst>
          </p:cNvPr>
          <p:cNvGraphicFramePr>
            <a:graphicFrameLocks noGrp="1"/>
          </p:cNvGraphicFramePr>
          <p:nvPr>
            <p:extLst>
              <p:ext uri="{D42A27DB-BD31-4B8C-83A1-F6EECF244321}">
                <p14:modId xmlns:p14="http://schemas.microsoft.com/office/powerpoint/2010/main" val="1159199535"/>
              </p:ext>
            </p:extLst>
          </p:nvPr>
        </p:nvGraphicFramePr>
        <p:xfrm>
          <a:off x="1034320" y="1256594"/>
          <a:ext cx="10103372" cy="1913974"/>
        </p:xfrm>
        <a:graphic>
          <a:graphicData uri="http://schemas.openxmlformats.org/drawingml/2006/table">
            <a:tbl>
              <a:tblPr/>
              <a:tblGrid>
                <a:gridCol w="1898877">
                  <a:extLst>
                    <a:ext uri="{9D8B030D-6E8A-4147-A177-3AD203B41FA5}">
                      <a16:colId xmlns:a16="http://schemas.microsoft.com/office/drawing/2014/main" val="689694624"/>
                    </a:ext>
                  </a:extLst>
                </a:gridCol>
                <a:gridCol w="8204495">
                  <a:extLst>
                    <a:ext uri="{9D8B030D-6E8A-4147-A177-3AD203B41FA5}">
                      <a16:colId xmlns:a16="http://schemas.microsoft.com/office/drawing/2014/main" val="1507646352"/>
                    </a:ext>
                  </a:extLst>
                </a:gridCol>
              </a:tblGrid>
              <a:tr h="457348">
                <a:tc>
                  <a:txBody>
                    <a:bodyPr/>
                    <a:lstStyle/>
                    <a:p>
                      <a:pPr fontAlgn="t"/>
                      <a:r>
                        <a:rPr lang="en-IN">
                          <a:effectLst/>
                        </a:rPr>
                        <a:t>(a+b)* (a + bb)</a:t>
                      </a:r>
                    </a:p>
                  </a:txBody>
                  <a:tcPr>
                    <a:lnL w="9525" cap="flat" cmpd="sng" algn="ctr">
                      <a:solidFill>
                        <a:srgbClr val="206780"/>
                      </a:solidFill>
                      <a:prstDash val="solid"/>
                      <a:round/>
                      <a:headEnd type="none" w="med" len="med"/>
                      <a:tailEnd type="none" w="med" len="med"/>
                    </a:lnL>
                    <a:lnR w="9525" cap="flat" cmpd="sng" algn="ctr">
                      <a:solidFill>
                        <a:srgbClr val="C06380"/>
                      </a:solidFill>
                      <a:prstDash val="solid"/>
                      <a:round/>
                      <a:headEnd type="none" w="med" len="med"/>
                      <a:tailEnd type="none" w="med" len="med"/>
                    </a:lnR>
                    <a:lnT w="9525" cap="flat" cmpd="sng" algn="ctr">
                      <a:solidFill>
                        <a:srgbClr val="206780"/>
                      </a:solidFill>
                      <a:prstDash val="solid"/>
                      <a:round/>
                      <a:headEnd type="none" w="med" len="med"/>
                      <a:tailEnd type="none" w="med" len="med"/>
                    </a:lnT>
                    <a:lnB w="9525" cap="flat" cmpd="sng" algn="ctr">
                      <a:solidFill>
                        <a:srgbClr val="206780"/>
                      </a:solidFill>
                      <a:prstDash val="solid"/>
                      <a:round/>
                      <a:headEnd type="none" w="med" len="med"/>
                      <a:tailEnd type="none" w="med" len="med"/>
                    </a:lnB>
                    <a:noFill/>
                  </a:tcPr>
                </a:tc>
                <a:tc>
                  <a:txBody>
                    <a:bodyPr/>
                    <a:lstStyle/>
                    <a:p>
                      <a:pPr fontAlgn="t"/>
                      <a:r>
                        <a:rPr lang="en-US" dirty="0">
                          <a:effectLst/>
                        </a:rPr>
                        <a:t>Set of strings of a’s and b’s ending with either a or bb</a:t>
                      </a:r>
                    </a:p>
                  </a:txBody>
                  <a:tcPr>
                    <a:lnL w="9525" cap="flat" cmpd="sng" algn="ctr">
                      <a:solidFill>
                        <a:srgbClr val="C06380"/>
                      </a:solidFill>
                      <a:prstDash val="solid"/>
                      <a:round/>
                      <a:headEnd type="none" w="med" len="med"/>
                      <a:tailEnd type="none" w="med" len="med"/>
                    </a:lnL>
                    <a:lnR w="9525" cap="flat" cmpd="sng" algn="ctr">
                      <a:solidFill>
                        <a:srgbClr val="C06380"/>
                      </a:solidFill>
                      <a:prstDash val="solid"/>
                      <a:round/>
                      <a:headEnd type="none" w="med" len="med"/>
                      <a:tailEnd type="none" w="med" len="med"/>
                    </a:lnR>
                    <a:lnT w="9525" cap="flat" cmpd="sng" algn="ctr">
                      <a:solidFill>
                        <a:srgbClr val="C06380"/>
                      </a:solidFill>
                      <a:prstDash val="solid"/>
                      <a:round/>
                      <a:headEnd type="none" w="med" len="med"/>
                      <a:tailEnd type="none" w="med" len="med"/>
                    </a:lnT>
                    <a:lnB w="9525" cap="flat" cmpd="sng" algn="ctr">
                      <a:solidFill>
                        <a:srgbClr val="C06380"/>
                      </a:solidFill>
                      <a:prstDash val="solid"/>
                      <a:round/>
                      <a:headEnd type="none" w="med" len="med"/>
                      <a:tailEnd type="none" w="med" len="med"/>
                    </a:lnB>
                    <a:noFill/>
                  </a:tcPr>
                </a:tc>
                <a:extLst>
                  <a:ext uri="{0D108BD9-81ED-4DB2-BD59-A6C34878D82A}">
                    <a16:rowId xmlns:a16="http://schemas.microsoft.com/office/drawing/2014/main" val="2919699432"/>
                  </a:ext>
                </a:extLst>
              </a:tr>
              <a:tr h="457348">
                <a:tc>
                  <a:txBody>
                    <a:bodyPr/>
                    <a:lstStyle/>
                    <a:p>
                      <a:pPr fontAlgn="t"/>
                      <a:r>
                        <a:rPr lang="en-IN">
                          <a:effectLst/>
                        </a:rPr>
                        <a:t>(aa)*(bb)*b</a:t>
                      </a:r>
                    </a:p>
                  </a:txBody>
                  <a:tcPr>
                    <a:lnL w="9525" cap="flat" cmpd="sng" algn="ctr">
                      <a:solidFill>
                        <a:srgbClr val="206780"/>
                      </a:solidFill>
                      <a:prstDash val="solid"/>
                      <a:round/>
                      <a:headEnd type="none" w="med" len="med"/>
                      <a:tailEnd type="none" w="med" len="med"/>
                    </a:lnL>
                    <a:lnR w="9525" cap="flat" cmpd="sng" algn="ctr">
                      <a:solidFill>
                        <a:srgbClr val="C06380"/>
                      </a:solidFill>
                      <a:prstDash val="solid"/>
                      <a:round/>
                      <a:headEnd type="none" w="med" len="med"/>
                      <a:tailEnd type="none" w="med" len="med"/>
                    </a:lnR>
                    <a:lnT w="9525" cap="flat" cmpd="sng" algn="ctr">
                      <a:solidFill>
                        <a:srgbClr val="206780"/>
                      </a:solidFill>
                      <a:prstDash val="solid"/>
                      <a:round/>
                      <a:headEnd type="none" w="med" len="med"/>
                      <a:tailEnd type="none" w="med" len="med"/>
                    </a:lnT>
                    <a:lnB w="9525" cap="flat" cmpd="sng" algn="ctr">
                      <a:solidFill>
                        <a:srgbClr val="206D80"/>
                      </a:solidFill>
                      <a:prstDash val="solid"/>
                      <a:round/>
                      <a:headEnd type="none" w="med" len="med"/>
                      <a:tailEnd type="none" w="med" len="med"/>
                    </a:lnB>
                    <a:noFill/>
                  </a:tcPr>
                </a:tc>
                <a:tc>
                  <a:txBody>
                    <a:bodyPr/>
                    <a:lstStyle/>
                    <a:p>
                      <a:pPr fontAlgn="t"/>
                      <a:r>
                        <a:rPr lang="en-US">
                          <a:effectLst/>
                        </a:rPr>
                        <a:t>Set of strings consisting of even number of a’s followed by odd number of b’s</a:t>
                      </a:r>
                    </a:p>
                  </a:txBody>
                  <a:tcPr>
                    <a:lnL w="9525" cap="flat" cmpd="sng" algn="ctr">
                      <a:solidFill>
                        <a:srgbClr val="C06380"/>
                      </a:solidFill>
                      <a:prstDash val="solid"/>
                      <a:round/>
                      <a:headEnd type="none" w="med" len="med"/>
                      <a:tailEnd type="none" w="med" len="med"/>
                    </a:lnL>
                    <a:lnR w="9525" cap="flat" cmpd="sng" algn="ctr">
                      <a:solidFill>
                        <a:srgbClr val="C06380"/>
                      </a:solidFill>
                      <a:prstDash val="solid"/>
                      <a:round/>
                      <a:headEnd type="none" w="med" len="med"/>
                      <a:tailEnd type="none" w="med" len="med"/>
                    </a:lnR>
                    <a:lnT w="9525" cap="flat" cmpd="sng" algn="ctr">
                      <a:solidFill>
                        <a:srgbClr val="C06380"/>
                      </a:solidFill>
                      <a:prstDash val="solid"/>
                      <a:round/>
                      <a:headEnd type="none" w="med" len="med"/>
                      <a:tailEnd type="none" w="med" len="med"/>
                    </a:lnT>
                    <a:lnB w="9525" cap="flat" cmpd="sng" algn="ctr">
                      <a:solidFill>
                        <a:srgbClr val="805E80"/>
                      </a:solidFill>
                      <a:prstDash val="solid"/>
                      <a:round/>
                      <a:headEnd type="none" w="med" len="med"/>
                      <a:tailEnd type="none" w="med" len="med"/>
                    </a:lnB>
                    <a:noFill/>
                  </a:tcPr>
                </a:tc>
                <a:extLst>
                  <a:ext uri="{0D108BD9-81ED-4DB2-BD59-A6C34878D82A}">
                    <a16:rowId xmlns:a16="http://schemas.microsoft.com/office/drawing/2014/main" val="431013990"/>
                  </a:ext>
                </a:extLst>
              </a:tr>
              <a:tr h="541930">
                <a:tc>
                  <a:txBody>
                    <a:bodyPr/>
                    <a:lstStyle/>
                    <a:p>
                      <a:pPr fontAlgn="t"/>
                      <a:r>
                        <a:rPr lang="en-IN">
                          <a:effectLst/>
                        </a:rPr>
                        <a:t>(0+1)*000</a:t>
                      </a:r>
                    </a:p>
                  </a:txBody>
                  <a:tcPr>
                    <a:lnL w="9525" cap="flat" cmpd="sng" algn="ctr">
                      <a:solidFill>
                        <a:srgbClr val="206D80"/>
                      </a:solidFill>
                      <a:prstDash val="solid"/>
                      <a:round/>
                      <a:headEnd type="none" w="med" len="med"/>
                      <a:tailEnd type="none" w="med" len="med"/>
                    </a:lnL>
                    <a:lnR w="9525" cap="flat" cmpd="sng" algn="ctr">
                      <a:solidFill>
                        <a:srgbClr val="805E80"/>
                      </a:solidFill>
                      <a:prstDash val="solid"/>
                      <a:round/>
                      <a:headEnd type="none" w="med" len="med"/>
                      <a:tailEnd type="none" w="med" len="med"/>
                    </a:lnR>
                    <a:lnT w="9525" cap="flat" cmpd="sng" algn="ctr">
                      <a:solidFill>
                        <a:srgbClr val="206D80"/>
                      </a:solidFill>
                      <a:prstDash val="solid"/>
                      <a:round/>
                      <a:headEnd type="none" w="med" len="med"/>
                      <a:tailEnd type="none" w="med" len="med"/>
                    </a:lnT>
                    <a:lnB w="9525" cap="flat" cmpd="sng" algn="ctr">
                      <a:solidFill>
                        <a:srgbClr val="E07080"/>
                      </a:solidFill>
                      <a:prstDash val="solid"/>
                      <a:round/>
                      <a:headEnd type="none" w="med" len="med"/>
                      <a:tailEnd type="none" w="med" len="med"/>
                    </a:lnB>
                    <a:noFill/>
                  </a:tcPr>
                </a:tc>
                <a:tc>
                  <a:txBody>
                    <a:bodyPr/>
                    <a:lstStyle/>
                    <a:p>
                      <a:pPr fontAlgn="t"/>
                      <a:r>
                        <a:rPr lang="en-US" dirty="0">
                          <a:effectLst/>
                        </a:rPr>
                        <a:t>Set of strings of 0’s and 1’s ending with three consecutive zeros(or ending with 000)</a:t>
                      </a:r>
                    </a:p>
                  </a:txBody>
                  <a:tcPr>
                    <a:lnL w="9525" cap="flat" cmpd="sng" algn="ctr">
                      <a:solidFill>
                        <a:srgbClr val="805E80"/>
                      </a:solidFill>
                      <a:prstDash val="solid"/>
                      <a:round/>
                      <a:headEnd type="none" w="med" len="med"/>
                      <a:tailEnd type="none" w="med" len="med"/>
                    </a:lnL>
                    <a:lnR w="9525" cap="flat" cmpd="sng" algn="ctr">
                      <a:solidFill>
                        <a:srgbClr val="805E80"/>
                      </a:solidFill>
                      <a:prstDash val="solid"/>
                      <a:round/>
                      <a:headEnd type="none" w="med" len="med"/>
                      <a:tailEnd type="none" w="med" len="med"/>
                    </a:lnR>
                    <a:lnT w="9525" cap="flat" cmpd="sng" algn="ctr">
                      <a:solidFill>
                        <a:srgbClr val="805E80"/>
                      </a:solidFill>
                      <a:prstDash val="solid"/>
                      <a:round/>
                      <a:headEnd type="none" w="med" len="med"/>
                      <a:tailEnd type="none" w="med" len="med"/>
                    </a:lnT>
                    <a:lnB w="9525" cap="flat" cmpd="sng" algn="ctr">
                      <a:solidFill>
                        <a:srgbClr val="206D80"/>
                      </a:solidFill>
                      <a:prstDash val="solid"/>
                      <a:round/>
                      <a:headEnd type="none" w="med" len="med"/>
                      <a:tailEnd type="none" w="med" len="med"/>
                    </a:lnB>
                    <a:noFill/>
                  </a:tcPr>
                </a:tc>
                <a:extLst>
                  <a:ext uri="{0D108BD9-81ED-4DB2-BD59-A6C34878D82A}">
                    <a16:rowId xmlns:a16="http://schemas.microsoft.com/office/drawing/2014/main" val="1057057632"/>
                  </a:ext>
                </a:extLst>
              </a:tr>
              <a:tr h="457348">
                <a:tc>
                  <a:txBody>
                    <a:bodyPr/>
                    <a:lstStyle/>
                    <a:p>
                      <a:pPr fontAlgn="t"/>
                      <a:r>
                        <a:rPr lang="en-IN">
                          <a:effectLst/>
                        </a:rPr>
                        <a:t>(11)*</a:t>
                      </a:r>
                    </a:p>
                  </a:txBody>
                  <a:tcPr>
                    <a:lnL w="9525" cap="flat" cmpd="sng" algn="ctr">
                      <a:solidFill>
                        <a:srgbClr val="E07080"/>
                      </a:solidFill>
                      <a:prstDash val="solid"/>
                      <a:round/>
                      <a:headEnd type="none" w="med" len="med"/>
                      <a:tailEnd type="none" w="med" len="med"/>
                    </a:lnL>
                    <a:lnR w="9525" cap="flat" cmpd="sng" algn="ctr">
                      <a:solidFill>
                        <a:srgbClr val="206D80"/>
                      </a:solidFill>
                      <a:prstDash val="solid"/>
                      <a:round/>
                      <a:headEnd type="none" w="med" len="med"/>
                      <a:tailEnd type="none" w="med" len="med"/>
                    </a:lnR>
                    <a:lnT w="9525" cap="flat" cmpd="sng" algn="ctr">
                      <a:solidFill>
                        <a:srgbClr val="E07080"/>
                      </a:solidFill>
                      <a:prstDash val="solid"/>
                      <a:round/>
                      <a:headEnd type="none" w="med" len="med"/>
                      <a:tailEnd type="none" w="med" len="med"/>
                    </a:lnT>
                    <a:lnB w="9525" cap="flat" cmpd="sng" algn="ctr">
                      <a:solidFill>
                        <a:srgbClr val="E07080"/>
                      </a:solidFill>
                      <a:prstDash val="solid"/>
                      <a:round/>
                      <a:headEnd type="none" w="med" len="med"/>
                      <a:tailEnd type="none" w="med" len="med"/>
                    </a:lnB>
                    <a:noFill/>
                  </a:tcPr>
                </a:tc>
                <a:tc>
                  <a:txBody>
                    <a:bodyPr/>
                    <a:lstStyle/>
                    <a:p>
                      <a:pPr fontAlgn="t"/>
                      <a:r>
                        <a:rPr lang="en-US" dirty="0">
                          <a:effectLst/>
                        </a:rPr>
                        <a:t>Set consisting of even number of 1’s</a:t>
                      </a:r>
                    </a:p>
                  </a:txBody>
                  <a:tcPr>
                    <a:lnL w="9525" cap="flat" cmpd="sng" algn="ctr">
                      <a:solidFill>
                        <a:srgbClr val="206D80"/>
                      </a:solidFill>
                      <a:prstDash val="solid"/>
                      <a:round/>
                      <a:headEnd type="none" w="med" len="med"/>
                      <a:tailEnd type="none" w="med" len="med"/>
                    </a:lnL>
                    <a:lnR w="9525" cap="flat" cmpd="sng" algn="ctr">
                      <a:solidFill>
                        <a:srgbClr val="206D80"/>
                      </a:solidFill>
                      <a:prstDash val="solid"/>
                      <a:round/>
                      <a:headEnd type="none" w="med" len="med"/>
                      <a:tailEnd type="none" w="med" len="med"/>
                    </a:lnR>
                    <a:lnT w="9525" cap="flat" cmpd="sng" algn="ctr">
                      <a:solidFill>
                        <a:srgbClr val="206D80"/>
                      </a:solidFill>
                      <a:prstDash val="solid"/>
                      <a:round/>
                      <a:headEnd type="none" w="med" len="med"/>
                      <a:tailEnd type="none" w="med" len="med"/>
                    </a:lnT>
                    <a:lnB w="9525" cap="flat" cmpd="sng" algn="ctr">
                      <a:solidFill>
                        <a:srgbClr val="206D80"/>
                      </a:solidFill>
                      <a:prstDash val="solid"/>
                      <a:round/>
                      <a:headEnd type="none" w="med" len="med"/>
                      <a:tailEnd type="none" w="med" len="med"/>
                    </a:lnB>
                    <a:noFill/>
                  </a:tcPr>
                </a:tc>
                <a:extLst>
                  <a:ext uri="{0D108BD9-81ED-4DB2-BD59-A6C34878D82A}">
                    <a16:rowId xmlns:a16="http://schemas.microsoft.com/office/drawing/2014/main" val="2369879586"/>
                  </a:ext>
                </a:extLst>
              </a:tr>
            </a:tbl>
          </a:graphicData>
        </a:graphic>
      </p:graphicFrame>
    </p:spTree>
    <p:extLst>
      <p:ext uri="{BB962C8B-B14F-4D97-AF65-F5344CB8AC3E}">
        <p14:creationId xmlns:p14="http://schemas.microsoft.com/office/powerpoint/2010/main" val="39576094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EABA75-FEF3-2422-90B8-74CF5202F32E}"/>
              </a:ext>
            </a:extLst>
          </p:cNvPr>
          <p:cNvPicPr>
            <a:picLocks noChangeAspect="1"/>
          </p:cNvPicPr>
          <p:nvPr/>
        </p:nvPicPr>
        <p:blipFill>
          <a:blip r:embed="rId2"/>
          <a:stretch>
            <a:fillRect/>
          </a:stretch>
        </p:blipFill>
        <p:spPr>
          <a:xfrm>
            <a:off x="195116" y="225083"/>
            <a:ext cx="11210925" cy="2855741"/>
          </a:xfrm>
          <a:prstGeom prst="rect">
            <a:avLst/>
          </a:prstGeom>
        </p:spPr>
      </p:pic>
      <p:pic>
        <p:nvPicPr>
          <p:cNvPr id="5" name="Picture 4">
            <a:extLst>
              <a:ext uri="{FF2B5EF4-FFF2-40B4-BE49-F238E27FC236}">
                <a16:creationId xmlns:a16="http://schemas.microsoft.com/office/drawing/2014/main" id="{34B326AA-704C-6057-F572-2448287EE875}"/>
              </a:ext>
            </a:extLst>
          </p:cNvPr>
          <p:cNvPicPr>
            <a:picLocks noChangeAspect="1"/>
          </p:cNvPicPr>
          <p:nvPr/>
        </p:nvPicPr>
        <p:blipFill>
          <a:blip r:embed="rId3"/>
          <a:stretch>
            <a:fillRect/>
          </a:stretch>
        </p:blipFill>
        <p:spPr>
          <a:xfrm>
            <a:off x="2131035" y="3429000"/>
            <a:ext cx="7648575" cy="2905125"/>
          </a:xfrm>
          <a:prstGeom prst="rect">
            <a:avLst/>
          </a:prstGeom>
        </p:spPr>
      </p:pic>
    </p:spTree>
    <p:extLst>
      <p:ext uri="{BB962C8B-B14F-4D97-AF65-F5344CB8AC3E}">
        <p14:creationId xmlns:p14="http://schemas.microsoft.com/office/powerpoint/2010/main" val="4931733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162FE8-2D35-7F96-73B3-7B71A57F4596}"/>
              </a:ext>
            </a:extLst>
          </p:cNvPr>
          <p:cNvPicPr>
            <a:picLocks noChangeAspect="1"/>
          </p:cNvPicPr>
          <p:nvPr/>
        </p:nvPicPr>
        <p:blipFill>
          <a:blip r:embed="rId2"/>
          <a:stretch>
            <a:fillRect/>
          </a:stretch>
        </p:blipFill>
        <p:spPr>
          <a:xfrm>
            <a:off x="279302" y="1041009"/>
            <a:ext cx="11239500" cy="2686928"/>
          </a:xfrm>
          <a:prstGeom prst="rect">
            <a:avLst/>
          </a:prstGeom>
        </p:spPr>
      </p:pic>
      <p:pic>
        <p:nvPicPr>
          <p:cNvPr id="5" name="Picture 4">
            <a:extLst>
              <a:ext uri="{FF2B5EF4-FFF2-40B4-BE49-F238E27FC236}">
                <a16:creationId xmlns:a16="http://schemas.microsoft.com/office/drawing/2014/main" id="{F1D1DB13-1DC4-5361-9DB9-5116E1138C37}"/>
              </a:ext>
            </a:extLst>
          </p:cNvPr>
          <p:cNvPicPr>
            <a:picLocks noChangeAspect="1"/>
          </p:cNvPicPr>
          <p:nvPr/>
        </p:nvPicPr>
        <p:blipFill>
          <a:blip r:embed="rId3"/>
          <a:stretch>
            <a:fillRect/>
          </a:stretch>
        </p:blipFill>
        <p:spPr>
          <a:xfrm>
            <a:off x="279302" y="3826412"/>
            <a:ext cx="11115675" cy="1674056"/>
          </a:xfrm>
          <a:prstGeom prst="rect">
            <a:avLst/>
          </a:prstGeom>
        </p:spPr>
      </p:pic>
    </p:spTree>
    <p:extLst>
      <p:ext uri="{BB962C8B-B14F-4D97-AF65-F5344CB8AC3E}">
        <p14:creationId xmlns:p14="http://schemas.microsoft.com/office/powerpoint/2010/main" val="1984127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EBAD-E308-F3EE-1E97-141EEA7B2A0B}"/>
              </a:ext>
            </a:extLst>
          </p:cNvPr>
          <p:cNvSpPr>
            <a:spLocks noGrp="1"/>
          </p:cNvSpPr>
          <p:nvPr>
            <p:ph type="title"/>
          </p:nvPr>
        </p:nvSpPr>
        <p:spPr/>
        <p:txBody>
          <a:bodyPr/>
          <a:lstStyle/>
          <a:p>
            <a:r>
              <a:rPr lang="en-US" dirty="0"/>
              <a:t>Applications of Pumping Lemma</a:t>
            </a:r>
            <a:endParaRPr lang="en-IN" dirty="0"/>
          </a:p>
        </p:txBody>
      </p:sp>
      <p:sp>
        <p:nvSpPr>
          <p:cNvPr id="3" name="Content Placeholder 2">
            <a:extLst>
              <a:ext uri="{FF2B5EF4-FFF2-40B4-BE49-F238E27FC236}">
                <a16:creationId xmlns:a16="http://schemas.microsoft.com/office/drawing/2014/main" id="{0C538ADA-C6D0-1589-8B10-D9B234FCF7A9}"/>
              </a:ext>
            </a:extLst>
          </p:cNvPr>
          <p:cNvSpPr>
            <a:spLocks noGrp="1"/>
          </p:cNvSpPr>
          <p:nvPr>
            <p:ph idx="1"/>
          </p:nvPr>
        </p:nvSpPr>
        <p:spPr>
          <a:xfrm>
            <a:off x="464233" y="1825625"/>
            <a:ext cx="11366695" cy="4351338"/>
          </a:xfrm>
        </p:spPr>
        <p:txBody>
          <a:bodyPr>
            <a:normAutofit/>
          </a:bodyPr>
          <a:lstStyle/>
          <a:p>
            <a:r>
              <a:rPr lang="en-US" dirty="0"/>
              <a:t>Pumping lemma is used to prove that certain languages are non-regular. But it cannot be used to prove that a given language is regular. </a:t>
            </a:r>
          </a:p>
          <a:p>
            <a:r>
              <a:rPr lang="en-US" dirty="0"/>
              <a:t>Using pumping lemma, it is possible to check whether a language accepted by FA is finite or infinite. </a:t>
            </a:r>
          </a:p>
        </p:txBody>
      </p:sp>
    </p:spTree>
    <p:extLst>
      <p:ext uri="{BB962C8B-B14F-4D97-AF65-F5344CB8AC3E}">
        <p14:creationId xmlns:p14="http://schemas.microsoft.com/office/powerpoint/2010/main" val="14242789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D9EA5-C5F3-81C9-1341-F7783BA7A6B2}"/>
              </a:ext>
            </a:extLst>
          </p:cNvPr>
          <p:cNvSpPr>
            <a:spLocks noGrp="1"/>
          </p:cNvSpPr>
          <p:nvPr>
            <p:ph idx="1"/>
          </p:nvPr>
        </p:nvSpPr>
        <p:spPr>
          <a:xfrm>
            <a:off x="309489" y="393895"/>
            <a:ext cx="11169748" cy="5783068"/>
          </a:xfrm>
        </p:spPr>
        <p:txBody>
          <a:bodyPr/>
          <a:lstStyle/>
          <a:p>
            <a:r>
              <a:rPr lang="en-US" dirty="0"/>
              <a:t>The general strategy used to prove that certain language is not regular is shown below. </a:t>
            </a:r>
          </a:p>
          <a:p>
            <a:r>
              <a:rPr lang="en-US" b="1" dirty="0">
                <a:solidFill>
                  <a:srgbClr val="00B0F0"/>
                </a:solidFill>
              </a:rPr>
              <a:t>Step 1:</a:t>
            </a:r>
            <a:r>
              <a:rPr lang="en-US" dirty="0"/>
              <a:t> Assume that the language L is regular, and ‘n’ be the number of states of FA. </a:t>
            </a:r>
          </a:p>
          <a:p>
            <a:r>
              <a:rPr lang="en-US" b="1" dirty="0">
                <a:solidFill>
                  <a:srgbClr val="00B0F0"/>
                </a:solidFill>
              </a:rPr>
              <a:t>Step 2: </a:t>
            </a:r>
            <a:r>
              <a:rPr lang="en-US" dirty="0"/>
              <a:t>Select the string x such that lx| ≥ n and break it into substrings u, v and w so that x = </a:t>
            </a:r>
            <a:r>
              <a:rPr lang="en-US" dirty="0" err="1"/>
              <a:t>uvw</a:t>
            </a:r>
            <a:r>
              <a:rPr lang="en-US" dirty="0"/>
              <a:t> with the constraints:</a:t>
            </a:r>
          </a:p>
          <a:p>
            <a:pPr marL="0" indent="0">
              <a:buNone/>
            </a:pPr>
            <a:r>
              <a:rPr lang="en-US" dirty="0"/>
              <a:t>                v ≠ Ɛ i.e., |v| ≥1 </a:t>
            </a:r>
          </a:p>
          <a:p>
            <a:pPr marL="0" indent="0">
              <a:buNone/>
            </a:pPr>
            <a:r>
              <a:rPr lang="en-US" dirty="0"/>
              <a:t>                |</a:t>
            </a:r>
            <a:r>
              <a:rPr lang="en-US" dirty="0" err="1"/>
              <a:t>uv</a:t>
            </a:r>
            <a:r>
              <a:rPr lang="en-US" dirty="0"/>
              <a:t>|≤n</a:t>
            </a:r>
          </a:p>
          <a:p>
            <a:r>
              <a:rPr lang="en-US" b="1" dirty="0">
                <a:solidFill>
                  <a:srgbClr val="00B0F0"/>
                </a:solidFill>
              </a:rPr>
              <a:t>Step 3: </a:t>
            </a:r>
            <a:r>
              <a:rPr lang="en-US" dirty="0"/>
              <a:t>Find any </a:t>
            </a:r>
            <a:r>
              <a:rPr lang="en-US" dirty="0" err="1"/>
              <a:t>i</a:t>
            </a:r>
            <a:r>
              <a:rPr lang="en-US" dirty="0"/>
              <a:t> such that </a:t>
            </a:r>
            <a:r>
              <a:rPr lang="en-US" dirty="0" err="1"/>
              <a:t>uv</a:t>
            </a:r>
            <a:r>
              <a:rPr lang="en-US" baseline="30000" dirty="0" err="1"/>
              <a:t>i</a:t>
            </a:r>
            <a:r>
              <a:rPr lang="en-US" dirty="0" err="1"/>
              <a:t>w</a:t>
            </a:r>
            <a:r>
              <a:rPr lang="en-US" dirty="0"/>
              <a:t> is not in L i.e., </a:t>
            </a:r>
            <a:r>
              <a:rPr lang="en-US" dirty="0" err="1"/>
              <a:t>uv</a:t>
            </a:r>
            <a:r>
              <a:rPr lang="en-US" baseline="30000" dirty="0" err="1"/>
              <a:t>i</a:t>
            </a:r>
            <a:r>
              <a:rPr lang="en-US" dirty="0" err="1"/>
              <a:t>w</a:t>
            </a:r>
            <a:r>
              <a:rPr lang="en-US" dirty="0"/>
              <a:t> </a:t>
            </a:r>
            <a:r>
              <a:rPr lang="en-IN" b="0" i="0" dirty="0">
                <a:solidFill>
                  <a:srgbClr val="202124"/>
                </a:solidFill>
                <a:effectLst/>
                <a:latin typeface="arial" panose="020B0604020202020204" pitchFamily="34" charset="0"/>
              </a:rPr>
              <a:t>∉</a:t>
            </a:r>
            <a:r>
              <a:rPr lang="en-US" dirty="0"/>
              <a:t> L. </a:t>
            </a:r>
          </a:p>
          <a:p>
            <a:r>
              <a:rPr lang="en-US" dirty="0"/>
              <a:t>According to the pumping lemma, </a:t>
            </a:r>
            <a:r>
              <a:rPr lang="en-US" dirty="0" err="1"/>
              <a:t>uv</a:t>
            </a:r>
            <a:r>
              <a:rPr lang="en-US" baseline="30000" dirty="0" err="1"/>
              <a:t>i</a:t>
            </a:r>
            <a:r>
              <a:rPr lang="en-US" dirty="0" err="1"/>
              <a:t>w</a:t>
            </a:r>
            <a:r>
              <a:rPr lang="en-US" dirty="0"/>
              <a:t> is in L for </a:t>
            </a:r>
            <a:r>
              <a:rPr lang="en-US" dirty="0" err="1"/>
              <a:t>i</a:t>
            </a:r>
            <a:r>
              <a:rPr lang="en-US" dirty="0"/>
              <a:t> ≥ 0. So, the result is a contradiction to the assumption that the language is regular. </a:t>
            </a:r>
          </a:p>
          <a:p>
            <a:r>
              <a:rPr lang="en-US" dirty="0"/>
              <a:t>Therefore, the given language L is not regular.</a:t>
            </a:r>
            <a:endParaRPr lang="en-IN" dirty="0"/>
          </a:p>
          <a:p>
            <a:endParaRPr lang="en-IN" dirty="0"/>
          </a:p>
        </p:txBody>
      </p:sp>
    </p:spTree>
    <p:extLst>
      <p:ext uri="{BB962C8B-B14F-4D97-AF65-F5344CB8AC3E}">
        <p14:creationId xmlns:p14="http://schemas.microsoft.com/office/powerpoint/2010/main" val="3583811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891F-7CAF-0583-4534-67924646E446}"/>
              </a:ext>
            </a:extLst>
          </p:cNvPr>
          <p:cNvSpPr>
            <a:spLocks noGrp="1"/>
          </p:cNvSpPr>
          <p:nvPr>
            <p:ph type="title"/>
          </p:nvPr>
        </p:nvSpPr>
        <p:spPr>
          <a:xfrm>
            <a:off x="239151" y="365125"/>
            <a:ext cx="11114649" cy="1325563"/>
          </a:xfrm>
        </p:spPr>
        <p:txBody>
          <a:bodyPr/>
          <a:lstStyle/>
          <a:p>
            <a:r>
              <a:rPr lang="en-US" dirty="0"/>
              <a:t>Show that L = (</a:t>
            </a:r>
            <a:r>
              <a:rPr lang="en-US" dirty="0" err="1"/>
              <a:t>ww</a:t>
            </a:r>
            <a:r>
              <a:rPr lang="en-US" baseline="30000" dirty="0" err="1"/>
              <a:t>R</a:t>
            </a:r>
            <a:r>
              <a:rPr lang="en-US" dirty="0"/>
              <a:t> |w </a:t>
            </a:r>
            <a:r>
              <a:rPr lang="en-IN" b="0" i="0" dirty="0">
                <a:solidFill>
                  <a:srgbClr val="202124"/>
                </a:solidFill>
                <a:effectLst/>
                <a:latin typeface="arial" panose="020B0604020202020204" pitchFamily="34" charset="0"/>
              </a:rPr>
              <a:t>∈</a:t>
            </a:r>
            <a:r>
              <a:rPr lang="en-US" dirty="0"/>
              <a:t> (0+1)*) is not regular.</a:t>
            </a:r>
            <a:endParaRPr lang="en-IN" dirty="0"/>
          </a:p>
        </p:txBody>
      </p:sp>
      <p:sp>
        <p:nvSpPr>
          <p:cNvPr id="3" name="Content Placeholder 2">
            <a:extLst>
              <a:ext uri="{FF2B5EF4-FFF2-40B4-BE49-F238E27FC236}">
                <a16:creationId xmlns:a16="http://schemas.microsoft.com/office/drawing/2014/main" id="{E1564F3A-6882-1FA7-37D7-6B8C6D91F1B6}"/>
              </a:ext>
            </a:extLst>
          </p:cNvPr>
          <p:cNvSpPr>
            <a:spLocks noGrp="1"/>
          </p:cNvSpPr>
          <p:nvPr>
            <p:ph idx="1"/>
          </p:nvPr>
        </p:nvSpPr>
        <p:spPr>
          <a:xfrm>
            <a:off x="422031" y="1825625"/>
            <a:ext cx="10931769" cy="4351338"/>
          </a:xfrm>
        </p:spPr>
        <p:txBody>
          <a:bodyPr/>
          <a:lstStyle/>
          <a:p>
            <a:r>
              <a:rPr lang="en-US" b="1" dirty="0">
                <a:solidFill>
                  <a:srgbClr val="00B0F0"/>
                </a:solidFill>
              </a:rPr>
              <a:t>Step 1:</a:t>
            </a:r>
          </a:p>
          <a:p>
            <a:r>
              <a:rPr lang="en-US" dirty="0"/>
              <a:t> Let L is regular and n be the number of states in FA. Consider the string: </a:t>
            </a:r>
          </a:p>
          <a:p>
            <a:endParaRPr lang="en-US" dirty="0"/>
          </a:p>
          <a:p>
            <a:endParaRPr lang="en-US" dirty="0"/>
          </a:p>
          <a:p>
            <a:endParaRPr lang="en-US" dirty="0"/>
          </a:p>
          <a:p>
            <a:endParaRPr lang="en-US" dirty="0"/>
          </a:p>
          <a:p>
            <a:r>
              <a:rPr lang="en-US" dirty="0"/>
              <a:t>where n is the number of states of FA,</a:t>
            </a:r>
          </a:p>
          <a:p>
            <a:r>
              <a:rPr lang="en-US" dirty="0"/>
              <a:t>w = 1....10....0 and reverse of w is given by </a:t>
            </a:r>
            <a:r>
              <a:rPr lang="en-US" dirty="0" err="1"/>
              <a:t>w</a:t>
            </a:r>
            <a:r>
              <a:rPr lang="en-US" baseline="30000" dirty="0" err="1"/>
              <a:t>R</a:t>
            </a:r>
            <a:r>
              <a:rPr lang="en-US" dirty="0"/>
              <a:t>=0…..01…..1 .</a:t>
            </a:r>
          </a:p>
          <a:p>
            <a:pPr marL="0" indent="0">
              <a:buNone/>
            </a:pPr>
            <a:endParaRPr lang="en-IN" dirty="0"/>
          </a:p>
        </p:txBody>
      </p:sp>
      <p:pic>
        <p:nvPicPr>
          <p:cNvPr id="5" name="Picture 4">
            <a:extLst>
              <a:ext uri="{FF2B5EF4-FFF2-40B4-BE49-F238E27FC236}">
                <a16:creationId xmlns:a16="http://schemas.microsoft.com/office/drawing/2014/main" id="{DDBA82A2-A9E7-79A5-9F1B-A435EAEDF61D}"/>
              </a:ext>
            </a:extLst>
          </p:cNvPr>
          <p:cNvPicPr>
            <a:picLocks noChangeAspect="1"/>
          </p:cNvPicPr>
          <p:nvPr/>
        </p:nvPicPr>
        <p:blipFill>
          <a:blip r:embed="rId2"/>
          <a:stretch>
            <a:fillRect/>
          </a:stretch>
        </p:blipFill>
        <p:spPr>
          <a:xfrm>
            <a:off x="838200" y="2968063"/>
            <a:ext cx="4818112" cy="1400175"/>
          </a:xfrm>
          <a:prstGeom prst="rect">
            <a:avLst/>
          </a:prstGeom>
        </p:spPr>
      </p:pic>
      <p:pic>
        <p:nvPicPr>
          <p:cNvPr id="6" name="Picture 5">
            <a:extLst>
              <a:ext uri="{FF2B5EF4-FFF2-40B4-BE49-F238E27FC236}">
                <a16:creationId xmlns:a16="http://schemas.microsoft.com/office/drawing/2014/main" id="{E9CE3C84-757C-177F-E25A-D6AE81659E03}"/>
              </a:ext>
            </a:extLst>
          </p:cNvPr>
          <p:cNvPicPr>
            <a:picLocks noChangeAspect="1"/>
          </p:cNvPicPr>
          <p:nvPr/>
        </p:nvPicPr>
        <p:blipFill>
          <a:blip r:embed="rId3"/>
          <a:stretch>
            <a:fillRect/>
          </a:stretch>
        </p:blipFill>
        <p:spPr>
          <a:xfrm>
            <a:off x="5717272" y="3263417"/>
            <a:ext cx="5417699" cy="1104821"/>
          </a:xfrm>
          <a:prstGeom prst="rect">
            <a:avLst/>
          </a:prstGeom>
        </p:spPr>
      </p:pic>
    </p:spTree>
    <p:extLst>
      <p:ext uri="{BB962C8B-B14F-4D97-AF65-F5344CB8AC3E}">
        <p14:creationId xmlns:p14="http://schemas.microsoft.com/office/powerpoint/2010/main" val="2648416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8F9C0-EE96-A183-E3AA-BE9DE1BF6244}"/>
              </a:ext>
            </a:extLst>
          </p:cNvPr>
          <p:cNvSpPr>
            <a:spLocks noGrp="1"/>
          </p:cNvSpPr>
          <p:nvPr>
            <p:ph idx="1"/>
          </p:nvPr>
        </p:nvSpPr>
        <p:spPr>
          <a:xfrm>
            <a:off x="450166" y="576774"/>
            <a:ext cx="11197883" cy="5809957"/>
          </a:xfrm>
        </p:spPr>
        <p:txBody>
          <a:bodyPr>
            <a:normAutofit lnSpcReduction="10000"/>
          </a:bodyPr>
          <a:lstStyle/>
          <a:p>
            <a:r>
              <a:rPr lang="en-US" b="1" dirty="0">
                <a:solidFill>
                  <a:srgbClr val="00B0F0"/>
                </a:solidFill>
              </a:rPr>
              <a:t>Step 2: </a:t>
            </a:r>
            <a:r>
              <a:rPr lang="en-US" sz="2600" dirty="0"/>
              <a:t>Since </a:t>
            </a:r>
            <a:r>
              <a:rPr lang="en-US" sz="2600" dirty="0" err="1"/>
              <a:t>Ixl</a:t>
            </a:r>
            <a:r>
              <a:rPr lang="en-US" sz="2600" dirty="0"/>
              <a:t>≥ n, we can split the string x into </a:t>
            </a:r>
            <a:r>
              <a:rPr lang="en-US" sz="2600" dirty="0" err="1"/>
              <a:t>uvw</a:t>
            </a:r>
            <a:r>
              <a:rPr lang="en-US" sz="2600" dirty="0"/>
              <a:t> such that |</a:t>
            </a:r>
            <a:r>
              <a:rPr lang="en-US" sz="2600" dirty="0" err="1"/>
              <a:t>uv</a:t>
            </a:r>
            <a:r>
              <a:rPr lang="en-US" sz="2600" dirty="0"/>
              <a:t>|≤n</a:t>
            </a:r>
          </a:p>
          <a:p>
            <a:r>
              <a:rPr lang="en-US" sz="2600" dirty="0"/>
              <a:t> and |v| ≥1 as shown below:</a:t>
            </a:r>
          </a:p>
          <a:p>
            <a:endParaRPr lang="en-IN" sz="2600" dirty="0"/>
          </a:p>
          <a:p>
            <a:pPr marL="0" indent="0">
              <a:buNone/>
            </a:pPr>
            <a:endParaRPr lang="en-IN" sz="2600" dirty="0"/>
          </a:p>
          <a:p>
            <a:pPr marL="0" indent="0">
              <a:buNone/>
            </a:pPr>
            <a:endParaRPr lang="en-IN" sz="2600" dirty="0"/>
          </a:p>
          <a:p>
            <a:r>
              <a:rPr lang="en-US" sz="2600" dirty="0"/>
              <a:t>where |u| = n-1 and lv| = 1 so that |</a:t>
            </a:r>
            <a:r>
              <a:rPr lang="en-US" sz="2600" dirty="0" err="1"/>
              <a:t>uv</a:t>
            </a:r>
            <a:r>
              <a:rPr lang="en-US" sz="2600" dirty="0"/>
              <a:t>| = |u| + |v| = n-1+1 = n which is true. According to the pumping lemma, </a:t>
            </a:r>
            <a:r>
              <a:rPr lang="en-US" sz="2600" dirty="0" err="1"/>
              <a:t>uv</a:t>
            </a:r>
            <a:r>
              <a:rPr lang="en-US" sz="2600" baseline="30000" dirty="0" err="1"/>
              <a:t>i</a:t>
            </a:r>
            <a:r>
              <a:rPr lang="en-US" sz="2600" dirty="0" err="1"/>
              <a:t>w</a:t>
            </a:r>
            <a:r>
              <a:rPr lang="en-US" sz="2600" dirty="0"/>
              <a:t> </a:t>
            </a:r>
            <a:r>
              <a:rPr lang="en-IN" sz="2600" b="0" i="0" dirty="0">
                <a:solidFill>
                  <a:srgbClr val="202124"/>
                </a:solidFill>
                <a:effectLst/>
                <a:latin typeface="arial" panose="020B0604020202020204" pitchFamily="34" charset="0"/>
              </a:rPr>
              <a:t>∈ </a:t>
            </a:r>
            <a:r>
              <a:rPr lang="en-US" sz="2600" dirty="0"/>
              <a:t>L for </a:t>
            </a:r>
            <a:r>
              <a:rPr lang="en-US" sz="2600" dirty="0" err="1"/>
              <a:t>i</a:t>
            </a:r>
            <a:r>
              <a:rPr lang="en-US" sz="2600" dirty="0"/>
              <a:t> = 0, 1, 2,...</a:t>
            </a:r>
          </a:p>
          <a:p>
            <a:r>
              <a:rPr lang="en-US" b="1" dirty="0">
                <a:solidFill>
                  <a:srgbClr val="00B0F0"/>
                </a:solidFill>
              </a:rPr>
              <a:t>Step 3: </a:t>
            </a:r>
            <a:r>
              <a:rPr lang="en-US" sz="2600" dirty="0"/>
              <a:t>According to the pumping lemma, </a:t>
            </a:r>
            <a:r>
              <a:rPr lang="en-US" sz="2600" dirty="0" err="1"/>
              <a:t>uv</a:t>
            </a:r>
            <a:r>
              <a:rPr lang="en-US" sz="2600" baseline="30000" dirty="0" err="1"/>
              <a:t>i</a:t>
            </a:r>
            <a:r>
              <a:rPr lang="en-US" sz="2600" dirty="0" err="1"/>
              <a:t>w</a:t>
            </a:r>
            <a:r>
              <a:rPr lang="en-US" sz="2600" dirty="0"/>
              <a:t> </a:t>
            </a:r>
            <a:r>
              <a:rPr lang="en-IN" sz="2600" b="0" i="0" dirty="0">
                <a:solidFill>
                  <a:srgbClr val="202124"/>
                </a:solidFill>
                <a:effectLst/>
                <a:latin typeface="arial" panose="020B0604020202020204" pitchFamily="34" charset="0"/>
              </a:rPr>
              <a:t>∈ </a:t>
            </a:r>
            <a:r>
              <a:rPr lang="en-US" sz="2600" dirty="0"/>
              <a:t>L for </a:t>
            </a:r>
            <a:r>
              <a:rPr lang="en-US" sz="2600" dirty="0" err="1"/>
              <a:t>i</a:t>
            </a:r>
            <a:r>
              <a:rPr lang="en-US" sz="2600" dirty="0"/>
              <a:t> = 0, 1, 2,... </a:t>
            </a:r>
          </a:p>
          <a:p>
            <a:r>
              <a:rPr lang="en-US" sz="2600" dirty="0"/>
              <a:t>If </a:t>
            </a:r>
            <a:r>
              <a:rPr lang="en-US" sz="2600" dirty="0" err="1"/>
              <a:t>i</a:t>
            </a:r>
            <a:r>
              <a:rPr lang="en-US" sz="2600" dirty="0"/>
              <a:t> is 0, i.e., v does not appear and so the number of 1's on the left of x will be less than the number of 1's on the right of x and so the string is not of the form </a:t>
            </a:r>
            <a:r>
              <a:rPr lang="en-US" sz="2600" dirty="0" err="1"/>
              <a:t>ww</a:t>
            </a:r>
            <a:r>
              <a:rPr lang="en-US" sz="2600" baseline="30000" dirty="0" err="1"/>
              <a:t>R</a:t>
            </a:r>
            <a:r>
              <a:rPr lang="en-US" sz="2600" dirty="0"/>
              <a:t>. </a:t>
            </a:r>
          </a:p>
          <a:p>
            <a:r>
              <a:rPr lang="en-US" sz="2600" dirty="0"/>
              <a:t>So, </a:t>
            </a:r>
            <a:r>
              <a:rPr lang="en-US" sz="2600" dirty="0" err="1"/>
              <a:t>uv</a:t>
            </a:r>
            <a:r>
              <a:rPr lang="en-US" sz="2600" baseline="30000" dirty="0" err="1"/>
              <a:t>i</a:t>
            </a:r>
            <a:r>
              <a:rPr lang="en-US" sz="2600" dirty="0" err="1"/>
              <a:t>w</a:t>
            </a:r>
            <a:r>
              <a:rPr lang="en-US" sz="2600" dirty="0"/>
              <a:t> </a:t>
            </a:r>
            <a:r>
              <a:rPr lang="en-IN" sz="2600" b="0" i="0" dirty="0">
                <a:solidFill>
                  <a:srgbClr val="202124"/>
                </a:solidFill>
                <a:effectLst/>
                <a:latin typeface="arial" panose="020B0604020202020204" pitchFamily="34" charset="0"/>
              </a:rPr>
              <a:t>∉</a:t>
            </a:r>
            <a:r>
              <a:rPr lang="en-US" sz="2600" dirty="0"/>
              <a:t> L. when </a:t>
            </a:r>
            <a:r>
              <a:rPr lang="en-US" sz="2600" dirty="0" err="1"/>
              <a:t>i</a:t>
            </a:r>
            <a:r>
              <a:rPr lang="en-US" sz="2600" dirty="0"/>
              <a:t> = 0. </a:t>
            </a:r>
          </a:p>
          <a:p>
            <a:r>
              <a:rPr lang="en-US" sz="2600" dirty="0"/>
              <a:t>This is a contradiction to the assumption that the language is regular. So, the language L = ( </a:t>
            </a:r>
            <a:r>
              <a:rPr lang="en-US" sz="2600" dirty="0" err="1"/>
              <a:t>ww</a:t>
            </a:r>
            <a:r>
              <a:rPr lang="en-US" sz="2600" baseline="30000" dirty="0" err="1"/>
              <a:t>R</a:t>
            </a:r>
            <a:r>
              <a:rPr lang="en-US" sz="2600" dirty="0"/>
              <a:t> I w e (0+11*) is not regular.</a:t>
            </a:r>
            <a:endParaRPr lang="en-IN" sz="2600" dirty="0"/>
          </a:p>
          <a:p>
            <a:endParaRPr lang="en-IN" sz="2600" dirty="0"/>
          </a:p>
        </p:txBody>
      </p:sp>
      <p:pic>
        <p:nvPicPr>
          <p:cNvPr id="5" name="Picture 4">
            <a:extLst>
              <a:ext uri="{FF2B5EF4-FFF2-40B4-BE49-F238E27FC236}">
                <a16:creationId xmlns:a16="http://schemas.microsoft.com/office/drawing/2014/main" id="{BA21FD35-CE18-DC04-A6EF-74A1E6B824F2}"/>
              </a:ext>
            </a:extLst>
          </p:cNvPr>
          <p:cNvPicPr>
            <a:picLocks noChangeAspect="1"/>
          </p:cNvPicPr>
          <p:nvPr/>
        </p:nvPicPr>
        <p:blipFill>
          <a:blip r:embed="rId2"/>
          <a:stretch>
            <a:fillRect/>
          </a:stretch>
        </p:blipFill>
        <p:spPr>
          <a:xfrm>
            <a:off x="2629021" y="1596175"/>
            <a:ext cx="5417699" cy="1104821"/>
          </a:xfrm>
          <a:prstGeom prst="rect">
            <a:avLst/>
          </a:prstGeom>
        </p:spPr>
      </p:pic>
    </p:spTree>
    <p:extLst>
      <p:ext uri="{BB962C8B-B14F-4D97-AF65-F5344CB8AC3E}">
        <p14:creationId xmlns:p14="http://schemas.microsoft.com/office/powerpoint/2010/main" val="3066416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441D-2FBA-BF76-5542-8F894066C432}"/>
              </a:ext>
            </a:extLst>
          </p:cNvPr>
          <p:cNvSpPr>
            <a:spLocks noGrp="1"/>
          </p:cNvSpPr>
          <p:nvPr>
            <p:ph type="title"/>
          </p:nvPr>
        </p:nvSpPr>
        <p:spPr/>
        <p:txBody>
          <a:bodyPr/>
          <a:lstStyle/>
          <a:p>
            <a:r>
              <a:rPr lang="en-US" b="1" dirty="0"/>
              <a:t>Show that L = {a</a:t>
            </a:r>
            <a:r>
              <a:rPr lang="en-US" b="1" baseline="30000" dirty="0"/>
              <a:t>n</a:t>
            </a:r>
            <a:r>
              <a:rPr lang="en-US" b="1" dirty="0"/>
              <a:t>b</a:t>
            </a:r>
            <a:r>
              <a:rPr lang="en-US" b="1" baseline="30000" dirty="0"/>
              <a:t>n</a:t>
            </a:r>
            <a:r>
              <a:rPr lang="en-US" b="1" dirty="0"/>
              <a:t> |n≥1) is not regular.</a:t>
            </a:r>
            <a:endParaRPr lang="en-IN" b="1" dirty="0"/>
          </a:p>
        </p:txBody>
      </p:sp>
      <p:sp>
        <p:nvSpPr>
          <p:cNvPr id="3" name="Content Placeholder 2">
            <a:extLst>
              <a:ext uri="{FF2B5EF4-FFF2-40B4-BE49-F238E27FC236}">
                <a16:creationId xmlns:a16="http://schemas.microsoft.com/office/drawing/2014/main" id="{C5654E48-7F28-9B5D-2B53-9A23B939E143}"/>
              </a:ext>
            </a:extLst>
          </p:cNvPr>
          <p:cNvSpPr>
            <a:spLocks noGrp="1"/>
          </p:cNvSpPr>
          <p:nvPr>
            <p:ph idx="1"/>
          </p:nvPr>
        </p:nvSpPr>
        <p:spPr>
          <a:xfrm>
            <a:off x="492369" y="1825625"/>
            <a:ext cx="10861431" cy="4667250"/>
          </a:xfrm>
        </p:spPr>
        <p:txBody>
          <a:bodyPr>
            <a:normAutofit lnSpcReduction="10000"/>
          </a:bodyPr>
          <a:lstStyle/>
          <a:p>
            <a:r>
              <a:rPr lang="en-US" b="1" dirty="0">
                <a:solidFill>
                  <a:srgbClr val="00B0F0"/>
                </a:solidFill>
              </a:rPr>
              <a:t>Step 1:</a:t>
            </a:r>
          </a:p>
          <a:p>
            <a:r>
              <a:rPr lang="en-US" dirty="0"/>
              <a:t> Let L is regular and n be the number of states in FA. Consider the string: x =</a:t>
            </a:r>
            <a:r>
              <a:rPr lang="en-US" dirty="0" err="1"/>
              <a:t>aaaabbbb</a:t>
            </a:r>
            <a:r>
              <a:rPr lang="en-US" dirty="0"/>
              <a:t>.</a:t>
            </a:r>
          </a:p>
          <a:p>
            <a:r>
              <a:rPr lang="en-US" sz="2800" dirty="0"/>
              <a:t>Since </a:t>
            </a:r>
            <a:r>
              <a:rPr lang="en-US" sz="2800" dirty="0" err="1"/>
              <a:t>Ixl</a:t>
            </a:r>
            <a:r>
              <a:rPr lang="en-US" sz="2800" dirty="0"/>
              <a:t>=2n≥n, we can split the string x into </a:t>
            </a:r>
            <a:r>
              <a:rPr lang="en-US" sz="2800" dirty="0" err="1"/>
              <a:t>uvw</a:t>
            </a:r>
            <a:r>
              <a:rPr lang="en-US" sz="2800" dirty="0"/>
              <a:t> such that |</a:t>
            </a:r>
            <a:r>
              <a:rPr lang="en-US" sz="2800" dirty="0" err="1"/>
              <a:t>uv</a:t>
            </a:r>
            <a:r>
              <a:rPr lang="en-US" sz="2800" dirty="0"/>
              <a:t>|≤n and |v| ≥1 as shown below:</a:t>
            </a:r>
          </a:p>
          <a:p>
            <a:endParaRPr lang="en-US" dirty="0"/>
          </a:p>
          <a:p>
            <a:pPr marL="0" indent="0">
              <a:buNone/>
            </a:pPr>
            <a:endParaRPr lang="en-US" sz="2800" dirty="0"/>
          </a:p>
          <a:p>
            <a:pPr marL="0" indent="0">
              <a:buNone/>
            </a:pPr>
            <a:endParaRPr lang="en-US" sz="2800" dirty="0"/>
          </a:p>
          <a:p>
            <a:r>
              <a:rPr lang="en-US" sz="2800" dirty="0"/>
              <a:t>where |u| = n-1 and lv| = 1 so that |</a:t>
            </a:r>
            <a:r>
              <a:rPr lang="en-US" sz="2800" dirty="0" err="1"/>
              <a:t>uv</a:t>
            </a:r>
            <a:r>
              <a:rPr lang="en-US" sz="2800" dirty="0"/>
              <a:t>| = |u| + |v| = n-1+1 = n which is true. </a:t>
            </a:r>
            <a:endParaRPr lang="en-US" dirty="0"/>
          </a:p>
          <a:p>
            <a:endParaRPr lang="en-US" dirty="0"/>
          </a:p>
          <a:p>
            <a:endParaRPr lang="en-IN" dirty="0"/>
          </a:p>
        </p:txBody>
      </p:sp>
      <p:pic>
        <p:nvPicPr>
          <p:cNvPr id="5" name="Picture 4">
            <a:extLst>
              <a:ext uri="{FF2B5EF4-FFF2-40B4-BE49-F238E27FC236}">
                <a16:creationId xmlns:a16="http://schemas.microsoft.com/office/drawing/2014/main" id="{7A241ABE-6888-04E9-43CD-742A27B3DD88}"/>
              </a:ext>
            </a:extLst>
          </p:cNvPr>
          <p:cNvPicPr>
            <a:picLocks noChangeAspect="1"/>
          </p:cNvPicPr>
          <p:nvPr/>
        </p:nvPicPr>
        <p:blipFill>
          <a:blip r:embed="rId2"/>
          <a:stretch>
            <a:fillRect/>
          </a:stretch>
        </p:blipFill>
        <p:spPr>
          <a:xfrm>
            <a:off x="4551263" y="3693252"/>
            <a:ext cx="5088900" cy="1469109"/>
          </a:xfrm>
          <a:prstGeom prst="rect">
            <a:avLst/>
          </a:prstGeom>
        </p:spPr>
      </p:pic>
    </p:spTree>
    <p:extLst>
      <p:ext uri="{BB962C8B-B14F-4D97-AF65-F5344CB8AC3E}">
        <p14:creationId xmlns:p14="http://schemas.microsoft.com/office/powerpoint/2010/main" val="2401275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BE738-723E-F427-B55E-A5D7844F1EDF}"/>
              </a:ext>
            </a:extLst>
          </p:cNvPr>
          <p:cNvSpPr>
            <a:spLocks noGrp="1"/>
          </p:cNvSpPr>
          <p:nvPr>
            <p:ph idx="1"/>
          </p:nvPr>
        </p:nvSpPr>
        <p:spPr>
          <a:xfrm>
            <a:off x="422031" y="1448972"/>
            <a:ext cx="10931769" cy="4727991"/>
          </a:xfrm>
        </p:spPr>
        <p:txBody>
          <a:bodyPr/>
          <a:lstStyle/>
          <a:p>
            <a:r>
              <a:rPr lang="en-US" b="1" dirty="0">
                <a:solidFill>
                  <a:srgbClr val="00B0F0"/>
                </a:solidFill>
              </a:rPr>
              <a:t>Step 3: </a:t>
            </a:r>
            <a:r>
              <a:rPr lang="en-US" sz="2800" dirty="0"/>
              <a:t>According to the pumping lemma, </a:t>
            </a:r>
            <a:r>
              <a:rPr lang="en-US" sz="2800" dirty="0" err="1"/>
              <a:t>uv</a:t>
            </a:r>
            <a:r>
              <a:rPr lang="en-US" sz="2800" baseline="30000" dirty="0" err="1"/>
              <a:t>i</a:t>
            </a:r>
            <a:r>
              <a:rPr lang="en-US" sz="2800" dirty="0" err="1"/>
              <a:t>w</a:t>
            </a:r>
            <a:r>
              <a:rPr lang="en-US" sz="2800" dirty="0"/>
              <a:t> </a:t>
            </a:r>
            <a:r>
              <a:rPr lang="en-IN" sz="2800" b="0" i="0" dirty="0">
                <a:solidFill>
                  <a:srgbClr val="202124"/>
                </a:solidFill>
                <a:effectLst/>
                <a:latin typeface="arial" panose="020B0604020202020204" pitchFamily="34" charset="0"/>
              </a:rPr>
              <a:t>∈ </a:t>
            </a:r>
            <a:r>
              <a:rPr lang="en-US" sz="2800" dirty="0"/>
              <a:t>L for </a:t>
            </a:r>
            <a:r>
              <a:rPr lang="en-US" sz="2800" dirty="0" err="1"/>
              <a:t>i</a:t>
            </a:r>
            <a:r>
              <a:rPr lang="en-US" sz="2800" dirty="0"/>
              <a:t> = 0, 1, 2,...</a:t>
            </a:r>
          </a:p>
          <a:p>
            <a:r>
              <a:rPr lang="en-US" sz="2800" dirty="0"/>
              <a:t>If </a:t>
            </a:r>
            <a:r>
              <a:rPr lang="en-US" sz="2800" dirty="0" err="1"/>
              <a:t>i</a:t>
            </a:r>
            <a:r>
              <a:rPr lang="en-US" sz="2800" dirty="0"/>
              <a:t> is 0, i.e., v does not appear and so the number of a’s will be less than the number of b's and so the string is not of the form ‘n’ number a’s followed by ‘n’ number of b’s</a:t>
            </a:r>
          </a:p>
          <a:p>
            <a:r>
              <a:rPr lang="en-US" sz="2800" dirty="0"/>
              <a:t>So, </a:t>
            </a:r>
            <a:r>
              <a:rPr lang="en-US" sz="2800" dirty="0" err="1"/>
              <a:t>uv</a:t>
            </a:r>
            <a:r>
              <a:rPr lang="en-US" sz="2800" baseline="30000" dirty="0" err="1"/>
              <a:t>i</a:t>
            </a:r>
            <a:r>
              <a:rPr lang="en-US" sz="2800" dirty="0" err="1"/>
              <a:t>w</a:t>
            </a:r>
            <a:r>
              <a:rPr lang="en-US" sz="2800" dirty="0"/>
              <a:t> </a:t>
            </a:r>
            <a:r>
              <a:rPr lang="en-IN" sz="2800" b="0" i="0" dirty="0">
                <a:solidFill>
                  <a:srgbClr val="202124"/>
                </a:solidFill>
                <a:effectLst/>
                <a:latin typeface="arial" panose="020B0604020202020204" pitchFamily="34" charset="0"/>
              </a:rPr>
              <a:t>∉</a:t>
            </a:r>
            <a:r>
              <a:rPr lang="en-US" sz="2800" dirty="0"/>
              <a:t> L. when </a:t>
            </a:r>
            <a:r>
              <a:rPr lang="en-US" sz="2800" dirty="0" err="1"/>
              <a:t>i</a:t>
            </a:r>
            <a:r>
              <a:rPr lang="en-US" sz="2800" dirty="0"/>
              <a:t> = 0. </a:t>
            </a:r>
          </a:p>
          <a:p>
            <a:r>
              <a:rPr lang="en-US" sz="2800" dirty="0"/>
              <a:t>This is a contradiction to the assumption that the language is regular.</a:t>
            </a:r>
          </a:p>
          <a:p>
            <a:r>
              <a:rPr lang="en-US" sz="2800" dirty="0"/>
              <a:t> So, the language </a:t>
            </a:r>
            <a:r>
              <a:rPr lang="en-US" dirty="0"/>
              <a:t>L = {a</a:t>
            </a:r>
            <a:r>
              <a:rPr lang="en-US" baseline="30000" dirty="0"/>
              <a:t>n</a:t>
            </a:r>
            <a:r>
              <a:rPr lang="en-US" dirty="0"/>
              <a:t>b</a:t>
            </a:r>
            <a:r>
              <a:rPr lang="en-US" baseline="30000" dirty="0"/>
              <a:t>n</a:t>
            </a:r>
            <a:r>
              <a:rPr lang="en-US" dirty="0"/>
              <a:t> |n≥1) is not regular</a:t>
            </a:r>
            <a:r>
              <a:rPr lang="en-US" sz="2800" dirty="0"/>
              <a:t>.</a:t>
            </a:r>
            <a:endParaRPr lang="en-IN" sz="2800" dirty="0"/>
          </a:p>
          <a:p>
            <a:endParaRPr lang="en-IN" dirty="0"/>
          </a:p>
        </p:txBody>
      </p:sp>
    </p:spTree>
    <p:extLst>
      <p:ext uri="{BB962C8B-B14F-4D97-AF65-F5344CB8AC3E}">
        <p14:creationId xmlns:p14="http://schemas.microsoft.com/office/powerpoint/2010/main" val="2595020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57C2-BDCA-24A5-F67F-E539F7491DED}"/>
              </a:ext>
            </a:extLst>
          </p:cNvPr>
          <p:cNvSpPr>
            <a:spLocks noGrp="1"/>
          </p:cNvSpPr>
          <p:nvPr>
            <p:ph type="title"/>
          </p:nvPr>
        </p:nvSpPr>
        <p:spPr/>
        <p:txBody>
          <a:bodyPr/>
          <a:lstStyle/>
          <a:p>
            <a:r>
              <a:rPr lang="en-US" b="1" dirty="0"/>
              <a:t>Show that L = {</a:t>
            </a:r>
            <a:r>
              <a:rPr lang="en-US" b="1" dirty="0" err="1"/>
              <a:t>a</a:t>
            </a:r>
            <a:r>
              <a:rPr lang="en-US" b="1" baseline="30000" dirty="0" err="1"/>
              <a:t>i</a:t>
            </a:r>
            <a:r>
              <a:rPr lang="en-US" b="1" dirty="0" err="1"/>
              <a:t>b</a:t>
            </a:r>
            <a:r>
              <a:rPr lang="en-US" b="1" baseline="30000" dirty="0" err="1"/>
              <a:t>j</a:t>
            </a:r>
            <a:r>
              <a:rPr lang="en-US" b="1" dirty="0"/>
              <a:t> |</a:t>
            </a:r>
            <a:r>
              <a:rPr lang="en-US" b="1" dirty="0" err="1"/>
              <a:t>i</a:t>
            </a:r>
            <a:r>
              <a:rPr lang="en-IN" sz="3600" b="1" dirty="0">
                <a:solidFill>
                  <a:srgbClr val="202124"/>
                </a:solidFill>
                <a:latin typeface="arial" panose="020B0604020202020204" pitchFamily="34" charset="0"/>
              </a:rPr>
              <a:t>&gt;</a:t>
            </a:r>
            <a:r>
              <a:rPr lang="en-US" b="1" dirty="0"/>
              <a:t>j) is not regular.</a:t>
            </a:r>
            <a:endParaRPr lang="en-IN" b="1" dirty="0"/>
          </a:p>
        </p:txBody>
      </p:sp>
      <p:sp>
        <p:nvSpPr>
          <p:cNvPr id="3" name="Content Placeholder 2">
            <a:extLst>
              <a:ext uri="{FF2B5EF4-FFF2-40B4-BE49-F238E27FC236}">
                <a16:creationId xmlns:a16="http://schemas.microsoft.com/office/drawing/2014/main" id="{D88D094C-8086-4532-2D9D-1061E8DBAA78}"/>
              </a:ext>
            </a:extLst>
          </p:cNvPr>
          <p:cNvSpPr>
            <a:spLocks noGrp="1"/>
          </p:cNvSpPr>
          <p:nvPr>
            <p:ph idx="1"/>
          </p:nvPr>
        </p:nvSpPr>
        <p:spPr/>
        <p:txBody>
          <a:bodyPr/>
          <a:lstStyle/>
          <a:p>
            <a:r>
              <a:rPr lang="en-US" b="1" dirty="0">
                <a:solidFill>
                  <a:srgbClr val="00B0F0"/>
                </a:solidFill>
              </a:rPr>
              <a:t>Step 1:</a:t>
            </a:r>
          </a:p>
          <a:p>
            <a:r>
              <a:rPr lang="en-US" dirty="0"/>
              <a:t> Let L is regular and n be the number of states in FA. Consider the string: x =a</a:t>
            </a:r>
            <a:r>
              <a:rPr lang="en-US" baseline="30000" dirty="0"/>
              <a:t>n+1</a:t>
            </a:r>
            <a:r>
              <a:rPr lang="en-US" dirty="0"/>
              <a:t>b</a:t>
            </a:r>
            <a:r>
              <a:rPr lang="en-US" baseline="30000" dirty="0"/>
              <a:t>n</a:t>
            </a:r>
            <a:r>
              <a:rPr lang="en-US" dirty="0"/>
              <a:t>.</a:t>
            </a:r>
          </a:p>
          <a:p>
            <a:r>
              <a:rPr lang="en-US" sz="2800" dirty="0"/>
              <a:t>Since </a:t>
            </a:r>
            <a:r>
              <a:rPr lang="en-US" sz="2800" dirty="0" err="1"/>
              <a:t>Ixl</a:t>
            </a:r>
            <a:r>
              <a:rPr lang="en-US" sz="2800" dirty="0"/>
              <a:t>=2n+1≥n, we can split the string x into </a:t>
            </a:r>
            <a:r>
              <a:rPr lang="en-US" sz="2800" dirty="0" err="1"/>
              <a:t>uvw</a:t>
            </a:r>
            <a:r>
              <a:rPr lang="en-US" sz="2800" dirty="0"/>
              <a:t> such that |</a:t>
            </a:r>
            <a:r>
              <a:rPr lang="en-US" sz="2800" dirty="0" err="1"/>
              <a:t>uv</a:t>
            </a:r>
            <a:r>
              <a:rPr lang="en-US" sz="2800" dirty="0"/>
              <a:t>|≤n and |v| ≥1 as shown below:</a:t>
            </a:r>
          </a:p>
          <a:p>
            <a:r>
              <a:rPr lang="en-US" dirty="0"/>
              <a:t>       x= a</a:t>
            </a:r>
            <a:r>
              <a:rPr lang="en-US" baseline="30000" dirty="0"/>
              <a:t>n+1</a:t>
            </a:r>
            <a:r>
              <a:rPr lang="en-US" dirty="0"/>
              <a:t>b</a:t>
            </a:r>
            <a:r>
              <a:rPr lang="en-US" baseline="30000" dirty="0"/>
              <a:t>n </a:t>
            </a:r>
            <a:r>
              <a:rPr lang="en-US" dirty="0"/>
              <a:t> = a</a:t>
            </a:r>
            <a:r>
              <a:rPr lang="en-US" baseline="30000" dirty="0"/>
              <a:t>m  </a:t>
            </a:r>
            <a:r>
              <a:rPr lang="en-US" dirty="0" err="1"/>
              <a:t>a</a:t>
            </a:r>
            <a:r>
              <a:rPr lang="en-US" baseline="30000" dirty="0" err="1"/>
              <a:t>k</a:t>
            </a:r>
            <a:r>
              <a:rPr lang="en-US" baseline="30000" dirty="0"/>
              <a:t>  </a:t>
            </a:r>
            <a:r>
              <a:rPr lang="en-US" dirty="0" err="1"/>
              <a:t>ab</a:t>
            </a:r>
            <a:r>
              <a:rPr lang="en-US" baseline="30000" dirty="0" err="1"/>
              <a:t>n</a:t>
            </a:r>
            <a:endParaRPr lang="en-US" sz="2800" dirty="0"/>
          </a:p>
          <a:p>
            <a:pPr marL="0" indent="0">
              <a:buNone/>
            </a:pPr>
            <a:r>
              <a:rPr lang="en-IN" dirty="0"/>
              <a:t>                              u  v    w</a:t>
            </a:r>
          </a:p>
          <a:p>
            <a:pPr marL="0" indent="0">
              <a:buNone/>
            </a:pPr>
            <a:r>
              <a:rPr lang="en-US" sz="2800" dirty="0"/>
              <a:t>where |u| = </a:t>
            </a:r>
            <a:r>
              <a:rPr lang="en-US" dirty="0"/>
              <a:t>m</a:t>
            </a:r>
            <a:r>
              <a:rPr lang="en-US" sz="2800" dirty="0"/>
              <a:t> and lv| = k&gt;1 so that |</a:t>
            </a:r>
            <a:r>
              <a:rPr lang="en-US" sz="2800" dirty="0" err="1"/>
              <a:t>uv</a:t>
            </a:r>
            <a:r>
              <a:rPr lang="en-US" sz="2800" dirty="0"/>
              <a:t>| = |u| + |v| = </a:t>
            </a:r>
            <a:r>
              <a:rPr lang="en-US" dirty="0" err="1"/>
              <a:t>m</a:t>
            </a:r>
            <a:r>
              <a:rPr lang="en-US" sz="2800" dirty="0" err="1"/>
              <a:t>+k</a:t>
            </a:r>
            <a:r>
              <a:rPr lang="en-US" sz="2800" dirty="0"/>
              <a:t> ≤ n which is true. According to the pumping lemma, </a:t>
            </a:r>
            <a:r>
              <a:rPr lang="en-US" sz="2800" dirty="0" err="1"/>
              <a:t>uv</a:t>
            </a:r>
            <a:r>
              <a:rPr lang="en-US" sz="2800" baseline="30000" dirty="0" err="1"/>
              <a:t>i</a:t>
            </a:r>
            <a:r>
              <a:rPr lang="en-US" sz="2800" dirty="0" err="1"/>
              <a:t>w</a:t>
            </a:r>
            <a:r>
              <a:rPr lang="en-US" sz="2800" dirty="0"/>
              <a:t> </a:t>
            </a:r>
            <a:r>
              <a:rPr lang="en-IN" sz="2800" b="0" i="0" dirty="0">
                <a:solidFill>
                  <a:srgbClr val="202124"/>
                </a:solidFill>
                <a:effectLst/>
                <a:latin typeface="arial" panose="020B0604020202020204" pitchFamily="34" charset="0"/>
              </a:rPr>
              <a:t>∈ </a:t>
            </a:r>
            <a:r>
              <a:rPr lang="en-US" sz="2800" dirty="0"/>
              <a:t>L for </a:t>
            </a:r>
            <a:r>
              <a:rPr lang="en-US" sz="2800" dirty="0" err="1"/>
              <a:t>i</a:t>
            </a:r>
            <a:r>
              <a:rPr lang="en-US" sz="2800" dirty="0"/>
              <a:t> = 0, 1, 2,...</a:t>
            </a:r>
          </a:p>
          <a:p>
            <a:pPr marL="0" indent="0">
              <a:buNone/>
            </a:pPr>
            <a:endParaRPr lang="en-IN" dirty="0"/>
          </a:p>
        </p:txBody>
      </p:sp>
      <p:sp>
        <p:nvSpPr>
          <p:cNvPr id="4" name="Left Brace 3">
            <a:extLst>
              <a:ext uri="{FF2B5EF4-FFF2-40B4-BE49-F238E27FC236}">
                <a16:creationId xmlns:a16="http://schemas.microsoft.com/office/drawing/2014/main" id="{FC17145F-3CE6-9984-B24A-C876E14D17CF}"/>
              </a:ext>
            </a:extLst>
          </p:cNvPr>
          <p:cNvSpPr/>
          <p:nvPr/>
        </p:nvSpPr>
        <p:spPr>
          <a:xfrm rot="16200000">
            <a:off x="3344671" y="4413814"/>
            <a:ext cx="182881" cy="302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Left Brace 4">
            <a:extLst>
              <a:ext uri="{FF2B5EF4-FFF2-40B4-BE49-F238E27FC236}">
                <a16:creationId xmlns:a16="http://schemas.microsoft.com/office/drawing/2014/main" id="{01A6F581-9596-57A9-7541-9497F51673EB}"/>
              </a:ext>
            </a:extLst>
          </p:cNvPr>
          <p:cNvSpPr/>
          <p:nvPr/>
        </p:nvSpPr>
        <p:spPr>
          <a:xfrm rot="16200000">
            <a:off x="3717311" y="4463048"/>
            <a:ext cx="182881" cy="302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a:extLst>
              <a:ext uri="{FF2B5EF4-FFF2-40B4-BE49-F238E27FC236}">
                <a16:creationId xmlns:a16="http://schemas.microsoft.com/office/drawing/2014/main" id="{85D66658-82F7-BCB3-2A3D-649F1B859CD9}"/>
              </a:ext>
            </a:extLst>
          </p:cNvPr>
          <p:cNvSpPr/>
          <p:nvPr/>
        </p:nvSpPr>
        <p:spPr>
          <a:xfrm rot="16200000">
            <a:off x="4198111" y="4505254"/>
            <a:ext cx="182881" cy="302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702166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F5EA-DCD4-F1FA-A8F9-D757533309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2FA7C-2BA5-3A9F-4640-C7ECD8477C4B}"/>
              </a:ext>
            </a:extLst>
          </p:cNvPr>
          <p:cNvSpPr>
            <a:spLocks noGrp="1"/>
          </p:cNvSpPr>
          <p:nvPr>
            <p:ph idx="1"/>
          </p:nvPr>
        </p:nvSpPr>
        <p:spPr/>
        <p:txBody>
          <a:bodyPr/>
          <a:lstStyle/>
          <a:p>
            <a:r>
              <a:rPr lang="en-US" b="1" dirty="0">
                <a:solidFill>
                  <a:srgbClr val="00B0F0"/>
                </a:solidFill>
              </a:rPr>
              <a:t>Step 3: </a:t>
            </a:r>
            <a:r>
              <a:rPr lang="en-US" sz="2800" dirty="0"/>
              <a:t>According to the pumping lemma, </a:t>
            </a:r>
            <a:r>
              <a:rPr lang="en-US" sz="2800" dirty="0" err="1"/>
              <a:t>uv</a:t>
            </a:r>
            <a:r>
              <a:rPr lang="en-US" sz="2800" baseline="30000" dirty="0" err="1"/>
              <a:t>i</a:t>
            </a:r>
            <a:r>
              <a:rPr lang="en-US" sz="2800" dirty="0" err="1"/>
              <a:t>w</a:t>
            </a:r>
            <a:r>
              <a:rPr lang="en-US" sz="2800" dirty="0"/>
              <a:t> </a:t>
            </a:r>
            <a:r>
              <a:rPr lang="en-IN" sz="2800" b="0" i="0" dirty="0">
                <a:solidFill>
                  <a:srgbClr val="202124"/>
                </a:solidFill>
                <a:effectLst/>
                <a:latin typeface="arial" panose="020B0604020202020204" pitchFamily="34" charset="0"/>
              </a:rPr>
              <a:t>∈ </a:t>
            </a:r>
            <a:r>
              <a:rPr lang="en-US" sz="2800" dirty="0"/>
              <a:t>L for </a:t>
            </a:r>
            <a:r>
              <a:rPr lang="en-US" sz="2800" dirty="0" err="1"/>
              <a:t>i</a:t>
            </a:r>
            <a:r>
              <a:rPr lang="en-US" sz="2800" dirty="0"/>
              <a:t> = 0, 1, 2,...</a:t>
            </a:r>
          </a:p>
          <a:p>
            <a:r>
              <a:rPr lang="en-US" dirty="0"/>
              <a:t>i.e., a</a:t>
            </a:r>
            <a:r>
              <a:rPr lang="en-US" baseline="30000" dirty="0"/>
              <a:t>m</a:t>
            </a:r>
            <a:r>
              <a:rPr lang="en-US" dirty="0"/>
              <a:t> (</a:t>
            </a:r>
            <a:r>
              <a:rPr lang="en-US" baseline="30000" dirty="0"/>
              <a:t> </a:t>
            </a:r>
            <a:r>
              <a:rPr lang="en-US" dirty="0" err="1"/>
              <a:t>a</a:t>
            </a:r>
            <a:r>
              <a:rPr lang="en-US" baseline="30000" dirty="0" err="1"/>
              <a:t>k</a:t>
            </a:r>
            <a:r>
              <a:rPr lang="en-US" dirty="0"/>
              <a:t>)</a:t>
            </a:r>
            <a:r>
              <a:rPr lang="en-US" baseline="30000" dirty="0" err="1"/>
              <a:t>i</a:t>
            </a:r>
            <a:r>
              <a:rPr lang="en-US" baseline="30000" dirty="0"/>
              <a:t>  </a:t>
            </a:r>
            <a:r>
              <a:rPr lang="en-US" dirty="0" err="1"/>
              <a:t>ab</a:t>
            </a:r>
            <a:r>
              <a:rPr lang="en-US" baseline="30000" dirty="0" err="1"/>
              <a:t>n</a:t>
            </a:r>
            <a:r>
              <a:rPr lang="en-US" baseline="30000" dirty="0"/>
              <a:t> </a:t>
            </a:r>
            <a:r>
              <a:rPr lang="en-IN" sz="2800" b="0" i="0" dirty="0">
                <a:solidFill>
                  <a:srgbClr val="202124"/>
                </a:solidFill>
                <a:effectLst/>
                <a:latin typeface="arial" panose="020B0604020202020204" pitchFamily="34" charset="0"/>
              </a:rPr>
              <a:t>∈</a:t>
            </a:r>
            <a:r>
              <a:rPr lang="en-US" sz="2800" dirty="0"/>
              <a:t> L for </a:t>
            </a:r>
            <a:r>
              <a:rPr lang="en-US" sz="2800" dirty="0" err="1"/>
              <a:t>i</a:t>
            </a:r>
            <a:r>
              <a:rPr lang="en-US" dirty="0"/>
              <a:t> ≥0</a:t>
            </a:r>
            <a:endParaRPr lang="en-US" sz="2800" dirty="0"/>
          </a:p>
          <a:p>
            <a:r>
              <a:rPr lang="en-US" sz="2800" dirty="0"/>
              <a:t>If </a:t>
            </a:r>
            <a:r>
              <a:rPr lang="en-US" sz="2800" dirty="0" err="1"/>
              <a:t>i</a:t>
            </a:r>
            <a:r>
              <a:rPr lang="en-US" sz="2800" dirty="0"/>
              <a:t> is 0, i.e., number of a’s in string u will not be more than the number of b’s in w.</a:t>
            </a:r>
          </a:p>
          <a:p>
            <a:r>
              <a:rPr lang="en-US" sz="2800" dirty="0"/>
              <a:t>So, </a:t>
            </a:r>
            <a:r>
              <a:rPr lang="en-US" sz="2800" dirty="0" err="1"/>
              <a:t>uv</a:t>
            </a:r>
            <a:r>
              <a:rPr lang="en-US" sz="2800" baseline="30000" dirty="0" err="1"/>
              <a:t>i</a:t>
            </a:r>
            <a:r>
              <a:rPr lang="en-US" sz="2800" dirty="0" err="1"/>
              <a:t>w</a:t>
            </a:r>
            <a:r>
              <a:rPr lang="en-US" sz="2800" dirty="0"/>
              <a:t> </a:t>
            </a:r>
            <a:r>
              <a:rPr lang="en-IN" sz="2800" b="0" i="0" dirty="0">
                <a:solidFill>
                  <a:srgbClr val="202124"/>
                </a:solidFill>
                <a:effectLst/>
                <a:latin typeface="arial" panose="020B0604020202020204" pitchFamily="34" charset="0"/>
              </a:rPr>
              <a:t>∉</a:t>
            </a:r>
            <a:r>
              <a:rPr lang="en-US" sz="2800" dirty="0"/>
              <a:t> L. when </a:t>
            </a:r>
            <a:r>
              <a:rPr lang="en-US" sz="2800" dirty="0" err="1"/>
              <a:t>i</a:t>
            </a:r>
            <a:r>
              <a:rPr lang="en-US" sz="2800" dirty="0"/>
              <a:t> = 0. </a:t>
            </a:r>
          </a:p>
          <a:p>
            <a:r>
              <a:rPr lang="en-US" sz="2800" dirty="0"/>
              <a:t>This is a contradiction to the assumption that the language is regular.</a:t>
            </a:r>
          </a:p>
          <a:p>
            <a:r>
              <a:rPr lang="en-US" sz="2800" dirty="0"/>
              <a:t> So, the language </a:t>
            </a:r>
            <a:r>
              <a:rPr lang="en-US" dirty="0"/>
              <a:t>L = {</a:t>
            </a:r>
            <a:r>
              <a:rPr lang="en-US" dirty="0" err="1"/>
              <a:t>a</a:t>
            </a:r>
            <a:r>
              <a:rPr lang="en-US" baseline="30000" dirty="0" err="1"/>
              <a:t>i</a:t>
            </a:r>
            <a:r>
              <a:rPr lang="en-US" dirty="0" err="1"/>
              <a:t>b</a:t>
            </a:r>
            <a:r>
              <a:rPr lang="en-US" baseline="30000" dirty="0" err="1"/>
              <a:t>j</a:t>
            </a:r>
            <a:r>
              <a:rPr lang="en-US" dirty="0"/>
              <a:t> |</a:t>
            </a:r>
            <a:r>
              <a:rPr lang="en-US" dirty="0" err="1"/>
              <a:t>i</a:t>
            </a:r>
            <a:r>
              <a:rPr lang="en-IN" sz="2000" dirty="0">
                <a:solidFill>
                  <a:srgbClr val="202124"/>
                </a:solidFill>
                <a:latin typeface="arial" panose="020B0604020202020204" pitchFamily="34" charset="0"/>
              </a:rPr>
              <a:t>&gt;</a:t>
            </a:r>
            <a:r>
              <a:rPr lang="en-US" dirty="0"/>
              <a:t>j) is not regular</a:t>
            </a:r>
            <a:r>
              <a:rPr lang="en-US" sz="2800" dirty="0"/>
              <a:t>.</a:t>
            </a:r>
            <a:endParaRPr lang="en-IN" sz="2800" dirty="0"/>
          </a:p>
          <a:p>
            <a:endParaRPr lang="en-IN" dirty="0"/>
          </a:p>
        </p:txBody>
      </p:sp>
    </p:spTree>
    <p:extLst>
      <p:ext uri="{BB962C8B-B14F-4D97-AF65-F5344CB8AC3E}">
        <p14:creationId xmlns:p14="http://schemas.microsoft.com/office/powerpoint/2010/main" val="395118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D6F9-5D62-7A4C-1C77-8068E236161F}"/>
              </a:ext>
            </a:extLst>
          </p:cNvPr>
          <p:cNvSpPr>
            <a:spLocks noGrp="1"/>
          </p:cNvSpPr>
          <p:nvPr>
            <p:ph type="title"/>
          </p:nvPr>
        </p:nvSpPr>
        <p:spPr>
          <a:xfrm>
            <a:off x="838200" y="365125"/>
            <a:ext cx="10515600" cy="805949"/>
          </a:xfrm>
        </p:spPr>
        <p:txBody>
          <a:bodyPr/>
          <a:lstStyle/>
          <a:p>
            <a:r>
              <a:rPr lang="en-US" b="1" dirty="0"/>
              <a:t>Problems</a:t>
            </a:r>
            <a:endParaRPr lang="en-IN" b="1" dirty="0"/>
          </a:p>
        </p:txBody>
      </p:sp>
      <p:sp>
        <p:nvSpPr>
          <p:cNvPr id="3" name="Content Placeholder 2">
            <a:extLst>
              <a:ext uri="{FF2B5EF4-FFF2-40B4-BE49-F238E27FC236}">
                <a16:creationId xmlns:a16="http://schemas.microsoft.com/office/drawing/2014/main" id="{55845E23-80BC-5C7E-B95B-1E3357E91214}"/>
              </a:ext>
            </a:extLst>
          </p:cNvPr>
          <p:cNvSpPr>
            <a:spLocks noGrp="1"/>
          </p:cNvSpPr>
          <p:nvPr>
            <p:ph idx="1"/>
          </p:nvPr>
        </p:nvSpPr>
        <p:spPr>
          <a:xfrm>
            <a:off x="561474" y="1411705"/>
            <a:ext cx="10792326" cy="5213684"/>
          </a:xfrm>
        </p:spPr>
        <p:txBody>
          <a:bodyPr>
            <a:normAutofit fontScale="92500" lnSpcReduction="20000"/>
          </a:bodyPr>
          <a:lstStyle/>
          <a:p>
            <a:pPr>
              <a:spcBef>
                <a:spcPts val="0"/>
              </a:spcBef>
              <a:buSzPts val="1680"/>
              <a:buFont typeface="Wingdings" panose="05000000000000000000" pitchFamily="2" charset="2"/>
              <a:buChar char="§"/>
            </a:pPr>
            <a:r>
              <a:rPr lang="en-US" dirty="0"/>
              <a:t>Obtain a regular expression representing strings of a’s and b’s</a:t>
            </a:r>
          </a:p>
          <a:p>
            <a:pPr marL="457200" indent="-457200">
              <a:spcBef>
                <a:spcPts val="600"/>
              </a:spcBef>
              <a:buSzPct val="100000"/>
              <a:buFont typeface="Century Schoolbook"/>
              <a:buAutoNum type="arabicPeriod"/>
            </a:pPr>
            <a:r>
              <a:rPr lang="en-US" sz="2800" dirty="0"/>
              <a:t>having length 2.</a:t>
            </a:r>
          </a:p>
          <a:p>
            <a:pPr marL="457200" indent="-457200">
              <a:spcBef>
                <a:spcPts val="600"/>
              </a:spcBef>
              <a:buSzPct val="100000"/>
              <a:buFont typeface="Century Schoolbook"/>
              <a:buAutoNum type="arabicPeriod"/>
            </a:pPr>
            <a:r>
              <a:rPr lang="en-US" sz="2800" dirty="0"/>
              <a:t>Length&lt;=2.</a:t>
            </a:r>
          </a:p>
          <a:p>
            <a:pPr marL="457200" indent="-457200">
              <a:spcBef>
                <a:spcPts val="600"/>
              </a:spcBef>
              <a:buSzPct val="100000"/>
              <a:buFont typeface="Century Schoolbook"/>
              <a:buAutoNum type="arabicPeriod"/>
            </a:pPr>
            <a:r>
              <a:rPr lang="en-US" sz="2800" dirty="0"/>
              <a:t>Length&lt;=10.</a:t>
            </a:r>
          </a:p>
          <a:p>
            <a:pPr marL="457200" indent="-457200">
              <a:spcBef>
                <a:spcPts val="600"/>
              </a:spcBef>
              <a:buSzPct val="100000"/>
              <a:buFont typeface="Century Schoolbook"/>
              <a:buAutoNum type="arabicPeriod"/>
            </a:pPr>
            <a:r>
              <a:rPr lang="en-US" sz="2800" dirty="0"/>
              <a:t>Even length.</a:t>
            </a:r>
          </a:p>
          <a:p>
            <a:pPr marL="457200" indent="-457200">
              <a:spcBef>
                <a:spcPts val="600"/>
              </a:spcBef>
              <a:buSzPct val="100000"/>
              <a:buFont typeface="Century Schoolbook"/>
              <a:buAutoNum type="arabicPeriod"/>
            </a:pPr>
            <a:r>
              <a:rPr lang="en-US" sz="2800" dirty="0"/>
              <a:t>Odd length.</a:t>
            </a:r>
          </a:p>
          <a:p>
            <a:pPr marL="457200" indent="-457200">
              <a:spcBef>
                <a:spcPts val="600"/>
              </a:spcBef>
              <a:buSzPct val="100000"/>
              <a:buFont typeface="Century Schoolbook"/>
              <a:buAutoNum type="arabicPeriod"/>
            </a:pPr>
            <a:r>
              <a:rPr lang="en-US" sz="2800" dirty="0"/>
              <a:t>Alternate a’s and b’s.</a:t>
            </a:r>
          </a:p>
          <a:p>
            <a:pPr marL="457200" indent="-457200">
              <a:spcBef>
                <a:spcPts val="600"/>
              </a:spcBef>
              <a:buSzPct val="100000"/>
              <a:buFont typeface="Century Schoolbook"/>
              <a:buAutoNum type="arabicPeriod"/>
            </a:pPr>
            <a:r>
              <a:rPr lang="en-US" sz="2800" dirty="0"/>
              <a:t>At most one pair of consecutive 0’s.</a:t>
            </a:r>
          </a:p>
          <a:p>
            <a:pPr marL="457200" indent="-457200">
              <a:spcBef>
                <a:spcPts val="600"/>
              </a:spcBef>
              <a:buSzPct val="100000"/>
              <a:buFont typeface="Century Schoolbook"/>
              <a:buAutoNum type="arabicPeriod"/>
            </a:pPr>
            <a:r>
              <a:rPr lang="en-US" sz="2800" dirty="0"/>
              <a:t>Containing at least one a and </a:t>
            </a:r>
            <a:r>
              <a:rPr lang="en-US" sz="2800" dirty="0" err="1"/>
              <a:t>atleast</a:t>
            </a:r>
            <a:r>
              <a:rPr lang="en-US" sz="2800" dirty="0"/>
              <a:t> one b where </a:t>
            </a:r>
            <a:r>
              <a:rPr lang="en-US" sz="2800" dirty="0">
                <a:ea typeface="Times New Roman"/>
                <a:cs typeface="Times New Roman"/>
                <a:sym typeface="Times New Roman"/>
              </a:rPr>
              <a:t>Σ={</a:t>
            </a:r>
            <a:r>
              <a:rPr lang="en-US" sz="2800" dirty="0" err="1">
                <a:ea typeface="Times New Roman"/>
                <a:cs typeface="Times New Roman"/>
                <a:sym typeface="Times New Roman"/>
              </a:rPr>
              <a:t>a,b</a:t>
            </a:r>
            <a:r>
              <a:rPr lang="en-US" sz="2800" dirty="0">
                <a:ea typeface="Times New Roman"/>
                <a:cs typeface="Times New Roman"/>
                <a:sym typeface="Times New Roman"/>
              </a:rPr>
              <a:t>}</a:t>
            </a:r>
            <a:endParaRPr lang="en-US" sz="2800" dirty="0"/>
          </a:p>
          <a:p>
            <a:pPr marL="457200" indent="-457200">
              <a:spcBef>
                <a:spcPts val="600"/>
              </a:spcBef>
              <a:buSzPct val="100000"/>
              <a:buFont typeface="Century Schoolbook"/>
              <a:buAutoNum type="arabicPeriod"/>
            </a:pPr>
            <a:r>
              <a:rPr lang="en-US" dirty="0"/>
              <a:t>A</a:t>
            </a:r>
            <a:r>
              <a:rPr lang="en-US" sz="2800" dirty="0"/>
              <a:t>t least three consecutive 0’s.</a:t>
            </a:r>
          </a:p>
          <a:p>
            <a:pPr marL="457200" indent="-457200">
              <a:spcBef>
                <a:spcPts val="600"/>
              </a:spcBef>
              <a:buSzPct val="100000"/>
              <a:buFont typeface="Century Schoolbook"/>
              <a:buAutoNum type="arabicPeriod"/>
            </a:pPr>
            <a:r>
              <a:rPr lang="en-US" sz="2800" dirty="0"/>
              <a:t>Ending with b and has no substring aa.</a:t>
            </a:r>
          </a:p>
          <a:p>
            <a:pPr marL="457200" indent="-457200">
              <a:spcBef>
                <a:spcPts val="600"/>
              </a:spcBef>
              <a:buSzPct val="100000"/>
              <a:buFont typeface="Century Schoolbook"/>
              <a:buAutoNum type="arabicPeriod"/>
            </a:pPr>
            <a:r>
              <a:rPr lang="en-US" sz="2800" dirty="0"/>
              <a:t>No two consecutive zero’s</a:t>
            </a:r>
          </a:p>
          <a:p>
            <a:pPr marL="457200" indent="-457200">
              <a:spcBef>
                <a:spcPts val="600"/>
              </a:spcBef>
              <a:buSzPct val="100000"/>
              <a:buFont typeface="Century Schoolbook"/>
              <a:buAutoNum type="arabicPeriod"/>
            </a:pPr>
            <a:r>
              <a:rPr lang="en-US" sz="2800" dirty="0"/>
              <a:t>Second symbol from the right end is a.</a:t>
            </a:r>
          </a:p>
          <a:p>
            <a:pPr marL="457200" indent="-457200">
              <a:spcBef>
                <a:spcPts val="600"/>
              </a:spcBef>
              <a:buSzPct val="100000"/>
              <a:buFont typeface="Century Schoolbook"/>
              <a:buAutoNum type="arabicPeriod"/>
            </a:pPr>
            <a:r>
              <a:rPr lang="en-US" sz="2800" dirty="0"/>
              <a:t>Third symbol from right is a and fourth symbol from the right is b.</a:t>
            </a:r>
          </a:p>
        </p:txBody>
      </p:sp>
    </p:spTree>
    <p:extLst>
      <p:ext uri="{BB962C8B-B14F-4D97-AF65-F5344CB8AC3E}">
        <p14:creationId xmlns:p14="http://schemas.microsoft.com/office/powerpoint/2010/main" val="23985398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8C57-1D1E-8202-1CF3-0D66C3918D64}"/>
              </a:ext>
            </a:extLst>
          </p:cNvPr>
          <p:cNvPicPr>
            <a:picLocks noChangeAspect="1"/>
          </p:cNvPicPr>
          <p:nvPr/>
        </p:nvPicPr>
        <p:blipFill>
          <a:blip r:embed="rId2"/>
          <a:stretch>
            <a:fillRect/>
          </a:stretch>
        </p:blipFill>
        <p:spPr>
          <a:xfrm>
            <a:off x="188687" y="835819"/>
            <a:ext cx="12003313" cy="5186362"/>
          </a:xfrm>
          <a:prstGeom prst="rect">
            <a:avLst/>
          </a:prstGeom>
        </p:spPr>
      </p:pic>
    </p:spTree>
    <p:extLst>
      <p:ext uri="{BB962C8B-B14F-4D97-AF65-F5344CB8AC3E}">
        <p14:creationId xmlns:p14="http://schemas.microsoft.com/office/powerpoint/2010/main" val="21362096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996AC3-A8E0-AF00-968D-184E7F556B80}"/>
              </a:ext>
            </a:extLst>
          </p:cNvPr>
          <p:cNvPicPr>
            <a:picLocks noChangeAspect="1"/>
          </p:cNvPicPr>
          <p:nvPr/>
        </p:nvPicPr>
        <p:blipFill>
          <a:blip r:embed="rId2"/>
          <a:stretch>
            <a:fillRect/>
          </a:stretch>
        </p:blipFill>
        <p:spPr>
          <a:xfrm>
            <a:off x="277585" y="785132"/>
            <a:ext cx="5715000" cy="3371850"/>
          </a:xfrm>
          <a:prstGeom prst="rect">
            <a:avLst/>
          </a:prstGeom>
        </p:spPr>
      </p:pic>
      <p:pic>
        <p:nvPicPr>
          <p:cNvPr id="7" name="Picture 6">
            <a:extLst>
              <a:ext uri="{FF2B5EF4-FFF2-40B4-BE49-F238E27FC236}">
                <a16:creationId xmlns:a16="http://schemas.microsoft.com/office/drawing/2014/main" id="{66B33B7C-2D07-DEB6-B00E-D14DC8EB96A8}"/>
              </a:ext>
            </a:extLst>
          </p:cNvPr>
          <p:cNvPicPr>
            <a:picLocks noChangeAspect="1"/>
          </p:cNvPicPr>
          <p:nvPr/>
        </p:nvPicPr>
        <p:blipFill>
          <a:blip r:embed="rId3"/>
          <a:stretch>
            <a:fillRect/>
          </a:stretch>
        </p:blipFill>
        <p:spPr>
          <a:xfrm>
            <a:off x="6723258" y="814160"/>
            <a:ext cx="3190875" cy="4581525"/>
          </a:xfrm>
          <a:prstGeom prst="rect">
            <a:avLst/>
          </a:prstGeom>
        </p:spPr>
      </p:pic>
    </p:spTree>
    <p:extLst>
      <p:ext uri="{BB962C8B-B14F-4D97-AF65-F5344CB8AC3E}">
        <p14:creationId xmlns:p14="http://schemas.microsoft.com/office/powerpoint/2010/main" val="239777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CA1DC-819E-41DE-73F2-400061ADC897}"/>
              </a:ext>
            </a:extLst>
          </p:cNvPr>
          <p:cNvPicPr>
            <a:picLocks noChangeAspect="1"/>
          </p:cNvPicPr>
          <p:nvPr/>
        </p:nvPicPr>
        <p:blipFill>
          <a:blip r:embed="rId2"/>
          <a:stretch>
            <a:fillRect/>
          </a:stretch>
        </p:blipFill>
        <p:spPr>
          <a:xfrm>
            <a:off x="2452687" y="888773"/>
            <a:ext cx="7286625" cy="4238625"/>
          </a:xfrm>
          <a:prstGeom prst="rect">
            <a:avLst/>
          </a:prstGeom>
        </p:spPr>
      </p:pic>
    </p:spTree>
    <p:extLst>
      <p:ext uri="{BB962C8B-B14F-4D97-AF65-F5344CB8AC3E}">
        <p14:creationId xmlns:p14="http://schemas.microsoft.com/office/powerpoint/2010/main" val="1315849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BB5C30-4470-E68C-5EEC-973CA15CE20A}"/>
              </a:ext>
            </a:extLst>
          </p:cNvPr>
          <p:cNvPicPr>
            <a:picLocks noChangeAspect="1"/>
          </p:cNvPicPr>
          <p:nvPr/>
        </p:nvPicPr>
        <p:blipFill>
          <a:blip r:embed="rId2"/>
          <a:stretch>
            <a:fillRect/>
          </a:stretch>
        </p:blipFill>
        <p:spPr>
          <a:xfrm>
            <a:off x="1378634" y="1385887"/>
            <a:ext cx="9256541" cy="4086225"/>
          </a:xfrm>
          <a:prstGeom prst="rect">
            <a:avLst/>
          </a:prstGeom>
        </p:spPr>
      </p:pic>
    </p:spTree>
    <p:extLst>
      <p:ext uri="{BB962C8B-B14F-4D97-AF65-F5344CB8AC3E}">
        <p14:creationId xmlns:p14="http://schemas.microsoft.com/office/powerpoint/2010/main" val="3624995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30A58-016A-46F6-F169-E899C2B79E33}"/>
              </a:ext>
            </a:extLst>
          </p:cNvPr>
          <p:cNvPicPr>
            <a:picLocks noChangeAspect="1"/>
          </p:cNvPicPr>
          <p:nvPr/>
        </p:nvPicPr>
        <p:blipFill>
          <a:blip r:embed="rId2"/>
          <a:stretch>
            <a:fillRect/>
          </a:stretch>
        </p:blipFill>
        <p:spPr>
          <a:xfrm>
            <a:off x="1140236" y="2069325"/>
            <a:ext cx="9224749" cy="2266950"/>
          </a:xfrm>
          <a:prstGeom prst="rect">
            <a:avLst/>
          </a:prstGeom>
        </p:spPr>
      </p:pic>
    </p:spTree>
    <p:extLst>
      <p:ext uri="{BB962C8B-B14F-4D97-AF65-F5344CB8AC3E}">
        <p14:creationId xmlns:p14="http://schemas.microsoft.com/office/powerpoint/2010/main" val="3530821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8B15D-3330-1BBA-58CB-A3D565FD46EB}"/>
              </a:ext>
            </a:extLst>
          </p:cNvPr>
          <p:cNvPicPr>
            <a:picLocks noChangeAspect="1"/>
          </p:cNvPicPr>
          <p:nvPr/>
        </p:nvPicPr>
        <p:blipFill>
          <a:blip r:embed="rId2"/>
          <a:stretch>
            <a:fillRect/>
          </a:stretch>
        </p:blipFill>
        <p:spPr>
          <a:xfrm>
            <a:off x="196948" y="263769"/>
            <a:ext cx="7230794" cy="6330461"/>
          </a:xfrm>
          <a:prstGeom prst="rect">
            <a:avLst/>
          </a:prstGeom>
        </p:spPr>
      </p:pic>
      <p:pic>
        <p:nvPicPr>
          <p:cNvPr id="7" name="Picture 6">
            <a:extLst>
              <a:ext uri="{FF2B5EF4-FFF2-40B4-BE49-F238E27FC236}">
                <a16:creationId xmlns:a16="http://schemas.microsoft.com/office/drawing/2014/main" id="{84F4D2F5-24F8-226B-D58D-8AF9084C8A11}"/>
              </a:ext>
            </a:extLst>
          </p:cNvPr>
          <p:cNvPicPr>
            <a:picLocks noChangeAspect="1"/>
          </p:cNvPicPr>
          <p:nvPr/>
        </p:nvPicPr>
        <p:blipFill>
          <a:blip r:embed="rId3"/>
          <a:stretch>
            <a:fillRect/>
          </a:stretch>
        </p:blipFill>
        <p:spPr>
          <a:xfrm>
            <a:off x="7639490" y="963856"/>
            <a:ext cx="4171950" cy="4086225"/>
          </a:xfrm>
          <a:prstGeom prst="rect">
            <a:avLst/>
          </a:prstGeom>
        </p:spPr>
      </p:pic>
    </p:spTree>
    <p:extLst>
      <p:ext uri="{BB962C8B-B14F-4D97-AF65-F5344CB8AC3E}">
        <p14:creationId xmlns:p14="http://schemas.microsoft.com/office/powerpoint/2010/main" val="11037608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8C7D9-58BB-74C4-A883-F44F558CA85B}"/>
              </a:ext>
            </a:extLst>
          </p:cNvPr>
          <p:cNvPicPr>
            <a:picLocks noChangeAspect="1"/>
          </p:cNvPicPr>
          <p:nvPr/>
        </p:nvPicPr>
        <p:blipFill>
          <a:blip r:embed="rId2"/>
          <a:stretch>
            <a:fillRect/>
          </a:stretch>
        </p:blipFill>
        <p:spPr>
          <a:xfrm>
            <a:off x="255710" y="602566"/>
            <a:ext cx="6904746" cy="4724400"/>
          </a:xfrm>
          <a:prstGeom prst="rect">
            <a:avLst/>
          </a:prstGeom>
        </p:spPr>
      </p:pic>
      <p:pic>
        <p:nvPicPr>
          <p:cNvPr id="5" name="Picture 4">
            <a:extLst>
              <a:ext uri="{FF2B5EF4-FFF2-40B4-BE49-F238E27FC236}">
                <a16:creationId xmlns:a16="http://schemas.microsoft.com/office/drawing/2014/main" id="{E7F6B5F1-2340-E6B8-0782-D6413A14044F}"/>
              </a:ext>
            </a:extLst>
          </p:cNvPr>
          <p:cNvPicPr>
            <a:picLocks noChangeAspect="1"/>
          </p:cNvPicPr>
          <p:nvPr/>
        </p:nvPicPr>
        <p:blipFill>
          <a:blip r:embed="rId3"/>
          <a:stretch>
            <a:fillRect/>
          </a:stretch>
        </p:blipFill>
        <p:spPr>
          <a:xfrm>
            <a:off x="7221416" y="940703"/>
            <a:ext cx="4343400" cy="4048125"/>
          </a:xfrm>
          <a:prstGeom prst="rect">
            <a:avLst/>
          </a:prstGeom>
        </p:spPr>
      </p:pic>
    </p:spTree>
    <p:extLst>
      <p:ext uri="{BB962C8B-B14F-4D97-AF65-F5344CB8AC3E}">
        <p14:creationId xmlns:p14="http://schemas.microsoft.com/office/powerpoint/2010/main" val="19422231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5F3DB1-8B41-FC84-7057-E506135CEA24}"/>
              </a:ext>
            </a:extLst>
          </p:cNvPr>
          <p:cNvPicPr>
            <a:picLocks noChangeAspect="1"/>
          </p:cNvPicPr>
          <p:nvPr/>
        </p:nvPicPr>
        <p:blipFill>
          <a:blip r:embed="rId2"/>
          <a:stretch>
            <a:fillRect/>
          </a:stretch>
        </p:blipFill>
        <p:spPr>
          <a:xfrm>
            <a:off x="740229" y="709612"/>
            <a:ext cx="10972800" cy="5438775"/>
          </a:xfrm>
          <a:prstGeom prst="rect">
            <a:avLst/>
          </a:prstGeom>
        </p:spPr>
      </p:pic>
    </p:spTree>
    <p:extLst>
      <p:ext uri="{BB962C8B-B14F-4D97-AF65-F5344CB8AC3E}">
        <p14:creationId xmlns:p14="http://schemas.microsoft.com/office/powerpoint/2010/main" val="6655279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7AB01B-DD24-9B3B-6AB7-E4D8F88E3839}"/>
              </a:ext>
            </a:extLst>
          </p:cNvPr>
          <p:cNvPicPr>
            <a:picLocks noChangeAspect="1"/>
          </p:cNvPicPr>
          <p:nvPr/>
        </p:nvPicPr>
        <p:blipFill>
          <a:blip r:embed="rId2"/>
          <a:stretch>
            <a:fillRect/>
          </a:stretch>
        </p:blipFill>
        <p:spPr>
          <a:xfrm>
            <a:off x="350886" y="401662"/>
            <a:ext cx="8029575" cy="3409950"/>
          </a:xfrm>
          <a:prstGeom prst="rect">
            <a:avLst/>
          </a:prstGeom>
        </p:spPr>
      </p:pic>
      <p:pic>
        <p:nvPicPr>
          <p:cNvPr id="5" name="Picture 4">
            <a:extLst>
              <a:ext uri="{FF2B5EF4-FFF2-40B4-BE49-F238E27FC236}">
                <a16:creationId xmlns:a16="http://schemas.microsoft.com/office/drawing/2014/main" id="{6537F04A-A15F-786E-C1BB-883680FCB3FC}"/>
              </a:ext>
            </a:extLst>
          </p:cNvPr>
          <p:cNvPicPr>
            <a:picLocks noChangeAspect="1"/>
          </p:cNvPicPr>
          <p:nvPr/>
        </p:nvPicPr>
        <p:blipFill>
          <a:blip r:embed="rId3"/>
          <a:stretch>
            <a:fillRect/>
          </a:stretch>
        </p:blipFill>
        <p:spPr>
          <a:xfrm>
            <a:off x="6885915" y="3503588"/>
            <a:ext cx="3990975" cy="2952750"/>
          </a:xfrm>
          <a:prstGeom prst="rect">
            <a:avLst/>
          </a:prstGeom>
        </p:spPr>
      </p:pic>
    </p:spTree>
    <p:extLst>
      <p:ext uri="{BB962C8B-B14F-4D97-AF65-F5344CB8AC3E}">
        <p14:creationId xmlns:p14="http://schemas.microsoft.com/office/powerpoint/2010/main" val="2344922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302755-E697-5ED7-D466-030650FA8B5E}"/>
              </a:ext>
            </a:extLst>
          </p:cNvPr>
          <p:cNvPicPr>
            <a:picLocks noChangeAspect="1"/>
          </p:cNvPicPr>
          <p:nvPr/>
        </p:nvPicPr>
        <p:blipFill>
          <a:blip r:embed="rId2"/>
          <a:stretch>
            <a:fillRect/>
          </a:stretch>
        </p:blipFill>
        <p:spPr>
          <a:xfrm>
            <a:off x="192340" y="0"/>
            <a:ext cx="4933923" cy="3799114"/>
          </a:xfrm>
          <a:prstGeom prst="rect">
            <a:avLst/>
          </a:prstGeom>
        </p:spPr>
      </p:pic>
      <p:pic>
        <p:nvPicPr>
          <p:cNvPr id="5" name="Picture 4">
            <a:extLst>
              <a:ext uri="{FF2B5EF4-FFF2-40B4-BE49-F238E27FC236}">
                <a16:creationId xmlns:a16="http://schemas.microsoft.com/office/drawing/2014/main" id="{0C47B48D-4BC1-6065-A6EE-D08AB8781A49}"/>
              </a:ext>
            </a:extLst>
          </p:cNvPr>
          <p:cNvPicPr>
            <a:picLocks noChangeAspect="1"/>
          </p:cNvPicPr>
          <p:nvPr/>
        </p:nvPicPr>
        <p:blipFill>
          <a:blip r:embed="rId3"/>
          <a:stretch>
            <a:fillRect/>
          </a:stretch>
        </p:blipFill>
        <p:spPr>
          <a:xfrm>
            <a:off x="5701170" y="257659"/>
            <a:ext cx="4236162" cy="3148239"/>
          </a:xfrm>
          <a:prstGeom prst="rect">
            <a:avLst/>
          </a:prstGeom>
        </p:spPr>
      </p:pic>
      <p:pic>
        <p:nvPicPr>
          <p:cNvPr id="7" name="Picture 6">
            <a:extLst>
              <a:ext uri="{FF2B5EF4-FFF2-40B4-BE49-F238E27FC236}">
                <a16:creationId xmlns:a16="http://schemas.microsoft.com/office/drawing/2014/main" id="{99A66544-6986-CBCA-085D-EECA8716C75A}"/>
              </a:ext>
            </a:extLst>
          </p:cNvPr>
          <p:cNvPicPr>
            <a:picLocks noChangeAspect="1"/>
          </p:cNvPicPr>
          <p:nvPr/>
        </p:nvPicPr>
        <p:blipFill>
          <a:blip r:embed="rId4"/>
          <a:stretch>
            <a:fillRect/>
          </a:stretch>
        </p:blipFill>
        <p:spPr>
          <a:xfrm>
            <a:off x="4951828" y="3621112"/>
            <a:ext cx="6105378" cy="3236888"/>
          </a:xfrm>
          <a:prstGeom prst="rect">
            <a:avLst/>
          </a:prstGeom>
        </p:spPr>
      </p:pic>
    </p:spTree>
    <p:extLst>
      <p:ext uri="{BB962C8B-B14F-4D97-AF65-F5344CB8AC3E}">
        <p14:creationId xmlns:p14="http://schemas.microsoft.com/office/powerpoint/2010/main" val="289117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1981200" y="274638"/>
            <a:ext cx="7467600" cy="563562"/>
          </a:xfrm>
          <a:prstGeom prst="rect">
            <a:avLst/>
          </a:prstGeom>
          <a:noFill/>
          <a:ln>
            <a:noFill/>
          </a:ln>
        </p:spPr>
        <p:txBody>
          <a:bodyPr spcFirstLastPara="1" vert="horz" wrap="square" lIns="91425" tIns="45700" rIns="91425" bIns="45700" rtlCol="0" anchor="b" anchorCtr="0">
            <a:noAutofit/>
          </a:bodyPr>
          <a:lstStyle/>
          <a:p>
            <a:pPr>
              <a:spcBef>
                <a:spcPts val="0"/>
              </a:spcBef>
              <a:buClr>
                <a:srgbClr val="7030A0"/>
              </a:buClr>
              <a:buSzPts val="3200"/>
            </a:pPr>
            <a:r>
              <a:rPr lang="en-US" sz="3200" b="1" dirty="0">
                <a:solidFill>
                  <a:srgbClr val="7030A0"/>
                </a:solidFill>
              </a:rPr>
              <a:t>Problem</a:t>
            </a:r>
            <a:endParaRPr sz="3200" b="1" dirty="0">
              <a:solidFill>
                <a:srgbClr val="7030A0"/>
              </a:solidFill>
            </a:endParaRPr>
          </a:p>
        </p:txBody>
      </p:sp>
      <p:sp>
        <p:nvSpPr>
          <p:cNvPr id="459" name="Google Shape;459;p40"/>
          <p:cNvSpPr txBox="1">
            <a:spLocks noGrp="1"/>
          </p:cNvSpPr>
          <p:nvPr>
            <p:ph type="body" idx="1"/>
          </p:nvPr>
        </p:nvSpPr>
        <p:spPr>
          <a:xfrm>
            <a:off x="481263" y="838200"/>
            <a:ext cx="11293642" cy="5883442"/>
          </a:xfrm>
          <a:prstGeom prst="rect">
            <a:avLst/>
          </a:prstGeom>
          <a:noFill/>
          <a:ln>
            <a:noFill/>
          </a:ln>
        </p:spPr>
        <p:txBody>
          <a:bodyPr spcFirstLastPara="1" vert="horz" wrap="square" lIns="91425" tIns="45700" rIns="91425" bIns="45700" rtlCol="0" anchor="t" anchorCtr="0">
            <a:normAutofit/>
          </a:bodyPr>
          <a:lstStyle/>
          <a:p>
            <a:pPr>
              <a:spcBef>
                <a:spcPts val="0"/>
              </a:spcBef>
              <a:buSzPts val="1680"/>
              <a:buFont typeface="Wingdings" panose="05000000000000000000" pitchFamily="2" charset="2"/>
              <a:buChar char="§"/>
            </a:pPr>
            <a:r>
              <a:rPr lang="en-US" dirty="0"/>
              <a:t>Obtain a regular expression representing strings of a’s and b’s</a:t>
            </a:r>
            <a:endParaRPr dirty="0"/>
          </a:p>
          <a:p>
            <a:pPr marL="457200" lvl="0" indent="-457200" algn="l" rtl="0">
              <a:spcBef>
                <a:spcPts val="0"/>
              </a:spcBef>
              <a:spcAft>
                <a:spcPts val="0"/>
              </a:spcAft>
              <a:buSzPct val="100000"/>
              <a:buFont typeface="+mj-lt"/>
              <a:buAutoNum type="arabicPeriod" startAt="14"/>
            </a:pPr>
            <a:r>
              <a:rPr lang="en-US" sz="2400" dirty="0"/>
              <a:t>Two or more letters but beginning and ending with the same letter where </a:t>
            </a:r>
            <a:r>
              <a:rPr lang="el-GR" sz="2400" dirty="0">
                <a:ea typeface="Times New Roman"/>
                <a:cs typeface="Times New Roman"/>
                <a:sym typeface="Times New Roman"/>
              </a:rPr>
              <a:t>Σ={</a:t>
            </a:r>
            <a:r>
              <a:rPr lang="en-US" sz="2400" dirty="0" err="1">
                <a:ea typeface="Times New Roman"/>
                <a:cs typeface="Times New Roman"/>
                <a:sym typeface="Times New Roman"/>
              </a:rPr>
              <a:t>a,b</a:t>
            </a:r>
            <a:r>
              <a:rPr lang="en-US" sz="2400" dirty="0">
                <a:ea typeface="Times New Roman"/>
                <a:cs typeface="Times New Roman"/>
                <a:sym typeface="Times New Roman"/>
              </a:rPr>
              <a:t>}</a:t>
            </a:r>
            <a:r>
              <a:rPr lang="en-US" sz="2400" dirty="0"/>
              <a:t>.</a:t>
            </a:r>
          </a:p>
          <a:p>
            <a:pPr marL="457200" lvl="0" indent="-457200" algn="l" rtl="0">
              <a:spcBef>
                <a:spcPts val="600"/>
              </a:spcBef>
              <a:spcAft>
                <a:spcPts val="0"/>
              </a:spcAft>
              <a:buSzPct val="100000"/>
              <a:buFont typeface="+mj-lt"/>
              <a:buAutoNum type="arabicPeriod" startAt="14"/>
            </a:pPr>
            <a:r>
              <a:rPr lang="en-US" sz="2400" dirty="0"/>
              <a:t>Length is either even or multiple of 3 or both.</a:t>
            </a:r>
          </a:p>
          <a:p>
            <a:pPr marL="457200" lvl="0" indent="-457200" algn="l" rtl="0">
              <a:spcBef>
                <a:spcPts val="600"/>
              </a:spcBef>
              <a:spcAft>
                <a:spcPts val="0"/>
              </a:spcAft>
              <a:buSzPct val="100000"/>
              <a:buFont typeface="+mj-lt"/>
              <a:buAutoNum type="arabicPeriod" startAt="14"/>
            </a:pPr>
            <a:r>
              <a:rPr lang="en-US" sz="2400" dirty="0"/>
              <a:t>Block of 4 consecutive symbols contains </a:t>
            </a:r>
            <a:r>
              <a:rPr lang="en-US" sz="2400" dirty="0" err="1"/>
              <a:t>atleast</a:t>
            </a:r>
            <a:r>
              <a:rPr lang="en-US" sz="2400" dirty="0"/>
              <a:t> two a’s</a:t>
            </a:r>
          </a:p>
          <a:p>
            <a:pPr marL="457200" lvl="0" indent="-457200" algn="l" rtl="0">
              <a:spcBef>
                <a:spcPts val="600"/>
              </a:spcBef>
              <a:spcAft>
                <a:spcPts val="0"/>
              </a:spcAft>
              <a:buSzPct val="100000"/>
              <a:buFont typeface="+mj-lt"/>
              <a:buAutoNum type="arabicPeriod" startAt="14"/>
            </a:pPr>
            <a:r>
              <a:rPr lang="en-US" sz="2400" dirty="0"/>
              <a:t>L={a</a:t>
            </a:r>
            <a:r>
              <a:rPr lang="en-US" sz="2400" baseline="30000" dirty="0"/>
              <a:t>n </a:t>
            </a:r>
            <a:r>
              <a:rPr lang="en-US" sz="2400" dirty="0"/>
              <a:t>b</a:t>
            </a:r>
            <a:r>
              <a:rPr lang="en-US" sz="2400" baseline="30000" dirty="0"/>
              <a:t>m</a:t>
            </a:r>
            <a:r>
              <a:rPr lang="en-US" sz="2400" dirty="0"/>
              <a:t> | </a:t>
            </a:r>
            <a:r>
              <a:rPr lang="en-US" sz="2400" dirty="0" err="1"/>
              <a:t>m+n</a:t>
            </a:r>
            <a:r>
              <a:rPr lang="en-US" sz="2400" dirty="0"/>
              <a:t> is even}</a:t>
            </a:r>
          </a:p>
          <a:p>
            <a:pPr marL="457200" lvl="0" indent="-457200" algn="l" rtl="0">
              <a:spcBef>
                <a:spcPts val="600"/>
              </a:spcBef>
              <a:spcAft>
                <a:spcPts val="0"/>
              </a:spcAft>
              <a:buSzPct val="100000"/>
              <a:buFont typeface="+mj-lt"/>
              <a:buAutoNum type="arabicPeriod" startAt="14"/>
            </a:pPr>
            <a:r>
              <a:rPr lang="en-US" sz="2400" dirty="0"/>
              <a:t>L={a</a:t>
            </a:r>
            <a:r>
              <a:rPr lang="en-US" sz="2400" baseline="30000" dirty="0"/>
              <a:t>n </a:t>
            </a:r>
            <a:r>
              <a:rPr lang="en-US" sz="2400" dirty="0"/>
              <a:t>b</a:t>
            </a:r>
            <a:r>
              <a:rPr lang="en-US" sz="2400" baseline="30000" dirty="0"/>
              <a:t>m</a:t>
            </a:r>
            <a:r>
              <a:rPr lang="en-US" sz="2400" dirty="0"/>
              <a:t> | m ≥ 1, n ≥ 1, nm ≥ 3}</a:t>
            </a:r>
          </a:p>
          <a:p>
            <a:pPr marL="457200" lvl="0" indent="-457200" algn="l" rtl="0">
              <a:spcBef>
                <a:spcPts val="600"/>
              </a:spcBef>
              <a:spcAft>
                <a:spcPts val="0"/>
              </a:spcAft>
              <a:buSzPct val="100000"/>
              <a:buFont typeface="+mj-lt"/>
              <a:buAutoNum type="arabicPeriod" startAt="14"/>
            </a:pPr>
            <a:r>
              <a:rPr lang="en-US" sz="2400" dirty="0"/>
              <a:t>L={a</a:t>
            </a:r>
            <a:r>
              <a:rPr lang="en-US" sz="2400" baseline="30000" dirty="0"/>
              <a:t>n </a:t>
            </a:r>
            <a:r>
              <a:rPr lang="en-US" sz="2400" dirty="0"/>
              <a:t>b</a:t>
            </a:r>
            <a:r>
              <a:rPr lang="en-US" sz="2400" baseline="30000" dirty="0"/>
              <a:t>m</a:t>
            </a:r>
            <a:r>
              <a:rPr lang="en-US" sz="2400" dirty="0"/>
              <a:t> |  n ≥ 4, m ≤ 3}</a:t>
            </a:r>
          </a:p>
          <a:p>
            <a:pPr marL="285750" indent="-514350">
              <a:buSzPct val="100000"/>
              <a:buFont typeface="+mj-lt"/>
              <a:buAutoNum type="arabicPeriod" startAt="14"/>
            </a:pPr>
            <a:r>
              <a:rPr lang="en-US" sz="2400" dirty="0"/>
              <a:t>L={a</a:t>
            </a:r>
            <a:r>
              <a:rPr lang="en-US" sz="2400" baseline="30000" dirty="0"/>
              <a:t>2n </a:t>
            </a:r>
            <a:r>
              <a:rPr lang="en-US" sz="2400" dirty="0"/>
              <a:t>b</a:t>
            </a:r>
            <a:r>
              <a:rPr lang="en-US" sz="2400" baseline="30000" dirty="0"/>
              <a:t>2m</a:t>
            </a:r>
            <a:r>
              <a:rPr lang="en-US" sz="2400" dirty="0"/>
              <a:t> | m ≥ 0, n ≥ 0}</a:t>
            </a:r>
          </a:p>
          <a:p>
            <a:pPr marL="457200" lvl="0" indent="-457200" algn="l" rtl="0">
              <a:spcBef>
                <a:spcPts val="600"/>
              </a:spcBef>
              <a:spcAft>
                <a:spcPts val="0"/>
              </a:spcAft>
              <a:buSzPct val="100000"/>
              <a:buFont typeface="+mj-lt"/>
              <a:buAutoNum type="arabicPeriod" startAt="14"/>
            </a:pPr>
            <a:r>
              <a:rPr lang="en-US" sz="2400" dirty="0"/>
              <a:t>Not containing more that three a’s.</a:t>
            </a:r>
          </a:p>
          <a:p>
            <a:pPr marL="457200" lvl="0" indent="-457200" algn="l" rtl="0">
              <a:spcBef>
                <a:spcPts val="600"/>
              </a:spcBef>
              <a:spcAft>
                <a:spcPts val="0"/>
              </a:spcAft>
              <a:buSzPct val="100000"/>
              <a:buFont typeface="+mj-lt"/>
              <a:buAutoNum type="arabicPeriod" startAt="14"/>
            </a:pPr>
            <a:r>
              <a:rPr lang="en-US" sz="2400" dirty="0"/>
              <a:t>L={w: </a:t>
            </a:r>
            <a:r>
              <a:rPr lang="en-US" sz="2400" dirty="0" err="1"/>
              <a:t>n</a:t>
            </a:r>
            <a:r>
              <a:rPr lang="en-US" sz="2400" baseline="-25000" dirty="0" err="1"/>
              <a:t>a</a:t>
            </a:r>
            <a:r>
              <a:rPr lang="en-US" sz="2400" dirty="0"/>
              <a:t>(w) mod 3 =0  | w </a:t>
            </a:r>
            <a:r>
              <a:rPr lang="az-Cyrl-AZ" sz="2400" dirty="0"/>
              <a:t>Є (</a:t>
            </a:r>
            <a:r>
              <a:rPr lang="en-US" sz="2400" dirty="0" err="1"/>
              <a:t>a,b</a:t>
            </a:r>
            <a:r>
              <a:rPr lang="en-US" sz="2400" dirty="0"/>
              <a:t>)*}</a:t>
            </a:r>
          </a:p>
          <a:p>
            <a:pPr marL="457200" lvl="0" indent="-457200" algn="l" rtl="0">
              <a:spcBef>
                <a:spcPts val="600"/>
              </a:spcBef>
              <a:spcAft>
                <a:spcPts val="0"/>
              </a:spcAft>
              <a:buSzPct val="100000"/>
              <a:buFont typeface="+mj-lt"/>
              <a:buAutoNum type="arabicPeriod" startAt="14"/>
            </a:pPr>
            <a:r>
              <a:rPr lang="en-US" sz="2400" dirty="0"/>
              <a:t>Do not end with 01.</a:t>
            </a:r>
          </a:p>
          <a:p>
            <a:pPr marL="457200" lvl="0" indent="-457200" algn="l" rtl="0">
              <a:spcBef>
                <a:spcPts val="600"/>
              </a:spcBef>
              <a:spcAft>
                <a:spcPts val="0"/>
              </a:spcAft>
              <a:buSzPct val="100000"/>
              <a:buFont typeface="+mj-lt"/>
              <a:buAutoNum type="arabicPeriod" startAt="14"/>
            </a:pPr>
            <a:r>
              <a:rPr lang="en-US" sz="2400" dirty="0"/>
              <a:t>L = {</a:t>
            </a:r>
            <a:r>
              <a:rPr lang="en-US" sz="2400" dirty="0" err="1"/>
              <a:t>vuv</a:t>
            </a:r>
            <a:r>
              <a:rPr lang="en-US" sz="2400" dirty="0"/>
              <a:t> : u, v </a:t>
            </a:r>
            <a:r>
              <a:rPr lang="az-Cyrl-AZ" sz="2400" dirty="0"/>
              <a:t>Є {</a:t>
            </a:r>
            <a:r>
              <a:rPr lang="en-US" sz="2400" dirty="0" err="1"/>
              <a:t>a,b</a:t>
            </a:r>
            <a:r>
              <a:rPr lang="en-US" sz="2400" dirty="0"/>
              <a:t>}* and |v|=2}</a:t>
            </a:r>
          </a:p>
          <a:p>
            <a:pPr marL="457200" lvl="0" indent="-457200" algn="l" rtl="0">
              <a:spcBef>
                <a:spcPts val="600"/>
              </a:spcBef>
              <a:spcAft>
                <a:spcPts val="0"/>
              </a:spcAft>
              <a:buSzPct val="100000"/>
              <a:buFont typeface="+mj-lt"/>
              <a:buAutoNum type="arabicPeriod" startAt="14"/>
            </a:pPr>
            <a:r>
              <a:rPr lang="en-US" sz="2400" dirty="0"/>
              <a:t>L={w: string ends with ab or </a:t>
            </a:r>
            <a:r>
              <a:rPr lang="en-US" sz="2400" dirty="0" err="1"/>
              <a:t>ba</a:t>
            </a:r>
            <a:r>
              <a:rPr lang="en-US" sz="2400" dirty="0"/>
              <a:t> where w </a:t>
            </a:r>
            <a:r>
              <a:rPr lang="az-Cyrl-AZ" sz="2400" dirty="0"/>
              <a:t>Є (</a:t>
            </a:r>
            <a:r>
              <a:rPr lang="en-US" sz="2400" dirty="0" err="1"/>
              <a:t>a,b</a:t>
            </a:r>
            <a:r>
              <a:rPr lang="en-US" sz="2400" dirty="0"/>
              <a:t>)* }</a:t>
            </a:r>
          </a:p>
          <a:p>
            <a:pPr marL="0" indent="0">
              <a:spcBef>
                <a:spcPts val="600"/>
              </a:spcBef>
              <a:buSzPct val="100000"/>
              <a:buNone/>
            </a:pPr>
            <a:endParaRPr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FDD9BB-D5B8-BC5A-9C1C-ABCC3EEAEFBE}"/>
              </a:ext>
            </a:extLst>
          </p:cNvPr>
          <p:cNvPicPr>
            <a:picLocks noChangeAspect="1"/>
          </p:cNvPicPr>
          <p:nvPr/>
        </p:nvPicPr>
        <p:blipFill>
          <a:blip r:embed="rId2"/>
          <a:stretch>
            <a:fillRect/>
          </a:stretch>
        </p:blipFill>
        <p:spPr>
          <a:xfrm>
            <a:off x="5703203" y="111954"/>
            <a:ext cx="6268403" cy="1055663"/>
          </a:xfrm>
          <a:prstGeom prst="rect">
            <a:avLst/>
          </a:prstGeom>
        </p:spPr>
      </p:pic>
      <p:pic>
        <p:nvPicPr>
          <p:cNvPr id="5" name="Picture 4">
            <a:extLst>
              <a:ext uri="{FF2B5EF4-FFF2-40B4-BE49-F238E27FC236}">
                <a16:creationId xmlns:a16="http://schemas.microsoft.com/office/drawing/2014/main" id="{02BAC217-7C5E-6358-5590-5F8FE0414E2B}"/>
              </a:ext>
            </a:extLst>
          </p:cNvPr>
          <p:cNvPicPr>
            <a:picLocks noChangeAspect="1"/>
          </p:cNvPicPr>
          <p:nvPr/>
        </p:nvPicPr>
        <p:blipFill>
          <a:blip r:embed="rId3"/>
          <a:stretch>
            <a:fillRect/>
          </a:stretch>
        </p:blipFill>
        <p:spPr>
          <a:xfrm>
            <a:off x="474894" y="675250"/>
            <a:ext cx="5695950" cy="6239022"/>
          </a:xfrm>
          <a:prstGeom prst="rect">
            <a:avLst/>
          </a:prstGeom>
        </p:spPr>
      </p:pic>
      <p:pic>
        <p:nvPicPr>
          <p:cNvPr id="7" name="Picture 6">
            <a:extLst>
              <a:ext uri="{FF2B5EF4-FFF2-40B4-BE49-F238E27FC236}">
                <a16:creationId xmlns:a16="http://schemas.microsoft.com/office/drawing/2014/main" id="{0A220AA5-ED77-DA2D-B84D-8DC85822B897}"/>
              </a:ext>
            </a:extLst>
          </p:cNvPr>
          <p:cNvPicPr>
            <a:picLocks noChangeAspect="1"/>
          </p:cNvPicPr>
          <p:nvPr/>
        </p:nvPicPr>
        <p:blipFill>
          <a:blip r:embed="rId4"/>
          <a:stretch>
            <a:fillRect/>
          </a:stretch>
        </p:blipFill>
        <p:spPr>
          <a:xfrm>
            <a:off x="6899515" y="2155178"/>
            <a:ext cx="4343419" cy="3279165"/>
          </a:xfrm>
          <a:prstGeom prst="rect">
            <a:avLst/>
          </a:prstGeom>
        </p:spPr>
      </p:pic>
    </p:spTree>
    <p:extLst>
      <p:ext uri="{BB962C8B-B14F-4D97-AF65-F5344CB8AC3E}">
        <p14:creationId xmlns:p14="http://schemas.microsoft.com/office/powerpoint/2010/main" val="2844210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347D8-91CD-5AE7-7266-C2B0DC50A3ED}"/>
              </a:ext>
            </a:extLst>
          </p:cNvPr>
          <p:cNvPicPr>
            <a:picLocks noChangeAspect="1"/>
          </p:cNvPicPr>
          <p:nvPr/>
        </p:nvPicPr>
        <p:blipFill>
          <a:blip r:embed="rId2"/>
          <a:stretch>
            <a:fillRect/>
          </a:stretch>
        </p:blipFill>
        <p:spPr>
          <a:xfrm>
            <a:off x="240166" y="0"/>
            <a:ext cx="6073548" cy="6313714"/>
          </a:xfrm>
          <a:prstGeom prst="rect">
            <a:avLst/>
          </a:prstGeom>
        </p:spPr>
      </p:pic>
      <p:pic>
        <p:nvPicPr>
          <p:cNvPr id="5" name="Picture 4">
            <a:extLst>
              <a:ext uri="{FF2B5EF4-FFF2-40B4-BE49-F238E27FC236}">
                <a16:creationId xmlns:a16="http://schemas.microsoft.com/office/drawing/2014/main" id="{31F09E18-B5DF-71E1-193C-28A61571792C}"/>
              </a:ext>
            </a:extLst>
          </p:cNvPr>
          <p:cNvPicPr>
            <a:picLocks noChangeAspect="1"/>
          </p:cNvPicPr>
          <p:nvPr/>
        </p:nvPicPr>
        <p:blipFill>
          <a:blip r:embed="rId3"/>
          <a:stretch>
            <a:fillRect/>
          </a:stretch>
        </p:blipFill>
        <p:spPr>
          <a:xfrm>
            <a:off x="5420468" y="2913603"/>
            <a:ext cx="6297920" cy="2324100"/>
          </a:xfrm>
          <a:prstGeom prst="rect">
            <a:avLst/>
          </a:prstGeom>
        </p:spPr>
      </p:pic>
      <p:pic>
        <p:nvPicPr>
          <p:cNvPr id="7" name="Picture 6">
            <a:extLst>
              <a:ext uri="{FF2B5EF4-FFF2-40B4-BE49-F238E27FC236}">
                <a16:creationId xmlns:a16="http://schemas.microsoft.com/office/drawing/2014/main" id="{C845AC5D-2ACC-0925-5C08-FE6147068283}"/>
              </a:ext>
            </a:extLst>
          </p:cNvPr>
          <p:cNvPicPr>
            <a:picLocks noChangeAspect="1"/>
          </p:cNvPicPr>
          <p:nvPr/>
        </p:nvPicPr>
        <p:blipFill>
          <a:blip r:embed="rId4"/>
          <a:stretch>
            <a:fillRect/>
          </a:stretch>
        </p:blipFill>
        <p:spPr>
          <a:xfrm>
            <a:off x="6434723" y="124337"/>
            <a:ext cx="5621289" cy="447675"/>
          </a:xfrm>
          <a:prstGeom prst="rect">
            <a:avLst/>
          </a:prstGeom>
        </p:spPr>
      </p:pic>
    </p:spTree>
    <p:extLst>
      <p:ext uri="{BB962C8B-B14F-4D97-AF65-F5344CB8AC3E}">
        <p14:creationId xmlns:p14="http://schemas.microsoft.com/office/powerpoint/2010/main" val="20928288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294BBB-4E03-0B0B-C8ED-7103E0125D85}"/>
              </a:ext>
            </a:extLst>
          </p:cNvPr>
          <p:cNvPicPr>
            <a:picLocks noChangeAspect="1"/>
          </p:cNvPicPr>
          <p:nvPr/>
        </p:nvPicPr>
        <p:blipFill>
          <a:blip r:embed="rId2"/>
          <a:stretch>
            <a:fillRect/>
          </a:stretch>
        </p:blipFill>
        <p:spPr>
          <a:xfrm>
            <a:off x="605093" y="1020201"/>
            <a:ext cx="10981813" cy="4409928"/>
          </a:xfrm>
          <a:prstGeom prst="rect">
            <a:avLst/>
          </a:prstGeom>
        </p:spPr>
      </p:pic>
    </p:spTree>
    <p:extLst>
      <p:ext uri="{BB962C8B-B14F-4D97-AF65-F5344CB8AC3E}">
        <p14:creationId xmlns:p14="http://schemas.microsoft.com/office/powerpoint/2010/main" val="2761968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E3F937-79DE-118C-20F1-FE2AC8E64FDD}"/>
              </a:ext>
            </a:extLst>
          </p:cNvPr>
          <p:cNvPicPr>
            <a:picLocks noChangeAspect="1"/>
          </p:cNvPicPr>
          <p:nvPr/>
        </p:nvPicPr>
        <p:blipFill>
          <a:blip r:embed="rId2"/>
          <a:stretch>
            <a:fillRect/>
          </a:stretch>
        </p:blipFill>
        <p:spPr>
          <a:xfrm>
            <a:off x="323557" y="239152"/>
            <a:ext cx="11071274" cy="6428934"/>
          </a:xfrm>
          <a:prstGeom prst="rect">
            <a:avLst/>
          </a:prstGeom>
        </p:spPr>
      </p:pic>
    </p:spTree>
    <p:extLst>
      <p:ext uri="{BB962C8B-B14F-4D97-AF65-F5344CB8AC3E}">
        <p14:creationId xmlns:p14="http://schemas.microsoft.com/office/powerpoint/2010/main" val="13770114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BCA33D-3854-F216-EC88-EFAC6B69CD8F}"/>
              </a:ext>
            </a:extLst>
          </p:cNvPr>
          <p:cNvPicPr>
            <a:picLocks noChangeAspect="1"/>
          </p:cNvPicPr>
          <p:nvPr/>
        </p:nvPicPr>
        <p:blipFill>
          <a:blip r:embed="rId2"/>
          <a:stretch>
            <a:fillRect/>
          </a:stretch>
        </p:blipFill>
        <p:spPr>
          <a:xfrm>
            <a:off x="556040" y="277617"/>
            <a:ext cx="4524375" cy="6207589"/>
          </a:xfrm>
          <a:prstGeom prst="rect">
            <a:avLst/>
          </a:prstGeom>
        </p:spPr>
      </p:pic>
      <p:pic>
        <p:nvPicPr>
          <p:cNvPr id="5" name="Picture 4">
            <a:extLst>
              <a:ext uri="{FF2B5EF4-FFF2-40B4-BE49-F238E27FC236}">
                <a16:creationId xmlns:a16="http://schemas.microsoft.com/office/drawing/2014/main" id="{BAB35E84-1CB7-C1ED-3D44-08F1DA382E41}"/>
              </a:ext>
            </a:extLst>
          </p:cNvPr>
          <p:cNvPicPr>
            <a:picLocks noChangeAspect="1"/>
          </p:cNvPicPr>
          <p:nvPr/>
        </p:nvPicPr>
        <p:blipFill>
          <a:blip r:embed="rId3"/>
          <a:stretch>
            <a:fillRect/>
          </a:stretch>
        </p:blipFill>
        <p:spPr>
          <a:xfrm>
            <a:off x="4690550" y="3104197"/>
            <a:ext cx="7143750" cy="3209925"/>
          </a:xfrm>
          <a:prstGeom prst="rect">
            <a:avLst/>
          </a:prstGeom>
        </p:spPr>
      </p:pic>
    </p:spTree>
    <p:extLst>
      <p:ext uri="{BB962C8B-B14F-4D97-AF65-F5344CB8AC3E}">
        <p14:creationId xmlns:p14="http://schemas.microsoft.com/office/powerpoint/2010/main" val="28417777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E578CC-1643-B7D0-5C40-468E46C6380B}"/>
              </a:ext>
            </a:extLst>
          </p:cNvPr>
          <p:cNvPicPr>
            <a:picLocks noChangeAspect="1"/>
          </p:cNvPicPr>
          <p:nvPr/>
        </p:nvPicPr>
        <p:blipFill>
          <a:blip r:embed="rId2"/>
          <a:stretch>
            <a:fillRect/>
          </a:stretch>
        </p:blipFill>
        <p:spPr>
          <a:xfrm>
            <a:off x="323557" y="906779"/>
            <a:ext cx="7136643" cy="4537417"/>
          </a:xfrm>
          <a:prstGeom prst="rect">
            <a:avLst/>
          </a:prstGeom>
        </p:spPr>
      </p:pic>
      <p:pic>
        <p:nvPicPr>
          <p:cNvPr id="5" name="Picture 4">
            <a:extLst>
              <a:ext uri="{FF2B5EF4-FFF2-40B4-BE49-F238E27FC236}">
                <a16:creationId xmlns:a16="http://schemas.microsoft.com/office/drawing/2014/main" id="{A4A98D8D-5C09-F3A4-93AD-CAB0B08A5419}"/>
              </a:ext>
            </a:extLst>
          </p:cNvPr>
          <p:cNvPicPr>
            <a:picLocks noChangeAspect="1"/>
          </p:cNvPicPr>
          <p:nvPr/>
        </p:nvPicPr>
        <p:blipFill>
          <a:blip r:embed="rId3"/>
          <a:stretch>
            <a:fillRect/>
          </a:stretch>
        </p:blipFill>
        <p:spPr>
          <a:xfrm>
            <a:off x="5954516" y="3175487"/>
            <a:ext cx="4981575" cy="2695575"/>
          </a:xfrm>
          <a:prstGeom prst="rect">
            <a:avLst/>
          </a:prstGeom>
        </p:spPr>
      </p:pic>
    </p:spTree>
    <p:extLst>
      <p:ext uri="{BB962C8B-B14F-4D97-AF65-F5344CB8AC3E}">
        <p14:creationId xmlns:p14="http://schemas.microsoft.com/office/powerpoint/2010/main" val="635373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4E0614-CE76-98E0-8D59-3733A230DAAF}"/>
              </a:ext>
            </a:extLst>
          </p:cNvPr>
          <p:cNvPicPr>
            <a:picLocks noChangeAspect="1"/>
          </p:cNvPicPr>
          <p:nvPr/>
        </p:nvPicPr>
        <p:blipFill>
          <a:blip r:embed="rId2"/>
          <a:stretch>
            <a:fillRect/>
          </a:stretch>
        </p:blipFill>
        <p:spPr>
          <a:xfrm>
            <a:off x="393895" y="277470"/>
            <a:ext cx="10592972" cy="5419945"/>
          </a:xfrm>
          <a:prstGeom prst="rect">
            <a:avLst/>
          </a:prstGeom>
        </p:spPr>
      </p:pic>
    </p:spTree>
    <p:extLst>
      <p:ext uri="{BB962C8B-B14F-4D97-AF65-F5344CB8AC3E}">
        <p14:creationId xmlns:p14="http://schemas.microsoft.com/office/powerpoint/2010/main" val="3806858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0CCFD-D085-5861-4139-F183D5AF9065}"/>
              </a:ext>
            </a:extLst>
          </p:cNvPr>
          <p:cNvPicPr>
            <a:picLocks noChangeAspect="1"/>
          </p:cNvPicPr>
          <p:nvPr/>
        </p:nvPicPr>
        <p:blipFill>
          <a:blip r:embed="rId2"/>
          <a:stretch>
            <a:fillRect/>
          </a:stretch>
        </p:blipFill>
        <p:spPr>
          <a:xfrm>
            <a:off x="858128" y="745807"/>
            <a:ext cx="10002129" cy="5000625"/>
          </a:xfrm>
          <a:prstGeom prst="rect">
            <a:avLst/>
          </a:prstGeom>
        </p:spPr>
      </p:pic>
    </p:spTree>
    <p:extLst>
      <p:ext uri="{BB962C8B-B14F-4D97-AF65-F5344CB8AC3E}">
        <p14:creationId xmlns:p14="http://schemas.microsoft.com/office/powerpoint/2010/main" val="244568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185E7-9034-B36B-4A6C-28550B755165}"/>
              </a:ext>
            </a:extLst>
          </p:cNvPr>
          <p:cNvSpPr>
            <a:spLocks noGrp="1"/>
          </p:cNvSpPr>
          <p:nvPr>
            <p:ph sz="half" idx="1"/>
          </p:nvPr>
        </p:nvSpPr>
        <p:spPr>
          <a:xfrm>
            <a:off x="295422" y="351692"/>
            <a:ext cx="5724378" cy="6386733"/>
          </a:xfrm>
        </p:spPr>
        <p:txBody>
          <a:bodyPr>
            <a:normAutofit fontScale="85000" lnSpcReduction="20000"/>
          </a:bodyPr>
          <a:lstStyle/>
          <a:p>
            <a:pPr marL="457200" indent="-457200">
              <a:spcBef>
                <a:spcPts val="600"/>
              </a:spcBef>
              <a:buSzPct val="100000"/>
              <a:buFont typeface="Century Schoolbook"/>
              <a:buAutoNum type="arabicPeriod"/>
            </a:pPr>
            <a:r>
              <a:rPr lang="en-US" dirty="0">
                <a:solidFill>
                  <a:srgbClr val="00B0F0"/>
                </a:solidFill>
              </a:rPr>
              <a:t>H</a:t>
            </a:r>
            <a:r>
              <a:rPr lang="en-US" sz="2800" dirty="0">
                <a:solidFill>
                  <a:srgbClr val="00B0F0"/>
                </a:solidFill>
              </a:rPr>
              <a:t>aving length 2.</a:t>
            </a:r>
          </a:p>
          <a:p>
            <a:pPr marL="0" indent="0">
              <a:spcBef>
                <a:spcPts val="600"/>
              </a:spcBef>
              <a:buSzPct val="100000"/>
              <a:buNone/>
            </a:pPr>
            <a:r>
              <a:rPr lang="en-US" dirty="0"/>
              <a:t>          L={aa, ab, </a:t>
            </a:r>
            <a:r>
              <a:rPr lang="en-US" dirty="0" err="1"/>
              <a:t>ba</a:t>
            </a:r>
            <a:r>
              <a:rPr lang="en-US" dirty="0"/>
              <a:t>, bb}</a:t>
            </a:r>
          </a:p>
          <a:p>
            <a:pPr marL="0" indent="0">
              <a:spcBef>
                <a:spcPts val="600"/>
              </a:spcBef>
              <a:buSzPct val="100000"/>
              <a:buNone/>
            </a:pPr>
            <a:endParaRPr lang="en-US" sz="2800" dirty="0"/>
          </a:p>
          <a:p>
            <a:pPr marL="0" indent="0">
              <a:spcBef>
                <a:spcPts val="600"/>
              </a:spcBef>
              <a:buSzPct val="100000"/>
              <a:buNone/>
            </a:pPr>
            <a:r>
              <a:rPr lang="en-US" dirty="0"/>
              <a:t>          R.E=(</a:t>
            </a:r>
            <a:r>
              <a:rPr lang="en-US" dirty="0" err="1"/>
              <a:t>aa+ab+ba+bb</a:t>
            </a:r>
            <a:r>
              <a:rPr lang="en-US" dirty="0"/>
              <a:t>)</a:t>
            </a:r>
          </a:p>
          <a:p>
            <a:pPr marL="0" indent="0">
              <a:spcBef>
                <a:spcPts val="600"/>
              </a:spcBef>
              <a:buSzPct val="100000"/>
              <a:buNone/>
            </a:pPr>
            <a:r>
              <a:rPr lang="en-US" sz="2800" dirty="0"/>
              <a:t>                </a:t>
            </a:r>
            <a:r>
              <a:rPr lang="en-US" dirty="0"/>
              <a:t>=a(</a:t>
            </a:r>
            <a:r>
              <a:rPr lang="en-US" dirty="0" err="1"/>
              <a:t>a+b</a:t>
            </a:r>
            <a:r>
              <a:rPr lang="en-US" dirty="0"/>
              <a:t>)+b(</a:t>
            </a:r>
            <a:r>
              <a:rPr lang="en-US" dirty="0" err="1"/>
              <a:t>a+b</a:t>
            </a:r>
            <a:r>
              <a:rPr lang="en-US" dirty="0"/>
              <a:t>)</a:t>
            </a:r>
          </a:p>
          <a:p>
            <a:pPr marL="0" indent="0">
              <a:spcBef>
                <a:spcPts val="600"/>
              </a:spcBef>
              <a:buSzPct val="100000"/>
              <a:buNone/>
            </a:pPr>
            <a:r>
              <a:rPr lang="en-US" dirty="0"/>
              <a:t>                =(</a:t>
            </a:r>
            <a:r>
              <a:rPr lang="en-US" dirty="0" err="1"/>
              <a:t>a+b</a:t>
            </a:r>
            <a:r>
              <a:rPr lang="en-US" dirty="0"/>
              <a:t>)(</a:t>
            </a:r>
            <a:r>
              <a:rPr lang="en-US" dirty="0" err="1"/>
              <a:t>a+b</a:t>
            </a:r>
            <a:r>
              <a:rPr lang="en-US" dirty="0"/>
              <a:t>)</a:t>
            </a:r>
          </a:p>
          <a:p>
            <a:pPr marL="0" indent="0">
              <a:spcBef>
                <a:spcPts val="600"/>
              </a:spcBef>
              <a:buSzPct val="100000"/>
              <a:buNone/>
            </a:pPr>
            <a:r>
              <a:rPr lang="en-US" dirty="0"/>
              <a:t>                =(</a:t>
            </a:r>
            <a:r>
              <a:rPr lang="en-US" dirty="0" err="1"/>
              <a:t>a+b</a:t>
            </a:r>
            <a:r>
              <a:rPr lang="en-US" dirty="0"/>
              <a:t>)</a:t>
            </a:r>
            <a:r>
              <a:rPr lang="en-US" baseline="30000" dirty="0"/>
              <a:t>2</a:t>
            </a:r>
            <a:endParaRPr lang="en-US" dirty="0"/>
          </a:p>
          <a:p>
            <a:pPr marL="0" indent="0">
              <a:spcBef>
                <a:spcPts val="600"/>
              </a:spcBef>
              <a:buSzPct val="100000"/>
              <a:buNone/>
            </a:pPr>
            <a:r>
              <a:rPr lang="en-US" sz="2800" dirty="0"/>
              <a:t>              </a:t>
            </a:r>
          </a:p>
          <a:p>
            <a:pPr marL="0" indent="0">
              <a:spcBef>
                <a:spcPts val="600"/>
              </a:spcBef>
              <a:buSzPct val="100000"/>
              <a:buNone/>
            </a:pPr>
            <a:r>
              <a:rPr lang="en-US" sz="2800" dirty="0">
                <a:solidFill>
                  <a:srgbClr val="00B0F0"/>
                </a:solidFill>
              </a:rPr>
              <a:t>2.   Length&lt;=2.</a:t>
            </a:r>
          </a:p>
          <a:p>
            <a:pPr marL="0" indent="0">
              <a:spcBef>
                <a:spcPts val="600"/>
              </a:spcBef>
              <a:buSzPct val="100000"/>
              <a:buNone/>
            </a:pPr>
            <a:r>
              <a:rPr lang="en-US" dirty="0"/>
              <a:t>          L={Ɛ, a, b, aa, ab, </a:t>
            </a:r>
            <a:r>
              <a:rPr lang="en-US" dirty="0" err="1"/>
              <a:t>ba</a:t>
            </a:r>
            <a:r>
              <a:rPr lang="en-US" dirty="0"/>
              <a:t>, bb}</a:t>
            </a:r>
          </a:p>
          <a:p>
            <a:pPr marL="0" indent="0">
              <a:spcBef>
                <a:spcPts val="600"/>
              </a:spcBef>
              <a:buSzPct val="100000"/>
              <a:buNone/>
            </a:pPr>
            <a:endParaRPr lang="en-US" dirty="0"/>
          </a:p>
          <a:p>
            <a:pPr marL="0" indent="0">
              <a:spcBef>
                <a:spcPts val="600"/>
              </a:spcBef>
              <a:buSzPct val="100000"/>
              <a:buNone/>
            </a:pPr>
            <a:r>
              <a:rPr lang="en-US" dirty="0"/>
              <a:t>           R.E = (</a:t>
            </a:r>
            <a:r>
              <a:rPr lang="en-US" dirty="0" err="1"/>
              <a:t>Ɛ+a+b+aa+ab+ba+bb</a:t>
            </a:r>
            <a:r>
              <a:rPr lang="en-US" dirty="0"/>
              <a:t>)</a:t>
            </a:r>
          </a:p>
          <a:p>
            <a:pPr marL="0" indent="0">
              <a:spcBef>
                <a:spcPts val="600"/>
              </a:spcBef>
              <a:buSzPct val="100000"/>
              <a:buNone/>
            </a:pPr>
            <a:r>
              <a:rPr lang="en-US" dirty="0"/>
              <a:t>                 = (Ɛ+ </a:t>
            </a:r>
            <a:r>
              <a:rPr lang="en-US" dirty="0" err="1"/>
              <a:t>a+b</a:t>
            </a:r>
            <a:r>
              <a:rPr lang="en-US" dirty="0"/>
              <a:t>)(Ɛ+ </a:t>
            </a:r>
            <a:r>
              <a:rPr lang="en-US" dirty="0" err="1"/>
              <a:t>a+b</a:t>
            </a:r>
            <a:r>
              <a:rPr lang="en-US" dirty="0"/>
              <a:t>)</a:t>
            </a:r>
          </a:p>
          <a:p>
            <a:pPr marL="0" indent="0">
              <a:spcBef>
                <a:spcPts val="600"/>
              </a:spcBef>
              <a:buSzPct val="100000"/>
              <a:buNone/>
            </a:pPr>
            <a:r>
              <a:rPr lang="en-US" dirty="0"/>
              <a:t>                 = (Ɛ+ </a:t>
            </a:r>
            <a:r>
              <a:rPr lang="en-US" dirty="0" err="1"/>
              <a:t>a+b</a:t>
            </a:r>
            <a:r>
              <a:rPr lang="en-US" dirty="0"/>
              <a:t>)</a:t>
            </a:r>
            <a:r>
              <a:rPr lang="en-US" baseline="30000" dirty="0"/>
              <a:t>2</a:t>
            </a:r>
            <a:endParaRPr lang="en-US" dirty="0"/>
          </a:p>
          <a:p>
            <a:pPr marL="0" indent="0">
              <a:spcBef>
                <a:spcPts val="600"/>
              </a:spcBef>
              <a:buSzPct val="100000"/>
              <a:buNone/>
            </a:pPr>
            <a:endParaRPr lang="en-US" sz="2800" dirty="0"/>
          </a:p>
          <a:p>
            <a:pPr marL="514350" indent="-514350">
              <a:spcBef>
                <a:spcPts val="600"/>
              </a:spcBef>
              <a:buSzPct val="100000"/>
              <a:buAutoNum type="arabicPeriod" startAt="3"/>
            </a:pPr>
            <a:r>
              <a:rPr lang="en-US" sz="2800" dirty="0">
                <a:solidFill>
                  <a:srgbClr val="00B0F0"/>
                </a:solidFill>
              </a:rPr>
              <a:t>Length&lt;=10.</a:t>
            </a:r>
          </a:p>
          <a:p>
            <a:pPr marL="0" indent="0">
              <a:spcBef>
                <a:spcPts val="600"/>
              </a:spcBef>
              <a:buSzPct val="100000"/>
              <a:buNone/>
            </a:pPr>
            <a:r>
              <a:rPr lang="en-US" dirty="0"/>
              <a:t>              R.E= (Ɛ+ </a:t>
            </a:r>
            <a:r>
              <a:rPr lang="en-US" dirty="0" err="1"/>
              <a:t>a+b</a:t>
            </a:r>
            <a:r>
              <a:rPr lang="en-US" dirty="0"/>
              <a:t>)</a:t>
            </a:r>
            <a:r>
              <a:rPr lang="en-US" baseline="30000" dirty="0"/>
              <a:t>10</a:t>
            </a:r>
            <a:endParaRPr lang="en-US" sz="2800" dirty="0">
              <a:solidFill>
                <a:srgbClr val="00B0F0"/>
              </a:solidFill>
            </a:endParaRPr>
          </a:p>
          <a:p>
            <a:pPr marL="0" indent="0">
              <a:buNone/>
            </a:pPr>
            <a:endParaRPr lang="en-IN" dirty="0"/>
          </a:p>
        </p:txBody>
      </p:sp>
      <p:sp>
        <p:nvSpPr>
          <p:cNvPr id="4" name="Content Placeholder 3">
            <a:extLst>
              <a:ext uri="{FF2B5EF4-FFF2-40B4-BE49-F238E27FC236}">
                <a16:creationId xmlns:a16="http://schemas.microsoft.com/office/drawing/2014/main" id="{AFAF8F7D-8385-464A-0B67-E5AFD68797F6}"/>
              </a:ext>
            </a:extLst>
          </p:cNvPr>
          <p:cNvSpPr>
            <a:spLocks noGrp="1"/>
          </p:cNvSpPr>
          <p:nvPr>
            <p:ph sz="half" idx="2"/>
          </p:nvPr>
        </p:nvSpPr>
        <p:spPr>
          <a:xfrm>
            <a:off x="5570806" y="225082"/>
            <a:ext cx="6325772" cy="6281225"/>
          </a:xfrm>
        </p:spPr>
        <p:txBody>
          <a:bodyPr>
            <a:normAutofit fontScale="85000" lnSpcReduction="20000"/>
          </a:bodyPr>
          <a:lstStyle/>
          <a:p>
            <a:pPr marL="0" indent="0">
              <a:spcBef>
                <a:spcPts val="600"/>
              </a:spcBef>
              <a:buSzPct val="100000"/>
              <a:buNone/>
            </a:pPr>
            <a:r>
              <a:rPr lang="en-US" sz="2800" dirty="0">
                <a:solidFill>
                  <a:srgbClr val="00B0F0"/>
                </a:solidFill>
              </a:rPr>
              <a:t>4. Even length.</a:t>
            </a:r>
          </a:p>
          <a:p>
            <a:pPr marL="0" indent="0">
              <a:spcBef>
                <a:spcPts val="600"/>
              </a:spcBef>
              <a:buSzPct val="100000"/>
              <a:buNone/>
            </a:pPr>
            <a:r>
              <a:rPr lang="en-US" dirty="0"/>
              <a:t>       L={Ɛ, aa, ab, </a:t>
            </a:r>
            <a:r>
              <a:rPr lang="en-US" dirty="0" err="1"/>
              <a:t>ba</a:t>
            </a:r>
            <a:r>
              <a:rPr lang="en-US" dirty="0"/>
              <a:t>, bb, </a:t>
            </a:r>
            <a:r>
              <a:rPr lang="en-US" dirty="0" err="1"/>
              <a:t>abab</a:t>
            </a:r>
            <a:r>
              <a:rPr lang="en-US" dirty="0"/>
              <a:t>, </a:t>
            </a:r>
            <a:r>
              <a:rPr lang="en-US" dirty="0" err="1"/>
              <a:t>aabb</a:t>
            </a:r>
            <a:r>
              <a:rPr lang="en-US" dirty="0"/>
              <a:t>, </a:t>
            </a:r>
            <a:r>
              <a:rPr lang="en-US" dirty="0" err="1"/>
              <a:t>baab</a:t>
            </a:r>
            <a:r>
              <a:rPr lang="en-US" dirty="0"/>
              <a:t>……}</a:t>
            </a:r>
          </a:p>
          <a:p>
            <a:pPr marL="0" indent="0">
              <a:spcBef>
                <a:spcPts val="600"/>
              </a:spcBef>
              <a:buSzPct val="100000"/>
              <a:buNone/>
            </a:pPr>
            <a:r>
              <a:rPr lang="en-US" dirty="0"/>
              <a:t>    </a:t>
            </a:r>
          </a:p>
          <a:p>
            <a:pPr marL="0" indent="0">
              <a:spcBef>
                <a:spcPts val="600"/>
              </a:spcBef>
              <a:buSzPct val="100000"/>
              <a:buNone/>
            </a:pPr>
            <a:r>
              <a:rPr lang="en-US" dirty="0"/>
              <a:t>       R.E= (</a:t>
            </a:r>
            <a:r>
              <a:rPr lang="en-US" dirty="0" err="1"/>
              <a:t>aa+ab+ba+bb</a:t>
            </a:r>
            <a:r>
              <a:rPr lang="en-US" dirty="0"/>
              <a:t>)*</a:t>
            </a:r>
          </a:p>
          <a:p>
            <a:pPr marL="0" indent="0">
              <a:spcBef>
                <a:spcPts val="600"/>
              </a:spcBef>
              <a:buSzPct val="100000"/>
              <a:buNone/>
            </a:pPr>
            <a:r>
              <a:rPr lang="en-US" dirty="0"/>
              <a:t>             = ((</a:t>
            </a:r>
            <a:r>
              <a:rPr lang="en-US" dirty="0" err="1"/>
              <a:t>a+b</a:t>
            </a:r>
            <a:r>
              <a:rPr lang="en-US" dirty="0"/>
              <a:t>)(</a:t>
            </a:r>
            <a:r>
              <a:rPr lang="en-US" dirty="0" err="1"/>
              <a:t>a+b</a:t>
            </a:r>
            <a:r>
              <a:rPr lang="en-US" dirty="0"/>
              <a:t>))*</a:t>
            </a:r>
          </a:p>
          <a:p>
            <a:pPr marL="0" indent="0">
              <a:spcBef>
                <a:spcPts val="600"/>
              </a:spcBef>
              <a:buSzPct val="100000"/>
              <a:buNone/>
            </a:pPr>
            <a:r>
              <a:rPr lang="en-US" dirty="0"/>
              <a:t>       </a:t>
            </a:r>
          </a:p>
          <a:p>
            <a:pPr marL="0" indent="0">
              <a:spcBef>
                <a:spcPts val="600"/>
              </a:spcBef>
              <a:buSzPct val="100000"/>
              <a:buNone/>
            </a:pPr>
            <a:endParaRPr lang="en-US" sz="2800" dirty="0"/>
          </a:p>
          <a:p>
            <a:pPr marL="0" indent="0">
              <a:spcBef>
                <a:spcPts val="600"/>
              </a:spcBef>
              <a:buSzPct val="100000"/>
              <a:buNone/>
            </a:pPr>
            <a:endParaRPr lang="en-US" sz="2800" dirty="0"/>
          </a:p>
          <a:p>
            <a:pPr marL="0" indent="0">
              <a:spcBef>
                <a:spcPts val="600"/>
              </a:spcBef>
              <a:buSzPct val="100000"/>
              <a:buNone/>
            </a:pPr>
            <a:r>
              <a:rPr lang="en-US" sz="2800" dirty="0">
                <a:solidFill>
                  <a:srgbClr val="00B0F0"/>
                </a:solidFill>
              </a:rPr>
              <a:t>5. Odd length.</a:t>
            </a:r>
          </a:p>
          <a:p>
            <a:pPr marL="0" indent="0">
              <a:spcBef>
                <a:spcPts val="600"/>
              </a:spcBef>
              <a:buSzPct val="100000"/>
              <a:buNone/>
            </a:pPr>
            <a:r>
              <a:rPr lang="en-IN" dirty="0"/>
              <a:t>        </a:t>
            </a:r>
            <a:r>
              <a:rPr lang="en-US" dirty="0"/>
              <a:t> L={</a:t>
            </a:r>
            <a:r>
              <a:rPr lang="en-US" dirty="0" err="1"/>
              <a:t>a,b,aaa</a:t>
            </a:r>
            <a:r>
              <a:rPr lang="en-US" dirty="0"/>
              <a:t>, abb, </a:t>
            </a:r>
            <a:r>
              <a:rPr lang="en-US" dirty="0" err="1"/>
              <a:t>ababa</a:t>
            </a:r>
            <a:r>
              <a:rPr lang="en-US" dirty="0"/>
              <a:t>, </a:t>
            </a:r>
            <a:r>
              <a:rPr lang="en-US" dirty="0" err="1"/>
              <a:t>aabbbaa</a:t>
            </a:r>
            <a:r>
              <a:rPr lang="en-US" dirty="0"/>
              <a:t>……}</a:t>
            </a:r>
          </a:p>
          <a:p>
            <a:pPr marL="0" indent="0">
              <a:spcBef>
                <a:spcPts val="600"/>
              </a:spcBef>
              <a:buSzPct val="100000"/>
              <a:buNone/>
            </a:pPr>
            <a:r>
              <a:rPr lang="en-US" dirty="0"/>
              <a:t>    </a:t>
            </a:r>
          </a:p>
          <a:p>
            <a:pPr marL="0" indent="0">
              <a:spcBef>
                <a:spcPts val="600"/>
              </a:spcBef>
              <a:buSzPct val="100000"/>
              <a:buNone/>
            </a:pPr>
            <a:r>
              <a:rPr lang="en-US" dirty="0"/>
              <a:t>       R.E= (</a:t>
            </a:r>
            <a:r>
              <a:rPr lang="en-US" dirty="0" err="1"/>
              <a:t>aa+ab+ba+bb</a:t>
            </a:r>
            <a:r>
              <a:rPr lang="en-US" dirty="0"/>
              <a:t>)*(</a:t>
            </a:r>
            <a:r>
              <a:rPr lang="en-US" dirty="0" err="1"/>
              <a:t>a+b</a:t>
            </a:r>
            <a:r>
              <a:rPr lang="en-US" dirty="0"/>
              <a:t>)</a:t>
            </a:r>
          </a:p>
          <a:p>
            <a:pPr marL="0" indent="0">
              <a:spcBef>
                <a:spcPts val="600"/>
              </a:spcBef>
              <a:buSzPct val="100000"/>
              <a:buNone/>
            </a:pPr>
            <a:r>
              <a:rPr lang="en-US" dirty="0"/>
              <a:t>             = ((</a:t>
            </a:r>
            <a:r>
              <a:rPr lang="en-US" dirty="0" err="1"/>
              <a:t>a+b</a:t>
            </a:r>
            <a:r>
              <a:rPr lang="en-US" dirty="0"/>
              <a:t>)(</a:t>
            </a:r>
            <a:r>
              <a:rPr lang="en-US" dirty="0" err="1"/>
              <a:t>a+b</a:t>
            </a:r>
            <a:r>
              <a:rPr lang="en-US" dirty="0"/>
              <a:t>))*(</a:t>
            </a:r>
            <a:r>
              <a:rPr lang="en-US" dirty="0" err="1"/>
              <a:t>a+b</a:t>
            </a:r>
            <a:r>
              <a:rPr lang="en-US" dirty="0"/>
              <a:t>)</a:t>
            </a:r>
          </a:p>
          <a:p>
            <a:pPr marL="0" indent="0">
              <a:spcBef>
                <a:spcPts val="600"/>
              </a:spcBef>
              <a:buSzPct val="100000"/>
              <a:buNone/>
            </a:pPr>
            <a:r>
              <a:rPr lang="en-US" dirty="0"/>
              <a:t>                         OR</a:t>
            </a:r>
          </a:p>
          <a:p>
            <a:pPr marL="0" indent="0">
              <a:spcBef>
                <a:spcPts val="600"/>
              </a:spcBef>
              <a:buSzPct val="100000"/>
              <a:buNone/>
            </a:pPr>
            <a:r>
              <a:rPr lang="en-US" dirty="0"/>
              <a:t>      R.E= (</a:t>
            </a:r>
            <a:r>
              <a:rPr lang="en-US" dirty="0" err="1"/>
              <a:t>a+b</a:t>
            </a:r>
            <a:r>
              <a:rPr lang="en-US" dirty="0"/>
              <a:t>)(</a:t>
            </a:r>
            <a:r>
              <a:rPr lang="en-US" dirty="0" err="1"/>
              <a:t>aa+ab+ba+bb</a:t>
            </a:r>
            <a:r>
              <a:rPr lang="en-US" dirty="0"/>
              <a:t>)*</a:t>
            </a:r>
          </a:p>
          <a:p>
            <a:pPr marL="0" indent="0">
              <a:spcBef>
                <a:spcPts val="600"/>
              </a:spcBef>
              <a:buSzPct val="100000"/>
              <a:buNone/>
            </a:pPr>
            <a:r>
              <a:rPr lang="en-US" dirty="0"/>
              <a:t>             = (</a:t>
            </a:r>
            <a:r>
              <a:rPr lang="en-US" dirty="0" err="1"/>
              <a:t>a+b</a:t>
            </a:r>
            <a:r>
              <a:rPr lang="en-US" dirty="0"/>
              <a:t>)((</a:t>
            </a:r>
            <a:r>
              <a:rPr lang="en-US" dirty="0" err="1"/>
              <a:t>a+b</a:t>
            </a:r>
            <a:r>
              <a:rPr lang="en-US" dirty="0"/>
              <a:t>)(</a:t>
            </a:r>
            <a:r>
              <a:rPr lang="en-US" dirty="0" err="1"/>
              <a:t>a+b</a:t>
            </a:r>
            <a:r>
              <a:rPr lang="en-US" dirty="0"/>
              <a:t>))*</a:t>
            </a:r>
          </a:p>
          <a:p>
            <a:pPr marL="0" indent="0">
              <a:spcBef>
                <a:spcPts val="600"/>
              </a:spcBef>
              <a:buSzPct val="100000"/>
              <a:buNone/>
            </a:pPr>
            <a:endParaRPr lang="en-US" dirty="0"/>
          </a:p>
          <a:p>
            <a:pPr marL="0" indent="0">
              <a:spcBef>
                <a:spcPts val="600"/>
              </a:spcBef>
              <a:buSzPct val="100000"/>
              <a:buNone/>
            </a:pPr>
            <a:r>
              <a:rPr lang="en-US" dirty="0"/>
              <a:t>       </a:t>
            </a:r>
            <a:endParaRPr lang="en-IN" dirty="0"/>
          </a:p>
        </p:txBody>
      </p:sp>
    </p:spTree>
    <p:extLst>
      <p:ext uri="{BB962C8B-B14F-4D97-AF65-F5344CB8AC3E}">
        <p14:creationId xmlns:p14="http://schemas.microsoft.com/office/powerpoint/2010/main" val="99327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0" end="0"/>
                                            </p:txEl>
                                          </p:spTgt>
                                        </p:tgtEl>
                                        <p:attrNameLst>
                                          <p:attrName>style.visibility</p:attrName>
                                        </p:attrNameLst>
                                      </p:cBhvr>
                                      <p:to>
                                        <p:strVal val="visible"/>
                                      </p:to>
                                    </p:set>
                                    <p:animEffect transition="in" filter="fade">
                                      <p:cBhvr>
                                        <p:cTn id="77" dur="500"/>
                                        <p:tgtEl>
                                          <p:spTgt spid="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 end="1"/>
                                            </p:txEl>
                                          </p:spTgt>
                                        </p:tgtEl>
                                        <p:attrNameLst>
                                          <p:attrName>style.visibility</p:attrName>
                                        </p:attrNameLst>
                                      </p:cBhvr>
                                      <p:to>
                                        <p:strVal val="visible"/>
                                      </p:to>
                                    </p:set>
                                    <p:animEffect transition="in" filter="fade">
                                      <p:cBhvr>
                                        <p:cTn id="82" dur="500"/>
                                        <p:tgtEl>
                                          <p:spTgt spid="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2" end="2"/>
                                            </p:txEl>
                                          </p:spTgt>
                                        </p:tgtEl>
                                        <p:attrNameLst>
                                          <p:attrName>style.visibility</p:attrName>
                                        </p:attrNameLst>
                                      </p:cBhvr>
                                      <p:to>
                                        <p:strVal val="visible"/>
                                      </p:to>
                                    </p:set>
                                    <p:animEffect transition="in" filter="fade">
                                      <p:cBhvr>
                                        <p:cTn id="87" dur="500"/>
                                        <p:tgtEl>
                                          <p:spTgt spid="4">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3" end="3"/>
                                            </p:txEl>
                                          </p:spTgt>
                                        </p:tgtEl>
                                        <p:attrNameLst>
                                          <p:attrName>style.visibility</p:attrName>
                                        </p:attrNameLst>
                                      </p:cBhvr>
                                      <p:to>
                                        <p:strVal val="visible"/>
                                      </p:to>
                                    </p:set>
                                    <p:animEffect transition="in" filter="fade">
                                      <p:cBhvr>
                                        <p:cTn id="92" dur="500"/>
                                        <p:tgtEl>
                                          <p:spTgt spid="4">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4" end="4"/>
                                            </p:txEl>
                                          </p:spTgt>
                                        </p:tgtEl>
                                        <p:attrNameLst>
                                          <p:attrName>style.visibility</p:attrName>
                                        </p:attrNameLst>
                                      </p:cBhvr>
                                      <p:to>
                                        <p:strVal val="visible"/>
                                      </p:to>
                                    </p:set>
                                    <p:animEffect transition="in" filter="fade">
                                      <p:cBhvr>
                                        <p:cTn id="97" dur="500"/>
                                        <p:tgtEl>
                                          <p:spTgt spid="4">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fade">
                                      <p:cBhvr>
                                        <p:cTn id="102" dur="500"/>
                                        <p:tgtEl>
                                          <p:spTgt spid="4">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9" end="9"/>
                                            </p:txEl>
                                          </p:spTgt>
                                        </p:tgtEl>
                                        <p:attrNameLst>
                                          <p:attrName>style.visibility</p:attrName>
                                        </p:attrNameLst>
                                      </p:cBhvr>
                                      <p:to>
                                        <p:strVal val="visible"/>
                                      </p:to>
                                    </p:set>
                                    <p:animEffect transition="in" filter="fade">
                                      <p:cBhvr>
                                        <p:cTn id="112" dur="500"/>
                                        <p:tgtEl>
                                          <p:spTgt spid="4">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10" end="10"/>
                                            </p:txEl>
                                          </p:spTgt>
                                        </p:tgtEl>
                                        <p:attrNameLst>
                                          <p:attrName>style.visibility</p:attrName>
                                        </p:attrNameLst>
                                      </p:cBhvr>
                                      <p:to>
                                        <p:strVal val="visible"/>
                                      </p:to>
                                    </p:set>
                                    <p:animEffect transition="in" filter="fade">
                                      <p:cBhvr>
                                        <p:cTn id="117" dur="500"/>
                                        <p:tgtEl>
                                          <p:spTgt spid="4">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11" end="11"/>
                                            </p:txEl>
                                          </p:spTgt>
                                        </p:tgtEl>
                                        <p:attrNameLst>
                                          <p:attrName>style.visibility</p:attrName>
                                        </p:attrNameLst>
                                      </p:cBhvr>
                                      <p:to>
                                        <p:strVal val="visible"/>
                                      </p:to>
                                    </p:set>
                                    <p:animEffect transition="in" filter="fade">
                                      <p:cBhvr>
                                        <p:cTn id="122" dur="500"/>
                                        <p:tgtEl>
                                          <p:spTgt spid="4">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12" end="12"/>
                                            </p:txEl>
                                          </p:spTgt>
                                        </p:tgtEl>
                                        <p:attrNameLst>
                                          <p:attrName>style.visibility</p:attrName>
                                        </p:attrNameLst>
                                      </p:cBhvr>
                                      <p:to>
                                        <p:strVal val="visible"/>
                                      </p:to>
                                    </p:set>
                                    <p:animEffect transition="in" filter="fade">
                                      <p:cBhvr>
                                        <p:cTn id="127" dur="500"/>
                                        <p:tgtEl>
                                          <p:spTgt spid="4">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13" end="13"/>
                                            </p:txEl>
                                          </p:spTgt>
                                        </p:tgtEl>
                                        <p:attrNameLst>
                                          <p:attrName>style.visibility</p:attrName>
                                        </p:attrNameLst>
                                      </p:cBhvr>
                                      <p:to>
                                        <p:strVal val="visible"/>
                                      </p:to>
                                    </p:set>
                                    <p:animEffect transition="in" filter="fade">
                                      <p:cBhvr>
                                        <p:cTn id="132" dur="500"/>
                                        <p:tgtEl>
                                          <p:spTgt spid="4">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14" end="14"/>
                                            </p:txEl>
                                          </p:spTgt>
                                        </p:tgtEl>
                                        <p:attrNameLst>
                                          <p:attrName>style.visibility</p:attrName>
                                        </p:attrNameLst>
                                      </p:cBhvr>
                                      <p:to>
                                        <p:strVal val="visible"/>
                                      </p:to>
                                    </p:set>
                                    <p:animEffect transition="in" filter="fade">
                                      <p:cBhvr>
                                        <p:cTn id="137" dur="500"/>
                                        <p:tgtEl>
                                          <p:spTgt spid="4">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15" end="15"/>
                                            </p:txEl>
                                          </p:spTgt>
                                        </p:tgtEl>
                                        <p:attrNameLst>
                                          <p:attrName>style.visibility</p:attrName>
                                        </p:attrNameLst>
                                      </p:cBhvr>
                                      <p:to>
                                        <p:strVal val="visible"/>
                                      </p:to>
                                    </p:set>
                                    <p:animEffect transition="in" filter="fade">
                                      <p:cBhvr>
                                        <p:cTn id="142" dur="500"/>
                                        <p:tgtEl>
                                          <p:spTgt spid="4">
                                            <p:txEl>
                                              <p:pRg st="15" end="15"/>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17" end="17"/>
                                            </p:txEl>
                                          </p:spTgt>
                                        </p:tgtEl>
                                        <p:attrNameLst>
                                          <p:attrName>style.visibility</p:attrName>
                                        </p:attrNameLst>
                                      </p:cBhvr>
                                      <p:to>
                                        <p:strVal val="visible"/>
                                      </p:to>
                                    </p:set>
                                    <p:animEffect transition="in" filter="fade">
                                      <p:cBhvr>
                                        <p:cTn id="14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1738</TotalTime>
  <Words>6384</Words>
  <Application>Microsoft Office PowerPoint</Application>
  <PresentationFormat>Widescreen</PresentationFormat>
  <Paragraphs>528</Paragraphs>
  <Slides>87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vt:lpstr>
      <vt:lpstr>Arial</vt:lpstr>
      <vt:lpstr>Calibri</vt:lpstr>
      <vt:lpstr>Calibri Light</vt:lpstr>
      <vt:lpstr>Century Schoolbook</vt:lpstr>
      <vt:lpstr>Noto Sans Symbols</vt:lpstr>
      <vt:lpstr>Times New Roman</vt:lpstr>
      <vt:lpstr>Wingdings</vt:lpstr>
      <vt:lpstr>Office Theme</vt:lpstr>
      <vt:lpstr>Regular Expression</vt:lpstr>
      <vt:lpstr>Regular expressions</vt:lpstr>
      <vt:lpstr>PowerPoint Presentation</vt:lpstr>
      <vt:lpstr>PowerPoint Presentation</vt:lpstr>
      <vt:lpstr>PowerPoint Presentation</vt:lpstr>
      <vt:lpstr>PowerPoint Presentation</vt:lpstr>
      <vt:lpstr>Problems</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Finite Automata and Regular Expression</vt:lpstr>
      <vt:lpstr>Converting R.E to Automata</vt:lpstr>
      <vt:lpstr>PowerPoint Presentation</vt:lpstr>
      <vt:lpstr>PowerPoint Presentation</vt:lpstr>
      <vt:lpstr>PowerPoint Presentation</vt:lpstr>
      <vt:lpstr>PowerPoint Presentation</vt:lpstr>
      <vt:lpstr>PowerPoint Presentation</vt:lpstr>
      <vt:lpstr>Problems</vt:lpstr>
      <vt:lpstr>PowerPoint Presentation</vt:lpstr>
      <vt:lpstr>Problems</vt:lpstr>
      <vt:lpstr>PowerPoint Presentation</vt:lpstr>
      <vt:lpstr>Converting Finite Automata to R.E (State elimination method)</vt:lpstr>
      <vt:lpstr>PowerPoint Presentation</vt:lpstr>
      <vt:lpstr>PowerPoint Presentation</vt:lpstr>
      <vt:lpstr>Obtain the R.E for the finite automata given below using state elimination method.</vt:lpstr>
      <vt:lpstr>PowerPoint Presentation</vt:lpstr>
      <vt:lpstr>Properties of regular language</vt:lpstr>
      <vt:lpstr>closure properties of regular languages </vt:lpstr>
      <vt:lpstr>Closure of regular languages under Boolean operations</vt:lpstr>
      <vt:lpstr>Closure of regular languages under Boolean operations</vt:lpstr>
      <vt:lpstr>PowerPoint Presentation</vt:lpstr>
      <vt:lpstr>PowerPoint Presentation</vt:lpstr>
      <vt:lpstr>Closure of regular languages under Boolean operations</vt:lpstr>
      <vt:lpstr>Closure of regular languages under Boolean operations</vt:lpstr>
      <vt:lpstr>Closure of regular languages under Boolean operations</vt:lpstr>
      <vt:lpstr>PowerPoint Presentation</vt:lpstr>
      <vt:lpstr>PowerPoint Presentation</vt:lpstr>
      <vt:lpstr>PowerPoint Presentation</vt:lpstr>
      <vt:lpstr>Closure under Reversal</vt:lpstr>
      <vt:lpstr>Closure under Reversal</vt:lpstr>
      <vt:lpstr>Closure under Reversal</vt:lpstr>
      <vt:lpstr>Closure under Reversal</vt:lpstr>
      <vt:lpstr>Closure under Reversal</vt:lpstr>
      <vt:lpstr>Closure under Homomorphism</vt:lpstr>
      <vt:lpstr>Closure under Homomorphism</vt:lpstr>
      <vt:lpstr>Closure under Homomorphism</vt:lpstr>
      <vt:lpstr>Closure under Homomorphism</vt:lpstr>
      <vt:lpstr>Closure under Homomorphism</vt:lpstr>
      <vt:lpstr>Decision properties of regular languages</vt:lpstr>
      <vt:lpstr>Converting Among Representations</vt:lpstr>
      <vt:lpstr>Converting Among Representations</vt:lpstr>
      <vt:lpstr>Pumping Lemma for Regular Languages</vt:lpstr>
      <vt:lpstr>PowerPoint Presentation</vt:lpstr>
      <vt:lpstr>PowerPoint Presentation</vt:lpstr>
      <vt:lpstr>PowerPoint Presentation</vt:lpstr>
      <vt:lpstr>Applications of Pumping Lemma</vt:lpstr>
      <vt:lpstr>PowerPoint Presentation</vt:lpstr>
      <vt:lpstr>Show that L = (wwR |w ∈ (0+1)*) is not regular.</vt:lpstr>
      <vt:lpstr>PowerPoint Presentation</vt:lpstr>
      <vt:lpstr>Show that L = {anbn |n≥1) is not regular.</vt:lpstr>
      <vt:lpstr>PowerPoint Presentation</vt:lpstr>
      <vt:lpstr>Show that L = {aibj |i&gt;j) is not regular.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dc:title>
  <dc:creator>Rakshitha M S  ISE</dc:creator>
  <cp:lastModifiedBy>Rakshitha M S  ISE</cp:lastModifiedBy>
  <cp:revision>74</cp:revision>
  <dcterms:created xsi:type="dcterms:W3CDTF">2022-12-07T17:14:22Z</dcterms:created>
  <dcterms:modified xsi:type="dcterms:W3CDTF">2024-10-16T08:55:47Z</dcterms:modified>
</cp:coreProperties>
</file>