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7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7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1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6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9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9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6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7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40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dots on a white background&#10;&#10;Description automatically generated">
            <a:extLst>
              <a:ext uri="{FF2B5EF4-FFF2-40B4-BE49-F238E27FC236}">
                <a16:creationId xmlns:a16="http://schemas.microsoft.com/office/drawing/2014/main" id="{F9F11000-3143-8CAE-E1C2-F95558560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53" r="-1" b="-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CDD2F19-0AAB-46D2-A7D4-9BD8F7E42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755205" y="-578805"/>
            <a:ext cx="6858003" cy="8015586"/>
          </a:xfrm>
          <a:prstGeom prst="rect">
            <a:avLst/>
          </a:prstGeom>
          <a:gradFill flip="none" rotWithShape="1">
            <a:gsLst>
              <a:gs pos="48000">
                <a:sysClr val="windowText" lastClr="000000">
                  <a:alpha val="30000"/>
                </a:sysClr>
              </a:gs>
              <a:gs pos="85000">
                <a:sysClr val="windowText" lastClr="000000">
                  <a:alpha val="49000"/>
                </a:sysClr>
              </a:gs>
              <a:gs pos="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3A799-07DC-008A-35E8-437D4AC4A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808" y="1247140"/>
            <a:ext cx="4650160" cy="345084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Module III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2261B-C071-D360-7750-AB502A624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8807" y="4818126"/>
            <a:ext cx="4724213" cy="1268984"/>
          </a:xfrm>
        </p:spPr>
        <p:txBody>
          <a:bodyPr>
            <a:normAutofit/>
          </a:bodyPr>
          <a:lstStyle/>
          <a:p>
            <a:pPr algn="r"/>
            <a:r>
              <a:rPr lang="en-IN" b="1" i="0" u="none" strike="noStrike" baseline="0">
                <a:solidFill>
                  <a:srgbClr val="FFFFFF"/>
                </a:solidFill>
                <a:latin typeface="OpenSans-Bold"/>
              </a:rPr>
              <a:t>Continuous Integration and Continuous Delivery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60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AFC6-968D-9403-E8E3-D63B5CD0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E6C46-BB9A-0219-7D44-F2B750C32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MinionPro-Regular"/>
              </a:rPr>
              <a:t>Once installed and created, we will access Jenkins in the browser by providing its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MinionPro-Bold"/>
              </a:rPr>
              <a:t>Uniform Resource Locator </a:t>
            </a:r>
            <a:r>
              <a:rPr lang="en-US" sz="1800" b="0" i="0" u="none" strike="noStrike" baseline="0" dirty="0">
                <a:latin typeface="MinionPro-Regular"/>
              </a:rPr>
              <a:t>(</a:t>
            </a:r>
            <a:r>
              <a:rPr lang="en-US" sz="1800" b="1" i="0" u="none" strike="noStrike" baseline="0" dirty="0">
                <a:latin typeface="MinionPro-Bold"/>
              </a:rPr>
              <a:t>URL</a:t>
            </a:r>
            <a:r>
              <a:rPr lang="en-US" sz="1800" b="0" i="0" u="none" strike="noStrike" baseline="0" dirty="0">
                <a:latin typeface="MinionPro-Regular"/>
              </a:rPr>
              <a:t>) in the Azure portal in the </a:t>
            </a:r>
            <a:r>
              <a:rPr lang="en-US" sz="1800" b="1" i="0" u="none" strike="noStrike" baseline="0" dirty="0">
                <a:latin typeface="MinionPro-Bold"/>
              </a:rPr>
              <a:t>DNS name </a:t>
            </a:r>
            <a:r>
              <a:rPr lang="en-US" sz="1800" b="0" i="0" u="none" strike="noStrike" baseline="0" dirty="0">
                <a:latin typeface="MinionPro-Regular"/>
              </a:rPr>
              <a:t>field, as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MinionPro-Regular"/>
              </a:rPr>
              <a:t>shown in the following screenshot:</a:t>
            </a:r>
          </a:p>
          <a:p>
            <a:pPr marL="0" indent="0" algn="l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EEC9D-644E-42E9-4EE1-B71346858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004" y="3741604"/>
            <a:ext cx="8916286" cy="266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3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F6AD-8988-163E-3AC4-4DCE97B8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2248-BF8E-8284-C7D1-B6A7C183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MinionPro-Regular"/>
              </a:rPr>
              <a:t>3. Follow the displayed instructions on the Jenkins home page to enable access to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MinionPro-Regular"/>
              </a:rPr>
              <a:t>this Jenkins instance via secure </a:t>
            </a:r>
            <a:r>
              <a:rPr lang="en-US" sz="1800" b="1" i="0" u="none" strike="noStrike" baseline="0" dirty="0" err="1">
                <a:latin typeface="MinionPro-Bold"/>
              </a:rPr>
              <a:t>Secure</a:t>
            </a:r>
            <a:r>
              <a:rPr lang="en-US" sz="1800" b="1" i="0" u="none" strike="noStrike" baseline="0" dirty="0">
                <a:latin typeface="MinionPro-Bold"/>
              </a:rPr>
              <a:t> Sockets Layer </a:t>
            </a:r>
            <a:r>
              <a:rPr lang="en-US" sz="1800" b="0" i="0" u="none" strike="noStrike" baseline="0" dirty="0">
                <a:latin typeface="MinionPro-Regular"/>
              </a:rPr>
              <a:t>(</a:t>
            </a:r>
            <a:r>
              <a:rPr lang="en-US" sz="1800" b="1" i="0" u="none" strike="noStrike" baseline="0" dirty="0">
                <a:latin typeface="MinionPro-Bold"/>
              </a:rPr>
              <a:t>SSL</a:t>
            </a:r>
            <a:r>
              <a:rPr lang="en-US" sz="1800" b="0" i="0" u="none" strike="noStrike" baseline="0" dirty="0">
                <a:latin typeface="MinionPro-Regular"/>
              </a:rPr>
              <a:t>) tunneling.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MinionPro-Regular"/>
              </a:rPr>
              <a:t>4. Then, follow the configuration instructions on the </a:t>
            </a:r>
            <a:r>
              <a:rPr lang="en-US" sz="1800" b="1" i="0" u="none" strike="noStrike" baseline="0" dirty="0">
                <a:latin typeface="MinionPro-Bold"/>
              </a:rPr>
              <a:t>Unlock Jenkins </a:t>
            </a:r>
            <a:r>
              <a:rPr lang="en-US" sz="1800" b="0" i="0" u="none" strike="noStrike" baseline="0" dirty="0">
                <a:latin typeface="MinionPro-Regular"/>
              </a:rPr>
              <a:t>message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MinionPro-Regular"/>
              </a:rPr>
              <a:t>displayed on the Jenkins screen. Once the configuration is complete, we get Jenkins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MinionPro-Regular"/>
              </a:rPr>
              <a:t>ready to create a CI job.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37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73299-2C3F-1BA3-ACD4-35F95E1B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IN" b="0" i="0" u="none" strike="noStrike" baseline="0">
                <a:latin typeface="OpenSans-Semibold"/>
              </a:rPr>
              <a:t>Configuring a GitHub webhook</a:t>
            </a:r>
            <a:endParaRPr lang="en-IN" dirty="0"/>
          </a:p>
        </p:txBody>
      </p: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AF2432D3-9223-83DB-403C-1DBD64203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30" r="-1" b="-1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E4D88-26FC-AF35-0AA9-086861C9A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0" i="0" u="none" strike="noStrike" baseline="0">
                <a:latin typeface="MinionPro-Regular"/>
              </a:rPr>
              <a:t>In order for Jenkins to run a new job, we must first create a webhook in the GitHub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i="0" u="none" strike="noStrike" baseline="0">
                <a:latin typeface="MinionPro-Regular"/>
              </a:rPr>
              <a:t>repository. This webhook will be used to notify Jenkins as soon as a new push occurs 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b="0" i="0" u="none" strike="noStrike" baseline="0">
                <a:latin typeface="MinionPro-Regular"/>
              </a:rPr>
              <a:t>the repository.</a:t>
            </a:r>
          </a:p>
          <a:p>
            <a:pPr marL="0" indent="0">
              <a:lnSpc>
                <a:spcPct val="100000"/>
              </a:lnSpc>
              <a:buNone/>
            </a:pPr>
            <a:endParaRPr lang="en-IN">
              <a:latin typeface="MinionPro-Regular"/>
            </a:endParaRPr>
          </a:p>
          <a:p>
            <a:pPr>
              <a:lnSpc>
                <a:spcPct val="100000"/>
              </a:lnSpc>
            </a:pPr>
            <a:r>
              <a:rPr lang="en-US" b="0" i="0" u="none" strike="noStrike" baseline="0">
                <a:latin typeface="MinionPro-Regular"/>
              </a:rPr>
              <a:t>1. In the GitHub repository, go to the </a:t>
            </a:r>
            <a:r>
              <a:rPr lang="en-US" b="1" i="0" u="none" strike="noStrike" baseline="0">
                <a:latin typeface="MinionPro-Bold"/>
              </a:rPr>
              <a:t>Settings </a:t>
            </a:r>
            <a:r>
              <a:rPr lang="en-US" b="0" i="0" u="none" strike="noStrike" baseline="0">
                <a:latin typeface="MinionPro-Regular"/>
              </a:rPr>
              <a:t>| </a:t>
            </a:r>
            <a:r>
              <a:rPr lang="en-US" b="1" i="0" u="none" strike="noStrike" baseline="0">
                <a:latin typeface="MinionPro-Bold"/>
              </a:rPr>
              <a:t>Webhooks </a:t>
            </a:r>
            <a:r>
              <a:rPr lang="en-US" b="0" i="0" u="none" strike="noStrike" baseline="0">
                <a:latin typeface="MinionPro-Regular"/>
              </a:rPr>
              <a:t>menu.</a:t>
            </a:r>
          </a:p>
          <a:p>
            <a:pPr>
              <a:lnSpc>
                <a:spcPct val="100000"/>
              </a:lnSpc>
            </a:pPr>
            <a:r>
              <a:rPr lang="en-US" b="0" i="0" u="none" strike="noStrike" baseline="0">
                <a:latin typeface="MinionPro-Regular"/>
              </a:rPr>
              <a:t>2. Click on the </a:t>
            </a:r>
            <a:r>
              <a:rPr lang="en-US" b="1" i="0" u="none" strike="noStrike" baseline="0">
                <a:latin typeface="MinionPro-Bold"/>
              </a:rPr>
              <a:t>Add Webhook </a:t>
            </a:r>
            <a:r>
              <a:rPr lang="en-US" b="0" i="0" u="none" strike="noStrike" baseline="0">
                <a:latin typeface="MinionPro-Regular"/>
              </a:rPr>
              <a:t>button.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24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33329-2F13-E6D1-79ED-90FBD444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Webhooks</a:t>
            </a:r>
            <a:endParaRPr lang="en-IN" dirty="0"/>
          </a:p>
        </p:txBody>
      </p:sp>
      <p:pic>
        <p:nvPicPr>
          <p:cNvPr id="5" name="Picture 4" descr="A close-up of a computer server&#10;&#10;Description automatically generated">
            <a:extLst>
              <a:ext uri="{FF2B5EF4-FFF2-40B4-BE49-F238E27FC236}">
                <a16:creationId xmlns:a16="http://schemas.microsoft.com/office/drawing/2014/main" id="{AEC33DF0-D094-14E6-7B20-48A3B421B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07" r="34143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EF23A-4B80-7547-249D-31BA6AF7D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u="none" strike="noStrike" baseline="0">
                <a:latin typeface="MinionPro-Regular"/>
              </a:rPr>
              <a:t>3. In the </a:t>
            </a:r>
            <a:r>
              <a:rPr lang="en-US" b="1" i="0" u="none" strike="noStrike" baseline="0">
                <a:latin typeface="MinionPro-Bold"/>
              </a:rPr>
              <a:t>Payload URL </a:t>
            </a:r>
            <a:r>
              <a:rPr lang="en-US" b="0" i="0" u="none" strike="noStrike" baseline="0">
                <a:latin typeface="MinionPro-Regular"/>
              </a:rPr>
              <a:t>field, fill in the URL address of Jenkins followed by </a:t>
            </a:r>
            <a:r>
              <a:rPr lang="en-US" b="0" i="0" u="none" strike="noStrike" baseline="0">
                <a:latin typeface="CourierStd"/>
              </a:rPr>
              <a:t>/</a:t>
            </a:r>
            <a:r>
              <a:rPr lang="en-US" b="0" i="0" u="none" strike="noStrike" baseline="0" err="1">
                <a:latin typeface="CourierStd"/>
              </a:rPr>
              <a:t>githubwebhook</a:t>
            </a:r>
            <a:r>
              <a:rPr lang="en-US" b="0" i="0" u="none" strike="noStrike" baseline="0">
                <a:latin typeface="CourierStd"/>
              </a:rPr>
              <a:t>/</a:t>
            </a:r>
            <a:r>
              <a:rPr lang="en-US" b="0" i="0" u="none" strike="noStrike" baseline="0">
                <a:latin typeface="MinionPro-Regular"/>
              </a:rPr>
              <a:t>,</a:t>
            </a:r>
          </a:p>
          <a:p>
            <a:pPr marL="0" indent="0">
              <a:buNone/>
            </a:pPr>
            <a:r>
              <a:rPr lang="en-US" b="0" i="0" u="none" strike="noStrike" baseline="0">
                <a:latin typeface="MinionPro-Regular"/>
              </a:rPr>
              <a:t>leave the secret input as it is, and choose the </a:t>
            </a:r>
            <a:r>
              <a:rPr lang="en-US" b="1" i="0" u="none" strike="noStrike" baseline="0">
                <a:latin typeface="MinionPro-Bold"/>
              </a:rPr>
              <a:t>Just the push event</a:t>
            </a:r>
          </a:p>
          <a:p>
            <a:pPr marL="0" indent="0">
              <a:buNone/>
            </a:pPr>
            <a:r>
              <a:rPr lang="en-IN" b="0" i="0" u="none" strike="noStrike" baseline="0">
                <a:latin typeface="MinionPro-Regular"/>
              </a:rPr>
              <a:t>option.</a:t>
            </a:r>
          </a:p>
          <a:p>
            <a:pPr marL="0" indent="0">
              <a:buNone/>
            </a:pPr>
            <a:r>
              <a:rPr lang="en-IN" b="0" i="0" u="none" strike="noStrike" baseline="0">
                <a:latin typeface="MinionPro-Regular"/>
              </a:rPr>
              <a:t>4. Validate the webhook.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607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CC22-73D3-5AA6-4AD1-5885B03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D5388-37F5-9B02-5C0A-89DA18D1B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3ACC9-F463-F96E-3E40-3E6F9504C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514" y="762674"/>
            <a:ext cx="8098971" cy="533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79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D40D60-A371-3746-AE79-A8A0DA64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EC29A-9786-924D-875A-91FAF9B1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433EBB-54DF-58F1-8B37-41ED42FF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3" y="4243241"/>
            <a:ext cx="3853829" cy="1849586"/>
          </a:xfrm>
        </p:spPr>
        <p:txBody>
          <a:bodyPr>
            <a:normAutofit/>
          </a:bodyPr>
          <a:lstStyle/>
          <a:p>
            <a:r>
              <a:rPr lang="en-US" dirty="0"/>
              <a:t>Webhooks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E2E41-E330-6A31-1B97-BB5A2BECE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705" y="4202832"/>
            <a:ext cx="5264729" cy="1883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u="none" strike="noStrike" baseline="0">
                <a:latin typeface="MinionPro-Regular"/>
              </a:rPr>
              <a:t>5. Finally, we can check on the GitHub interface that the webhook is well configured</a:t>
            </a:r>
          </a:p>
          <a:p>
            <a:pPr marL="0" indent="0">
              <a:buNone/>
            </a:pPr>
            <a:r>
              <a:rPr lang="en-US" b="0" i="0" u="none" strike="noStrike" baseline="0">
                <a:latin typeface="MinionPro-Regular"/>
              </a:rPr>
              <a:t>and that it communicates with Jenkins.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B9DA95-5958-A9CE-A2A0-329E9DCB7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23" y="807433"/>
            <a:ext cx="9643112" cy="26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55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5A22A-9913-4976-E28E-C7E54AAF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IN" b="1" i="0" u="none" strike="noStrike" baseline="0">
                <a:latin typeface="OpenSans-Bold"/>
              </a:rPr>
              <a:t>Using GitLab CI</a:t>
            </a:r>
            <a:endParaRPr lang="en-IN" dirty="0"/>
          </a:p>
        </p:txBody>
      </p:sp>
      <p:pic>
        <p:nvPicPr>
          <p:cNvPr id="5" name="Picture 4" descr="Close-up of a server network panel with lights and cables">
            <a:extLst>
              <a:ext uri="{FF2B5EF4-FFF2-40B4-BE49-F238E27FC236}">
                <a16:creationId xmlns:a16="http://schemas.microsoft.com/office/drawing/2014/main" id="{1B25CCBB-2458-6451-F7F8-52884D6B9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23" r="44605" b="-1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6F986-0218-2D32-701D-90B0BDC8F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900" b="0" i="0" u="none" strike="noStrike" baseline="0">
                <a:latin typeface="MinionPro-Regular"/>
              </a:rPr>
              <a:t>GitLab CI is one of the services offered by GitLab (</a:t>
            </a:r>
            <a:r>
              <a:rPr lang="en-US" sz="1900" b="0" i="0" u="none" strike="noStrike" baseline="0">
                <a:latin typeface="CourierStd"/>
              </a:rPr>
              <a:t>https://about.gitlab.com/</a:t>
            </a:r>
            <a:r>
              <a:rPr lang="en-US" sz="1900" b="0" i="0" u="none" strike="noStrike" baseline="0">
                <a:latin typeface="MinionPro-Regular"/>
              </a:rPr>
              <a:t>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b="0" i="0" u="none" strike="noStrike" baseline="0">
                <a:latin typeface="MinionPro-Regular"/>
              </a:rPr>
              <a:t>which, like Azure DevOps, is a cloud platform with the following attributes: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900" b="0" i="0" u="none" strike="noStrike" baseline="0">
                <a:latin typeface="MinionPro-Regular"/>
              </a:rPr>
              <a:t>• A source code manager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900" b="0" i="0" u="none" strike="noStrike" baseline="0">
                <a:latin typeface="MinionPro-Regular"/>
              </a:rPr>
              <a:t>• A CI/CD pipeline manager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b="0" i="0" u="none" strike="noStrike" baseline="0">
                <a:latin typeface="MinionPro-Regular"/>
              </a:rPr>
              <a:t>• A board for project management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b="0" i="0" u="none" strike="noStrike" baseline="0">
                <a:latin typeface="MinionPro-Regular"/>
              </a:rPr>
              <a:t>The other services it offers are listed here: </a:t>
            </a:r>
            <a:r>
              <a:rPr lang="en-US" sz="1900" b="0" i="0" u="none" strike="noStrike" baseline="0">
                <a:latin typeface="CourierStd"/>
              </a:rPr>
              <a:t>https://about.gitlab.com/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900" b="0" i="0" u="none" strike="noStrike" baseline="0">
                <a:latin typeface="CourierStd"/>
              </a:rPr>
              <a:t>features/</a:t>
            </a:r>
            <a:r>
              <a:rPr lang="en-IN" sz="1900" b="0" i="0" u="none" strike="noStrike" baseline="0">
                <a:latin typeface="MinionPro-Regular"/>
              </a:rPr>
              <a:t>.</a:t>
            </a:r>
            <a:endParaRPr lang="en-IN" sz="1900"/>
          </a:p>
        </p:txBody>
      </p:sp>
    </p:spTree>
    <p:extLst>
      <p:ext uri="{BB962C8B-B14F-4D97-AF65-F5344CB8AC3E}">
        <p14:creationId xmlns:p14="http://schemas.microsoft.com/office/powerpoint/2010/main" val="2444634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D361B-23FD-02FA-2FE0-D6A593C59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IN" b="0" i="0" u="none" strike="noStrike" baseline="0">
                <a:latin typeface="OpenSans-Semibold"/>
              </a:rPr>
              <a:t>Authentication at GitLab</a:t>
            </a:r>
            <a:br>
              <a:rPr lang="en-IN" b="0" i="0" u="none" strike="noStrike" baseline="0">
                <a:latin typeface="OpenSans-Semibold"/>
              </a:rPr>
            </a:br>
            <a:endParaRPr lang="en-IN" dirty="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2C326A5D-56B3-6056-16B1-AAE6DF2BF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25" r="20503" b="-1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B5FBA-E3CE-F610-B462-6FC93B3B3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u="none" strike="noStrike" baseline="0">
                <a:latin typeface="MinionPro-Regular"/>
              </a:rPr>
              <a:t>Creating a GitLab account is free and can be done either by creating a GitLab account or</a:t>
            </a:r>
          </a:p>
          <a:p>
            <a:pPr marL="0" indent="0">
              <a:buNone/>
            </a:pPr>
            <a:r>
              <a:rPr lang="en-US" b="0" i="0" u="none" strike="noStrike" baseline="0">
                <a:latin typeface="MinionPro-Regular"/>
              </a:rPr>
              <a:t>using external accounts, such as Google, GitHub, Twitter, or Bitbucket.</a:t>
            </a:r>
          </a:p>
          <a:p>
            <a:pPr marL="0" indent="0">
              <a:buNone/>
            </a:pPr>
            <a:r>
              <a:rPr lang="en-US" b="0" i="0" u="none" strike="noStrike" baseline="0">
                <a:latin typeface="MinionPro-Regular"/>
              </a:rPr>
              <a:t>To create a GitLab account, we need to go to </a:t>
            </a:r>
            <a:r>
              <a:rPr lang="en-US" b="0" i="0" u="none" strike="noStrike" baseline="0">
                <a:latin typeface="CourierStd"/>
              </a:rPr>
              <a:t>https://gitlab.com/users/sign_</a:t>
            </a:r>
          </a:p>
          <a:p>
            <a:pPr marL="0" indent="0">
              <a:buNone/>
            </a:pPr>
            <a:r>
              <a:rPr lang="en-US" b="0" i="0" u="none" strike="noStrike" baseline="0" err="1">
                <a:latin typeface="CourierStd"/>
              </a:rPr>
              <a:t>in#register-pane</a:t>
            </a:r>
            <a:r>
              <a:rPr lang="en-US" b="0" i="0" u="none" strike="noStrike" baseline="0">
                <a:latin typeface="CourierStd"/>
              </a:rPr>
              <a:t> </a:t>
            </a:r>
            <a:r>
              <a:rPr lang="en-US" b="0" i="0" u="none" strike="noStrike" baseline="0">
                <a:latin typeface="MinionPro-Regular"/>
              </a:rPr>
              <a:t>and choose the type of authentication.</a:t>
            </a:r>
          </a:p>
          <a:p>
            <a:pPr marL="0" indent="0">
              <a:buNone/>
            </a:pPr>
            <a:endParaRPr lang="en-US">
              <a:latin typeface="MinionPro-Regular"/>
            </a:endParaRP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14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5953" y="1375495"/>
            <a:ext cx="1133856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1146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B2F72-8B16-9F3C-0AAD-52534547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58" y="1247140"/>
            <a:ext cx="3609982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GitLab Registration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914E04-C057-EF94-5421-F460F7766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399" y="1923853"/>
            <a:ext cx="4971087" cy="349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68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EB32-8715-5784-205E-735C5FD6A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Gitlab Home page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CF09C-84E5-266C-3941-17788855E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1E809-41F6-77E9-CFA0-015383C3D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585" y="2345425"/>
            <a:ext cx="8245358" cy="374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3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74897-7A5C-2E4D-B6F6-E71C8A61F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MinionPro-Regular"/>
              </a:rPr>
              <a:t>This chapter covers the following topics: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MinionPro-Regular"/>
              </a:rPr>
              <a:t>• CI/CD principles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MinionPro-Regular"/>
              </a:rPr>
              <a:t>• Using a package manager in the CI/CD process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MinionPro-Regular"/>
              </a:rPr>
              <a:t>• Using Jenkins for CI/CD implementation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MinionPro-Regular"/>
              </a:rPr>
              <a:t>• Using Azure Pipelines for CI/CD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MinionPro-Regular"/>
              </a:rPr>
              <a:t>• Using GitLab CI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3967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97320-228E-48F3-BCFA-423F983C8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9F0975-851A-4FEC-B19A-6EC12C0D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5072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24061-CD1F-5795-56AC-0C31037A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55613"/>
            <a:ext cx="4767031" cy="1549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u="none" strike="noStrike" baseline="0">
                <a:latin typeface="OpenSans-Semibold"/>
              </a:rPr>
              <a:t>Creating a new project and managing your</a:t>
            </a:r>
            <a:br>
              <a:rPr lang="en-US" sz="3400" b="0" i="0" u="none" strike="noStrike" baseline="0">
                <a:latin typeface="OpenSans-Semibold"/>
              </a:rPr>
            </a:br>
            <a:r>
              <a:rPr lang="en-IN" sz="3400" b="0" i="0" u="none" strike="noStrike" baseline="0">
                <a:latin typeface="OpenSans-Semibold"/>
              </a:rPr>
              <a:t>source code</a:t>
            </a:r>
            <a:endParaRPr lang="en-IN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C88C3-E5E7-CEA0-E5DA-79567559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160588"/>
            <a:ext cx="4767031" cy="3925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u="none" strike="noStrike" baseline="0">
                <a:latin typeface="MinionPro-Regular"/>
              </a:rPr>
              <a:t>Click on </a:t>
            </a:r>
            <a:r>
              <a:rPr lang="en-US" b="1" i="0" u="none" strike="noStrike" baseline="0">
                <a:latin typeface="MinionPro-Bold"/>
              </a:rPr>
              <a:t>Create a project </a:t>
            </a:r>
            <a:r>
              <a:rPr lang="en-US" b="0" i="0" u="none" strike="noStrike" baseline="0">
                <a:latin typeface="MinionPro-Regular"/>
              </a:rPr>
              <a:t>on the home page, as illustrated in the following</a:t>
            </a:r>
          </a:p>
          <a:p>
            <a:pPr marL="0" indent="0">
              <a:buNone/>
            </a:pPr>
            <a:r>
              <a:rPr lang="en-IN" b="0" i="0" u="none" strike="noStrike" baseline="0">
                <a:latin typeface="MinionPro-Regular"/>
              </a:rPr>
              <a:t>screenshot: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011EC-09F0-0A04-7453-EF852A0F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054" y="2261743"/>
            <a:ext cx="4245788" cy="217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30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8AE13-2FCD-7192-AFF7-493BC994F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5728" y="2160016"/>
            <a:ext cx="3378672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u="none" strike="noStrike" baseline="0">
                <a:latin typeface="MinionPro-Regular"/>
              </a:rPr>
              <a:t>To create an empty project (without code), the form asks you to enter the project's</a:t>
            </a:r>
          </a:p>
          <a:p>
            <a:pPr marL="0" indent="0">
              <a:buNone/>
            </a:pPr>
            <a:r>
              <a:rPr lang="en-US" b="0" i="0" u="none" strike="noStrike" baseline="0">
                <a:latin typeface="MinionPro-Regular"/>
              </a:rPr>
              <a:t>name, as illustrated in the following screenshot: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A4361-76B1-C9C3-9A5F-D03F28932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327" y="1611236"/>
            <a:ext cx="5565250" cy="343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41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5953" y="1375495"/>
            <a:ext cx="1133856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1146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927A6-4718-7397-F6DF-BCCEF5E4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58" y="1247140"/>
            <a:ext cx="3609982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i="0" u="none" strike="noStrike" baseline="0"/>
              <a:t>To create a new project from a built-in template project, proceed as follows:</a:t>
            </a:r>
            <a:endParaRPr lang="en-US" sz="34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E1F604-6D7D-7D17-BE69-315BC62B0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399" y="2139646"/>
            <a:ext cx="4971087" cy="306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13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37843-62D5-8D04-EE28-507EB5F84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9057" y="4320541"/>
            <a:ext cx="8393008" cy="11795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i="0" u="none" strike="noStrike" baseline="0"/>
              <a:t>To import code from an internal or external repository of another SVC platform,</a:t>
            </a:r>
            <a:br>
              <a:rPr lang="en-US" sz="2600" i="0" u="none" strike="noStrike" baseline="0"/>
            </a:br>
            <a:r>
              <a:rPr lang="en-US" sz="2600" i="0" u="none" strike="noStrike" baseline="0"/>
              <a:t>this is as shown in the following screenshot:</a:t>
            </a:r>
            <a:endParaRPr lang="en-US" sz="2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3829C-8358-EA52-ED2F-420FF79DD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058" y="1936792"/>
            <a:ext cx="8200942" cy="159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72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C2D0E-BFBD-16E9-E1F1-6A83E5EA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1" y="4309024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 i="0" u="none" strike="noStrike" baseline="0"/>
              <a:t>The code to import is located in an external SVC repository, as shown in the</a:t>
            </a:r>
            <a:br>
              <a:rPr lang="en-US" sz="2400" i="0" u="none" strike="noStrike" baseline="0"/>
            </a:br>
            <a:r>
              <a:rPr lang="en-US" sz="2400" i="0" u="none" strike="noStrike" baseline="0"/>
              <a:t>following screenshot:</a:t>
            </a:r>
            <a:endParaRPr lang="en-US" sz="24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CB80CC-81FD-E186-C2DF-E74FF5021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323" y="816020"/>
            <a:ext cx="9677832" cy="286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32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43EAF-EF12-9259-FE86-139DDB20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GitLab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33DF-F88F-C100-7CC8-D959C6350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MinionPro-Regular"/>
              </a:rPr>
              <a:t>2. Once the project is created, we'll have a page that indicates the different Git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MinionPro-Regular"/>
              </a:rPr>
              <a:t>commands to execute to push its code.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MinionPro-Regular"/>
              </a:rPr>
              <a:t>3. To do this, on our local disk, we will create a new </a:t>
            </a:r>
            <a:r>
              <a:rPr lang="en-US" sz="1800" b="0" i="0" u="none" strike="noStrike" baseline="0" dirty="0" err="1">
                <a:latin typeface="CourierStd"/>
              </a:rPr>
              <a:t>gitlab</a:t>
            </a:r>
            <a:r>
              <a:rPr lang="en-US" sz="1800" b="0" i="0" u="none" strike="noStrike" baseline="0" dirty="0">
                <a:latin typeface="CourierStd"/>
              </a:rPr>
              <a:t>-ci-</a:t>
            </a:r>
            <a:r>
              <a:rPr lang="en-US" sz="1800" b="0" i="0" u="none" strike="noStrike" baseline="0" dirty="0" err="1">
                <a:latin typeface="CourierStd"/>
              </a:rPr>
              <a:t>demo.yml</a:t>
            </a:r>
            <a:r>
              <a:rPr lang="en-US" sz="1800" b="0" i="0" u="none" strike="noStrike" baseline="0" dirty="0">
                <a:latin typeface="CourierStd"/>
              </a:rPr>
              <a:t> </a:t>
            </a:r>
            <a:r>
              <a:rPr lang="en-US" sz="1800" b="0" i="0" u="none" strike="noStrike" baseline="0" dirty="0">
                <a:latin typeface="MinionPro-Regular"/>
              </a:rPr>
              <a:t>file and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MinionPro-Regular"/>
              </a:rPr>
              <a:t>then copy the content of our example, which can be found at </a:t>
            </a:r>
            <a:r>
              <a:rPr lang="en-US" sz="1800" b="0" i="0" u="none" strike="noStrike" baseline="0" dirty="0">
                <a:latin typeface="CourierStd"/>
              </a:rPr>
              <a:t>https://github.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CourierStd"/>
              </a:rPr>
              <a:t>com/</a:t>
            </a:r>
            <a:r>
              <a:rPr lang="en-IN" sz="1800" b="0" i="0" u="none" strike="noStrike" baseline="0" dirty="0" err="1">
                <a:latin typeface="CourierStd"/>
              </a:rPr>
              <a:t>PacktPublishing</a:t>
            </a:r>
            <a:r>
              <a:rPr lang="en-IN" sz="1800" b="0" i="0" u="none" strike="noStrike" baseline="0" dirty="0">
                <a:latin typeface="CourierStd"/>
              </a:rPr>
              <a:t>/Learning-DevOps-Second-Edition/tree/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Std"/>
              </a:rPr>
              <a:t>main/CHAP07</a:t>
            </a:r>
            <a:r>
              <a:rPr lang="en-US" sz="1800" b="0" i="0" u="none" strike="noStrike" baseline="0" dirty="0">
                <a:latin typeface="MinionPro-Regular"/>
              </a:rPr>
              <a:t>, in the </a:t>
            </a:r>
            <a:r>
              <a:rPr lang="en-US" sz="1800" b="0" i="0" u="none" strike="noStrike" baseline="0" dirty="0" err="1">
                <a:latin typeface="CourierStd"/>
              </a:rPr>
              <a:t>gitlab</a:t>
            </a:r>
            <a:r>
              <a:rPr lang="en-US" sz="1800" b="0" i="0" u="none" strike="noStrike" baseline="0" dirty="0">
                <a:latin typeface="CourierStd"/>
              </a:rPr>
              <a:t>-ci-</a:t>
            </a:r>
            <a:r>
              <a:rPr lang="en-US" sz="1800" b="0" i="0" u="none" strike="noStrike" baseline="0" dirty="0" err="1">
                <a:latin typeface="CourierStd"/>
              </a:rPr>
              <a:t>demo.yml</a:t>
            </a:r>
            <a:r>
              <a:rPr lang="en-US" sz="1800" b="0" i="0" u="none" strike="noStrike" baseline="0" dirty="0">
                <a:latin typeface="CourierStd"/>
              </a:rPr>
              <a:t> </a:t>
            </a:r>
            <a:r>
              <a:rPr lang="en-US" sz="1800" b="0" i="0" u="none" strike="noStrike" baseline="0" dirty="0">
                <a:latin typeface="MinionPro-Regular"/>
              </a:rPr>
              <a:t>file.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MinionPro-Regular"/>
              </a:rPr>
              <a:t>4. Then, we will execute the following commands in a terminal to push the code into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MinionPro-Regular"/>
              </a:rPr>
              <a:t>the repository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498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E28D-D6BB-D471-A08B-94A98CD9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GitLab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FF1D-43F0-37E3-FF0D-245F69B5F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b="1" i="0" u="none" strike="noStrike" baseline="0" dirty="0">
                <a:latin typeface="CourierStd-Bold"/>
              </a:rPr>
              <a:t>git </a:t>
            </a:r>
            <a:r>
              <a:rPr lang="en-IN" sz="1800" b="1" i="0" u="none" strike="noStrike" baseline="0" dirty="0" err="1">
                <a:latin typeface="CourierStd-Bold"/>
              </a:rPr>
              <a:t>init</a:t>
            </a:r>
            <a:endParaRPr lang="en-IN" sz="1800" b="1" i="0" u="none" strike="noStrike" baseline="0" dirty="0">
              <a:latin typeface="CourierStd-Bold"/>
            </a:endParaRPr>
          </a:p>
          <a:p>
            <a:pPr algn="l"/>
            <a:r>
              <a:rPr lang="en-US" sz="1800" b="1" i="0" u="none" strike="noStrike" baseline="0" dirty="0">
                <a:latin typeface="CourierStd-Bold"/>
              </a:rPr>
              <a:t>git remote add origin &lt;git repo </a:t>
            </a:r>
            <a:r>
              <a:rPr lang="en-US" sz="1800" b="1" i="0" u="none" strike="noStrike" baseline="0" dirty="0" err="1">
                <a:latin typeface="CourierStd-Bold"/>
              </a:rPr>
              <a:t>Url</a:t>
            </a:r>
            <a:r>
              <a:rPr lang="en-US" sz="1800" b="1" i="0" u="none" strike="noStrike" baseline="0" dirty="0">
                <a:latin typeface="CourierStd-Bold"/>
              </a:rPr>
              <a:t>&gt;</a:t>
            </a:r>
          </a:p>
          <a:p>
            <a:pPr algn="l"/>
            <a:r>
              <a:rPr lang="en-IN" sz="1800" b="1" i="0" u="none" strike="noStrike" baseline="0" dirty="0">
                <a:latin typeface="CourierStd-Bold"/>
              </a:rPr>
              <a:t>git add .</a:t>
            </a:r>
          </a:p>
          <a:p>
            <a:pPr algn="l"/>
            <a:r>
              <a:rPr lang="en-US" sz="1800" b="1" i="0" u="none" strike="noStrike" baseline="0" dirty="0">
                <a:latin typeface="CourierStd-Bold"/>
              </a:rPr>
              <a:t>git commit -m "Initial commit"</a:t>
            </a:r>
          </a:p>
          <a:p>
            <a:pPr algn="l"/>
            <a:r>
              <a:rPr lang="en-IN" sz="1800" b="1" i="0" u="none" strike="noStrike" baseline="0" dirty="0">
                <a:latin typeface="CourierStd-Bold"/>
              </a:rPr>
              <a:t>git push -u origin master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652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5953" y="1375495"/>
            <a:ext cx="1133856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1146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4D0F8-79D6-54C0-FF18-AB419108B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58" y="1247140"/>
            <a:ext cx="3609982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i="0" u="none" strike="noStrike" baseline="0"/>
              <a:t>Once these commands have been executed, we'll obtain a remote GitLab repository with</a:t>
            </a:r>
            <a:br>
              <a:rPr lang="en-US" sz="3400" i="0" u="none" strike="noStrike" baseline="0"/>
            </a:br>
            <a:r>
              <a:rPr lang="en-US" sz="3400" i="0" u="none" strike="noStrike" baseline="0"/>
              <a:t>our lab code</a:t>
            </a:r>
            <a:endParaRPr lang="en-US" sz="3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211722-D4CD-F1AE-3ABF-425CD2D9C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99" y="2095849"/>
            <a:ext cx="4971087" cy="314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17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89E62-CE43-7FCF-7D8A-058621C10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040" y="455362"/>
            <a:ext cx="6991800" cy="1550419"/>
          </a:xfrm>
        </p:spPr>
        <p:txBody>
          <a:bodyPr>
            <a:normAutofit/>
          </a:bodyPr>
          <a:lstStyle/>
          <a:p>
            <a:r>
              <a:rPr lang="en-IN" b="0" i="0" u="none" strike="noStrike" baseline="0">
                <a:latin typeface="OpenSans-Semibold"/>
              </a:rPr>
              <a:t>Creating a CI pipeline</a:t>
            </a:r>
            <a:endParaRPr lang="en-IN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D87AA89-4F83-3DE5-1CB0-DC38A3DE4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4" r="49576" b="-1"/>
          <a:stretch/>
        </p:blipFill>
        <p:spPr>
          <a:xfrm>
            <a:off x="20" y="10"/>
            <a:ext cx="4173348" cy="6857990"/>
          </a:xfrm>
          <a:custGeom>
            <a:avLst/>
            <a:gdLst/>
            <a:ahLst/>
            <a:cxnLst/>
            <a:rect l="l" t="t" r="r" b="b"/>
            <a:pathLst>
              <a:path w="4173368" h="6858000">
                <a:moveTo>
                  <a:pt x="0" y="0"/>
                </a:moveTo>
                <a:lnTo>
                  <a:pt x="3603641" y="0"/>
                </a:lnTo>
                <a:lnTo>
                  <a:pt x="3603641" y="565149"/>
                </a:lnTo>
                <a:lnTo>
                  <a:pt x="4173368" y="565149"/>
                </a:lnTo>
                <a:lnTo>
                  <a:pt x="417336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951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951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BEC64-C12B-BBAE-77F6-5458F3BA6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040" y="2160016"/>
            <a:ext cx="6991800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u="none" strike="noStrike" baseline="0" dirty="0">
                <a:latin typeface="MinionPro-Regular"/>
              </a:rPr>
              <a:t>In GitLab CI, the creation of a CI pipeline (and CD) is not done via a </a:t>
            </a:r>
            <a:r>
              <a:rPr lang="en-US" b="1" i="0" u="none" strike="noStrike" baseline="0" dirty="0">
                <a:latin typeface="MinionPro-Bold"/>
              </a:rPr>
              <a:t>graphical UI </a:t>
            </a:r>
            <a:r>
              <a:rPr lang="en-US" b="0" i="0" u="none" strike="noStrike" baseline="0" dirty="0">
                <a:latin typeface="MinionPro-Regular"/>
              </a:rPr>
              <a:t>(</a:t>
            </a:r>
            <a:r>
              <a:rPr lang="en-US" b="1" i="0" u="none" strike="noStrike" baseline="0" dirty="0">
                <a:latin typeface="MinionPro-Bold"/>
              </a:rPr>
              <a:t>GUI</a:t>
            </a:r>
            <a:r>
              <a:rPr lang="en-US" b="0" i="0" u="none" strike="noStrike" baseline="0" dirty="0">
                <a:latin typeface="MinionPro-Regular"/>
              </a:rPr>
              <a:t>),</a:t>
            </a:r>
          </a:p>
          <a:p>
            <a:pPr marL="0" indent="0">
              <a:buNone/>
            </a:pPr>
            <a:r>
              <a:rPr lang="en-US" b="0" i="0" u="none" strike="noStrike" baseline="0" dirty="0">
                <a:latin typeface="MinionPro-Regular"/>
              </a:rPr>
              <a:t>but with a YAML file at the root of the project.</a:t>
            </a:r>
          </a:p>
          <a:p>
            <a:pPr marL="0" indent="0">
              <a:buNone/>
            </a:pPr>
            <a:r>
              <a:rPr lang="en-US" b="0" i="0" u="none" strike="noStrike" baseline="0" dirty="0">
                <a:latin typeface="MinionPro-Regular"/>
              </a:rPr>
              <a:t>This method, which consists of describing the process of a pipeline in a file that is located</a:t>
            </a:r>
          </a:p>
          <a:p>
            <a:pPr marL="0" indent="0">
              <a:buNone/>
            </a:pPr>
            <a:r>
              <a:rPr lang="en-US" b="0" i="0" u="none" strike="noStrike" baseline="0" dirty="0">
                <a:latin typeface="MinionPro-Regular"/>
              </a:rPr>
              <a:t>with the code, can be called </a:t>
            </a:r>
            <a:r>
              <a:rPr lang="en-US" b="1" i="0" u="none" strike="noStrike" baseline="0" dirty="0">
                <a:latin typeface="MinionPro-Bold"/>
              </a:rPr>
              <a:t>Pipeline as Code </a:t>
            </a:r>
            <a:r>
              <a:rPr lang="en-US" b="0" i="0" u="none" strike="noStrike" baseline="0" dirty="0">
                <a:latin typeface="MinionPro-Regular"/>
              </a:rPr>
              <a:t>(</a:t>
            </a:r>
            <a:r>
              <a:rPr lang="en-US" b="1" i="0" u="none" strike="noStrike" baseline="0" dirty="0" err="1">
                <a:latin typeface="MinionPro-Bold"/>
              </a:rPr>
              <a:t>PaC</a:t>
            </a:r>
            <a:r>
              <a:rPr lang="en-US" b="0" i="0" u="none" strike="noStrike" baseline="0" dirty="0">
                <a:latin typeface="MinionPro-Regular"/>
              </a:rPr>
              <a:t>), in the same way as </a:t>
            </a:r>
            <a:r>
              <a:rPr lang="en-US" b="1" i="0" u="none" strike="noStrike" baseline="0" dirty="0">
                <a:latin typeface="MinionPro-Bold"/>
              </a:rPr>
              <a:t>Infrastructure as</a:t>
            </a:r>
          </a:p>
          <a:p>
            <a:pPr marL="0" indent="0">
              <a:buNone/>
            </a:pPr>
            <a:r>
              <a:rPr lang="en-IN" b="1" i="0" u="none" strike="noStrike" baseline="0" dirty="0">
                <a:latin typeface="MinionPro-Bold"/>
              </a:rPr>
              <a:t>Code </a:t>
            </a:r>
            <a:r>
              <a:rPr lang="en-IN" b="0" i="0" u="none" strike="noStrike" baseline="0" dirty="0">
                <a:latin typeface="MinionPro-Regular"/>
              </a:rPr>
              <a:t>(</a:t>
            </a:r>
            <a:r>
              <a:rPr lang="en-IN" b="1" i="0" u="none" strike="noStrike" baseline="0" dirty="0" err="1">
                <a:latin typeface="MinionPro-Bold"/>
              </a:rPr>
              <a:t>IaC</a:t>
            </a:r>
            <a:r>
              <a:rPr lang="en-IN" b="0" i="0" u="none" strike="noStrike" baseline="0" dirty="0">
                <a:latin typeface="MinionPro-Regular"/>
              </a:rPr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831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37384-7E34-C9DA-15F8-86B4D0FD4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648918"/>
            <a:ext cx="9486690" cy="443725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800" b="0" i="0" u="none" strike="noStrike" baseline="0" dirty="0">
                <a:latin typeface="CourierStd"/>
              </a:rPr>
              <a:t>image: </a:t>
            </a:r>
            <a:r>
              <a:rPr lang="en-IN" sz="2800" b="1" i="0" u="none" strike="noStrike" baseline="0" dirty="0" err="1">
                <a:latin typeface="CourierStd-Bold"/>
              </a:rPr>
              <a:t>microsoft</a:t>
            </a:r>
            <a:r>
              <a:rPr lang="en-IN" sz="2800" b="1" i="0" u="none" strike="noStrike" baseline="0" dirty="0">
                <a:latin typeface="CourierStd-Bold"/>
              </a:rPr>
              <a:t>/</a:t>
            </a:r>
            <a:r>
              <a:rPr lang="en-IN" sz="2800" b="1" i="0" u="none" strike="noStrike" baseline="0" dirty="0" err="1">
                <a:latin typeface="CourierStd-Bold"/>
              </a:rPr>
              <a:t>dotnet:latest</a:t>
            </a:r>
            <a:endParaRPr lang="en-IN" sz="2800" b="1" i="0" u="none" strike="noStrike" baseline="0" dirty="0">
              <a:latin typeface="CourierStd-Bold"/>
            </a:endParaRPr>
          </a:p>
          <a:p>
            <a:pPr marL="0" indent="0" algn="l">
              <a:buNone/>
            </a:pPr>
            <a:r>
              <a:rPr lang="en-IN" sz="2800" b="1" i="0" u="none" strike="noStrike" baseline="0" dirty="0">
                <a:latin typeface="CourierStd-Bold"/>
              </a:rPr>
              <a:t>stages</a:t>
            </a:r>
            <a:r>
              <a:rPr lang="en-IN" sz="2800" b="0" i="0" u="none" strike="noStrike" baseline="0" dirty="0">
                <a:latin typeface="CourierStd"/>
              </a:rPr>
              <a:t>:</a:t>
            </a:r>
          </a:p>
          <a:p>
            <a:pPr marL="0" indent="0" algn="l">
              <a:buNone/>
            </a:pPr>
            <a:r>
              <a:rPr lang="en-IN" sz="2800" b="0" i="0" u="none" strike="noStrike" baseline="0" dirty="0">
                <a:latin typeface="CourierStd"/>
              </a:rPr>
              <a:t>- build</a:t>
            </a:r>
          </a:p>
          <a:p>
            <a:pPr marL="0" indent="0" algn="l">
              <a:buNone/>
            </a:pPr>
            <a:r>
              <a:rPr lang="en-IN" sz="2800" b="0" i="0" u="none" strike="noStrike" baseline="0" dirty="0">
                <a:latin typeface="CourierStd"/>
              </a:rPr>
              <a:t>- test</a:t>
            </a:r>
          </a:p>
          <a:p>
            <a:pPr marL="0" indent="0" algn="l">
              <a:buNone/>
            </a:pPr>
            <a:r>
              <a:rPr lang="en-IN" sz="2800" b="1" i="0" u="none" strike="noStrike" baseline="0" dirty="0">
                <a:latin typeface="CourierStd-Bold"/>
              </a:rPr>
              <a:t>variables</a:t>
            </a:r>
            <a:r>
              <a:rPr lang="en-IN" sz="2800" b="0" i="0" u="none" strike="noStrike" baseline="0" dirty="0">
                <a:latin typeface="CourierStd"/>
              </a:rPr>
              <a:t>:</a:t>
            </a:r>
          </a:p>
          <a:p>
            <a:pPr marL="0" indent="0" algn="l">
              <a:buNone/>
            </a:pPr>
            <a:r>
              <a:rPr lang="en-IN" sz="2800" b="0" i="0" u="none" strike="noStrike" baseline="0" dirty="0" err="1">
                <a:latin typeface="CourierStd"/>
              </a:rPr>
              <a:t>BuildConfiguration</a:t>
            </a:r>
            <a:r>
              <a:rPr lang="en-IN" sz="2800" b="0" i="0" u="none" strike="noStrike" baseline="0" dirty="0">
                <a:latin typeface="CourierStd"/>
              </a:rPr>
              <a:t>: "Release"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2139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3BE1F-FB2F-BC64-9FA3-8496D22B6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sz="1800" b="1" i="0" u="none" strike="noStrike" baseline="0" dirty="0">
                <a:latin typeface="OpenSans-Bold"/>
              </a:rPr>
              <a:t>Technical requirements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MinionPro-Regular"/>
              </a:rPr>
              <a:t>The only requirement for this chapter is to have Git installed on your system, as detailed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MinionPro-Regular"/>
              </a:rPr>
              <a:t>in the previous chapter.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1043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3F05DE-D235-759F-57F7-7B78A4912B16}"/>
              </a:ext>
            </a:extLst>
          </p:cNvPr>
          <p:cNvSpPr txBox="1"/>
          <p:nvPr/>
        </p:nvSpPr>
        <p:spPr>
          <a:xfrm>
            <a:off x="2068642" y="569626"/>
            <a:ext cx="760001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u="none" strike="noStrike" baseline="0" dirty="0">
                <a:latin typeface="CourierStd-Bold"/>
              </a:rPr>
              <a:t>build</a:t>
            </a:r>
            <a:r>
              <a:rPr lang="en-IN" sz="2800" b="0" i="0" u="none" strike="noStrike" baseline="0" dirty="0">
                <a:latin typeface="CourierStd"/>
              </a:rPr>
              <a:t>:</a:t>
            </a:r>
          </a:p>
          <a:p>
            <a:pPr algn="l"/>
            <a:r>
              <a:rPr lang="en-IN" sz="2800" b="0" i="0" u="none" strike="noStrike" baseline="0" dirty="0">
                <a:latin typeface="CourierStd"/>
              </a:rPr>
              <a:t>stage: build</a:t>
            </a:r>
          </a:p>
          <a:p>
            <a:pPr algn="l"/>
            <a:r>
              <a:rPr lang="en-IN" sz="2800" b="1" i="0" u="none" strike="noStrike" baseline="0" dirty="0">
                <a:latin typeface="CourierStd-Bold"/>
              </a:rPr>
              <a:t>script</a:t>
            </a:r>
            <a:r>
              <a:rPr lang="en-IN" sz="2800" b="0" i="0" u="none" strike="noStrike" baseline="0" dirty="0">
                <a:latin typeface="CourierStd"/>
              </a:rPr>
              <a:t>:</a:t>
            </a:r>
          </a:p>
          <a:p>
            <a:pPr algn="l"/>
            <a:r>
              <a:rPr lang="en-IN" sz="2800" b="0" i="0" u="none" strike="noStrike" baseline="0" dirty="0">
                <a:latin typeface="CourierStd"/>
              </a:rPr>
              <a:t>- "cd app"</a:t>
            </a:r>
          </a:p>
          <a:p>
            <a:pPr algn="l"/>
            <a:r>
              <a:rPr lang="en-IN" sz="2800" b="0" i="0" u="none" strike="noStrike" baseline="0" dirty="0">
                <a:latin typeface="CourierStd"/>
              </a:rPr>
              <a:t>- "dotnet restore"</a:t>
            </a:r>
          </a:p>
          <a:p>
            <a:pPr algn="l"/>
            <a:r>
              <a:rPr lang="en-IN" sz="2800" b="0" i="0" u="none" strike="noStrike" baseline="0" dirty="0">
                <a:latin typeface="CourierStd"/>
              </a:rPr>
              <a:t>- "dotnet build --configuration</a:t>
            </a:r>
          </a:p>
          <a:p>
            <a:pPr algn="l"/>
            <a:r>
              <a:rPr lang="en-IN" sz="2800" b="0" i="0" u="none" strike="noStrike" baseline="0" dirty="0">
                <a:latin typeface="CourierStd"/>
              </a:rPr>
              <a:t>$</a:t>
            </a:r>
            <a:r>
              <a:rPr lang="en-IN" sz="2800" b="0" i="0" u="none" strike="noStrike" baseline="0" dirty="0" err="1">
                <a:latin typeface="CourierStd"/>
              </a:rPr>
              <a:t>BuildConfiguration</a:t>
            </a:r>
            <a:r>
              <a:rPr lang="en-IN" sz="2800" b="0" i="0" u="none" strike="noStrike" baseline="0" dirty="0">
                <a:latin typeface="CourierStd"/>
              </a:rPr>
              <a:t>"</a:t>
            </a:r>
          </a:p>
          <a:p>
            <a:pPr algn="l"/>
            <a:r>
              <a:rPr lang="en-IN" sz="2800" b="0" i="0" u="none" strike="noStrike" baseline="0" dirty="0">
                <a:latin typeface="CourierStd"/>
              </a:rPr>
              <a:t>test:</a:t>
            </a:r>
          </a:p>
          <a:p>
            <a:pPr algn="l"/>
            <a:r>
              <a:rPr lang="en-IN" sz="2800" b="0" i="0" u="none" strike="noStrike" baseline="0" dirty="0">
                <a:latin typeface="CourierStd"/>
              </a:rPr>
              <a:t>stage: test</a:t>
            </a:r>
          </a:p>
          <a:p>
            <a:pPr algn="l"/>
            <a:r>
              <a:rPr lang="en-IN" sz="2800" b="0" i="0" u="none" strike="noStrike" baseline="0" dirty="0">
                <a:latin typeface="CourierStd"/>
              </a:rPr>
              <a:t>script:</a:t>
            </a:r>
          </a:p>
          <a:p>
            <a:pPr algn="l"/>
            <a:r>
              <a:rPr lang="en-IN" sz="2800" b="0" i="0" u="none" strike="noStrike" baseline="0" dirty="0">
                <a:latin typeface="CourierStd"/>
              </a:rPr>
              <a:t>- "cd tests"</a:t>
            </a:r>
          </a:p>
          <a:p>
            <a:pPr algn="l"/>
            <a:r>
              <a:rPr lang="en-IN" sz="2800" b="0" i="0" u="none" strike="noStrike" baseline="0" dirty="0">
                <a:latin typeface="CourierStd"/>
              </a:rPr>
              <a:t>- "dotnet test --configuration</a:t>
            </a:r>
          </a:p>
          <a:p>
            <a:pPr algn="l"/>
            <a:r>
              <a:rPr lang="en-IN" sz="2800" b="0" i="0" u="none" strike="noStrike" baseline="0" dirty="0">
                <a:latin typeface="CourierStd"/>
              </a:rPr>
              <a:t>$</a:t>
            </a:r>
            <a:r>
              <a:rPr lang="en-IN" sz="2800" b="0" i="0" u="none" strike="noStrike" baseline="0" dirty="0" err="1">
                <a:latin typeface="CourierStd"/>
              </a:rPr>
              <a:t>BuildConfiguration</a:t>
            </a:r>
            <a:r>
              <a:rPr lang="en-IN" sz="2800" b="0" i="0" u="none" strike="noStrike" baseline="0" dirty="0">
                <a:latin typeface="CourierStd"/>
              </a:rPr>
              <a:t>"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27828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5D35C-3803-8949-22AE-2CBA4C836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040" y="455362"/>
            <a:ext cx="6991800" cy="1550419"/>
          </a:xfrm>
        </p:spPr>
        <p:txBody>
          <a:bodyPr>
            <a:normAutofit/>
          </a:bodyPr>
          <a:lstStyle/>
          <a:p>
            <a:r>
              <a:rPr lang="en-IN" b="0" i="0" u="none" strike="noStrike" baseline="0">
                <a:latin typeface="OpenSans-Semibold"/>
              </a:rPr>
              <a:t>Creating a CI pipeline</a:t>
            </a:r>
            <a:endParaRPr lang="en-IN" dirty="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A635051D-C40E-5A6E-6CCD-CA5CD02F28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51" r="22828" b="-1"/>
          <a:stretch/>
        </p:blipFill>
        <p:spPr>
          <a:xfrm>
            <a:off x="20" y="10"/>
            <a:ext cx="4173348" cy="6857990"/>
          </a:xfrm>
          <a:custGeom>
            <a:avLst/>
            <a:gdLst/>
            <a:ahLst/>
            <a:cxnLst/>
            <a:rect l="l" t="t" r="r" b="b"/>
            <a:pathLst>
              <a:path w="4173368" h="6858000">
                <a:moveTo>
                  <a:pt x="0" y="0"/>
                </a:moveTo>
                <a:lnTo>
                  <a:pt x="3603641" y="0"/>
                </a:lnTo>
                <a:lnTo>
                  <a:pt x="3603641" y="565149"/>
                </a:lnTo>
                <a:lnTo>
                  <a:pt x="4173368" y="565149"/>
                </a:lnTo>
                <a:lnTo>
                  <a:pt x="417336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951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951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98F13-690D-A0F6-2220-C40AF62D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040" y="2160016"/>
            <a:ext cx="6991800" cy="392615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b="0" i="0" u="none" strike="noStrike" baseline="0">
                <a:latin typeface="MinionPro-Regular"/>
              </a:rPr>
              <a:t>We can see at the beginning of this code that we use a </a:t>
            </a:r>
            <a:r>
              <a:rPr lang="en-US" sz="1500" b="0" i="0" u="none" strike="noStrike" baseline="0" err="1">
                <a:latin typeface="CourierStd"/>
              </a:rPr>
              <a:t>microsoft</a:t>
            </a:r>
            <a:r>
              <a:rPr lang="en-US" sz="1500" b="0" i="0" u="none" strike="noStrike" baseline="0">
                <a:latin typeface="CourierStd"/>
              </a:rPr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b="0" i="0" u="none" strike="noStrike" baseline="0" err="1">
                <a:latin typeface="CourierStd"/>
              </a:rPr>
              <a:t>dotnet:latest</a:t>
            </a:r>
            <a:r>
              <a:rPr lang="en-US" sz="1500" b="0" i="0" u="none" strike="noStrike" baseline="0">
                <a:latin typeface="CourierStd"/>
              </a:rPr>
              <a:t> </a:t>
            </a:r>
            <a:r>
              <a:rPr lang="en-US" sz="1500" b="0" i="0" u="none" strike="noStrike" baseline="0">
                <a:latin typeface="MinionPro-Regular"/>
              </a:rPr>
              <a:t>Docker image that will be mounted in a container and in which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b="0" i="0" u="none" strike="noStrike" baseline="0">
                <a:latin typeface="MinionPro-Regular"/>
              </a:rPr>
              <a:t>the actions of the pipeline will be executed.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b="0" i="0" u="none" strike="noStrike" baseline="0">
                <a:latin typeface="MinionPro-Regular"/>
              </a:rPr>
              <a:t>Then, we define two stages, one for the build and one for the test execution, as well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b="0" i="0" u="none" strike="noStrike" baseline="0">
                <a:latin typeface="MinionPro-Regular"/>
              </a:rPr>
              <a:t>as a </a:t>
            </a:r>
            <a:r>
              <a:rPr lang="en-US" sz="1500" b="0" i="0" u="none" strike="noStrike" baseline="0" err="1">
                <a:latin typeface="CourierStd"/>
              </a:rPr>
              <a:t>BuildConfiguration</a:t>
            </a:r>
            <a:r>
              <a:rPr lang="en-US" sz="1500" b="0" i="0" u="none" strike="noStrike" baseline="0">
                <a:latin typeface="CourierStd"/>
              </a:rPr>
              <a:t> </a:t>
            </a:r>
            <a:r>
              <a:rPr lang="en-US" sz="1500" b="0" i="0" u="none" strike="noStrike" baseline="0">
                <a:latin typeface="MinionPro-Regular"/>
              </a:rPr>
              <a:t>variable that will be used in the scripts.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b="0" i="0" u="none" strike="noStrike" baseline="0">
                <a:latin typeface="MinionPro-Regular"/>
              </a:rPr>
              <a:t>Finally, we describe each of the stages of the scripts to be executed in their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b="0" i="0" u="none" strike="noStrike" baseline="0">
                <a:latin typeface="MinionPro-Regular"/>
              </a:rPr>
              <a:t>respective directories. These .NET core scripts are identical to the ones we saw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b="0" i="0" u="none" strike="noStrike" baseline="0">
                <a:latin typeface="MinionPro-Regular"/>
              </a:rPr>
              <a:t>in the </a:t>
            </a:r>
            <a:r>
              <a:rPr lang="en-US" sz="1500" b="0" i="1" u="none" strike="noStrike" baseline="0">
                <a:latin typeface="MinionPro-It"/>
              </a:rPr>
              <a:t>Using Azure Pipelines for CI/CD </a:t>
            </a:r>
            <a:r>
              <a:rPr lang="en-US" sz="1500" b="0" i="0" u="none" strike="noStrike" baseline="0">
                <a:latin typeface="MinionPro-Regular"/>
              </a:rPr>
              <a:t>section.</a:t>
            </a:r>
            <a:endParaRPr lang="en-IN" sz="1500"/>
          </a:p>
        </p:txBody>
      </p:sp>
    </p:spTree>
    <p:extLst>
      <p:ext uri="{BB962C8B-B14F-4D97-AF65-F5344CB8AC3E}">
        <p14:creationId xmlns:p14="http://schemas.microsoft.com/office/powerpoint/2010/main" val="972376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87C1-FF52-4C1D-9C7D-5BC81D73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F31E3-5BAE-D490-877D-2AA218FCD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b="0" i="0" u="none" strike="noStrike" baseline="0" dirty="0">
                <a:latin typeface="MinionPro-Regular"/>
              </a:rPr>
              <a:t>2. Then, we will commit and push this file into the remote repository.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latin typeface="MinionPro-Regular"/>
              </a:rPr>
              <a:t>3. Just after pushing the code, we can see that the CI process has been triggered.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11313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D40D60-A371-3746-AE79-A8A0DA64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EC29A-9786-924D-875A-91FAF9B1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DD8A9-9290-9643-80A2-84F1D22CD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3" y="4243241"/>
            <a:ext cx="3853829" cy="18495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0" i="0" u="none" strike="noStrike" baseline="0">
                <a:latin typeface="OpenSans-Semibold"/>
              </a:rPr>
              <a:t>Accessing the CI pipeline execution details</a:t>
            </a:r>
            <a:endParaRPr lang="en-IN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78624-9EBD-B0CE-2D44-80A7C9A2F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705" y="4202832"/>
            <a:ext cx="5264729" cy="188333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0" i="0" u="none" strike="noStrike" baseline="0">
                <a:latin typeface="MinionPro-Regular"/>
              </a:rPr>
              <a:t>In the GitLab CI menu, go to </a:t>
            </a:r>
            <a:r>
              <a:rPr lang="en-US" sz="2000" b="1" i="0" u="none" strike="noStrike" baseline="0">
                <a:latin typeface="MinionPro-Bold"/>
              </a:rPr>
              <a:t>CI / CD </a:t>
            </a:r>
            <a:r>
              <a:rPr lang="en-US" sz="2000" b="0" i="0" u="none" strike="noStrike" baseline="0">
                <a:latin typeface="MinionPro-Regular"/>
              </a:rPr>
              <a:t>| </a:t>
            </a:r>
            <a:r>
              <a:rPr lang="en-US" sz="2000" b="1" i="0" u="none" strike="noStrike" baseline="0">
                <a:latin typeface="MinionPro-Bold"/>
              </a:rPr>
              <a:t>Pipelines</a:t>
            </a:r>
            <a:r>
              <a:rPr lang="en-US" sz="2000" b="0" i="0" u="none" strike="noStrike" baseline="0">
                <a:latin typeface="MinionPro-Regular"/>
              </a:rPr>
              <a:t>, and you will see a list of pipeline</a:t>
            </a:r>
          </a:p>
          <a:p>
            <a:pPr marL="0" indent="0">
              <a:buNone/>
            </a:pPr>
            <a:r>
              <a:rPr lang="en-US" sz="2000" b="0" i="0" u="none" strike="noStrike" baseline="0">
                <a:latin typeface="MinionPro-Regular"/>
              </a:rPr>
              <a:t>executions, as shown in the following screenshot:</a:t>
            </a:r>
            <a:endParaRPr lang="en-IN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09A1D-DC8E-FDAB-6D0A-434E7F2FE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23" y="805798"/>
            <a:ext cx="9643112" cy="267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56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5"/>
            <a:ext cx="1133856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67DB0-B821-2CDB-CF27-D29FD503B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995" y="1247775"/>
            <a:ext cx="4225477" cy="34496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i="0" u="none" strike="noStrike" baseline="0"/>
              <a:t>2. To display the details of the pipeline, we click on the desired pipeline execution,</a:t>
            </a:r>
            <a:endParaRPr lang="en-US" sz="38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04AC64-A12F-D7A8-22A7-907B533C7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153" y="1957667"/>
            <a:ext cx="4779375" cy="342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87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CA8A-0BF5-C6BB-AA35-61467378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1BEE7-72B3-5E91-45A5-B9DE4F0EF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MinionPro-Regular"/>
              </a:rPr>
              <a:t>3. We can see the execution status, as well as the two stages that you defined in the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MinionPro-Regular"/>
              </a:rPr>
              <a:t>pipeline YAML file. To view the details of the execution logs for a stage, we click on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MinionPro-Regular"/>
              </a:rPr>
              <a:t>the stage.</a:t>
            </a:r>
          </a:p>
          <a:p>
            <a:pPr marL="0" indent="0" algn="l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467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694A94-2056-4B4B-DE10-5E60431B2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246" y="1155138"/>
            <a:ext cx="8490857" cy="454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971B6-BE61-E937-488A-58D5B79B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9057" y="4320541"/>
            <a:ext cx="8393008" cy="11795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0" u="none" strike="noStrike" baseline="0"/>
              <a:t>CI/CD principles</a:t>
            </a:r>
            <a:endParaRPr lang="en-US" sz="54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F2BEE0-60BA-BC7A-F943-4DE88CCBB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783" y="306878"/>
            <a:ext cx="10253771" cy="401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8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EFF8-999D-C0B8-7F99-8A5896893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49FDE-7678-A222-C2D0-EA550931C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MinionPro-Regular"/>
              </a:rPr>
              <a:t>The setting up of a Git-type </a:t>
            </a:r>
            <a:r>
              <a:rPr lang="en-US" sz="1800" b="1" i="0" u="none" strike="noStrike" baseline="0" dirty="0">
                <a:latin typeface="MinionPro-Bold"/>
              </a:rPr>
              <a:t>source control version </a:t>
            </a:r>
            <a:r>
              <a:rPr lang="en-US" sz="1800" b="0" i="0" u="none" strike="noStrike" baseline="0" dirty="0">
                <a:latin typeface="MinionPro-Regular"/>
              </a:rPr>
              <a:t>(</a:t>
            </a:r>
            <a:r>
              <a:rPr lang="en-US" sz="1800" b="1" i="0" u="none" strike="noStrike" baseline="0" dirty="0">
                <a:latin typeface="MinionPro-Bold"/>
              </a:rPr>
              <a:t>SCV</a:t>
            </a:r>
            <a:r>
              <a:rPr lang="en-US" sz="1800" b="0" i="0" u="none" strike="noStrike" baseline="0" dirty="0">
                <a:latin typeface="MinionPro-Regular"/>
              </a:rPr>
              <a:t>) is a necessary prerequisite that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MinionPro-Regular"/>
              </a:rPr>
              <a:t>makes it possible to centralize the code of all the members of a team.</a:t>
            </a:r>
          </a:p>
          <a:p>
            <a:r>
              <a:rPr lang="en-US" sz="1800" b="0" i="0" u="none" strike="noStrike" baseline="0" dirty="0">
                <a:latin typeface="MinionPro-Regular"/>
              </a:rPr>
              <a:t>The team will have to decide on a code branch that will be used for CI.</a:t>
            </a:r>
            <a:endParaRPr lang="en-US" sz="1800" dirty="0">
              <a:latin typeface="MinionPro-Regular"/>
            </a:endParaRPr>
          </a:p>
          <a:p>
            <a:r>
              <a:rPr lang="en-US" sz="1800" b="0" i="0" u="none" strike="noStrike" baseline="0" dirty="0">
                <a:latin typeface="MinionPro-Regular"/>
              </a:rPr>
              <a:t>In addition, CI is achieved by an automatic task suite that is executed on a server,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MinionPro-Regular"/>
              </a:rPr>
              <a:t>following similar patterns executed on a developer's laptop that has the necessary tools for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MinionPro-Regular"/>
              </a:rPr>
              <a:t>CI; this server is called the </a:t>
            </a:r>
            <a:r>
              <a:rPr lang="en-US" sz="1800" b="1" i="0" u="none" strike="noStrike" baseline="0" dirty="0">
                <a:latin typeface="MinionPro-Bold"/>
              </a:rPr>
              <a:t>CI server</a:t>
            </a:r>
            <a:r>
              <a:rPr lang="en-US" sz="1800" b="0" i="0" u="none" strike="noStrike" baseline="0" dirty="0">
                <a:latin typeface="MinionPro-Regular"/>
              </a:rPr>
              <a:t>.</a:t>
            </a:r>
          </a:p>
          <a:p>
            <a:r>
              <a:rPr lang="en-US" sz="1800" b="0" i="0" u="none" strike="noStrike" baseline="0" dirty="0">
                <a:latin typeface="MinionPro-Regular"/>
              </a:rPr>
              <a:t>The CI server can be either of the on-premises type, installed in the company data center,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MinionPro-Regular"/>
              </a:rPr>
              <a:t>such as Jenkins or TeamCity,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61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E9A5-9CBC-3D98-DFEA-C40215BA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0DE36-B93E-4EB3-C2EF-5FB94A4B6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MinionPro-Regular"/>
              </a:rPr>
              <a:t>To be able to host this package, we need a package manager, also called a </a:t>
            </a:r>
            <a:r>
              <a:rPr lang="en-US" sz="1800" b="1" i="0" u="none" strike="noStrike" baseline="0" dirty="0">
                <a:latin typeface="MinionPro-Bold"/>
              </a:rPr>
              <a:t>repository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MinionPro-Bold"/>
              </a:rPr>
              <a:t>manager</a:t>
            </a:r>
            <a:r>
              <a:rPr lang="en-US" sz="1800" b="0" i="0" u="none" strike="noStrike" baseline="0" dirty="0">
                <a:latin typeface="MinionPro-Regular"/>
              </a:rPr>
              <a:t>, which can be on-premises (installed locally) such as Nexus, Artifactory, or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MinionPro-Regular"/>
              </a:rPr>
              <a:t>ProGet</a:t>
            </a:r>
            <a:r>
              <a:rPr lang="en-US" sz="1800" b="0" i="0" u="none" strike="noStrike" baseline="0" dirty="0">
                <a:latin typeface="MinionPro-Regular"/>
              </a:rPr>
              <a:t>, or a </a:t>
            </a:r>
            <a:r>
              <a:rPr lang="en-US" sz="1800" b="1" i="0" u="none" strike="noStrike" baseline="0" dirty="0">
                <a:latin typeface="MinionPro-Bold"/>
              </a:rPr>
              <a:t>software-as-a-service </a:t>
            </a:r>
            <a:r>
              <a:rPr lang="en-US" sz="1800" b="0" i="0" u="none" strike="noStrike" baseline="0" dirty="0">
                <a:latin typeface="MinionPro-Regular"/>
              </a:rPr>
              <a:t>(</a:t>
            </a:r>
            <a:r>
              <a:rPr lang="en-US" sz="1800" b="1" i="0" u="none" strike="noStrike" baseline="0" dirty="0">
                <a:latin typeface="MinionPro-Bold"/>
              </a:rPr>
              <a:t>SaaS</a:t>
            </a:r>
            <a:r>
              <a:rPr lang="en-US" sz="1800" b="0" i="0" u="none" strike="noStrike" baseline="0" dirty="0">
                <a:latin typeface="MinionPro-Regular"/>
              </a:rPr>
              <a:t>) solution such as Azure Pipelines, Azure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MinionPro-Regular"/>
              </a:rPr>
              <a:t>Artifacts, or the GitHub Packages registry.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422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3E71-152E-8CD6-104A-F5220F70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0" i="0" u="none" strike="noStrike" baseline="0" dirty="0">
                <a:latin typeface="OpenSans-Semibold"/>
              </a:rPr>
              <a:t>CD</a:t>
            </a:r>
            <a:endParaRPr lang="en-IN" sz="1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294E5-FCEC-F625-B8DB-68E8D910E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MinionPro-Regular"/>
              </a:rPr>
              <a:t>Once the application has been packaged and stored in a package manager during CI, the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MinionPro-Regular"/>
              </a:rPr>
              <a:t>CD process is ready to retrieve the package and deploy it in different environments.</a:t>
            </a:r>
          </a:p>
          <a:p>
            <a:pPr marL="0" indent="0" algn="just">
              <a:buNone/>
            </a:pPr>
            <a:r>
              <a:rPr lang="en-US" sz="1800" b="0" i="0" u="none" strike="noStrike" baseline="0" dirty="0">
                <a:latin typeface="MinionPro-Regular"/>
              </a:rPr>
              <a:t>During the deployment phase, it is often necessary to modify the configuration of</a:t>
            </a:r>
          </a:p>
          <a:p>
            <a:pPr marL="0" indent="0" algn="just">
              <a:buNone/>
            </a:pPr>
            <a:r>
              <a:rPr lang="en-US" sz="1800" b="0" i="0" u="none" strike="noStrike" baseline="0" dirty="0">
                <a:latin typeface="MinionPro-Regular"/>
              </a:rPr>
              <a:t>the application in the generated package in order for it to be adapted to the target</a:t>
            </a:r>
          </a:p>
          <a:p>
            <a:pPr marL="0" indent="0" algn="just">
              <a:buNone/>
            </a:pPr>
            <a:r>
              <a:rPr lang="en-US" sz="1800" b="0" i="0" u="none" strike="noStrike" baseline="0" dirty="0">
                <a:latin typeface="MinionPro-Regular"/>
              </a:rPr>
              <a:t>environment. It is, therefore, necessary to integrate a </a:t>
            </a:r>
            <a:r>
              <a:rPr lang="en-US" sz="1800" b="1" i="0" u="none" strike="noStrike" baseline="0" dirty="0">
                <a:latin typeface="MinionPro-Bold"/>
              </a:rPr>
              <a:t>configuration manager </a:t>
            </a:r>
            <a:r>
              <a:rPr lang="en-US" sz="1800" b="0" i="0" u="none" strike="noStrike" baseline="0" dirty="0">
                <a:latin typeface="MinionPro-Regular"/>
              </a:rPr>
              <a:t>that is</a:t>
            </a:r>
          </a:p>
          <a:p>
            <a:pPr marL="0" indent="0" algn="just">
              <a:buNone/>
            </a:pPr>
            <a:r>
              <a:rPr lang="en-US" sz="1800" b="0" i="0" u="none" strike="noStrike" baseline="0" dirty="0">
                <a:latin typeface="MinionPro-Regular"/>
              </a:rPr>
              <a:t>already present in common CI/CD tools such as Jenkins, Azure Pipelines, or Octopus</a:t>
            </a:r>
          </a:p>
          <a:p>
            <a:pPr marL="0" indent="0" algn="just">
              <a:buNone/>
            </a:pPr>
            <a:r>
              <a:rPr lang="en-IN" sz="1800" b="0" i="0" u="none" strike="noStrike" baseline="0" dirty="0">
                <a:latin typeface="MinionPro-Regular"/>
              </a:rPr>
              <a:t>Deploy.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94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86AC-2CB3-9295-EB92-ABDAB142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i="0" u="none" strike="noStrike" baseline="0" dirty="0">
                <a:latin typeface="OpenSans-Bold"/>
              </a:rPr>
              <a:t>Using Jenkins for CI/CD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098A-21C4-C589-E7E2-E5A3A7EE5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MinionPro-Regular"/>
              </a:rPr>
              <a:t>Jenkins has become famous thanks to the large community working on it and its plugins.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MinionPro-Regular"/>
              </a:rPr>
              <a:t>Indeed, there are more than 1,500 Jenkins plugins that allow you to perform all types of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MinionPro-Regular"/>
              </a:rPr>
              <a:t>actions within your jobs. And if, despite everything, one of your tasks does not have a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MinionPro-Regular"/>
              </a:rPr>
              <a:t>plugin, you can create one yourself.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22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086F-5E18-2E16-6B5C-5F2E4259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0" i="0" u="none" strike="noStrike" baseline="0" dirty="0">
                <a:latin typeface="OpenSans-Semibold"/>
              </a:rPr>
              <a:t>Installing and configuring Jenkins</a:t>
            </a:r>
            <a:endParaRPr lang="en-IN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FA3CA-FB7B-0E4D-D75D-25FA10BE4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MinionPro-Regular"/>
              </a:rPr>
              <a:t>1. To get all the steps to create an Azure VM with Jenkins already installed, read the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MinionPro-Regular"/>
              </a:rPr>
              <a:t>documentation available here: </a:t>
            </a:r>
            <a:r>
              <a:rPr lang="en-IN" sz="1800" b="0" i="0" u="none" strike="noStrike" baseline="0" dirty="0">
                <a:latin typeface="CourierStd"/>
              </a:rPr>
              <a:t>https://docs.microsoft.com/en-us/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CourierStd"/>
              </a:rPr>
              <a:t>azure/</a:t>
            </a:r>
            <a:r>
              <a:rPr lang="en-IN" sz="1800" b="0" i="0" u="none" strike="noStrike" baseline="0" dirty="0" err="1">
                <a:latin typeface="CourierStd"/>
              </a:rPr>
              <a:t>jenkins</a:t>
            </a:r>
            <a:r>
              <a:rPr lang="en-IN" sz="1800" b="0" i="0" u="none" strike="noStrike" baseline="0" dirty="0">
                <a:latin typeface="CourierStd"/>
              </a:rPr>
              <a:t>/install-</a:t>
            </a:r>
            <a:r>
              <a:rPr lang="en-IN" sz="1800" b="0" i="0" u="none" strike="noStrike" baseline="0" dirty="0" err="1">
                <a:latin typeface="CourierStd"/>
              </a:rPr>
              <a:t>jenkins</a:t>
            </a:r>
            <a:r>
              <a:rPr lang="en-IN" sz="1800" b="0" i="0" u="none" strike="noStrike" baseline="0" dirty="0">
                <a:latin typeface="CourierStd"/>
              </a:rPr>
              <a:t>-solution-template</a:t>
            </a:r>
            <a:r>
              <a:rPr lang="en-IN" sz="1800" b="0" i="0" u="none" strike="noStrike" baseline="0" dirty="0">
                <a:latin typeface="MinionPro-Regular"/>
              </a:rPr>
              <a:t>.</a:t>
            </a:r>
          </a:p>
          <a:p>
            <a:pPr marL="0" indent="0" algn="l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AA4F93-F41C-3BCE-E794-EF297E611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490" y="3532129"/>
            <a:ext cx="6767833" cy="306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11164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LightSeedRightStep">
      <a:dk1>
        <a:srgbClr val="000000"/>
      </a:dk1>
      <a:lt1>
        <a:srgbClr val="FFFFFF"/>
      </a:lt1>
      <a:dk2>
        <a:srgbClr val="41242E"/>
      </a:dk2>
      <a:lt2>
        <a:srgbClr val="E2E8E6"/>
      </a:lt2>
      <a:accent1>
        <a:srgbClr val="C696A7"/>
      </a:accent1>
      <a:accent2>
        <a:srgbClr val="BA837F"/>
      </a:accent2>
      <a:accent3>
        <a:srgbClr val="BC9F82"/>
      </a:accent3>
      <a:accent4>
        <a:srgbClr val="AAA574"/>
      </a:accent4>
      <a:accent5>
        <a:srgbClr val="9BA880"/>
      </a:accent5>
      <a:accent6>
        <a:srgbClr val="84AD76"/>
      </a:accent6>
      <a:hlink>
        <a:srgbClr val="568F7C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1501</Words>
  <Application>Microsoft Office PowerPoint</Application>
  <PresentationFormat>Widescreen</PresentationFormat>
  <Paragraphs>146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Century Gothic</vt:lpstr>
      <vt:lpstr>CourierStd</vt:lpstr>
      <vt:lpstr>CourierStd-Bold</vt:lpstr>
      <vt:lpstr>MinionPro-Bold</vt:lpstr>
      <vt:lpstr>MinionPro-It</vt:lpstr>
      <vt:lpstr>MinionPro-Regular</vt:lpstr>
      <vt:lpstr>Neue Haas Grotesk Text Pro</vt:lpstr>
      <vt:lpstr>OpenSans-Bold</vt:lpstr>
      <vt:lpstr>OpenSans-Semibold</vt:lpstr>
      <vt:lpstr>InterweaveVTI</vt:lpstr>
      <vt:lpstr>Module III</vt:lpstr>
      <vt:lpstr>PowerPoint Presentation</vt:lpstr>
      <vt:lpstr>PowerPoint Presentation</vt:lpstr>
      <vt:lpstr>CI/CD principles</vt:lpstr>
      <vt:lpstr>PowerPoint Presentation</vt:lpstr>
      <vt:lpstr>PowerPoint Presentation</vt:lpstr>
      <vt:lpstr>CD</vt:lpstr>
      <vt:lpstr>Using Jenkins for CI/CD implementation</vt:lpstr>
      <vt:lpstr>Installing and configuring Jenkins</vt:lpstr>
      <vt:lpstr>PowerPoint Presentation</vt:lpstr>
      <vt:lpstr>PowerPoint Presentation</vt:lpstr>
      <vt:lpstr>Configuring a GitHub webhook</vt:lpstr>
      <vt:lpstr>Webhooks</vt:lpstr>
      <vt:lpstr>PowerPoint Presentation</vt:lpstr>
      <vt:lpstr>Webhooks</vt:lpstr>
      <vt:lpstr>Using GitLab CI</vt:lpstr>
      <vt:lpstr>Authentication at GitLab </vt:lpstr>
      <vt:lpstr>GitLab Registration</vt:lpstr>
      <vt:lpstr>Gitlab Home page</vt:lpstr>
      <vt:lpstr>Creating a new project and managing your source code</vt:lpstr>
      <vt:lpstr>PowerPoint Presentation</vt:lpstr>
      <vt:lpstr>To create a new project from a built-in template project, proceed as follows:</vt:lpstr>
      <vt:lpstr>To import code from an internal or external repository of another SVC platform, this is as shown in the following screenshot:</vt:lpstr>
      <vt:lpstr>The code to import is located in an external SVC repository, as shown in the following screenshot:</vt:lpstr>
      <vt:lpstr>GitLab</vt:lpstr>
      <vt:lpstr>GitLab</vt:lpstr>
      <vt:lpstr>Once these commands have been executed, we'll obtain a remote GitLab repository with our lab code</vt:lpstr>
      <vt:lpstr>Creating a CI pipeline</vt:lpstr>
      <vt:lpstr>PowerPoint Presentation</vt:lpstr>
      <vt:lpstr>PowerPoint Presentation</vt:lpstr>
      <vt:lpstr>Creating a CI pipeline</vt:lpstr>
      <vt:lpstr>PowerPoint Presentation</vt:lpstr>
      <vt:lpstr>Accessing the CI pipeline execution details</vt:lpstr>
      <vt:lpstr>2. To display the details of the pipeline, we click on the desired pipeline execution,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III</dc:title>
  <dc:creator>Anilkumar B H CSE</dc:creator>
  <cp:lastModifiedBy>Anilkumar B H CSE</cp:lastModifiedBy>
  <cp:revision>3</cp:revision>
  <dcterms:created xsi:type="dcterms:W3CDTF">2024-05-31T02:55:26Z</dcterms:created>
  <dcterms:modified xsi:type="dcterms:W3CDTF">2024-06-11T02:35:07Z</dcterms:modified>
</cp:coreProperties>
</file>