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D856-885C-9140-6608-DFD22079F3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C7FFAA-54EA-4275-6E8C-02F44559D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ABAD36-11CD-AF67-75FF-2CDCEADEE288}"/>
              </a:ext>
            </a:extLst>
          </p:cNvPr>
          <p:cNvSpPr>
            <a:spLocks noGrp="1"/>
          </p:cNvSpPr>
          <p:nvPr>
            <p:ph type="dt" sz="half" idx="10"/>
          </p:nvPr>
        </p:nvSpPr>
        <p:spPr/>
        <p:txBody>
          <a:bodyPr/>
          <a:lstStyle/>
          <a:p>
            <a:fld id="{929B9D93-2A0A-4D57-8743-FAB494BC8912}" type="datetimeFigureOut">
              <a:rPr lang="en-IN" smtClean="0"/>
              <a:t>25-06-2024</a:t>
            </a:fld>
            <a:endParaRPr lang="en-IN"/>
          </a:p>
        </p:txBody>
      </p:sp>
      <p:sp>
        <p:nvSpPr>
          <p:cNvPr id="5" name="Footer Placeholder 4">
            <a:extLst>
              <a:ext uri="{FF2B5EF4-FFF2-40B4-BE49-F238E27FC236}">
                <a16:creationId xmlns:a16="http://schemas.microsoft.com/office/drawing/2014/main" id="{FA3BB187-8072-1B3D-18E0-69852DABC1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E8E157-17D7-2C68-EB0B-2516B1A4B9B8}"/>
              </a:ext>
            </a:extLst>
          </p:cNvPr>
          <p:cNvSpPr>
            <a:spLocks noGrp="1"/>
          </p:cNvSpPr>
          <p:nvPr>
            <p:ph type="sldNum" sz="quarter" idx="12"/>
          </p:nvPr>
        </p:nvSpPr>
        <p:spPr/>
        <p:txBody>
          <a:bodyPr/>
          <a:lstStyle/>
          <a:p>
            <a:fld id="{7D3D310F-6041-4ADA-824E-F0911849B0E7}" type="slidenum">
              <a:rPr lang="en-IN" smtClean="0"/>
              <a:t>‹#›</a:t>
            </a:fld>
            <a:endParaRPr lang="en-IN"/>
          </a:p>
        </p:txBody>
      </p:sp>
    </p:spTree>
    <p:extLst>
      <p:ext uri="{BB962C8B-B14F-4D97-AF65-F5344CB8AC3E}">
        <p14:creationId xmlns:p14="http://schemas.microsoft.com/office/powerpoint/2010/main" val="3178975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9243-CD1F-747F-6863-C1A0511C8F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65B581-03AA-2E35-53A9-04B27BD0D1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BFFEB4-F7F8-7FB9-4887-F23C678B03FA}"/>
              </a:ext>
            </a:extLst>
          </p:cNvPr>
          <p:cNvSpPr>
            <a:spLocks noGrp="1"/>
          </p:cNvSpPr>
          <p:nvPr>
            <p:ph type="dt" sz="half" idx="10"/>
          </p:nvPr>
        </p:nvSpPr>
        <p:spPr/>
        <p:txBody>
          <a:bodyPr/>
          <a:lstStyle/>
          <a:p>
            <a:fld id="{929B9D93-2A0A-4D57-8743-FAB494BC8912}" type="datetimeFigureOut">
              <a:rPr lang="en-IN" smtClean="0"/>
              <a:t>25-06-2024</a:t>
            </a:fld>
            <a:endParaRPr lang="en-IN"/>
          </a:p>
        </p:txBody>
      </p:sp>
      <p:sp>
        <p:nvSpPr>
          <p:cNvPr id="5" name="Footer Placeholder 4">
            <a:extLst>
              <a:ext uri="{FF2B5EF4-FFF2-40B4-BE49-F238E27FC236}">
                <a16:creationId xmlns:a16="http://schemas.microsoft.com/office/drawing/2014/main" id="{AA1BA483-5BB1-2F54-776B-4DF78AD4FF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65013D-310E-B894-C8D8-3669513FD277}"/>
              </a:ext>
            </a:extLst>
          </p:cNvPr>
          <p:cNvSpPr>
            <a:spLocks noGrp="1"/>
          </p:cNvSpPr>
          <p:nvPr>
            <p:ph type="sldNum" sz="quarter" idx="12"/>
          </p:nvPr>
        </p:nvSpPr>
        <p:spPr/>
        <p:txBody>
          <a:bodyPr/>
          <a:lstStyle/>
          <a:p>
            <a:fld id="{7D3D310F-6041-4ADA-824E-F0911849B0E7}" type="slidenum">
              <a:rPr lang="en-IN" smtClean="0"/>
              <a:t>‹#›</a:t>
            </a:fld>
            <a:endParaRPr lang="en-IN"/>
          </a:p>
        </p:txBody>
      </p:sp>
    </p:spTree>
    <p:extLst>
      <p:ext uri="{BB962C8B-B14F-4D97-AF65-F5344CB8AC3E}">
        <p14:creationId xmlns:p14="http://schemas.microsoft.com/office/powerpoint/2010/main" val="260563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130623-1AC8-7E59-9DEB-4B5562323F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E066FC-D5A5-5824-28EE-F7C34A91BD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0B6DC1-AE01-2CD2-6994-3698357409D3}"/>
              </a:ext>
            </a:extLst>
          </p:cNvPr>
          <p:cNvSpPr>
            <a:spLocks noGrp="1"/>
          </p:cNvSpPr>
          <p:nvPr>
            <p:ph type="dt" sz="half" idx="10"/>
          </p:nvPr>
        </p:nvSpPr>
        <p:spPr/>
        <p:txBody>
          <a:bodyPr/>
          <a:lstStyle/>
          <a:p>
            <a:fld id="{929B9D93-2A0A-4D57-8743-FAB494BC8912}" type="datetimeFigureOut">
              <a:rPr lang="en-IN" smtClean="0"/>
              <a:t>25-06-2024</a:t>
            </a:fld>
            <a:endParaRPr lang="en-IN"/>
          </a:p>
        </p:txBody>
      </p:sp>
      <p:sp>
        <p:nvSpPr>
          <p:cNvPr id="5" name="Footer Placeholder 4">
            <a:extLst>
              <a:ext uri="{FF2B5EF4-FFF2-40B4-BE49-F238E27FC236}">
                <a16:creationId xmlns:a16="http://schemas.microsoft.com/office/drawing/2014/main" id="{7E071C68-7543-A25B-0990-475416A57D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43CE09-FFF3-5C56-B523-36E9A0ADCE0B}"/>
              </a:ext>
            </a:extLst>
          </p:cNvPr>
          <p:cNvSpPr>
            <a:spLocks noGrp="1"/>
          </p:cNvSpPr>
          <p:nvPr>
            <p:ph type="sldNum" sz="quarter" idx="12"/>
          </p:nvPr>
        </p:nvSpPr>
        <p:spPr/>
        <p:txBody>
          <a:bodyPr/>
          <a:lstStyle/>
          <a:p>
            <a:fld id="{7D3D310F-6041-4ADA-824E-F0911849B0E7}" type="slidenum">
              <a:rPr lang="en-IN" smtClean="0"/>
              <a:t>‹#›</a:t>
            </a:fld>
            <a:endParaRPr lang="en-IN"/>
          </a:p>
        </p:txBody>
      </p:sp>
    </p:spTree>
    <p:extLst>
      <p:ext uri="{BB962C8B-B14F-4D97-AF65-F5344CB8AC3E}">
        <p14:creationId xmlns:p14="http://schemas.microsoft.com/office/powerpoint/2010/main" val="159036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1D0D1-2A2A-8E4F-9E08-E7D9AC86BB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49988-DA09-4502-FECE-81988D342C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D58FDE-B930-F422-2604-F7C51901D00E}"/>
              </a:ext>
            </a:extLst>
          </p:cNvPr>
          <p:cNvSpPr>
            <a:spLocks noGrp="1"/>
          </p:cNvSpPr>
          <p:nvPr>
            <p:ph type="dt" sz="half" idx="10"/>
          </p:nvPr>
        </p:nvSpPr>
        <p:spPr/>
        <p:txBody>
          <a:bodyPr/>
          <a:lstStyle/>
          <a:p>
            <a:fld id="{929B9D93-2A0A-4D57-8743-FAB494BC8912}" type="datetimeFigureOut">
              <a:rPr lang="en-IN" smtClean="0"/>
              <a:t>25-06-2024</a:t>
            </a:fld>
            <a:endParaRPr lang="en-IN"/>
          </a:p>
        </p:txBody>
      </p:sp>
      <p:sp>
        <p:nvSpPr>
          <p:cNvPr id="5" name="Footer Placeholder 4">
            <a:extLst>
              <a:ext uri="{FF2B5EF4-FFF2-40B4-BE49-F238E27FC236}">
                <a16:creationId xmlns:a16="http://schemas.microsoft.com/office/drawing/2014/main" id="{514A814D-7509-D52D-0713-416F05836C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2309F-EDBF-C03A-1746-DCF8A9A199BD}"/>
              </a:ext>
            </a:extLst>
          </p:cNvPr>
          <p:cNvSpPr>
            <a:spLocks noGrp="1"/>
          </p:cNvSpPr>
          <p:nvPr>
            <p:ph type="sldNum" sz="quarter" idx="12"/>
          </p:nvPr>
        </p:nvSpPr>
        <p:spPr/>
        <p:txBody>
          <a:bodyPr/>
          <a:lstStyle/>
          <a:p>
            <a:fld id="{7D3D310F-6041-4ADA-824E-F0911849B0E7}" type="slidenum">
              <a:rPr lang="en-IN" smtClean="0"/>
              <a:t>‹#›</a:t>
            </a:fld>
            <a:endParaRPr lang="en-IN"/>
          </a:p>
        </p:txBody>
      </p:sp>
    </p:spTree>
    <p:extLst>
      <p:ext uri="{BB962C8B-B14F-4D97-AF65-F5344CB8AC3E}">
        <p14:creationId xmlns:p14="http://schemas.microsoft.com/office/powerpoint/2010/main" val="88846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60BA-D64B-8786-FF5F-5EFF5980E0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073A14-DCB5-A7CE-1873-DD3C56C9FF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6AC4B7-8F8C-50B6-9217-97AC476B84AA}"/>
              </a:ext>
            </a:extLst>
          </p:cNvPr>
          <p:cNvSpPr>
            <a:spLocks noGrp="1"/>
          </p:cNvSpPr>
          <p:nvPr>
            <p:ph type="dt" sz="half" idx="10"/>
          </p:nvPr>
        </p:nvSpPr>
        <p:spPr/>
        <p:txBody>
          <a:bodyPr/>
          <a:lstStyle/>
          <a:p>
            <a:fld id="{929B9D93-2A0A-4D57-8743-FAB494BC8912}" type="datetimeFigureOut">
              <a:rPr lang="en-IN" smtClean="0"/>
              <a:t>25-06-2024</a:t>
            </a:fld>
            <a:endParaRPr lang="en-IN"/>
          </a:p>
        </p:txBody>
      </p:sp>
      <p:sp>
        <p:nvSpPr>
          <p:cNvPr id="5" name="Footer Placeholder 4">
            <a:extLst>
              <a:ext uri="{FF2B5EF4-FFF2-40B4-BE49-F238E27FC236}">
                <a16:creationId xmlns:a16="http://schemas.microsoft.com/office/drawing/2014/main" id="{3C6296CA-F865-BF33-B521-2542C0D39B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FFAFDE-1CE2-D95B-C893-A38FD4323BD1}"/>
              </a:ext>
            </a:extLst>
          </p:cNvPr>
          <p:cNvSpPr>
            <a:spLocks noGrp="1"/>
          </p:cNvSpPr>
          <p:nvPr>
            <p:ph type="sldNum" sz="quarter" idx="12"/>
          </p:nvPr>
        </p:nvSpPr>
        <p:spPr/>
        <p:txBody>
          <a:bodyPr/>
          <a:lstStyle/>
          <a:p>
            <a:fld id="{7D3D310F-6041-4ADA-824E-F0911849B0E7}" type="slidenum">
              <a:rPr lang="en-IN" smtClean="0"/>
              <a:t>‹#›</a:t>
            </a:fld>
            <a:endParaRPr lang="en-IN"/>
          </a:p>
        </p:txBody>
      </p:sp>
    </p:spTree>
    <p:extLst>
      <p:ext uri="{BB962C8B-B14F-4D97-AF65-F5344CB8AC3E}">
        <p14:creationId xmlns:p14="http://schemas.microsoft.com/office/powerpoint/2010/main" val="241434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7BD4-E2BB-B9D1-5F7F-7575854D4C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135309-7774-0282-8873-E195BB8BE5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87E7D2-64D1-7517-0C2E-CD76FD47E4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C66641-E4A4-A7A4-F8CC-5A0882BD4C0A}"/>
              </a:ext>
            </a:extLst>
          </p:cNvPr>
          <p:cNvSpPr>
            <a:spLocks noGrp="1"/>
          </p:cNvSpPr>
          <p:nvPr>
            <p:ph type="dt" sz="half" idx="10"/>
          </p:nvPr>
        </p:nvSpPr>
        <p:spPr/>
        <p:txBody>
          <a:bodyPr/>
          <a:lstStyle/>
          <a:p>
            <a:fld id="{929B9D93-2A0A-4D57-8743-FAB494BC8912}" type="datetimeFigureOut">
              <a:rPr lang="en-IN" smtClean="0"/>
              <a:t>25-06-2024</a:t>
            </a:fld>
            <a:endParaRPr lang="en-IN"/>
          </a:p>
        </p:txBody>
      </p:sp>
      <p:sp>
        <p:nvSpPr>
          <p:cNvPr id="6" name="Footer Placeholder 5">
            <a:extLst>
              <a:ext uri="{FF2B5EF4-FFF2-40B4-BE49-F238E27FC236}">
                <a16:creationId xmlns:a16="http://schemas.microsoft.com/office/drawing/2014/main" id="{05FA6AD8-9E23-2EA5-3C7A-198F46F95B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027763-4639-9B5C-690D-CB8273758413}"/>
              </a:ext>
            </a:extLst>
          </p:cNvPr>
          <p:cNvSpPr>
            <a:spLocks noGrp="1"/>
          </p:cNvSpPr>
          <p:nvPr>
            <p:ph type="sldNum" sz="quarter" idx="12"/>
          </p:nvPr>
        </p:nvSpPr>
        <p:spPr/>
        <p:txBody>
          <a:bodyPr/>
          <a:lstStyle/>
          <a:p>
            <a:fld id="{7D3D310F-6041-4ADA-824E-F0911849B0E7}" type="slidenum">
              <a:rPr lang="en-IN" smtClean="0"/>
              <a:t>‹#›</a:t>
            </a:fld>
            <a:endParaRPr lang="en-IN"/>
          </a:p>
        </p:txBody>
      </p:sp>
    </p:spTree>
    <p:extLst>
      <p:ext uri="{BB962C8B-B14F-4D97-AF65-F5344CB8AC3E}">
        <p14:creationId xmlns:p14="http://schemas.microsoft.com/office/powerpoint/2010/main" val="3964564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AEFF-200F-A82A-414F-B1A3041C3D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8A3742-ADDD-2C04-EEE7-85C98B9A7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EF8B59-AB1F-CEE3-AA09-FE0D1CD138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A8F3C0-BD6F-756D-3D9F-A14B7AEB3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CE0935-F897-58A4-1363-12A23B3524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960404-4ED8-14A6-CDC4-6E434701B9BA}"/>
              </a:ext>
            </a:extLst>
          </p:cNvPr>
          <p:cNvSpPr>
            <a:spLocks noGrp="1"/>
          </p:cNvSpPr>
          <p:nvPr>
            <p:ph type="dt" sz="half" idx="10"/>
          </p:nvPr>
        </p:nvSpPr>
        <p:spPr/>
        <p:txBody>
          <a:bodyPr/>
          <a:lstStyle/>
          <a:p>
            <a:fld id="{929B9D93-2A0A-4D57-8743-FAB494BC8912}" type="datetimeFigureOut">
              <a:rPr lang="en-IN" smtClean="0"/>
              <a:t>25-06-2024</a:t>
            </a:fld>
            <a:endParaRPr lang="en-IN"/>
          </a:p>
        </p:txBody>
      </p:sp>
      <p:sp>
        <p:nvSpPr>
          <p:cNvPr id="8" name="Footer Placeholder 7">
            <a:extLst>
              <a:ext uri="{FF2B5EF4-FFF2-40B4-BE49-F238E27FC236}">
                <a16:creationId xmlns:a16="http://schemas.microsoft.com/office/drawing/2014/main" id="{A68DE2DB-5824-4D8B-512C-52823A58E2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609610-A1D9-DEAB-C072-C7464EF8452E}"/>
              </a:ext>
            </a:extLst>
          </p:cNvPr>
          <p:cNvSpPr>
            <a:spLocks noGrp="1"/>
          </p:cNvSpPr>
          <p:nvPr>
            <p:ph type="sldNum" sz="quarter" idx="12"/>
          </p:nvPr>
        </p:nvSpPr>
        <p:spPr/>
        <p:txBody>
          <a:bodyPr/>
          <a:lstStyle/>
          <a:p>
            <a:fld id="{7D3D310F-6041-4ADA-824E-F0911849B0E7}" type="slidenum">
              <a:rPr lang="en-IN" smtClean="0"/>
              <a:t>‹#›</a:t>
            </a:fld>
            <a:endParaRPr lang="en-IN"/>
          </a:p>
        </p:txBody>
      </p:sp>
    </p:spTree>
    <p:extLst>
      <p:ext uri="{BB962C8B-B14F-4D97-AF65-F5344CB8AC3E}">
        <p14:creationId xmlns:p14="http://schemas.microsoft.com/office/powerpoint/2010/main" val="4163040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E542-3AA9-A20A-72B0-A71EFFEEA2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FE5652-47EE-D3B3-0F2C-BFE366FA5053}"/>
              </a:ext>
            </a:extLst>
          </p:cNvPr>
          <p:cNvSpPr>
            <a:spLocks noGrp="1"/>
          </p:cNvSpPr>
          <p:nvPr>
            <p:ph type="dt" sz="half" idx="10"/>
          </p:nvPr>
        </p:nvSpPr>
        <p:spPr/>
        <p:txBody>
          <a:bodyPr/>
          <a:lstStyle/>
          <a:p>
            <a:fld id="{929B9D93-2A0A-4D57-8743-FAB494BC8912}" type="datetimeFigureOut">
              <a:rPr lang="en-IN" smtClean="0"/>
              <a:t>25-06-2024</a:t>
            </a:fld>
            <a:endParaRPr lang="en-IN"/>
          </a:p>
        </p:txBody>
      </p:sp>
      <p:sp>
        <p:nvSpPr>
          <p:cNvPr id="4" name="Footer Placeholder 3">
            <a:extLst>
              <a:ext uri="{FF2B5EF4-FFF2-40B4-BE49-F238E27FC236}">
                <a16:creationId xmlns:a16="http://schemas.microsoft.com/office/drawing/2014/main" id="{A9DF17BC-7C30-6E4A-6ADD-44BEAA565F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B25049-859D-2B3E-12F9-82BE84D9E5C7}"/>
              </a:ext>
            </a:extLst>
          </p:cNvPr>
          <p:cNvSpPr>
            <a:spLocks noGrp="1"/>
          </p:cNvSpPr>
          <p:nvPr>
            <p:ph type="sldNum" sz="quarter" idx="12"/>
          </p:nvPr>
        </p:nvSpPr>
        <p:spPr/>
        <p:txBody>
          <a:bodyPr/>
          <a:lstStyle/>
          <a:p>
            <a:fld id="{7D3D310F-6041-4ADA-824E-F0911849B0E7}" type="slidenum">
              <a:rPr lang="en-IN" smtClean="0"/>
              <a:t>‹#›</a:t>
            </a:fld>
            <a:endParaRPr lang="en-IN"/>
          </a:p>
        </p:txBody>
      </p:sp>
    </p:spTree>
    <p:extLst>
      <p:ext uri="{BB962C8B-B14F-4D97-AF65-F5344CB8AC3E}">
        <p14:creationId xmlns:p14="http://schemas.microsoft.com/office/powerpoint/2010/main" val="165518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3B18B-DD0B-DAAA-EE5E-F6A0606A5C5C}"/>
              </a:ext>
            </a:extLst>
          </p:cNvPr>
          <p:cNvSpPr>
            <a:spLocks noGrp="1"/>
          </p:cNvSpPr>
          <p:nvPr>
            <p:ph type="dt" sz="half" idx="10"/>
          </p:nvPr>
        </p:nvSpPr>
        <p:spPr/>
        <p:txBody>
          <a:bodyPr/>
          <a:lstStyle/>
          <a:p>
            <a:fld id="{929B9D93-2A0A-4D57-8743-FAB494BC8912}" type="datetimeFigureOut">
              <a:rPr lang="en-IN" smtClean="0"/>
              <a:t>25-06-2024</a:t>
            </a:fld>
            <a:endParaRPr lang="en-IN"/>
          </a:p>
        </p:txBody>
      </p:sp>
      <p:sp>
        <p:nvSpPr>
          <p:cNvPr id="3" name="Footer Placeholder 2">
            <a:extLst>
              <a:ext uri="{FF2B5EF4-FFF2-40B4-BE49-F238E27FC236}">
                <a16:creationId xmlns:a16="http://schemas.microsoft.com/office/drawing/2014/main" id="{1605D4B2-4DE4-FC9A-168F-843F4C9C97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407331-5BAF-1A99-312D-9A7959253F83}"/>
              </a:ext>
            </a:extLst>
          </p:cNvPr>
          <p:cNvSpPr>
            <a:spLocks noGrp="1"/>
          </p:cNvSpPr>
          <p:nvPr>
            <p:ph type="sldNum" sz="quarter" idx="12"/>
          </p:nvPr>
        </p:nvSpPr>
        <p:spPr/>
        <p:txBody>
          <a:bodyPr/>
          <a:lstStyle/>
          <a:p>
            <a:fld id="{7D3D310F-6041-4ADA-824E-F0911849B0E7}" type="slidenum">
              <a:rPr lang="en-IN" smtClean="0"/>
              <a:t>‹#›</a:t>
            </a:fld>
            <a:endParaRPr lang="en-IN"/>
          </a:p>
        </p:txBody>
      </p:sp>
    </p:spTree>
    <p:extLst>
      <p:ext uri="{BB962C8B-B14F-4D97-AF65-F5344CB8AC3E}">
        <p14:creationId xmlns:p14="http://schemas.microsoft.com/office/powerpoint/2010/main" val="36612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59884-A977-BD3B-BBE1-E921BB8EA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A1025A-D8E6-DC8C-203B-92B4BF4964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C4FDC3-C6A5-15C3-DBB1-066C7552F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89456-F808-89BF-EBD6-B2C2D801AF1E}"/>
              </a:ext>
            </a:extLst>
          </p:cNvPr>
          <p:cNvSpPr>
            <a:spLocks noGrp="1"/>
          </p:cNvSpPr>
          <p:nvPr>
            <p:ph type="dt" sz="half" idx="10"/>
          </p:nvPr>
        </p:nvSpPr>
        <p:spPr/>
        <p:txBody>
          <a:bodyPr/>
          <a:lstStyle/>
          <a:p>
            <a:fld id="{929B9D93-2A0A-4D57-8743-FAB494BC8912}" type="datetimeFigureOut">
              <a:rPr lang="en-IN" smtClean="0"/>
              <a:t>25-06-2024</a:t>
            </a:fld>
            <a:endParaRPr lang="en-IN"/>
          </a:p>
        </p:txBody>
      </p:sp>
      <p:sp>
        <p:nvSpPr>
          <p:cNvPr id="6" name="Footer Placeholder 5">
            <a:extLst>
              <a:ext uri="{FF2B5EF4-FFF2-40B4-BE49-F238E27FC236}">
                <a16:creationId xmlns:a16="http://schemas.microsoft.com/office/drawing/2014/main" id="{0C67FDC5-7C3B-5E22-B965-0726380EA5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59DD3B-CEEE-8A25-27CD-4538201FB39E}"/>
              </a:ext>
            </a:extLst>
          </p:cNvPr>
          <p:cNvSpPr>
            <a:spLocks noGrp="1"/>
          </p:cNvSpPr>
          <p:nvPr>
            <p:ph type="sldNum" sz="quarter" idx="12"/>
          </p:nvPr>
        </p:nvSpPr>
        <p:spPr/>
        <p:txBody>
          <a:bodyPr/>
          <a:lstStyle/>
          <a:p>
            <a:fld id="{7D3D310F-6041-4ADA-824E-F0911849B0E7}" type="slidenum">
              <a:rPr lang="en-IN" smtClean="0"/>
              <a:t>‹#›</a:t>
            </a:fld>
            <a:endParaRPr lang="en-IN"/>
          </a:p>
        </p:txBody>
      </p:sp>
    </p:spTree>
    <p:extLst>
      <p:ext uri="{BB962C8B-B14F-4D97-AF65-F5344CB8AC3E}">
        <p14:creationId xmlns:p14="http://schemas.microsoft.com/office/powerpoint/2010/main" val="3367786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FD9F-6E85-4B42-D433-BFAE15103C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2CCF67-6B48-2E1E-B3BC-8576CB6CA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85060F-432A-6331-D548-738DA4568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AE1E9-081F-21ED-5577-0932A06197F5}"/>
              </a:ext>
            </a:extLst>
          </p:cNvPr>
          <p:cNvSpPr>
            <a:spLocks noGrp="1"/>
          </p:cNvSpPr>
          <p:nvPr>
            <p:ph type="dt" sz="half" idx="10"/>
          </p:nvPr>
        </p:nvSpPr>
        <p:spPr/>
        <p:txBody>
          <a:bodyPr/>
          <a:lstStyle/>
          <a:p>
            <a:fld id="{929B9D93-2A0A-4D57-8743-FAB494BC8912}" type="datetimeFigureOut">
              <a:rPr lang="en-IN" smtClean="0"/>
              <a:t>25-06-2024</a:t>
            </a:fld>
            <a:endParaRPr lang="en-IN"/>
          </a:p>
        </p:txBody>
      </p:sp>
      <p:sp>
        <p:nvSpPr>
          <p:cNvPr id="6" name="Footer Placeholder 5">
            <a:extLst>
              <a:ext uri="{FF2B5EF4-FFF2-40B4-BE49-F238E27FC236}">
                <a16:creationId xmlns:a16="http://schemas.microsoft.com/office/drawing/2014/main" id="{AB44F063-B4D0-B3B2-7275-0818E1AAC0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EA9568-F557-D288-F0F6-187266CBC599}"/>
              </a:ext>
            </a:extLst>
          </p:cNvPr>
          <p:cNvSpPr>
            <a:spLocks noGrp="1"/>
          </p:cNvSpPr>
          <p:nvPr>
            <p:ph type="sldNum" sz="quarter" idx="12"/>
          </p:nvPr>
        </p:nvSpPr>
        <p:spPr/>
        <p:txBody>
          <a:bodyPr/>
          <a:lstStyle/>
          <a:p>
            <a:fld id="{7D3D310F-6041-4ADA-824E-F0911849B0E7}" type="slidenum">
              <a:rPr lang="en-IN" smtClean="0"/>
              <a:t>‹#›</a:t>
            </a:fld>
            <a:endParaRPr lang="en-IN"/>
          </a:p>
        </p:txBody>
      </p:sp>
    </p:spTree>
    <p:extLst>
      <p:ext uri="{BB962C8B-B14F-4D97-AF65-F5344CB8AC3E}">
        <p14:creationId xmlns:p14="http://schemas.microsoft.com/office/powerpoint/2010/main" val="2938482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FFE6F7-47D1-F43B-8CAA-FA6EBF4909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50A39A-CFD4-0B1F-D522-8B3461C26E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4FA31E-3C94-5166-2D62-387BFF6E89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9B9D93-2A0A-4D57-8743-FAB494BC8912}" type="datetimeFigureOut">
              <a:rPr lang="en-IN" smtClean="0"/>
              <a:t>25-06-2024</a:t>
            </a:fld>
            <a:endParaRPr lang="en-IN"/>
          </a:p>
        </p:txBody>
      </p:sp>
      <p:sp>
        <p:nvSpPr>
          <p:cNvPr id="5" name="Footer Placeholder 4">
            <a:extLst>
              <a:ext uri="{FF2B5EF4-FFF2-40B4-BE49-F238E27FC236}">
                <a16:creationId xmlns:a16="http://schemas.microsoft.com/office/drawing/2014/main" id="{532469EC-13A9-CD37-3E88-3320E54C96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58546EF-EB05-E80F-14CB-047AD9D5E2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3D310F-6041-4ADA-824E-F0911849B0E7}" type="slidenum">
              <a:rPr lang="en-IN" smtClean="0"/>
              <a:t>‹#›</a:t>
            </a:fld>
            <a:endParaRPr lang="en-IN"/>
          </a:p>
        </p:txBody>
      </p:sp>
    </p:spTree>
    <p:extLst>
      <p:ext uri="{BB962C8B-B14F-4D97-AF65-F5344CB8AC3E}">
        <p14:creationId xmlns:p14="http://schemas.microsoft.com/office/powerpoint/2010/main" val="845339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BA9C1-4F47-7613-6142-4C787DBF97E9}"/>
              </a:ext>
            </a:extLst>
          </p:cNvPr>
          <p:cNvSpPr>
            <a:spLocks noGrp="1"/>
          </p:cNvSpPr>
          <p:nvPr>
            <p:ph type="ctrTitle"/>
          </p:nvPr>
        </p:nvSpPr>
        <p:spPr/>
        <p:txBody>
          <a:bodyPr>
            <a:normAutofit/>
          </a:bodyPr>
          <a:lstStyle/>
          <a:p>
            <a:r>
              <a:rPr lang="en-IN" sz="5400" b="1" i="0" u="none" strike="noStrike" baseline="0" dirty="0">
                <a:latin typeface="OpenSans-Bold"/>
              </a:rPr>
              <a:t>Containerizing Your</a:t>
            </a:r>
            <a:br>
              <a:rPr lang="en-IN" sz="5400" b="1" i="0" u="none" strike="noStrike" baseline="0" dirty="0">
                <a:latin typeface="OpenSans-Bold"/>
              </a:rPr>
            </a:br>
            <a:r>
              <a:rPr lang="en-IN" sz="5400" b="1" i="0" u="none" strike="noStrike" baseline="0" dirty="0">
                <a:latin typeface="OpenSans-Bold"/>
              </a:rPr>
              <a:t>Application with</a:t>
            </a:r>
            <a:br>
              <a:rPr lang="en-IN" sz="5400" b="1" i="0" u="none" strike="noStrike" baseline="0" dirty="0">
                <a:latin typeface="OpenSans-Bold"/>
              </a:rPr>
            </a:br>
            <a:r>
              <a:rPr lang="en-IN" sz="5400" b="1" i="0" u="none" strike="noStrike" baseline="0" dirty="0">
                <a:latin typeface="OpenSans-Bold"/>
              </a:rPr>
              <a:t>Docker</a:t>
            </a:r>
            <a:endParaRPr lang="en-IN" sz="19900" dirty="0"/>
          </a:p>
        </p:txBody>
      </p:sp>
    </p:spTree>
    <p:extLst>
      <p:ext uri="{BB962C8B-B14F-4D97-AF65-F5344CB8AC3E}">
        <p14:creationId xmlns:p14="http://schemas.microsoft.com/office/powerpoint/2010/main" val="3636742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2F19-00A6-CBA2-CB2B-0FF3005E8725}"/>
              </a:ext>
            </a:extLst>
          </p:cNvPr>
          <p:cNvSpPr>
            <a:spLocks noGrp="1"/>
          </p:cNvSpPr>
          <p:nvPr>
            <p:ph type="title"/>
          </p:nvPr>
        </p:nvSpPr>
        <p:spPr/>
        <p:txBody>
          <a:bodyPr>
            <a:normAutofit/>
          </a:bodyPr>
          <a:lstStyle/>
          <a:p>
            <a:r>
              <a:rPr lang="en-IN" sz="4000" dirty="0">
                <a:latin typeface="MinionPro-Regular"/>
              </a:rPr>
              <a:t>R</a:t>
            </a:r>
            <a:r>
              <a:rPr lang="en-IN" sz="4000" b="0" i="0" u="none" strike="noStrike" baseline="0" dirty="0">
                <a:latin typeface="MinionPro-Regular"/>
              </a:rPr>
              <a:t>equirements</a:t>
            </a:r>
            <a:endParaRPr lang="en-IN" sz="8000" dirty="0"/>
          </a:p>
        </p:txBody>
      </p:sp>
      <p:sp>
        <p:nvSpPr>
          <p:cNvPr id="3" name="Content Placeholder 2">
            <a:extLst>
              <a:ext uri="{FF2B5EF4-FFF2-40B4-BE49-F238E27FC236}">
                <a16:creationId xmlns:a16="http://schemas.microsoft.com/office/drawing/2014/main" id="{0677CB9A-A65E-66F6-C243-6B3ADAEA5F12}"/>
              </a:ext>
            </a:extLst>
          </p:cNvPr>
          <p:cNvSpPr>
            <a:spLocks noGrp="1"/>
          </p:cNvSpPr>
          <p:nvPr>
            <p:ph idx="1"/>
          </p:nvPr>
        </p:nvSpPr>
        <p:spPr/>
        <p:txBody>
          <a:bodyPr>
            <a:normAutofit/>
          </a:bodyPr>
          <a:lstStyle/>
          <a:p>
            <a:pPr marL="0" indent="0" algn="l">
              <a:buNone/>
            </a:pPr>
            <a:r>
              <a:rPr lang="en-US" sz="2400" b="0" i="0" u="none" strike="noStrike" baseline="0" dirty="0">
                <a:latin typeface="MinionPro-Regular"/>
              </a:rPr>
              <a:t>To install Docker Desktop on a Windows machine, it is necessary to first check the</a:t>
            </a:r>
          </a:p>
          <a:p>
            <a:pPr marL="0" indent="0" algn="l">
              <a:buNone/>
            </a:pPr>
            <a:r>
              <a:rPr lang="en-US" sz="2400" b="0" i="0" u="none" strike="noStrike" baseline="0" dirty="0">
                <a:latin typeface="MinionPro-Regular"/>
              </a:rPr>
              <a:t>hardware requirements, which are outlined here:</a:t>
            </a:r>
          </a:p>
          <a:p>
            <a:pPr marL="0" indent="0" algn="l">
              <a:buNone/>
            </a:pPr>
            <a:endParaRPr lang="en-US" sz="2400" dirty="0">
              <a:latin typeface="MinionPro-Regular"/>
            </a:endParaRPr>
          </a:p>
          <a:p>
            <a:pPr marL="0" indent="0" algn="l">
              <a:buNone/>
            </a:pPr>
            <a:r>
              <a:rPr lang="en-US" sz="2400" b="0" i="0" u="none" strike="noStrike" baseline="0" dirty="0">
                <a:latin typeface="MinionPro-Regular"/>
              </a:rPr>
              <a:t>• Windows 10/11 64-bit with at least 4 </a:t>
            </a:r>
            <a:r>
              <a:rPr lang="en-US" sz="2400" b="1" i="0" u="none" strike="noStrike" baseline="0" dirty="0">
                <a:latin typeface="MinionPro-Bold"/>
              </a:rPr>
              <a:t>gigabytes </a:t>
            </a:r>
            <a:r>
              <a:rPr lang="en-US" sz="2400" b="0" i="0" u="none" strike="noStrike" baseline="0" dirty="0">
                <a:latin typeface="MinionPro-Regular"/>
              </a:rPr>
              <a:t>(</a:t>
            </a:r>
            <a:r>
              <a:rPr lang="en-US" sz="2400" b="1" i="0" u="none" strike="noStrike" baseline="0" dirty="0">
                <a:latin typeface="MinionPro-Bold"/>
              </a:rPr>
              <a:t>GB</a:t>
            </a:r>
            <a:r>
              <a:rPr lang="en-US" sz="2400" b="0" i="0" u="none" strike="noStrike" baseline="0" dirty="0">
                <a:latin typeface="MinionPro-Regular"/>
              </a:rPr>
              <a:t>) of RAM</a:t>
            </a:r>
          </a:p>
          <a:p>
            <a:pPr marL="0" indent="0" algn="l">
              <a:buNone/>
            </a:pPr>
            <a:r>
              <a:rPr lang="en-US" sz="2400" b="0" i="0" u="none" strike="noStrike" baseline="0" dirty="0">
                <a:latin typeface="MinionPro-Regular"/>
              </a:rPr>
              <a:t>• </a:t>
            </a:r>
            <a:r>
              <a:rPr lang="en-US" sz="2400" b="1" i="0" u="none" strike="noStrike" baseline="0" dirty="0">
                <a:latin typeface="MinionPro-Bold"/>
              </a:rPr>
              <a:t>Windows Subsystem for Linux 2 </a:t>
            </a:r>
            <a:r>
              <a:rPr lang="en-US" sz="2400" b="0" i="0" u="none" strike="noStrike" baseline="0" dirty="0">
                <a:latin typeface="MinionPro-Regular"/>
              </a:rPr>
              <a:t>(</a:t>
            </a:r>
            <a:r>
              <a:rPr lang="en-US" sz="2400" b="1" i="0" u="none" strike="noStrike" baseline="0" dirty="0">
                <a:latin typeface="MinionPro-Bold"/>
              </a:rPr>
              <a:t>WSL 2</a:t>
            </a:r>
            <a:r>
              <a:rPr lang="en-US" sz="2400" b="0" i="0" u="none" strike="noStrike" baseline="0" dirty="0">
                <a:latin typeface="MinionPro-Regular"/>
              </a:rPr>
              <a:t>) backend or Hyper-V enabled. You</a:t>
            </a:r>
          </a:p>
          <a:p>
            <a:pPr marL="0" indent="0" algn="l">
              <a:buNone/>
            </a:pPr>
            <a:r>
              <a:rPr lang="en-US" sz="2400" b="0" i="0" u="none" strike="noStrike" baseline="0" dirty="0">
                <a:latin typeface="MinionPro-Regular"/>
              </a:rPr>
              <a:t>can refer to this documentation in the event of any problems: </a:t>
            </a:r>
            <a:r>
              <a:rPr lang="en-US" sz="2400" b="0" i="0" u="none" strike="noStrike" baseline="0" dirty="0">
                <a:latin typeface="CourierStd"/>
              </a:rPr>
              <a:t>https://docs.</a:t>
            </a:r>
          </a:p>
          <a:p>
            <a:pPr marL="0" indent="0" algn="l">
              <a:buNone/>
            </a:pPr>
            <a:r>
              <a:rPr lang="en-US" sz="2400" b="0" i="0" u="none" strike="noStrike" baseline="0" dirty="0">
                <a:latin typeface="CourierStd"/>
              </a:rPr>
              <a:t>docker.com/docker-for-windows/troubleshoot/#virtualizationmust-</a:t>
            </a:r>
          </a:p>
          <a:p>
            <a:pPr marL="0" indent="0" algn="l">
              <a:buNone/>
            </a:pPr>
            <a:r>
              <a:rPr lang="en-IN" sz="2400" b="0" i="0" u="none" strike="noStrike" baseline="0" dirty="0">
                <a:latin typeface="CourierStd"/>
              </a:rPr>
              <a:t>be-enabled</a:t>
            </a:r>
            <a:r>
              <a:rPr lang="en-IN" sz="2400" b="0" i="0" u="none" strike="noStrike" baseline="0" dirty="0">
                <a:latin typeface="MinionPro-Regular"/>
              </a:rPr>
              <a:t>.</a:t>
            </a:r>
            <a:endParaRPr lang="en-IN" sz="3600" dirty="0"/>
          </a:p>
        </p:txBody>
      </p:sp>
    </p:spTree>
    <p:extLst>
      <p:ext uri="{BB962C8B-B14F-4D97-AF65-F5344CB8AC3E}">
        <p14:creationId xmlns:p14="http://schemas.microsoft.com/office/powerpoint/2010/main" val="526286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EFF7-5251-B2CE-66A1-3E980B05479D}"/>
              </a:ext>
            </a:extLst>
          </p:cNvPr>
          <p:cNvSpPr>
            <a:spLocks noGrp="1"/>
          </p:cNvSpPr>
          <p:nvPr>
            <p:ph type="title"/>
          </p:nvPr>
        </p:nvSpPr>
        <p:spPr/>
        <p:txBody>
          <a:bodyPr>
            <a:normAutofit/>
          </a:bodyPr>
          <a:lstStyle/>
          <a:p>
            <a:endParaRPr lang="en-IN" sz="7200" dirty="0"/>
          </a:p>
        </p:txBody>
      </p:sp>
      <p:sp>
        <p:nvSpPr>
          <p:cNvPr id="3" name="Content Placeholder 2">
            <a:extLst>
              <a:ext uri="{FF2B5EF4-FFF2-40B4-BE49-F238E27FC236}">
                <a16:creationId xmlns:a16="http://schemas.microsoft.com/office/drawing/2014/main" id="{8136DA11-4AA1-C551-69F4-A9F51200CC7E}"/>
              </a:ext>
            </a:extLst>
          </p:cNvPr>
          <p:cNvSpPr>
            <a:spLocks noGrp="1"/>
          </p:cNvSpPr>
          <p:nvPr>
            <p:ph idx="1"/>
          </p:nvPr>
        </p:nvSpPr>
        <p:spPr/>
        <p:txBody>
          <a:bodyPr/>
          <a:lstStyle/>
          <a:p>
            <a:pPr marL="0" indent="0" algn="l">
              <a:buNone/>
            </a:pPr>
            <a:r>
              <a:rPr lang="en-US" sz="1800" b="0" i="0" u="none" strike="noStrike" baseline="0" dirty="0">
                <a:latin typeface="MinionPro-Regular"/>
              </a:rPr>
              <a:t>To install Docker Desktop, which is the same binary as the Docker installer for Windows</a:t>
            </a:r>
          </a:p>
          <a:p>
            <a:pPr marL="0" indent="0" algn="l">
              <a:buNone/>
            </a:pPr>
            <a:r>
              <a:rPr lang="en-US" sz="1800" b="0" i="0" u="none" strike="noStrike" baseline="0" dirty="0">
                <a:latin typeface="MinionPro-Regular"/>
              </a:rPr>
              <a:t>and macOS, follow these steps:</a:t>
            </a:r>
          </a:p>
          <a:p>
            <a:pPr marL="0" indent="0" algn="l">
              <a:buNone/>
            </a:pPr>
            <a:r>
              <a:rPr lang="en-US" sz="1800" b="0" i="0" u="none" strike="noStrike" baseline="0" dirty="0">
                <a:latin typeface="MinionPro-Regular"/>
              </a:rPr>
              <a:t>1. First, download Docker Desktop by clicking on the </a:t>
            </a:r>
            <a:r>
              <a:rPr lang="en-US" sz="1800" b="1" i="0" u="none" strike="noStrike" baseline="0" dirty="0">
                <a:latin typeface="MinionPro-Bold"/>
              </a:rPr>
              <a:t>Docker Desktop for Windows</a:t>
            </a:r>
          </a:p>
          <a:p>
            <a:pPr marL="0" indent="0" algn="l">
              <a:buNone/>
            </a:pPr>
            <a:r>
              <a:rPr lang="en-US" sz="1800" b="0" i="0" u="none" strike="noStrike" baseline="0" dirty="0">
                <a:latin typeface="MinionPro-Regular"/>
              </a:rPr>
              <a:t>button on the install documentation page at </a:t>
            </a:r>
            <a:r>
              <a:rPr lang="en-US" sz="1800" b="0" i="0" u="none" strike="noStrike" baseline="0" dirty="0">
                <a:latin typeface="CourierStd"/>
              </a:rPr>
              <a:t>https://docs.docker.com/</a:t>
            </a:r>
          </a:p>
          <a:p>
            <a:pPr marL="0" indent="0" algn="l">
              <a:buNone/>
            </a:pPr>
            <a:r>
              <a:rPr lang="en-US" sz="1800" b="0" i="0" u="none" strike="noStrike" baseline="0" dirty="0">
                <a:latin typeface="CourierStd"/>
              </a:rPr>
              <a:t>desktop/windows/install/</a:t>
            </a:r>
            <a:r>
              <a:rPr lang="en-US" sz="1800" b="0" i="0" u="none" strike="noStrike" baseline="0" dirty="0">
                <a:latin typeface="MinionPro-Regular"/>
              </a:rPr>
              <a:t>, as indicated in the following screenshot:</a:t>
            </a:r>
            <a:endParaRPr lang="en-IN" dirty="0"/>
          </a:p>
        </p:txBody>
      </p:sp>
      <p:sp>
        <p:nvSpPr>
          <p:cNvPr id="5" name="TextBox 4">
            <a:extLst>
              <a:ext uri="{FF2B5EF4-FFF2-40B4-BE49-F238E27FC236}">
                <a16:creationId xmlns:a16="http://schemas.microsoft.com/office/drawing/2014/main" id="{E68F079A-4E18-E611-A13D-E6FFD1023EC2}"/>
              </a:ext>
            </a:extLst>
          </p:cNvPr>
          <p:cNvSpPr txBox="1"/>
          <p:nvPr/>
        </p:nvSpPr>
        <p:spPr>
          <a:xfrm>
            <a:off x="3046751" y="3083190"/>
            <a:ext cx="6093500" cy="369332"/>
          </a:xfrm>
          <a:prstGeom prst="rect">
            <a:avLst/>
          </a:prstGeom>
          <a:noFill/>
        </p:spPr>
        <p:txBody>
          <a:bodyPr wrap="square">
            <a:spAutoFit/>
          </a:bodyPr>
          <a:lstStyle/>
          <a:p>
            <a:r>
              <a:rPr lang="en-IN" sz="1800" b="1" i="0" u="none" strike="noStrike" baseline="0" dirty="0">
                <a:latin typeface="MinionPro-Bold"/>
              </a:rPr>
              <a:t>Docker Desktop</a:t>
            </a:r>
            <a:endParaRPr lang="en-IN" sz="4400" dirty="0"/>
          </a:p>
        </p:txBody>
      </p:sp>
    </p:spTree>
    <p:extLst>
      <p:ext uri="{BB962C8B-B14F-4D97-AF65-F5344CB8AC3E}">
        <p14:creationId xmlns:p14="http://schemas.microsoft.com/office/powerpoint/2010/main" val="4072822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F767-FFCE-791A-0DF2-E75CA2DCD1AA}"/>
              </a:ext>
            </a:extLst>
          </p:cNvPr>
          <p:cNvSpPr>
            <a:spLocks noGrp="1"/>
          </p:cNvSpPr>
          <p:nvPr>
            <p:ph type="title"/>
          </p:nvPr>
        </p:nvSpPr>
        <p:spPr/>
        <p:txBody>
          <a:bodyPr/>
          <a:lstStyle/>
          <a:p>
            <a:r>
              <a:rPr lang="en-IN" sz="4400" b="1" i="0" u="none" strike="noStrike" baseline="0" dirty="0">
                <a:latin typeface="MinionPro-Bold"/>
              </a:rPr>
              <a:t>Docker Desktop</a:t>
            </a:r>
            <a:endParaRPr lang="en-IN" dirty="0"/>
          </a:p>
        </p:txBody>
      </p:sp>
      <p:sp>
        <p:nvSpPr>
          <p:cNvPr id="3" name="Content Placeholder 2">
            <a:extLst>
              <a:ext uri="{FF2B5EF4-FFF2-40B4-BE49-F238E27FC236}">
                <a16:creationId xmlns:a16="http://schemas.microsoft.com/office/drawing/2014/main" id="{79D9C9A7-5B59-8806-7E27-337DE3D02B3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027138A-C7BF-52DD-6721-8B4A2FFD15F5}"/>
              </a:ext>
            </a:extLst>
          </p:cNvPr>
          <p:cNvPicPr>
            <a:picLocks noChangeAspect="1"/>
          </p:cNvPicPr>
          <p:nvPr/>
        </p:nvPicPr>
        <p:blipFill>
          <a:blip r:embed="rId2"/>
          <a:stretch>
            <a:fillRect/>
          </a:stretch>
        </p:blipFill>
        <p:spPr>
          <a:xfrm>
            <a:off x="1109818" y="1274164"/>
            <a:ext cx="9972363" cy="4988523"/>
          </a:xfrm>
          <a:prstGeom prst="rect">
            <a:avLst/>
          </a:prstGeom>
        </p:spPr>
      </p:pic>
    </p:spTree>
    <p:extLst>
      <p:ext uri="{BB962C8B-B14F-4D97-AF65-F5344CB8AC3E}">
        <p14:creationId xmlns:p14="http://schemas.microsoft.com/office/powerpoint/2010/main" val="226800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D96E-7999-FF41-7FD3-30694C54CBE4}"/>
              </a:ext>
            </a:extLst>
          </p:cNvPr>
          <p:cNvSpPr>
            <a:spLocks noGrp="1"/>
          </p:cNvSpPr>
          <p:nvPr>
            <p:ph type="title"/>
          </p:nvPr>
        </p:nvSpPr>
        <p:spPr/>
        <p:txBody>
          <a:bodyPr/>
          <a:lstStyle/>
          <a:p>
            <a:r>
              <a:rPr lang="en-IN" sz="4400" b="1" i="0" u="none" strike="noStrike" baseline="0" dirty="0">
                <a:latin typeface="MinionPro-Bold"/>
              </a:rPr>
              <a:t>Docker Desktop</a:t>
            </a:r>
            <a:endParaRPr lang="en-IN" dirty="0"/>
          </a:p>
        </p:txBody>
      </p:sp>
      <p:sp>
        <p:nvSpPr>
          <p:cNvPr id="3" name="Content Placeholder 2">
            <a:extLst>
              <a:ext uri="{FF2B5EF4-FFF2-40B4-BE49-F238E27FC236}">
                <a16:creationId xmlns:a16="http://schemas.microsoft.com/office/drawing/2014/main" id="{2B00FBD5-0198-210A-4C06-47EDFF2A2C48}"/>
              </a:ext>
            </a:extLst>
          </p:cNvPr>
          <p:cNvSpPr>
            <a:spLocks noGrp="1"/>
          </p:cNvSpPr>
          <p:nvPr>
            <p:ph idx="1"/>
          </p:nvPr>
        </p:nvSpPr>
        <p:spPr/>
        <p:txBody>
          <a:bodyPr/>
          <a:lstStyle/>
          <a:p>
            <a:pPr marL="0" indent="0" algn="l">
              <a:buNone/>
            </a:pPr>
            <a:r>
              <a:rPr lang="en-US" sz="1800" b="0" i="0" u="none" strike="noStrike" baseline="0" dirty="0">
                <a:latin typeface="MinionPro-Regular"/>
              </a:rPr>
              <a:t>2. Once that's downloaded, click on the downloaded </a:t>
            </a:r>
            <a:r>
              <a:rPr lang="en-US" sz="1800" b="1" i="0" u="none" strike="noStrike" baseline="0" dirty="0">
                <a:latin typeface="MinionPro-Bold"/>
              </a:rPr>
              <a:t>executable </a:t>
            </a:r>
            <a:r>
              <a:rPr lang="en-US" sz="1800" b="0" i="0" u="none" strike="noStrike" baseline="0" dirty="0">
                <a:latin typeface="MinionPro-Regular"/>
              </a:rPr>
              <a:t>(</a:t>
            </a:r>
            <a:r>
              <a:rPr lang="en-US" sz="1800" b="1" i="0" u="none" strike="noStrike" baseline="0" dirty="0">
                <a:latin typeface="MinionPro-Bold"/>
              </a:rPr>
              <a:t>EXE</a:t>
            </a:r>
            <a:r>
              <a:rPr lang="en-US" sz="1800" b="0" i="0" u="none" strike="noStrike" baseline="0" dirty="0">
                <a:latin typeface="MinionPro-Regular"/>
              </a:rPr>
              <a:t>) file.</a:t>
            </a:r>
          </a:p>
          <a:p>
            <a:pPr marL="0" indent="0" algn="l">
              <a:buNone/>
            </a:pPr>
            <a:r>
              <a:rPr lang="en-US" sz="1800" b="0" i="0" u="none" strike="noStrike" baseline="0" dirty="0">
                <a:latin typeface="MinionPro-Regular"/>
              </a:rPr>
              <a:t>3. Then, take the single configuration step, which is a possibility to install required</a:t>
            </a:r>
          </a:p>
          <a:p>
            <a:pPr marL="0" indent="0" algn="l">
              <a:buNone/>
            </a:pPr>
            <a:r>
              <a:rPr lang="en-US" sz="1800" b="0" i="0" u="none" strike="noStrike" baseline="0" dirty="0">
                <a:latin typeface="MinionPro-Regular"/>
              </a:rPr>
              <a:t>components for the WSL 2 backend, as illustrated in the following screenshot:</a:t>
            </a:r>
            <a:endParaRPr lang="en-IN" dirty="0"/>
          </a:p>
        </p:txBody>
      </p:sp>
      <p:pic>
        <p:nvPicPr>
          <p:cNvPr id="5" name="Picture 4">
            <a:extLst>
              <a:ext uri="{FF2B5EF4-FFF2-40B4-BE49-F238E27FC236}">
                <a16:creationId xmlns:a16="http://schemas.microsoft.com/office/drawing/2014/main" id="{A2D795A7-FDA2-4C7A-7E9F-B0400A7AA2F1}"/>
              </a:ext>
            </a:extLst>
          </p:cNvPr>
          <p:cNvPicPr>
            <a:picLocks noChangeAspect="1"/>
          </p:cNvPicPr>
          <p:nvPr/>
        </p:nvPicPr>
        <p:blipFill>
          <a:blip r:embed="rId2"/>
          <a:stretch>
            <a:fillRect/>
          </a:stretch>
        </p:blipFill>
        <p:spPr>
          <a:xfrm>
            <a:off x="2019899" y="3429000"/>
            <a:ext cx="8152201" cy="2289350"/>
          </a:xfrm>
          <a:prstGeom prst="rect">
            <a:avLst/>
          </a:prstGeom>
        </p:spPr>
      </p:pic>
    </p:spTree>
    <p:extLst>
      <p:ext uri="{BB962C8B-B14F-4D97-AF65-F5344CB8AC3E}">
        <p14:creationId xmlns:p14="http://schemas.microsoft.com/office/powerpoint/2010/main" val="348954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3958-9EA2-B208-0ADA-6F15F98CA946}"/>
              </a:ext>
            </a:extLst>
          </p:cNvPr>
          <p:cNvSpPr>
            <a:spLocks noGrp="1"/>
          </p:cNvSpPr>
          <p:nvPr>
            <p:ph type="title"/>
          </p:nvPr>
        </p:nvSpPr>
        <p:spPr/>
        <p:txBody>
          <a:bodyPr/>
          <a:lstStyle/>
          <a:p>
            <a:r>
              <a:rPr lang="en-IN" sz="4400" b="1" i="0" u="none" strike="noStrike" baseline="0" dirty="0">
                <a:latin typeface="MinionPro-Bold"/>
              </a:rPr>
              <a:t>Docker Desktop</a:t>
            </a:r>
            <a:endParaRPr lang="en-IN" dirty="0"/>
          </a:p>
        </p:txBody>
      </p:sp>
      <p:sp>
        <p:nvSpPr>
          <p:cNvPr id="3" name="Content Placeholder 2">
            <a:extLst>
              <a:ext uri="{FF2B5EF4-FFF2-40B4-BE49-F238E27FC236}">
                <a16:creationId xmlns:a16="http://schemas.microsoft.com/office/drawing/2014/main" id="{E5A04B15-18BC-F931-3B5E-18CD15AF7497}"/>
              </a:ext>
            </a:extLst>
          </p:cNvPr>
          <p:cNvSpPr>
            <a:spLocks noGrp="1"/>
          </p:cNvSpPr>
          <p:nvPr>
            <p:ph idx="1"/>
          </p:nvPr>
        </p:nvSpPr>
        <p:spPr/>
        <p:txBody>
          <a:bodyPr/>
          <a:lstStyle/>
          <a:p>
            <a:pPr marL="0" indent="0" algn="l">
              <a:buNone/>
            </a:pPr>
            <a:r>
              <a:rPr lang="en-US" sz="1800" b="0" i="0" u="none" strike="noStrike" baseline="0" dirty="0">
                <a:latin typeface="MinionPro-Regular"/>
              </a:rPr>
              <a:t>In our case, we will check this option to install Windows components using WSL 2</a:t>
            </a:r>
          </a:p>
          <a:p>
            <a:pPr marL="0" indent="0" algn="l">
              <a:buNone/>
            </a:pPr>
            <a:r>
              <a:rPr lang="en-IN" sz="1800" b="0" i="0" u="none" strike="noStrike" baseline="0" dirty="0">
                <a:latin typeface="MinionPro-Regular"/>
              </a:rPr>
              <a:t>as the backend.</a:t>
            </a:r>
          </a:p>
          <a:p>
            <a:pPr marL="0" indent="0" algn="l">
              <a:buNone/>
            </a:pPr>
            <a:r>
              <a:rPr lang="en-US" sz="1800" b="0" i="0" u="none" strike="noStrike" baseline="0" dirty="0">
                <a:latin typeface="MinionPro-Regular"/>
              </a:rPr>
              <a:t>4. Once the installation is complete, we'll get a confirmation message and a button to</a:t>
            </a:r>
          </a:p>
          <a:p>
            <a:pPr marL="0" indent="0" algn="l">
              <a:buNone/>
            </a:pPr>
            <a:r>
              <a:rPr lang="en-US" sz="1800" b="0" i="0" u="none" strike="noStrike" baseline="0" dirty="0">
                <a:latin typeface="MinionPro-Regular"/>
              </a:rPr>
              <a:t>close the installation, as illustrated in the following screenshot:</a:t>
            </a:r>
          </a:p>
          <a:p>
            <a:pPr marL="0" indent="0" algn="l">
              <a:buNone/>
            </a:pPr>
            <a:endParaRPr lang="en-US" sz="1800" dirty="0">
              <a:latin typeface="MinionPro-Regular"/>
            </a:endParaRPr>
          </a:p>
          <a:p>
            <a:pPr marL="0" indent="0" algn="l">
              <a:buNone/>
            </a:pPr>
            <a:endParaRPr lang="en-IN" dirty="0"/>
          </a:p>
        </p:txBody>
      </p:sp>
      <p:pic>
        <p:nvPicPr>
          <p:cNvPr id="5" name="Picture 4">
            <a:extLst>
              <a:ext uri="{FF2B5EF4-FFF2-40B4-BE49-F238E27FC236}">
                <a16:creationId xmlns:a16="http://schemas.microsoft.com/office/drawing/2014/main" id="{AB8B4061-E7E2-7B2C-6A62-44EA5F94C1BF}"/>
              </a:ext>
            </a:extLst>
          </p:cNvPr>
          <p:cNvPicPr>
            <a:picLocks noChangeAspect="1"/>
          </p:cNvPicPr>
          <p:nvPr/>
        </p:nvPicPr>
        <p:blipFill>
          <a:blip r:embed="rId2"/>
          <a:stretch>
            <a:fillRect/>
          </a:stretch>
        </p:blipFill>
        <p:spPr>
          <a:xfrm>
            <a:off x="2886765" y="3320773"/>
            <a:ext cx="5148318" cy="2856190"/>
          </a:xfrm>
          <a:prstGeom prst="rect">
            <a:avLst/>
          </a:prstGeom>
        </p:spPr>
      </p:pic>
    </p:spTree>
    <p:extLst>
      <p:ext uri="{BB962C8B-B14F-4D97-AF65-F5344CB8AC3E}">
        <p14:creationId xmlns:p14="http://schemas.microsoft.com/office/powerpoint/2010/main" val="3756968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B2DC-3095-0F26-9B3F-F5B3ADF2F6D3}"/>
              </a:ext>
            </a:extLst>
          </p:cNvPr>
          <p:cNvSpPr>
            <a:spLocks noGrp="1"/>
          </p:cNvSpPr>
          <p:nvPr>
            <p:ph type="title"/>
          </p:nvPr>
        </p:nvSpPr>
        <p:spPr/>
        <p:txBody>
          <a:bodyPr/>
          <a:lstStyle/>
          <a:p>
            <a:r>
              <a:rPr lang="en-IN" sz="4400" b="1" i="0" u="none" strike="noStrike" baseline="0" dirty="0">
                <a:latin typeface="MinionPro-Bold"/>
              </a:rPr>
              <a:t>Docker Desktop</a:t>
            </a:r>
            <a:endParaRPr lang="en-IN" dirty="0"/>
          </a:p>
        </p:txBody>
      </p:sp>
      <p:sp>
        <p:nvSpPr>
          <p:cNvPr id="3" name="Content Placeholder 2">
            <a:extLst>
              <a:ext uri="{FF2B5EF4-FFF2-40B4-BE49-F238E27FC236}">
                <a16:creationId xmlns:a16="http://schemas.microsoft.com/office/drawing/2014/main" id="{312E314D-F6A0-60B1-1593-BB02D62BA089}"/>
              </a:ext>
            </a:extLst>
          </p:cNvPr>
          <p:cNvSpPr>
            <a:spLocks noGrp="1"/>
          </p:cNvSpPr>
          <p:nvPr>
            <p:ph idx="1"/>
          </p:nvPr>
        </p:nvSpPr>
        <p:spPr/>
        <p:txBody>
          <a:bodyPr/>
          <a:lstStyle/>
          <a:p>
            <a:pPr marL="0" indent="0" algn="l">
              <a:buNone/>
            </a:pPr>
            <a:r>
              <a:rPr lang="en-US" sz="1800" b="0" i="0" u="none" strike="noStrike" baseline="0" dirty="0">
                <a:latin typeface="MinionPro-Regular"/>
              </a:rPr>
              <a:t>5. Finally, to start Docker, launch the Docker Desktop program. An icon will appear in the notification bar indicating that Docker is starting. It will then ask you to log in to Docker Hub via a small window. The startup steps of Docker Desktop are shown </a:t>
            </a:r>
            <a:r>
              <a:rPr lang="en-IN" sz="1800" b="0" i="0" u="none" strike="noStrike" baseline="0" dirty="0">
                <a:latin typeface="MinionPro-Regular"/>
              </a:rPr>
              <a:t>in the following screenshot:</a:t>
            </a:r>
            <a:endParaRPr lang="en-IN" dirty="0"/>
          </a:p>
        </p:txBody>
      </p:sp>
      <p:pic>
        <p:nvPicPr>
          <p:cNvPr id="5" name="Picture 4">
            <a:extLst>
              <a:ext uri="{FF2B5EF4-FFF2-40B4-BE49-F238E27FC236}">
                <a16:creationId xmlns:a16="http://schemas.microsoft.com/office/drawing/2014/main" id="{E13DF9D7-4534-027F-B5E3-690F0C8482D0}"/>
              </a:ext>
            </a:extLst>
          </p:cNvPr>
          <p:cNvPicPr>
            <a:picLocks noChangeAspect="1"/>
          </p:cNvPicPr>
          <p:nvPr/>
        </p:nvPicPr>
        <p:blipFill>
          <a:blip r:embed="rId2"/>
          <a:stretch>
            <a:fillRect/>
          </a:stretch>
        </p:blipFill>
        <p:spPr>
          <a:xfrm>
            <a:off x="2817704" y="2598770"/>
            <a:ext cx="6106886" cy="4118846"/>
          </a:xfrm>
          <a:prstGeom prst="rect">
            <a:avLst/>
          </a:prstGeom>
        </p:spPr>
      </p:pic>
    </p:spTree>
    <p:extLst>
      <p:ext uri="{BB962C8B-B14F-4D97-AF65-F5344CB8AC3E}">
        <p14:creationId xmlns:p14="http://schemas.microsoft.com/office/powerpoint/2010/main" val="617081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3B9A5-77CF-0589-53DF-1BCE6AD72DF8}"/>
              </a:ext>
            </a:extLst>
          </p:cNvPr>
          <p:cNvSpPr>
            <a:spLocks noGrp="1"/>
          </p:cNvSpPr>
          <p:nvPr>
            <p:ph type="title"/>
          </p:nvPr>
        </p:nvSpPr>
        <p:spPr/>
        <p:txBody>
          <a:bodyPr/>
          <a:lstStyle/>
          <a:p>
            <a:r>
              <a:rPr lang="en-IN" sz="4400" b="1" i="0" u="none" strike="noStrike" baseline="0" dirty="0">
                <a:latin typeface="MinionPro-Bold"/>
              </a:rPr>
              <a:t>Docker Desktop</a:t>
            </a:r>
            <a:endParaRPr lang="en-IN" dirty="0"/>
          </a:p>
        </p:txBody>
      </p:sp>
      <p:sp>
        <p:nvSpPr>
          <p:cNvPr id="3" name="Content Placeholder 2">
            <a:extLst>
              <a:ext uri="{FF2B5EF4-FFF2-40B4-BE49-F238E27FC236}">
                <a16:creationId xmlns:a16="http://schemas.microsoft.com/office/drawing/2014/main" id="{05B5C454-47A1-076F-33C7-AEF5909CA24D}"/>
              </a:ext>
            </a:extLst>
          </p:cNvPr>
          <p:cNvSpPr>
            <a:spLocks noGrp="1"/>
          </p:cNvSpPr>
          <p:nvPr>
            <p:ph idx="1"/>
          </p:nvPr>
        </p:nvSpPr>
        <p:spPr/>
        <p:txBody>
          <a:bodyPr/>
          <a:lstStyle/>
          <a:p>
            <a:pPr marL="0" indent="0" algn="l">
              <a:buNone/>
            </a:pPr>
            <a:r>
              <a:rPr lang="en-US" sz="1800" b="0" i="0" u="none" strike="noStrike" baseline="0" dirty="0">
                <a:latin typeface="MinionPro-Regular"/>
              </a:rPr>
              <a:t>To check your Docker installation, open the Terminal window (it will also work on a</a:t>
            </a:r>
          </a:p>
          <a:p>
            <a:pPr marL="0" indent="0" algn="l">
              <a:buNone/>
            </a:pPr>
            <a:r>
              <a:rPr lang="en-US" sz="1800" b="0" i="0" u="none" strike="noStrike" baseline="0" dirty="0">
                <a:latin typeface="MinionPro-Regular"/>
              </a:rPr>
              <a:t>Windows PowerShell Terminal) and execute the following command:</a:t>
            </a:r>
          </a:p>
          <a:p>
            <a:pPr marL="0" indent="0" algn="l">
              <a:buNone/>
            </a:pPr>
            <a:r>
              <a:rPr lang="en-IN" sz="1800" b="1" i="0" u="none" strike="noStrike" baseline="0" dirty="0">
                <a:latin typeface="CourierStd-Bold"/>
              </a:rPr>
              <a:t>docker --help</a:t>
            </a:r>
            <a:endParaRPr lang="en-IN" dirty="0"/>
          </a:p>
        </p:txBody>
      </p:sp>
      <p:pic>
        <p:nvPicPr>
          <p:cNvPr id="5" name="Picture 4">
            <a:extLst>
              <a:ext uri="{FF2B5EF4-FFF2-40B4-BE49-F238E27FC236}">
                <a16:creationId xmlns:a16="http://schemas.microsoft.com/office/drawing/2014/main" id="{42FF379D-9802-9886-DEEB-0586B576D4F5}"/>
              </a:ext>
            </a:extLst>
          </p:cNvPr>
          <p:cNvPicPr>
            <a:picLocks noChangeAspect="1"/>
          </p:cNvPicPr>
          <p:nvPr/>
        </p:nvPicPr>
        <p:blipFill>
          <a:blip r:embed="rId2"/>
          <a:stretch>
            <a:fillRect/>
          </a:stretch>
        </p:blipFill>
        <p:spPr>
          <a:xfrm>
            <a:off x="4223033" y="2752780"/>
            <a:ext cx="4831027" cy="3740095"/>
          </a:xfrm>
          <a:prstGeom prst="rect">
            <a:avLst/>
          </a:prstGeom>
        </p:spPr>
      </p:pic>
    </p:spTree>
    <p:extLst>
      <p:ext uri="{BB962C8B-B14F-4D97-AF65-F5344CB8AC3E}">
        <p14:creationId xmlns:p14="http://schemas.microsoft.com/office/powerpoint/2010/main" val="403746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D1F4-9675-8421-2BC0-F5EFB7DC9610}"/>
              </a:ext>
            </a:extLst>
          </p:cNvPr>
          <p:cNvSpPr>
            <a:spLocks noGrp="1"/>
          </p:cNvSpPr>
          <p:nvPr>
            <p:ph type="title"/>
          </p:nvPr>
        </p:nvSpPr>
        <p:spPr/>
        <p:txBody>
          <a:bodyPr>
            <a:normAutofit/>
          </a:bodyPr>
          <a:lstStyle/>
          <a:p>
            <a:r>
              <a:rPr lang="en-US" sz="2800" b="0" i="0" u="none" strike="noStrike" baseline="0" dirty="0">
                <a:latin typeface="OpenSans-Semibold"/>
              </a:rPr>
              <a:t>An overview of Docker's elements</a:t>
            </a:r>
            <a:endParaRPr lang="en-IN" sz="6000" dirty="0"/>
          </a:p>
        </p:txBody>
      </p:sp>
      <p:sp>
        <p:nvSpPr>
          <p:cNvPr id="3" name="Content Placeholder 2">
            <a:extLst>
              <a:ext uri="{FF2B5EF4-FFF2-40B4-BE49-F238E27FC236}">
                <a16:creationId xmlns:a16="http://schemas.microsoft.com/office/drawing/2014/main" id="{8D2D0457-9507-5E76-9352-06BF093415B3}"/>
              </a:ext>
            </a:extLst>
          </p:cNvPr>
          <p:cNvSpPr>
            <a:spLocks noGrp="1"/>
          </p:cNvSpPr>
          <p:nvPr>
            <p:ph idx="1"/>
          </p:nvPr>
        </p:nvSpPr>
        <p:spPr/>
        <p:txBody>
          <a:bodyPr>
            <a:normAutofit fontScale="92500"/>
          </a:bodyPr>
          <a:lstStyle/>
          <a:p>
            <a:pPr marL="0" indent="0" algn="l">
              <a:buNone/>
            </a:pPr>
            <a:r>
              <a:rPr lang="en-US" sz="2400" b="0" i="0" u="none" strike="noStrike" baseline="0" dirty="0">
                <a:latin typeface="MinionPro-Regular"/>
              </a:rPr>
              <a:t>Before executing Docker commands, we will discuss some of Docker's fundamental</a:t>
            </a:r>
          </a:p>
          <a:p>
            <a:pPr marL="0" indent="0" algn="l">
              <a:buNone/>
            </a:pPr>
            <a:r>
              <a:rPr lang="en-US" sz="2400" b="0" i="0" u="none" strike="noStrike" baseline="0" dirty="0">
                <a:latin typeface="MinionPro-Regular"/>
              </a:rPr>
              <a:t>elements, which are </a:t>
            </a:r>
            <a:r>
              <a:rPr lang="en-US" sz="2400" b="1" i="0" u="none" strike="noStrike" baseline="0" dirty="0" err="1">
                <a:latin typeface="MinionPro-Bold"/>
              </a:rPr>
              <a:t>Dockerfiles</a:t>
            </a:r>
            <a:r>
              <a:rPr lang="en-US" sz="2400" b="0" i="0" u="none" strike="noStrike" baseline="0" dirty="0">
                <a:latin typeface="MinionPro-Regular"/>
              </a:rPr>
              <a:t>, </a:t>
            </a:r>
            <a:r>
              <a:rPr lang="en-US" sz="2400" b="1" i="0" u="none" strike="noStrike" baseline="0" dirty="0">
                <a:latin typeface="MinionPro-Bold"/>
              </a:rPr>
              <a:t>containers</a:t>
            </a:r>
            <a:r>
              <a:rPr lang="en-US" sz="2400" b="0" i="0" u="none" strike="noStrike" baseline="0" dirty="0">
                <a:latin typeface="MinionPro-Regular"/>
              </a:rPr>
              <a:t>, and </a:t>
            </a:r>
            <a:r>
              <a:rPr lang="en-US" sz="2400" b="1" i="0" u="none" strike="noStrike" baseline="0" dirty="0">
                <a:latin typeface="MinionPro-Bold"/>
              </a:rPr>
              <a:t>volumes</a:t>
            </a:r>
            <a:r>
              <a:rPr lang="en-US" sz="2400" b="0" i="0" u="none" strike="noStrike" baseline="0" dirty="0">
                <a:latin typeface="MinionPro-Regular"/>
              </a:rPr>
              <a:t>.</a:t>
            </a:r>
          </a:p>
          <a:p>
            <a:pPr marL="0" indent="0" algn="l">
              <a:buNone/>
            </a:pPr>
            <a:r>
              <a:rPr lang="en-US" sz="2400" b="0" i="0" u="none" strike="noStrike" baseline="0" dirty="0">
                <a:latin typeface="MinionPro-Regular"/>
              </a:rPr>
              <a:t>First of all, it is important to know that a </a:t>
            </a:r>
            <a:r>
              <a:rPr lang="en-US" sz="2400" b="1" i="0" u="none" strike="noStrike" baseline="0" dirty="0">
                <a:latin typeface="MinionPro-Bold"/>
              </a:rPr>
              <a:t>Docker image </a:t>
            </a:r>
            <a:r>
              <a:rPr lang="en-US" sz="2400" b="0" i="0" u="none" strike="noStrike" baseline="0" dirty="0">
                <a:latin typeface="MinionPro-Regular"/>
              </a:rPr>
              <a:t>is a basic element of Docker and</a:t>
            </a:r>
          </a:p>
          <a:p>
            <a:pPr marL="0" indent="0" algn="l">
              <a:buNone/>
            </a:pPr>
            <a:r>
              <a:rPr lang="en-US" sz="2400" b="0" i="0" u="none" strike="noStrike" baseline="0" dirty="0">
                <a:latin typeface="MinionPro-Regular"/>
              </a:rPr>
              <a:t>consists of a text document called a </a:t>
            </a:r>
            <a:r>
              <a:rPr lang="en-US" sz="2400" b="0" i="0" u="none" strike="noStrike" baseline="0" dirty="0" err="1">
                <a:latin typeface="MinionPro-Regular"/>
              </a:rPr>
              <a:t>Dockerfile</a:t>
            </a:r>
            <a:r>
              <a:rPr lang="en-US" sz="2400" b="0" i="0" u="none" strike="noStrike" baseline="0" dirty="0">
                <a:latin typeface="MinionPro-Regular"/>
              </a:rPr>
              <a:t> that contains the binaries and application</a:t>
            </a:r>
          </a:p>
          <a:p>
            <a:pPr marL="0" indent="0" algn="l">
              <a:buNone/>
            </a:pPr>
            <a:r>
              <a:rPr lang="en-US" sz="2400" b="0" i="0" u="none" strike="noStrike" baseline="0" dirty="0">
                <a:latin typeface="MinionPro-Regular"/>
              </a:rPr>
              <a:t>files we want to containerize.</a:t>
            </a:r>
          </a:p>
          <a:p>
            <a:pPr marL="0" indent="0" algn="l">
              <a:buNone/>
            </a:pPr>
            <a:r>
              <a:rPr lang="en-US" sz="2400" b="0" i="0" u="none" strike="noStrike" baseline="0" dirty="0">
                <a:latin typeface="MinionPro-Regular"/>
              </a:rPr>
              <a:t>A </a:t>
            </a:r>
            <a:r>
              <a:rPr lang="en-US" sz="2400" b="1" i="0" u="none" strike="noStrike" baseline="0" dirty="0">
                <a:latin typeface="MinionPro-Bold"/>
              </a:rPr>
              <a:t>Docker registry </a:t>
            </a:r>
            <a:r>
              <a:rPr lang="en-US" sz="2400" b="0" i="0" u="none" strike="noStrike" baseline="0" dirty="0">
                <a:latin typeface="MinionPro-Regular"/>
              </a:rPr>
              <a:t>is a centralized storage system for shared Docker images. This registry</a:t>
            </a:r>
          </a:p>
          <a:p>
            <a:pPr marL="0" indent="0" algn="l">
              <a:buNone/>
            </a:pPr>
            <a:r>
              <a:rPr lang="en-US" sz="2400" b="0" i="0" u="none" strike="noStrike" baseline="0" dirty="0">
                <a:latin typeface="MinionPro-Regular"/>
              </a:rPr>
              <a:t>can be public—as in the case of Docker Hub—or private, such as with </a:t>
            </a:r>
            <a:r>
              <a:rPr lang="en-US" sz="2400" b="1" i="0" u="none" strike="noStrike" baseline="0" dirty="0">
                <a:latin typeface="MinionPro-Bold"/>
              </a:rPr>
              <a:t>Azure Container</a:t>
            </a:r>
          </a:p>
          <a:p>
            <a:pPr marL="0" indent="0" algn="l">
              <a:buNone/>
            </a:pPr>
            <a:r>
              <a:rPr lang="en-US" sz="2400" b="1" i="0" u="none" strike="noStrike" baseline="0" dirty="0">
                <a:latin typeface="MinionPro-Bold"/>
              </a:rPr>
              <a:t>Registry </a:t>
            </a:r>
            <a:r>
              <a:rPr lang="en-US" sz="2400" b="0" i="0" u="none" strike="noStrike" baseline="0" dirty="0">
                <a:latin typeface="MinionPro-Regular"/>
              </a:rPr>
              <a:t>(</a:t>
            </a:r>
            <a:r>
              <a:rPr lang="en-US" sz="2400" b="1" i="0" u="none" strike="noStrike" baseline="0" dirty="0">
                <a:latin typeface="MinionPro-Bold"/>
              </a:rPr>
              <a:t>ACR</a:t>
            </a:r>
            <a:r>
              <a:rPr lang="en-US" sz="2400" b="0" i="0" u="none" strike="noStrike" baseline="0" dirty="0">
                <a:latin typeface="MinionPro-Regular"/>
              </a:rPr>
              <a:t>) or </a:t>
            </a:r>
            <a:r>
              <a:rPr lang="en-US" sz="2400" b="0" i="0" u="none" strike="noStrike" baseline="0" dirty="0" err="1">
                <a:latin typeface="MinionPro-Regular"/>
              </a:rPr>
              <a:t>JFrog</a:t>
            </a:r>
            <a:r>
              <a:rPr lang="en-US" sz="2400" b="0" i="0" u="none" strike="noStrike" baseline="0" dirty="0">
                <a:latin typeface="MinionPro-Regular"/>
              </a:rPr>
              <a:t> Artifactory.</a:t>
            </a:r>
            <a:endParaRPr lang="en-IN" sz="3600" dirty="0"/>
          </a:p>
        </p:txBody>
      </p:sp>
    </p:spTree>
    <p:extLst>
      <p:ext uri="{BB962C8B-B14F-4D97-AF65-F5344CB8AC3E}">
        <p14:creationId xmlns:p14="http://schemas.microsoft.com/office/powerpoint/2010/main" val="1500005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62B55-C6F6-7063-BF69-7E5DC10FA0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C33207-E185-436B-2C68-AEEE73E2CBD4}"/>
              </a:ext>
            </a:extLst>
          </p:cNvPr>
          <p:cNvSpPr>
            <a:spLocks noGrp="1"/>
          </p:cNvSpPr>
          <p:nvPr>
            <p:ph idx="1"/>
          </p:nvPr>
        </p:nvSpPr>
        <p:spPr/>
        <p:txBody>
          <a:bodyPr>
            <a:normAutofit/>
          </a:bodyPr>
          <a:lstStyle/>
          <a:p>
            <a:pPr marL="0" indent="0" algn="l">
              <a:buNone/>
            </a:pPr>
            <a:r>
              <a:rPr lang="en-US" sz="2400" b="0" i="0" u="none" strike="noStrike" baseline="0" dirty="0">
                <a:latin typeface="MinionPro-Regular"/>
              </a:rPr>
              <a:t>A container is an instance that is executed from a Docker image. It is possible to have</a:t>
            </a:r>
          </a:p>
          <a:p>
            <a:pPr marL="0" indent="0" algn="l">
              <a:buNone/>
            </a:pPr>
            <a:r>
              <a:rPr lang="en-US" sz="2400" b="0" i="0" u="none" strike="noStrike" baseline="0" dirty="0">
                <a:latin typeface="MinionPro-Regular"/>
              </a:rPr>
              <a:t>several instances of the same image within a container that the application will run.</a:t>
            </a:r>
          </a:p>
          <a:p>
            <a:pPr marL="0" indent="0" algn="l">
              <a:buNone/>
            </a:pPr>
            <a:r>
              <a:rPr lang="en-US" sz="2400" b="0" i="0" u="none" strike="noStrike" baseline="0" dirty="0">
                <a:latin typeface="MinionPro-Regular"/>
              </a:rPr>
              <a:t>Finally, a volume is a storage space that is physically located on the host OS (that is,</a:t>
            </a:r>
          </a:p>
          <a:p>
            <a:pPr marL="0" indent="0" algn="l">
              <a:buNone/>
            </a:pPr>
            <a:r>
              <a:rPr lang="en-US" sz="2400" b="0" i="0" u="none" strike="noStrike" baseline="0" dirty="0">
                <a:latin typeface="MinionPro-Regular"/>
              </a:rPr>
              <a:t>outside the container), and it can be shared across multiple containers if required. This</a:t>
            </a:r>
          </a:p>
          <a:p>
            <a:pPr marL="0" indent="0" algn="l">
              <a:buNone/>
            </a:pPr>
            <a:r>
              <a:rPr lang="en-US" sz="2400" b="0" i="0" u="none" strike="noStrike" baseline="0" dirty="0">
                <a:latin typeface="MinionPro-Regular"/>
              </a:rPr>
              <a:t>space will allow the storage of persistent elements such as files or databases.</a:t>
            </a:r>
            <a:endParaRPr lang="en-IN" sz="3600" dirty="0"/>
          </a:p>
        </p:txBody>
      </p:sp>
    </p:spTree>
    <p:extLst>
      <p:ext uri="{BB962C8B-B14F-4D97-AF65-F5344CB8AC3E}">
        <p14:creationId xmlns:p14="http://schemas.microsoft.com/office/powerpoint/2010/main" val="587416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02CD-358F-15E6-F9D5-AEC83AC0FC56}"/>
              </a:ext>
            </a:extLst>
          </p:cNvPr>
          <p:cNvSpPr>
            <a:spLocks noGrp="1"/>
          </p:cNvSpPr>
          <p:nvPr>
            <p:ph type="title"/>
          </p:nvPr>
        </p:nvSpPr>
        <p:spPr/>
        <p:txBody>
          <a:bodyPr>
            <a:normAutofit/>
          </a:bodyPr>
          <a:lstStyle/>
          <a:p>
            <a:r>
              <a:rPr lang="en-IN" sz="2800" b="1" i="0" u="none" strike="noStrike" baseline="0" dirty="0">
                <a:latin typeface="OpenSans-Bold"/>
              </a:rPr>
              <a:t>Creating a </a:t>
            </a:r>
            <a:r>
              <a:rPr lang="en-IN" sz="2800" b="1" i="0" u="none" strike="noStrike" baseline="0" dirty="0" err="1">
                <a:latin typeface="OpenSans-Bold"/>
              </a:rPr>
              <a:t>Dockerfile</a:t>
            </a:r>
            <a:endParaRPr lang="en-IN" sz="6000" dirty="0"/>
          </a:p>
        </p:txBody>
      </p:sp>
      <p:sp>
        <p:nvSpPr>
          <p:cNvPr id="3" name="Content Placeholder 2">
            <a:extLst>
              <a:ext uri="{FF2B5EF4-FFF2-40B4-BE49-F238E27FC236}">
                <a16:creationId xmlns:a16="http://schemas.microsoft.com/office/drawing/2014/main" id="{382D74FF-D60B-450C-08AF-CFB150E26744}"/>
              </a:ext>
            </a:extLst>
          </p:cNvPr>
          <p:cNvSpPr>
            <a:spLocks noGrp="1"/>
          </p:cNvSpPr>
          <p:nvPr>
            <p:ph idx="1"/>
          </p:nvPr>
        </p:nvSpPr>
        <p:spPr/>
        <p:txBody>
          <a:bodyPr>
            <a:normAutofit/>
          </a:bodyPr>
          <a:lstStyle/>
          <a:p>
            <a:pPr marL="0" indent="0" algn="l">
              <a:buNone/>
            </a:pPr>
            <a:r>
              <a:rPr lang="en-IN" sz="2400" b="1" i="0" u="none" strike="noStrike" baseline="0" dirty="0">
                <a:latin typeface="OpenSans-Bold"/>
              </a:rPr>
              <a:t>Creating a </a:t>
            </a:r>
            <a:r>
              <a:rPr lang="en-IN" sz="2400" b="1" i="0" u="none" strike="noStrike" baseline="0" dirty="0" err="1">
                <a:latin typeface="OpenSans-Bold"/>
              </a:rPr>
              <a:t>Dockerfile</a:t>
            </a:r>
            <a:endParaRPr lang="en-IN" sz="2400" b="1" i="0" u="none" strike="noStrike" baseline="0" dirty="0">
              <a:latin typeface="OpenSans-Bold"/>
            </a:endParaRPr>
          </a:p>
          <a:p>
            <a:pPr marL="0" indent="0" algn="l">
              <a:buNone/>
            </a:pPr>
            <a:r>
              <a:rPr lang="en-US" sz="2400" b="0" i="0" u="none" strike="noStrike" baseline="0" dirty="0">
                <a:latin typeface="MinionPro-Regular"/>
              </a:rPr>
              <a:t>A basic Docker element is a file called a </a:t>
            </a:r>
            <a:r>
              <a:rPr lang="en-US" sz="2400" b="1" i="0" u="none" strike="noStrike" baseline="0" dirty="0" err="1">
                <a:latin typeface="MinionPro-Bold"/>
              </a:rPr>
              <a:t>Dockerfile</a:t>
            </a:r>
            <a:r>
              <a:rPr lang="en-US" sz="2400" b="0" i="0" u="none" strike="noStrike" baseline="0" dirty="0">
                <a:latin typeface="MinionPro-Regular"/>
              </a:rPr>
              <a:t>, which contains step-by-step</a:t>
            </a:r>
          </a:p>
          <a:p>
            <a:pPr marL="0" indent="0" algn="l">
              <a:buNone/>
            </a:pPr>
            <a:r>
              <a:rPr lang="en-US" sz="2400" b="0" i="0" u="none" strike="noStrike" baseline="0" dirty="0">
                <a:latin typeface="MinionPro-Regular"/>
              </a:rPr>
              <a:t>instructions for building a Docker image.</a:t>
            </a:r>
          </a:p>
          <a:p>
            <a:pPr marL="0" indent="0" algn="l">
              <a:buNone/>
            </a:pPr>
            <a:r>
              <a:rPr lang="en-US" sz="2400" b="0" i="0" u="none" strike="noStrike" baseline="0" dirty="0">
                <a:latin typeface="MinionPro-Regular"/>
              </a:rPr>
              <a:t>To understand how to create a </a:t>
            </a:r>
            <a:r>
              <a:rPr lang="en-US" sz="2400" b="0" i="0" u="none" strike="noStrike" baseline="0" dirty="0" err="1">
                <a:latin typeface="MinionPro-Regular"/>
              </a:rPr>
              <a:t>Dockerfile</a:t>
            </a:r>
            <a:r>
              <a:rPr lang="en-US" sz="2400" b="0" i="0" u="none" strike="noStrike" baseline="0" dirty="0">
                <a:latin typeface="MinionPro-Regular"/>
              </a:rPr>
              <a:t>, we'll look at an example that allows us to build</a:t>
            </a:r>
          </a:p>
          <a:p>
            <a:pPr marL="0" indent="0" algn="l">
              <a:buNone/>
            </a:pPr>
            <a:r>
              <a:rPr lang="en-US" sz="2400" b="0" i="0" u="none" strike="noStrike" baseline="0" dirty="0">
                <a:latin typeface="MinionPro-Regular"/>
              </a:rPr>
              <a:t>a Docker image that contains an Apache web server and a web application.</a:t>
            </a:r>
          </a:p>
          <a:p>
            <a:pPr marL="0" indent="0" algn="l">
              <a:buNone/>
            </a:pPr>
            <a:r>
              <a:rPr lang="en-US" sz="2400" b="0" i="0" u="none" strike="noStrike" baseline="0" dirty="0">
                <a:latin typeface="MinionPro-Regular"/>
              </a:rPr>
              <a:t>Let's start by writing a </a:t>
            </a:r>
            <a:r>
              <a:rPr lang="en-US" sz="2400" b="0" i="0" u="none" strike="noStrike" baseline="0" dirty="0" err="1">
                <a:latin typeface="MinionPro-Regular"/>
              </a:rPr>
              <a:t>Dockerfile</a:t>
            </a:r>
            <a:r>
              <a:rPr lang="en-US" sz="2400" b="0" i="0" u="none" strike="noStrike" baseline="0" dirty="0">
                <a:latin typeface="MinionPro-Regular"/>
              </a:rPr>
              <a:t>.</a:t>
            </a:r>
            <a:endParaRPr lang="en-IN" sz="3600" dirty="0"/>
          </a:p>
        </p:txBody>
      </p:sp>
    </p:spTree>
    <p:extLst>
      <p:ext uri="{BB962C8B-B14F-4D97-AF65-F5344CB8AC3E}">
        <p14:creationId xmlns:p14="http://schemas.microsoft.com/office/powerpoint/2010/main" val="402248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55BC-E623-97F5-01E5-9A33F50F7123}"/>
              </a:ext>
            </a:extLst>
          </p:cNvPr>
          <p:cNvSpPr>
            <a:spLocks noGrp="1"/>
          </p:cNvSpPr>
          <p:nvPr>
            <p:ph type="title"/>
          </p:nvPr>
        </p:nvSpPr>
        <p:spPr/>
        <p:txBody>
          <a:bodyPr/>
          <a:lstStyle/>
          <a:p>
            <a:r>
              <a:rPr lang="en-US" dirty="0"/>
              <a:t>About Docker</a:t>
            </a:r>
            <a:endParaRPr lang="en-IN" dirty="0"/>
          </a:p>
        </p:txBody>
      </p:sp>
      <p:sp>
        <p:nvSpPr>
          <p:cNvPr id="3" name="Content Placeholder 2">
            <a:extLst>
              <a:ext uri="{FF2B5EF4-FFF2-40B4-BE49-F238E27FC236}">
                <a16:creationId xmlns:a16="http://schemas.microsoft.com/office/drawing/2014/main" id="{2C949E87-596C-3B67-2BA7-3805B686B51C}"/>
              </a:ext>
            </a:extLst>
          </p:cNvPr>
          <p:cNvSpPr>
            <a:spLocks noGrp="1"/>
          </p:cNvSpPr>
          <p:nvPr>
            <p:ph idx="1"/>
          </p:nvPr>
        </p:nvSpPr>
        <p:spPr/>
        <p:txBody>
          <a:bodyPr>
            <a:normAutofit/>
          </a:bodyPr>
          <a:lstStyle/>
          <a:p>
            <a:pPr marL="0" indent="0" algn="just">
              <a:buNone/>
            </a:pPr>
            <a:r>
              <a:rPr lang="en-US" b="0" i="0" u="none" strike="noStrike" baseline="0" dirty="0">
                <a:latin typeface="MinionPro-Regular"/>
              </a:rPr>
              <a:t>Docker is a containerization tool that became open source in 2013. It allows you to isolate an application from its host system so that the application becomes portable, and the code tested on a developer's workstation can be deployed to production without any concerns about execution runtime dependencies.</a:t>
            </a:r>
          </a:p>
          <a:p>
            <a:pPr marL="0" indent="0" algn="just">
              <a:buNone/>
            </a:pPr>
            <a:endParaRPr lang="en-US" dirty="0">
              <a:latin typeface="MinionPro-Regular"/>
            </a:endParaRPr>
          </a:p>
          <a:p>
            <a:pPr marL="0" indent="0" algn="l">
              <a:buNone/>
            </a:pPr>
            <a:r>
              <a:rPr lang="en-US" b="0" i="0" u="none" strike="noStrike" baseline="0" dirty="0">
                <a:latin typeface="MinionPro-Regular"/>
              </a:rPr>
              <a:t>A container is a system that embeds an application and its dependencies. Unlike a </a:t>
            </a:r>
            <a:r>
              <a:rPr lang="en-US" b="1" i="0" u="none" strike="noStrike" baseline="0" dirty="0">
                <a:latin typeface="MinionPro-Bold"/>
              </a:rPr>
              <a:t>virtual machine </a:t>
            </a:r>
            <a:r>
              <a:rPr lang="en-US" b="0" i="0" u="none" strike="noStrike" baseline="0" dirty="0">
                <a:latin typeface="MinionPro-Regular"/>
              </a:rPr>
              <a:t>(</a:t>
            </a:r>
            <a:r>
              <a:rPr lang="en-US" b="1" i="0" u="none" strike="noStrike" baseline="0" dirty="0">
                <a:latin typeface="MinionPro-Bold"/>
              </a:rPr>
              <a:t>VM</a:t>
            </a:r>
            <a:r>
              <a:rPr lang="en-US" b="0" i="0" u="none" strike="noStrike" baseline="0" dirty="0">
                <a:latin typeface="MinionPro-Regular"/>
              </a:rPr>
              <a:t>), a container contains only a light </a:t>
            </a:r>
            <a:r>
              <a:rPr lang="en-US" b="1" i="0" u="none" strike="noStrike" baseline="0" dirty="0">
                <a:latin typeface="MinionPro-Bold"/>
              </a:rPr>
              <a:t>operating system </a:t>
            </a:r>
            <a:r>
              <a:rPr lang="en-US" b="0" i="0" u="none" strike="noStrike" baseline="0" dirty="0">
                <a:latin typeface="MinionPro-Regular"/>
              </a:rPr>
              <a:t>(</a:t>
            </a:r>
            <a:r>
              <a:rPr lang="en-US" b="1" i="0" u="none" strike="noStrike" baseline="0" dirty="0">
                <a:latin typeface="MinionPro-Bold"/>
              </a:rPr>
              <a:t>OS</a:t>
            </a:r>
            <a:r>
              <a:rPr lang="en-US" b="0" i="0" u="none" strike="noStrike" baseline="0" dirty="0">
                <a:latin typeface="MinionPro-Regular"/>
              </a:rPr>
              <a:t>) and the elements required for the OS, such as system libraries, binaries, and code dependencies.</a:t>
            </a:r>
            <a:endParaRPr lang="en-IN" sz="4000" dirty="0"/>
          </a:p>
        </p:txBody>
      </p:sp>
    </p:spTree>
    <p:extLst>
      <p:ext uri="{BB962C8B-B14F-4D97-AF65-F5344CB8AC3E}">
        <p14:creationId xmlns:p14="http://schemas.microsoft.com/office/powerpoint/2010/main" val="2673726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22E7D-59DD-F5C3-074D-9D7361DBB1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7F60FB-7E64-452A-64D2-81B794EA4F18}"/>
              </a:ext>
            </a:extLst>
          </p:cNvPr>
          <p:cNvSpPr>
            <a:spLocks noGrp="1"/>
          </p:cNvSpPr>
          <p:nvPr>
            <p:ph idx="1"/>
          </p:nvPr>
        </p:nvSpPr>
        <p:spPr/>
        <p:txBody>
          <a:bodyPr>
            <a:normAutofit fontScale="92500" lnSpcReduction="10000"/>
          </a:bodyPr>
          <a:lstStyle/>
          <a:p>
            <a:pPr marL="0" indent="0" algn="l">
              <a:buNone/>
            </a:pPr>
            <a:r>
              <a:rPr lang="en-US" sz="2000" b="0" i="0" u="none" strike="noStrike" baseline="0" dirty="0">
                <a:latin typeface="MinionPro-Regular"/>
              </a:rPr>
              <a:t>To write a </a:t>
            </a:r>
            <a:r>
              <a:rPr lang="en-US" sz="2000" b="0" i="0" u="none" strike="noStrike" baseline="0" dirty="0" err="1">
                <a:latin typeface="MinionPro-Regular"/>
              </a:rPr>
              <a:t>Dockerfile</a:t>
            </a:r>
            <a:r>
              <a:rPr lang="en-US" sz="2000" b="0" i="0" u="none" strike="noStrike" baseline="0" dirty="0">
                <a:latin typeface="MinionPro-Regular"/>
              </a:rPr>
              <a:t>, we will first create a </a:t>
            </a:r>
            <a:r>
              <a:rPr lang="en-US" sz="2000" b="1" i="0" u="none" strike="noStrike" baseline="0" dirty="0" err="1">
                <a:latin typeface="MinionPro-Bold"/>
              </a:rPr>
              <a:t>HyperText</a:t>
            </a:r>
            <a:r>
              <a:rPr lang="en-US" sz="2000" b="1" i="0" u="none" strike="noStrike" baseline="0" dirty="0">
                <a:latin typeface="MinionPro-Bold"/>
              </a:rPr>
              <a:t> Markup Language </a:t>
            </a:r>
            <a:r>
              <a:rPr lang="en-US" sz="2000" b="0" i="0" u="none" strike="noStrike" baseline="0" dirty="0">
                <a:latin typeface="MinionPro-Regular"/>
              </a:rPr>
              <a:t>(</a:t>
            </a:r>
            <a:r>
              <a:rPr lang="en-US" sz="2000" b="1" i="0" u="none" strike="noStrike" baseline="0" dirty="0">
                <a:latin typeface="MinionPro-Bold"/>
              </a:rPr>
              <a:t>HTML</a:t>
            </a:r>
            <a:r>
              <a:rPr lang="en-US" sz="2000" b="0" i="0" u="none" strike="noStrike" baseline="0" dirty="0">
                <a:latin typeface="MinionPro-Regular"/>
              </a:rPr>
              <a:t>) page</a:t>
            </a:r>
          </a:p>
          <a:p>
            <a:pPr marL="0" indent="0" algn="l">
              <a:buNone/>
            </a:pPr>
            <a:r>
              <a:rPr lang="en-US" sz="2000" b="0" i="0" u="none" strike="noStrike" baseline="0" dirty="0">
                <a:latin typeface="MinionPro-Regular"/>
              </a:rPr>
              <a:t>that will be our web application. So, we'll create a new </a:t>
            </a:r>
            <a:r>
              <a:rPr lang="en-US" sz="2000" b="0" i="0" u="none" strike="noStrike" baseline="0" dirty="0" err="1">
                <a:latin typeface="CourierStd"/>
              </a:rPr>
              <a:t>appdocker</a:t>
            </a:r>
            <a:r>
              <a:rPr lang="en-US" sz="2000" b="0" i="0" u="none" strike="noStrike" baseline="0" dirty="0">
                <a:latin typeface="CourierStd"/>
              </a:rPr>
              <a:t> </a:t>
            </a:r>
            <a:r>
              <a:rPr lang="en-US" sz="2000" b="0" i="0" u="none" strike="noStrike" baseline="0" dirty="0">
                <a:latin typeface="MinionPro-Regular"/>
              </a:rPr>
              <a:t>directory and an</a:t>
            </a:r>
          </a:p>
          <a:p>
            <a:pPr marL="0" indent="0" algn="l">
              <a:buNone/>
            </a:pPr>
            <a:r>
              <a:rPr lang="en-US" sz="2000" b="0" i="0" u="none" strike="noStrike" baseline="0" dirty="0">
                <a:latin typeface="CourierStd"/>
              </a:rPr>
              <a:t>index.html </a:t>
            </a:r>
            <a:r>
              <a:rPr lang="en-US" sz="2000" b="0" i="0" u="none" strike="noStrike" baseline="0" dirty="0">
                <a:latin typeface="MinionPro-Regular"/>
              </a:rPr>
              <a:t>page in it, which includes the example code that displays welcome text on a</a:t>
            </a:r>
          </a:p>
          <a:p>
            <a:pPr marL="0" indent="0" algn="l">
              <a:buNone/>
            </a:pPr>
            <a:r>
              <a:rPr lang="en-IN" sz="2000" b="0" i="0" u="none" strike="noStrike" baseline="0" dirty="0">
                <a:latin typeface="MinionPro-Regular"/>
              </a:rPr>
              <a:t>web page, as follows:</a:t>
            </a:r>
          </a:p>
          <a:p>
            <a:pPr marL="0" indent="0" algn="l">
              <a:buNone/>
            </a:pPr>
            <a:endParaRPr lang="en-IN" sz="2000" dirty="0">
              <a:latin typeface="MinionPro-Regular"/>
            </a:endParaRPr>
          </a:p>
          <a:p>
            <a:pPr marL="0" indent="0" algn="l">
              <a:buNone/>
            </a:pPr>
            <a:r>
              <a:rPr lang="en-IN" sz="2000" b="0" i="0" u="none" strike="noStrike" baseline="0" dirty="0">
                <a:latin typeface="CourierStd"/>
              </a:rPr>
              <a:t>&lt;html&gt;</a:t>
            </a:r>
          </a:p>
          <a:p>
            <a:pPr marL="0" indent="0" algn="l">
              <a:buNone/>
            </a:pPr>
            <a:r>
              <a:rPr lang="en-IN" sz="2000" b="0" i="0" u="none" strike="noStrike" baseline="0" dirty="0">
                <a:latin typeface="CourierStd"/>
              </a:rPr>
              <a:t>&lt;body&gt;</a:t>
            </a:r>
          </a:p>
          <a:p>
            <a:pPr marL="0" indent="0" algn="l">
              <a:buNone/>
            </a:pPr>
            <a:r>
              <a:rPr lang="en-US" sz="2000" b="0" i="0" u="none" strike="noStrike" baseline="0" dirty="0">
                <a:latin typeface="CourierStd"/>
              </a:rPr>
              <a:t>&lt;h1&gt;Welcome to my new app&lt;/h1&gt;</a:t>
            </a:r>
          </a:p>
          <a:p>
            <a:pPr marL="0" indent="0" algn="l">
              <a:buNone/>
            </a:pPr>
            <a:r>
              <a:rPr lang="en-US" sz="2000" b="0" i="0" u="none" strike="noStrike" baseline="0" dirty="0">
                <a:latin typeface="CourierStd"/>
              </a:rPr>
              <a:t>This page is test for my demo </a:t>
            </a:r>
            <a:r>
              <a:rPr lang="en-US" sz="2000" b="0" i="0" u="none" strike="noStrike" baseline="0" dirty="0" err="1">
                <a:latin typeface="CourierStd"/>
              </a:rPr>
              <a:t>Dockerfile</a:t>
            </a:r>
            <a:r>
              <a:rPr lang="en-US" sz="2000" b="0" i="0" u="none" strike="noStrike" baseline="0" dirty="0">
                <a:latin typeface="CourierStd"/>
              </a:rPr>
              <a:t>.&lt;</a:t>
            </a:r>
            <a:r>
              <a:rPr lang="en-US" sz="2000" b="0" i="0" u="none" strike="noStrike" baseline="0" dirty="0" err="1">
                <a:latin typeface="CourierStd"/>
              </a:rPr>
              <a:t>br</a:t>
            </a:r>
            <a:r>
              <a:rPr lang="en-US" sz="2000" b="0" i="0" u="none" strike="noStrike" baseline="0" dirty="0">
                <a:latin typeface="CourierStd"/>
              </a:rPr>
              <a:t> /&gt;</a:t>
            </a:r>
          </a:p>
          <a:p>
            <a:pPr marL="0" indent="0" algn="l">
              <a:buNone/>
            </a:pPr>
            <a:r>
              <a:rPr lang="en-IN" sz="2000" b="0" i="0" u="none" strike="noStrike" baseline="0" dirty="0">
                <a:latin typeface="CourierStd"/>
              </a:rPr>
              <a:t>Enjoy ...</a:t>
            </a:r>
          </a:p>
          <a:p>
            <a:pPr marL="0" indent="0" algn="l">
              <a:buNone/>
            </a:pPr>
            <a:r>
              <a:rPr lang="en-IN" sz="2000" b="0" i="0" u="none" strike="noStrike" baseline="0" dirty="0">
                <a:latin typeface="CourierStd"/>
              </a:rPr>
              <a:t>&lt;/body&gt;</a:t>
            </a:r>
          </a:p>
          <a:p>
            <a:pPr marL="0" indent="0" algn="l">
              <a:buNone/>
            </a:pPr>
            <a:r>
              <a:rPr lang="en-IN" sz="2000" b="0" i="0" u="none" strike="noStrike" baseline="0" dirty="0">
                <a:latin typeface="CourierStd"/>
              </a:rPr>
              <a:t>&lt;/html&gt;</a:t>
            </a:r>
            <a:endParaRPr lang="en-IN" sz="3200" dirty="0"/>
          </a:p>
        </p:txBody>
      </p:sp>
    </p:spTree>
    <p:extLst>
      <p:ext uri="{BB962C8B-B14F-4D97-AF65-F5344CB8AC3E}">
        <p14:creationId xmlns:p14="http://schemas.microsoft.com/office/powerpoint/2010/main" val="877151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A7BC-4DBB-3BDB-EC8C-A964D61F6E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6EDB41-ACFF-D1A7-A5AB-93BDE747A576}"/>
              </a:ext>
            </a:extLst>
          </p:cNvPr>
          <p:cNvSpPr>
            <a:spLocks noGrp="1"/>
          </p:cNvSpPr>
          <p:nvPr>
            <p:ph idx="1"/>
          </p:nvPr>
        </p:nvSpPr>
        <p:spPr>
          <a:xfrm>
            <a:off x="838200" y="1825625"/>
            <a:ext cx="10515600" cy="4874978"/>
          </a:xfrm>
        </p:spPr>
        <p:txBody>
          <a:bodyPr>
            <a:normAutofit/>
          </a:bodyPr>
          <a:lstStyle/>
          <a:p>
            <a:pPr marL="0" indent="0" algn="l">
              <a:buNone/>
            </a:pPr>
            <a:r>
              <a:rPr lang="en-US" sz="2000" b="0" i="0" u="none" strike="noStrike" baseline="0" dirty="0">
                <a:latin typeface="MinionPro-Regular"/>
              </a:rPr>
              <a:t>Then, in the same directory, we create a </a:t>
            </a:r>
            <a:r>
              <a:rPr lang="en-US" sz="2000" b="0" i="0" u="none" strike="noStrike" baseline="0" dirty="0" err="1">
                <a:latin typeface="MinionPro-Regular"/>
              </a:rPr>
              <a:t>Dockerfile</a:t>
            </a:r>
            <a:r>
              <a:rPr lang="en-US" sz="2000" b="0" i="0" u="none" strike="noStrike" baseline="0" dirty="0">
                <a:latin typeface="MinionPro-Regular"/>
              </a:rPr>
              <a:t> (without an extension) with the following content, which we will detail right after:</a:t>
            </a:r>
          </a:p>
          <a:p>
            <a:pPr marL="0" indent="0" algn="l">
              <a:buNone/>
            </a:pPr>
            <a:r>
              <a:rPr lang="en-IN" sz="2000" b="0" i="0" u="none" strike="noStrike" baseline="0" dirty="0">
                <a:latin typeface="CourierStd"/>
              </a:rPr>
              <a:t>FROM </a:t>
            </a:r>
            <a:r>
              <a:rPr lang="en-IN" sz="2000" b="0" i="0" u="none" strike="noStrike" baseline="0" dirty="0" err="1">
                <a:latin typeface="CourierStd"/>
              </a:rPr>
              <a:t>httpd:latest</a:t>
            </a:r>
            <a:endParaRPr lang="en-IN" sz="2000" b="0" i="0" u="none" strike="noStrike" baseline="0" dirty="0">
              <a:latin typeface="CourierStd"/>
            </a:endParaRPr>
          </a:p>
          <a:p>
            <a:pPr marL="0" indent="0" algn="l">
              <a:buNone/>
            </a:pPr>
            <a:r>
              <a:rPr lang="en-US" sz="2000" b="0" i="0" u="none" strike="noStrike" baseline="0" dirty="0">
                <a:latin typeface="CourierStd"/>
              </a:rPr>
              <a:t>COPY index.html /</a:t>
            </a:r>
            <a:r>
              <a:rPr lang="en-US" sz="2000" b="0" i="0" u="none" strike="noStrike" baseline="0" dirty="0" err="1">
                <a:latin typeface="CourierStd"/>
              </a:rPr>
              <a:t>usr</a:t>
            </a:r>
            <a:r>
              <a:rPr lang="en-US" sz="2000" b="0" i="0" u="none" strike="noStrike" baseline="0" dirty="0">
                <a:latin typeface="CourierStd"/>
              </a:rPr>
              <a:t>/local/apache2/</a:t>
            </a:r>
            <a:r>
              <a:rPr lang="en-US" sz="2000" b="0" i="0" u="none" strike="noStrike" baseline="0" dirty="0" err="1">
                <a:latin typeface="CourierStd"/>
              </a:rPr>
              <a:t>htdocs</a:t>
            </a:r>
            <a:r>
              <a:rPr lang="en-US" sz="2000" b="0" i="0" u="none" strike="noStrike" baseline="0" dirty="0">
                <a:latin typeface="CourierStd"/>
              </a:rPr>
              <a:t>/</a:t>
            </a:r>
          </a:p>
          <a:p>
            <a:pPr marL="0" indent="0" algn="l">
              <a:buNone/>
            </a:pPr>
            <a:r>
              <a:rPr lang="en-US" sz="2000" b="0" i="0" u="none" strike="noStrike" baseline="0" dirty="0">
                <a:latin typeface="MinionPro-Regular"/>
              </a:rPr>
              <a:t>To create a </a:t>
            </a:r>
            <a:r>
              <a:rPr lang="en-US" sz="2000" b="0" i="0" u="none" strike="noStrike" baseline="0" dirty="0" err="1">
                <a:latin typeface="MinionPro-Regular"/>
              </a:rPr>
              <a:t>Dockerfile</a:t>
            </a:r>
            <a:r>
              <a:rPr lang="en-US" sz="2000" b="0" i="0" u="none" strike="noStrike" baseline="0" dirty="0">
                <a:latin typeface="MinionPro-Regular"/>
              </a:rPr>
              <a:t>, start with the </a:t>
            </a:r>
            <a:r>
              <a:rPr lang="en-US" sz="2000" b="0" i="0" u="none" strike="noStrike" baseline="0" dirty="0">
                <a:latin typeface="CourierStd"/>
              </a:rPr>
              <a:t>FROM </a:t>
            </a:r>
            <a:r>
              <a:rPr lang="en-US" sz="2000" b="0" i="0" u="none" strike="noStrike" baseline="0" dirty="0">
                <a:latin typeface="MinionPro-Regular"/>
              </a:rPr>
              <a:t>statement. The required </a:t>
            </a:r>
            <a:r>
              <a:rPr lang="en-US" sz="2000" b="0" i="0" u="none" strike="noStrike" baseline="0" dirty="0">
                <a:latin typeface="CourierStd"/>
              </a:rPr>
              <a:t>FROM </a:t>
            </a:r>
            <a:r>
              <a:rPr lang="en-US" sz="2000" b="0" i="0" u="none" strike="noStrike" baseline="0" dirty="0">
                <a:latin typeface="MinionPro-Regular"/>
              </a:rPr>
              <a:t>statement defines the base image, which we will use for our Docker image—any Docker image is built from another Docker image. This base image can be saved either in Docker Hub or in another registry, such as </a:t>
            </a:r>
            <a:r>
              <a:rPr lang="en-US" sz="2000" b="0" i="0" u="none" strike="noStrike" baseline="0" dirty="0" err="1">
                <a:latin typeface="MinionPro-Regular"/>
              </a:rPr>
              <a:t>JFrog</a:t>
            </a:r>
            <a:r>
              <a:rPr lang="en-US" sz="2000" b="0" i="0" u="none" strike="noStrike" baseline="0" dirty="0">
                <a:latin typeface="MinionPro-Regular"/>
              </a:rPr>
              <a:t> Artifactory, Nexus Repository, or ACR.</a:t>
            </a:r>
          </a:p>
          <a:p>
            <a:pPr marL="0" indent="0" algn="l">
              <a:buNone/>
            </a:pPr>
            <a:r>
              <a:rPr lang="en-US" sz="2000" b="0" i="0" u="none" strike="noStrike" baseline="0" dirty="0">
                <a:latin typeface="MinionPro-Regular"/>
              </a:rPr>
              <a:t>In our code example, we use the Apache </a:t>
            </a:r>
            <a:r>
              <a:rPr lang="en-US" sz="2000" b="0" i="0" u="none" strike="noStrike" baseline="0" dirty="0">
                <a:latin typeface="CourierStd"/>
              </a:rPr>
              <a:t>httpd </a:t>
            </a:r>
            <a:r>
              <a:rPr lang="en-US" sz="2000" b="0" i="0" u="none" strike="noStrike" baseline="0" dirty="0">
                <a:latin typeface="MinionPro-Regular"/>
              </a:rPr>
              <a:t>image tagged as the latest version, </a:t>
            </a:r>
            <a:r>
              <a:rPr lang="en-US" sz="2000" b="0" i="0" u="none" strike="noStrike" baseline="0" dirty="0">
                <a:latin typeface="CourierStd"/>
              </a:rPr>
              <a:t>https://hub.docker.com/_/httpd/</a:t>
            </a:r>
            <a:r>
              <a:rPr lang="en-US" sz="2000" b="0" i="0" u="none" strike="noStrike" baseline="0" dirty="0">
                <a:latin typeface="MinionPro-Regular"/>
              </a:rPr>
              <a:t>, and we use the </a:t>
            </a:r>
            <a:r>
              <a:rPr lang="en-US" sz="2000" b="0" i="0" u="none" strike="noStrike" baseline="0" dirty="0">
                <a:latin typeface="CourierStd"/>
              </a:rPr>
              <a:t>FROM </a:t>
            </a:r>
            <a:r>
              <a:rPr lang="en-US" sz="2000" b="0" i="0" u="none" strike="noStrike" baseline="0" dirty="0" err="1">
                <a:latin typeface="CourierStd"/>
              </a:rPr>
              <a:t>httpd:latest</a:t>
            </a:r>
            <a:endParaRPr lang="en-US" sz="2000" b="0" i="0" u="none" strike="noStrike" baseline="0" dirty="0">
              <a:latin typeface="CourierStd"/>
            </a:endParaRPr>
          </a:p>
          <a:p>
            <a:pPr marL="0" indent="0" algn="l">
              <a:buNone/>
            </a:pPr>
            <a:r>
              <a:rPr lang="en-IN" sz="2000" b="0" i="0" u="none" strike="noStrike" baseline="0" dirty="0" err="1">
                <a:latin typeface="MinionPro-Regular"/>
              </a:rPr>
              <a:t>Dockerfile</a:t>
            </a:r>
            <a:r>
              <a:rPr lang="en-IN" sz="2000" b="0" i="0" u="none" strike="noStrike" baseline="0" dirty="0">
                <a:latin typeface="MinionPro-Regular"/>
              </a:rPr>
              <a:t> instruction. </a:t>
            </a:r>
            <a:r>
              <a:rPr lang="en-US" sz="2000" b="0" i="0" u="none" strike="noStrike" baseline="0" dirty="0">
                <a:latin typeface="MinionPro-Regular"/>
              </a:rPr>
              <a:t>Then, we use the </a:t>
            </a:r>
            <a:r>
              <a:rPr lang="en-US" sz="2000" b="0" i="0" u="none" strike="noStrike" baseline="0" dirty="0">
                <a:latin typeface="CourierStd"/>
              </a:rPr>
              <a:t>COPY </a:t>
            </a:r>
            <a:r>
              <a:rPr lang="en-US" sz="2000" b="0" i="0" u="none" strike="noStrike" baseline="0" dirty="0">
                <a:latin typeface="MinionPro-Regular"/>
              </a:rPr>
              <a:t>instruction to execute the image construction process. Docker</a:t>
            </a:r>
          </a:p>
          <a:p>
            <a:pPr marL="0" indent="0" algn="l">
              <a:buNone/>
            </a:pPr>
            <a:r>
              <a:rPr lang="en-US" sz="2000" b="0" i="0" u="none" strike="noStrike" baseline="0" dirty="0">
                <a:latin typeface="MinionPro-Regular"/>
              </a:rPr>
              <a:t>copies the local </a:t>
            </a:r>
            <a:r>
              <a:rPr lang="en-US" sz="2000" b="0" i="0" u="none" strike="noStrike" baseline="0" dirty="0">
                <a:latin typeface="CourierStd"/>
              </a:rPr>
              <a:t>index.html </a:t>
            </a:r>
            <a:r>
              <a:rPr lang="en-US" sz="2000" b="0" i="0" u="none" strike="noStrike" baseline="0" dirty="0">
                <a:latin typeface="MinionPro-Regular"/>
              </a:rPr>
              <a:t>file that we just created into the </a:t>
            </a:r>
            <a:r>
              <a:rPr lang="en-US" sz="2000" b="0" i="0" u="none" strike="noStrike" baseline="0" dirty="0">
                <a:latin typeface="CourierStd"/>
              </a:rPr>
              <a:t>/</a:t>
            </a:r>
            <a:r>
              <a:rPr lang="en-US" sz="2000" b="0" i="0" u="none" strike="noStrike" baseline="0" dirty="0" err="1">
                <a:latin typeface="CourierStd"/>
              </a:rPr>
              <a:t>usr</a:t>
            </a:r>
            <a:r>
              <a:rPr lang="en-US" sz="2000" b="0" i="0" u="none" strike="noStrike" baseline="0" dirty="0">
                <a:latin typeface="CourierStd"/>
              </a:rPr>
              <a:t>/local/apache2/ </a:t>
            </a:r>
            <a:r>
              <a:rPr lang="en-US" sz="2000" b="0" i="0" u="none" strike="noStrike" baseline="0" dirty="0" err="1">
                <a:latin typeface="CourierStd"/>
              </a:rPr>
              <a:t>htdocs</a:t>
            </a:r>
            <a:r>
              <a:rPr lang="en-US" sz="2000" b="0" i="0" u="none" strike="noStrike" baseline="0" dirty="0">
                <a:latin typeface="CourierStd"/>
              </a:rPr>
              <a:t>/ </a:t>
            </a:r>
            <a:r>
              <a:rPr lang="en-US" sz="2000" b="0" i="0" u="none" strike="noStrike" baseline="0" dirty="0">
                <a:latin typeface="MinionPro-Regular"/>
              </a:rPr>
              <a:t>directory of the image.</a:t>
            </a:r>
            <a:endParaRPr lang="en-IN" sz="3200" dirty="0"/>
          </a:p>
        </p:txBody>
      </p:sp>
    </p:spTree>
    <p:extLst>
      <p:ext uri="{BB962C8B-B14F-4D97-AF65-F5344CB8AC3E}">
        <p14:creationId xmlns:p14="http://schemas.microsoft.com/office/powerpoint/2010/main" val="1543972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C657-B1BA-45DC-37D9-C2345663E295}"/>
              </a:ext>
            </a:extLst>
          </p:cNvPr>
          <p:cNvSpPr>
            <a:spLocks noGrp="1"/>
          </p:cNvSpPr>
          <p:nvPr>
            <p:ph type="title"/>
          </p:nvPr>
        </p:nvSpPr>
        <p:spPr/>
        <p:txBody>
          <a:bodyPr/>
          <a:lstStyle/>
          <a:p>
            <a:r>
              <a:rPr lang="en-IN" sz="1800" b="0" i="0" u="none" strike="noStrike" baseline="0" dirty="0" err="1">
                <a:latin typeface="OpenSans-Semibold"/>
              </a:rPr>
              <a:t>Dockerfile</a:t>
            </a:r>
            <a:r>
              <a:rPr lang="en-IN" sz="1800" b="0" i="0" u="none" strike="noStrike" baseline="0" dirty="0">
                <a:latin typeface="OpenSans-Semibold"/>
              </a:rPr>
              <a:t> instructions overview</a:t>
            </a:r>
            <a:endParaRPr lang="en-IN" dirty="0"/>
          </a:p>
        </p:txBody>
      </p:sp>
      <p:sp>
        <p:nvSpPr>
          <p:cNvPr id="3" name="Content Placeholder 2">
            <a:extLst>
              <a:ext uri="{FF2B5EF4-FFF2-40B4-BE49-F238E27FC236}">
                <a16:creationId xmlns:a16="http://schemas.microsoft.com/office/drawing/2014/main" id="{588B8B7B-3B36-12FF-951C-0EFFC1CBE13C}"/>
              </a:ext>
            </a:extLst>
          </p:cNvPr>
          <p:cNvSpPr>
            <a:spLocks noGrp="1"/>
          </p:cNvSpPr>
          <p:nvPr>
            <p:ph idx="1"/>
          </p:nvPr>
        </p:nvSpPr>
        <p:spPr/>
        <p:txBody>
          <a:bodyPr/>
          <a:lstStyle/>
          <a:p>
            <a:pPr marL="0" indent="0" algn="l">
              <a:buNone/>
            </a:pPr>
            <a:r>
              <a:rPr lang="en-US" sz="1800" b="0" i="0" u="none" strike="noStrike" baseline="0" dirty="0">
                <a:latin typeface="CourierStd"/>
              </a:rPr>
              <a:t>FROM</a:t>
            </a:r>
            <a:r>
              <a:rPr lang="en-US" sz="1800" b="0" i="0" u="none" strike="noStrike" baseline="0" dirty="0">
                <a:latin typeface="MinionPro-Regular"/>
              </a:rPr>
              <a:t>: This instruction is used to define the base image for our image, as shown in</a:t>
            </a:r>
          </a:p>
          <a:p>
            <a:pPr marL="0" indent="0" algn="l">
              <a:buNone/>
            </a:pPr>
            <a:r>
              <a:rPr lang="en-US" sz="1800" b="0" i="0" u="none" strike="noStrike" baseline="0" dirty="0">
                <a:latin typeface="MinionPro-Regular"/>
              </a:rPr>
              <a:t>the example detailed in the preceding </a:t>
            </a:r>
            <a:r>
              <a:rPr lang="en-US" sz="1800" b="0" i="1" u="none" strike="noStrike" baseline="0" dirty="0">
                <a:latin typeface="MinionPro-It"/>
              </a:rPr>
              <a:t>Writing a </a:t>
            </a:r>
            <a:r>
              <a:rPr lang="en-US" sz="1800" b="0" i="1" u="none" strike="noStrike" baseline="0" dirty="0" err="1">
                <a:latin typeface="MinionPro-It"/>
              </a:rPr>
              <a:t>Dockerfile</a:t>
            </a:r>
            <a:r>
              <a:rPr lang="en-US" sz="1800" b="0" i="1" u="none" strike="noStrike" baseline="0" dirty="0">
                <a:latin typeface="MinionPro-It"/>
              </a:rPr>
              <a:t> </a:t>
            </a:r>
            <a:r>
              <a:rPr lang="en-US" sz="1800" b="0" i="0" u="none" strike="noStrike" baseline="0" dirty="0">
                <a:latin typeface="MinionPro-Regular"/>
              </a:rPr>
              <a:t>section.</a:t>
            </a:r>
          </a:p>
          <a:p>
            <a:pPr marL="0" indent="0" algn="l">
              <a:buNone/>
            </a:pPr>
            <a:r>
              <a:rPr lang="en-US" sz="1800" b="0" i="0" u="none" strike="noStrike" baseline="0" dirty="0">
                <a:latin typeface="MinionPro-Regular"/>
              </a:rPr>
              <a:t>• </a:t>
            </a:r>
            <a:r>
              <a:rPr lang="en-US" sz="1800" b="0" i="0" u="none" strike="noStrike" baseline="0" dirty="0">
                <a:latin typeface="CourierStd"/>
              </a:rPr>
              <a:t>COPY </a:t>
            </a:r>
            <a:r>
              <a:rPr lang="en-US" sz="1800" b="0" i="0" u="none" strike="noStrike" baseline="0" dirty="0">
                <a:latin typeface="MinionPro-Regular"/>
              </a:rPr>
              <a:t>and </a:t>
            </a:r>
            <a:r>
              <a:rPr lang="en-US" sz="1800" b="0" i="0" u="none" strike="noStrike" baseline="0" dirty="0">
                <a:latin typeface="CourierStd"/>
              </a:rPr>
              <a:t>ADD</a:t>
            </a:r>
            <a:r>
              <a:rPr lang="en-US" sz="1800" b="0" i="0" u="none" strike="noStrike" baseline="0" dirty="0">
                <a:latin typeface="MinionPro-Regular"/>
              </a:rPr>
              <a:t>: These are used to copy one or more local files into an image.</a:t>
            </a:r>
          </a:p>
          <a:p>
            <a:pPr marL="0" indent="0" algn="l">
              <a:buNone/>
            </a:pPr>
            <a:r>
              <a:rPr lang="en-US" sz="1800" b="0" i="0" u="none" strike="noStrike" baseline="0" dirty="0">
                <a:latin typeface="MinionPro-Regular"/>
              </a:rPr>
              <a:t>The </a:t>
            </a:r>
            <a:r>
              <a:rPr lang="en-US" sz="1800" b="0" i="0" u="none" strike="noStrike" baseline="0" dirty="0">
                <a:latin typeface="CourierStd"/>
              </a:rPr>
              <a:t>ADD </a:t>
            </a:r>
            <a:r>
              <a:rPr lang="en-US" sz="1800" b="0" i="0" u="none" strike="noStrike" baseline="0" dirty="0">
                <a:latin typeface="MinionPro-Regular"/>
              </a:rPr>
              <a:t>instruction supports an extra two functionalities, to refer to a </a:t>
            </a:r>
            <a:r>
              <a:rPr lang="en-US" sz="1800" b="1" i="0" u="none" strike="noStrike" baseline="0" dirty="0">
                <a:latin typeface="MinionPro-Bold"/>
              </a:rPr>
              <a:t>Uniform</a:t>
            </a:r>
          </a:p>
          <a:p>
            <a:pPr marL="0" indent="0" algn="l">
              <a:buNone/>
            </a:pPr>
            <a:r>
              <a:rPr lang="en-US" sz="1800" b="1" i="0" u="none" strike="noStrike" baseline="0" dirty="0">
                <a:latin typeface="MinionPro-Bold"/>
              </a:rPr>
              <a:t>Resource Locator </a:t>
            </a:r>
            <a:r>
              <a:rPr lang="en-US" sz="1800" b="0" i="0" u="none" strike="noStrike" baseline="0" dirty="0">
                <a:latin typeface="MinionPro-Regular"/>
              </a:rPr>
              <a:t>(</a:t>
            </a:r>
            <a:r>
              <a:rPr lang="en-US" sz="1800" b="1" i="0" u="none" strike="noStrike" baseline="0" dirty="0">
                <a:latin typeface="MinionPro-Bold"/>
              </a:rPr>
              <a:t>URL</a:t>
            </a:r>
            <a:r>
              <a:rPr lang="en-US" sz="1800" b="0" i="0" u="none" strike="noStrike" baseline="0" dirty="0">
                <a:latin typeface="MinionPro-Regular"/>
              </a:rPr>
              <a:t>) and to extract compressed files.</a:t>
            </a:r>
          </a:p>
          <a:p>
            <a:pPr marL="0" indent="0" algn="l">
              <a:buNone/>
            </a:pPr>
            <a:r>
              <a:rPr lang="en-US" sz="1800" b="0" i="0" u="none" strike="noStrike" baseline="0" dirty="0">
                <a:latin typeface="CourierStd"/>
              </a:rPr>
              <a:t>RUN </a:t>
            </a:r>
            <a:r>
              <a:rPr lang="en-US" sz="1800" b="0" i="0" u="none" strike="noStrike" baseline="0" dirty="0">
                <a:latin typeface="MinionPro-Regular"/>
              </a:rPr>
              <a:t>and </a:t>
            </a:r>
            <a:r>
              <a:rPr lang="en-US" sz="1800" b="0" i="0" u="none" strike="noStrike" baseline="0" dirty="0">
                <a:latin typeface="CourierStd"/>
              </a:rPr>
              <a:t>CMD</a:t>
            </a:r>
            <a:r>
              <a:rPr lang="en-US" sz="1800" b="0" i="0" u="none" strike="noStrike" baseline="0" dirty="0">
                <a:latin typeface="MinionPro-Regular"/>
              </a:rPr>
              <a:t>: These instructions take a command as a parameter that will be</a:t>
            </a:r>
          </a:p>
          <a:p>
            <a:pPr marL="0" indent="0" algn="l">
              <a:buNone/>
            </a:pPr>
            <a:r>
              <a:rPr lang="en-US" sz="1800" b="0" i="0" u="none" strike="noStrike" baseline="0" dirty="0">
                <a:latin typeface="MinionPro-Regular"/>
              </a:rPr>
              <a:t>executed during the construction of the image. The </a:t>
            </a:r>
            <a:r>
              <a:rPr lang="en-US" sz="1800" b="0" i="0" u="none" strike="noStrike" baseline="0" dirty="0">
                <a:latin typeface="CourierStd"/>
              </a:rPr>
              <a:t>RUN </a:t>
            </a:r>
            <a:r>
              <a:rPr lang="en-US" sz="1800" b="0" i="0" u="none" strike="noStrike" baseline="0" dirty="0">
                <a:latin typeface="MinionPro-Regular"/>
              </a:rPr>
              <a:t>instruction creates a</a:t>
            </a:r>
          </a:p>
          <a:p>
            <a:pPr marL="0" indent="0" algn="l">
              <a:buNone/>
            </a:pPr>
            <a:r>
              <a:rPr lang="en-US" sz="1800" b="0" i="0" u="none" strike="noStrike" baseline="0" dirty="0">
                <a:latin typeface="MinionPro-Regular"/>
              </a:rPr>
              <a:t>layer so that it can be cached and versioned. The </a:t>
            </a:r>
            <a:r>
              <a:rPr lang="en-US" sz="1800" b="0" i="0" u="none" strike="noStrike" baseline="0" dirty="0">
                <a:latin typeface="CourierStd"/>
              </a:rPr>
              <a:t>CMD </a:t>
            </a:r>
            <a:r>
              <a:rPr lang="en-US" sz="1800" b="0" i="0" u="none" strike="noStrike" baseline="0" dirty="0">
                <a:latin typeface="MinionPro-Regular"/>
              </a:rPr>
              <a:t>instruction defines a default</a:t>
            </a:r>
          </a:p>
          <a:p>
            <a:pPr marL="0" indent="0" algn="l">
              <a:buNone/>
            </a:pPr>
            <a:r>
              <a:rPr lang="en-US" sz="1800" b="0" i="0" u="none" strike="noStrike" baseline="0" dirty="0">
                <a:latin typeface="MinionPro-Regular"/>
              </a:rPr>
              <a:t>command to be executed during the call to run the image. The </a:t>
            </a:r>
            <a:r>
              <a:rPr lang="en-US" sz="1800" b="0" i="0" u="none" strike="noStrike" baseline="0" dirty="0">
                <a:latin typeface="CourierStd"/>
              </a:rPr>
              <a:t>CMD </a:t>
            </a:r>
            <a:r>
              <a:rPr lang="en-US" sz="1800" b="0" i="0" u="none" strike="noStrike" baseline="0" dirty="0">
                <a:latin typeface="MinionPro-Regular"/>
              </a:rPr>
              <a:t>instruction can</a:t>
            </a:r>
          </a:p>
          <a:p>
            <a:pPr marL="0" indent="0" algn="l">
              <a:buNone/>
            </a:pPr>
            <a:r>
              <a:rPr lang="en-US" sz="1800" b="0" i="0" u="none" strike="noStrike" baseline="0" dirty="0">
                <a:latin typeface="MinionPro-Regular"/>
              </a:rPr>
              <a:t>be overwritten at runtime with an extra parameter provided.</a:t>
            </a:r>
            <a:endParaRPr lang="en-IN" dirty="0"/>
          </a:p>
        </p:txBody>
      </p:sp>
    </p:spTree>
    <p:extLst>
      <p:ext uri="{BB962C8B-B14F-4D97-AF65-F5344CB8AC3E}">
        <p14:creationId xmlns:p14="http://schemas.microsoft.com/office/powerpoint/2010/main" val="3707893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19D3-AA3C-EA86-CE87-1ACACF0738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294F00-B2D0-5507-622A-AD1646DEFB9F}"/>
              </a:ext>
            </a:extLst>
          </p:cNvPr>
          <p:cNvSpPr>
            <a:spLocks noGrp="1"/>
          </p:cNvSpPr>
          <p:nvPr>
            <p:ph idx="1"/>
          </p:nvPr>
        </p:nvSpPr>
        <p:spPr/>
        <p:txBody>
          <a:bodyPr/>
          <a:lstStyle/>
          <a:p>
            <a:pPr marL="0" indent="0" algn="l">
              <a:buNone/>
            </a:pPr>
            <a:r>
              <a:rPr lang="en-US" sz="1800" b="0" i="0" u="none" strike="noStrike" baseline="0" dirty="0">
                <a:latin typeface="MinionPro-Regular"/>
              </a:rPr>
              <a:t>• </a:t>
            </a:r>
            <a:r>
              <a:rPr lang="en-US" sz="1800" b="0" i="0" u="none" strike="noStrike" baseline="0" dirty="0">
                <a:latin typeface="CourierStd"/>
              </a:rPr>
              <a:t>ENV</a:t>
            </a:r>
            <a:r>
              <a:rPr lang="en-US" sz="1800" b="0" i="0" u="none" strike="noStrike" baseline="0" dirty="0">
                <a:latin typeface="MinionPro-Regular"/>
              </a:rPr>
              <a:t>: This instruction allows you to instantiate environment variables that can be</a:t>
            </a:r>
          </a:p>
          <a:p>
            <a:pPr marL="0" indent="0" algn="l">
              <a:buNone/>
            </a:pPr>
            <a:r>
              <a:rPr lang="en-US" sz="1800" b="0" i="0" u="none" strike="noStrike" baseline="0" dirty="0">
                <a:latin typeface="MinionPro-Regular"/>
              </a:rPr>
              <a:t>used to build an image. These environment variables will persist throughout the life</a:t>
            </a:r>
          </a:p>
          <a:p>
            <a:pPr marL="0" indent="0" algn="l">
              <a:buNone/>
            </a:pPr>
            <a:r>
              <a:rPr lang="en-US" sz="1800" b="0" i="0" u="none" strike="noStrike" baseline="0" dirty="0">
                <a:latin typeface="MinionPro-Regular"/>
              </a:rPr>
              <a:t>of the container, as follows:</a:t>
            </a:r>
          </a:p>
          <a:p>
            <a:pPr marL="0" indent="0">
              <a:buNone/>
            </a:pPr>
            <a:r>
              <a:rPr lang="en-IN" sz="1800" b="1" i="0" u="none" strike="noStrike" baseline="0" dirty="0">
                <a:latin typeface="CourierStd-Bold"/>
              </a:rPr>
              <a:t>ENV </a:t>
            </a:r>
            <a:r>
              <a:rPr lang="en-IN" sz="1800" b="1" i="0" u="none" strike="noStrike" baseline="0" dirty="0" err="1">
                <a:latin typeface="CourierStd-Bold"/>
              </a:rPr>
              <a:t>myvar</a:t>
            </a:r>
            <a:r>
              <a:rPr lang="en-IN" sz="1800" b="1" i="0" u="none" strike="noStrike" baseline="0" dirty="0">
                <a:latin typeface="CourierStd-Bold"/>
              </a:rPr>
              <a:t>=</a:t>
            </a:r>
            <a:r>
              <a:rPr lang="en-IN" sz="1800" b="1" i="0" u="none" strike="noStrike" baseline="0" dirty="0" err="1">
                <a:latin typeface="CourierStd-Bold"/>
              </a:rPr>
              <a:t>mykey</a:t>
            </a:r>
            <a:endParaRPr lang="en-IN" sz="1800" b="1" i="0" u="none" strike="noStrike" baseline="0" dirty="0">
              <a:latin typeface="CourierStd-Bold"/>
            </a:endParaRPr>
          </a:p>
          <a:p>
            <a:pPr marL="0" indent="0" algn="l">
              <a:buNone/>
            </a:pPr>
            <a:r>
              <a:rPr lang="en-US" sz="1800" b="0" i="0" u="none" strike="noStrike" baseline="0" dirty="0">
                <a:latin typeface="CourierStd"/>
              </a:rPr>
              <a:t>WORKDIR</a:t>
            </a:r>
            <a:r>
              <a:rPr lang="en-US" sz="1800" b="0" i="0" u="none" strike="noStrike" baseline="0" dirty="0">
                <a:latin typeface="MinionPro-Regular"/>
              </a:rPr>
              <a:t>: This instruction gives the execution directory of the container, as follows:</a:t>
            </a:r>
          </a:p>
          <a:p>
            <a:pPr marL="0" indent="0" algn="l">
              <a:buNone/>
            </a:pPr>
            <a:r>
              <a:rPr lang="en-IN" sz="1800" b="1" i="0" u="none" strike="noStrike" baseline="0" dirty="0">
                <a:latin typeface="CourierStd-Bold"/>
              </a:rPr>
              <a:t>WORKDIR </a:t>
            </a:r>
            <a:r>
              <a:rPr lang="en-IN" sz="1800" b="1" i="0" u="none" strike="noStrike" baseline="0" dirty="0" err="1">
                <a:latin typeface="CourierStd-Bold"/>
              </a:rPr>
              <a:t>usr</a:t>
            </a:r>
            <a:r>
              <a:rPr lang="en-IN" sz="1800" b="1" i="0" u="none" strike="noStrike" baseline="0" dirty="0">
                <a:latin typeface="CourierStd-Bold"/>
              </a:rPr>
              <a:t>/local/apache2</a:t>
            </a:r>
          </a:p>
          <a:p>
            <a:pPr marL="0" indent="0" algn="l">
              <a:buNone/>
            </a:pPr>
            <a:r>
              <a:rPr lang="en-US" sz="1800" b="0" i="0" u="none" strike="noStrike" baseline="0" dirty="0">
                <a:latin typeface="MinionPro-Regular"/>
              </a:rPr>
              <a:t>That was an overview of </a:t>
            </a:r>
            <a:r>
              <a:rPr lang="en-US" sz="1800" b="0" i="0" u="none" strike="noStrike" baseline="0" dirty="0" err="1">
                <a:latin typeface="MinionPro-Regular"/>
              </a:rPr>
              <a:t>Dockerfile</a:t>
            </a:r>
            <a:r>
              <a:rPr lang="en-US" sz="1800" b="0" i="0" u="none" strike="noStrike" baseline="0" dirty="0">
                <a:latin typeface="MinionPro-Regular"/>
              </a:rPr>
              <a:t> instructions</a:t>
            </a:r>
            <a:endParaRPr lang="en-IN" dirty="0"/>
          </a:p>
        </p:txBody>
      </p:sp>
    </p:spTree>
    <p:extLst>
      <p:ext uri="{BB962C8B-B14F-4D97-AF65-F5344CB8AC3E}">
        <p14:creationId xmlns:p14="http://schemas.microsoft.com/office/powerpoint/2010/main" val="285084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2E1F-353A-09CB-BBBD-D575003977B3}"/>
              </a:ext>
            </a:extLst>
          </p:cNvPr>
          <p:cNvSpPr>
            <a:spLocks noGrp="1"/>
          </p:cNvSpPr>
          <p:nvPr>
            <p:ph type="title"/>
          </p:nvPr>
        </p:nvSpPr>
        <p:spPr/>
        <p:txBody>
          <a:bodyPr>
            <a:normAutofit/>
          </a:bodyPr>
          <a:lstStyle/>
          <a:p>
            <a:r>
              <a:rPr lang="en-US" sz="3200" b="1" i="0" u="none" strike="noStrike" baseline="0" dirty="0">
                <a:latin typeface="OpenSans-Bold"/>
              </a:rPr>
              <a:t>Building and running a container on a local </a:t>
            </a:r>
            <a:r>
              <a:rPr lang="en-IN" sz="3200" b="1" i="0" u="none" strike="noStrike" baseline="0" dirty="0">
                <a:latin typeface="OpenSans-Bold"/>
              </a:rPr>
              <a:t>machine</a:t>
            </a:r>
            <a:endParaRPr lang="en-IN" sz="6600" dirty="0"/>
          </a:p>
        </p:txBody>
      </p:sp>
      <p:sp>
        <p:nvSpPr>
          <p:cNvPr id="3" name="Content Placeholder 2">
            <a:extLst>
              <a:ext uri="{FF2B5EF4-FFF2-40B4-BE49-F238E27FC236}">
                <a16:creationId xmlns:a16="http://schemas.microsoft.com/office/drawing/2014/main" id="{65FB7A9C-0D75-9D0A-9335-36C0332FAD12}"/>
              </a:ext>
            </a:extLst>
          </p:cNvPr>
          <p:cNvSpPr>
            <a:spLocks noGrp="1"/>
          </p:cNvSpPr>
          <p:nvPr>
            <p:ph idx="1"/>
          </p:nvPr>
        </p:nvSpPr>
        <p:spPr/>
        <p:txBody>
          <a:bodyPr>
            <a:normAutofit/>
          </a:bodyPr>
          <a:lstStyle/>
          <a:p>
            <a:pPr marL="0" indent="0" algn="l">
              <a:buNone/>
            </a:pPr>
            <a:r>
              <a:rPr lang="en-US" b="0" i="0" u="none" strike="noStrike" baseline="0" dirty="0">
                <a:latin typeface="MinionPro-Regular"/>
              </a:rPr>
              <a:t>The execution of Docker is performed by different operations, as outlined here:</a:t>
            </a:r>
          </a:p>
          <a:p>
            <a:pPr marL="0" indent="0" algn="l">
              <a:buNone/>
            </a:pPr>
            <a:r>
              <a:rPr lang="en-US" b="0" i="0" u="none" strike="noStrike" baseline="0" dirty="0">
                <a:latin typeface="MinionPro-Regular"/>
              </a:rPr>
              <a:t>• Building a Docker image from a </a:t>
            </a:r>
            <a:r>
              <a:rPr lang="en-US" b="0" i="0" u="none" strike="noStrike" baseline="0" dirty="0" err="1">
                <a:latin typeface="MinionPro-Regular"/>
              </a:rPr>
              <a:t>Dockerfile</a:t>
            </a:r>
            <a:endParaRPr lang="en-US" b="0" i="0" u="none" strike="noStrike" baseline="0" dirty="0">
              <a:latin typeface="MinionPro-Regular"/>
            </a:endParaRPr>
          </a:p>
          <a:p>
            <a:pPr marL="0" indent="0" algn="l">
              <a:buNone/>
            </a:pPr>
            <a:r>
              <a:rPr lang="en-US" b="0" i="0" u="none" strike="noStrike" baseline="0" dirty="0">
                <a:latin typeface="MinionPro-Regular"/>
              </a:rPr>
              <a:t>• Instantiating a new container locally from this image</a:t>
            </a:r>
          </a:p>
          <a:p>
            <a:pPr marL="0" indent="0" algn="l">
              <a:buNone/>
            </a:pPr>
            <a:r>
              <a:rPr lang="en-US" b="0" i="0" u="none" strike="noStrike" baseline="0" dirty="0">
                <a:latin typeface="MinionPro-Regular"/>
              </a:rPr>
              <a:t>• Testing our locally containerized application</a:t>
            </a:r>
            <a:endParaRPr lang="en-IN" sz="4000" dirty="0"/>
          </a:p>
        </p:txBody>
      </p:sp>
    </p:spTree>
    <p:extLst>
      <p:ext uri="{BB962C8B-B14F-4D97-AF65-F5344CB8AC3E}">
        <p14:creationId xmlns:p14="http://schemas.microsoft.com/office/powerpoint/2010/main" val="3113870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D661-C677-9B5F-EC88-B460246518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2D5D4D-8269-4D41-9022-7035F7D45F5B}"/>
              </a:ext>
            </a:extLst>
          </p:cNvPr>
          <p:cNvSpPr>
            <a:spLocks noGrp="1"/>
          </p:cNvSpPr>
          <p:nvPr>
            <p:ph idx="1"/>
          </p:nvPr>
        </p:nvSpPr>
        <p:spPr/>
        <p:txBody>
          <a:bodyPr>
            <a:normAutofit/>
          </a:bodyPr>
          <a:lstStyle/>
          <a:p>
            <a:pPr marL="0" indent="0" algn="l">
              <a:buNone/>
            </a:pPr>
            <a:r>
              <a:rPr lang="en-US" sz="2000" b="0" i="0" u="none" strike="noStrike" baseline="0" dirty="0">
                <a:latin typeface="MinionPro-Regular"/>
              </a:rPr>
              <a:t>We'll build a Docker image from our previously created </a:t>
            </a:r>
            <a:r>
              <a:rPr lang="en-US" sz="2000" b="0" i="0" u="none" strike="noStrike" baseline="0" dirty="0" err="1">
                <a:latin typeface="MinionPro-Regular"/>
              </a:rPr>
              <a:t>Dockerfile</a:t>
            </a:r>
            <a:r>
              <a:rPr lang="en-US" sz="2000" b="0" i="0" u="none" strike="noStrike" baseline="0" dirty="0">
                <a:latin typeface="MinionPro-Regular"/>
              </a:rPr>
              <a:t> that contains the</a:t>
            </a:r>
          </a:p>
          <a:p>
            <a:pPr marL="0" indent="0" algn="l">
              <a:buNone/>
            </a:pPr>
            <a:r>
              <a:rPr lang="en-IN" sz="2000" b="0" i="0" u="none" strike="noStrike" baseline="0" dirty="0">
                <a:latin typeface="MinionPro-Regular"/>
              </a:rPr>
              <a:t>following instructions:</a:t>
            </a:r>
          </a:p>
          <a:p>
            <a:pPr marL="0" indent="0" algn="l">
              <a:buNone/>
            </a:pPr>
            <a:r>
              <a:rPr lang="en-IN" sz="2000" b="0" i="0" u="none" strike="noStrike" baseline="0" dirty="0">
                <a:latin typeface="CourierStd"/>
              </a:rPr>
              <a:t>FROM </a:t>
            </a:r>
            <a:r>
              <a:rPr lang="en-IN" sz="2000" b="0" i="0" u="none" strike="noStrike" baseline="0" dirty="0" err="1">
                <a:latin typeface="CourierStd"/>
              </a:rPr>
              <a:t>httpd:latest</a:t>
            </a:r>
            <a:endParaRPr lang="en-IN" sz="2000" b="0" i="0" u="none" strike="noStrike" baseline="0" dirty="0">
              <a:latin typeface="CourierStd"/>
            </a:endParaRPr>
          </a:p>
          <a:p>
            <a:pPr marL="0" indent="0" algn="l">
              <a:buNone/>
            </a:pPr>
            <a:r>
              <a:rPr lang="en-US" sz="2000" b="0" i="0" u="none" strike="noStrike" baseline="0" dirty="0">
                <a:latin typeface="CourierStd"/>
              </a:rPr>
              <a:t>COPY index.html /</a:t>
            </a:r>
            <a:r>
              <a:rPr lang="en-US" sz="2000" b="0" i="0" u="none" strike="noStrike" baseline="0" dirty="0" err="1">
                <a:latin typeface="CourierStd"/>
              </a:rPr>
              <a:t>usr</a:t>
            </a:r>
            <a:r>
              <a:rPr lang="en-US" sz="2000" b="0" i="0" u="none" strike="noStrike" baseline="0" dirty="0">
                <a:latin typeface="CourierStd"/>
              </a:rPr>
              <a:t>/local/apache2/</a:t>
            </a:r>
            <a:r>
              <a:rPr lang="en-US" sz="2000" b="0" i="0" u="none" strike="noStrike" baseline="0" dirty="0" err="1">
                <a:latin typeface="CourierStd"/>
              </a:rPr>
              <a:t>htdocs</a:t>
            </a:r>
            <a:r>
              <a:rPr lang="en-US" sz="2000" b="0" i="0" u="none" strike="noStrike" baseline="0" dirty="0">
                <a:latin typeface="CourierStd"/>
              </a:rPr>
              <a:t>/</a:t>
            </a:r>
          </a:p>
          <a:p>
            <a:pPr marL="0" indent="0" algn="l">
              <a:buNone/>
            </a:pPr>
            <a:r>
              <a:rPr lang="en-US" sz="2000" b="0" i="0" u="none" strike="noStrike" baseline="0" dirty="0">
                <a:latin typeface="MinionPro-Regular"/>
              </a:rPr>
              <a:t>We'll go to a terminal to head into the directory that contains the </a:t>
            </a:r>
            <a:r>
              <a:rPr lang="en-US" sz="2000" b="0" i="0" u="none" strike="noStrike" baseline="0" dirty="0" err="1">
                <a:latin typeface="MinionPro-Regular"/>
              </a:rPr>
              <a:t>Dockerfile</a:t>
            </a:r>
            <a:r>
              <a:rPr lang="en-US" sz="2000" b="0" i="0" u="none" strike="noStrike" baseline="0" dirty="0">
                <a:latin typeface="MinionPro-Regular"/>
              </a:rPr>
              <a:t>, and then</a:t>
            </a:r>
          </a:p>
          <a:p>
            <a:pPr marL="0" indent="0" algn="l">
              <a:buNone/>
            </a:pPr>
            <a:r>
              <a:rPr lang="en-US" sz="2000" b="0" i="0" u="none" strike="noStrike" baseline="0" dirty="0">
                <a:latin typeface="MinionPro-Regular"/>
              </a:rPr>
              <a:t>execute the </a:t>
            </a:r>
            <a:r>
              <a:rPr lang="en-US" sz="2000" b="0" i="0" u="none" strike="noStrike" baseline="0" dirty="0">
                <a:latin typeface="CourierStd"/>
              </a:rPr>
              <a:t>docker build </a:t>
            </a:r>
            <a:r>
              <a:rPr lang="en-US" sz="2000" b="0" i="0" u="none" strike="noStrike" baseline="0" dirty="0">
                <a:latin typeface="MinionPro-Regular"/>
              </a:rPr>
              <a:t>command with the following syntax:</a:t>
            </a:r>
          </a:p>
          <a:p>
            <a:pPr marL="0" indent="0" algn="l">
              <a:buNone/>
            </a:pPr>
            <a:r>
              <a:rPr lang="en-IN" sz="2000" b="1" i="0" u="none" strike="noStrike" baseline="0" dirty="0">
                <a:latin typeface="CourierStd-Bold"/>
              </a:rPr>
              <a:t>docker build -t demobook:v1 .</a:t>
            </a:r>
          </a:p>
          <a:p>
            <a:pPr marL="0" indent="0" algn="l">
              <a:buNone/>
            </a:pPr>
            <a:r>
              <a:rPr lang="en-US" sz="2000" b="0" i="0" u="none" strike="noStrike" baseline="0" dirty="0">
                <a:latin typeface="MinionPro-Regular"/>
              </a:rPr>
              <a:t>The </a:t>
            </a:r>
            <a:r>
              <a:rPr lang="en-US" sz="2000" b="0" i="0" u="none" strike="noStrike" baseline="0" dirty="0">
                <a:latin typeface="CourierStd"/>
              </a:rPr>
              <a:t>-t </a:t>
            </a:r>
            <a:r>
              <a:rPr lang="en-US" sz="2000" b="0" i="0" u="none" strike="noStrike" baseline="0" dirty="0">
                <a:latin typeface="MinionPro-Regular"/>
              </a:rPr>
              <a:t>argument indicates the name of the image and its tag. Here, in our example, we</a:t>
            </a:r>
          </a:p>
          <a:p>
            <a:pPr marL="0" indent="0" algn="l">
              <a:buNone/>
            </a:pPr>
            <a:r>
              <a:rPr lang="en-US" sz="2000" b="0" i="0" u="none" strike="noStrike" baseline="0" dirty="0">
                <a:latin typeface="MinionPro-Regular"/>
              </a:rPr>
              <a:t>call our image </a:t>
            </a:r>
            <a:r>
              <a:rPr lang="en-US" sz="2000" b="0" i="0" u="none" strike="noStrike" baseline="0" dirty="0" err="1">
                <a:latin typeface="CourierStd"/>
              </a:rPr>
              <a:t>demobook</a:t>
            </a:r>
            <a:r>
              <a:rPr lang="en-US" sz="2000" b="0" i="0" u="none" strike="noStrike" baseline="0" dirty="0">
                <a:latin typeface="MinionPro-Regular"/>
              </a:rPr>
              <a:t>, and the tag we've added is </a:t>
            </a:r>
            <a:r>
              <a:rPr lang="en-US" sz="2000" b="0" i="0" u="none" strike="noStrike" baseline="0" dirty="0">
                <a:latin typeface="CourierStd"/>
              </a:rPr>
              <a:t>v1</a:t>
            </a:r>
            <a:r>
              <a:rPr lang="en-US" sz="2000" b="0" i="0" u="none" strike="noStrike" baseline="0" dirty="0">
                <a:latin typeface="MinionPro-Regular"/>
              </a:rPr>
              <a:t>.</a:t>
            </a:r>
            <a:endParaRPr lang="en-IN" sz="3200" dirty="0"/>
          </a:p>
        </p:txBody>
      </p:sp>
    </p:spTree>
    <p:extLst>
      <p:ext uri="{BB962C8B-B14F-4D97-AF65-F5344CB8AC3E}">
        <p14:creationId xmlns:p14="http://schemas.microsoft.com/office/powerpoint/2010/main" val="456757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0CE24-8B8F-32A3-D0E4-14191DDAF8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0904C4-EFE6-4553-7C70-E971137CC01A}"/>
              </a:ext>
            </a:extLst>
          </p:cNvPr>
          <p:cNvSpPr>
            <a:spLocks noGrp="1"/>
          </p:cNvSpPr>
          <p:nvPr>
            <p:ph idx="1"/>
          </p:nvPr>
        </p:nvSpPr>
        <p:spPr/>
        <p:txBody>
          <a:bodyPr>
            <a:normAutofit/>
          </a:bodyPr>
          <a:lstStyle/>
          <a:p>
            <a:pPr marL="0" indent="0" algn="l">
              <a:buNone/>
            </a:pPr>
            <a:r>
              <a:rPr lang="en-US" sz="2400" b="0" i="0" u="none" strike="noStrike" baseline="0" dirty="0">
                <a:latin typeface="MinionPro-Regular"/>
              </a:rPr>
              <a:t>We can see in this preceding execution the three steps of the Docker image builder, as </a:t>
            </a:r>
            <a:r>
              <a:rPr lang="en-IN" sz="2400" b="0" i="0" u="none" strike="noStrike" baseline="0" dirty="0">
                <a:latin typeface="MinionPro-Regular"/>
              </a:rPr>
              <a:t>follows:</a:t>
            </a:r>
          </a:p>
          <a:p>
            <a:pPr marL="0" indent="0" algn="l">
              <a:buNone/>
            </a:pPr>
            <a:r>
              <a:rPr lang="en-US" sz="2400" b="0" i="0" u="none" strike="noStrike" baseline="0" dirty="0">
                <a:latin typeface="MinionPro-Regular"/>
              </a:rPr>
              <a:t>1. Docker downloads the defined base image.</a:t>
            </a:r>
          </a:p>
          <a:p>
            <a:pPr marL="0" indent="0" algn="l">
              <a:buNone/>
            </a:pPr>
            <a:r>
              <a:rPr lang="en-US" sz="2400" b="0" i="0" u="none" strike="noStrike" baseline="0" dirty="0">
                <a:latin typeface="MinionPro-Regular"/>
              </a:rPr>
              <a:t>2. Docker copies the </a:t>
            </a:r>
            <a:r>
              <a:rPr lang="en-US" sz="2400" b="0" i="0" u="none" strike="noStrike" baseline="0" dirty="0">
                <a:latin typeface="CourierStd"/>
              </a:rPr>
              <a:t>index.html </a:t>
            </a:r>
            <a:r>
              <a:rPr lang="en-US" sz="2400" b="0" i="0" u="none" strike="noStrike" baseline="0" dirty="0">
                <a:latin typeface="MinionPro-Regular"/>
              </a:rPr>
              <a:t>file in the image.</a:t>
            </a:r>
          </a:p>
          <a:p>
            <a:pPr marL="0" indent="0" algn="l">
              <a:buNone/>
            </a:pPr>
            <a:r>
              <a:rPr lang="en-US" sz="2400" b="0" i="0" u="none" strike="noStrike" baseline="0" dirty="0">
                <a:latin typeface="MinionPro-Regular"/>
              </a:rPr>
              <a:t>3. Docker creates and tags the image.</a:t>
            </a:r>
          </a:p>
          <a:p>
            <a:pPr marL="0" indent="0" algn="l">
              <a:buNone/>
            </a:pPr>
            <a:r>
              <a:rPr lang="en-US" sz="2400" b="0" i="0" u="none" strike="noStrike" baseline="0" dirty="0">
                <a:latin typeface="MinionPro-Regular"/>
              </a:rPr>
              <a:t>When you execute the </a:t>
            </a:r>
            <a:r>
              <a:rPr lang="en-US" sz="2400" b="0" i="0" u="none" strike="noStrike" baseline="0" dirty="0">
                <a:latin typeface="CourierStd"/>
              </a:rPr>
              <a:t>docker build </a:t>
            </a:r>
            <a:r>
              <a:rPr lang="en-US" sz="2400" b="0" i="0" u="none" strike="noStrike" baseline="0" dirty="0">
                <a:latin typeface="MinionPro-Regular"/>
              </a:rPr>
              <a:t>command, it downloads the base image indicated</a:t>
            </a:r>
          </a:p>
          <a:p>
            <a:pPr marL="0" indent="0" algn="l">
              <a:buNone/>
            </a:pPr>
            <a:r>
              <a:rPr lang="en-US" sz="2400" b="0" i="0" u="none" strike="noStrike" baseline="0" dirty="0">
                <a:latin typeface="MinionPro-Regular"/>
              </a:rPr>
              <a:t>in the </a:t>
            </a:r>
            <a:r>
              <a:rPr lang="en-US" sz="2400" b="0" i="0" u="none" strike="noStrike" baseline="0" dirty="0" err="1">
                <a:latin typeface="MinionPro-Regular"/>
              </a:rPr>
              <a:t>Dockerfile</a:t>
            </a:r>
            <a:r>
              <a:rPr lang="en-US" sz="2400" b="0" i="0" u="none" strike="noStrike" baseline="0" dirty="0">
                <a:latin typeface="MinionPro-Regular"/>
              </a:rPr>
              <a:t> from Docker Hub, and then Docker executes the various instructions</a:t>
            </a:r>
          </a:p>
          <a:p>
            <a:pPr marL="0" indent="0" algn="l">
              <a:buNone/>
            </a:pPr>
            <a:r>
              <a:rPr lang="en-US" sz="2400" b="0" i="0" u="none" strike="noStrike" baseline="0" dirty="0">
                <a:latin typeface="MinionPro-Regular"/>
              </a:rPr>
              <a:t>that are mentioned in the </a:t>
            </a:r>
            <a:r>
              <a:rPr lang="en-US" sz="2400" b="0" i="0" u="none" strike="noStrike" baseline="0" dirty="0" err="1">
                <a:latin typeface="MinionPro-Regular"/>
              </a:rPr>
              <a:t>Dockerfile</a:t>
            </a:r>
            <a:r>
              <a:rPr lang="en-US" sz="2400" b="0" i="0" u="none" strike="noStrike" baseline="0" dirty="0">
                <a:latin typeface="MinionPro-Regular"/>
              </a:rPr>
              <a:t>.</a:t>
            </a:r>
            <a:endParaRPr lang="en-IN" sz="3600" dirty="0"/>
          </a:p>
        </p:txBody>
      </p:sp>
    </p:spTree>
    <p:extLst>
      <p:ext uri="{BB962C8B-B14F-4D97-AF65-F5344CB8AC3E}">
        <p14:creationId xmlns:p14="http://schemas.microsoft.com/office/powerpoint/2010/main" val="1235952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8214C-99FA-EAF9-4BD3-B0B7B89708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506434-A5E0-3056-B271-7573559EA647}"/>
              </a:ext>
            </a:extLst>
          </p:cNvPr>
          <p:cNvSpPr>
            <a:spLocks noGrp="1"/>
          </p:cNvSpPr>
          <p:nvPr>
            <p:ph idx="1"/>
          </p:nvPr>
        </p:nvSpPr>
        <p:spPr/>
        <p:txBody>
          <a:bodyPr/>
          <a:lstStyle/>
          <a:p>
            <a:pPr algn="l"/>
            <a:r>
              <a:rPr lang="en-US" sz="1800" b="0" i="0" u="none" strike="noStrike" baseline="0" dirty="0">
                <a:latin typeface="MinionPro-Regular"/>
              </a:rPr>
              <a:t>We can also check if the image is successfully created by executing the following Docker</a:t>
            </a:r>
          </a:p>
          <a:p>
            <a:pPr algn="l"/>
            <a:r>
              <a:rPr lang="en-IN" sz="1800" b="0" i="0" u="none" strike="noStrike" baseline="0" dirty="0">
                <a:latin typeface="MinionPro-Regular"/>
              </a:rPr>
              <a:t>command:</a:t>
            </a:r>
          </a:p>
          <a:p>
            <a:pPr algn="l"/>
            <a:r>
              <a:rPr lang="en-IN" sz="1800" b="1" i="0" u="none" strike="noStrike" baseline="0" dirty="0">
                <a:latin typeface="CourierStd-Bold"/>
              </a:rPr>
              <a:t>docker images</a:t>
            </a:r>
          </a:p>
          <a:p>
            <a:pPr algn="l"/>
            <a:r>
              <a:rPr lang="en-US" sz="1800" b="0" i="0" u="none" strike="noStrike" baseline="0" dirty="0">
                <a:latin typeface="MinionPro-Regular"/>
              </a:rPr>
              <a:t>Here is the output of the preceding command:</a:t>
            </a:r>
            <a:endParaRPr lang="en-IN" dirty="0"/>
          </a:p>
        </p:txBody>
      </p:sp>
      <p:pic>
        <p:nvPicPr>
          <p:cNvPr id="5" name="Picture 4">
            <a:extLst>
              <a:ext uri="{FF2B5EF4-FFF2-40B4-BE49-F238E27FC236}">
                <a16:creationId xmlns:a16="http://schemas.microsoft.com/office/drawing/2014/main" id="{73DC6D2D-7C60-FBE8-C06C-9EB7FE12CFC5}"/>
              </a:ext>
            </a:extLst>
          </p:cNvPr>
          <p:cNvPicPr>
            <a:picLocks noChangeAspect="1"/>
          </p:cNvPicPr>
          <p:nvPr/>
        </p:nvPicPr>
        <p:blipFill>
          <a:blip r:embed="rId2"/>
          <a:stretch>
            <a:fillRect/>
          </a:stretch>
        </p:blipFill>
        <p:spPr>
          <a:xfrm>
            <a:off x="643327" y="4301097"/>
            <a:ext cx="9965738" cy="900490"/>
          </a:xfrm>
          <a:prstGeom prst="rect">
            <a:avLst/>
          </a:prstGeom>
        </p:spPr>
      </p:pic>
    </p:spTree>
    <p:extLst>
      <p:ext uri="{BB962C8B-B14F-4D97-AF65-F5344CB8AC3E}">
        <p14:creationId xmlns:p14="http://schemas.microsoft.com/office/powerpoint/2010/main" val="2637579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FE31-62BF-7584-F25C-9C10EA0226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FEB47D-D5C8-404D-5134-20452A24DD3B}"/>
              </a:ext>
            </a:extLst>
          </p:cNvPr>
          <p:cNvSpPr>
            <a:spLocks noGrp="1"/>
          </p:cNvSpPr>
          <p:nvPr>
            <p:ph idx="1"/>
          </p:nvPr>
        </p:nvSpPr>
        <p:spPr/>
        <p:txBody>
          <a:bodyPr/>
          <a:lstStyle/>
          <a:p>
            <a:pPr marL="0" indent="0" algn="l">
              <a:buNone/>
            </a:pPr>
            <a:r>
              <a:rPr lang="en-US" sz="1800" b="0" i="0" u="none" strike="noStrike" baseline="0" dirty="0">
                <a:latin typeface="OpenSans-Semibold"/>
              </a:rPr>
              <a:t>Instantiating a new container of an image</a:t>
            </a:r>
          </a:p>
          <a:p>
            <a:pPr marL="0" indent="0" algn="l">
              <a:buNone/>
            </a:pPr>
            <a:r>
              <a:rPr lang="en-US" sz="1800" b="0" i="0" u="none" strike="noStrike" baseline="0" dirty="0">
                <a:latin typeface="MinionPro-Regular"/>
              </a:rPr>
              <a:t>To instantiate a new container of our Docker image, we will execute the </a:t>
            </a:r>
            <a:r>
              <a:rPr lang="en-US" sz="1800" b="0" i="0" u="none" strike="noStrike" baseline="0" dirty="0">
                <a:latin typeface="CourierStd"/>
              </a:rPr>
              <a:t>docker run</a:t>
            </a:r>
          </a:p>
          <a:p>
            <a:pPr marL="0" indent="0" algn="l">
              <a:buNone/>
            </a:pPr>
            <a:r>
              <a:rPr lang="en-US" sz="1800" b="0" i="0" u="none" strike="noStrike" baseline="0" dirty="0">
                <a:latin typeface="MinionPro-Regular"/>
              </a:rPr>
              <a:t>command in our Terminal, with the following syntax:</a:t>
            </a:r>
          </a:p>
          <a:p>
            <a:pPr marL="0" indent="0" algn="l">
              <a:buNone/>
            </a:pPr>
            <a:r>
              <a:rPr lang="en-IN" sz="1800" b="1" i="0" u="none" strike="noStrike" baseline="0" dirty="0">
                <a:latin typeface="CourierStd-Bold"/>
              </a:rPr>
              <a:t>docker run -d --name </a:t>
            </a:r>
            <a:r>
              <a:rPr lang="en-IN" sz="1800" b="1" i="0" u="none" strike="noStrike" baseline="0" dirty="0" err="1">
                <a:latin typeface="CourierStd-Bold"/>
              </a:rPr>
              <a:t>demoapp</a:t>
            </a:r>
            <a:r>
              <a:rPr lang="en-IN" sz="1800" b="1" i="0" u="none" strike="noStrike" baseline="0" dirty="0">
                <a:latin typeface="CourierStd-Bold"/>
              </a:rPr>
              <a:t> -p 8080:80 demobook:v1</a:t>
            </a:r>
          </a:p>
          <a:p>
            <a:pPr marL="0" indent="0" algn="l">
              <a:buNone/>
            </a:pPr>
            <a:r>
              <a:rPr lang="en-US" sz="1800" b="0" i="0" u="none" strike="noStrike" baseline="0" dirty="0">
                <a:latin typeface="MinionPro-Regular"/>
              </a:rPr>
              <a:t>The </a:t>
            </a:r>
            <a:r>
              <a:rPr lang="en-US" sz="1800" b="0" i="0" u="none" strike="noStrike" baseline="0" dirty="0">
                <a:latin typeface="CourierStd"/>
              </a:rPr>
              <a:t>-d </a:t>
            </a:r>
            <a:r>
              <a:rPr lang="en-US" sz="1800" b="0" i="0" u="none" strike="noStrike" baseline="0" dirty="0">
                <a:latin typeface="MinionPro-Regular"/>
              </a:rPr>
              <a:t>parameter indicates that the container will run in the background. In the </a:t>
            </a:r>
            <a:r>
              <a:rPr lang="en-US" sz="1800" b="0" i="0" u="none" strike="noStrike" baseline="0" dirty="0">
                <a:latin typeface="CourierStd"/>
              </a:rPr>
              <a:t>--name</a:t>
            </a:r>
          </a:p>
          <a:p>
            <a:pPr marL="0" indent="0" algn="l">
              <a:buNone/>
            </a:pPr>
            <a:r>
              <a:rPr lang="en-US" sz="1800" b="0" i="0" u="none" strike="noStrike" baseline="0" dirty="0">
                <a:latin typeface="MinionPro-Regular"/>
              </a:rPr>
              <a:t>parameter, we specify the name of the container we want. In the </a:t>
            </a:r>
            <a:r>
              <a:rPr lang="en-US" sz="1800" b="0" i="0" u="none" strike="noStrike" baseline="0" dirty="0">
                <a:latin typeface="CourierStd"/>
              </a:rPr>
              <a:t>-p </a:t>
            </a:r>
            <a:r>
              <a:rPr lang="en-US" sz="1800" b="0" i="0" u="none" strike="noStrike" baseline="0" dirty="0">
                <a:latin typeface="MinionPro-Regular"/>
              </a:rPr>
              <a:t>parameter, we indicate</a:t>
            </a:r>
          </a:p>
          <a:p>
            <a:pPr marL="0" indent="0" algn="l">
              <a:buNone/>
            </a:pPr>
            <a:r>
              <a:rPr lang="en-US" sz="1800" b="0" i="0" u="none" strike="noStrike" baseline="0" dirty="0">
                <a:latin typeface="MinionPro-Regular"/>
              </a:rPr>
              <a:t>the desired port translation. In our example, this would mean port </a:t>
            </a:r>
            <a:r>
              <a:rPr lang="en-US" sz="1800" b="0" i="0" u="none" strike="noStrike" baseline="0" dirty="0">
                <a:latin typeface="CourierStd"/>
              </a:rPr>
              <a:t>80 </a:t>
            </a:r>
            <a:r>
              <a:rPr lang="en-US" sz="1800" b="0" i="0" u="none" strike="noStrike" baseline="0" dirty="0">
                <a:latin typeface="MinionPro-Regular"/>
              </a:rPr>
              <a:t>of the container</a:t>
            </a:r>
          </a:p>
          <a:p>
            <a:pPr marL="0" indent="0" algn="l">
              <a:buNone/>
            </a:pPr>
            <a:r>
              <a:rPr lang="en-US" sz="1800" b="0" i="0" u="none" strike="noStrike" baseline="0" dirty="0">
                <a:latin typeface="MinionPro-Regular"/>
              </a:rPr>
              <a:t>will be translated to port </a:t>
            </a:r>
            <a:r>
              <a:rPr lang="en-US" sz="1800" b="0" i="0" u="none" strike="noStrike" baseline="0" dirty="0">
                <a:latin typeface="CourierStd"/>
              </a:rPr>
              <a:t>8080 </a:t>
            </a:r>
            <a:r>
              <a:rPr lang="en-US" sz="1800" b="0" i="0" u="none" strike="noStrike" baseline="0" dirty="0">
                <a:latin typeface="MinionPro-Regular"/>
              </a:rPr>
              <a:t>on our local machine. And finally, the last parameter of the</a:t>
            </a:r>
          </a:p>
          <a:p>
            <a:pPr marL="0" indent="0" algn="l">
              <a:buNone/>
            </a:pPr>
            <a:r>
              <a:rPr lang="en-US" sz="1800" b="0" i="0" u="none" strike="noStrike" baseline="0" dirty="0">
                <a:latin typeface="MinionPro-Regular"/>
              </a:rPr>
              <a:t>command is the name of the image and its tag.</a:t>
            </a:r>
            <a:endParaRPr lang="en-IN" dirty="0"/>
          </a:p>
        </p:txBody>
      </p:sp>
      <p:pic>
        <p:nvPicPr>
          <p:cNvPr id="5" name="Picture 4">
            <a:extLst>
              <a:ext uri="{FF2B5EF4-FFF2-40B4-BE49-F238E27FC236}">
                <a16:creationId xmlns:a16="http://schemas.microsoft.com/office/drawing/2014/main" id="{F102AFFA-49C2-E939-01ED-EAC8391752E8}"/>
              </a:ext>
            </a:extLst>
          </p:cNvPr>
          <p:cNvPicPr>
            <a:picLocks noChangeAspect="1"/>
          </p:cNvPicPr>
          <p:nvPr/>
        </p:nvPicPr>
        <p:blipFill>
          <a:blip r:embed="rId2"/>
          <a:stretch>
            <a:fillRect/>
          </a:stretch>
        </p:blipFill>
        <p:spPr>
          <a:xfrm>
            <a:off x="1469125" y="5613716"/>
            <a:ext cx="8654143" cy="307497"/>
          </a:xfrm>
          <a:prstGeom prst="rect">
            <a:avLst/>
          </a:prstGeom>
        </p:spPr>
      </p:pic>
    </p:spTree>
    <p:extLst>
      <p:ext uri="{BB962C8B-B14F-4D97-AF65-F5344CB8AC3E}">
        <p14:creationId xmlns:p14="http://schemas.microsoft.com/office/powerpoint/2010/main" val="687817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0937-DD1D-EB94-DAB3-D950E27156C3}"/>
              </a:ext>
            </a:extLst>
          </p:cNvPr>
          <p:cNvSpPr>
            <a:spLocks noGrp="1"/>
          </p:cNvSpPr>
          <p:nvPr>
            <p:ph type="title"/>
          </p:nvPr>
        </p:nvSpPr>
        <p:spPr/>
        <p:txBody>
          <a:bodyPr>
            <a:normAutofit/>
          </a:bodyPr>
          <a:lstStyle/>
          <a:p>
            <a:r>
              <a:rPr lang="en-IN" sz="3200" b="0" i="0" u="none" strike="noStrike" baseline="0" dirty="0">
                <a:latin typeface="OpenSans-Semibold"/>
              </a:rPr>
              <a:t>Testing a container local</a:t>
            </a:r>
            <a:endParaRPr lang="en-IN" sz="6600" dirty="0"/>
          </a:p>
        </p:txBody>
      </p:sp>
      <p:sp>
        <p:nvSpPr>
          <p:cNvPr id="3" name="Content Placeholder 2">
            <a:extLst>
              <a:ext uri="{FF2B5EF4-FFF2-40B4-BE49-F238E27FC236}">
                <a16:creationId xmlns:a16="http://schemas.microsoft.com/office/drawing/2014/main" id="{6678342A-0032-4181-661A-30CE9C3A7D7E}"/>
              </a:ext>
            </a:extLst>
          </p:cNvPr>
          <p:cNvSpPr>
            <a:spLocks noGrp="1"/>
          </p:cNvSpPr>
          <p:nvPr>
            <p:ph idx="1"/>
          </p:nvPr>
        </p:nvSpPr>
        <p:spPr/>
        <p:txBody>
          <a:bodyPr>
            <a:normAutofit/>
          </a:bodyPr>
          <a:lstStyle/>
          <a:p>
            <a:pPr marL="0" indent="0" algn="l">
              <a:lnSpc>
                <a:spcPct val="200000"/>
              </a:lnSpc>
              <a:buNone/>
            </a:pPr>
            <a:r>
              <a:rPr lang="en-US" sz="2400" b="0" i="1" u="none" strike="noStrike" baseline="0" dirty="0">
                <a:latin typeface="MinionPro-It"/>
              </a:rPr>
              <a:t>Everything that runs in a container remains inside it</a:t>
            </a:r>
            <a:r>
              <a:rPr lang="en-US" sz="2400" b="0" i="0" u="none" strike="noStrike" baseline="0" dirty="0">
                <a:latin typeface="MinionPro-Regular"/>
              </a:rPr>
              <a:t>—this is the principle of container isolation. However, in the port translation that we did previously, you can test your container on your local machine with the </a:t>
            </a:r>
            <a:r>
              <a:rPr lang="en-US" sz="2400" b="0" i="0" u="none" strike="noStrike" baseline="0" dirty="0">
                <a:latin typeface="CourierStd"/>
              </a:rPr>
              <a:t>run </a:t>
            </a:r>
            <a:r>
              <a:rPr lang="en-US" sz="2400" b="0" i="0" u="none" strike="noStrike" baseline="0" dirty="0">
                <a:latin typeface="MinionPro-Regular"/>
              </a:rPr>
              <a:t>command.</a:t>
            </a:r>
          </a:p>
          <a:p>
            <a:pPr marL="0" indent="0" algn="l">
              <a:buNone/>
            </a:pPr>
            <a:r>
              <a:rPr lang="en-US" b="0" i="0" u="none" strike="noStrike" baseline="0" dirty="0">
                <a:latin typeface="MinionPro-Regular"/>
              </a:rPr>
              <a:t>To do this, open a web browser and enter </a:t>
            </a:r>
            <a:r>
              <a:rPr lang="en-US" b="0" i="0" u="none" strike="noStrike" baseline="0" dirty="0">
                <a:latin typeface="CourierStd"/>
              </a:rPr>
              <a:t>http://localhost:8080 </a:t>
            </a:r>
            <a:r>
              <a:rPr lang="en-US" b="0" i="0" u="none" strike="noStrike" baseline="0" dirty="0">
                <a:latin typeface="MinionPro-Regular"/>
              </a:rPr>
              <a:t>with </a:t>
            </a:r>
            <a:r>
              <a:rPr lang="en-US" b="0" i="0" u="none" strike="noStrike" baseline="0" dirty="0">
                <a:latin typeface="CourierStd"/>
              </a:rPr>
              <a:t>8080</a:t>
            </a:r>
            <a:r>
              <a:rPr lang="en-US" b="0" i="0" u="none" strike="noStrike" baseline="0" dirty="0">
                <a:latin typeface="MinionPro-Regular"/>
              </a:rPr>
              <a:t>, which represents the translation port indicated in the command. You should be able to see</a:t>
            </a:r>
          </a:p>
          <a:p>
            <a:pPr marL="0" indent="0" algn="l">
              <a:buNone/>
            </a:pPr>
            <a:r>
              <a:rPr lang="en-IN" b="0" i="0" u="none" strike="noStrike" baseline="0" dirty="0">
                <a:latin typeface="MinionPro-Regular"/>
              </a:rPr>
              <a:t>the following result:</a:t>
            </a:r>
            <a:endParaRPr lang="en-US" sz="3600" dirty="0">
              <a:latin typeface="MinionPro-Regular"/>
            </a:endParaRPr>
          </a:p>
        </p:txBody>
      </p:sp>
    </p:spTree>
    <p:extLst>
      <p:ext uri="{BB962C8B-B14F-4D97-AF65-F5344CB8AC3E}">
        <p14:creationId xmlns:p14="http://schemas.microsoft.com/office/powerpoint/2010/main" val="3139142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63A7C-20C4-F51C-F22C-F206005239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BAAF8D-F1BA-688B-AC37-A2B263EC5728}"/>
              </a:ext>
            </a:extLst>
          </p:cNvPr>
          <p:cNvSpPr>
            <a:spLocks noGrp="1"/>
          </p:cNvSpPr>
          <p:nvPr>
            <p:ph idx="1"/>
          </p:nvPr>
        </p:nvSpPr>
        <p:spPr/>
        <p:txBody>
          <a:bodyPr>
            <a:normAutofit/>
          </a:bodyPr>
          <a:lstStyle/>
          <a:p>
            <a:pPr marL="0" indent="0" algn="l">
              <a:buNone/>
            </a:pPr>
            <a:r>
              <a:rPr lang="en-US" sz="3200" b="0" i="0" u="none" strike="noStrike" baseline="0" dirty="0">
                <a:latin typeface="MinionPro-Regular"/>
              </a:rPr>
              <a:t>The principal difference between VMs and containers is that each VM that is hosted on a hypervisor contains a complete OS and is therefore completely independent of the guest OS that is on the hypervisor.</a:t>
            </a:r>
          </a:p>
          <a:p>
            <a:pPr marL="0" indent="0" algn="l">
              <a:buNone/>
            </a:pPr>
            <a:r>
              <a:rPr lang="en-US" sz="3200" b="0" i="0" u="none" strike="noStrike" baseline="0" dirty="0">
                <a:latin typeface="MinionPro-Regular"/>
              </a:rPr>
              <a:t>Containers, however, don't contain a complete OS—only a few binaries—but they are dependent on the guest OS, and use its resources (</a:t>
            </a:r>
            <a:r>
              <a:rPr lang="en-US" sz="3200" b="1" i="0" u="none" strike="noStrike" baseline="0" dirty="0">
                <a:latin typeface="MinionPro-Bold"/>
              </a:rPr>
              <a:t>central processing unit </a:t>
            </a:r>
            <a:r>
              <a:rPr lang="en-US" sz="3200" b="0" i="0" u="none" strike="noStrike" baseline="0" dirty="0">
                <a:latin typeface="MinionPro-Regular"/>
              </a:rPr>
              <a:t>(</a:t>
            </a:r>
            <a:r>
              <a:rPr lang="en-US" sz="3200" b="1" i="0" u="none" strike="noStrike" baseline="0" dirty="0">
                <a:latin typeface="MinionPro-Bold"/>
              </a:rPr>
              <a:t>CPU</a:t>
            </a:r>
            <a:r>
              <a:rPr lang="en-US" sz="3200" b="0" i="0" u="none" strike="noStrike" baseline="0" dirty="0">
                <a:latin typeface="MinionPro-Regular"/>
              </a:rPr>
              <a:t>), </a:t>
            </a:r>
            <a:r>
              <a:rPr lang="en-US" sz="3200" b="1" i="0" u="none" strike="noStrike" baseline="0" dirty="0">
                <a:latin typeface="MinionPro-Bold"/>
              </a:rPr>
              <a:t>random-access memory </a:t>
            </a:r>
            <a:r>
              <a:rPr lang="en-US" sz="3200" b="0" i="0" u="none" strike="noStrike" baseline="0" dirty="0">
                <a:latin typeface="MinionPro-Regular"/>
              </a:rPr>
              <a:t>(</a:t>
            </a:r>
            <a:r>
              <a:rPr lang="en-US" sz="3200" b="1" i="0" u="none" strike="noStrike" baseline="0" dirty="0">
                <a:latin typeface="MinionPro-Bold"/>
              </a:rPr>
              <a:t>RAM</a:t>
            </a:r>
            <a:r>
              <a:rPr lang="en-US" sz="3200" b="0" i="0" u="none" strike="noStrike" baseline="0" dirty="0">
                <a:latin typeface="MinionPro-Regular"/>
              </a:rPr>
              <a:t>), and network).</a:t>
            </a:r>
            <a:endParaRPr lang="en-IN" sz="4400" dirty="0"/>
          </a:p>
        </p:txBody>
      </p:sp>
    </p:spTree>
    <p:extLst>
      <p:ext uri="{BB962C8B-B14F-4D97-AF65-F5344CB8AC3E}">
        <p14:creationId xmlns:p14="http://schemas.microsoft.com/office/powerpoint/2010/main" val="1183026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A4AE2-7642-BE86-13AC-6EFAD89DC542}"/>
              </a:ext>
            </a:extLst>
          </p:cNvPr>
          <p:cNvSpPr>
            <a:spLocks noGrp="1"/>
          </p:cNvSpPr>
          <p:nvPr>
            <p:ph type="title"/>
          </p:nvPr>
        </p:nvSpPr>
        <p:spPr/>
        <p:txBody>
          <a:bodyPr/>
          <a:lstStyle/>
          <a:p>
            <a:r>
              <a:rPr lang="en-IN" sz="4400" b="0" i="0" u="none" strike="noStrike" baseline="0" dirty="0">
                <a:latin typeface="OpenSans-Semibold"/>
              </a:rPr>
              <a:t>Testing a container local</a:t>
            </a:r>
            <a:endParaRPr lang="en-IN" dirty="0"/>
          </a:p>
        </p:txBody>
      </p:sp>
      <p:pic>
        <p:nvPicPr>
          <p:cNvPr id="5" name="Picture 4">
            <a:extLst>
              <a:ext uri="{FF2B5EF4-FFF2-40B4-BE49-F238E27FC236}">
                <a16:creationId xmlns:a16="http://schemas.microsoft.com/office/drawing/2014/main" id="{6E7BCA24-B30D-0BAA-AB22-2CEE5AC88C59}"/>
              </a:ext>
            </a:extLst>
          </p:cNvPr>
          <p:cNvPicPr>
            <a:picLocks noChangeAspect="1"/>
          </p:cNvPicPr>
          <p:nvPr/>
        </p:nvPicPr>
        <p:blipFill>
          <a:blip r:embed="rId2"/>
          <a:stretch>
            <a:fillRect/>
          </a:stretch>
        </p:blipFill>
        <p:spPr>
          <a:xfrm>
            <a:off x="2775380" y="2848131"/>
            <a:ext cx="6067751" cy="2653259"/>
          </a:xfrm>
          <a:prstGeom prst="rect">
            <a:avLst/>
          </a:prstGeom>
        </p:spPr>
      </p:pic>
    </p:spTree>
    <p:extLst>
      <p:ext uri="{BB962C8B-B14F-4D97-AF65-F5344CB8AC3E}">
        <p14:creationId xmlns:p14="http://schemas.microsoft.com/office/powerpoint/2010/main" val="520478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C007-ED68-1FF5-C596-1F0CF7B122EB}"/>
              </a:ext>
            </a:extLst>
          </p:cNvPr>
          <p:cNvSpPr>
            <a:spLocks noGrp="1"/>
          </p:cNvSpPr>
          <p:nvPr>
            <p:ph type="title"/>
          </p:nvPr>
        </p:nvSpPr>
        <p:spPr/>
        <p:txBody>
          <a:bodyPr>
            <a:normAutofit/>
          </a:bodyPr>
          <a:lstStyle/>
          <a:p>
            <a:r>
              <a:rPr lang="en-US" sz="2400" b="1" i="0" u="none" strike="noStrike" baseline="0" dirty="0">
                <a:latin typeface="OpenSans-Bold"/>
              </a:rPr>
              <a:t>Pushing an image to Docker Hub</a:t>
            </a:r>
            <a:endParaRPr lang="en-IN" sz="5400" dirty="0"/>
          </a:p>
        </p:txBody>
      </p:sp>
      <p:sp>
        <p:nvSpPr>
          <p:cNvPr id="3" name="Content Placeholder 2">
            <a:extLst>
              <a:ext uri="{FF2B5EF4-FFF2-40B4-BE49-F238E27FC236}">
                <a16:creationId xmlns:a16="http://schemas.microsoft.com/office/drawing/2014/main" id="{E78C61D6-099E-BA8A-83F5-D5DA2E8E5117}"/>
              </a:ext>
            </a:extLst>
          </p:cNvPr>
          <p:cNvSpPr>
            <a:spLocks noGrp="1"/>
          </p:cNvSpPr>
          <p:nvPr>
            <p:ph idx="1"/>
          </p:nvPr>
        </p:nvSpPr>
        <p:spPr/>
        <p:txBody>
          <a:bodyPr/>
          <a:lstStyle/>
          <a:p>
            <a:pPr marL="0" indent="0" algn="l">
              <a:buNone/>
            </a:pPr>
            <a:r>
              <a:rPr lang="en-US" sz="1800" b="0" i="0" u="none" strike="noStrike" baseline="0" dirty="0">
                <a:latin typeface="MinionPro-Regular"/>
              </a:rPr>
              <a:t>The goal of creating a Docker image that contains an application is to be able to use it on</a:t>
            </a:r>
          </a:p>
          <a:p>
            <a:pPr marL="0" indent="0" algn="l">
              <a:buNone/>
            </a:pPr>
            <a:r>
              <a:rPr lang="en-US" sz="1800" b="0" i="0" u="none" strike="noStrike" baseline="0" dirty="0">
                <a:latin typeface="MinionPro-Regular"/>
              </a:rPr>
              <a:t>servers that contain Docker and host the company's applications, just as with a VM.</a:t>
            </a:r>
          </a:p>
          <a:p>
            <a:pPr marL="0" indent="0" algn="l">
              <a:buNone/>
            </a:pPr>
            <a:endParaRPr lang="en-US" sz="1800" dirty="0">
              <a:latin typeface="MinionPro-Regular"/>
            </a:endParaRPr>
          </a:p>
          <a:p>
            <a:pPr marL="0" indent="0" algn="l">
              <a:buNone/>
            </a:pPr>
            <a:r>
              <a:rPr lang="en-US" sz="2000" b="0" i="0" u="none" strike="noStrike" baseline="0" dirty="0">
                <a:latin typeface="MinionPro-Regular"/>
              </a:rPr>
              <a:t>If you want to create a public image, you can push (or upload) it to Docker Hub, which</a:t>
            </a:r>
          </a:p>
          <a:p>
            <a:pPr marL="0" indent="0" algn="l">
              <a:buNone/>
            </a:pPr>
            <a:r>
              <a:rPr lang="en-US" sz="2000" b="0" i="0" u="none" strike="noStrike" baseline="0" dirty="0">
                <a:latin typeface="MinionPro-Regular"/>
              </a:rPr>
              <a:t>is Docker's public (and free, depending on your license) registry. We will now see how to</a:t>
            </a:r>
          </a:p>
          <a:p>
            <a:pPr marL="0" indent="0" algn="l">
              <a:buNone/>
            </a:pPr>
            <a:r>
              <a:rPr lang="en-US" sz="2000" b="0" i="0" u="none" strike="noStrike" baseline="0" dirty="0">
                <a:latin typeface="MinionPro-Regular"/>
              </a:rPr>
              <a:t>upload the image we created in the previous section to Docker Hub. To do this, you need</a:t>
            </a:r>
          </a:p>
          <a:p>
            <a:pPr marL="0" indent="0" algn="l">
              <a:buNone/>
            </a:pPr>
            <a:r>
              <a:rPr lang="en-US" sz="2000" b="0" i="0" u="none" strike="noStrike" baseline="0" dirty="0">
                <a:latin typeface="MinionPro-Regular"/>
              </a:rPr>
              <a:t>to have an account on Docker Hub, which we created prior to installing Docker Desktop.</a:t>
            </a:r>
            <a:endParaRPr lang="en-IN" sz="3200" dirty="0"/>
          </a:p>
        </p:txBody>
      </p:sp>
    </p:spTree>
    <p:extLst>
      <p:ext uri="{BB962C8B-B14F-4D97-AF65-F5344CB8AC3E}">
        <p14:creationId xmlns:p14="http://schemas.microsoft.com/office/powerpoint/2010/main" val="1723713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AE13-9A57-A27F-4DBF-1E1653269B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239DD1-58C0-19EF-5FAF-92D329DE80F9}"/>
              </a:ext>
            </a:extLst>
          </p:cNvPr>
          <p:cNvSpPr>
            <a:spLocks noGrp="1"/>
          </p:cNvSpPr>
          <p:nvPr>
            <p:ph idx="1"/>
          </p:nvPr>
        </p:nvSpPr>
        <p:spPr/>
        <p:txBody>
          <a:bodyPr/>
          <a:lstStyle/>
          <a:p>
            <a:pPr marL="0" indent="0" algn="l">
              <a:buNone/>
            </a:pPr>
            <a:r>
              <a:rPr lang="en-US" sz="1800" b="0" i="0" u="none" strike="noStrike" baseline="0" dirty="0">
                <a:latin typeface="MinionPro-Regular"/>
              </a:rPr>
              <a:t>To push a Docker image to Docker Hub, perform the following steps:</a:t>
            </a:r>
          </a:p>
          <a:p>
            <a:pPr marL="0" indent="0" algn="l">
              <a:buNone/>
            </a:pPr>
            <a:r>
              <a:rPr lang="en-US" sz="1800" b="0" i="0" u="none" strike="noStrike" baseline="0" dirty="0">
                <a:latin typeface="MinionPro-Regular"/>
              </a:rPr>
              <a:t>1. </a:t>
            </a:r>
            <a:r>
              <a:rPr lang="en-US" sz="1800" b="1" i="0" u="none" strike="noStrike" baseline="0" dirty="0">
                <a:latin typeface="MinionPro-Bold"/>
              </a:rPr>
              <a:t>Sign in to Docker Hub</a:t>
            </a:r>
            <a:r>
              <a:rPr lang="en-US" sz="1800" b="0" i="0" u="none" strike="noStrike" baseline="0" dirty="0">
                <a:latin typeface="MinionPro-Regular"/>
              </a:rPr>
              <a:t>: Log in to Docker Hub using the following command:</a:t>
            </a:r>
          </a:p>
          <a:p>
            <a:pPr marL="0" indent="0" algn="l">
              <a:buNone/>
            </a:pPr>
            <a:r>
              <a:rPr lang="en-IN" sz="1800" b="1" i="0" u="none" strike="noStrike" baseline="0" dirty="0">
                <a:latin typeface="CourierStd-Bold"/>
              </a:rPr>
              <a:t>docker login -u &lt;your </a:t>
            </a:r>
            <a:r>
              <a:rPr lang="en-IN" sz="1800" b="1" i="0" u="none" strike="noStrike" baseline="0" dirty="0" err="1">
                <a:latin typeface="CourierStd-Bold"/>
              </a:rPr>
              <a:t>dockerhub</a:t>
            </a:r>
            <a:r>
              <a:rPr lang="en-IN" sz="1800" b="1" i="0" u="none" strike="noStrike" baseline="0" dirty="0">
                <a:latin typeface="CourierStd-Bold"/>
              </a:rPr>
              <a:t> login&gt;</a:t>
            </a:r>
          </a:p>
          <a:p>
            <a:pPr marL="0" indent="0" algn="l">
              <a:buNone/>
            </a:pPr>
            <a:r>
              <a:rPr lang="en-US" sz="1800" b="0" i="0" u="none" strike="noStrike" baseline="0" dirty="0">
                <a:latin typeface="MinionPro-Regular"/>
              </a:rPr>
              <a:t>When executing the command, you will be asked to enter your Docker Hub</a:t>
            </a:r>
          </a:p>
          <a:p>
            <a:pPr marL="0" indent="0" algn="l">
              <a:buNone/>
            </a:pPr>
            <a:r>
              <a:rPr lang="en-US" sz="1800" b="0" i="0" u="none" strike="noStrike" baseline="0" dirty="0">
                <a:latin typeface="MinionPro-Regular"/>
              </a:rPr>
              <a:t>password and indicate that you are connected to the Docker registry, as shown in</a:t>
            </a:r>
          </a:p>
          <a:p>
            <a:pPr marL="0" indent="0" algn="l">
              <a:buNone/>
            </a:pPr>
            <a:r>
              <a:rPr lang="en-IN" sz="1800" b="0" i="0" u="none" strike="noStrike" baseline="0" dirty="0">
                <a:latin typeface="MinionPro-Regular"/>
              </a:rPr>
              <a:t>the following screenshot:</a:t>
            </a:r>
          </a:p>
          <a:p>
            <a:pPr marL="0" indent="0" algn="l">
              <a:buNone/>
            </a:pPr>
            <a:endParaRPr lang="en-IN" dirty="0"/>
          </a:p>
        </p:txBody>
      </p:sp>
      <p:pic>
        <p:nvPicPr>
          <p:cNvPr id="5" name="Picture 4">
            <a:extLst>
              <a:ext uri="{FF2B5EF4-FFF2-40B4-BE49-F238E27FC236}">
                <a16:creationId xmlns:a16="http://schemas.microsoft.com/office/drawing/2014/main" id="{2B5052AF-6380-4217-3F07-81B917A15065}"/>
              </a:ext>
            </a:extLst>
          </p:cNvPr>
          <p:cNvPicPr>
            <a:picLocks noChangeAspect="1"/>
          </p:cNvPicPr>
          <p:nvPr/>
        </p:nvPicPr>
        <p:blipFill>
          <a:blip r:embed="rId2"/>
          <a:stretch>
            <a:fillRect/>
          </a:stretch>
        </p:blipFill>
        <p:spPr>
          <a:xfrm>
            <a:off x="1136129" y="4722133"/>
            <a:ext cx="10139990" cy="1454830"/>
          </a:xfrm>
          <a:prstGeom prst="rect">
            <a:avLst/>
          </a:prstGeom>
        </p:spPr>
      </p:pic>
    </p:spTree>
    <p:extLst>
      <p:ext uri="{BB962C8B-B14F-4D97-AF65-F5344CB8AC3E}">
        <p14:creationId xmlns:p14="http://schemas.microsoft.com/office/powerpoint/2010/main" val="1367310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98C7-6191-6BA6-E852-C262BA6584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E4317B-330E-ECFC-3DCE-DABE0BD1B958}"/>
              </a:ext>
            </a:extLst>
          </p:cNvPr>
          <p:cNvSpPr>
            <a:spLocks noGrp="1"/>
          </p:cNvSpPr>
          <p:nvPr>
            <p:ph idx="1"/>
          </p:nvPr>
        </p:nvSpPr>
        <p:spPr/>
        <p:txBody>
          <a:bodyPr/>
          <a:lstStyle/>
          <a:p>
            <a:pPr marL="0" indent="0" algn="l">
              <a:buNone/>
            </a:pPr>
            <a:r>
              <a:rPr lang="en-US" sz="1800" b="0" i="0" u="none" strike="noStrike" baseline="0" dirty="0">
                <a:latin typeface="MinionPro-Regular"/>
              </a:rPr>
              <a:t>2. </a:t>
            </a:r>
            <a:r>
              <a:rPr lang="en-US" sz="1800" b="1" i="0" u="none" strike="noStrike" baseline="0" dirty="0">
                <a:latin typeface="MinionPro-Bold"/>
              </a:rPr>
              <a:t>Retrieve the image ID</a:t>
            </a:r>
            <a:r>
              <a:rPr lang="en-US" sz="1800" b="0" i="0" u="none" strike="noStrike" baseline="0" dirty="0">
                <a:latin typeface="MinionPro-Regular"/>
              </a:rPr>
              <a:t>: The next step consists of retrieving the ID of the image that</a:t>
            </a:r>
          </a:p>
          <a:p>
            <a:pPr marL="0" indent="0" algn="l">
              <a:buNone/>
            </a:pPr>
            <a:r>
              <a:rPr lang="en-US" sz="1800" b="0" i="0" u="none" strike="noStrike" baseline="0" dirty="0">
                <a:latin typeface="MinionPro-Regular"/>
              </a:rPr>
              <a:t>has been created. To do so, we will execute the </a:t>
            </a:r>
            <a:r>
              <a:rPr lang="en-US" sz="1800" b="0" i="0" u="none" strike="noStrike" baseline="0" dirty="0">
                <a:latin typeface="CourierStd"/>
              </a:rPr>
              <a:t>docker images </a:t>
            </a:r>
            <a:r>
              <a:rPr lang="en-US" sz="1800" b="0" i="0" u="none" strike="noStrike" baseline="0" dirty="0">
                <a:latin typeface="MinionPro-Regular"/>
              </a:rPr>
              <a:t>command to</a:t>
            </a:r>
          </a:p>
          <a:p>
            <a:pPr marL="0" indent="0" algn="l">
              <a:buNone/>
            </a:pPr>
            <a:r>
              <a:rPr lang="en-US" sz="1800" b="0" i="0" u="none" strike="noStrike" baseline="0" dirty="0">
                <a:latin typeface="MinionPro-Regular"/>
              </a:rPr>
              <a:t>display a list of images with their ID.</a:t>
            </a:r>
          </a:p>
          <a:p>
            <a:pPr marL="0" indent="0" algn="l">
              <a:buNone/>
            </a:pPr>
            <a:endParaRPr lang="en-US" sz="1800" dirty="0">
              <a:latin typeface="MinionPro-Regular"/>
            </a:endParaRPr>
          </a:p>
          <a:p>
            <a:pPr marL="0" indent="0" algn="l">
              <a:buNone/>
            </a:pPr>
            <a:endParaRPr lang="en-US" sz="1800" b="0" i="0" u="none" strike="noStrike" baseline="0" dirty="0">
              <a:latin typeface="MinionPro-Regular"/>
            </a:endParaRPr>
          </a:p>
        </p:txBody>
      </p:sp>
      <p:pic>
        <p:nvPicPr>
          <p:cNvPr id="5" name="Picture 4">
            <a:extLst>
              <a:ext uri="{FF2B5EF4-FFF2-40B4-BE49-F238E27FC236}">
                <a16:creationId xmlns:a16="http://schemas.microsoft.com/office/drawing/2014/main" id="{F6F87C6C-B8E0-A0E3-4A77-87B9373A75D2}"/>
              </a:ext>
            </a:extLst>
          </p:cNvPr>
          <p:cNvPicPr>
            <a:picLocks noChangeAspect="1"/>
          </p:cNvPicPr>
          <p:nvPr/>
        </p:nvPicPr>
        <p:blipFill>
          <a:blip r:embed="rId2"/>
          <a:stretch>
            <a:fillRect/>
          </a:stretch>
        </p:blipFill>
        <p:spPr>
          <a:xfrm>
            <a:off x="838199" y="3429000"/>
            <a:ext cx="10515599" cy="1997439"/>
          </a:xfrm>
          <a:prstGeom prst="rect">
            <a:avLst/>
          </a:prstGeom>
        </p:spPr>
      </p:pic>
    </p:spTree>
    <p:extLst>
      <p:ext uri="{BB962C8B-B14F-4D97-AF65-F5344CB8AC3E}">
        <p14:creationId xmlns:p14="http://schemas.microsoft.com/office/powerpoint/2010/main" val="2722099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47B5-1C16-74E4-1269-BDFD97E2D3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C8F488-259E-5F8C-C22A-3C7030DBB5C3}"/>
              </a:ext>
            </a:extLst>
          </p:cNvPr>
          <p:cNvSpPr>
            <a:spLocks noGrp="1"/>
          </p:cNvSpPr>
          <p:nvPr>
            <p:ph idx="1"/>
          </p:nvPr>
        </p:nvSpPr>
        <p:spPr/>
        <p:txBody>
          <a:bodyPr/>
          <a:lstStyle/>
          <a:p>
            <a:pPr marL="0" indent="0" algn="l">
              <a:buNone/>
            </a:pPr>
            <a:r>
              <a:rPr lang="en-US" sz="1800" b="1" i="0" u="none" strike="noStrike" baseline="0" dirty="0">
                <a:latin typeface="MinionPro-Bold"/>
              </a:rPr>
              <a:t>Tag the image for Docker Hub</a:t>
            </a:r>
            <a:r>
              <a:rPr lang="en-US" sz="1800" b="0" i="0" u="none" strike="noStrike" baseline="0" dirty="0">
                <a:latin typeface="MinionPro-Regular"/>
              </a:rPr>
              <a:t>: With the ID of the image we retrieved, we will now</a:t>
            </a:r>
          </a:p>
          <a:p>
            <a:pPr marL="0" indent="0" algn="l">
              <a:buNone/>
            </a:pPr>
            <a:r>
              <a:rPr lang="en-US" sz="1800" b="0" i="0" u="none" strike="noStrike" baseline="0" dirty="0">
                <a:latin typeface="MinionPro-Regular"/>
              </a:rPr>
              <a:t>tag the image for Docker Hub. To do so, the following command is executed:</a:t>
            </a:r>
          </a:p>
          <a:p>
            <a:pPr marL="0" indent="0" algn="l">
              <a:buNone/>
            </a:pPr>
            <a:r>
              <a:rPr lang="en-IN" sz="1800" b="1" i="0" u="none" strike="noStrike" baseline="0" dirty="0">
                <a:latin typeface="CourierStd-Bold"/>
              </a:rPr>
              <a:t>docker tag &lt;image ID&gt; &lt;</a:t>
            </a:r>
            <a:r>
              <a:rPr lang="en-IN" sz="1800" b="1" i="0" u="none" strike="noStrike" baseline="0" dirty="0" err="1">
                <a:latin typeface="CourierStd-Bold"/>
              </a:rPr>
              <a:t>dockerhub</a:t>
            </a:r>
            <a:r>
              <a:rPr lang="en-IN" sz="1800" b="1" i="0" u="none" strike="noStrike" baseline="0" dirty="0">
                <a:latin typeface="CourierStd-Bold"/>
              </a:rPr>
              <a:t> login&gt;/demobook:v1</a:t>
            </a:r>
          </a:p>
          <a:p>
            <a:pPr marL="0" indent="0" algn="l">
              <a:buNone/>
            </a:pPr>
            <a:r>
              <a:rPr lang="en-US" sz="1800" b="0" i="0" u="none" strike="noStrike" baseline="0" dirty="0">
                <a:latin typeface="MinionPro-Regular"/>
              </a:rPr>
              <a:t>The following screenshot shows the execution of this command on the created image:</a:t>
            </a:r>
          </a:p>
          <a:p>
            <a:pPr marL="0" indent="0" algn="l">
              <a:buNone/>
            </a:pPr>
            <a:endParaRPr lang="en-IN" dirty="0"/>
          </a:p>
        </p:txBody>
      </p:sp>
      <p:pic>
        <p:nvPicPr>
          <p:cNvPr id="5" name="Picture 4">
            <a:extLst>
              <a:ext uri="{FF2B5EF4-FFF2-40B4-BE49-F238E27FC236}">
                <a16:creationId xmlns:a16="http://schemas.microsoft.com/office/drawing/2014/main" id="{98F6EE4F-B566-573F-4D03-6D6DAE12B0C5}"/>
              </a:ext>
            </a:extLst>
          </p:cNvPr>
          <p:cNvPicPr>
            <a:picLocks noChangeAspect="1"/>
          </p:cNvPicPr>
          <p:nvPr/>
        </p:nvPicPr>
        <p:blipFill>
          <a:blip r:embed="rId2"/>
          <a:stretch>
            <a:fillRect/>
          </a:stretch>
        </p:blipFill>
        <p:spPr>
          <a:xfrm>
            <a:off x="1049311" y="3283343"/>
            <a:ext cx="9833548" cy="1528500"/>
          </a:xfrm>
          <a:prstGeom prst="rect">
            <a:avLst/>
          </a:prstGeom>
        </p:spPr>
      </p:pic>
    </p:spTree>
    <p:extLst>
      <p:ext uri="{BB962C8B-B14F-4D97-AF65-F5344CB8AC3E}">
        <p14:creationId xmlns:p14="http://schemas.microsoft.com/office/powerpoint/2010/main" val="4288976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DF93-D8C7-99F6-C01E-5C33A32634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5869DF-FB7E-6D4E-C3DF-6CD6B3CE3ED6}"/>
              </a:ext>
            </a:extLst>
          </p:cNvPr>
          <p:cNvSpPr>
            <a:spLocks noGrp="1"/>
          </p:cNvSpPr>
          <p:nvPr>
            <p:ph idx="1"/>
          </p:nvPr>
        </p:nvSpPr>
        <p:spPr/>
        <p:txBody>
          <a:bodyPr/>
          <a:lstStyle/>
          <a:p>
            <a:pPr marL="0" indent="0" algn="l">
              <a:buNone/>
            </a:pPr>
            <a:r>
              <a:rPr lang="en-US" sz="1800" b="1" i="0" u="none" strike="noStrike" baseline="0" dirty="0">
                <a:latin typeface="MinionPro-Bold"/>
              </a:rPr>
              <a:t>Push the Docker image to Docker Hub</a:t>
            </a:r>
            <a:r>
              <a:rPr lang="en-US" sz="1800" b="0" i="0" u="none" strike="noStrike" baseline="0" dirty="0">
                <a:latin typeface="MinionPro-Regular"/>
              </a:rPr>
              <a:t>: After tagging the image, the last step is to</a:t>
            </a:r>
          </a:p>
          <a:p>
            <a:pPr marL="0" indent="0" algn="l">
              <a:buNone/>
            </a:pPr>
            <a:r>
              <a:rPr lang="en-US" sz="1800" b="0" i="0" u="none" strike="noStrike" baseline="0" dirty="0">
                <a:latin typeface="MinionPro-Regular"/>
              </a:rPr>
              <a:t>push the tagged image to Docker Hub.</a:t>
            </a:r>
          </a:p>
          <a:p>
            <a:pPr marL="0" indent="0" algn="l">
              <a:buNone/>
            </a:pPr>
            <a:r>
              <a:rPr lang="en-US" sz="1800" b="0" i="0" u="none" strike="noStrike" baseline="0" dirty="0">
                <a:latin typeface="MinionPro-Regular"/>
              </a:rPr>
              <a:t>For this purpose, we will execute the following command:</a:t>
            </a:r>
          </a:p>
          <a:p>
            <a:pPr marL="0" indent="0" algn="l">
              <a:buNone/>
            </a:pPr>
            <a:r>
              <a:rPr lang="sv-SE" sz="1800" b="1" i="0" u="none" strike="noStrike" baseline="0" dirty="0">
                <a:latin typeface="CourierStd-Bold"/>
              </a:rPr>
              <a:t>docker push docker.io/&lt;dockerhub login&gt;/demobook:v1</a:t>
            </a:r>
          </a:p>
          <a:p>
            <a:pPr marL="0" indent="0" algn="l">
              <a:buNone/>
            </a:pPr>
            <a:r>
              <a:rPr lang="en-US" sz="1800" b="0" i="0" u="none" strike="noStrike" baseline="0" dirty="0">
                <a:latin typeface="MinionPro-Regular"/>
              </a:rPr>
              <a:t>The following screenshot shows the execution of the preceding command:</a:t>
            </a:r>
          </a:p>
          <a:p>
            <a:pPr marL="0" indent="0" algn="l">
              <a:buNone/>
            </a:pPr>
            <a:endParaRPr lang="en-IN" dirty="0"/>
          </a:p>
        </p:txBody>
      </p:sp>
      <p:pic>
        <p:nvPicPr>
          <p:cNvPr id="5" name="Picture 4">
            <a:extLst>
              <a:ext uri="{FF2B5EF4-FFF2-40B4-BE49-F238E27FC236}">
                <a16:creationId xmlns:a16="http://schemas.microsoft.com/office/drawing/2014/main" id="{D015BA2C-C01B-0B98-3EC6-3C317DE01B10}"/>
              </a:ext>
            </a:extLst>
          </p:cNvPr>
          <p:cNvPicPr>
            <a:picLocks noChangeAspect="1"/>
          </p:cNvPicPr>
          <p:nvPr/>
        </p:nvPicPr>
        <p:blipFill>
          <a:blip r:embed="rId2"/>
          <a:stretch>
            <a:fillRect/>
          </a:stretch>
        </p:blipFill>
        <p:spPr>
          <a:xfrm>
            <a:off x="1011360" y="4183084"/>
            <a:ext cx="10169280" cy="1723040"/>
          </a:xfrm>
          <a:prstGeom prst="rect">
            <a:avLst/>
          </a:prstGeom>
        </p:spPr>
      </p:pic>
    </p:spTree>
    <p:extLst>
      <p:ext uri="{BB962C8B-B14F-4D97-AF65-F5344CB8AC3E}">
        <p14:creationId xmlns:p14="http://schemas.microsoft.com/office/powerpoint/2010/main" val="4179566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5878-80B1-F889-AA72-E1FEF096A0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BA0F17-0EAD-E220-924B-D321B837D172}"/>
              </a:ext>
            </a:extLst>
          </p:cNvPr>
          <p:cNvSpPr>
            <a:spLocks noGrp="1"/>
          </p:cNvSpPr>
          <p:nvPr>
            <p:ph idx="1"/>
          </p:nvPr>
        </p:nvSpPr>
        <p:spPr/>
        <p:txBody>
          <a:bodyPr/>
          <a:lstStyle/>
          <a:p>
            <a:pPr marL="0" indent="0" algn="l">
              <a:buNone/>
            </a:pPr>
            <a:r>
              <a:rPr lang="en-US" sz="1800" b="0" i="0" u="none" strike="noStrike" baseline="0" dirty="0">
                <a:latin typeface="MinionPro-Regular"/>
              </a:rPr>
              <a:t>To view the pushed image in Docker Hub, we connect to the Docker Hub web portal</a:t>
            </a:r>
          </a:p>
          <a:p>
            <a:pPr marL="0" indent="0" algn="l">
              <a:buNone/>
            </a:pPr>
            <a:r>
              <a:rPr lang="en-US" sz="1800" b="0" i="0" u="none" strike="noStrike" baseline="0" dirty="0">
                <a:latin typeface="MinionPro-Regular"/>
              </a:rPr>
              <a:t>at </a:t>
            </a:r>
            <a:r>
              <a:rPr lang="en-US" sz="1800" b="0" i="0" u="none" strike="noStrike" baseline="0" dirty="0">
                <a:latin typeface="CourierStd"/>
              </a:rPr>
              <a:t>https://hub.docker.com/ </a:t>
            </a:r>
            <a:r>
              <a:rPr lang="en-US" sz="1800" b="0" i="0" u="none" strike="noStrike" baseline="0" dirty="0">
                <a:latin typeface="MinionPro-Regular"/>
              </a:rPr>
              <a:t>and see that the image is present, as shown in the</a:t>
            </a:r>
          </a:p>
          <a:p>
            <a:pPr marL="0" indent="0" algn="l">
              <a:buNone/>
            </a:pPr>
            <a:r>
              <a:rPr lang="en-IN" sz="1800" b="0" i="0" u="none" strike="noStrike" baseline="0" dirty="0">
                <a:latin typeface="MinionPro-Regular"/>
              </a:rPr>
              <a:t>following screenshot:</a:t>
            </a:r>
            <a:endParaRPr lang="en-IN" dirty="0"/>
          </a:p>
        </p:txBody>
      </p:sp>
      <p:pic>
        <p:nvPicPr>
          <p:cNvPr id="5" name="Picture 4">
            <a:extLst>
              <a:ext uri="{FF2B5EF4-FFF2-40B4-BE49-F238E27FC236}">
                <a16:creationId xmlns:a16="http://schemas.microsoft.com/office/drawing/2014/main" id="{F7C6DE28-2C66-A954-FDD6-3213FEF49F4E}"/>
              </a:ext>
            </a:extLst>
          </p:cNvPr>
          <p:cNvPicPr>
            <a:picLocks noChangeAspect="1"/>
          </p:cNvPicPr>
          <p:nvPr/>
        </p:nvPicPr>
        <p:blipFill>
          <a:blip r:embed="rId2"/>
          <a:stretch>
            <a:fillRect/>
          </a:stretch>
        </p:blipFill>
        <p:spPr>
          <a:xfrm>
            <a:off x="3270622" y="2564359"/>
            <a:ext cx="7147542" cy="3341765"/>
          </a:xfrm>
          <a:prstGeom prst="rect">
            <a:avLst/>
          </a:prstGeom>
        </p:spPr>
      </p:pic>
    </p:spTree>
    <p:extLst>
      <p:ext uri="{BB962C8B-B14F-4D97-AF65-F5344CB8AC3E}">
        <p14:creationId xmlns:p14="http://schemas.microsoft.com/office/powerpoint/2010/main" val="1570137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C65B-AC64-491D-AE3B-2BB08482A6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95C4150-7EDC-CBA7-C8C2-7E8B36FA6777}"/>
              </a:ext>
            </a:extLst>
          </p:cNvPr>
          <p:cNvSpPr>
            <a:spLocks noGrp="1"/>
          </p:cNvSpPr>
          <p:nvPr>
            <p:ph idx="1"/>
          </p:nvPr>
        </p:nvSpPr>
        <p:spPr/>
        <p:txBody>
          <a:bodyPr/>
          <a:lstStyle/>
          <a:p>
            <a:pPr marL="0" indent="0" algn="l">
              <a:buNone/>
            </a:pPr>
            <a:r>
              <a:rPr lang="en-US" sz="1800" b="0" i="0" u="none" strike="noStrike" baseline="0" dirty="0">
                <a:latin typeface="MinionPro-Regular"/>
              </a:rPr>
              <a:t>By default, the image pushed to Docker Hub is in public mode—everybody can view it in</a:t>
            </a:r>
          </a:p>
          <a:p>
            <a:pPr marL="0" indent="0" algn="l">
              <a:buNone/>
            </a:pPr>
            <a:r>
              <a:rPr lang="en-US" sz="1800" b="0" i="0" u="none" strike="noStrike" baseline="0" dirty="0">
                <a:latin typeface="MinionPro-Regular"/>
              </a:rPr>
              <a:t>the explorer and use it.</a:t>
            </a:r>
          </a:p>
          <a:p>
            <a:pPr marL="0" indent="0" algn="l">
              <a:buNone/>
            </a:pPr>
            <a:r>
              <a:rPr lang="en-US" sz="1800" b="0" i="0" u="none" strike="noStrike" baseline="0" dirty="0">
                <a:latin typeface="MinionPro-Regular"/>
              </a:rPr>
              <a:t>We can access this image in Docker Hub in the Docker Hub search engine, as shown in</a:t>
            </a:r>
          </a:p>
          <a:p>
            <a:pPr marL="0" indent="0" algn="l">
              <a:buNone/>
            </a:pPr>
            <a:r>
              <a:rPr lang="en-IN" sz="1800" b="0" i="0" u="none" strike="noStrike" baseline="0" dirty="0">
                <a:latin typeface="MinionPro-Regular"/>
              </a:rPr>
              <a:t>the following screenshot:</a:t>
            </a:r>
          </a:p>
          <a:p>
            <a:pPr marL="0" indent="0" algn="l">
              <a:buNone/>
            </a:pPr>
            <a:endParaRPr lang="en-IN" dirty="0"/>
          </a:p>
        </p:txBody>
      </p:sp>
      <p:pic>
        <p:nvPicPr>
          <p:cNvPr id="5" name="Picture 4">
            <a:extLst>
              <a:ext uri="{FF2B5EF4-FFF2-40B4-BE49-F238E27FC236}">
                <a16:creationId xmlns:a16="http://schemas.microsoft.com/office/drawing/2014/main" id="{A669341B-1EA6-FDFE-3020-ED03BBD3DFE7}"/>
              </a:ext>
            </a:extLst>
          </p:cNvPr>
          <p:cNvPicPr>
            <a:picLocks noChangeAspect="1"/>
          </p:cNvPicPr>
          <p:nvPr/>
        </p:nvPicPr>
        <p:blipFill>
          <a:blip r:embed="rId2"/>
          <a:stretch>
            <a:fillRect/>
          </a:stretch>
        </p:blipFill>
        <p:spPr>
          <a:xfrm>
            <a:off x="4005140" y="2870117"/>
            <a:ext cx="6892710" cy="3841115"/>
          </a:xfrm>
          <a:prstGeom prst="rect">
            <a:avLst/>
          </a:prstGeom>
        </p:spPr>
      </p:pic>
    </p:spTree>
    <p:extLst>
      <p:ext uri="{BB962C8B-B14F-4D97-AF65-F5344CB8AC3E}">
        <p14:creationId xmlns:p14="http://schemas.microsoft.com/office/powerpoint/2010/main" val="3167608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5F7D-5023-D8BA-4610-05E6C503EF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639AC0-3128-75A8-CA6F-773182C114C2}"/>
              </a:ext>
            </a:extLst>
          </p:cNvPr>
          <p:cNvSpPr>
            <a:spLocks noGrp="1"/>
          </p:cNvSpPr>
          <p:nvPr>
            <p:ph idx="1"/>
          </p:nvPr>
        </p:nvSpPr>
        <p:spPr/>
        <p:txBody>
          <a:bodyPr/>
          <a:lstStyle/>
          <a:p>
            <a:pPr algn="l"/>
            <a:r>
              <a:rPr lang="en-US" sz="1800" b="0" i="0" u="none" strike="noStrike" baseline="0" dirty="0">
                <a:latin typeface="MinionPro-Regular"/>
              </a:rPr>
              <a:t>To make this image private—meaning only you are authenticated to use it—you must go</a:t>
            </a:r>
          </a:p>
          <a:p>
            <a:pPr algn="l"/>
            <a:r>
              <a:rPr lang="en-US" sz="1800" b="0" i="0" u="none" strike="noStrike" baseline="0" dirty="0">
                <a:latin typeface="MinionPro-Regular"/>
              </a:rPr>
              <a:t>to the </a:t>
            </a:r>
            <a:r>
              <a:rPr lang="en-US" sz="1800" b="1" i="0" u="none" strike="noStrike" baseline="0" dirty="0">
                <a:latin typeface="MinionPro-Bold"/>
              </a:rPr>
              <a:t>Settings </a:t>
            </a:r>
            <a:r>
              <a:rPr lang="en-US" sz="1800" b="0" i="0" u="none" strike="noStrike" baseline="0" dirty="0">
                <a:latin typeface="MinionPro-Regular"/>
              </a:rPr>
              <a:t>tab of the image and click on the </a:t>
            </a:r>
            <a:r>
              <a:rPr lang="en-US" sz="1800" b="1" i="0" u="none" strike="noStrike" baseline="0" dirty="0">
                <a:latin typeface="MinionPro-Bold"/>
              </a:rPr>
              <a:t>Make private </a:t>
            </a:r>
            <a:r>
              <a:rPr lang="en-US" sz="1800" b="0" i="0" u="none" strike="noStrike" baseline="0" dirty="0">
                <a:latin typeface="MinionPro-Regular"/>
              </a:rPr>
              <a:t>button, as shown in the</a:t>
            </a:r>
          </a:p>
          <a:p>
            <a:pPr algn="l"/>
            <a:r>
              <a:rPr lang="en-IN" sz="1800" b="0" i="0" u="none" strike="noStrike" baseline="0" dirty="0">
                <a:latin typeface="MinionPro-Regular"/>
              </a:rPr>
              <a:t>following screenshot:</a:t>
            </a:r>
            <a:endParaRPr lang="en-IN" dirty="0"/>
          </a:p>
        </p:txBody>
      </p:sp>
      <p:pic>
        <p:nvPicPr>
          <p:cNvPr id="5" name="Picture 4">
            <a:extLst>
              <a:ext uri="{FF2B5EF4-FFF2-40B4-BE49-F238E27FC236}">
                <a16:creationId xmlns:a16="http://schemas.microsoft.com/office/drawing/2014/main" id="{F77EB94F-D08E-D2B6-FA0D-FAA17F1E0E53}"/>
              </a:ext>
            </a:extLst>
          </p:cNvPr>
          <p:cNvPicPr>
            <a:picLocks noChangeAspect="1"/>
          </p:cNvPicPr>
          <p:nvPr/>
        </p:nvPicPr>
        <p:blipFill>
          <a:blip r:embed="rId2"/>
          <a:stretch>
            <a:fillRect/>
          </a:stretch>
        </p:blipFill>
        <p:spPr>
          <a:xfrm>
            <a:off x="2083633" y="3126477"/>
            <a:ext cx="7542283" cy="3185423"/>
          </a:xfrm>
          <a:prstGeom prst="rect">
            <a:avLst/>
          </a:prstGeom>
        </p:spPr>
      </p:pic>
    </p:spTree>
    <p:extLst>
      <p:ext uri="{BB962C8B-B14F-4D97-AF65-F5344CB8AC3E}">
        <p14:creationId xmlns:p14="http://schemas.microsoft.com/office/powerpoint/2010/main" val="1989649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D4EB-9F6E-86D6-6F3D-936DA10BB9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7CB568-4D35-A2D3-8B6C-91431D93364B}"/>
              </a:ext>
            </a:extLst>
          </p:cNvPr>
          <p:cNvSpPr>
            <a:spLocks noGrp="1"/>
          </p:cNvSpPr>
          <p:nvPr>
            <p:ph idx="1"/>
          </p:nvPr>
        </p:nvSpPr>
        <p:spPr/>
        <p:txBody>
          <a:bodyPr>
            <a:normAutofit/>
          </a:bodyPr>
          <a:lstStyle/>
          <a:p>
            <a:pPr marL="0" indent="0" algn="l">
              <a:lnSpc>
                <a:spcPct val="200000"/>
              </a:lnSpc>
              <a:buNone/>
            </a:pPr>
            <a:r>
              <a:rPr lang="en-US" sz="2400" b="0" i="0" u="none" strike="noStrike" baseline="0" dirty="0">
                <a:latin typeface="MinionPro-Regular"/>
              </a:rPr>
              <a:t>In this section, we looked at the steps and Docker commands for logging in to Docker Hub via the command line, and then we looked at the </a:t>
            </a:r>
            <a:r>
              <a:rPr lang="en-US" sz="2400" b="0" i="0" u="none" strike="noStrike" baseline="0" dirty="0">
                <a:latin typeface="CourierStd"/>
              </a:rPr>
              <a:t>tag </a:t>
            </a:r>
            <a:r>
              <a:rPr lang="en-US" sz="2400" b="0" i="0" u="none" strike="noStrike" baseline="0" dirty="0">
                <a:latin typeface="MinionPro-Regular"/>
              </a:rPr>
              <a:t>and </a:t>
            </a:r>
            <a:r>
              <a:rPr lang="en-US" sz="2400" b="0" i="0" u="none" strike="noStrike" baseline="0" dirty="0">
                <a:latin typeface="CourierStd"/>
              </a:rPr>
              <a:t>push </a:t>
            </a:r>
            <a:r>
              <a:rPr lang="en-US" sz="2400" b="0" i="0" u="none" strike="noStrike" baseline="0" dirty="0">
                <a:latin typeface="MinionPro-Regular"/>
              </a:rPr>
              <a:t>commands for uploading a Docker image to Docker Hub.</a:t>
            </a:r>
            <a:endParaRPr lang="en-IN" sz="3600" dirty="0"/>
          </a:p>
        </p:txBody>
      </p:sp>
    </p:spTree>
    <p:extLst>
      <p:ext uri="{BB962C8B-B14F-4D97-AF65-F5344CB8AC3E}">
        <p14:creationId xmlns:p14="http://schemas.microsoft.com/office/powerpoint/2010/main" val="1934130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C8B4-50A8-9879-67B0-C43F937DB5A2}"/>
              </a:ext>
            </a:extLst>
          </p:cNvPr>
          <p:cNvSpPr>
            <a:spLocks noGrp="1"/>
          </p:cNvSpPr>
          <p:nvPr>
            <p:ph type="title"/>
          </p:nvPr>
        </p:nvSpPr>
        <p:spPr/>
        <p:txBody>
          <a:bodyPr>
            <a:normAutofit/>
          </a:bodyPr>
          <a:lstStyle/>
          <a:p>
            <a:r>
              <a:rPr lang="en-IN" sz="3600" b="1" i="0" u="none" strike="noStrike" baseline="0" dirty="0">
                <a:latin typeface="OpenSans-Bold"/>
              </a:rPr>
              <a:t>Technical requirements</a:t>
            </a:r>
            <a:endParaRPr lang="en-IN" sz="7200" dirty="0"/>
          </a:p>
        </p:txBody>
      </p:sp>
      <p:sp>
        <p:nvSpPr>
          <p:cNvPr id="3" name="Content Placeholder 2">
            <a:extLst>
              <a:ext uri="{FF2B5EF4-FFF2-40B4-BE49-F238E27FC236}">
                <a16:creationId xmlns:a16="http://schemas.microsoft.com/office/drawing/2014/main" id="{9CD5DC7D-5F73-1B94-24CE-72F2C9287F38}"/>
              </a:ext>
            </a:extLst>
          </p:cNvPr>
          <p:cNvSpPr>
            <a:spLocks noGrp="1"/>
          </p:cNvSpPr>
          <p:nvPr>
            <p:ph idx="1"/>
          </p:nvPr>
        </p:nvSpPr>
        <p:spPr/>
        <p:txBody>
          <a:bodyPr>
            <a:normAutofit/>
          </a:bodyPr>
          <a:lstStyle/>
          <a:p>
            <a:pPr marL="0" indent="0" algn="l">
              <a:buNone/>
            </a:pPr>
            <a:r>
              <a:rPr lang="en-US" b="0" i="0" u="none" strike="noStrike" baseline="0" dirty="0">
                <a:latin typeface="MinionPro-Regular"/>
              </a:rPr>
              <a:t>• An Azure subscription. You can get a free account here: </a:t>
            </a:r>
            <a:r>
              <a:rPr lang="en-US" b="0" i="0" u="none" strike="noStrike" baseline="0" dirty="0">
                <a:latin typeface="CourierStd"/>
              </a:rPr>
              <a:t>https://azure.</a:t>
            </a:r>
          </a:p>
          <a:p>
            <a:pPr marL="0" indent="0" algn="l">
              <a:buNone/>
            </a:pPr>
            <a:r>
              <a:rPr lang="en-IN" b="0" i="0" u="none" strike="noStrike" baseline="0" dirty="0">
                <a:latin typeface="CourierStd"/>
              </a:rPr>
              <a:t>microsoft.com/</a:t>
            </a:r>
            <a:r>
              <a:rPr lang="en-IN" b="0" i="0" u="none" strike="noStrike" baseline="0" dirty="0" err="1">
                <a:latin typeface="CourierStd"/>
              </a:rPr>
              <a:t>en</a:t>
            </a:r>
            <a:r>
              <a:rPr lang="en-IN" b="0" i="0" u="none" strike="noStrike" baseline="0" dirty="0">
                <a:latin typeface="CourierStd"/>
              </a:rPr>
              <a:t>-us/free/</a:t>
            </a:r>
            <a:r>
              <a:rPr lang="en-IN" b="0" i="0" u="none" strike="noStrike" baseline="0" dirty="0">
                <a:latin typeface="MinionPro-Regular"/>
              </a:rPr>
              <a:t>.</a:t>
            </a:r>
          </a:p>
          <a:p>
            <a:pPr marL="0" indent="0" algn="l">
              <a:buNone/>
            </a:pPr>
            <a:r>
              <a:rPr lang="en-US" b="0" i="0" u="none" strike="noStrike" baseline="0" dirty="0">
                <a:latin typeface="MinionPro-Regular"/>
              </a:rPr>
              <a:t>• For some Azure commands, we will use the Azure CLI. Refer to the documentation</a:t>
            </a:r>
          </a:p>
          <a:p>
            <a:pPr marL="0" indent="0" algn="l">
              <a:buNone/>
            </a:pPr>
            <a:r>
              <a:rPr lang="en-US" b="0" i="0" u="none" strike="noStrike" baseline="0" dirty="0">
                <a:latin typeface="MinionPro-Regular"/>
              </a:rPr>
              <a:t>here: </a:t>
            </a:r>
            <a:r>
              <a:rPr lang="en-US" b="0" i="0" u="none" strike="noStrike" baseline="0" dirty="0">
                <a:latin typeface="CourierStd"/>
              </a:rPr>
              <a:t>https://docs.microsoft.com/en-us/cli/azure/installazure-</a:t>
            </a:r>
          </a:p>
          <a:p>
            <a:pPr marL="0" indent="0" algn="l">
              <a:buNone/>
            </a:pPr>
            <a:r>
              <a:rPr lang="en-IN" b="0" i="0" u="none" strike="noStrike" baseline="0" dirty="0">
                <a:latin typeface="CourierStd"/>
              </a:rPr>
              <a:t>cli</a:t>
            </a:r>
            <a:r>
              <a:rPr lang="en-IN" b="0" i="0" u="none" strike="noStrike" baseline="0" dirty="0">
                <a:latin typeface="MinionPro-Regular"/>
              </a:rPr>
              <a:t>.</a:t>
            </a:r>
            <a:endParaRPr lang="en-IN" sz="4000" dirty="0"/>
          </a:p>
        </p:txBody>
      </p:sp>
    </p:spTree>
    <p:extLst>
      <p:ext uri="{BB962C8B-B14F-4D97-AF65-F5344CB8AC3E}">
        <p14:creationId xmlns:p14="http://schemas.microsoft.com/office/powerpoint/2010/main" val="819323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2FB8-7121-B69D-7B26-66EF2974AD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DBDFFC-9A8C-D799-C343-D0495688F87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43426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4D84-7F3F-663A-1AB9-62C01BA8F86C}"/>
              </a:ext>
            </a:extLst>
          </p:cNvPr>
          <p:cNvSpPr>
            <a:spLocks noGrp="1"/>
          </p:cNvSpPr>
          <p:nvPr>
            <p:ph type="title"/>
          </p:nvPr>
        </p:nvSpPr>
        <p:spPr/>
        <p:txBody>
          <a:bodyPr>
            <a:normAutofit/>
          </a:bodyPr>
          <a:lstStyle/>
          <a:p>
            <a:r>
              <a:rPr lang="en-IN" sz="4000" b="1" i="0" u="none" strike="noStrike" baseline="0" dirty="0">
                <a:latin typeface="OpenSans-Bold"/>
              </a:rPr>
              <a:t>Installing Docker</a:t>
            </a:r>
            <a:endParaRPr lang="en-IN" sz="8000" dirty="0"/>
          </a:p>
        </p:txBody>
      </p:sp>
      <p:sp>
        <p:nvSpPr>
          <p:cNvPr id="3" name="Content Placeholder 2">
            <a:extLst>
              <a:ext uri="{FF2B5EF4-FFF2-40B4-BE49-F238E27FC236}">
                <a16:creationId xmlns:a16="http://schemas.microsoft.com/office/drawing/2014/main" id="{A6A704B3-D7EF-DF3B-EAFA-31D80CBB10D0}"/>
              </a:ext>
            </a:extLst>
          </p:cNvPr>
          <p:cNvSpPr>
            <a:spLocks noGrp="1"/>
          </p:cNvSpPr>
          <p:nvPr>
            <p:ph idx="1"/>
          </p:nvPr>
        </p:nvSpPr>
        <p:spPr/>
        <p:txBody>
          <a:bodyPr>
            <a:normAutofit fontScale="92500"/>
          </a:bodyPr>
          <a:lstStyle/>
          <a:p>
            <a:pPr marL="0" indent="0" algn="l">
              <a:buNone/>
            </a:pPr>
            <a:r>
              <a:rPr lang="en-US" sz="2400" b="0" i="0" u="none" strike="noStrike" baseline="0" dirty="0">
                <a:latin typeface="MinionPro-Regular"/>
              </a:rPr>
              <a:t>Docker is a cross-platform tool that can be installed on Windows, Linux, or macOS and</a:t>
            </a:r>
          </a:p>
          <a:p>
            <a:pPr marL="0" indent="0" algn="l">
              <a:buNone/>
            </a:pPr>
            <a:r>
              <a:rPr lang="en-US" sz="2400" b="0" i="0" u="none" strike="noStrike" baseline="0" dirty="0">
                <a:latin typeface="MinionPro-Regular"/>
              </a:rPr>
              <a:t>is also natively present on some cloud providers, such as </a:t>
            </a:r>
            <a:r>
              <a:rPr lang="en-US" sz="2400" b="1" i="0" u="none" strike="noStrike" baseline="0" dirty="0">
                <a:latin typeface="MinionPro-Bold"/>
              </a:rPr>
              <a:t>Amazon Web Services </a:t>
            </a:r>
            <a:r>
              <a:rPr lang="en-US" sz="2400" b="0" i="0" u="none" strike="noStrike" baseline="0" dirty="0">
                <a:latin typeface="MinionPro-Regular"/>
              </a:rPr>
              <a:t>(</a:t>
            </a:r>
            <a:r>
              <a:rPr lang="en-US" sz="2400" b="1" i="0" u="none" strike="noStrike" baseline="0" dirty="0">
                <a:latin typeface="MinionPro-Bold"/>
              </a:rPr>
              <a:t>AWS</a:t>
            </a:r>
            <a:r>
              <a:rPr lang="en-US" sz="2400" b="0" i="0" u="none" strike="noStrike" baseline="0" dirty="0">
                <a:latin typeface="MinionPro-Regular"/>
              </a:rPr>
              <a:t>)</a:t>
            </a:r>
          </a:p>
          <a:p>
            <a:pPr marL="0" indent="0" algn="l">
              <a:buNone/>
            </a:pPr>
            <a:r>
              <a:rPr lang="en-IN" sz="2400" b="0" i="0" u="none" strike="noStrike" baseline="0" dirty="0">
                <a:latin typeface="MinionPro-Regular"/>
              </a:rPr>
              <a:t>and Azure.</a:t>
            </a:r>
          </a:p>
          <a:p>
            <a:pPr marL="0" indent="0" algn="l">
              <a:buNone/>
            </a:pPr>
            <a:r>
              <a:rPr lang="en-US" sz="2400" b="0" i="0" u="none" strike="noStrike" baseline="0" dirty="0">
                <a:latin typeface="MinionPro-Regular"/>
              </a:rPr>
              <a:t>To operate, Docker needs the following elements:</a:t>
            </a:r>
          </a:p>
          <a:p>
            <a:pPr marL="0" indent="0" algn="l">
              <a:buNone/>
            </a:pPr>
            <a:r>
              <a:rPr lang="en-US" sz="2400" b="0" i="0" u="none" strike="noStrike" baseline="0" dirty="0">
                <a:latin typeface="MinionPro-Regular"/>
              </a:rPr>
              <a:t>• </a:t>
            </a:r>
            <a:r>
              <a:rPr lang="en-US" sz="2400" b="1" i="0" u="none" strike="noStrike" baseline="0" dirty="0">
                <a:latin typeface="MinionPro-Bold"/>
              </a:rPr>
              <a:t>The Docker client</a:t>
            </a:r>
            <a:r>
              <a:rPr lang="en-US" sz="2400" b="0" i="0" u="none" strike="noStrike" baseline="0" dirty="0">
                <a:latin typeface="MinionPro-Regular"/>
              </a:rPr>
              <a:t>: This allows you to perform various operations on the</a:t>
            </a:r>
          </a:p>
          <a:p>
            <a:pPr marL="0" indent="0" algn="l">
              <a:buNone/>
            </a:pPr>
            <a:r>
              <a:rPr lang="en-IN" sz="2400" b="0" i="0" u="none" strike="noStrike" baseline="0" dirty="0">
                <a:latin typeface="MinionPro-Regular"/>
              </a:rPr>
              <a:t>command line.</a:t>
            </a:r>
          </a:p>
          <a:p>
            <a:pPr marL="0" indent="0" algn="l">
              <a:buNone/>
            </a:pPr>
            <a:r>
              <a:rPr lang="en-US" sz="2400" b="0" i="0" u="none" strike="noStrike" baseline="0" dirty="0">
                <a:latin typeface="MinionPro-Regular"/>
              </a:rPr>
              <a:t>• </a:t>
            </a:r>
            <a:r>
              <a:rPr lang="en-US" sz="2400" b="1" i="0" u="none" strike="noStrike" baseline="0" dirty="0">
                <a:latin typeface="MinionPro-Bold"/>
              </a:rPr>
              <a:t>The Docker daemon</a:t>
            </a:r>
            <a:r>
              <a:rPr lang="en-US" sz="2400" b="0" i="0" u="none" strike="noStrike" baseline="0" dirty="0">
                <a:latin typeface="MinionPro-Regular"/>
              </a:rPr>
              <a:t>: This is Docker's engine.</a:t>
            </a:r>
          </a:p>
          <a:p>
            <a:pPr marL="0" indent="0" algn="l">
              <a:buNone/>
            </a:pPr>
            <a:r>
              <a:rPr lang="en-US" sz="2400" b="0" i="0" u="none" strike="noStrike" baseline="0" dirty="0">
                <a:latin typeface="MinionPro-Regular"/>
              </a:rPr>
              <a:t>• </a:t>
            </a:r>
            <a:r>
              <a:rPr lang="en-US" sz="2400" b="1" i="0" u="none" strike="noStrike" baseline="0" dirty="0">
                <a:latin typeface="MinionPro-Bold"/>
              </a:rPr>
              <a:t>Docker Registry</a:t>
            </a:r>
            <a:r>
              <a:rPr lang="en-US" sz="2400" b="0" i="0" u="none" strike="noStrike" baseline="0" dirty="0">
                <a:latin typeface="MinionPro-Regular"/>
              </a:rPr>
              <a:t>: This is a public registry (Docker Hub) or private registry of</a:t>
            </a:r>
          </a:p>
          <a:p>
            <a:pPr marL="0" indent="0" algn="l">
              <a:buNone/>
            </a:pPr>
            <a:r>
              <a:rPr lang="en-IN" sz="2400" b="0" i="0" u="none" strike="noStrike" baseline="0" dirty="0">
                <a:latin typeface="MinionPro-Regular"/>
              </a:rPr>
              <a:t>Docker images.</a:t>
            </a:r>
          </a:p>
          <a:p>
            <a:pPr marL="0" indent="0" algn="l">
              <a:buNone/>
            </a:pPr>
            <a:r>
              <a:rPr lang="en-US" sz="2400" b="0" i="0" u="none" strike="noStrike" baseline="0" dirty="0">
                <a:latin typeface="MinionPro-Regular"/>
              </a:rPr>
              <a:t>Before installing Docker, we will first create an account on Docker Hub.</a:t>
            </a:r>
            <a:endParaRPr lang="en-IN" sz="3600" dirty="0"/>
          </a:p>
        </p:txBody>
      </p:sp>
    </p:spTree>
    <p:extLst>
      <p:ext uri="{BB962C8B-B14F-4D97-AF65-F5344CB8AC3E}">
        <p14:creationId xmlns:p14="http://schemas.microsoft.com/office/powerpoint/2010/main" val="228668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0E069-EBBE-9067-4171-D539EE823B0B}"/>
              </a:ext>
            </a:extLst>
          </p:cNvPr>
          <p:cNvSpPr>
            <a:spLocks noGrp="1"/>
          </p:cNvSpPr>
          <p:nvPr>
            <p:ph type="title"/>
          </p:nvPr>
        </p:nvSpPr>
        <p:spPr/>
        <p:txBody>
          <a:bodyPr>
            <a:normAutofit/>
          </a:bodyPr>
          <a:lstStyle/>
          <a:p>
            <a:r>
              <a:rPr lang="en-IN" sz="3200" b="0" i="0" u="none" strike="noStrike" baseline="0" dirty="0">
                <a:latin typeface="OpenSans-Semibold"/>
              </a:rPr>
              <a:t>Registering on Docker Hub</a:t>
            </a:r>
            <a:endParaRPr lang="en-IN" sz="6600" dirty="0"/>
          </a:p>
        </p:txBody>
      </p:sp>
      <p:sp>
        <p:nvSpPr>
          <p:cNvPr id="3" name="Content Placeholder 2">
            <a:extLst>
              <a:ext uri="{FF2B5EF4-FFF2-40B4-BE49-F238E27FC236}">
                <a16:creationId xmlns:a16="http://schemas.microsoft.com/office/drawing/2014/main" id="{BD104AC5-5000-DB75-4845-8F7F08C162A5}"/>
              </a:ext>
            </a:extLst>
          </p:cNvPr>
          <p:cNvSpPr>
            <a:spLocks noGrp="1"/>
          </p:cNvSpPr>
          <p:nvPr>
            <p:ph idx="1"/>
          </p:nvPr>
        </p:nvSpPr>
        <p:spPr/>
        <p:txBody>
          <a:bodyPr>
            <a:normAutofit fontScale="92500" lnSpcReduction="10000"/>
          </a:bodyPr>
          <a:lstStyle/>
          <a:p>
            <a:pPr marL="0" indent="0" algn="l">
              <a:buNone/>
            </a:pPr>
            <a:r>
              <a:rPr lang="en-US" sz="2400" b="0" i="0" u="none" strike="noStrike" baseline="0" dirty="0">
                <a:latin typeface="MinionPro-Regular"/>
              </a:rPr>
              <a:t>Docker images that have been deposited by companies, communities, and even</a:t>
            </a:r>
          </a:p>
          <a:p>
            <a:pPr marL="0" indent="0" algn="l">
              <a:buNone/>
            </a:pPr>
            <a:r>
              <a:rPr lang="en-IN" sz="2400" b="0" i="0" u="none" strike="noStrike" baseline="0" dirty="0">
                <a:latin typeface="MinionPro-Regular"/>
              </a:rPr>
              <a:t>individual users.</a:t>
            </a:r>
          </a:p>
          <a:p>
            <a:pPr marL="0" indent="0" algn="l">
              <a:buNone/>
            </a:pPr>
            <a:endParaRPr lang="en-IN" sz="2400" dirty="0">
              <a:latin typeface="MinionPro-Regular"/>
            </a:endParaRPr>
          </a:p>
          <a:p>
            <a:pPr marL="0" indent="0" algn="l">
              <a:buNone/>
            </a:pPr>
            <a:r>
              <a:rPr lang="en-US" sz="2400" b="0" i="0" u="none" strike="noStrike" baseline="0" dirty="0">
                <a:latin typeface="MinionPro-Regular"/>
              </a:rPr>
              <a:t>To register on Docker Hub and list public Docker images, perform the following steps:</a:t>
            </a:r>
          </a:p>
          <a:p>
            <a:pPr marL="342900" indent="-342900" algn="l">
              <a:buAutoNum type="arabicPeriod"/>
            </a:pPr>
            <a:r>
              <a:rPr lang="en-US" sz="2400" b="0" i="0" u="none" strike="noStrike" baseline="0" dirty="0">
                <a:latin typeface="MinionPro-Regular"/>
              </a:rPr>
              <a:t>Go to </a:t>
            </a:r>
            <a:r>
              <a:rPr lang="en-US" sz="2400" b="0" i="0" u="none" strike="noStrike" baseline="0" dirty="0">
                <a:latin typeface="CourierStd"/>
              </a:rPr>
              <a:t>https://hub.docker.com/</a:t>
            </a:r>
            <a:r>
              <a:rPr lang="en-US" sz="2400" b="0" i="0" u="none" strike="noStrike" baseline="0" dirty="0">
                <a:latin typeface="MinionPro-Regular"/>
              </a:rPr>
              <a:t>, where you will see the following screen:</a:t>
            </a:r>
          </a:p>
          <a:p>
            <a:pPr marL="0" indent="0" algn="l">
              <a:buNone/>
            </a:pPr>
            <a:r>
              <a:rPr lang="en-US" sz="2400" b="0" i="0" u="none" strike="noStrike" baseline="0" dirty="0">
                <a:latin typeface="MinionPro-Regular"/>
              </a:rPr>
              <a:t>2. Fill in the form with a unique </a:t>
            </a:r>
            <a:r>
              <a:rPr lang="en-US" sz="2400" b="1" i="0" u="none" strike="noStrike" baseline="0" dirty="0">
                <a:latin typeface="MinionPro-Bold"/>
              </a:rPr>
              <a:t>identifier </a:t>
            </a:r>
            <a:r>
              <a:rPr lang="en-US" sz="2400" b="0" i="0" u="none" strike="noStrike" baseline="0" dirty="0">
                <a:latin typeface="MinionPro-Regular"/>
              </a:rPr>
              <a:t>(</a:t>
            </a:r>
            <a:r>
              <a:rPr lang="en-US" sz="2400" b="1" i="0" u="none" strike="noStrike" baseline="0" dirty="0">
                <a:latin typeface="MinionPro-Bold"/>
              </a:rPr>
              <a:t>ID</a:t>
            </a:r>
            <a:r>
              <a:rPr lang="en-US" sz="2400" b="0" i="0" u="none" strike="noStrike" baseline="0" dirty="0">
                <a:latin typeface="MinionPro-Regular"/>
              </a:rPr>
              <a:t>), an email, and a password. Then, click</a:t>
            </a:r>
          </a:p>
          <a:p>
            <a:pPr marL="0" indent="0" algn="l">
              <a:buNone/>
            </a:pPr>
            <a:r>
              <a:rPr lang="en-US" sz="2400" b="0" i="0" u="none" strike="noStrike" baseline="0" dirty="0">
                <a:latin typeface="MinionPro-Regular"/>
              </a:rPr>
              <a:t>on the </a:t>
            </a:r>
            <a:r>
              <a:rPr lang="en-US" sz="2400" b="1" i="0" u="none" strike="noStrike" baseline="0" dirty="0">
                <a:latin typeface="MinionPro-Bold"/>
              </a:rPr>
              <a:t>Sign Up </a:t>
            </a:r>
            <a:r>
              <a:rPr lang="en-US" sz="2400" b="0" i="0" u="none" strike="noStrike" baseline="0" dirty="0">
                <a:latin typeface="MinionPro-Regular"/>
              </a:rPr>
              <a:t>button.</a:t>
            </a:r>
          </a:p>
          <a:p>
            <a:pPr marL="0" indent="0" algn="l">
              <a:buNone/>
            </a:pPr>
            <a:r>
              <a:rPr lang="en-US" sz="2400" b="0" i="0" u="none" strike="noStrike" baseline="0" dirty="0">
                <a:latin typeface="MinionPro-Regular"/>
              </a:rPr>
              <a:t>3. Once your account is created, you can then log in to the site, and this account will</a:t>
            </a:r>
          </a:p>
          <a:p>
            <a:pPr marL="0" indent="0" algn="l">
              <a:buNone/>
            </a:pPr>
            <a:r>
              <a:rPr lang="en-US" sz="2400" b="0" i="0" u="none" strike="noStrike" baseline="0" dirty="0">
                <a:latin typeface="MinionPro-Regular"/>
              </a:rPr>
              <a:t>allow you to upload custom images and download </a:t>
            </a:r>
            <a:r>
              <a:rPr lang="en-US" sz="2400" b="1" i="0" u="none" strike="noStrike" baseline="0" dirty="0">
                <a:latin typeface="MinionPro-Bold"/>
              </a:rPr>
              <a:t>Docker Desktop</a:t>
            </a:r>
            <a:r>
              <a:rPr lang="en-US" sz="2400" b="0" i="0" u="none" strike="noStrike" baseline="0" dirty="0">
                <a:latin typeface="MinionPro-Regular"/>
              </a:rPr>
              <a:t>.</a:t>
            </a:r>
          </a:p>
          <a:p>
            <a:pPr marL="0" indent="0" algn="l">
              <a:buNone/>
            </a:pPr>
            <a:r>
              <a:rPr lang="en-US" sz="2400" b="0" i="0" u="none" strike="noStrike" baseline="0" dirty="0">
                <a:latin typeface="MinionPro-Regular"/>
              </a:rPr>
              <a:t>4. To view and explore the images available from Docker Hub, go to the </a:t>
            </a:r>
            <a:r>
              <a:rPr lang="en-US" sz="2400" b="1" i="0" u="none" strike="noStrike" baseline="0" dirty="0">
                <a:latin typeface="MinionPro-Bold"/>
              </a:rPr>
              <a:t>Explore</a:t>
            </a:r>
          </a:p>
          <a:p>
            <a:pPr marL="0" indent="0" algn="l">
              <a:buNone/>
            </a:pPr>
            <a:r>
              <a:rPr lang="en-US" sz="2400" b="0" i="0" u="none" strike="noStrike" baseline="0" dirty="0">
                <a:latin typeface="MinionPro-Regular"/>
              </a:rPr>
              <a:t>section, as indicated in the following screenshot:</a:t>
            </a:r>
            <a:endParaRPr lang="en-IN" sz="3600" dirty="0"/>
          </a:p>
        </p:txBody>
      </p:sp>
    </p:spTree>
    <p:extLst>
      <p:ext uri="{BB962C8B-B14F-4D97-AF65-F5344CB8AC3E}">
        <p14:creationId xmlns:p14="http://schemas.microsoft.com/office/powerpoint/2010/main" val="3721129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14C6-6A64-8163-F301-9CA17F25076F}"/>
              </a:ext>
            </a:extLst>
          </p:cNvPr>
          <p:cNvSpPr>
            <a:spLocks noGrp="1"/>
          </p:cNvSpPr>
          <p:nvPr>
            <p:ph type="title"/>
          </p:nvPr>
        </p:nvSpPr>
        <p:spPr/>
        <p:txBody>
          <a:bodyPr>
            <a:normAutofit/>
          </a:bodyPr>
          <a:lstStyle/>
          <a:p>
            <a:r>
              <a:rPr lang="en-IN" sz="3200" b="0" i="0" u="none" strike="noStrike" baseline="0" dirty="0">
                <a:latin typeface="MinionPro-Regular"/>
              </a:rPr>
              <a:t>Docker Hub login page</a:t>
            </a:r>
            <a:endParaRPr lang="en-IN" sz="6600" dirty="0"/>
          </a:p>
        </p:txBody>
      </p:sp>
      <p:pic>
        <p:nvPicPr>
          <p:cNvPr id="5" name="Content Placeholder 4">
            <a:extLst>
              <a:ext uri="{FF2B5EF4-FFF2-40B4-BE49-F238E27FC236}">
                <a16:creationId xmlns:a16="http://schemas.microsoft.com/office/drawing/2014/main" id="{D9B82165-3C86-6417-4017-E63D5C831342}"/>
              </a:ext>
            </a:extLst>
          </p:cNvPr>
          <p:cNvPicPr>
            <a:picLocks noGrp="1" noChangeAspect="1"/>
          </p:cNvPicPr>
          <p:nvPr>
            <p:ph idx="1"/>
          </p:nvPr>
        </p:nvPicPr>
        <p:blipFill>
          <a:blip r:embed="rId2"/>
          <a:stretch>
            <a:fillRect/>
          </a:stretch>
        </p:blipFill>
        <p:spPr>
          <a:xfrm>
            <a:off x="2200545" y="1555802"/>
            <a:ext cx="7033396" cy="4841078"/>
          </a:xfrm>
        </p:spPr>
      </p:pic>
    </p:spTree>
    <p:extLst>
      <p:ext uri="{BB962C8B-B14F-4D97-AF65-F5344CB8AC3E}">
        <p14:creationId xmlns:p14="http://schemas.microsoft.com/office/powerpoint/2010/main" val="1939287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3957-0D85-5917-4FB4-FA6581DBE134}"/>
              </a:ext>
            </a:extLst>
          </p:cNvPr>
          <p:cNvSpPr>
            <a:spLocks noGrp="1"/>
          </p:cNvSpPr>
          <p:nvPr>
            <p:ph type="title"/>
          </p:nvPr>
        </p:nvSpPr>
        <p:spPr/>
        <p:txBody>
          <a:bodyPr/>
          <a:lstStyle/>
          <a:p>
            <a:r>
              <a:rPr lang="en-IN" sz="1800" b="0" i="0" u="none" strike="noStrike" baseline="0" dirty="0">
                <a:latin typeface="MinionPro-Regular"/>
              </a:rPr>
              <a:t>Docker Hub Explore page</a:t>
            </a:r>
            <a:endParaRPr lang="en-IN" dirty="0"/>
          </a:p>
        </p:txBody>
      </p:sp>
      <p:pic>
        <p:nvPicPr>
          <p:cNvPr id="5" name="Content Placeholder 4">
            <a:extLst>
              <a:ext uri="{FF2B5EF4-FFF2-40B4-BE49-F238E27FC236}">
                <a16:creationId xmlns:a16="http://schemas.microsoft.com/office/drawing/2014/main" id="{DCABB7FC-77C3-F8AC-AB28-7706EFE6798D}"/>
              </a:ext>
            </a:extLst>
          </p:cNvPr>
          <p:cNvPicPr>
            <a:picLocks noGrp="1" noChangeAspect="1"/>
          </p:cNvPicPr>
          <p:nvPr>
            <p:ph idx="1"/>
          </p:nvPr>
        </p:nvPicPr>
        <p:blipFill>
          <a:blip r:embed="rId2"/>
          <a:stretch>
            <a:fillRect/>
          </a:stretch>
        </p:blipFill>
        <p:spPr>
          <a:xfrm>
            <a:off x="1535713" y="1454046"/>
            <a:ext cx="9120574" cy="4871804"/>
          </a:xfrm>
        </p:spPr>
      </p:pic>
    </p:spTree>
    <p:extLst>
      <p:ext uri="{BB962C8B-B14F-4D97-AF65-F5344CB8AC3E}">
        <p14:creationId xmlns:p14="http://schemas.microsoft.com/office/powerpoint/2010/main" val="259196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50F2-C183-C83B-6BAA-614131F8DA2C}"/>
              </a:ext>
            </a:extLst>
          </p:cNvPr>
          <p:cNvSpPr>
            <a:spLocks noGrp="1"/>
          </p:cNvSpPr>
          <p:nvPr>
            <p:ph type="title"/>
          </p:nvPr>
        </p:nvSpPr>
        <p:spPr/>
        <p:txBody>
          <a:bodyPr>
            <a:normAutofit/>
          </a:bodyPr>
          <a:lstStyle/>
          <a:p>
            <a:r>
              <a:rPr lang="en-IN" sz="3600" b="0" i="0" u="none" strike="noStrike" baseline="0" dirty="0">
                <a:latin typeface="OpenSans-Semibold"/>
              </a:rPr>
              <a:t>Docker installation</a:t>
            </a:r>
            <a:endParaRPr lang="en-IN" sz="7200" dirty="0"/>
          </a:p>
        </p:txBody>
      </p:sp>
      <p:sp>
        <p:nvSpPr>
          <p:cNvPr id="3" name="Content Placeholder 2">
            <a:extLst>
              <a:ext uri="{FF2B5EF4-FFF2-40B4-BE49-F238E27FC236}">
                <a16:creationId xmlns:a16="http://schemas.microsoft.com/office/drawing/2014/main" id="{D141C3BA-BB33-A369-2A9D-D408D4D2DE9C}"/>
              </a:ext>
            </a:extLst>
          </p:cNvPr>
          <p:cNvSpPr>
            <a:spLocks noGrp="1"/>
          </p:cNvSpPr>
          <p:nvPr>
            <p:ph idx="1"/>
          </p:nvPr>
        </p:nvSpPr>
        <p:spPr/>
        <p:txBody>
          <a:bodyPr>
            <a:normAutofit/>
          </a:bodyPr>
          <a:lstStyle/>
          <a:p>
            <a:pPr marL="0" indent="0" algn="l">
              <a:buNone/>
            </a:pPr>
            <a:r>
              <a:rPr lang="en-US" b="0" i="0" u="none" strike="noStrike" baseline="0" dirty="0">
                <a:latin typeface="MinionPro-Regular"/>
              </a:rPr>
              <a:t>Before installing Docker Desktop on Windows or macOS, we need to check all license options. For more information about Docker Desktop licensing, read </a:t>
            </a:r>
            <a:r>
              <a:rPr lang="en-US" b="0" i="0" u="none" strike="noStrike" baseline="0" dirty="0" err="1">
                <a:latin typeface="MinionPro-Regular"/>
              </a:rPr>
              <a:t>te</a:t>
            </a:r>
            <a:r>
              <a:rPr lang="en-US" b="0" i="0" u="none" strike="noStrike" baseline="0" dirty="0">
                <a:latin typeface="MinionPro-Regular"/>
              </a:rPr>
              <a:t> pricing page</a:t>
            </a:r>
          </a:p>
          <a:p>
            <a:pPr marL="0" indent="0" algn="l">
              <a:buNone/>
            </a:pPr>
            <a:r>
              <a:rPr lang="en-US" b="0" i="0" u="none" strike="noStrike" baseline="0" dirty="0">
                <a:latin typeface="MinionPro-Regular"/>
              </a:rPr>
              <a:t>(</a:t>
            </a:r>
            <a:r>
              <a:rPr lang="en-US" b="0" i="0" u="none" strike="noStrike" baseline="0" dirty="0">
                <a:latin typeface="CourierStd"/>
              </a:rPr>
              <a:t>https://www.docker.com/pricing</a:t>
            </a:r>
            <a:r>
              <a:rPr lang="en-US" b="0" i="0" u="none" strike="noStrike" baseline="0" dirty="0">
                <a:latin typeface="MinionPro-Regular"/>
              </a:rPr>
              <a:t>) and the </a:t>
            </a:r>
          </a:p>
          <a:p>
            <a:pPr marL="0" indent="0" algn="l">
              <a:buNone/>
            </a:pPr>
            <a:r>
              <a:rPr lang="en-US" b="1" i="0" u="none" strike="noStrike" baseline="0" dirty="0">
                <a:latin typeface="MinionPro-Bold"/>
              </a:rPr>
              <a:t>frequently asked questions </a:t>
            </a:r>
            <a:r>
              <a:rPr lang="en-US" b="0" i="0" u="none" strike="noStrike" baseline="0" dirty="0">
                <a:latin typeface="MinionPro-Regular"/>
              </a:rPr>
              <a:t>(</a:t>
            </a:r>
            <a:r>
              <a:rPr lang="en-US" b="1" i="0" u="none" strike="noStrike" baseline="0" dirty="0">
                <a:latin typeface="MinionPro-Bold"/>
              </a:rPr>
              <a:t>FAQ</a:t>
            </a:r>
            <a:r>
              <a:rPr lang="en-US" b="0" i="0" u="none" strike="noStrike" baseline="0" dirty="0">
                <a:latin typeface="MinionPro-Regular"/>
              </a:rPr>
              <a:t>)</a:t>
            </a:r>
          </a:p>
          <a:p>
            <a:pPr marL="0" indent="0" algn="l">
              <a:buNone/>
            </a:pPr>
            <a:r>
              <a:rPr lang="fr-FR" b="0" i="0" u="none" strike="noStrike" baseline="0" dirty="0">
                <a:latin typeface="MinionPro-Regular"/>
              </a:rPr>
              <a:t>page (</a:t>
            </a:r>
            <a:r>
              <a:rPr lang="fr-FR" b="0" i="0" u="none" strike="noStrike" baseline="0" dirty="0">
                <a:latin typeface="CourierStd"/>
              </a:rPr>
              <a:t>https://www.docker.com/pricing/faq</a:t>
            </a:r>
            <a:r>
              <a:rPr lang="fr-FR" b="0" i="0" u="none" strike="noStrike" baseline="0" dirty="0">
                <a:latin typeface="MinionPro-Regular"/>
              </a:rPr>
              <a:t>).</a:t>
            </a:r>
            <a:endParaRPr lang="en-IN" sz="4000" dirty="0"/>
          </a:p>
        </p:txBody>
      </p:sp>
    </p:spTree>
    <p:extLst>
      <p:ext uri="{BB962C8B-B14F-4D97-AF65-F5344CB8AC3E}">
        <p14:creationId xmlns:p14="http://schemas.microsoft.com/office/powerpoint/2010/main" val="1345118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321</TotalTime>
  <Words>2684</Words>
  <Application>Microsoft Office PowerPoint</Application>
  <PresentationFormat>Widescreen</PresentationFormat>
  <Paragraphs>208</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Aptos</vt:lpstr>
      <vt:lpstr>Aptos Display</vt:lpstr>
      <vt:lpstr>Arial</vt:lpstr>
      <vt:lpstr>CourierStd</vt:lpstr>
      <vt:lpstr>CourierStd-Bold</vt:lpstr>
      <vt:lpstr>MinionPro-Bold</vt:lpstr>
      <vt:lpstr>MinionPro-It</vt:lpstr>
      <vt:lpstr>MinionPro-Regular</vt:lpstr>
      <vt:lpstr>OpenSans-Bold</vt:lpstr>
      <vt:lpstr>OpenSans-Semibold</vt:lpstr>
      <vt:lpstr>Office Theme</vt:lpstr>
      <vt:lpstr>Containerizing Your Application with Docker</vt:lpstr>
      <vt:lpstr>About Docker</vt:lpstr>
      <vt:lpstr>PowerPoint Presentation</vt:lpstr>
      <vt:lpstr>Technical requirements</vt:lpstr>
      <vt:lpstr>Installing Docker</vt:lpstr>
      <vt:lpstr>Registering on Docker Hub</vt:lpstr>
      <vt:lpstr>Docker Hub login page</vt:lpstr>
      <vt:lpstr>Docker Hub Explore page</vt:lpstr>
      <vt:lpstr>Docker installation</vt:lpstr>
      <vt:lpstr>Requirements</vt:lpstr>
      <vt:lpstr>PowerPoint Presentation</vt:lpstr>
      <vt:lpstr>Docker Desktop</vt:lpstr>
      <vt:lpstr>Docker Desktop</vt:lpstr>
      <vt:lpstr>Docker Desktop</vt:lpstr>
      <vt:lpstr>Docker Desktop</vt:lpstr>
      <vt:lpstr>Docker Desktop</vt:lpstr>
      <vt:lpstr>An overview of Docker's elements</vt:lpstr>
      <vt:lpstr>PowerPoint Presentation</vt:lpstr>
      <vt:lpstr>Creating a Dockerfile</vt:lpstr>
      <vt:lpstr>PowerPoint Presentation</vt:lpstr>
      <vt:lpstr>PowerPoint Presentation</vt:lpstr>
      <vt:lpstr>Dockerfile instructions overview</vt:lpstr>
      <vt:lpstr>PowerPoint Presentation</vt:lpstr>
      <vt:lpstr>Building and running a container on a local machine</vt:lpstr>
      <vt:lpstr>PowerPoint Presentation</vt:lpstr>
      <vt:lpstr>PowerPoint Presentation</vt:lpstr>
      <vt:lpstr>PowerPoint Presentation</vt:lpstr>
      <vt:lpstr>PowerPoint Presentation</vt:lpstr>
      <vt:lpstr>Testing a container local</vt:lpstr>
      <vt:lpstr>Testing a container local</vt:lpstr>
      <vt:lpstr>Pushing an image to Docker Hub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Anilkumar B H CSE</dc:creator>
  <cp:lastModifiedBy>Anilkumar B H CSE</cp:lastModifiedBy>
  <cp:revision>3</cp:revision>
  <dcterms:created xsi:type="dcterms:W3CDTF">2024-06-12T01:39:20Z</dcterms:created>
  <dcterms:modified xsi:type="dcterms:W3CDTF">2024-06-25T02:47:27Z</dcterms:modified>
</cp:coreProperties>
</file>