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F10BD-EBE9-A8A1-2504-6656B19CD0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8896F3-CD18-150A-4733-15CD39D52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D5DAF5-5DE5-569A-DE69-21296D5BCEDD}"/>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5" name="Footer Placeholder 4">
            <a:extLst>
              <a:ext uri="{FF2B5EF4-FFF2-40B4-BE49-F238E27FC236}">
                <a16:creationId xmlns:a16="http://schemas.microsoft.com/office/drawing/2014/main" id="{5626D449-4FE4-10C1-6A0A-C52326EEE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F000EC-B779-3FDE-B6F0-3A77DC14103D}"/>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59961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E866-5B67-1AD3-522F-8C4414F5BF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544E6B-8011-A74C-05C5-65DCD34CD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4AF487-8B34-1A8E-E001-7C7621F3CDAB}"/>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5" name="Footer Placeholder 4">
            <a:extLst>
              <a:ext uri="{FF2B5EF4-FFF2-40B4-BE49-F238E27FC236}">
                <a16:creationId xmlns:a16="http://schemas.microsoft.com/office/drawing/2014/main" id="{8ED39F2F-76D4-13B8-1164-3C4FD204EF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6F9A31-E19A-F87D-A7C5-04EC47D7F8DA}"/>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232394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44D2D-D82D-1623-4F86-B73CAE059D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E32555-4A7B-A401-B504-D3C1A60BB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E7401-E894-C9A4-8232-ACCCB599BE51}"/>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5" name="Footer Placeholder 4">
            <a:extLst>
              <a:ext uri="{FF2B5EF4-FFF2-40B4-BE49-F238E27FC236}">
                <a16:creationId xmlns:a16="http://schemas.microsoft.com/office/drawing/2014/main" id="{6F386463-CA8B-130F-E797-8B05D43A63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A1924-AAA8-E645-DDAE-E747C817A280}"/>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299556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BFA6-BB6E-FE60-4888-D428E41BB4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35008B-4837-2F27-7C96-00F2253EED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71D486-F8F8-B0C6-E318-607620097388}"/>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5" name="Footer Placeholder 4">
            <a:extLst>
              <a:ext uri="{FF2B5EF4-FFF2-40B4-BE49-F238E27FC236}">
                <a16:creationId xmlns:a16="http://schemas.microsoft.com/office/drawing/2014/main" id="{254DC1CE-C86A-3539-0CB4-ADBAD82A91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01601A-1E29-3E15-FB20-F2D92C941DA8}"/>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3696912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77EB5-67D3-2CDE-6870-3B983EE32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EA8D01-7D5B-BECA-3C77-E1517BBF2E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08AAE-4FC2-1E7F-EF65-3DAF9E58AA30}"/>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5" name="Footer Placeholder 4">
            <a:extLst>
              <a:ext uri="{FF2B5EF4-FFF2-40B4-BE49-F238E27FC236}">
                <a16:creationId xmlns:a16="http://schemas.microsoft.com/office/drawing/2014/main" id="{3A1BCD96-A9D5-E336-8076-3821E4A0D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A5750-F165-AC69-ECAC-F352EBD77C18}"/>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92427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EA0C-70C3-69F9-0BE2-791558C096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BB5150-FF44-3CCF-2190-E3C2D867ED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FA8F4E-AAF9-0A25-657C-6834A2BDF4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A260A3-E93C-C4CC-C04D-9F1BD2CBD862}"/>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6" name="Footer Placeholder 5">
            <a:extLst>
              <a:ext uri="{FF2B5EF4-FFF2-40B4-BE49-F238E27FC236}">
                <a16:creationId xmlns:a16="http://schemas.microsoft.com/office/drawing/2014/main" id="{A4E6D3B5-27F2-3BA1-C6A9-7736C21212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4DAD06-318C-0E10-AF34-3B6412EB961A}"/>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1483458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A760-ED08-4721-C5E3-C65E6237BC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AF50DA-8E8B-2EA2-3C07-2AF22A475D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EB661F-8E97-7F46-40EE-1EC1217FB7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9C664F-915A-EE96-4E68-222BFA1BE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6E7DA4-0C31-59AD-92BE-B6CFF95310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DC95F4-3EF0-E4AE-86E7-F45F0DD037C4}"/>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8" name="Footer Placeholder 7">
            <a:extLst>
              <a:ext uri="{FF2B5EF4-FFF2-40B4-BE49-F238E27FC236}">
                <a16:creationId xmlns:a16="http://schemas.microsoft.com/office/drawing/2014/main" id="{F39209CD-6914-826A-C9F0-31AB5D449F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CF278D-6304-2FBD-43E7-FC4C7869D222}"/>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381745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34C1A-A474-55D3-12A5-A049D1D431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3DFBD4-4E21-30C8-7CD8-7C7185AF83AF}"/>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4" name="Footer Placeholder 3">
            <a:extLst>
              <a:ext uri="{FF2B5EF4-FFF2-40B4-BE49-F238E27FC236}">
                <a16:creationId xmlns:a16="http://schemas.microsoft.com/office/drawing/2014/main" id="{1859E9B8-9ABE-62DB-B16A-D058018BFB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5AC12-8C3D-59DE-A4DD-8ABC15A5B336}"/>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56955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81ECB9-2EC4-2B5B-5F85-20A23021CBFA}"/>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3" name="Footer Placeholder 2">
            <a:extLst>
              <a:ext uri="{FF2B5EF4-FFF2-40B4-BE49-F238E27FC236}">
                <a16:creationId xmlns:a16="http://schemas.microsoft.com/office/drawing/2014/main" id="{AB0BEAD0-708C-158E-10E4-F9154394120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A8D6BA-0E6D-FB35-E197-7DC1E163F4B7}"/>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125402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40478-9E88-3843-EDB3-0F1043276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AA985C-67EF-2F21-31B7-A10D939AEB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5396DB-BD43-6D6E-4C62-B40C11FA3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50483-44AB-970C-E90C-EA209104CB72}"/>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6" name="Footer Placeholder 5">
            <a:extLst>
              <a:ext uri="{FF2B5EF4-FFF2-40B4-BE49-F238E27FC236}">
                <a16:creationId xmlns:a16="http://schemas.microsoft.com/office/drawing/2014/main" id="{35067081-B18D-9B2B-3CA4-E8E7001379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582997-1653-4590-E5BD-954030E75328}"/>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4084901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C1D3-C8F5-9D9D-D5B5-32A37BFAF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DB002F-85B0-AE83-71EF-181EECEEE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7614E18-C6AD-F9D9-9A06-81A56D44D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65FB2A-07BC-803A-0F35-B67363612113}"/>
              </a:ext>
            </a:extLst>
          </p:cNvPr>
          <p:cNvSpPr>
            <a:spLocks noGrp="1"/>
          </p:cNvSpPr>
          <p:nvPr>
            <p:ph type="dt" sz="half" idx="10"/>
          </p:nvPr>
        </p:nvSpPr>
        <p:spPr/>
        <p:txBody>
          <a:bodyPr/>
          <a:lstStyle/>
          <a:p>
            <a:fld id="{F72EA667-A5FE-463E-91A6-97E6ADC381F2}" type="datetimeFigureOut">
              <a:rPr lang="en-IN" smtClean="0"/>
              <a:t>20-07-2024</a:t>
            </a:fld>
            <a:endParaRPr lang="en-IN"/>
          </a:p>
        </p:txBody>
      </p:sp>
      <p:sp>
        <p:nvSpPr>
          <p:cNvPr id="6" name="Footer Placeholder 5">
            <a:extLst>
              <a:ext uri="{FF2B5EF4-FFF2-40B4-BE49-F238E27FC236}">
                <a16:creationId xmlns:a16="http://schemas.microsoft.com/office/drawing/2014/main" id="{83BFD5E5-A76C-4E80-78DF-0DD2A0FDD1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49995-9D95-4606-AB6B-1E842A496002}"/>
              </a:ext>
            </a:extLst>
          </p:cNvPr>
          <p:cNvSpPr>
            <a:spLocks noGrp="1"/>
          </p:cNvSpPr>
          <p:nvPr>
            <p:ph type="sldNum" sz="quarter" idx="12"/>
          </p:nvPr>
        </p:nvSpPr>
        <p:spPr/>
        <p:txBody>
          <a:bodyPr/>
          <a:lstStyle/>
          <a:p>
            <a:fld id="{6732DC33-527B-4BD3-9AF7-870E05B8AA0E}" type="slidenum">
              <a:rPr lang="en-IN" smtClean="0"/>
              <a:t>‹#›</a:t>
            </a:fld>
            <a:endParaRPr lang="en-IN"/>
          </a:p>
        </p:txBody>
      </p:sp>
    </p:spTree>
    <p:extLst>
      <p:ext uri="{BB962C8B-B14F-4D97-AF65-F5344CB8AC3E}">
        <p14:creationId xmlns:p14="http://schemas.microsoft.com/office/powerpoint/2010/main" val="1730727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FB7842-E87D-F339-C518-E59B4A20FC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25F159-18E8-2574-C1B5-CA857E1E66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2C278-609E-96B2-32AF-C9223697D3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2EA667-A5FE-463E-91A6-97E6ADC381F2}" type="datetimeFigureOut">
              <a:rPr lang="en-IN" smtClean="0"/>
              <a:t>20-07-2024</a:t>
            </a:fld>
            <a:endParaRPr lang="en-IN"/>
          </a:p>
        </p:txBody>
      </p:sp>
      <p:sp>
        <p:nvSpPr>
          <p:cNvPr id="5" name="Footer Placeholder 4">
            <a:extLst>
              <a:ext uri="{FF2B5EF4-FFF2-40B4-BE49-F238E27FC236}">
                <a16:creationId xmlns:a16="http://schemas.microsoft.com/office/drawing/2014/main" id="{6B8A6659-41A8-6ED0-96AA-2E351AA233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0C0B416-3B12-E881-30E0-8BFE5D441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32DC33-527B-4BD3-9AF7-870E05B8AA0E}" type="slidenum">
              <a:rPr lang="en-IN" smtClean="0"/>
              <a:t>‹#›</a:t>
            </a:fld>
            <a:endParaRPr lang="en-IN"/>
          </a:p>
        </p:txBody>
      </p:sp>
    </p:spTree>
    <p:extLst>
      <p:ext uri="{BB962C8B-B14F-4D97-AF65-F5344CB8AC3E}">
        <p14:creationId xmlns:p14="http://schemas.microsoft.com/office/powerpoint/2010/main" val="4240795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PacktPublishing/Learning-DevOps-Second-Edition/blob/main/CHAP10/k8sdeploy/myapp-deployment.y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A99E-4760-B714-ADB0-C67116CDDE14}"/>
              </a:ext>
            </a:extLst>
          </p:cNvPr>
          <p:cNvSpPr>
            <a:spLocks noGrp="1"/>
          </p:cNvSpPr>
          <p:nvPr>
            <p:ph type="ctrTitle"/>
          </p:nvPr>
        </p:nvSpPr>
        <p:spPr/>
        <p:txBody>
          <a:bodyPr/>
          <a:lstStyle/>
          <a:p>
            <a:r>
              <a:rPr lang="en-US" dirty="0"/>
              <a:t>Module V</a:t>
            </a:r>
            <a:endParaRPr lang="en-IN" dirty="0"/>
          </a:p>
        </p:txBody>
      </p:sp>
      <p:sp>
        <p:nvSpPr>
          <p:cNvPr id="3" name="Subtitle 2">
            <a:extLst>
              <a:ext uri="{FF2B5EF4-FFF2-40B4-BE49-F238E27FC236}">
                <a16:creationId xmlns:a16="http://schemas.microsoft.com/office/drawing/2014/main" id="{1DB81402-9601-8439-5F5D-3A89035C85C9}"/>
              </a:ext>
            </a:extLst>
          </p:cNvPr>
          <p:cNvSpPr>
            <a:spLocks noGrp="1"/>
          </p:cNvSpPr>
          <p:nvPr>
            <p:ph type="subTitle" idx="1"/>
          </p:nvPr>
        </p:nvSpPr>
        <p:spPr/>
        <p:txBody>
          <a:bodyPr>
            <a:normAutofit/>
          </a:bodyPr>
          <a:lstStyle/>
          <a:p>
            <a:pPr algn="l"/>
            <a:r>
              <a:rPr lang="en-IN" sz="3200" b="1" i="0" u="none" strike="noStrike" baseline="0" dirty="0">
                <a:latin typeface="OpenSans-Bold"/>
              </a:rPr>
              <a:t>Managing Containers</a:t>
            </a:r>
            <a:r>
              <a:rPr lang="en-IN" sz="3200" b="1" dirty="0">
                <a:latin typeface="OpenSans-Bold"/>
              </a:rPr>
              <a:t> </a:t>
            </a:r>
            <a:r>
              <a:rPr lang="en-IN" sz="3200" b="1" i="0" u="none" strike="noStrike" baseline="0" dirty="0">
                <a:latin typeface="OpenSans-Bold"/>
              </a:rPr>
              <a:t>Effectively with Kubernetes</a:t>
            </a:r>
            <a:endParaRPr lang="en-IN" sz="4000" dirty="0"/>
          </a:p>
        </p:txBody>
      </p:sp>
    </p:spTree>
    <p:extLst>
      <p:ext uri="{BB962C8B-B14F-4D97-AF65-F5344CB8AC3E}">
        <p14:creationId xmlns:p14="http://schemas.microsoft.com/office/powerpoint/2010/main" val="3035252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E33FF8-4DCE-2A06-D695-A122D6631545}"/>
              </a:ext>
            </a:extLst>
          </p:cNvPr>
          <p:cNvSpPr>
            <a:spLocks noGrp="1"/>
          </p:cNvSpPr>
          <p:nvPr>
            <p:ph type="title"/>
          </p:nvPr>
        </p:nvSpPr>
        <p:spPr>
          <a:xfrm>
            <a:off x="1136397" y="502020"/>
            <a:ext cx="5323715" cy="1642970"/>
          </a:xfrm>
        </p:spPr>
        <p:txBody>
          <a:bodyPr anchor="b">
            <a:normAutofit/>
          </a:bodyPr>
          <a:lstStyle/>
          <a:p>
            <a:endParaRPr lang="en-IN" sz="4000"/>
          </a:p>
        </p:txBody>
      </p:sp>
      <p:sp>
        <p:nvSpPr>
          <p:cNvPr id="3" name="Content Placeholder 2">
            <a:extLst>
              <a:ext uri="{FF2B5EF4-FFF2-40B4-BE49-F238E27FC236}">
                <a16:creationId xmlns:a16="http://schemas.microsoft.com/office/drawing/2014/main" id="{F6728053-2E27-AEB7-452A-C60D788637D4}"/>
              </a:ext>
            </a:extLst>
          </p:cNvPr>
          <p:cNvSpPr>
            <a:spLocks noGrp="1"/>
          </p:cNvSpPr>
          <p:nvPr>
            <p:ph idx="1"/>
          </p:nvPr>
        </p:nvSpPr>
        <p:spPr>
          <a:xfrm>
            <a:off x="1144923" y="2405894"/>
            <a:ext cx="5315189" cy="3535083"/>
          </a:xfrm>
        </p:spPr>
        <p:txBody>
          <a:bodyPr anchor="t">
            <a:normAutofit/>
          </a:bodyPr>
          <a:lstStyle/>
          <a:p>
            <a:r>
              <a:rPr lang="en-US" sz="1700" b="0" i="0" u="none" strike="noStrike" baseline="0">
                <a:latin typeface="MinionPro-Regular"/>
              </a:rPr>
              <a:t>To open the dashboard and connect to it from our local machine, we must first create a</a:t>
            </a:r>
          </a:p>
          <a:p>
            <a:r>
              <a:rPr lang="en-US" sz="1700" b="0" i="0" u="none" strike="noStrike" baseline="0">
                <a:latin typeface="MinionPro-Regular"/>
              </a:rPr>
              <a:t>proxy between the Kubernetes cluster and our machine by performing the following steps:</a:t>
            </a:r>
          </a:p>
          <a:p>
            <a:r>
              <a:rPr lang="en-US" sz="1700" b="0" i="0" u="none" strike="noStrike" baseline="0">
                <a:latin typeface="MinionPro-Regular"/>
              </a:rPr>
              <a:t>1. To create a proxy, we execute the </a:t>
            </a:r>
            <a:r>
              <a:rPr lang="en-US" sz="1700" b="0" i="0" u="none" strike="noStrike" baseline="0">
                <a:latin typeface="CourierStd"/>
              </a:rPr>
              <a:t>kubectl proxy </a:t>
            </a:r>
            <a:r>
              <a:rPr lang="en-US" sz="1700" b="0" i="0" u="none" strike="noStrike" baseline="0">
                <a:latin typeface="MinionPro-Regular"/>
              </a:rPr>
              <a:t>command in a Terminal. The</a:t>
            </a:r>
          </a:p>
          <a:p>
            <a:r>
              <a:rPr lang="en-US" sz="1700" b="0" i="0" u="none" strike="noStrike" baseline="0">
                <a:latin typeface="MinionPro-Regular"/>
              </a:rPr>
              <a:t>detail of the execution is shown in the following screenshot:</a:t>
            </a:r>
          </a:p>
          <a:p>
            <a:r>
              <a:rPr lang="en-US" sz="1700" b="0" i="0" u="none" strike="noStrike" baseline="0">
                <a:latin typeface="MinionPro-Regular"/>
              </a:rPr>
              <a:t>We can see that the proxy is open on the localhost address (</a:t>
            </a:r>
            <a:r>
              <a:rPr lang="en-US" sz="1700" b="0" i="0" u="none" strike="noStrike" baseline="0">
                <a:latin typeface="CourierStd"/>
              </a:rPr>
              <a:t>127.0.0.1</a:t>
            </a:r>
            <a:r>
              <a:rPr lang="en-US" sz="1700" b="0" i="0" u="none" strike="noStrike" baseline="0">
                <a:latin typeface="MinionPro-Regular"/>
              </a:rPr>
              <a:t>) on port</a:t>
            </a:r>
          </a:p>
          <a:p>
            <a:r>
              <a:rPr lang="en-IN" sz="1700" b="0" i="0" u="none" strike="noStrike" baseline="0">
                <a:latin typeface="CourierStd"/>
              </a:rPr>
              <a:t>8001</a:t>
            </a:r>
            <a:r>
              <a:rPr lang="en-IN" sz="1700" b="0" i="0" u="none" strike="noStrike" baseline="0">
                <a:latin typeface="MinionPro-Regular"/>
              </a:rPr>
              <a:t>.</a:t>
            </a:r>
            <a:endParaRPr lang="en-US" sz="1700">
              <a:latin typeface="MinionPro-Regular"/>
            </a:endParaRPr>
          </a:p>
          <a:p>
            <a:endParaRPr lang="en-IN" sz="17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2DC388D-17BF-D825-770D-91E93039353C}"/>
              </a:ext>
            </a:extLst>
          </p:cNvPr>
          <p:cNvPicPr>
            <a:picLocks noChangeAspect="1"/>
          </p:cNvPicPr>
          <p:nvPr/>
        </p:nvPicPr>
        <p:blipFill>
          <a:blip r:embed="rId2"/>
          <a:stretch>
            <a:fillRect/>
          </a:stretch>
        </p:blipFill>
        <p:spPr>
          <a:xfrm>
            <a:off x="7075967" y="3168402"/>
            <a:ext cx="4170530" cy="553089"/>
          </a:xfrm>
          <a:prstGeom prst="rect">
            <a:avLst/>
          </a:prstGeom>
        </p:spPr>
      </p:pic>
    </p:spTree>
    <p:extLst>
      <p:ext uri="{BB962C8B-B14F-4D97-AF65-F5344CB8AC3E}">
        <p14:creationId xmlns:p14="http://schemas.microsoft.com/office/powerpoint/2010/main" val="7000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8361D4-FC99-C4BF-BE7D-D535875D1615}"/>
              </a:ext>
            </a:extLst>
          </p:cNvPr>
          <p:cNvSpPr>
            <a:spLocks noGrp="1"/>
          </p:cNvSpPr>
          <p:nvPr>
            <p:ph type="title"/>
          </p:nvPr>
        </p:nvSpPr>
        <p:spPr>
          <a:xfrm>
            <a:off x="1371599" y="294538"/>
            <a:ext cx="9895951" cy="1033669"/>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C8304FC0-7A77-90B5-A8BB-30E0F5F8895D}"/>
              </a:ext>
            </a:extLst>
          </p:cNvPr>
          <p:cNvSpPr>
            <a:spLocks noGrp="1"/>
          </p:cNvSpPr>
          <p:nvPr>
            <p:ph idx="1"/>
          </p:nvPr>
        </p:nvSpPr>
        <p:spPr>
          <a:xfrm>
            <a:off x="1371599" y="2318197"/>
            <a:ext cx="9724031" cy="3683358"/>
          </a:xfrm>
        </p:spPr>
        <p:txBody>
          <a:bodyPr anchor="ctr">
            <a:normAutofit/>
          </a:bodyPr>
          <a:lstStyle/>
          <a:p>
            <a:pPr marL="0" indent="0">
              <a:buNone/>
            </a:pPr>
            <a:r>
              <a:rPr lang="en-US" sz="2000" b="0" i="0" u="none" strike="noStrike" baseline="0">
                <a:latin typeface="MinionPro-Regular"/>
              </a:rPr>
              <a:t>Then, in a web browser, open the following URL, </a:t>
            </a:r>
            <a:r>
              <a:rPr lang="en-US" sz="2000" b="0" i="0" u="none" strike="noStrike" baseline="0">
                <a:latin typeface="CourierStd"/>
              </a:rPr>
              <a:t>http://localhost:8001/</a:t>
            </a:r>
          </a:p>
          <a:p>
            <a:pPr marL="0" indent="0">
              <a:buNone/>
            </a:pPr>
            <a:r>
              <a:rPr lang="en-IN" sz="2000" b="0" i="0" u="none" strike="noStrike" baseline="0">
                <a:latin typeface="CourierStd"/>
              </a:rPr>
              <a:t>api/v1/namespaces/kubernetes-dashboard/services/</a:t>
            </a:r>
          </a:p>
          <a:p>
            <a:pPr marL="0" indent="0">
              <a:buNone/>
            </a:pPr>
            <a:r>
              <a:rPr lang="en-US" sz="2000" b="0" i="0" u="none" strike="noStrike" baseline="0">
                <a:latin typeface="CourierStd"/>
              </a:rPr>
              <a:t>https:kubernetes-dashboard:/proxy/#/login</a:t>
            </a:r>
            <a:r>
              <a:rPr lang="en-US" sz="2000" b="0" i="0" u="none" strike="noStrike" baseline="0">
                <a:latin typeface="MinionPro-Regular"/>
              </a:rPr>
              <a:t>, which is a local URL</a:t>
            </a:r>
          </a:p>
          <a:p>
            <a:pPr marL="0" indent="0">
              <a:buNone/>
            </a:pPr>
            <a:r>
              <a:rPr lang="en-US" sz="2000" b="0" i="0" u="none" strike="noStrike" baseline="0">
                <a:latin typeface="MinionPro-Regular"/>
              </a:rPr>
              <a:t>(localhost and </a:t>
            </a:r>
            <a:r>
              <a:rPr lang="en-US" sz="2000" b="0" i="0" u="none" strike="noStrike" baseline="0">
                <a:latin typeface="CourierStd"/>
              </a:rPr>
              <a:t>8001</a:t>
            </a:r>
            <a:r>
              <a:rPr lang="en-US" sz="2000" b="0" i="0" u="none" strike="noStrike" baseline="0">
                <a:latin typeface="MinionPro-Regular"/>
              </a:rPr>
              <a:t>) that is created by the proxy and that points to the Kubernetes</a:t>
            </a:r>
          </a:p>
          <a:p>
            <a:pPr marL="0" indent="0">
              <a:buNone/>
            </a:pPr>
            <a:r>
              <a:rPr lang="en-US" sz="2000" b="0" i="0" u="none" strike="noStrike" baseline="0">
                <a:latin typeface="MinionPro-Regular"/>
              </a:rPr>
              <a:t>dashboard application we have installed.</a:t>
            </a:r>
          </a:p>
          <a:p>
            <a:pPr marL="0" indent="0">
              <a:buNone/>
            </a:pPr>
            <a:r>
              <a:rPr lang="en-US" sz="2000" b="0" i="0" u="none" strike="noStrike" baseline="0">
                <a:latin typeface="MinionPro-Regular"/>
              </a:rPr>
              <a:t>The following screenshot shows how to select the Kubernetes configuration file or</a:t>
            </a:r>
          </a:p>
          <a:p>
            <a:pPr marL="0" indent="0">
              <a:buNone/>
            </a:pPr>
            <a:r>
              <a:rPr lang="en-IN" sz="2000" b="0" i="0" u="none" strike="noStrike" baseline="0">
                <a:latin typeface="MinionPro-Regular"/>
              </a:rPr>
              <a:t>enter the authentication token:</a:t>
            </a:r>
            <a:endParaRPr lang="en-IN" sz="2000"/>
          </a:p>
        </p:txBody>
      </p:sp>
    </p:spTree>
    <p:extLst>
      <p:ext uri="{BB962C8B-B14F-4D97-AF65-F5344CB8AC3E}">
        <p14:creationId xmlns:p14="http://schemas.microsoft.com/office/powerpoint/2010/main" val="145290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289C76B-942E-A9C6-F786-47EF4867A032}"/>
              </a:ext>
            </a:extLst>
          </p:cNvPr>
          <p:cNvPicPr>
            <a:picLocks noGrp="1" noChangeAspect="1"/>
          </p:cNvPicPr>
          <p:nvPr>
            <p:ph idx="1"/>
          </p:nvPr>
        </p:nvPicPr>
        <p:blipFill>
          <a:blip r:embed="rId2"/>
          <a:stretch>
            <a:fillRect/>
          </a:stretch>
        </p:blipFill>
        <p:spPr>
          <a:xfrm>
            <a:off x="1096617" y="457200"/>
            <a:ext cx="9998765" cy="5943600"/>
          </a:xfrm>
          <a:prstGeom prst="rect">
            <a:avLst/>
          </a:prstGeom>
        </p:spPr>
      </p:pic>
    </p:spTree>
    <p:extLst>
      <p:ext uri="{BB962C8B-B14F-4D97-AF65-F5344CB8AC3E}">
        <p14:creationId xmlns:p14="http://schemas.microsoft.com/office/powerpoint/2010/main" val="90470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7E961A-9722-05DB-2935-49356FA9E69D}"/>
              </a:ext>
            </a:extLst>
          </p:cNvPr>
          <p:cNvSpPr>
            <a:spLocks noGrp="1"/>
          </p:cNvSpPr>
          <p:nvPr>
            <p:ph type="title"/>
          </p:nvPr>
        </p:nvSpPr>
        <p:spPr>
          <a:xfrm>
            <a:off x="1371599" y="294538"/>
            <a:ext cx="9895951" cy="1033669"/>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72DD41DE-FF35-0475-51DB-5787F6C009C4}"/>
              </a:ext>
            </a:extLst>
          </p:cNvPr>
          <p:cNvSpPr>
            <a:spLocks noGrp="1"/>
          </p:cNvSpPr>
          <p:nvPr>
            <p:ph idx="1"/>
          </p:nvPr>
        </p:nvSpPr>
        <p:spPr>
          <a:xfrm>
            <a:off x="1371599" y="2318197"/>
            <a:ext cx="9724031" cy="3683358"/>
          </a:xfrm>
        </p:spPr>
        <p:txBody>
          <a:bodyPr anchor="ctr">
            <a:normAutofit/>
          </a:bodyPr>
          <a:lstStyle/>
          <a:p>
            <a:pPr marL="0" indent="0">
              <a:buNone/>
            </a:pPr>
            <a:r>
              <a:rPr lang="en-US" sz="1700" b="0" i="0" u="none" strike="noStrike" baseline="0">
                <a:latin typeface="MinionPro-Regular"/>
              </a:rPr>
              <a:t>3. To create a new user authentication token, we will execute the following script in a</a:t>
            </a:r>
          </a:p>
          <a:p>
            <a:pPr marL="0" indent="0">
              <a:buNone/>
            </a:pPr>
            <a:r>
              <a:rPr lang="en-IN" sz="1700" b="0" i="0" u="none" strike="noStrike" baseline="0">
                <a:latin typeface="MinionPro-Regular"/>
              </a:rPr>
              <a:t>PowerShell Terminal:</a:t>
            </a:r>
          </a:p>
          <a:p>
            <a:pPr marL="0" indent="0">
              <a:buNone/>
            </a:pPr>
            <a:r>
              <a:rPr lang="en-IN" sz="1700" b="1" i="0" u="none" strike="noStrike" baseline="0">
                <a:latin typeface="CourierStd-Bold"/>
              </a:rPr>
              <a:t>$TOKEN=((kubectl -n kube-system describe secret default |</a:t>
            </a:r>
          </a:p>
          <a:p>
            <a:pPr marL="0" indent="0">
              <a:buNone/>
            </a:pPr>
            <a:r>
              <a:rPr lang="en-IN" sz="1700" b="1" i="0" u="none" strike="noStrike" baseline="0">
                <a:latin typeface="CourierStd-Bold"/>
              </a:rPr>
              <a:t>Select-String "token:") -split " +")[1]</a:t>
            </a:r>
          </a:p>
          <a:p>
            <a:pPr marL="0" indent="0">
              <a:buNone/>
            </a:pPr>
            <a:r>
              <a:rPr lang="en-IN" sz="1700" b="1" i="0" u="none" strike="noStrike" baseline="0">
                <a:latin typeface="CourierStd-Bold"/>
              </a:rPr>
              <a:t>kubectl config set-credentials docker-for-desktop</a:t>
            </a:r>
          </a:p>
          <a:p>
            <a:pPr marL="0" indent="0">
              <a:buNone/>
            </a:pPr>
            <a:r>
              <a:rPr lang="en-IN" sz="1700" b="1" i="0" u="none" strike="noStrike" baseline="0">
                <a:latin typeface="CourierStd-Bold"/>
              </a:rPr>
              <a:t>--token="${TOKEN}"</a:t>
            </a:r>
          </a:p>
          <a:p>
            <a:pPr marL="0" indent="0">
              <a:buNone/>
            </a:pPr>
            <a:r>
              <a:rPr lang="en-US" sz="1700" b="0" i="0" u="none" strike="noStrike" baseline="0">
                <a:latin typeface="MinionPro-Regular"/>
              </a:rPr>
              <a:t>The execution of this script creates a new token inside the local config file.</a:t>
            </a:r>
          </a:p>
          <a:p>
            <a:pPr marL="0" indent="0">
              <a:buNone/>
            </a:pPr>
            <a:endParaRPr lang="en-US" sz="1700" b="0" i="0" u="none" strike="noStrike" baseline="0">
              <a:latin typeface="MinionPro-Regular"/>
            </a:endParaRPr>
          </a:p>
          <a:p>
            <a:pPr marL="0" indent="0">
              <a:buNone/>
            </a:pPr>
            <a:r>
              <a:rPr lang="en-US" sz="1700" b="0" i="0" u="none" strike="noStrike" baseline="0">
                <a:latin typeface="MinionPro-Regular"/>
              </a:rPr>
              <a:t>4. Finally, in the dashboard, we will select the </a:t>
            </a:r>
            <a:r>
              <a:rPr lang="en-US" sz="1700" b="0" i="0" u="none" strike="noStrike" baseline="0">
                <a:latin typeface="CourierStd"/>
              </a:rPr>
              <a:t>config </a:t>
            </a:r>
            <a:r>
              <a:rPr lang="en-US" sz="1700" b="0" i="0" u="none" strike="noStrike" baseline="0">
                <a:latin typeface="MinionPro-Regular"/>
              </a:rPr>
              <a:t>file, which is located in the </a:t>
            </a:r>
            <a:r>
              <a:rPr lang="en-US" sz="1700" b="0" i="0" u="none" strike="noStrike" baseline="0">
                <a:latin typeface="CourierStd"/>
              </a:rPr>
              <a:t>C:\</a:t>
            </a:r>
          </a:p>
          <a:p>
            <a:pPr marL="0" indent="0">
              <a:buNone/>
            </a:pPr>
            <a:r>
              <a:rPr lang="en-US" sz="1700" b="0" i="0" u="none" strike="noStrike" baseline="0">
                <a:latin typeface="CourierStd"/>
              </a:rPr>
              <a:t>Users\&lt;user name&gt;.kube\ </a:t>
            </a:r>
            <a:r>
              <a:rPr lang="en-US" sz="1700" b="0" i="0" u="none" strike="noStrike" baseline="0">
                <a:latin typeface="MinionPro-Regular"/>
              </a:rPr>
              <a:t>folder, as shown in the following screenshot:</a:t>
            </a:r>
            <a:endParaRPr lang="en-IN" sz="1700"/>
          </a:p>
        </p:txBody>
      </p:sp>
    </p:spTree>
    <p:extLst>
      <p:ext uri="{BB962C8B-B14F-4D97-AF65-F5344CB8AC3E}">
        <p14:creationId xmlns:p14="http://schemas.microsoft.com/office/powerpoint/2010/main" val="790038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Freeform: Shape 3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3" name="Freeform: Shape 3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E4A862-A682-B2B7-4C7A-6260AED1C933}"/>
              </a:ext>
            </a:extLst>
          </p:cNvPr>
          <p:cNvSpPr>
            <a:spLocks noGrp="1"/>
          </p:cNvSpPr>
          <p:nvPr>
            <p:ph type="title"/>
          </p:nvPr>
        </p:nvSpPr>
        <p:spPr>
          <a:xfrm>
            <a:off x="371094" y="1161288"/>
            <a:ext cx="3438144" cy="1239012"/>
          </a:xfrm>
        </p:spPr>
        <p:txBody>
          <a:bodyPr anchor="ctr">
            <a:normAutofit/>
          </a:bodyPr>
          <a:lstStyle/>
          <a:p>
            <a:endParaRPr lang="en-IN" sz="2800"/>
          </a:p>
        </p:txBody>
      </p:sp>
      <p:sp>
        <p:nvSpPr>
          <p:cNvPr id="35" name="Rectangle 3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7" name="Rectangle 3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048FAF-3066-D900-8015-47ACE8D94514}"/>
              </a:ext>
            </a:extLst>
          </p:cNvPr>
          <p:cNvSpPr>
            <a:spLocks noGrp="1"/>
          </p:cNvSpPr>
          <p:nvPr>
            <p:ph idx="1"/>
          </p:nvPr>
        </p:nvSpPr>
        <p:spPr>
          <a:xfrm>
            <a:off x="371094" y="2718054"/>
            <a:ext cx="3438906" cy="3207258"/>
          </a:xfrm>
        </p:spPr>
        <p:txBody>
          <a:bodyPr anchor="t">
            <a:normAutofit/>
          </a:bodyPr>
          <a:lstStyle/>
          <a:p>
            <a:pPr marL="0" indent="0">
              <a:buNone/>
            </a:pPr>
            <a:r>
              <a:rPr lang="en-US" sz="1700" b="0" i="0" u="none" strike="noStrike" baseline="0">
                <a:latin typeface="MinionPro-Regular"/>
              </a:rPr>
              <a:t>5. After clicking on the </a:t>
            </a:r>
            <a:r>
              <a:rPr lang="en-US" sz="1700" b="1" i="0" u="none" strike="noStrike" baseline="0">
                <a:latin typeface="MinionPro-Bold"/>
              </a:rPr>
              <a:t>SIGN IN </a:t>
            </a:r>
            <a:r>
              <a:rPr lang="en-US" sz="1700" b="0" i="0" u="none" strike="noStrike" baseline="0">
                <a:latin typeface="MinionPro-Regular"/>
              </a:rPr>
              <a:t>button, the dashboard is displayed, as follows:</a:t>
            </a:r>
            <a:endParaRPr lang="en-IN" sz="1700"/>
          </a:p>
        </p:txBody>
      </p:sp>
      <p:pic>
        <p:nvPicPr>
          <p:cNvPr id="5" name="Picture 4">
            <a:extLst>
              <a:ext uri="{FF2B5EF4-FFF2-40B4-BE49-F238E27FC236}">
                <a16:creationId xmlns:a16="http://schemas.microsoft.com/office/drawing/2014/main" id="{948CDCA8-82B4-65B4-8FF3-653950D28E63}"/>
              </a:ext>
            </a:extLst>
          </p:cNvPr>
          <p:cNvPicPr>
            <a:picLocks noChangeAspect="1"/>
          </p:cNvPicPr>
          <p:nvPr/>
        </p:nvPicPr>
        <p:blipFill>
          <a:blip r:embed="rId2"/>
          <a:stretch>
            <a:fillRect/>
          </a:stretch>
        </p:blipFill>
        <p:spPr>
          <a:xfrm>
            <a:off x="4901184" y="1515526"/>
            <a:ext cx="6922008" cy="3927531"/>
          </a:xfrm>
          <a:prstGeom prst="rect">
            <a:avLst/>
          </a:prstGeom>
        </p:spPr>
      </p:pic>
    </p:spTree>
    <p:extLst>
      <p:ext uri="{BB962C8B-B14F-4D97-AF65-F5344CB8AC3E}">
        <p14:creationId xmlns:p14="http://schemas.microsoft.com/office/powerpoint/2010/main" val="1120216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CA6E8D-4789-0BDA-DD37-661B9AFC14A4}"/>
              </a:ext>
            </a:extLst>
          </p:cNvPr>
          <p:cNvSpPr>
            <a:spLocks noGrp="1"/>
          </p:cNvSpPr>
          <p:nvPr>
            <p:ph type="title"/>
          </p:nvPr>
        </p:nvSpPr>
        <p:spPr>
          <a:xfrm>
            <a:off x="466722" y="586855"/>
            <a:ext cx="3201366"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B2A9E928-EE7E-495E-5B88-44C23ED9B5A6}"/>
              </a:ext>
            </a:extLst>
          </p:cNvPr>
          <p:cNvSpPr>
            <a:spLocks noGrp="1"/>
          </p:cNvSpPr>
          <p:nvPr>
            <p:ph idx="1"/>
          </p:nvPr>
        </p:nvSpPr>
        <p:spPr>
          <a:xfrm>
            <a:off x="4810259" y="649480"/>
            <a:ext cx="6555347" cy="5546047"/>
          </a:xfrm>
        </p:spPr>
        <p:txBody>
          <a:bodyPr anchor="ctr">
            <a:normAutofit/>
          </a:bodyPr>
          <a:lstStyle/>
          <a:p>
            <a:pPr marL="0" indent="0">
              <a:buNone/>
            </a:pPr>
            <a:r>
              <a:rPr lang="en-US" sz="2000" b="0" i="0" u="none" strike="noStrike" baseline="0">
                <a:latin typeface="MinionPro-Regular"/>
              </a:rPr>
              <a:t>We have just seen how to install a Kubernetes cluster on a local machine, and then we installed and configured the Kubernetes web dashboard in this cluster. We will now deploy our first application in the local Kubernetes cluster using </a:t>
            </a:r>
            <a:r>
              <a:rPr lang="en-US" sz="2000" b="1" i="0" u="none" strike="noStrike" baseline="0">
                <a:latin typeface="MinionPro-Bold"/>
              </a:rPr>
              <a:t>YAML Ain't Markup Language </a:t>
            </a:r>
            <a:r>
              <a:rPr lang="en-US" sz="2000" b="0" i="0" u="none" strike="noStrike" baseline="0">
                <a:latin typeface="MinionPro-Regular"/>
              </a:rPr>
              <a:t>(</a:t>
            </a:r>
            <a:r>
              <a:rPr lang="en-US" sz="2000" b="1" i="0" u="none" strike="noStrike" baseline="0">
                <a:latin typeface="MinionPro-Bold"/>
              </a:rPr>
              <a:t>YAML</a:t>
            </a:r>
            <a:r>
              <a:rPr lang="en-US" sz="2000" b="0" i="0" u="none" strike="noStrike" baseline="0">
                <a:latin typeface="MinionPro-Regular"/>
              </a:rPr>
              <a:t>) specification files and </a:t>
            </a:r>
            <a:r>
              <a:rPr lang="en-US" sz="2000" b="0" i="0" u="none" strike="noStrike" baseline="0">
                <a:latin typeface="CourierStd"/>
              </a:rPr>
              <a:t>kubectl </a:t>
            </a:r>
            <a:r>
              <a:rPr lang="en-US" sz="2000" b="0" i="0" u="none" strike="noStrike" baseline="0">
                <a:latin typeface="MinionPro-Regular"/>
              </a:rPr>
              <a:t>commands.</a:t>
            </a:r>
            <a:endParaRPr lang="en-IN" sz="2000"/>
          </a:p>
        </p:txBody>
      </p:sp>
    </p:spTree>
    <p:extLst>
      <p:ext uri="{BB962C8B-B14F-4D97-AF65-F5344CB8AC3E}">
        <p14:creationId xmlns:p14="http://schemas.microsoft.com/office/powerpoint/2010/main" val="1895536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0450F-04D4-FC04-4FEC-F5BC9CA7BA0A}"/>
              </a:ext>
            </a:extLst>
          </p:cNvPr>
          <p:cNvSpPr>
            <a:spLocks noGrp="1"/>
          </p:cNvSpPr>
          <p:nvPr>
            <p:ph type="title"/>
          </p:nvPr>
        </p:nvSpPr>
        <p:spPr>
          <a:xfrm>
            <a:off x="466722" y="586855"/>
            <a:ext cx="3201366" cy="3387497"/>
          </a:xfrm>
        </p:spPr>
        <p:txBody>
          <a:bodyPr anchor="b">
            <a:normAutofit/>
          </a:bodyPr>
          <a:lstStyle/>
          <a:p>
            <a:pPr algn="r"/>
            <a:r>
              <a:rPr lang="en-US" sz="4000" b="1" i="0" u="none" strike="noStrike" baseline="0">
                <a:solidFill>
                  <a:srgbClr val="FFFFFF"/>
                </a:solidFill>
                <a:latin typeface="OpenSans-Bold"/>
              </a:rPr>
              <a:t>A first example of Kubernetes application</a:t>
            </a:r>
            <a:br>
              <a:rPr lang="en-US" sz="4000" b="1" i="0" u="none" strike="noStrike" baseline="0">
                <a:solidFill>
                  <a:srgbClr val="FFFFFF"/>
                </a:solidFill>
                <a:latin typeface="OpenSans-Bold"/>
              </a:rPr>
            </a:br>
            <a:r>
              <a:rPr lang="en-IN" sz="4000" b="1" i="0" u="none" strike="noStrike" baseline="0">
                <a:solidFill>
                  <a:srgbClr val="FFFFFF"/>
                </a:solidFill>
                <a:latin typeface="OpenSans-Bold"/>
              </a:rPr>
              <a:t>deployment</a:t>
            </a:r>
            <a:br>
              <a:rPr lang="en-IN" sz="4000">
                <a:solidFill>
                  <a:srgbClr val="FFFFFF"/>
                </a:solidFill>
              </a:rPr>
            </a:br>
            <a:endParaRPr lang="en-IN" sz="4000">
              <a:solidFill>
                <a:srgbClr val="FFFFFF"/>
              </a:solidFill>
            </a:endParaRPr>
          </a:p>
        </p:txBody>
      </p:sp>
      <p:sp>
        <p:nvSpPr>
          <p:cNvPr id="3" name="Content Placeholder 2">
            <a:extLst>
              <a:ext uri="{FF2B5EF4-FFF2-40B4-BE49-F238E27FC236}">
                <a16:creationId xmlns:a16="http://schemas.microsoft.com/office/drawing/2014/main" id="{59DA79D6-5528-A827-A797-4E8048CC0962}"/>
              </a:ext>
            </a:extLst>
          </p:cNvPr>
          <p:cNvSpPr>
            <a:spLocks noGrp="1"/>
          </p:cNvSpPr>
          <p:nvPr>
            <p:ph idx="1"/>
          </p:nvPr>
        </p:nvSpPr>
        <p:spPr>
          <a:xfrm>
            <a:off x="4810259" y="649480"/>
            <a:ext cx="6555347" cy="5546047"/>
          </a:xfrm>
        </p:spPr>
        <p:txBody>
          <a:bodyPr anchor="ctr">
            <a:normAutofit/>
          </a:bodyPr>
          <a:lstStyle/>
          <a:p>
            <a:pPr marL="0" indent="0">
              <a:buNone/>
            </a:pPr>
            <a:r>
              <a:rPr lang="en-IN" sz="2000" b="0" i="0" u="none" strike="noStrike" baseline="0">
                <a:latin typeface="Times New Roman" panose="02020603050405020304" pitchFamily="18" charset="0"/>
                <a:cs typeface="Times New Roman" panose="02020603050405020304" pitchFamily="18" charset="0"/>
              </a:rPr>
              <a:t>First of all, it </a:t>
            </a:r>
            <a:r>
              <a:rPr lang="en-US" sz="2000" b="0" i="0" u="none" strike="noStrike" baseline="0">
                <a:latin typeface="Times New Roman" panose="02020603050405020304" pitchFamily="18" charset="0"/>
                <a:cs typeface="Times New Roman" panose="02020603050405020304" pitchFamily="18" charset="0"/>
              </a:rPr>
              <a:t>is important to know that when we deploy an application in Kubernetes, we create a new instance of the Docker container in a Kubernetes </a:t>
            </a:r>
            <a:r>
              <a:rPr lang="en-US" sz="2000" b="1" i="0" u="none" strike="noStrike" baseline="0">
                <a:latin typeface="Times New Roman" panose="02020603050405020304" pitchFamily="18" charset="0"/>
                <a:cs typeface="Times New Roman" panose="02020603050405020304" pitchFamily="18" charset="0"/>
              </a:rPr>
              <a:t>pod </a:t>
            </a:r>
            <a:r>
              <a:rPr lang="en-US" sz="2000" b="0" i="0" u="none" strike="noStrike" baseline="0">
                <a:latin typeface="Times New Roman" panose="02020603050405020304" pitchFamily="18" charset="0"/>
                <a:cs typeface="Times New Roman" panose="02020603050405020304" pitchFamily="18" charset="0"/>
              </a:rPr>
              <a:t>object, so we first need to have a Docker image that contains the application.</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IN" sz="2000">
                <a:latin typeface="Times New Roman" panose="02020603050405020304" pitchFamily="18" charset="0"/>
                <a:cs typeface="Times New Roman" panose="02020603050405020304" pitchFamily="18" charset="0"/>
                <a:hlinkClick r:id="rId2"/>
              </a:rPr>
              <a:t>https://github.com/PacktPublishing/Learning-DevOps-Second-Edition/blob/main/CHAP10/k8sdeploy/myapp-deployment.yml</a:t>
            </a:r>
            <a:endParaRPr lang="en-US" sz="2000">
              <a:latin typeface="Times New Roman" panose="02020603050405020304" pitchFamily="18" charset="0"/>
              <a:cs typeface="Times New Roman" panose="02020603050405020304" pitchFamily="18" charset="0"/>
            </a:endParaRPr>
          </a:p>
          <a:p>
            <a:pPr marL="0" indent="0">
              <a:buNone/>
            </a:pP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018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AAD01-AE8B-620B-B74B-D467313EE042}"/>
              </a:ext>
            </a:extLst>
          </p:cNvPr>
          <p:cNvSpPr>
            <a:spLocks noGrp="1"/>
          </p:cNvSpPr>
          <p:nvPr>
            <p:ph type="title"/>
          </p:nvPr>
        </p:nvSpPr>
        <p:spPr>
          <a:xfrm>
            <a:off x="1371599" y="294538"/>
            <a:ext cx="9895951" cy="1033669"/>
          </a:xfrm>
        </p:spPr>
        <p:txBody>
          <a:bodyPr>
            <a:normAutofit/>
          </a:bodyPr>
          <a:lstStyle/>
          <a:p>
            <a:endParaRPr lang="en-IN" sz="4000">
              <a:solidFill>
                <a:srgbClr val="FFFFFF"/>
              </a:solidFill>
            </a:endParaRPr>
          </a:p>
        </p:txBody>
      </p:sp>
      <p:sp>
        <p:nvSpPr>
          <p:cNvPr id="3" name="Content Placeholder 2">
            <a:extLst>
              <a:ext uri="{FF2B5EF4-FFF2-40B4-BE49-F238E27FC236}">
                <a16:creationId xmlns:a16="http://schemas.microsoft.com/office/drawing/2014/main" id="{C84DB2DA-B39F-A070-89B7-C9672C2BDF85}"/>
              </a:ext>
            </a:extLst>
          </p:cNvPr>
          <p:cNvSpPr>
            <a:spLocks noGrp="1"/>
          </p:cNvSpPr>
          <p:nvPr>
            <p:ph idx="1"/>
          </p:nvPr>
        </p:nvSpPr>
        <p:spPr>
          <a:xfrm>
            <a:off x="1371599" y="2318197"/>
            <a:ext cx="9724031" cy="3683358"/>
          </a:xfrm>
        </p:spPr>
        <p:txBody>
          <a:bodyPr anchor="ctr">
            <a:normAutofit/>
          </a:bodyPr>
          <a:lstStyle/>
          <a:p>
            <a:pPr marL="0" indent="0">
              <a:buNone/>
            </a:pPr>
            <a:r>
              <a:rPr lang="en-US" sz="2000" b="0" i="0" u="none" strike="noStrike" baseline="0">
                <a:latin typeface="MinionPro-Regular"/>
              </a:rPr>
              <a:t>To deploy our application, we go to our Terminal and execute one of the essential</a:t>
            </a:r>
          </a:p>
          <a:p>
            <a:pPr marL="0" indent="0">
              <a:buNone/>
            </a:pPr>
            <a:r>
              <a:rPr lang="en-US" sz="2000" b="0" i="0" u="none" strike="noStrike" baseline="0">
                <a:latin typeface="CourierStd"/>
              </a:rPr>
              <a:t>kubectl </a:t>
            </a:r>
            <a:r>
              <a:rPr lang="en-US" sz="2000" b="0" i="0" u="none" strike="noStrike" baseline="0">
                <a:latin typeface="MinionPro-Regular"/>
              </a:rPr>
              <a:t>commands (</a:t>
            </a:r>
            <a:r>
              <a:rPr lang="en-US" sz="2000" b="0" i="0" u="none" strike="noStrike" baseline="0">
                <a:latin typeface="CourierStd"/>
              </a:rPr>
              <a:t>kubectl apply</a:t>
            </a:r>
            <a:r>
              <a:rPr lang="en-US" sz="2000" b="0" i="0" u="none" strike="noStrike" baseline="0">
                <a:latin typeface="MinionPro-Regular"/>
              </a:rPr>
              <a:t>), as follows:</a:t>
            </a:r>
          </a:p>
          <a:p>
            <a:pPr marL="0" indent="0">
              <a:buNone/>
            </a:pPr>
            <a:r>
              <a:rPr lang="en-US" sz="2000" b="1" i="0" u="none" strike="noStrike" baseline="0">
                <a:latin typeface="CourierStd-Bold"/>
              </a:rPr>
              <a:t>kubectl apply -f myapp-deployment.yml</a:t>
            </a:r>
          </a:p>
          <a:p>
            <a:pPr marL="0" indent="0">
              <a:buNone/>
            </a:pPr>
            <a:r>
              <a:rPr lang="en-US" sz="2000" b="0" i="0" u="none" strike="noStrike" baseline="0">
                <a:latin typeface="MinionPro-Regular"/>
              </a:rPr>
              <a:t>The </a:t>
            </a:r>
            <a:r>
              <a:rPr lang="en-US" sz="2000" b="0" i="0" u="none" strike="noStrike" baseline="0">
                <a:latin typeface="CourierStd"/>
              </a:rPr>
              <a:t>-f </a:t>
            </a:r>
            <a:r>
              <a:rPr lang="en-US" sz="2000" b="0" i="0" u="none" strike="noStrike" baseline="0">
                <a:latin typeface="MinionPro-Regular"/>
              </a:rPr>
              <a:t>parameter correspond ds to the YAML specification file.</a:t>
            </a:r>
          </a:p>
          <a:p>
            <a:pPr marL="0" indent="0">
              <a:buNone/>
            </a:pPr>
            <a:r>
              <a:rPr lang="en-US" sz="2000" b="0" i="0" u="none" strike="noStrike" baseline="0">
                <a:latin typeface="MinionPro-Regular"/>
              </a:rPr>
              <a:t>Following the execution of this command, we will check the status of this deployment by displaying a list of pods in the cluster. To do this in the Terminal, we execute the </a:t>
            </a:r>
            <a:r>
              <a:rPr lang="en-US" sz="2000" b="0" i="0" u="none" strike="noStrike" baseline="0">
                <a:latin typeface="CourierStd"/>
              </a:rPr>
              <a:t>kubectl get pods </a:t>
            </a:r>
            <a:r>
              <a:rPr lang="en-US" sz="2000" b="0" i="0" u="none" strike="noStrike" baseline="0">
                <a:latin typeface="MinionPro-Regular"/>
              </a:rPr>
              <a:t>command, which returns a list of cluster pods. The following screenshot shows the execution of the deployment and displays the information in the pods, which we use to check the deployment:</a:t>
            </a:r>
            <a:endParaRPr lang="en-IN" sz="2000"/>
          </a:p>
        </p:txBody>
      </p:sp>
    </p:spTree>
    <p:extLst>
      <p:ext uri="{BB962C8B-B14F-4D97-AF65-F5344CB8AC3E}">
        <p14:creationId xmlns:p14="http://schemas.microsoft.com/office/powerpoint/2010/main" val="377995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E977D00-C443-CDB0-8717-C62FC56D2227}"/>
              </a:ext>
            </a:extLst>
          </p:cNvPr>
          <p:cNvSpPr>
            <a:spLocks noGrp="1"/>
          </p:cNvSpPr>
          <p:nvPr>
            <p:ph type="title"/>
          </p:nvPr>
        </p:nvSpPr>
        <p:spPr>
          <a:xfrm>
            <a:off x="1046746" y="586822"/>
            <a:ext cx="3560252" cy="1645920"/>
          </a:xfrm>
        </p:spPr>
        <p:txBody>
          <a:bodyPr vert="horz" lIns="91440" tIns="45720" rIns="91440" bIns="45720" rtlCol="0" anchor="ctr">
            <a:normAutofit/>
          </a:bodyPr>
          <a:lstStyle/>
          <a:p>
            <a:endParaRPr lang="en-US" sz="32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F3A897FB-7962-BE42-37D0-36A57DCF6424}"/>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0" i="0" u="none" strike="noStrike" baseline="0"/>
              <a:t>What we can see in the preceding screenshot is that the second command displays our</a:t>
            </a:r>
            <a:r>
              <a:rPr lang="en-US" sz="1500"/>
              <a:t> </a:t>
            </a:r>
            <a:r>
              <a:rPr lang="en-US" sz="1500" b="0" i="0" u="none" strike="noStrike" baseline="0"/>
              <a:t>two pods, with the name (webapp) specified in the YAML file, followed by a </a:t>
            </a:r>
            <a:r>
              <a:rPr lang="en-US" sz="1500" b="1" i="0" u="none" strike="noStrike" baseline="0"/>
              <a:t>unique identifier </a:t>
            </a:r>
            <a:r>
              <a:rPr lang="en-US" sz="1500" b="0" i="0" u="none" strike="noStrike" baseline="0"/>
              <a:t>(</a:t>
            </a:r>
            <a:r>
              <a:rPr lang="en-US" sz="1500" b="1" i="0" u="none" strike="noStrike" baseline="0"/>
              <a:t>UID</a:t>
            </a:r>
            <a:r>
              <a:rPr lang="en-US" sz="1500" b="0" i="0" u="none" strike="noStrike" baseline="0"/>
              <a:t>), and that they are in a Running status.</a:t>
            </a:r>
          </a:p>
          <a:p>
            <a:pPr indent="-228600">
              <a:lnSpc>
                <a:spcPct val="90000"/>
              </a:lnSpc>
              <a:spcAft>
                <a:spcPts val="600"/>
              </a:spcAft>
              <a:buFont typeface="Arial" panose="020B0604020202020204" pitchFamily="34" charset="0"/>
              <a:buChar char="•"/>
            </a:pPr>
            <a:r>
              <a:rPr lang="en-US" sz="1500" b="0" i="0" u="none" strike="noStrike" baseline="0"/>
              <a:t>We can also visualize the status of our cluster on the Kubernetes web dashboard, the webapp deployment with the Docker image that has been used, and the two pods that have been created.</a:t>
            </a:r>
            <a:endParaRPr lang="en-US" sz="1500"/>
          </a:p>
        </p:txBody>
      </p:sp>
      <p:pic>
        <p:nvPicPr>
          <p:cNvPr id="5" name="Content Placeholder 4">
            <a:extLst>
              <a:ext uri="{FF2B5EF4-FFF2-40B4-BE49-F238E27FC236}">
                <a16:creationId xmlns:a16="http://schemas.microsoft.com/office/drawing/2014/main" id="{8207C109-F8A3-5CC5-E5F1-720F1165D50A}"/>
              </a:ext>
            </a:extLst>
          </p:cNvPr>
          <p:cNvPicPr>
            <a:picLocks noGrp="1" noChangeAspect="1"/>
          </p:cNvPicPr>
          <p:nvPr>
            <p:ph idx="1"/>
          </p:nvPr>
        </p:nvPicPr>
        <p:blipFill>
          <a:blip r:embed="rId2"/>
          <a:stretch>
            <a:fillRect/>
          </a:stretch>
        </p:blipFill>
        <p:spPr>
          <a:xfrm>
            <a:off x="557784" y="3794385"/>
            <a:ext cx="11164824" cy="1363205"/>
          </a:xfrm>
          <a:prstGeom prst="rect">
            <a:avLst/>
          </a:prstGeom>
        </p:spPr>
      </p:pic>
    </p:spTree>
    <p:extLst>
      <p:ext uri="{BB962C8B-B14F-4D97-AF65-F5344CB8AC3E}">
        <p14:creationId xmlns:p14="http://schemas.microsoft.com/office/powerpoint/2010/main" val="270053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A6BE2-D7CF-C8E1-5AD1-429027E32111}"/>
              </a:ext>
            </a:extLst>
          </p:cNvPr>
          <p:cNvSpPr>
            <a:spLocks noGrp="1"/>
          </p:cNvSpPr>
          <p:nvPr>
            <p:ph idx="1"/>
          </p:nvPr>
        </p:nvSpPr>
        <p:spPr>
          <a:xfrm>
            <a:off x="838200" y="224852"/>
            <a:ext cx="10515600" cy="6355830"/>
          </a:xfrm>
        </p:spPr>
        <p:txBody>
          <a:bodyPr>
            <a:normAutofit fontScale="92500" lnSpcReduction="10000"/>
          </a:bodyPr>
          <a:lstStyle/>
          <a:p>
            <a:pPr marL="0" indent="0" algn="l">
              <a:buNone/>
            </a:pPr>
            <a:r>
              <a:rPr lang="en-US" sz="1800" b="0" i="0" u="none" strike="noStrike" baseline="0">
                <a:latin typeface="MinionPro-Regular"/>
              </a:rPr>
              <a:t>In order to access the web application outside the cluster, we must add a service type and a </a:t>
            </a:r>
            <a:r>
              <a:rPr lang="en-US" sz="1800" b="0" i="0" u="none" strike="noStrike" baseline="0">
                <a:latin typeface="CourierStd"/>
              </a:rPr>
              <a:t>NodePort </a:t>
            </a:r>
            <a:r>
              <a:rPr lang="en-US" sz="1800" b="0" i="0" u="none" strike="noStrike" baseline="0">
                <a:latin typeface="MinionPro-Regular"/>
              </a:rPr>
              <a:t>category element to our cluster. To add this service type and </a:t>
            </a:r>
            <a:r>
              <a:rPr lang="en-US" sz="1800" b="0" i="0" u="none" strike="noStrike" baseline="0">
                <a:latin typeface="CourierStd"/>
              </a:rPr>
              <a:t>NodePort</a:t>
            </a:r>
            <a:r>
              <a:rPr lang="en-US" sz="1800">
                <a:latin typeface="CourierStd"/>
              </a:rPr>
              <a:t> </a:t>
            </a:r>
            <a:r>
              <a:rPr lang="en-US" sz="1800" b="0" i="0" u="none" strike="noStrike" baseline="0">
                <a:latin typeface="MinionPro-Regular"/>
              </a:rPr>
              <a:t>element, in the same way as for deployment, we will create a second YAML file (</a:t>
            </a:r>
            <a:r>
              <a:rPr lang="en-US" sz="1800" b="0" i="0" u="none" strike="noStrike" baseline="0">
                <a:latin typeface="CourierStd"/>
              </a:rPr>
              <a:t>myappservice.yml</a:t>
            </a:r>
            <a:r>
              <a:rPr lang="en-US" sz="1800" b="0" i="0" u="none" strike="noStrike" baseline="0">
                <a:latin typeface="MinionPro-Regular"/>
              </a:rPr>
              <a:t>) of the service specification in the same </a:t>
            </a:r>
            <a:r>
              <a:rPr lang="en-US" sz="1800" b="0" i="0" u="none" strike="noStrike" baseline="0">
                <a:latin typeface="CourierStd"/>
              </a:rPr>
              <a:t>k8sdeploy </a:t>
            </a:r>
            <a:r>
              <a:rPr lang="en-US" sz="1800" b="0" i="0" u="none" strike="noStrike" baseline="0">
                <a:latin typeface="MinionPro-Regular"/>
              </a:rPr>
              <a:t>directory, which has </a:t>
            </a:r>
            <a:r>
              <a:rPr lang="en-IN" sz="1800" b="0" i="0" u="none" strike="noStrike" baseline="0">
                <a:latin typeface="MinionPro-Regular"/>
              </a:rPr>
              <a:t>the following code:</a:t>
            </a:r>
          </a:p>
          <a:p>
            <a:pPr marL="0" indent="0" algn="l">
              <a:lnSpc>
                <a:spcPct val="110000"/>
              </a:lnSpc>
              <a:buNone/>
            </a:pPr>
            <a:r>
              <a:rPr lang="en-IN" sz="1800" b="0" i="0" u="none" strike="noStrike" baseline="0">
                <a:latin typeface="CourierStd"/>
              </a:rPr>
              <a:t>apiVersion: v1</a:t>
            </a:r>
          </a:p>
          <a:p>
            <a:pPr marL="0" indent="0" algn="l">
              <a:lnSpc>
                <a:spcPct val="110000"/>
              </a:lnSpc>
              <a:buNone/>
            </a:pPr>
            <a:r>
              <a:rPr lang="en-IN" sz="1800" b="0" i="0" u="none" strike="noStrike" baseline="0">
                <a:latin typeface="CourierStd"/>
              </a:rPr>
              <a:t>kind: </a:t>
            </a:r>
            <a:r>
              <a:rPr lang="en-IN" sz="1800" b="1" i="0" u="none" strike="noStrike" baseline="0">
                <a:latin typeface="CourierStd-Bold"/>
              </a:rPr>
              <a:t>Service</a:t>
            </a:r>
          </a:p>
          <a:p>
            <a:pPr marL="0" indent="0" algn="l">
              <a:lnSpc>
                <a:spcPct val="110000"/>
              </a:lnSpc>
              <a:buNone/>
            </a:pPr>
            <a:r>
              <a:rPr lang="en-IN" sz="1800" b="0" i="0" u="none" strike="noStrike" baseline="0">
                <a:latin typeface="CourierStd"/>
              </a:rPr>
              <a:t>metadata:</a:t>
            </a:r>
          </a:p>
          <a:p>
            <a:pPr marL="0" indent="0" algn="l">
              <a:lnSpc>
                <a:spcPct val="110000"/>
              </a:lnSpc>
              <a:buNone/>
            </a:pPr>
            <a:r>
              <a:rPr lang="en-IN" sz="1800" b="0" i="0" u="none" strike="noStrike" baseline="0">
                <a:latin typeface="CourierStd"/>
              </a:rPr>
              <a:t>name: webapp</a:t>
            </a:r>
          </a:p>
          <a:p>
            <a:pPr marL="0" indent="0" algn="l">
              <a:lnSpc>
                <a:spcPct val="110000"/>
              </a:lnSpc>
              <a:buNone/>
            </a:pPr>
            <a:r>
              <a:rPr lang="en-IN" sz="1800" b="0" i="0" u="none" strike="noStrike" baseline="0">
                <a:latin typeface="CourierStd"/>
              </a:rPr>
              <a:t>labels:</a:t>
            </a:r>
          </a:p>
          <a:p>
            <a:pPr marL="0" indent="0" algn="l">
              <a:lnSpc>
                <a:spcPct val="110000"/>
              </a:lnSpc>
              <a:buNone/>
            </a:pPr>
            <a:r>
              <a:rPr lang="en-IN" sz="1800" b="0" i="0" u="none" strike="noStrike" baseline="0">
                <a:latin typeface="CourierStd"/>
              </a:rPr>
              <a:t>app: webapp</a:t>
            </a:r>
          </a:p>
          <a:p>
            <a:pPr marL="0" indent="0" algn="l">
              <a:lnSpc>
                <a:spcPct val="110000"/>
              </a:lnSpc>
              <a:buNone/>
            </a:pPr>
            <a:r>
              <a:rPr lang="en-IN" sz="1800" b="0" i="0" u="none" strike="noStrike" baseline="0">
                <a:latin typeface="CourierStd"/>
              </a:rPr>
              <a:t>spec:</a:t>
            </a:r>
          </a:p>
          <a:p>
            <a:pPr marL="0" indent="0" algn="l">
              <a:lnSpc>
                <a:spcPct val="110000"/>
              </a:lnSpc>
              <a:buNone/>
            </a:pPr>
            <a:r>
              <a:rPr lang="en-IN" sz="1800" b="0" i="0" u="none" strike="noStrike" baseline="0">
                <a:latin typeface="CourierStd"/>
              </a:rPr>
              <a:t>type: </a:t>
            </a:r>
            <a:r>
              <a:rPr lang="en-IN" sz="1800" b="1" i="0" u="none" strike="noStrike" baseline="0">
                <a:latin typeface="CourierStd-Bold"/>
              </a:rPr>
              <a:t>NodePort</a:t>
            </a:r>
          </a:p>
          <a:p>
            <a:pPr marL="0" indent="0" algn="l">
              <a:lnSpc>
                <a:spcPct val="110000"/>
              </a:lnSpc>
              <a:buNone/>
            </a:pPr>
            <a:r>
              <a:rPr lang="en-IN" sz="1800" b="0" i="0" u="none" strike="noStrike" baseline="0">
                <a:latin typeface="CourierStd"/>
              </a:rPr>
              <a:t>ports:</a:t>
            </a:r>
          </a:p>
          <a:p>
            <a:pPr marL="0" indent="0" algn="l">
              <a:lnSpc>
                <a:spcPct val="110000"/>
              </a:lnSpc>
              <a:buNone/>
            </a:pPr>
            <a:r>
              <a:rPr lang="en-IN" sz="1800" b="1" i="0" u="none" strike="noStrike" baseline="0">
                <a:latin typeface="CourierStd-Bold"/>
              </a:rPr>
              <a:t>- port: 80</a:t>
            </a:r>
          </a:p>
          <a:p>
            <a:pPr marL="0" indent="0" algn="l">
              <a:lnSpc>
                <a:spcPct val="110000"/>
              </a:lnSpc>
              <a:buNone/>
            </a:pPr>
            <a:r>
              <a:rPr lang="en-IN" sz="1800" b="1" i="0" u="none" strike="noStrike" baseline="0">
                <a:latin typeface="CourierStd-Bold"/>
              </a:rPr>
              <a:t>targetPort: 80</a:t>
            </a:r>
          </a:p>
          <a:p>
            <a:pPr marL="0" indent="0" algn="l">
              <a:lnSpc>
                <a:spcPct val="110000"/>
              </a:lnSpc>
              <a:buNone/>
            </a:pPr>
            <a:r>
              <a:rPr lang="en-IN" sz="1800" b="1" i="0" u="none" strike="noStrike" baseline="0">
                <a:latin typeface="CourierStd-Bold"/>
              </a:rPr>
              <a:t>nodePort: 31000</a:t>
            </a:r>
          </a:p>
          <a:p>
            <a:pPr marL="0" indent="0" algn="l">
              <a:lnSpc>
                <a:spcPct val="110000"/>
              </a:lnSpc>
              <a:buNone/>
            </a:pPr>
            <a:r>
              <a:rPr lang="en-IN" sz="1800" b="0" i="0" u="none" strike="noStrike" baseline="0">
                <a:latin typeface="CourierStd"/>
              </a:rPr>
              <a:t>selector:</a:t>
            </a:r>
          </a:p>
          <a:p>
            <a:pPr marL="0" indent="0" algn="l">
              <a:lnSpc>
                <a:spcPct val="110000"/>
              </a:lnSpc>
              <a:buNone/>
            </a:pPr>
            <a:r>
              <a:rPr lang="en-IN" sz="1800" b="0" i="0" u="none" strike="noStrike" baseline="0">
                <a:latin typeface="CourierStd"/>
              </a:rPr>
              <a:t>app: webapp</a:t>
            </a:r>
            <a:endParaRPr lang="en-IN" dirty="0"/>
          </a:p>
        </p:txBody>
      </p:sp>
    </p:spTree>
    <p:extLst>
      <p:ext uri="{BB962C8B-B14F-4D97-AF65-F5344CB8AC3E}">
        <p14:creationId xmlns:p14="http://schemas.microsoft.com/office/powerpoint/2010/main" val="3179622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18D563-F1A1-35A9-1020-C3135A00F7D8}"/>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About </a:t>
            </a:r>
            <a:r>
              <a:rPr lang="en-US" sz="4000" b="0" i="0">
                <a:solidFill>
                  <a:srgbClr val="FFFFFF"/>
                </a:solidFill>
                <a:effectLst/>
                <a:highlight>
                  <a:srgbClr val="FFFFFF"/>
                </a:highlight>
                <a:latin typeface="arial" panose="020B0604020202020204" pitchFamily="34" charset="0"/>
              </a:rPr>
              <a:t>Kubernetes</a:t>
            </a:r>
            <a:endParaRPr lang="en-IN" sz="4000">
              <a:solidFill>
                <a:srgbClr val="FFFFFF"/>
              </a:solidFill>
            </a:endParaRPr>
          </a:p>
        </p:txBody>
      </p:sp>
      <p:sp>
        <p:nvSpPr>
          <p:cNvPr id="3" name="Content Placeholder 2">
            <a:extLst>
              <a:ext uri="{FF2B5EF4-FFF2-40B4-BE49-F238E27FC236}">
                <a16:creationId xmlns:a16="http://schemas.microsoft.com/office/drawing/2014/main" id="{6C1D1E36-39D2-2A10-2DC1-32DB0A8BE23F}"/>
              </a:ext>
            </a:extLst>
          </p:cNvPr>
          <p:cNvSpPr>
            <a:spLocks noGrp="1"/>
          </p:cNvSpPr>
          <p:nvPr>
            <p:ph idx="1"/>
          </p:nvPr>
        </p:nvSpPr>
        <p:spPr>
          <a:xfrm>
            <a:off x="6503158" y="649480"/>
            <a:ext cx="4862447" cy="5546047"/>
          </a:xfrm>
        </p:spPr>
        <p:txBody>
          <a:bodyPr anchor="ctr">
            <a:normAutofit/>
          </a:bodyPr>
          <a:lstStyle/>
          <a:p>
            <a:pPr marL="0" indent="0" algn="just">
              <a:buNone/>
            </a:pPr>
            <a:r>
              <a:rPr lang="en-US" sz="2000" b="0" i="0" dirty="0">
                <a:effectLst/>
                <a:highlight>
                  <a:srgbClr val="FFFFFF"/>
                </a:highlight>
                <a:latin typeface="arial" panose="020B0604020202020204" pitchFamily="34" charset="0"/>
              </a:rPr>
              <a:t>Kubernetes is an open-source container orchestration system for automating software deployment, scaling, and management. Originally designed by Google, the project is now maintained by a worldwide community of contributors, and the trademark is held by the Cloud Native Computing Foundation</a:t>
            </a:r>
            <a:endParaRPr lang="en-IN" sz="2000" dirty="0"/>
          </a:p>
        </p:txBody>
      </p:sp>
    </p:spTree>
    <p:extLst>
      <p:ext uri="{BB962C8B-B14F-4D97-AF65-F5344CB8AC3E}">
        <p14:creationId xmlns:p14="http://schemas.microsoft.com/office/powerpoint/2010/main" val="929239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92E16-BDAB-317A-7F44-5F40B6352195}"/>
              </a:ext>
            </a:extLst>
          </p:cNvPr>
          <p:cNvSpPr>
            <a:spLocks noGrp="1"/>
          </p:cNvSpPr>
          <p:nvPr>
            <p:ph type="title"/>
          </p:nvPr>
        </p:nvSpPr>
        <p:spPr>
          <a:xfrm>
            <a:off x="630936" y="640080"/>
            <a:ext cx="4818888" cy="1481328"/>
          </a:xfrm>
        </p:spPr>
        <p:txBody>
          <a:bodyPr anchor="b">
            <a:normAutofit/>
          </a:bodyPr>
          <a:lstStyle/>
          <a:p>
            <a:endParaRPr lang="en-IN"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6BE9B8-1993-C421-2FC5-78BC957FE1EA}"/>
              </a:ext>
            </a:extLst>
          </p:cNvPr>
          <p:cNvSpPr>
            <a:spLocks noGrp="1"/>
          </p:cNvSpPr>
          <p:nvPr>
            <p:ph idx="1"/>
          </p:nvPr>
        </p:nvSpPr>
        <p:spPr>
          <a:xfrm>
            <a:off x="630936" y="2660904"/>
            <a:ext cx="4818888" cy="3547872"/>
          </a:xfrm>
        </p:spPr>
        <p:txBody>
          <a:bodyPr anchor="t">
            <a:normAutofit/>
          </a:bodyPr>
          <a:lstStyle/>
          <a:p>
            <a:pPr marL="0" indent="0">
              <a:buNone/>
            </a:pPr>
            <a:r>
              <a:rPr lang="en-US" sz="1700" b="0" i="0" u="none" strike="noStrike" baseline="0">
                <a:latin typeface="MinionPro-Regular"/>
              </a:rPr>
              <a:t>To create this service on the cluster, we execute the </a:t>
            </a:r>
            <a:r>
              <a:rPr lang="en-US" sz="1700" b="0" i="0" u="none" strike="noStrike" baseline="0">
                <a:latin typeface="CourierStd"/>
              </a:rPr>
              <a:t>kubectl apply </a:t>
            </a:r>
            <a:r>
              <a:rPr lang="en-US" sz="1700" b="0" i="0" u="none" strike="noStrike" baseline="0">
                <a:latin typeface="MinionPro-Regular"/>
              </a:rPr>
              <a:t>command, but this</a:t>
            </a:r>
          </a:p>
          <a:p>
            <a:pPr marL="0" indent="0">
              <a:buNone/>
            </a:pPr>
            <a:r>
              <a:rPr lang="en-US" sz="1700" b="0" i="0" u="none" strike="noStrike" baseline="0">
                <a:latin typeface="MinionPro-Regular"/>
              </a:rPr>
              <a:t>time with our </a:t>
            </a:r>
            <a:r>
              <a:rPr lang="en-US" sz="1700" b="0" i="0" u="none" strike="noStrike" baseline="0">
                <a:latin typeface="CourierStd"/>
              </a:rPr>
              <a:t>myapp-service.yaml </a:t>
            </a:r>
            <a:r>
              <a:rPr lang="en-US" sz="1700" b="0" i="0" u="none" strike="noStrike" baseline="0">
                <a:latin typeface="MinionPro-Regular"/>
              </a:rPr>
              <a:t>file as a parameter, as follows:</a:t>
            </a:r>
          </a:p>
          <a:p>
            <a:pPr marL="0" indent="0">
              <a:buNone/>
            </a:pPr>
            <a:r>
              <a:rPr lang="en-US" sz="1700" b="1" i="0" u="none" strike="noStrike" baseline="0">
                <a:latin typeface="CourierStd-Bold"/>
              </a:rPr>
              <a:t>kubectl apply -f myapp-service.yml</a:t>
            </a:r>
          </a:p>
          <a:p>
            <a:pPr marL="0" indent="0">
              <a:buNone/>
            </a:pPr>
            <a:endParaRPr lang="en-US" sz="1700" b="1">
              <a:latin typeface="CourierStd-Bold"/>
            </a:endParaRPr>
          </a:p>
          <a:p>
            <a:pPr marL="0" indent="0">
              <a:buNone/>
            </a:pPr>
            <a:r>
              <a:rPr lang="en-US" sz="1700" b="0" i="0" u="none" strike="noStrike" baseline="0">
                <a:latin typeface="MinionPro-Regular"/>
              </a:rPr>
              <a:t>The execution of the command creates the service within the cluster, and, to test our</a:t>
            </a:r>
            <a:r>
              <a:rPr lang="en-US" sz="1700">
                <a:latin typeface="MinionPro-Regular"/>
              </a:rPr>
              <a:t> </a:t>
            </a:r>
            <a:r>
              <a:rPr lang="en-US" sz="1700" b="0" i="0" u="none" strike="noStrike" baseline="0">
                <a:latin typeface="MinionPro-Regular"/>
              </a:rPr>
              <a:t>application, we open a web browser with the </a:t>
            </a:r>
            <a:r>
              <a:rPr lang="en-US" sz="1700" b="0" i="0" u="none" strike="noStrike" baseline="0">
                <a:latin typeface="CourierStd"/>
              </a:rPr>
              <a:t>http://localhost:31000 </a:t>
            </a:r>
            <a:r>
              <a:rPr lang="en-US" sz="1700" b="0" i="0" u="none" strike="noStrike" baseline="0">
                <a:latin typeface="MinionPro-Regular"/>
              </a:rPr>
              <a:t>URL, and our page is displayed as follows:</a:t>
            </a:r>
            <a:endParaRPr lang="en-IN" sz="1700"/>
          </a:p>
        </p:txBody>
      </p:sp>
      <p:pic>
        <p:nvPicPr>
          <p:cNvPr id="5" name="Picture 4">
            <a:extLst>
              <a:ext uri="{FF2B5EF4-FFF2-40B4-BE49-F238E27FC236}">
                <a16:creationId xmlns:a16="http://schemas.microsoft.com/office/drawing/2014/main" id="{B5518AB8-DBE3-7545-EE02-CAE63B5BA714}"/>
              </a:ext>
            </a:extLst>
          </p:cNvPr>
          <p:cNvPicPr>
            <a:picLocks noChangeAspect="1"/>
          </p:cNvPicPr>
          <p:nvPr/>
        </p:nvPicPr>
        <p:blipFill>
          <a:blip r:embed="rId2"/>
          <a:stretch>
            <a:fillRect/>
          </a:stretch>
        </p:blipFill>
        <p:spPr>
          <a:xfrm>
            <a:off x="6099048" y="2283847"/>
            <a:ext cx="5458968" cy="2290306"/>
          </a:xfrm>
          <a:prstGeom prst="rect">
            <a:avLst/>
          </a:prstGeom>
        </p:spPr>
      </p:pic>
    </p:spTree>
    <p:extLst>
      <p:ext uri="{BB962C8B-B14F-4D97-AF65-F5344CB8AC3E}">
        <p14:creationId xmlns:p14="http://schemas.microsoft.com/office/powerpoint/2010/main" val="21502817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D1ECFF-A80A-7147-B24D-4D648B181D2E}"/>
              </a:ext>
            </a:extLst>
          </p:cNvPr>
          <p:cNvSpPr>
            <a:spLocks noGrp="1"/>
          </p:cNvSpPr>
          <p:nvPr>
            <p:ph type="title"/>
          </p:nvPr>
        </p:nvSpPr>
        <p:spPr>
          <a:xfrm>
            <a:off x="686834" y="1153572"/>
            <a:ext cx="3200400" cy="4461163"/>
          </a:xfrm>
        </p:spPr>
        <p:txBody>
          <a:bodyPr>
            <a:normAutofit/>
          </a:bodyPr>
          <a:lstStyle/>
          <a:p>
            <a:r>
              <a:rPr lang="en-IN" b="1" i="0" u="none" strike="noStrike" baseline="0">
                <a:solidFill>
                  <a:srgbClr val="FFFFFF"/>
                </a:solidFill>
                <a:latin typeface="OpenSans-Bold"/>
              </a:rPr>
              <a:t>Testing APIs with Postman</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A30E9D0-9375-BB3A-F3A4-617321F36F49}"/>
              </a:ext>
            </a:extLst>
          </p:cNvPr>
          <p:cNvSpPr>
            <a:spLocks noGrp="1"/>
          </p:cNvSpPr>
          <p:nvPr>
            <p:ph idx="1"/>
          </p:nvPr>
        </p:nvSpPr>
        <p:spPr>
          <a:xfrm>
            <a:off x="4447308" y="591344"/>
            <a:ext cx="6906491" cy="5585619"/>
          </a:xfrm>
        </p:spPr>
        <p:txBody>
          <a:bodyPr anchor="ctr">
            <a:normAutofit/>
          </a:bodyPr>
          <a:lstStyle/>
          <a:p>
            <a:r>
              <a:rPr lang="en-IN" b="1" i="0" u="none" strike="noStrike" baseline="0">
                <a:latin typeface="OpenSans-Bold"/>
              </a:rPr>
              <a:t>Technical requirements</a:t>
            </a:r>
          </a:p>
          <a:p>
            <a:pPr marL="0" indent="0">
              <a:buNone/>
            </a:pPr>
            <a:r>
              <a:rPr lang="en-US" b="0" i="0" u="none" strike="noStrike" baseline="0">
                <a:latin typeface="MinionPro-Regular"/>
              </a:rPr>
              <a:t>we need</a:t>
            </a:r>
          </a:p>
          <a:p>
            <a:pPr marL="0" indent="0">
              <a:buNone/>
            </a:pPr>
            <a:r>
              <a:rPr lang="en-US" b="0" i="0" u="none" strike="noStrike" baseline="0">
                <a:latin typeface="MinionPro-Regular"/>
              </a:rPr>
              <a:t>to install Node.js and </a:t>
            </a:r>
            <a:r>
              <a:rPr lang="en-US" b="0" i="0" u="none" strike="noStrike" baseline="0" err="1">
                <a:latin typeface="MinionPro-Regular"/>
              </a:rPr>
              <a:t>npm</a:t>
            </a:r>
            <a:r>
              <a:rPr lang="en-US" b="0" i="0" u="none" strike="noStrike" baseline="0">
                <a:latin typeface="MinionPro-Regular"/>
              </a:rPr>
              <a:t> on our computer beforehand, which we can download at</a:t>
            </a:r>
          </a:p>
          <a:p>
            <a:pPr marL="0" indent="0">
              <a:buNone/>
            </a:pPr>
            <a:r>
              <a:rPr lang="en-IN" b="0" i="0" u="none" strike="noStrike" baseline="0">
                <a:latin typeface="CourierStd"/>
              </a:rPr>
              <a:t>https://nodejs.org/en/</a:t>
            </a:r>
            <a:r>
              <a:rPr lang="en-IN" b="0" i="0" u="none" strike="noStrike" baseline="0">
                <a:latin typeface="MinionPro-Regular"/>
              </a:rPr>
              <a:t>.</a:t>
            </a:r>
          </a:p>
          <a:p>
            <a:pPr marL="0" indent="0">
              <a:buNone/>
            </a:pPr>
            <a:r>
              <a:rPr lang="en-US" b="0" i="0" u="none" strike="noStrike" baseline="0">
                <a:latin typeface="MinionPro-Regular"/>
              </a:rPr>
              <a:t>For the demo APIs that are used in this chapter, we will use an example that is provided</a:t>
            </a:r>
          </a:p>
          <a:p>
            <a:pPr marL="0" indent="0">
              <a:buNone/>
            </a:pPr>
            <a:r>
              <a:rPr lang="en-US" b="0" i="0" u="none" strike="noStrike" baseline="0">
                <a:latin typeface="MinionPro-Regular"/>
              </a:rPr>
              <a:t>on the internet: </a:t>
            </a:r>
            <a:r>
              <a:rPr lang="en-US" b="0" i="0" u="none" strike="noStrike" baseline="0">
                <a:latin typeface="CourierStd"/>
              </a:rPr>
              <a:t>https://jsonplaceholder.typicode.com/</a:t>
            </a:r>
            <a:r>
              <a:rPr lang="en-US" b="0" i="0" u="none" strike="noStrike" baseline="0">
                <a:latin typeface="MinionPro-Regular"/>
              </a:rPr>
              <a:t>.</a:t>
            </a:r>
            <a:endParaRPr lang="en-IN"/>
          </a:p>
        </p:txBody>
      </p:sp>
    </p:spTree>
    <p:extLst>
      <p:ext uri="{BB962C8B-B14F-4D97-AF65-F5344CB8AC3E}">
        <p14:creationId xmlns:p14="http://schemas.microsoft.com/office/powerpoint/2010/main" val="183339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FACAB-9F02-CB31-8BBF-B254CD867288}"/>
              </a:ext>
            </a:extLst>
          </p:cNvPr>
          <p:cNvSpPr>
            <a:spLocks noGrp="1"/>
          </p:cNvSpPr>
          <p:nvPr>
            <p:ph type="title"/>
          </p:nvPr>
        </p:nvSpPr>
        <p:spPr>
          <a:xfrm>
            <a:off x="686834" y="1153572"/>
            <a:ext cx="3200400" cy="4461163"/>
          </a:xfrm>
        </p:spPr>
        <p:txBody>
          <a:bodyPr>
            <a:normAutofit/>
          </a:bodyPr>
          <a:lstStyle/>
          <a:p>
            <a:r>
              <a:rPr lang="en-US" b="1" i="0" u="none" strike="noStrike" baseline="0">
                <a:solidFill>
                  <a:srgbClr val="FFFFFF"/>
                </a:solidFill>
                <a:latin typeface="OpenSans-Bold"/>
              </a:rPr>
              <a:t>Creating a Postman collection with requests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6478307-3D84-05D5-AE12-CA70AACBD6F0}"/>
              </a:ext>
            </a:extLst>
          </p:cNvPr>
          <p:cNvSpPr>
            <a:spLocks noGrp="1"/>
          </p:cNvSpPr>
          <p:nvPr>
            <p:ph idx="1"/>
          </p:nvPr>
        </p:nvSpPr>
        <p:spPr>
          <a:xfrm>
            <a:off x="4447308" y="591344"/>
            <a:ext cx="6906491" cy="5585619"/>
          </a:xfrm>
        </p:spPr>
        <p:txBody>
          <a:bodyPr anchor="ctr">
            <a:normAutofit/>
          </a:bodyPr>
          <a:lstStyle/>
          <a:p>
            <a:pPr marL="0" indent="0">
              <a:buNone/>
            </a:pPr>
            <a:r>
              <a:rPr lang="en-US" sz="2000" b="0" i="0" u="none" strike="noStrike" baseline="0" dirty="0">
                <a:latin typeface="MinionPro-Regular"/>
              </a:rPr>
              <a:t>Postman is a free client tool in a graphical format that can be installed on any type of OS.</a:t>
            </a:r>
            <a:endParaRPr lang="en-US" sz="2000" b="0" i="0" u="none" strike="noStrike" baseline="0">
              <a:latin typeface="MinionPro-Regular"/>
            </a:endParaRPr>
          </a:p>
          <a:p>
            <a:pPr marL="0" indent="0">
              <a:buNone/>
            </a:pPr>
            <a:r>
              <a:rPr lang="en-US" sz="2000" b="0" i="0" u="none" strike="noStrike" baseline="0" dirty="0">
                <a:latin typeface="MinionPro-Regular"/>
              </a:rPr>
              <a:t>Its role is to test APIs through requests, which we will organize into collections. It also</a:t>
            </a:r>
            <a:endParaRPr lang="en-US" sz="2000" b="0" i="0" u="none" strike="noStrike" baseline="0">
              <a:latin typeface="MinionPro-Regular"/>
            </a:endParaRPr>
          </a:p>
          <a:p>
            <a:pPr marL="0" indent="0">
              <a:buNone/>
            </a:pPr>
            <a:r>
              <a:rPr lang="en-US" sz="2000" b="0" i="0" u="none" strike="noStrike" baseline="0" dirty="0">
                <a:latin typeface="MinionPro-Regular"/>
              </a:rPr>
              <a:t>allows us to dynamize API tests through the use of variables and the implementation of</a:t>
            </a:r>
            <a:endParaRPr lang="en-US" sz="2000" b="0" i="0" u="none" strike="noStrike" baseline="0">
              <a:latin typeface="MinionPro-Regular"/>
            </a:endParaRPr>
          </a:p>
          <a:p>
            <a:pPr marL="0" indent="0">
              <a:buNone/>
            </a:pPr>
            <a:r>
              <a:rPr lang="en-US" sz="2000" b="0" i="0" u="none" strike="noStrike" baseline="0" dirty="0">
                <a:latin typeface="MinionPro-Regular"/>
              </a:rPr>
              <a:t>environments. Postman is famous for its ease of use, but also for the advanced features</a:t>
            </a:r>
            <a:endParaRPr lang="en-US" sz="2000" b="0" i="0" u="none" strike="noStrike" baseline="0">
              <a:latin typeface="MinionPro-Regular"/>
            </a:endParaRPr>
          </a:p>
          <a:p>
            <a:pPr marL="0" indent="0">
              <a:buNone/>
            </a:pPr>
            <a:r>
              <a:rPr lang="en-IN" sz="2000" b="0" i="0" u="none" strike="noStrike" baseline="0" dirty="0">
                <a:latin typeface="MinionPro-Regular"/>
              </a:rPr>
              <a:t>that it offers.</a:t>
            </a:r>
            <a:endParaRPr lang="en-IN" sz="2000" b="0" i="0" u="none" strike="noStrike" baseline="0">
              <a:latin typeface="MinionPro-Regular"/>
            </a:endParaRPr>
          </a:p>
          <a:p>
            <a:pPr marL="0" indent="0">
              <a:buNone/>
            </a:pPr>
            <a:endParaRPr lang="en-IN" sz="2000">
              <a:latin typeface="MinionPro-Regular"/>
            </a:endParaRPr>
          </a:p>
          <a:p>
            <a:pPr marL="0" indent="0">
              <a:buNone/>
            </a:pPr>
            <a:r>
              <a:rPr lang="en-US" sz="2000" b="0" i="0" u="none" strike="noStrike" baseline="0">
                <a:latin typeface="MinionPro-Regular"/>
              </a:rPr>
              <a:t>Before we use Postman, we will need to create a Postman account by going to </a:t>
            </a:r>
            <a:r>
              <a:rPr lang="en-US" sz="2000" b="0" i="0" u="none" strike="noStrike" baseline="0">
                <a:latin typeface="CourierStd"/>
              </a:rPr>
              <a:t>https://</a:t>
            </a:r>
          </a:p>
          <a:p>
            <a:pPr marL="0" indent="0">
              <a:buNone/>
            </a:pPr>
            <a:r>
              <a:rPr lang="en-US" sz="2000" b="0" i="0" u="none" strike="noStrike" baseline="0">
                <a:latin typeface="CourierStd"/>
              </a:rPr>
              <a:t>www.postman.com/ </a:t>
            </a:r>
            <a:r>
              <a:rPr lang="en-US" sz="2000" b="0" i="0" u="none" strike="noStrike" baseline="0">
                <a:latin typeface="MinionPro-Regular"/>
              </a:rPr>
              <a:t>and clicking on the </a:t>
            </a:r>
            <a:r>
              <a:rPr lang="en-US" sz="2000" b="1" i="0" u="none" strike="noStrike" baseline="0">
                <a:latin typeface="MinionPro-Bold"/>
              </a:rPr>
              <a:t>Sign Up for Free </a:t>
            </a:r>
            <a:r>
              <a:rPr lang="en-US" sz="2000" b="0" i="0" u="none" strike="noStrike" baseline="0">
                <a:latin typeface="MinionPro-Regular"/>
              </a:rPr>
              <a:t>button. In the form, click on</a:t>
            </a:r>
          </a:p>
          <a:p>
            <a:pPr marL="0" indent="0">
              <a:buNone/>
            </a:pPr>
            <a:r>
              <a:rPr lang="en-US" sz="2000" b="0" i="0" u="none" strike="noStrike" baseline="0">
                <a:latin typeface="MinionPro-Regular"/>
              </a:rPr>
              <a:t>the </a:t>
            </a:r>
            <a:r>
              <a:rPr lang="en-US" sz="2000" b="1" i="0" u="none" strike="noStrike" baseline="0">
                <a:latin typeface="MinionPro-Bold"/>
              </a:rPr>
              <a:t>Create Account </a:t>
            </a:r>
            <a:r>
              <a:rPr lang="en-US" sz="2000" b="0" i="0" u="none" strike="noStrike" baseline="0">
                <a:latin typeface="MinionPro-Regular"/>
              </a:rPr>
              <a:t>link, as shown in the following screenshot:</a:t>
            </a:r>
            <a:endParaRPr lang="en-IN" sz="2000"/>
          </a:p>
        </p:txBody>
      </p:sp>
    </p:spTree>
    <p:extLst>
      <p:ext uri="{BB962C8B-B14F-4D97-AF65-F5344CB8AC3E}">
        <p14:creationId xmlns:p14="http://schemas.microsoft.com/office/powerpoint/2010/main" val="2542701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467FBB2-45B4-3307-D700-74EBA61DDBC4}"/>
              </a:ext>
            </a:extLst>
          </p:cNvPr>
          <p:cNvPicPr>
            <a:picLocks noGrp="1" noChangeAspect="1"/>
          </p:cNvPicPr>
          <p:nvPr>
            <p:ph idx="1"/>
          </p:nvPr>
        </p:nvPicPr>
        <p:blipFill>
          <a:blip r:embed="rId2"/>
          <a:stretch>
            <a:fillRect/>
          </a:stretch>
        </p:blipFill>
        <p:spPr>
          <a:xfrm>
            <a:off x="457200" y="1275789"/>
            <a:ext cx="11277600" cy="4306421"/>
          </a:xfrm>
          <a:prstGeom prst="rect">
            <a:avLst/>
          </a:prstGeom>
        </p:spPr>
      </p:pic>
    </p:spTree>
    <p:extLst>
      <p:ext uri="{BB962C8B-B14F-4D97-AF65-F5344CB8AC3E}">
        <p14:creationId xmlns:p14="http://schemas.microsoft.com/office/powerpoint/2010/main" val="1937604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F974CD-B435-0F25-BD6D-0EDFAFF8999F}"/>
              </a:ext>
            </a:extLst>
          </p:cNvPr>
          <p:cNvSpPr>
            <a:spLocks noGrp="1"/>
          </p:cNvSpPr>
          <p:nvPr>
            <p:ph type="title"/>
          </p:nvPr>
        </p:nvSpPr>
        <p:spPr>
          <a:xfrm>
            <a:off x="466722" y="586855"/>
            <a:ext cx="3201366" cy="3387497"/>
          </a:xfrm>
        </p:spPr>
        <p:txBody>
          <a:bodyPr anchor="b">
            <a:normAutofit/>
          </a:bodyPr>
          <a:lstStyle/>
          <a:p>
            <a:pPr algn="r"/>
            <a:endParaRPr lang="en-IN" sz="4000">
              <a:solidFill>
                <a:srgbClr val="FFFFFF"/>
              </a:solidFill>
            </a:endParaRPr>
          </a:p>
        </p:txBody>
      </p:sp>
      <p:sp>
        <p:nvSpPr>
          <p:cNvPr id="3" name="Content Placeholder 2">
            <a:extLst>
              <a:ext uri="{FF2B5EF4-FFF2-40B4-BE49-F238E27FC236}">
                <a16:creationId xmlns:a16="http://schemas.microsoft.com/office/drawing/2014/main" id="{D9991CC6-9AA3-E88B-4359-91E3B97AA9A5}"/>
              </a:ext>
            </a:extLst>
          </p:cNvPr>
          <p:cNvSpPr>
            <a:spLocks noGrp="1"/>
          </p:cNvSpPr>
          <p:nvPr>
            <p:ph idx="1"/>
          </p:nvPr>
        </p:nvSpPr>
        <p:spPr>
          <a:xfrm>
            <a:off x="4810259" y="649480"/>
            <a:ext cx="6555347" cy="5546047"/>
          </a:xfrm>
        </p:spPr>
        <p:txBody>
          <a:bodyPr anchor="ctr">
            <a:normAutofit/>
          </a:bodyPr>
          <a:lstStyle/>
          <a:p>
            <a:r>
              <a:rPr lang="en-US" sz="1700" b="0" i="0" u="none" strike="noStrike" baseline="0">
                <a:latin typeface="MinionPro-Regular"/>
              </a:rPr>
              <a:t>This account will be used to synchronize Postman data between your machine and your</a:t>
            </a:r>
          </a:p>
          <a:p>
            <a:r>
              <a:rPr lang="en-US" sz="1700" b="0" i="0" u="none" strike="noStrike" baseline="0">
                <a:latin typeface="MinionPro-Regular"/>
              </a:rPr>
              <a:t>Postman account. This way, the data will be accessible on all of your workstations.</a:t>
            </a:r>
          </a:p>
          <a:p>
            <a:r>
              <a:rPr lang="en-US" sz="1700" b="0" i="0" u="none" strike="noStrike" baseline="0">
                <a:latin typeface="MinionPro-Regular"/>
              </a:rPr>
              <a:t>After creating a Postman account, we will look at how to download and install it on a</a:t>
            </a:r>
          </a:p>
          <a:p>
            <a:r>
              <a:rPr lang="en-IN" sz="1700" b="0" i="0" u="none" strike="noStrike" baseline="0">
                <a:latin typeface="MinionPro-Regular"/>
              </a:rPr>
              <a:t>local machine.</a:t>
            </a:r>
          </a:p>
          <a:p>
            <a:endParaRPr lang="en-IN" sz="1700">
              <a:latin typeface="MinionPro-Regular"/>
            </a:endParaRPr>
          </a:p>
          <a:p>
            <a:pPr marL="0" indent="0">
              <a:buNone/>
            </a:pPr>
            <a:r>
              <a:rPr lang="en-IN" sz="1700" b="0" i="0" u="none" strike="noStrike" baseline="0">
                <a:latin typeface="OpenSans-Semibold"/>
              </a:rPr>
              <a:t>Installation of Postman</a:t>
            </a:r>
          </a:p>
          <a:p>
            <a:r>
              <a:rPr lang="en-US" sz="1700" b="0" i="0" u="none" strike="noStrike" baseline="0">
                <a:latin typeface="MinionPro-Regular"/>
              </a:rPr>
              <a:t>Once the Postman account has been created, those who are using Windows can download</a:t>
            </a:r>
          </a:p>
          <a:p>
            <a:r>
              <a:rPr lang="en-US" sz="1700" b="0" i="0" u="none" strike="noStrike" baseline="0">
                <a:latin typeface="MinionPro-Regular"/>
              </a:rPr>
              <a:t>Postman from </a:t>
            </a:r>
            <a:r>
              <a:rPr lang="en-US" sz="1700" b="0" i="0" u="none" strike="noStrike" baseline="0">
                <a:latin typeface="CourierStd"/>
              </a:rPr>
              <a:t>https://www.getpostman.com/downloads/ </a:t>
            </a:r>
            <a:r>
              <a:rPr lang="en-US" sz="1700" b="0" i="0" u="none" strike="noStrike" baseline="0">
                <a:latin typeface="MinionPro-Regular"/>
              </a:rPr>
              <a:t>and choose the</a:t>
            </a:r>
          </a:p>
          <a:p>
            <a:r>
              <a:rPr lang="en-US" sz="1700" b="0" i="0" u="none" strike="noStrike" baseline="0">
                <a:latin typeface="MinionPro-Regular"/>
              </a:rPr>
              <a:t>version to install. For those who want to install it on Linux or macOS, just click on the</a:t>
            </a:r>
          </a:p>
          <a:p>
            <a:r>
              <a:rPr lang="en-IN" sz="1700" b="0" i="0" u="none" strike="noStrike" baseline="0">
                <a:latin typeface="MinionPro-Regular"/>
              </a:rPr>
              <a:t>link of your OS.</a:t>
            </a:r>
            <a:endParaRPr lang="en-IN" sz="1700"/>
          </a:p>
        </p:txBody>
      </p:sp>
    </p:spTree>
    <p:extLst>
      <p:ext uri="{BB962C8B-B14F-4D97-AF65-F5344CB8AC3E}">
        <p14:creationId xmlns:p14="http://schemas.microsoft.com/office/powerpoint/2010/main" val="2390103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382B2D8-6B55-A0B2-71E1-64271535993F}"/>
              </a:ext>
            </a:extLst>
          </p:cNvPr>
          <p:cNvPicPr>
            <a:picLocks noGrp="1" noChangeAspect="1"/>
          </p:cNvPicPr>
          <p:nvPr>
            <p:ph idx="1"/>
          </p:nvPr>
        </p:nvPicPr>
        <p:blipFill>
          <a:blip r:embed="rId2"/>
          <a:stretch>
            <a:fillRect/>
          </a:stretch>
        </p:blipFill>
        <p:spPr>
          <a:xfrm>
            <a:off x="1200091" y="457200"/>
            <a:ext cx="9791818" cy="5943600"/>
          </a:xfrm>
          <a:prstGeom prst="rect">
            <a:avLst/>
          </a:prstGeom>
        </p:spPr>
      </p:pic>
    </p:spTree>
    <p:extLst>
      <p:ext uri="{BB962C8B-B14F-4D97-AF65-F5344CB8AC3E}">
        <p14:creationId xmlns:p14="http://schemas.microsoft.com/office/powerpoint/2010/main" val="859663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FEEF73A-A675-81AB-1C67-87CA5F94AAA3}"/>
              </a:ext>
            </a:extLst>
          </p:cNvPr>
          <p:cNvSpPr>
            <a:spLocks noGrp="1"/>
          </p:cNvSpPr>
          <p:nvPr>
            <p:ph idx="1"/>
          </p:nvPr>
        </p:nvSpPr>
        <p:spPr>
          <a:xfrm>
            <a:off x="4447308" y="591344"/>
            <a:ext cx="6906491" cy="5585619"/>
          </a:xfrm>
        </p:spPr>
        <p:txBody>
          <a:bodyPr anchor="ctr">
            <a:normAutofit/>
          </a:bodyPr>
          <a:lstStyle/>
          <a:p>
            <a:pPr marL="0" indent="0">
              <a:buNone/>
            </a:pPr>
            <a:r>
              <a:rPr lang="en-US" sz="1800" b="0" i="0" u="none" strike="noStrike" baseline="0" dirty="0">
                <a:latin typeface="MinionPro-Regular"/>
              </a:rPr>
              <a:t>Once Postman is downloaded, we need to install it by clicking on the download file</a:t>
            </a:r>
            <a:endParaRPr lang="en-US" sz="1800" b="0" i="0" u="none" strike="noStrike" baseline="0">
              <a:latin typeface="MinionPro-Regular"/>
            </a:endParaRPr>
          </a:p>
          <a:p>
            <a:pPr marL="0" indent="0">
              <a:buNone/>
            </a:pPr>
            <a:r>
              <a:rPr lang="en-US" sz="1800" b="0" i="0" u="none" strike="noStrike" baseline="0" dirty="0">
                <a:latin typeface="MinionPro-Regular"/>
              </a:rPr>
              <a:t>for Windows, or for other OSes, follow the installation documentation at </a:t>
            </a:r>
            <a:r>
              <a:rPr lang="en-US" sz="1800" b="0" i="0" u="none" strike="noStrike" baseline="0" dirty="0">
                <a:latin typeface="CourierStd"/>
              </a:rPr>
              <a:t>https://</a:t>
            </a:r>
            <a:endParaRPr lang="en-US" sz="1800" b="0" i="0" u="none" strike="noStrike" baseline="0">
              <a:latin typeface="CourierStd"/>
            </a:endParaRPr>
          </a:p>
          <a:p>
            <a:pPr marL="0" indent="0">
              <a:buNone/>
            </a:pPr>
            <a:r>
              <a:rPr lang="en-IN" sz="1800" b="0" i="0" u="none" strike="noStrike" baseline="0" dirty="0">
                <a:latin typeface="CourierStd"/>
              </a:rPr>
              <a:t>learning.getpostman.com/docs/postman/</a:t>
            </a:r>
            <a:r>
              <a:rPr lang="en-IN" sz="1800" b="0" i="0" u="none" strike="noStrike" baseline="0" dirty="0" err="1">
                <a:latin typeface="CourierStd"/>
              </a:rPr>
              <a:t>launching_postman</a:t>
            </a:r>
            <a:r>
              <a:rPr lang="en-IN" sz="1800" b="0" i="0" u="none" strike="noStrike" baseline="0" dirty="0">
                <a:latin typeface="CourierStd"/>
              </a:rPr>
              <a:t>/</a:t>
            </a:r>
            <a:endParaRPr lang="en-IN" sz="1800" b="0" i="0" u="none" strike="noStrike" baseline="0">
              <a:latin typeface="CourierStd"/>
            </a:endParaRPr>
          </a:p>
          <a:p>
            <a:pPr marL="0" indent="0">
              <a:buNone/>
            </a:pPr>
            <a:r>
              <a:rPr lang="en-IN" sz="1800" b="0" i="0" u="none" strike="noStrike" baseline="0" dirty="0" err="1">
                <a:latin typeface="CourierStd"/>
              </a:rPr>
              <a:t>installation_and_updates</a:t>
            </a:r>
            <a:r>
              <a:rPr lang="en-IN" sz="1800" b="0" i="0" u="none" strike="noStrike" baseline="0" dirty="0">
                <a:latin typeface="CourierStd"/>
              </a:rPr>
              <a:t>/</a:t>
            </a:r>
            <a:r>
              <a:rPr lang="en-IN" sz="1800" b="0" i="0" u="none" strike="noStrike" baseline="0" dirty="0">
                <a:latin typeface="MinionPro-Regular"/>
              </a:rPr>
              <a:t>.</a:t>
            </a:r>
            <a:endParaRPr lang="en-IN" sz="1800" b="0" i="0" u="none" strike="noStrike" baseline="0">
              <a:latin typeface="MinionPro-Regular"/>
            </a:endParaRPr>
          </a:p>
          <a:p>
            <a:pPr marL="0" indent="0">
              <a:buNone/>
            </a:pPr>
            <a:endParaRPr lang="en-IN" sz="1800">
              <a:latin typeface="MinionPro-Regular"/>
            </a:endParaRPr>
          </a:p>
          <a:p>
            <a:pPr marL="0" indent="0">
              <a:buNone/>
            </a:pPr>
            <a:r>
              <a:rPr lang="en-IN" sz="1800" b="1" i="0" u="none" strike="noStrike" baseline="0">
                <a:latin typeface="OpenSans-Semibold"/>
              </a:rPr>
              <a:t>Creating a collection</a:t>
            </a:r>
          </a:p>
          <a:p>
            <a:pPr marL="0" indent="0">
              <a:buNone/>
            </a:pPr>
            <a:r>
              <a:rPr lang="en-US" sz="1800" b="0" i="0" u="none" strike="noStrike" baseline="0" dirty="0">
                <a:latin typeface="MinionPro-Regular"/>
              </a:rPr>
              <a:t>We will, therefore, create a </a:t>
            </a:r>
            <a:r>
              <a:rPr lang="en-US" sz="1800" b="0" i="0" u="none" strike="noStrike" baseline="0" dirty="0" err="1">
                <a:latin typeface="CourierStd"/>
              </a:rPr>
              <a:t>DemoBook</a:t>
            </a:r>
            <a:r>
              <a:rPr lang="en-US" sz="1800" b="0" i="0" u="none" strike="noStrike" baseline="0" dirty="0">
                <a:latin typeface="CourierStd"/>
              </a:rPr>
              <a:t> </a:t>
            </a:r>
            <a:r>
              <a:rPr lang="en-US" sz="1800" b="0" i="0" u="none" strike="noStrike" baseline="0" dirty="0">
                <a:latin typeface="MinionPro-Regular"/>
              </a:rPr>
              <a:t>collection that will contain the requests to the</a:t>
            </a:r>
            <a:endParaRPr lang="en-US" sz="1800" b="0" i="0" u="none" strike="noStrike" baseline="0">
              <a:latin typeface="MinionPro-Regular"/>
            </a:endParaRPr>
          </a:p>
          <a:p>
            <a:pPr marL="0" indent="0">
              <a:buNone/>
            </a:pPr>
            <a:r>
              <a:rPr lang="en-US" sz="1800" b="0" i="0" u="none" strike="noStrike" baseline="0" dirty="0">
                <a:latin typeface="MinionPro-Regular"/>
              </a:rPr>
              <a:t>demo API, and for this, we will perform the following tasks:</a:t>
            </a:r>
            <a:endParaRPr lang="en-US" sz="1800" b="0" i="0" u="none" strike="noStrike" baseline="0">
              <a:latin typeface="MinionPro-Regular"/>
            </a:endParaRPr>
          </a:p>
          <a:p>
            <a:pPr marL="0" indent="0">
              <a:buNone/>
            </a:pPr>
            <a:r>
              <a:rPr lang="en-US" sz="1800" b="0" i="0" u="none" strike="noStrike" baseline="0" dirty="0">
                <a:latin typeface="MinionPro-Regular"/>
              </a:rPr>
              <a:t>1. In Postman, in the left-hand panel, click on the </a:t>
            </a:r>
            <a:r>
              <a:rPr lang="en-US" sz="1800" b="1" i="0" u="none" strike="noStrike" baseline="0" dirty="0">
                <a:latin typeface="MinionPro-Bold"/>
              </a:rPr>
              <a:t>Collections </a:t>
            </a:r>
            <a:r>
              <a:rPr lang="en-US" sz="1800" b="0" i="0" u="none" strike="noStrike" baseline="0" dirty="0">
                <a:latin typeface="MinionPro-Regular"/>
              </a:rPr>
              <a:t>| </a:t>
            </a:r>
            <a:r>
              <a:rPr lang="en-US" sz="1800" b="1" i="0" u="none" strike="noStrike" baseline="0" dirty="0">
                <a:latin typeface="MinionPro-Bold"/>
              </a:rPr>
              <a:t>+ </a:t>
            </a:r>
            <a:r>
              <a:rPr lang="en-US" sz="1800" b="0" i="0" u="none" strike="noStrike" baseline="0" dirty="0">
                <a:latin typeface="MinionPro-Regular"/>
              </a:rPr>
              <a:t>button.</a:t>
            </a:r>
            <a:endParaRPr lang="en-US" sz="1800" b="0" i="0" u="none" strike="noStrike" baseline="0">
              <a:latin typeface="MinionPro-Regular"/>
            </a:endParaRPr>
          </a:p>
          <a:p>
            <a:pPr marL="0" indent="0">
              <a:buNone/>
            </a:pPr>
            <a:r>
              <a:rPr lang="en-US" sz="1800" b="0" i="0" u="none" strike="noStrike" baseline="0" dirty="0">
                <a:latin typeface="MinionPro-Regular"/>
              </a:rPr>
              <a:t>2. Once the tab opens, we will enter the name </a:t>
            </a:r>
            <a:r>
              <a:rPr lang="en-US" sz="1800" b="0" i="0" u="none" strike="noStrike" baseline="0" dirty="0" err="1">
                <a:latin typeface="CourierStd"/>
              </a:rPr>
              <a:t>DemoBook</a:t>
            </a:r>
            <a:r>
              <a:rPr lang="en-US" sz="1800" b="0" i="0" u="none" strike="noStrike" baseline="0" dirty="0">
                <a:latin typeface="MinionPro-Regular"/>
              </a:rPr>
              <a:t>. These steps for creating a</a:t>
            </a:r>
            <a:endParaRPr lang="en-US" sz="1800" b="0" i="0" u="none" strike="noStrike" baseline="0">
              <a:latin typeface="MinionPro-Regular"/>
            </a:endParaRPr>
          </a:p>
          <a:p>
            <a:pPr marL="0" indent="0">
              <a:buNone/>
            </a:pPr>
            <a:r>
              <a:rPr lang="en-US" sz="1800" b="0" i="0" u="none" strike="noStrike" baseline="0" dirty="0">
                <a:latin typeface="MinionPro-Regular"/>
              </a:rPr>
              <a:t>new collection are illustrated in the following screenshot:</a:t>
            </a:r>
            <a:endParaRPr lang="en-IN" sz="1800" b="1"/>
          </a:p>
        </p:txBody>
      </p:sp>
    </p:spTree>
    <p:extLst>
      <p:ext uri="{BB962C8B-B14F-4D97-AF65-F5344CB8AC3E}">
        <p14:creationId xmlns:p14="http://schemas.microsoft.com/office/powerpoint/2010/main" val="204463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57EB06C-31EB-D101-E45E-C19DECF26A2C}"/>
              </a:ext>
            </a:extLst>
          </p:cNvPr>
          <p:cNvPicPr>
            <a:picLocks noGrp="1" noChangeAspect="1"/>
          </p:cNvPicPr>
          <p:nvPr>
            <p:ph idx="1"/>
          </p:nvPr>
        </p:nvPicPr>
        <p:blipFill>
          <a:blip r:embed="rId2"/>
          <a:stretch>
            <a:fillRect/>
          </a:stretch>
        </p:blipFill>
        <p:spPr>
          <a:xfrm>
            <a:off x="457200" y="1472885"/>
            <a:ext cx="11277600" cy="3912229"/>
          </a:xfrm>
          <a:prstGeom prst="rect">
            <a:avLst/>
          </a:prstGeom>
        </p:spPr>
      </p:pic>
    </p:spTree>
    <p:extLst>
      <p:ext uri="{BB962C8B-B14F-4D97-AF65-F5344CB8AC3E}">
        <p14:creationId xmlns:p14="http://schemas.microsoft.com/office/powerpoint/2010/main" val="4238110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78037-641F-A303-6976-CF328AED0C9B}"/>
              </a:ext>
            </a:extLst>
          </p:cNvPr>
          <p:cNvSpPr>
            <a:spLocks noGrp="1"/>
          </p:cNvSpPr>
          <p:nvPr>
            <p:ph type="title"/>
          </p:nvPr>
        </p:nvSpPr>
        <p:spPr>
          <a:xfrm>
            <a:off x="686834" y="1153572"/>
            <a:ext cx="3200400" cy="4461163"/>
          </a:xfrm>
        </p:spPr>
        <p:txBody>
          <a:bodyPr>
            <a:normAutofit/>
          </a:bodyPr>
          <a:lstStyle/>
          <a:p>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74AD3D-2813-102B-11DD-994FA1C31468}"/>
              </a:ext>
            </a:extLst>
          </p:cNvPr>
          <p:cNvSpPr>
            <a:spLocks noGrp="1"/>
          </p:cNvSpPr>
          <p:nvPr>
            <p:ph idx="1"/>
          </p:nvPr>
        </p:nvSpPr>
        <p:spPr>
          <a:xfrm>
            <a:off x="4447308" y="591344"/>
            <a:ext cx="6906491" cy="5585619"/>
          </a:xfrm>
        </p:spPr>
        <p:txBody>
          <a:bodyPr anchor="ctr">
            <a:normAutofit/>
          </a:bodyPr>
          <a:lstStyle/>
          <a:p>
            <a:pPr marL="0" indent="0">
              <a:buNone/>
            </a:pPr>
            <a:r>
              <a:rPr lang="en-US" sz="1500" b="0" i="0" u="none" strike="noStrike" baseline="0">
                <a:latin typeface="MinionPro-Regular"/>
              </a:rPr>
              <a:t>This collection is also synchronized with our Postman web account, and we can access it </a:t>
            </a:r>
            <a:r>
              <a:rPr lang="da-DK" sz="1500" b="0" i="0" u="none" strike="noStrike" baseline="0">
                <a:latin typeface="MinionPro-Regular"/>
              </a:rPr>
              <a:t>at </a:t>
            </a:r>
            <a:r>
              <a:rPr lang="da-DK" sz="1500" b="0" i="0" u="none" strike="noStrike" baseline="0">
                <a:latin typeface="CourierStd"/>
              </a:rPr>
              <a:t>https://web.postman.co/me/collections</a:t>
            </a:r>
            <a:r>
              <a:rPr lang="da-DK" sz="1500" b="0" i="0" u="none" strike="noStrike" baseline="0">
                <a:latin typeface="MinionPro-Regular"/>
              </a:rPr>
              <a:t>.</a:t>
            </a:r>
          </a:p>
          <a:p>
            <a:pPr marL="0" indent="0">
              <a:buNone/>
            </a:pPr>
            <a:r>
              <a:rPr lang="en-US" sz="1500" b="0" i="0" u="none" strike="noStrike" baseline="0">
                <a:latin typeface="MinionPro-Regular"/>
              </a:rPr>
              <a:t>This collection will allow us to organize the requests of our API tests, and it is also possible to modify its properties in order to apply a certain configuration to all the requests that</a:t>
            </a:r>
          </a:p>
          <a:p>
            <a:pPr marL="0" indent="0">
              <a:buNone/>
            </a:pPr>
            <a:r>
              <a:rPr lang="en-US" sz="1500" b="0" i="0" u="none" strike="noStrike" baseline="0">
                <a:latin typeface="MinionPro-Regular"/>
              </a:rPr>
              <a:t>will be included in this collection.</a:t>
            </a:r>
          </a:p>
          <a:p>
            <a:pPr marL="0" indent="0">
              <a:buNone/>
            </a:pPr>
            <a:r>
              <a:rPr lang="en-US" sz="1500" b="0" i="0" u="none" strike="noStrike" baseline="0">
                <a:latin typeface="MinionPro-Regular"/>
              </a:rPr>
              <a:t>These properties include request authentication, tests to be performed before and after requests, and variables common to all requests in this collection.</a:t>
            </a:r>
          </a:p>
          <a:p>
            <a:pPr marL="0" indent="0">
              <a:buNone/>
            </a:pPr>
            <a:r>
              <a:rPr lang="en-US" sz="1500" b="0" i="0" u="none" strike="noStrike" baseline="0">
                <a:latin typeface="MinionPro-Regular"/>
              </a:rPr>
              <a:t>To modify the settings and properties of this collection, perform the following actions:</a:t>
            </a:r>
          </a:p>
          <a:p>
            <a:pPr marL="0" indent="0">
              <a:buNone/>
            </a:pPr>
            <a:r>
              <a:rPr lang="en-US" sz="1500" b="0" i="0" u="none" strike="noStrike" baseline="0">
                <a:latin typeface="MinionPro-Regular"/>
              </a:rPr>
              <a:t>1. Click on the </a:t>
            </a:r>
            <a:r>
              <a:rPr lang="en-US" sz="1500" b="1" i="0" u="none" strike="noStrike" baseline="0">
                <a:latin typeface="MinionPro-Bold"/>
              </a:rPr>
              <a:t>... </a:t>
            </a:r>
            <a:r>
              <a:rPr lang="en-US" sz="1500" b="0" i="0" u="none" strike="noStrike" baseline="0">
                <a:latin typeface="MinionPro-Regular"/>
              </a:rPr>
              <a:t>button of the context menu of the collection.</a:t>
            </a:r>
          </a:p>
          <a:p>
            <a:pPr marL="0" indent="0">
              <a:buNone/>
            </a:pPr>
            <a:r>
              <a:rPr lang="en-US" sz="1500" b="0" i="0" u="none" strike="noStrike" baseline="0">
                <a:latin typeface="MinionPro-Regular"/>
              </a:rPr>
              <a:t>2. Choose the </a:t>
            </a:r>
            <a:r>
              <a:rPr lang="en-US" sz="1500" b="1" i="0" u="none" strike="noStrike" baseline="0">
                <a:latin typeface="MinionPro-Bold"/>
              </a:rPr>
              <a:t>Edit </a:t>
            </a:r>
            <a:r>
              <a:rPr lang="en-US" sz="1500" b="0" i="0" u="none" strike="noStrike" baseline="0">
                <a:latin typeface="MinionPro-Regular"/>
              </a:rPr>
              <a:t>option, and the edit form appears, in which we can change all the</a:t>
            </a:r>
          </a:p>
          <a:p>
            <a:pPr marL="0" indent="0">
              <a:buNone/>
            </a:pPr>
            <a:r>
              <a:rPr lang="en-US" sz="1500" b="0" i="0" u="none" strike="noStrike" baseline="0">
                <a:latin typeface="MinionPro-Regular"/>
              </a:rPr>
              <a:t>settings that will apply to the requests in this collection.</a:t>
            </a:r>
          </a:p>
          <a:p>
            <a:pPr marL="0" indent="0">
              <a:buNone/>
            </a:pPr>
            <a:r>
              <a:rPr lang="en-US" sz="1500" b="0" i="0" u="none" strike="noStrike" baseline="0">
                <a:latin typeface="MinionPro-Regular"/>
              </a:rPr>
              <a:t>3. Switch between all configuration tabs for the edit authorization, scripts, tests, or</a:t>
            </a:r>
          </a:p>
          <a:p>
            <a:pPr marL="0" indent="0">
              <a:buNone/>
            </a:pPr>
            <a:r>
              <a:rPr lang="en-IN" sz="1500" b="0" i="0" u="none" strike="noStrike" baseline="0">
                <a:latin typeface="MinionPro-Regular"/>
              </a:rPr>
              <a:t>variables options.</a:t>
            </a:r>
            <a:endParaRPr lang="en-IN" sz="1500"/>
          </a:p>
        </p:txBody>
      </p:sp>
    </p:spTree>
    <p:extLst>
      <p:ext uri="{BB962C8B-B14F-4D97-AF65-F5344CB8AC3E}">
        <p14:creationId xmlns:p14="http://schemas.microsoft.com/office/powerpoint/2010/main" val="4258949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72AC0A9-DFA9-A8D3-E7C2-253EB4F00BE6}"/>
              </a:ext>
            </a:extLst>
          </p:cNvPr>
          <p:cNvPicPr>
            <a:picLocks noGrp="1" noChangeAspect="1"/>
          </p:cNvPicPr>
          <p:nvPr>
            <p:ph idx="1"/>
          </p:nvPr>
        </p:nvPicPr>
        <p:blipFill>
          <a:blip r:embed="rId2"/>
          <a:stretch>
            <a:fillRect/>
          </a:stretch>
        </p:blipFill>
        <p:spPr>
          <a:xfrm>
            <a:off x="457200" y="1488028"/>
            <a:ext cx="11277600" cy="3881944"/>
          </a:xfrm>
          <a:prstGeom prst="rect">
            <a:avLst/>
          </a:prstGeom>
        </p:spPr>
      </p:pic>
    </p:spTree>
    <p:extLst>
      <p:ext uri="{BB962C8B-B14F-4D97-AF65-F5344CB8AC3E}">
        <p14:creationId xmlns:p14="http://schemas.microsoft.com/office/powerpoint/2010/main" val="171329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9FDCE3-1965-CD7A-335C-E22652C99C12}"/>
              </a:ext>
            </a:extLst>
          </p:cNvPr>
          <p:cNvSpPr>
            <a:spLocks noGrp="1"/>
          </p:cNvSpPr>
          <p:nvPr>
            <p:ph type="title"/>
          </p:nvPr>
        </p:nvSpPr>
        <p:spPr>
          <a:xfrm>
            <a:off x="826396" y="586855"/>
            <a:ext cx="4230100" cy="3387497"/>
          </a:xfrm>
        </p:spPr>
        <p:txBody>
          <a:bodyPr anchor="b">
            <a:normAutofit/>
          </a:bodyPr>
          <a:lstStyle/>
          <a:p>
            <a:pPr algn="r"/>
            <a:r>
              <a:rPr lang="en-IN" sz="4000" b="1" i="0" u="none" strike="noStrike" baseline="0">
                <a:solidFill>
                  <a:srgbClr val="FFFFFF"/>
                </a:solidFill>
                <a:latin typeface="OpenSans-Bold"/>
              </a:rPr>
              <a:t>Installing Kubernetes</a:t>
            </a:r>
            <a:endParaRPr lang="en-IN" sz="4000">
              <a:solidFill>
                <a:srgbClr val="FFFFFF"/>
              </a:solidFill>
            </a:endParaRPr>
          </a:p>
        </p:txBody>
      </p:sp>
      <p:sp>
        <p:nvSpPr>
          <p:cNvPr id="3" name="Content Placeholder 2">
            <a:extLst>
              <a:ext uri="{FF2B5EF4-FFF2-40B4-BE49-F238E27FC236}">
                <a16:creationId xmlns:a16="http://schemas.microsoft.com/office/drawing/2014/main" id="{40D68D33-28E1-2C01-0D07-D8D9A52966CD}"/>
              </a:ext>
            </a:extLst>
          </p:cNvPr>
          <p:cNvSpPr>
            <a:spLocks noGrp="1"/>
          </p:cNvSpPr>
          <p:nvPr>
            <p:ph idx="1"/>
          </p:nvPr>
        </p:nvSpPr>
        <p:spPr>
          <a:xfrm>
            <a:off x="6503158" y="649480"/>
            <a:ext cx="4862447" cy="5546047"/>
          </a:xfrm>
        </p:spPr>
        <p:txBody>
          <a:bodyPr anchor="ctr">
            <a:normAutofit/>
          </a:bodyPr>
          <a:lstStyle/>
          <a:p>
            <a:pPr marL="0" indent="0" algn="just">
              <a:buNone/>
            </a:pPr>
            <a:r>
              <a:rPr lang="en-US" sz="2000" b="0" i="0" u="none" strike="noStrike" baseline="0" dirty="0">
                <a:latin typeface="MinionPro-Regular"/>
              </a:rPr>
              <a:t>Before installing Kubernetes, we need to have an overview of its architecture and main components, because Kubernetes is not a simple tool but is a cluster—that is, it consists of a </a:t>
            </a:r>
            <a:r>
              <a:rPr lang="en-US" sz="2000" b="1" i="0" u="none" strike="noStrike" baseline="0" dirty="0">
                <a:latin typeface="MinionPro-Bold"/>
              </a:rPr>
              <a:t>master </a:t>
            </a:r>
            <a:r>
              <a:rPr lang="en-US" sz="2000" b="0" i="0" u="none" strike="noStrike" baseline="0" dirty="0">
                <a:latin typeface="MinionPro-Regular"/>
              </a:rPr>
              <a:t>server and other slave servers called </a:t>
            </a:r>
            <a:r>
              <a:rPr lang="en-US" sz="2000" b="1" i="0" u="none" strike="noStrike" baseline="0" dirty="0">
                <a:latin typeface="MinionPro-Bold"/>
              </a:rPr>
              <a:t>nodes</a:t>
            </a:r>
            <a:r>
              <a:rPr lang="en-US" sz="2000" b="0" i="0" u="none" strike="noStrike" baseline="0" dirty="0">
                <a:latin typeface="MinionPro-Regular"/>
              </a:rPr>
              <a:t>.</a:t>
            </a:r>
            <a:endParaRPr lang="en-IN" sz="2000" dirty="0"/>
          </a:p>
        </p:txBody>
      </p:sp>
    </p:spTree>
    <p:extLst>
      <p:ext uri="{BB962C8B-B14F-4D97-AF65-F5344CB8AC3E}">
        <p14:creationId xmlns:p14="http://schemas.microsoft.com/office/powerpoint/2010/main" val="280744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82F01EF-6DC6-8392-81DB-ED0F717DCF36}"/>
              </a:ext>
            </a:extLst>
          </p:cNvPr>
          <p:cNvSpPr>
            <a:spLocks noGrp="1"/>
          </p:cNvSpPr>
          <p:nvPr>
            <p:ph type="title"/>
          </p:nvPr>
        </p:nvSpPr>
        <p:spPr>
          <a:xfrm>
            <a:off x="826396" y="586855"/>
            <a:ext cx="4230100" cy="3387497"/>
          </a:xfrm>
        </p:spPr>
        <p:txBody>
          <a:bodyPr anchor="b">
            <a:normAutofit/>
          </a:bodyPr>
          <a:lstStyle/>
          <a:p>
            <a:pPr algn="r"/>
            <a:r>
              <a:rPr lang="en-IN" sz="4000" b="0" i="0" u="none" strike="noStrike" baseline="0" dirty="0">
                <a:solidFill>
                  <a:srgbClr val="FFFFFF"/>
                </a:solidFill>
                <a:latin typeface="OpenSans-Semibold"/>
              </a:rPr>
              <a:t>Creating our first request</a:t>
            </a:r>
            <a:endParaRPr lang="en-IN" sz="4000" dirty="0">
              <a:solidFill>
                <a:srgbClr val="FFFFFF"/>
              </a:solidFill>
            </a:endParaRPr>
          </a:p>
        </p:txBody>
      </p:sp>
      <p:sp>
        <p:nvSpPr>
          <p:cNvPr id="3" name="Content Placeholder 2">
            <a:extLst>
              <a:ext uri="{FF2B5EF4-FFF2-40B4-BE49-F238E27FC236}">
                <a16:creationId xmlns:a16="http://schemas.microsoft.com/office/drawing/2014/main" id="{0A297183-5E31-B25A-57B0-319A2F46B757}"/>
              </a:ext>
            </a:extLst>
          </p:cNvPr>
          <p:cNvSpPr>
            <a:spLocks noGrp="1"/>
          </p:cNvSpPr>
          <p:nvPr>
            <p:ph idx="1"/>
          </p:nvPr>
        </p:nvSpPr>
        <p:spPr>
          <a:xfrm>
            <a:off x="6503158" y="649480"/>
            <a:ext cx="4862447" cy="5546047"/>
          </a:xfrm>
        </p:spPr>
        <p:txBody>
          <a:bodyPr anchor="ctr">
            <a:normAutofit/>
          </a:bodyPr>
          <a:lstStyle/>
          <a:p>
            <a:r>
              <a:rPr lang="en-US" sz="2000" b="0" i="0" u="none" strike="noStrike" baseline="0" dirty="0">
                <a:latin typeface="MinionPro-Regular"/>
              </a:rPr>
              <a:t>In Postman, the object that contains the properties of the API to be tested is called a</a:t>
            </a:r>
          </a:p>
          <a:p>
            <a:r>
              <a:rPr lang="en-IN" sz="2000" b="1" i="0" u="none" strike="noStrike" baseline="0" dirty="0">
                <a:latin typeface="MinionPro-Bold"/>
              </a:rPr>
              <a:t>request</a:t>
            </a:r>
            <a:r>
              <a:rPr lang="en-IN" sz="2000" b="0" i="0" u="none" strike="noStrike" baseline="0" dirty="0">
                <a:latin typeface="MinionPro-Regular"/>
              </a:rPr>
              <a:t>.</a:t>
            </a:r>
          </a:p>
          <a:p>
            <a:r>
              <a:rPr lang="en-US" sz="2000" b="0" i="0" u="none" strike="noStrike" baseline="0" dirty="0">
                <a:latin typeface="MinionPro-Regular"/>
              </a:rPr>
              <a:t>This request contains the configuration of the API itself, but it also contains the tests that</a:t>
            </a:r>
          </a:p>
          <a:p>
            <a:r>
              <a:rPr lang="en-US" sz="2000" b="0" i="0" u="none" strike="noStrike" baseline="0" dirty="0">
                <a:latin typeface="MinionPro-Regular"/>
              </a:rPr>
              <a:t>are to be performed to check that it is functioning properly.</a:t>
            </a:r>
            <a:endParaRPr lang="en-IN" sz="2000" dirty="0"/>
          </a:p>
        </p:txBody>
      </p:sp>
    </p:spTree>
    <p:extLst>
      <p:ext uri="{BB962C8B-B14F-4D97-AF65-F5344CB8AC3E}">
        <p14:creationId xmlns:p14="http://schemas.microsoft.com/office/powerpoint/2010/main" val="14480983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73439-6DBC-C7C7-482C-5595D2728372}"/>
              </a:ext>
            </a:extLst>
          </p:cNvPr>
          <p:cNvSpPr>
            <a:spLocks noGrp="1"/>
          </p:cNvSpPr>
          <p:nvPr>
            <p:ph type="title"/>
          </p:nvPr>
        </p:nvSpPr>
        <p:spPr>
          <a:xfrm>
            <a:off x="1136397" y="502020"/>
            <a:ext cx="5323715" cy="1642970"/>
          </a:xfrm>
        </p:spPr>
        <p:txBody>
          <a:bodyPr anchor="b">
            <a:normAutofit/>
          </a:bodyPr>
          <a:lstStyle/>
          <a:p>
            <a:r>
              <a:rPr lang="en-IN" sz="4000" b="0" i="0" u="none" strike="noStrike" baseline="0" dirty="0">
                <a:latin typeface="OpenSans-Semibold"/>
              </a:rPr>
              <a:t>Creating our first request</a:t>
            </a:r>
            <a:endParaRPr lang="en-IN" sz="4000" dirty="0"/>
          </a:p>
        </p:txBody>
      </p:sp>
      <p:sp>
        <p:nvSpPr>
          <p:cNvPr id="3" name="Content Placeholder 2">
            <a:extLst>
              <a:ext uri="{FF2B5EF4-FFF2-40B4-BE49-F238E27FC236}">
                <a16:creationId xmlns:a16="http://schemas.microsoft.com/office/drawing/2014/main" id="{E525F577-65C0-DA54-CB33-085B15592F69}"/>
              </a:ext>
            </a:extLst>
          </p:cNvPr>
          <p:cNvSpPr>
            <a:spLocks noGrp="1"/>
          </p:cNvSpPr>
          <p:nvPr>
            <p:ph idx="1"/>
          </p:nvPr>
        </p:nvSpPr>
        <p:spPr>
          <a:xfrm>
            <a:off x="1144923" y="2405894"/>
            <a:ext cx="5315189" cy="3535083"/>
          </a:xfrm>
        </p:spPr>
        <p:txBody>
          <a:bodyPr anchor="t">
            <a:normAutofit/>
          </a:bodyPr>
          <a:lstStyle/>
          <a:p>
            <a:pPr marL="0" indent="0">
              <a:buNone/>
            </a:pPr>
            <a:r>
              <a:rPr lang="en-US" sz="2000" b="0" i="0" u="none" strike="noStrike" baseline="0">
                <a:latin typeface="MinionPro-Regular"/>
              </a:rPr>
              <a:t>The creation of a request is done in two steps – its creation in the collection, followed by </a:t>
            </a:r>
            <a:r>
              <a:rPr lang="en-IN" sz="2000" b="0" i="0" u="none" strike="noStrike" baseline="0">
                <a:latin typeface="MinionPro-Regular"/>
              </a:rPr>
              <a:t>its configuration.</a:t>
            </a:r>
          </a:p>
          <a:p>
            <a:pPr marL="0" indent="0">
              <a:buNone/>
            </a:pPr>
            <a:r>
              <a:rPr lang="en-US" sz="2000" b="0" i="0" u="none" strike="noStrike" baseline="0">
                <a:latin typeface="MinionPro-Regular"/>
              </a:rPr>
              <a:t>1. </a:t>
            </a:r>
            <a:r>
              <a:rPr lang="en-US" sz="2000" b="1" i="0" u="none" strike="noStrike" baseline="0">
                <a:latin typeface="MinionPro-Bold"/>
              </a:rPr>
              <a:t>The creation of the request</a:t>
            </a:r>
            <a:r>
              <a:rPr lang="en-US" sz="2000" b="0" i="0" u="none" strike="noStrike" baseline="0">
                <a:latin typeface="MinionPro-Regular"/>
              </a:rPr>
              <a:t>: To create the request of our API, here are the steps that</a:t>
            </a:r>
          </a:p>
          <a:p>
            <a:pPr marL="0" indent="0">
              <a:buNone/>
            </a:pPr>
            <a:r>
              <a:rPr lang="en-IN" sz="2000" b="0" i="0" u="none" strike="noStrike" baseline="0">
                <a:latin typeface="MinionPro-Regular"/>
              </a:rPr>
              <a:t>need to be followed:</a:t>
            </a:r>
          </a:p>
          <a:p>
            <a:pPr marL="400050" indent="-400050">
              <a:buAutoNum type="romanUcPeriod"/>
            </a:pPr>
            <a:r>
              <a:rPr lang="en-US" sz="2000" b="0" i="0" u="none" strike="noStrike" baseline="0">
                <a:latin typeface="MinionPro-Regular"/>
              </a:rPr>
              <a:t>We go to the context menu of the </a:t>
            </a:r>
            <a:r>
              <a:rPr lang="en-US" sz="2000" b="0" i="0" u="none" strike="noStrike" baseline="0">
                <a:latin typeface="CourierStd"/>
              </a:rPr>
              <a:t>DemoBook </a:t>
            </a:r>
            <a:r>
              <a:rPr lang="en-US" sz="2000" b="0" i="0" u="none" strike="noStrike" baseline="0">
                <a:latin typeface="MinionPro-Regular"/>
              </a:rPr>
              <a:t>collection and click on the </a:t>
            </a:r>
            <a:r>
              <a:rPr lang="en-US" sz="2000" b="1" i="0" u="none" strike="noStrike" baseline="0">
                <a:latin typeface="MinionPro-Bold"/>
              </a:rPr>
              <a:t>Add </a:t>
            </a:r>
            <a:r>
              <a:rPr lang="en-IN" sz="2000" b="1" i="0" u="none" strike="noStrike" baseline="0">
                <a:latin typeface="MinionPro-Bold"/>
              </a:rPr>
              <a:t>Request </a:t>
            </a:r>
            <a:r>
              <a:rPr lang="en-IN" sz="2000" b="0" i="0" u="none" strike="noStrike" baseline="0">
                <a:latin typeface="MinionPro-Regular"/>
              </a:rPr>
              <a:t>option:</a:t>
            </a:r>
          </a:p>
          <a:p>
            <a:pPr marL="0" indent="0">
              <a:buNone/>
            </a:pPr>
            <a:endParaRPr lang="en-IN" sz="2000" b="1"/>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A5273C17-76A4-462C-29F7-7B0F66BD52FF}"/>
              </a:ext>
            </a:extLst>
          </p:cNvPr>
          <p:cNvPicPr>
            <a:picLocks noChangeAspect="1"/>
          </p:cNvPicPr>
          <p:nvPr/>
        </p:nvPicPr>
        <p:blipFill>
          <a:blip r:embed="rId2"/>
          <a:stretch>
            <a:fillRect/>
          </a:stretch>
        </p:blipFill>
        <p:spPr>
          <a:xfrm>
            <a:off x="7131821" y="909081"/>
            <a:ext cx="4058821" cy="5071731"/>
          </a:xfrm>
          <a:prstGeom prst="rect">
            <a:avLst/>
          </a:prstGeom>
        </p:spPr>
      </p:pic>
    </p:spTree>
    <p:extLst>
      <p:ext uri="{BB962C8B-B14F-4D97-AF65-F5344CB8AC3E}">
        <p14:creationId xmlns:p14="http://schemas.microsoft.com/office/powerpoint/2010/main" val="1909205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46465-6C70-6BEC-97C6-AE22019E4268}"/>
              </a:ext>
            </a:extLst>
          </p:cNvPr>
          <p:cNvSpPr>
            <a:spLocks noGrp="1"/>
          </p:cNvSpPr>
          <p:nvPr>
            <p:ph type="title"/>
          </p:nvPr>
        </p:nvSpPr>
        <p:spPr>
          <a:xfrm>
            <a:off x="1136397" y="502020"/>
            <a:ext cx="5323715" cy="1642970"/>
          </a:xfrm>
        </p:spPr>
        <p:txBody>
          <a:bodyPr anchor="b">
            <a:normAutofit/>
          </a:bodyPr>
          <a:lstStyle/>
          <a:p>
            <a:r>
              <a:rPr lang="en-IN" sz="4000" b="0" i="0" u="none" strike="noStrike" baseline="0" dirty="0">
                <a:latin typeface="OpenSans-Semibold"/>
              </a:rPr>
              <a:t>Creating our first request</a:t>
            </a:r>
            <a:endParaRPr lang="en-IN" sz="4000" dirty="0"/>
          </a:p>
        </p:txBody>
      </p:sp>
      <p:sp>
        <p:nvSpPr>
          <p:cNvPr id="3" name="Content Placeholder 2">
            <a:extLst>
              <a:ext uri="{FF2B5EF4-FFF2-40B4-BE49-F238E27FC236}">
                <a16:creationId xmlns:a16="http://schemas.microsoft.com/office/drawing/2014/main" id="{F65F1E54-FB09-B3C2-78BC-B0B4439B8ED3}"/>
              </a:ext>
            </a:extLst>
          </p:cNvPr>
          <p:cNvSpPr>
            <a:spLocks noGrp="1"/>
          </p:cNvSpPr>
          <p:nvPr>
            <p:ph idx="1"/>
          </p:nvPr>
        </p:nvSpPr>
        <p:spPr>
          <a:xfrm>
            <a:off x="1144923" y="2405894"/>
            <a:ext cx="5315189" cy="3535083"/>
          </a:xfrm>
        </p:spPr>
        <p:txBody>
          <a:bodyPr anchor="t">
            <a:normAutofit/>
          </a:bodyPr>
          <a:lstStyle/>
          <a:p>
            <a:r>
              <a:rPr lang="en-US" sz="2000" b="0" i="0" u="none" strike="noStrike" baseline="0">
                <a:latin typeface="MinionPro-Regular"/>
              </a:rPr>
              <a:t>II. Then, in the new tag, enter the name of the request, </a:t>
            </a:r>
            <a:r>
              <a:rPr lang="en-US" sz="2000" b="0" i="0" u="none" strike="noStrike" baseline="0">
                <a:latin typeface="CourierStd"/>
              </a:rPr>
              <a:t>Get all posts</a:t>
            </a:r>
            <a:r>
              <a:rPr lang="en-US" sz="2000" b="0" i="0" u="none" strike="noStrike" baseline="0">
                <a:latin typeface="MinionPro-Regular"/>
              </a:rPr>
              <a:t>, as</a:t>
            </a:r>
          </a:p>
          <a:p>
            <a:r>
              <a:rPr lang="en-US" sz="2000" b="0" i="0" u="none" strike="noStrike" baseline="0">
                <a:latin typeface="MinionPro-Regular"/>
              </a:rPr>
              <a:t>shown in the following screenshot:</a:t>
            </a:r>
            <a:endParaRPr lang="en-IN" sz="2000"/>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8628C39-8969-9086-D95B-D10AE7641BEF}"/>
              </a:ext>
            </a:extLst>
          </p:cNvPr>
          <p:cNvPicPr>
            <a:picLocks noChangeAspect="1"/>
          </p:cNvPicPr>
          <p:nvPr/>
        </p:nvPicPr>
        <p:blipFill>
          <a:blip r:embed="rId2"/>
          <a:stretch>
            <a:fillRect/>
          </a:stretch>
        </p:blipFill>
        <p:spPr>
          <a:xfrm>
            <a:off x="4560359" y="3564176"/>
            <a:ext cx="7588673" cy="3097095"/>
          </a:xfrm>
          <a:prstGeom prst="rect">
            <a:avLst/>
          </a:prstGeom>
        </p:spPr>
      </p:pic>
    </p:spTree>
    <p:extLst>
      <p:ext uri="{BB962C8B-B14F-4D97-AF65-F5344CB8AC3E}">
        <p14:creationId xmlns:p14="http://schemas.microsoft.com/office/powerpoint/2010/main" val="1237543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F68F9-02E3-0C6D-C330-7ECA56825268}"/>
              </a:ext>
            </a:extLst>
          </p:cNvPr>
          <p:cNvSpPr>
            <a:spLocks noGrp="1"/>
          </p:cNvSpPr>
          <p:nvPr>
            <p:ph type="title"/>
          </p:nvPr>
        </p:nvSpPr>
        <p:spPr>
          <a:xfrm>
            <a:off x="630936" y="502920"/>
            <a:ext cx="3419856" cy="1463040"/>
          </a:xfrm>
        </p:spPr>
        <p:txBody>
          <a:bodyPr anchor="ctr">
            <a:normAutofit/>
          </a:bodyPr>
          <a:lstStyle/>
          <a:p>
            <a:r>
              <a:rPr lang="en-IN" sz="4800" b="0" i="0" u="none" strike="noStrike" baseline="0">
                <a:latin typeface="OpenSans-Semibold"/>
              </a:rPr>
              <a:t>Creating our first request</a:t>
            </a:r>
            <a:endParaRPr lang="en-IN" sz="4800"/>
          </a:p>
        </p:txBody>
      </p:sp>
      <p:sp>
        <p:nvSpPr>
          <p:cNvPr id="1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85DE17-795F-BED7-46BB-4F3C3AAA1F64}"/>
              </a:ext>
            </a:extLst>
          </p:cNvPr>
          <p:cNvSpPr>
            <a:spLocks noGrp="1"/>
          </p:cNvSpPr>
          <p:nvPr>
            <p:ph idx="1"/>
          </p:nvPr>
        </p:nvSpPr>
        <p:spPr>
          <a:xfrm>
            <a:off x="4654295" y="502920"/>
            <a:ext cx="6894576" cy="1463040"/>
          </a:xfrm>
        </p:spPr>
        <p:txBody>
          <a:bodyPr anchor="ctr">
            <a:normAutofit/>
          </a:bodyPr>
          <a:lstStyle/>
          <a:p>
            <a:pPr marL="0" indent="0">
              <a:buNone/>
            </a:pPr>
            <a:r>
              <a:rPr lang="en-US" sz="1900" b="0" i="0" u="none" strike="noStrike" baseline="0">
                <a:latin typeface="MinionPro-Regular"/>
              </a:rPr>
              <a:t>2. </a:t>
            </a:r>
            <a:r>
              <a:rPr lang="en-US" sz="1900" b="1" i="0" u="none" strike="noStrike" baseline="0">
                <a:latin typeface="MinionPro-Bold"/>
              </a:rPr>
              <a:t>The configuration of the request</a:t>
            </a:r>
            <a:r>
              <a:rPr lang="en-US" sz="1900" b="0" i="0" u="none" strike="noStrike" baseline="0">
                <a:latin typeface="MinionPro-Regular"/>
              </a:rPr>
              <a:t>: After creating the request, we will configure it by entering the URL of the API to be tested, which is </a:t>
            </a:r>
            <a:r>
              <a:rPr lang="en-US" sz="1900" b="0" i="0" u="none" strike="noStrike" baseline="0">
                <a:latin typeface="CourierStd"/>
              </a:rPr>
              <a:t>https:// jsonplaceholder.typicode.com/posts</a:t>
            </a:r>
            <a:r>
              <a:rPr lang="en-US" sz="1900" b="0" i="0" u="none" strike="noStrike" baseline="0">
                <a:latin typeface="MinionPro-Regular"/>
              </a:rPr>
              <a:t>, in the </a:t>
            </a:r>
            <a:r>
              <a:rPr lang="en-US" sz="1900" b="1" i="0" u="none" strike="noStrike" baseline="0">
                <a:latin typeface="MinionPro-Bold"/>
              </a:rPr>
              <a:t>GET </a:t>
            </a:r>
            <a:r>
              <a:rPr lang="en-US" sz="1900" b="0" i="0" u="none" strike="noStrike" baseline="0">
                <a:latin typeface="MinionPro-Regular"/>
              </a:rPr>
              <a:t>method. After entering the URL, we save the request configuration by clicking on the </a:t>
            </a:r>
            <a:r>
              <a:rPr lang="en-US" sz="1900" b="1" i="0" u="none" strike="noStrike" baseline="0">
                <a:latin typeface="MinionPro-Bold"/>
              </a:rPr>
              <a:t>Save </a:t>
            </a:r>
            <a:r>
              <a:rPr lang="en-US" sz="1900" b="0" i="0" u="none" strike="noStrike" baseline="0">
                <a:latin typeface="MinionPro-Regular"/>
              </a:rPr>
              <a:t>button.</a:t>
            </a:r>
            <a:endParaRPr lang="en-IN" sz="1900"/>
          </a:p>
        </p:txBody>
      </p:sp>
      <p:pic>
        <p:nvPicPr>
          <p:cNvPr id="5" name="Picture 4">
            <a:extLst>
              <a:ext uri="{FF2B5EF4-FFF2-40B4-BE49-F238E27FC236}">
                <a16:creationId xmlns:a16="http://schemas.microsoft.com/office/drawing/2014/main" id="{C58BC459-D409-3E07-C503-6BC7C5713E2D}"/>
              </a:ext>
            </a:extLst>
          </p:cNvPr>
          <p:cNvPicPr>
            <a:picLocks noChangeAspect="1"/>
          </p:cNvPicPr>
          <p:nvPr/>
        </p:nvPicPr>
        <p:blipFill>
          <a:blip r:embed="rId2"/>
          <a:stretch>
            <a:fillRect/>
          </a:stretch>
        </p:blipFill>
        <p:spPr>
          <a:xfrm>
            <a:off x="640177" y="2290936"/>
            <a:ext cx="10899453" cy="3959352"/>
          </a:xfrm>
          <a:prstGeom prst="rect">
            <a:avLst/>
          </a:prstGeom>
        </p:spPr>
      </p:pic>
    </p:spTree>
    <p:extLst>
      <p:ext uri="{BB962C8B-B14F-4D97-AF65-F5344CB8AC3E}">
        <p14:creationId xmlns:p14="http://schemas.microsoft.com/office/powerpoint/2010/main" val="6465148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6003B4-3DA9-3FEE-511C-3A9A2785EC24}"/>
              </a:ext>
            </a:extLst>
          </p:cNvPr>
          <p:cNvSpPr>
            <a:spLocks noGrp="1"/>
          </p:cNvSpPr>
          <p:nvPr>
            <p:ph type="title"/>
          </p:nvPr>
        </p:nvSpPr>
        <p:spPr>
          <a:xfrm>
            <a:off x="1136397" y="502020"/>
            <a:ext cx="5323715" cy="1642970"/>
          </a:xfrm>
        </p:spPr>
        <p:txBody>
          <a:bodyPr anchor="b">
            <a:normAutofit/>
          </a:bodyPr>
          <a:lstStyle/>
          <a:p>
            <a:endParaRPr lang="en-IN" sz="4000"/>
          </a:p>
        </p:txBody>
      </p:sp>
      <p:sp>
        <p:nvSpPr>
          <p:cNvPr id="3" name="Content Placeholder 2">
            <a:extLst>
              <a:ext uri="{FF2B5EF4-FFF2-40B4-BE49-F238E27FC236}">
                <a16:creationId xmlns:a16="http://schemas.microsoft.com/office/drawing/2014/main" id="{B5A8094A-0FF1-5C92-4F77-6591030EDAF4}"/>
              </a:ext>
            </a:extLst>
          </p:cNvPr>
          <p:cNvSpPr>
            <a:spLocks noGrp="1"/>
          </p:cNvSpPr>
          <p:nvPr>
            <p:ph idx="1"/>
          </p:nvPr>
        </p:nvSpPr>
        <p:spPr>
          <a:xfrm>
            <a:off x="1144923" y="2405894"/>
            <a:ext cx="5315189" cy="3535083"/>
          </a:xfrm>
        </p:spPr>
        <p:txBody>
          <a:bodyPr anchor="t">
            <a:normAutofit/>
          </a:bodyPr>
          <a:lstStyle/>
          <a:p>
            <a:pPr marL="0" indent="0">
              <a:buNone/>
            </a:pPr>
            <a:r>
              <a:rPr lang="en-US" sz="2000" b="0" i="0" u="none" strike="noStrike" baseline="0">
                <a:latin typeface="MinionPro-Regular"/>
              </a:rPr>
              <a:t>Finally, to complete the tests, and to add more content to our lab, we will add a second request to our collection, which we will call </a:t>
            </a:r>
            <a:r>
              <a:rPr lang="en-US" sz="2000" b="0" i="0" u="none" strike="noStrike" baseline="0">
                <a:latin typeface="CourierStd"/>
              </a:rPr>
              <a:t>Get a single post</a:t>
            </a:r>
            <a:r>
              <a:rPr lang="en-US" sz="2000" b="0" i="0" u="none" strike="noStrike" baseline="0">
                <a:latin typeface="MinionPro-Regular"/>
              </a:rPr>
              <a:t>. It will test another method of the API, and it will also ensure that we configure it with the </a:t>
            </a:r>
            <a:r>
              <a:rPr lang="en-US" sz="2000" b="0" i="0" u="none" strike="noStrike" baseline="0">
                <a:latin typeface="CourierStd"/>
              </a:rPr>
              <a:t>https:// jsonplaceholder.typicode.com/posts/&lt;ID of post&gt; </a:t>
            </a:r>
            <a:r>
              <a:rPr lang="en-US" sz="2000" b="0" i="0" u="none" strike="noStrike" baseline="0">
                <a:latin typeface="MinionPro-Regular"/>
              </a:rPr>
              <a:t>URL.</a:t>
            </a:r>
            <a:endParaRPr lang="en-IN" sz="20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BE7267A-2153-3277-6D30-3DF3565DBD36}"/>
              </a:ext>
            </a:extLst>
          </p:cNvPr>
          <p:cNvPicPr>
            <a:picLocks noChangeAspect="1"/>
          </p:cNvPicPr>
          <p:nvPr/>
        </p:nvPicPr>
        <p:blipFill>
          <a:blip r:embed="rId2"/>
          <a:stretch>
            <a:fillRect/>
          </a:stretch>
        </p:blipFill>
        <p:spPr>
          <a:xfrm>
            <a:off x="7075967" y="2295963"/>
            <a:ext cx="4170530" cy="2297967"/>
          </a:xfrm>
          <a:prstGeom prst="rect">
            <a:avLst/>
          </a:prstGeom>
        </p:spPr>
      </p:pic>
    </p:spTree>
    <p:extLst>
      <p:ext uri="{BB962C8B-B14F-4D97-AF65-F5344CB8AC3E}">
        <p14:creationId xmlns:p14="http://schemas.microsoft.com/office/powerpoint/2010/main" val="74037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F7D585-786A-0B60-9152-D196BAA13BA7}"/>
              </a:ext>
            </a:extLst>
          </p:cNvPr>
          <p:cNvSpPr>
            <a:spLocks noGrp="1"/>
          </p:cNvSpPr>
          <p:nvPr>
            <p:ph type="title"/>
          </p:nvPr>
        </p:nvSpPr>
        <p:spPr>
          <a:xfrm>
            <a:off x="466722" y="586855"/>
            <a:ext cx="3201366" cy="3387497"/>
          </a:xfrm>
        </p:spPr>
        <p:txBody>
          <a:bodyPr anchor="b">
            <a:normAutofit/>
          </a:bodyPr>
          <a:lstStyle/>
          <a:p>
            <a:pPr algn="r"/>
            <a:r>
              <a:rPr lang="en-IN" sz="4000" b="0" i="0" u="none" strike="noStrike" baseline="0">
                <a:solidFill>
                  <a:srgbClr val="FFFFFF"/>
                </a:solidFill>
                <a:latin typeface="OpenSans-Semibold"/>
              </a:rPr>
              <a:t>Kubernetes architecture overview</a:t>
            </a:r>
            <a:endParaRPr lang="en-IN" sz="4000">
              <a:solidFill>
                <a:srgbClr val="FFFFFF"/>
              </a:solidFill>
            </a:endParaRPr>
          </a:p>
        </p:txBody>
      </p:sp>
      <p:sp>
        <p:nvSpPr>
          <p:cNvPr id="3" name="Content Placeholder 2">
            <a:extLst>
              <a:ext uri="{FF2B5EF4-FFF2-40B4-BE49-F238E27FC236}">
                <a16:creationId xmlns:a16="http://schemas.microsoft.com/office/drawing/2014/main" id="{23DAF0F0-4EEB-F647-3A2E-7298958E8313}"/>
              </a:ext>
            </a:extLst>
          </p:cNvPr>
          <p:cNvSpPr>
            <a:spLocks noGrp="1"/>
          </p:cNvSpPr>
          <p:nvPr>
            <p:ph idx="1"/>
          </p:nvPr>
        </p:nvSpPr>
        <p:spPr>
          <a:xfrm>
            <a:off x="4810259" y="649480"/>
            <a:ext cx="6555347" cy="5546047"/>
          </a:xfrm>
        </p:spPr>
        <p:txBody>
          <a:bodyPr anchor="ctr">
            <a:normAutofit/>
          </a:bodyPr>
          <a:lstStyle/>
          <a:p>
            <a:pPr marL="0" indent="0" algn="just">
              <a:buNone/>
            </a:pPr>
            <a:r>
              <a:rPr lang="en-US" sz="2000" b="0" i="0" u="none" strike="noStrike" baseline="0" dirty="0">
                <a:latin typeface="MinionPro-Regular"/>
              </a:rPr>
              <a:t>Kubernetes is a platform that is made up of several components that assemble together</a:t>
            </a:r>
            <a:r>
              <a:rPr lang="en-US" sz="2000" dirty="0">
                <a:latin typeface="MinionPro-Regular"/>
              </a:rPr>
              <a:t> </a:t>
            </a:r>
            <a:r>
              <a:rPr lang="en-US" sz="2000" b="0" i="0" u="none" strike="noStrike" baseline="0" dirty="0">
                <a:latin typeface="MinionPro-Regular"/>
              </a:rPr>
              <a:t>and extend on demand, in order to enable better scalability of applications. The architecture of Kubernetes, which is a client/server type, can be represented simply, as shown in the following diagram:</a:t>
            </a:r>
            <a:endParaRPr lang="en-IN" sz="2000" dirty="0"/>
          </a:p>
        </p:txBody>
      </p:sp>
    </p:spTree>
    <p:extLst>
      <p:ext uri="{BB962C8B-B14F-4D97-AF65-F5344CB8AC3E}">
        <p14:creationId xmlns:p14="http://schemas.microsoft.com/office/powerpoint/2010/main" val="1087943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61C045-ED7A-5104-07E8-89DE743D009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u="none" strike="noStrike" kern="1200" baseline="0">
                <a:solidFill>
                  <a:srgbClr val="FFFFFF"/>
                </a:solidFill>
                <a:latin typeface="+mj-lt"/>
                <a:ea typeface="+mj-ea"/>
                <a:cs typeface="+mj-cs"/>
              </a:rPr>
              <a:t>Kubernetes architecture overview</a:t>
            </a:r>
            <a:endParaRPr lang="en-US" sz="36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EDEAB226-8A36-27E1-C6AE-3DB04D99EAC4}"/>
              </a:ext>
            </a:extLst>
          </p:cNvPr>
          <p:cNvPicPr>
            <a:picLocks noGrp="1" noChangeAspect="1"/>
          </p:cNvPicPr>
          <p:nvPr>
            <p:ph idx="1"/>
          </p:nvPr>
        </p:nvPicPr>
        <p:blipFill>
          <a:blip r:embed="rId2"/>
          <a:stretch>
            <a:fillRect/>
          </a:stretch>
        </p:blipFill>
        <p:spPr>
          <a:xfrm>
            <a:off x="4777316" y="1477223"/>
            <a:ext cx="6780700" cy="3901224"/>
          </a:xfrm>
          <a:prstGeom prst="rect">
            <a:avLst/>
          </a:prstGeom>
        </p:spPr>
      </p:pic>
    </p:spTree>
    <p:extLst>
      <p:ext uri="{BB962C8B-B14F-4D97-AF65-F5344CB8AC3E}">
        <p14:creationId xmlns:p14="http://schemas.microsoft.com/office/powerpoint/2010/main" val="170362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D7A43-9A56-479B-76C2-CCAB28A0183C}"/>
              </a:ext>
            </a:extLst>
          </p:cNvPr>
          <p:cNvSpPr>
            <a:spLocks noGrp="1"/>
          </p:cNvSpPr>
          <p:nvPr>
            <p:ph type="title"/>
          </p:nvPr>
        </p:nvSpPr>
        <p:spPr>
          <a:xfrm>
            <a:off x="1136397" y="502020"/>
            <a:ext cx="5323715" cy="1642970"/>
          </a:xfrm>
        </p:spPr>
        <p:txBody>
          <a:bodyPr anchor="b">
            <a:normAutofit/>
          </a:bodyPr>
          <a:lstStyle/>
          <a:p>
            <a:endParaRPr lang="en-IN" sz="4000"/>
          </a:p>
        </p:txBody>
      </p:sp>
      <p:sp>
        <p:nvSpPr>
          <p:cNvPr id="3" name="Content Placeholder 2">
            <a:extLst>
              <a:ext uri="{FF2B5EF4-FFF2-40B4-BE49-F238E27FC236}">
                <a16:creationId xmlns:a16="http://schemas.microsoft.com/office/drawing/2014/main" id="{D68BEA39-DD49-BE02-7302-50547D562CC8}"/>
              </a:ext>
            </a:extLst>
          </p:cNvPr>
          <p:cNvSpPr>
            <a:spLocks noGrp="1"/>
          </p:cNvSpPr>
          <p:nvPr>
            <p:ph idx="1"/>
          </p:nvPr>
        </p:nvSpPr>
        <p:spPr>
          <a:xfrm>
            <a:off x="1144923" y="2405894"/>
            <a:ext cx="5315189" cy="3535083"/>
          </a:xfrm>
        </p:spPr>
        <p:txBody>
          <a:bodyPr anchor="t">
            <a:normAutofit/>
          </a:bodyPr>
          <a:lstStyle/>
          <a:p>
            <a:pPr marL="0" indent="0">
              <a:buNone/>
            </a:pPr>
            <a:r>
              <a:rPr lang="en-US" sz="2000" b="0" i="0" u="none" strike="noStrike" baseline="0">
                <a:latin typeface="MinionPro-Regular"/>
              </a:rPr>
              <a:t>In the previous diagram, we can see that a cluster is made up of a master component and nodes (also called </a:t>
            </a:r>
            <a:r>
              <a:rPr lang="en-US" sz="2000" b="1" i="0" u="none" strike="noStrike" baseline="0">
                <a:latin typeface="MinionPro-Bold"/>
              </a:rPr>
              <a:t>worker </a:t>
            </a:r>
            <a:r>
              <a:rPr lang="en-US" sz="2000" b="0" i="0" u="none" strike="noStrike" baseline="0">
                <a:latin typeface="MinionPro-Regular"/>
              </a:rPr>
              <a:t>nodes), which represent the slave servers. In each of these nodes, there are </a:t>
            </a:r>
            <a:r>
              <a:rPr lang="en-US" sz="2000" b="1" i="0" u="none" strike="noStrike" baseline="0">
                <a:latin typeface="MinionPro-Bold"/>
              </a:rPr>
              <a:t>pods</a:t>
            </a:r>
            <a:r>
              <a:rPr lang="en-US" sz="2000" b="0" i="0" u="none" strike="noStrike" baseline="0">
                <a:latin typeface="MinionPro-Regular"/>
              </a:rPr>
              <a:t>, which are virtual elements that will contain </a:t>
            </a:r>
            <a:r>
              <a:rPr lang="en-IN" sz="2000" b="0" i="0" u="none" strike="noStrike" baseline="0">
                <a:latin typeface="MinionPro-Regular"/>
              </a:rPr>
              <a:t>containers and volumes.</a:t>
            </a:r>
          </a:p>
          <a:p>
            <a:pPr marL="0" indent="0">
              <a:buNone/>
            </a:pPr>
            <a:r>
              <a:rPr lang="en-US" sz="2000" b="0" i="0" u="none" strike="noStrike" baseline="0">
                <a:latin typeface="MinionPro-Regular"/>
              </a:rPr>
              <a:t>Put simply, we can create one pod per application, and it will contain all the containers of the application. For example, one pod can contain a web server container, a database container, and a volume that will contain persistent files for images and database files.</a:t>
            </a:r>
            <a:endParaRPr lang="en-IN" sz="20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Network Diagram">
            <a:extLst>
              <a:ext uri="{FF2B5EF4-FFF2-40B4-BE49-F238E27FC236}">
                <a16:creationId xmlns:a16="http://schemas.microsoft.com/office/drawing/2014/main" id="{B5B92BAE-53CE-5E39-8875-DFF8D70F7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128194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9AE0B-06DE-E964-C6B0-23E0100BA5F5}"/>
              </a:ext>
            </a:extLst>
          </p:cNvPr>
          <p:cNvSpPr>
            <a:spLocks noGrp="1"/>
          </p:cNvSpPr>
          <p:nvPr>
            <p:ph type="title"/>
          </p:nvPr>
        </p:nvSpPr>
        <p:spPr>
          <a:xfrm>
            <a:off x="645064" y="525982"/>
            <a:ext cx="4282983" cy="1200361"/>
          </a:xfrm>
        </p:spPr>
        <p:txBody>
          <a:bodyPr anchor="b">
            <a:normAutofit/>
          </a:bodyPr>
          <a:lstStyle/>
          <a:p>
            <a:r>
              <a:rPr lang="en-US" sz="3600" b="0" i="0" u="none" strike="noStrike" baseline="0">
                <a:latin typeface="OpenSans-Semibold"/>
              </a:rPr>
              <a:t>Installing Kubernetes on a local machine</a:t>
            </a:r>
            <a:endParaRPr lang="en-IN" sz="3600"/>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AD6866-13B5-1903-6577-FB9FBB01D27A}"/>
              </a:ext>
            </a:extLst>
          </p:cNvPr>
          <p:cNvSpPr>
            <a:spLocks noGrp="1"/>
          </p:cNvSpPr>
          <p:nvPr>
            <p:ph idx="1"/>
          </p:nvPr>
        </p:nvSpPr>
        <p:spPr>
          <a:xfrm>
            <a:off x="645066" y="2031101"/>
            <a:ext cx="4282984" cy="3511943"/>
          </a:xfrm>
        </p:spPr>
        <p:txBody>
          <a:bodyPr anchor="ctr">
            <a:normAutofit/>
          </a:bodyPr>
          <a:lstStyle/>
          <a:p>
            <a:pPr marL="0" indent="0">
              <a:buNone/>
            </a:pPr>
            <a:r>
              <a:rPr lang="en-US" sz="1800" b="0" i="0" u="none" strike="noStrike" baseline="0" dirty="0">
                <a:latin typeface="MinionPro-Regular"/>
              </a:rPr>
              <a:t>1. If we have already installed Docker Desktop, which we learned about in </a:t>
            </a:r>
            <a:r>
              <a:rPr lang="en-US" sz="1800" b="0" i="1" u="none" strike="noStrike" baseline="0" dirty="0">
                <a:latin typeface="MinionPro-It"/>
              </a:rPr>
              <a:t>Chapter 9</a:t>
            </a:r>
            <a:r>
              <a:rPr lang="en-US" sz="1800" b="0" i="0" u="none" strike="noStrike" baseline="0" dirty="0">
                <a:latin typeface="MinionPro-Regular"/>
              </a:rPr>
              <a:t>, </a:t>
            </a:r>
            <a:r>
              <a:rPr lang="en-US" sz="1800" b="0" i="1" u="none" strike="noStrike" baseline="0" dirty="0">
                <a:latin typeface="MinionPro-It"/>
              </a:rPr>
              <a:t>Containerizing Your Application with Docker</a:t>
            </a:r>
            <a:r>
              <a:rPr lang="en-US" sz="1800" b="0" i="0" u="none" strike="noStrike" baseline="0" dirty="0">
                <a:latin typeface="MinionPro-Regular"/>
              </a:rPr>
              <a:t>, we can activate the </a:t>
            </a:r>
            <a:r>
              <a:rPr lang="en-US" sz="1800" b="1" i="0" u="none" strike="noStrike" baseline="0" dirty="0">
                <a:latin typeface="MinionPro-Bold"/>
              </a:rPr>
              <a:t>Enable Kubernetes </a:t>
            </a:r>
            <a:r>
              <a:rPr lang="en-US" sz="1800" b="0" i="0" u="none" strike="noStrike" baseline="0" dirty="0">
                <a:latin typeface="MinionPro-Regular"/>
              </a:rPr>
              <a:t>option in </a:t>
            </a:r>
            <a:r>
              <a:rPr lang="en-US" sz="1800" b="1" i="0" u="none" strike="noStrike" baseline="0" dirty="0">
                <a:latin typeface="MinionPro-Bold"/>
              </a:rPr>
              <a:t>Settings </a:t>
            </a:r>
            <a:r>
              <a:rPr lang="en-US" sz="1800" b="0" i="0" u="none" strike="noStrike" baseline="0" dirty="0">
                <a:latin typeface="MinionPro-Regular"/>
              </a:rPr>
              <a:t>on the </a:t>
            </a:r>
            <a:r>
              <a:rPr lang="en-US" sz="1800" b="1" i="0" u="none" strike="noStrike" baseline="0" dirty="0">
                <a:latin typeface="MinionPro-Bold"/>
              </a:rPr>
              <a:t>Kubernetes </a:t>
            </a:r>
            <a:r>
              <a:rPr lang="en-US" sz="1800" b="0" i="0" u="none" strike="noStrike" baseline="0" dirty="0">
                <a:latin typeface="MinionPro-Regular"/>
              </a:rPr>
              <a:t>tab, as shown in the following</a:t>
            </a:r>
            <a:endParaRPr lang="en-US" sz="1800" b="0" i="0" u="none" strike="noStrike" baseline="0">
              <a:latin typeface="MinionPro-Regular"/>
            </a:endParaRPr>
          </a:p>
          <a:p>
            <a:pPr marL="0" indent="0">
              <a:buNone/>
            </a:pPr>
            <a:r>
              <a:rPr lang="en-IN" sz="1800" b="0" i="0" u="none" strike="noStrike" baseline="0" dirty="0">
                <a:latin typeface="MinionPro-Regular"/>
              </a:rPr>
              <a:t>screenshot:</a:t>
            </a:r>
            <a:endParaRPr lang="en-IN" sz="1800"/>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E31B546-C3C7-A1E3-E2D8-8BD89668EF32}"/>
              </a:ext>
            </a:extLst>
          </p:cNvPr>
          <p:cNvPicPr>
            <a:picLocks noChangeAspect="1"/>
          </p:cNvPicPr>
          <p:nvPr/>
        </p:nvPicPr>
        <p:blipFill>
          <a:blip r:embed="rId2"/>
          <a:stretch>
            <a:fillRect/>
          </a:stretch>
        </p:blipFill>
        <p:spPr>
          <a:xfrm>
            <a:off x="5987738" y="1451264"/>
            <a:ext cx="5628018" cy="3722602"/>
          </a:xfrm>
          <a:prstGeom prst="rect">
            <a:avLst/>
          </a:prstGeom>
        </p:spPr>
      </p:pic>
    </p:spTree>
    <p:extLst>
      <p:ext uri="{BB962C8B-B14F-4D97-AF65-F5344CB8AC3E}">
        <p14:creationId xmlns:p14="http://schemas.microsoft.com/office/powerpoint/2010/main" val="332992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DB25F1-1AB9-F941-8723-30AA312D18CF}"/>
              </a:ext>
            </a:extLst>
          </p:cNvPr>
          <p:cNvSpPr>
            <a:spLocks noGrp="1"/>
          </p:cNvSpPr>
          <p:nvPr>
            <p:ph type="title"/>
          </p:nvPr>
        </p:nvSpPr>
        <p:spPr>
          <a:xfrm>
            <a:off x="1136397" y="502020"/>
            <a:ext cx="5323715" cy="1642970"/>
          </a:xfrm>
        </p:spPr>
        <p:txBody>
          <a:bodyPr anchor="b">
            <a:normAutofit/>
          </a:bodyPr>
          <a:lstStyle/>
          <a:p>
            <a:endParaRPr lang="en-IN" sz="4000"/>
          </a:p>
        </p:txBody>
      </p:sp>
      <p:sp>
        <p:nvSpPr>
          <p:cNvPr id="3" name="Content Placeholder 2">
            <a:extLst>
              <a:ext uri="{FF2B5EF4-FFF2-40B4-BE49-F238E27FC236}">
                <a16:creationId xmlns:a16="http://schemas.microsoft.com/office/drawing/2014/main" id="{9E4E3D30-367A-C238-4F6A-FB4D4C603AC0}"/>
              </a:ext>
            </a:extLst>
          </p:cNvPr>
          <p:cNvSpPr>
            <a:spLocks noGrp="1"/>
          </p:cNvSpPr>
          <p:nvPr>
            <p:ph idx="1"/>
          </p:nvPr>
        </p:nvSpPr>
        <p:spPr>
          <a:xfrm>
            <a:off x="1144923" y="2405894"/>
            <a:ext cx="5315189" cy="3535083"/>
          </a:xfrm>
        </p:spPr>
        <p:txBody>
          <a:bodyPr anchor="t">
            <a:normAutofit/>
          </a:bodyPr>
          <a:lstStyle/>
          <a:p>
            <a:pPr marL="0" indent="0">
              <a:buNone/>
            </a:pPr>
            <a:r>
              <a:rPr lang="en-US" sz="2000" b="0" i="0" u="none" strike="noStrike" baseline="0" dirty="0">
                <a:latin typeface="MinionPro-Regular"/>
              </a:rPr>
              <a:t>2. After clicking on the </a:t>
            </a:r>
            <a:r>
              <a:rPr lang="en-US" sz="2000" b="1" i="0" u="none" strike="noStrike" baseline="0" dirty="0">
                <a:latin typeface="MinionPro-Bold"/>
              </a:rPr>
              <a:t>Apply &amp; Restart </a:t>
            </a:r>
            <a:r>
              <a:rPr lang="en-US" sz="2000" b="0" i="0" u="none" strike="noStrike" baseline="0" dirty="0">
                <a:latin typeface="MinionPro-Regular"/>
              </a:rPr>
              <a:t>button, Docker Desktop will install a local Kubernetes cluster, and also the </a:t>
            </a:r>
            <a:r>
              <a:rPr lang="en-US" sz="2000" b="0" i="0" u="none" strike="noStrike" baseline="0">
                <a:latin typeface="CourierStd"/>
              </a:rPr>
              <a:t>kubectl</a:t>
            </a:r>
            <a:r>
              <a:rPr lang="en-US" sz="2000" b="0" i="0" u="none" strike="noStrike" baseline="0" dirty="0">
                <a:latin typeface="CourierStd"/>
              </a:rPr>
              <a:t> </a:t>
            </a:r>
            <a:r>
              <a:rPr lang="en-US" sz="2000" b="0" i="0" u="none" strike="noStrike" baseline="0" dirty="0">
                <a:latin typeface="MinionPro-Regular"/>
              </a:rPr>
              <a:t>client tool, on the local machine.</a:t>
            </a:r>
            <a:endParaRPr lang="en-US" sz="2000" b="0" i="0" u="none" strike="noStrike" baseline="0">
              <a:latin typeface="MinionPro-Regular"/>
            </a:endParaRPr>
          </a:p>
          <a:p>
            <a:pPr marL="0" indent="0">
              <a:buNone/>
            </a:pPr>
            <a:endParaRPr lang="en-US" sz="2000">
              <a:latin typeface="MinionPro-Regular"/>
            </a:endParaRPr>
          </a:p>
          <a:p>
            <a:r>
              <a:rPr lang="en-US" sz="2000" b="0" i="0" u="none" strike="noStrike" baseline="0">
                <a:latin typeface="MinionPro-Regular"/>
              </a:rPr>
              <a:t>Following the local installation of Kubernetes, we will check its installation by executing</a:t>
            </a:r>
          </a:p>
          <a:p>
            <a:r>
              <a:rPr lang="en-US" sz="2000" b="0" i="0" u="none" strike="noStrike" baseline="0">
                <a:latin typeface="MinionPro-Regular"/>
              </a:rPr>
              <a:t>the following command in a Terminal:</a:t>
            </a:r>
          </a:p>
          <a:p>
            <a:r>
              <a:rPr lang="en-IN" sz="2000" b="1" i="0" u="none" strike="noStrike" baseline="0">
                <a:latin typeface="CourierStd-Bold"/>
              </a:rPr>
              <a:t>kubectl version –short</a:t>
            </a:r>
            <a:endParaRPr lang="en-US" sz="2000" b="1" i="0" u="none" strike="noStrike" baseline="0">
              <a:latin typeface="MinionPro-Regular"/>
            </a:endParaRPr>
          </a:p>
          <a:p>
            <a:endParaRPr lang="en-US" sz="2000" b="1">
              <a:latin typeface="MinionPro-Regular"/>
            </a:endParaRPr>
          </a:p>
          <a:p>
            <a:endParaRPr lang="en-IN" sz="2000"/>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460CDD3-C758-74B9-AA56-F7A2B95548BD}"/>
              </a:ext>
            </a:extLst>
          </p:cNvPr>
          <p:cNvPicPr>
            <a:picLocks noChangeAspect="1"/>
          </p:cNvPicPr>
          <p:nvPr/>
        </p:nvPicPr>
        <p:blipFill>
          <a:blip r:embed="rId2"/>
          <a:stretch>
            <a:fillRect/>
          </a:stretch>
        </p:blipFill>
        <p:spPr>
          <a:xfrm>
            <a:off x="7075967" y="3137013"/>
            <a:ext cx="4170530" cy="615867"/>
          </a:xfrm>
          <a:prstGeom prst="rect">
            <a:avLst/>
          </a:prstGeom>
        </p:spPr>
      </p:pic>
    </p:spTree>
    <p:extLst>
      <p:ext uri="{BB962C8B-B14F-4D97-AF65-F5344CB8AC3E}">
        <p14:creationId xmlns:p14="http://schemas.microsoft.com/office/powerpoint/2010/main" val="81641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5" name="Straight Connector 24">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0" name="Rectangle 2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3" name="Straight Connector 3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C698809-F369-5F75-88AF-3E214921A183}"/>
              </a:ext>
            </a:extLst>
          </p:cNvPr>
          <p:cNvSpPr>
            <a:spLocks noGrp="1"/>
          </p:cNvSpPr>
          <p:nvPr>
            <p:ph type="title"/>
          </p:nvPr>
        </p:nvSpPr>
        <p:spPr>
          <a:xfrm>
            <a:off x="630935" y="4033127"/>
            <a:ext cx="5071221" cy="2129586"/>
          </a:xfrm>
          <a:noFill/>
        </p:spPr>
        <p:txBody>
          <a:bodyPr anchor="t">
            <a:normAutofit/>
          </a:bodyPr>
          <a:lstStyle/>
          <a:p>
            <a:r>
              <a:rPr lang="en-IN" sz="4800" b="0" i="0" u="none" strike="noStrike" baseline="0">
                <a:solidFill>
                  <a:schemeClr val="bg1"/>
                </a:solidFill>
                <a:latin typeface="OpenSans-Semibold"/>
              </a:rPr>
              <a:t>Installing the Kubernetes dashboard</a:t>
            </a:r>
            <a:endParaRPr lang="en-IN" sz="4800">
              <a:solidFill>
                <a:schemeClr val="bg1"/>
              </a:solidFill>
            </a:endParaRPr>
          </a:p>
        </p:txBody>
      </p:sp>
      <p:pic>
        <p:nvPicPr>
          <p:cNvPr id="5" name="Picture 4">
            <a:extLst>
              <a:ext uri="{FF2B5EF4-FFF2-40B4-BE49-F238E27FC236}">
                <a16:creationId xmlns:a16="http://schemas.microsoft.com/office/drawing/2014/main" id="{32E8F408-3098-D0A8-05EE-1C049F37CB8A}"/>
              </a:ext>
            </a:extLst>
          </p:cNvPr>
          <p:cNvPicPr>
            <a:picLocks noChangeAspect="1"/>
          </p:cNvPicPr>
          <p:nvPr/>
        </p:nvPicPr>
        <p:blipFill>
          <a:blip r:embed="rId2"/>
          <a:stretch>
            <a:fillRect/>
          </a:stretch>
        </p:blipFill>
        <p:spPr>
          <a:xfrm>
            <a:off x="631359" y="897653"/>
            <a:ext cx="10843065" cy="2705500"/>
          </a:xfrm>
          <a:prstGeom prst="rect">
            <a:avLst/>
          </a:prstGeom>
        </p:spPr>
      </p:pic>
      <p:grpSp>
        <p:nvGrpSpPr>
          <p:cNvPr id="38" name="Group 37">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39" name="Straight Connector 38">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4" name="Oval 43">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4B29D5-DF9D-71E1-7CF0-3481A2E65F13}"/>
              </a:ext>
            </a:extLst>
          </p:cNvPr>
          <p:cNvSpPr>
            <a:spLocks noGrp="1"/>
          </p:cNvSpPr>
          <p:nvPr>
            <p:ph idx="1"/>
          </p:nvPr>
        </p:nvSpPr>
        <p:spPr>
          <a:xfrm>
            <a:off x="5160259" y="3630251"/>
            <a:ext cx="6335320" cy="2926527"/>
          </a:xfrm>
          <a:noFill/>
        </p:spPr>
        <p:txBody>
          <a:bodyPr anchor="t">
            <a:normAutofit/>
          </a:bodyPr>
          <a:lstStyle/>
          <a:p>
            <a:pPr marL="0" indent="0">
              <a:buNone/>
            </a:pPr>
            <a:r>
              <a:rPr lang="en-US" sz="1600" b="0" i="0" u="none" strike="noStrike" baseline="0" dirty="0">
                <a:solidFill>
                  <a:schemeClr val="bg1"/>
                </a:solidFill>
                <a:latin typeface="MinionPro-Regular"/>
              </a:rPr>
              <a:t>In order to install the Kubernetes dashboard, which is a pre-packaged containerized web application that will be deployed in our cluster, we will run the following command in a </a:t>
            </a:r>
            <a:r>
              <a:rPr lang="en-IN" sz="1600" b="0" i="0" u="none" strike="noStrike" baseline="0" dirty="0">
                <a:solidFill>
                  <a:schemeClr val="bg1"/>
                </a:solidFill>
                <a:latin typeface="MinionPro-Regular"/>
              </a:rPr>
              <a:t>Terminal:</a:t>
            </a:r>
          </a:p>
          <a:p>
            <a:pPr marL="0" indent="0">
              <a:buNone/>
            </a:pPr>
            <a:r>
              <a:rPr lang="en-US" sz="1600" b="1" i="0" u="none" strike="noStrike" baseline="0" dirty="0" err="1">
                <a:solidFill>
                  <a:schemeClr val="bg1"/>
                </a:solidFill>
                <a:latin typeface="CourierStd-Bold"/>
              </a:rPr>
              <a:t>kubectl</a:t>
            </a:r>
            <a:r>
              <a:rPr lang="en-US" sz="1600" b="1" i="0" u="none" strike="noStrike" baseline="0" dirty="0">
                <a:solidFill>
                  <a:schemeClr val="bg1"/>
                </a:solidFill>
                <a:latin typeface="CourierStd-Bold"/>
              </a:rPr>
              <a:t> apply -f https://raw.githubusercontent.com/kubernetes/</a:t>
            </a:r>
          </a:p>
          <a:p>
            <a:pPr marL="0" indent="0">
              <a:buNone/>
            </a:pPr>
            <a:r>
              <a:rPr lang="en-US" sz="1600" b="1" i="0" u="none" strike="noStrike" baseline="0" dirty="0">
                <a:solidFill>
                  <a:schemeClr val="bg1"/>
                </a:solidFill>
                <a:latin typeface="CourierStd-Bold"/>
              </a:rPr>
              <a:t>dashboard/v2.4.0/</a:t>
            </a:r>
            <a:r>
              <a:rPr lang="en-US" sz="1600" b="1" i="0" u="none" strike="noStrike" baseline="0" dirty="0" err="1">
                <a:solidFill>
                  <a:schemeClr val="bg1"/>
                </a:solidFill>
                <a:latin typeface="CourierStd-Bold"/>
              </a:rPr>
              <a:t>aio</a:t>
            </a:r>
            <a:r>
              <a:rPr lang="en-US" sz="1600" b="1" i="0" u="none" strike="noStrike" baseline="0" dirty="0">
                <a:solidFill>
                  <a:schemeClr val="bg1"/>
                </a:solidFill>
                <a:latin typeface="CourierStd-Bold"/>
              </a:rPr>
              <a:t>/deploy/</a:t>
            </a:r>
            <a:r>
              <a:rPr lang="en-US" sz="1600" b="1" i="0" u="none" strike="noStrike" baseline="0" dirty="0" err="1">
                <a:solidFill>
                  <a:schemeClr val="bg1"/>
                </a:solidFill>
                <a:latin typeface="CourierStd-Bold"/>
              </a:rPr>
              <a:t>recommended.yaml</a:t>
            </a:r>
            <a:endParaRPr lang="en-US" sz="1600" b="1" i="0" u="none" strike="noStrike" baseline="0" dirty="0">
              <a:solidFill>
                <a:schemeClr val="bg1"/>
              </a:solidFill>
              <a:latin typeface="CourierStd-Bold"/>
            </a:endParaRPr>
          </a:p>
          <a:p>
            <a:pPr marL="0" indent="0">
              <a:buNone/>
            </a:pPr>
            <a:r>
              <a:rPr lang="en-US" sz="1600" b="0" i="0" u="none" strike="noStrike" baseline="0" dirty="0">
                <a:solidFill>
                  <a:schemeClr val="bg1"/>
                </a:solidFill>
                <a:latin typeface="MinionPro-Regular"/>
              </a:rPr>
              <a:t>Its execution is shown in the following screenshot:</a:t>
            </a:r>
            <a:endParaRPr lang="en-IN" sz="1600" dirty="0">
              <a:solidFill>
                <a:schemeClr val="bg1"/>
              </a:solidFill>
            </a:endParaRPr>
          </a:p>
        </p:txBody>
      </p:sp>
    </p:spTree>
    <p:extLst>
      <p:ext uri="{BB962C8B-B14F-4D97-AF65-F5344CB8AC3E}">
        <p14:creationId xmlns:p14="http://schemas.microsoft.com/office/powerpoint/2010/main" val="716241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1537</TotalTime>
  <Words>2151</Words>
  <Application>Microsoft Office PowerPoint</Application>
  <PresentationFormat>Widescreen</PresentationFormat>
  <Paragraphs>144</Paragraphs>
  <Slides>34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Aptos</vt:lpstr>
      <vt:lpstr>Aptos Display</vt:lpstr>
      <vt:lpstr>Arial</vt:lpstr>
      <vt:lpstr>Arial</vt:lpstr>
      <vt:lpstr>Calibri</vt:lpstr>
      <vt:lpstr>CourierStd</vt:lpstr>
      <vt:lpstr>CourierStd-Bold</vt:lpstr>
      <vt:lpstr>MinionPro-Bold</vt:lpstr>
      <vt:lpstr>MinionPro-It</vt:lpstr>
      <vt:lpstr>MinionPro-Regular</vt:lpstr>
      <vt:lpstr>OpenSans-Bold</vt:lpstr>
      <vt:lpstr>OpenSans-Semibold</vt:lpstr>
      <vt:lpstr>Times New Roman</vt:lpstr>
      <vt:lpstr>Office Theme</vt:lpstr>
      <vt:lpstr>Module V</vt:lpstr>
      <vt:lpstr>About Kubernetes</vt:lpstr>
      <vt:lpstr>Installing Kubernetes</vt:lpstr>
      <vt:lpstr>Kubernetes architecture overview</vt:lpstr>
      <vt:lpstr>Kubernetes architecture overview</vt:lpstr>
      <vt:lpstr>PowerPoint Presentation</vt:lpstr>
      <vt:lpstr>Installing Kubernetes on a local machine</vt:lpstr>
      <vt:lpstr>PowerPoint Presentation</vt:lpstr>
      <vt:lpstr>Installing the Kubernetes dashboard</vt:lpstr>
      <vt:lpstr>PowerPoint Presentation</vt:lpstr>
      <vt:lpstr>PowerPoint Presentation</vt:lpstr>
      <vt:lpstr>PowerPoint Presentation</vt:lpstr>
      <vt:lpstr>PowerPoint Presentation</vt:lpstr>
      <vt:lpstr>PowerPoint Presentation</vt:lpstr>
      <vt:lpstr>PowerPoint Presentation</vt:lpstr>
      <vt:lpstr>A first example of Kubernetes application deployment </vt:lpstr>
      <vt:lpstr>PowerPoint Presentation</vt:lpstr>
      <vt:lpstr>PowerPoint Presentation</vt:lpstr>
      <vt:lpstr>PowerPoint Presentation</vt:lpstr>
      <vt:lpstr>PowerPoint Presentation</vt:lpstr>
      <vt:lpstr>Testing APIs with Postman</vt:lpstr>
      <vt:lpstr>Creating a Postman collection with requests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Creating our first request</vt:lpstr>
      <vt:lpstr>Creating our first request</vt:lpstr>
      <vt:lpstr>Creating our first request</vt:lpstr>
      <vt:lpstr>Creating our first request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Anilkumar B H CSE</dc:creator>
  <cp:lastModifiedBy>Anilkumar B H CSE</cp:lastModifiedBy>
  <cp:revision>9</cp:revision>
  <dcterms:created xsi:type="dcterms:W3CDTF">2024-07-01T04:44:30Z</dcterms:created>
  <dcterms:modified xsi:type="dcterms:W3CDTF">2024-07-20T09:19:49Z</dcterms:modified>
</cp:coreProperties>
</file>