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4"/>
  </p:notesMasterIdLst>
  <p:sldIdLst>
    <p:sldId id="256" r:id="rId2"/>
    <p:sldId id="259" r:id="rId3"/>
    <p:sldId id="257" r:id="rId4"/>
    <p:sldId id="258" r:id="rId5"/>
    <p:sldId id="276" r:id="rId6"/>
    <p:sldId id="290" r:id="rId7"/>
    <p:sldId id="289" r:id="rId8"/>
    <p:sldId id="260" r:id="rId9"/>
    <p:sldId id="261" r:id="rId10"/>
    <p:sldId id="262" r:id="rId11"/>
    <p:sldId id="263" r:id="rId12"/>
    <p:sldId id="269" r:id="rId13"/>
  </p:sldIdLst>
  <p:sldSz cx="9144000" cy="5143500" type="screen16x9"/>
  <p:notesSz cx="6858000" cy="9144000"/>
  <p:embeddedFontLst>
    <p:embeddedFont>
      <p:font typeface="STCaiyun" panose="02010800040101010101" pitchFamily="2" charset="-122"/>
      <p:regular r:id="rId15"/>
    </p:embeddedFont>
    <p:embeddedFont>
      <p:font typeface="Fira Sans Extra Condensed" panose="020B0503050000020004" pitchFamily="34" charset="0"/>
      <p:regular r:id="rId16"/>
      <p:bold r:id="rId17"/>
      <p:italic r:id="rId18"/>
      <p:boldItalic r:id="rId19"/>
    </p:embeddedFont>
    <p:embeddedFont>
      <p:font typeface="Fira Sans Extra Condensed Medium" panose="020B0604020202020204" charset="0"/>
      <p:regular r:id="rId20"/>
      <p:bold r:id="rId21"/>
      <p:italic r:id="rId22"/>
      <p:boldItalic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5252"/>
    <a:srgbClr val="6B6B6B"/>
    <a:srgbClr val="797979"/>
    <a:srgbClr val="646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FE0F53-CEAB-4B22-8D89-8F09A1F54722}">
  <a:tblStyle styleId="{F5FE0F53-CEAB-4B22-8D89-8F09A1F5472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55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9838e2ec69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9838e2ec69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999fe2707e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999fe2707e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6"/>
        <p:cNvGrpSpPr/>
        <p:nvPr/>
      </p:nvGrpSpPr>
      <p:grpSpPr>
        <a:xfrm>
          <a:off x="0" y="0"/>
          <a:ext cx="0" cy="0"/>
          <a:chOff x="0" y="0"/>
          <a:chExt cx="0" cy="0"/>
        </a:xfrm>
      </p:grpSpPr>
      <p:sp>
        <p:nvSpPr>
          <p:cNvPr id="1277" name="Google Shape;1277;ga0dc0e16b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8" name="Google Shape;1278;ga0dc0e16b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9838e2ec69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9838e2ec6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9838e2ec6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9838e2ec6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9838e2ec6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9838e2ec6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Ways to interact picture</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ga0dc0e16b1_0_1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ga0dc0e16b1_0_1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a:extLst>
            <a:ext uri="{FF2B5EF4-FFF2-40B4-BE49-F238E27FC236}">
              <a16:creationId xmlns:a16="http://schemas.microsoft.com/office/drawing/2014/main" id="{5A36E76F-E59A-1792-44EE-4620804B9D58}"/>
            </a:ext>
          </a:extLst>
        </p:cNvPr>
        <p:cNvGrpSpPr/>
        <p:nvPr/>
      </p:nvGrpSpPr>
      <p:grpSpPr>
        <a:xfrm>
          <a:off x="0" y="0"/>
          <a:ext cx="0" cy="0"/>
          <a:chOff x="0" y="0"/>
          <a:chExt cx="0" cy="0"/>
        </a:xfrm>
      </p:grpSpPr>
      <p:sp>
        <p:nvSpPr>
          <p:cNvPr id="1687" name="Google Shape;1687;ga0dc0e16b1_0_1978:notes">
            <a:extLst>
              <a:ext uri="{FF2B5EF4-FFF2-40B4-BE49-F238E27FC236}">
                <a16:creationId xmlns:a16="http://schemas.microsoft.com/office/drawing/2014/main" id="{B9EBFC62-40E8-884F-8047-29A7E768253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ga0dc0e16b1_0_1978:notes">
            <a:extLst>
              <a:ext uri="{FF2B5EF4-FFF2-40B4-BE49-F238E27FC236}">
                <a16:creationId xmlns:a16="http://schemas.microsoft.com/office/drawing/2014/main" id="{B2439B03-CE99-E40C-A694-AEBCF420D04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1959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a:extLst>
            <a:ext uri="{FF2B5EF4-FFF2-40B4-BE49-F238E27FC236}">
              <a16:creationId xmlns:a16="http://schemas.microsoft.com/office/drawing/2014/main" id="{3E261B89-A91F-5342-4ADA-219C058E7FF4}"/>
            </a:ext>
          </a:extLst>
        </p:cNvPr>
        <p:cNvGrpSpPr/>
        <p:nvPr/>
      </p:nvGrpSpPr>
      <p:grpSpPr>
        <a:xfrm>
          <a:off x="0" y="0"/>
          <a:ext cx="0" cy="0"/>
          <a:chOff x="0" y="0"/>
          <a:chExt cx="0" cy="0"/>
        </a:xfrm>
      </p:grpSpPr>
      <p:sp>
        <p:nvSpPr>
          <p:cNvPr id="169" name="Google Shape;169;g9838e2ec69_0_11:notes">
            <a:extLst>
              <a:ext uri="{FF2B5EF4-FFF2-40B4-BE49-F238E27FC236}">
                <a16:creationId xmlns:a16="http://schemas.microsoft.com/office/drawing/2014/main" id="{01AB9517-9F1E-50CC-DBDC-7A8F0F7D3C8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9838e2ec69_0_11:notes">
            <a:extLst>
              <a:ext uri="{FF2B5EF4-FFF2-40B4-BE49-F238E27FC236}">
                <a16:creationId xmlns:a16="http://schemas.microsoft.com/office/drawing/2014/main" id="{7F57FF99-BE81-D15B-CDB9-DBBEDD467A6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t>IAM (Identity and Access Management) ensures individuals have proper access to resources through identity management, access control, authentication, authorization, and activity monitoring.</a:t>
            </a:r>
          </a:p>
          <a:p>
            <a:r>
              <a:rPr lang="en-US" b="1" dirty="0"/>
              <a:t>Benefits:</a:t>
            </a:r>
          </a:p>
          <a:p>
            <a:pPr>
              <a:buFont typeface="Arial" panose="020B0604020202020204" pitchFamily="34" charset="0"/>
              <a:buChar char="•"/>
            </a:pPr>
            <a:r>
              <a:rPr lang="en-US" b="1" dirty="0"/>
              <a:t>Enhanced Security</a:t>
            </a:r>
            <a:r>
              <a:rPr lang="en-US" dirty="0"/>
              <a:t>: Protects sensitive data by restricting unauthorized access.</a:t>
            </a:r>
          </a:p>
          <a:p>
            <a:pPr>
              <a:buFont typeface="Arial" panose="020B0604020202020204" pitchFamily="34" charset="0"/>
              <a:buChar char="•"/>
            </a:pPr>
            <a:r>
              <a:rPr lang="en-US" b="1" dirty="0"/>
              <a:t>Compliance</a:t>
            </a:r>
            <a:r>
              <a:rPr lang="en-US" dirty="0"/>
              <a:t>: Helps meet regulatory requirements.</a:t>
            </a:r>
          </a:p>
          <a:p>
            <a:pPr>
              <a:buFont typeface="Arial" panose="020B0604020202020204" pitchFamily="34" charset="0"/>
              <a:buChar char="•"/>
            </a:pPr>
            <a:r>
              <a:rPr lang="en-US" b="1" dirty="0"/>
              <a:t>Operational Efficiency</a:t>
            </a:r>
            <a:r>
              <a:rPr lang="en-US" dirty="0"/>
              <a:t>: Simplifies user management processes.</a:t>
            </a:r>
          </a:p>
          <a:p>
            <a:pPr>
              <a:buFont typeface="Arial" panose="020B0604020202020204" pitchFamily="34" charset="0"/>
              <a:buChar char="•"/>
            </a:pPr>
            <a:r>
              <a:rPr lang="en-US" b="1" dirty="0"/>
              <a:t>Convenience</a:t>
            </a:r>
            <a:r>
              <a:rPr lang="en-US" dirty="0"/>
              <a:t>: Provides features like single sign-on (SSO) for a seamless experience.</a:t>
            </a:r>
          </a:p>
          <a:p>
            <a:r>
              <a:rPr lang="en-US" dirty="0"/>
              <a:t>Examples include AWS IAM, Azure Active Directory, and Okta.</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8104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9838e2ec6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9838e2ec6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https://www.geeksforgeeks.org/automated-scaling-listener-in-cloud-computing/</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9838e2ec69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9838e2ec69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7200" y="744575"/>
            <a:ext cx="8229600" cy="2052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Font typeface="Fira Sans Extra Condensed"/>
              <a:buNone/>
              <a:defRPr sz="4800" b="1">
                <a:latin typeface="Fira Sans Extra Condensed"/>
                <a:ea typeface="Fira Sans Extra Condensed"/>
                <a:cs typeface="Fira Sans Extra Condensed"/>
                <a:sym typeface="Fira Sans Extra Condense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57200" y="3215125"/>
            <a:ext cx="8229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2400"/>
              <a:buNone/>
              <a:defRPr sz="2400">
                <a:solidFill>
                  <a:srgbClr val="000000"/>
                </a:solidFill>
              </a:defRPr>
            </a:lvl1pPr>
            <a:lvl2pPr lvl="1" algn="ctr">
              <a:lnSpc>
                <a:spcPct val="100000"/>
              </a:lnSpc>
              <a:spcBef>
                <a:spcPts val="0"/>
              </a:spcBef>
              <a:spcAft>
                <a:spcPts val="0"/>
              </a:spcAft>
              <a:buClr>
                <a:srgbClr val="000000"/>
              </a:buClr>
              <a:buSzPts val="2800"/>
              <a:buNone/>
              <a:defRPr sz="2800">
                <a:solidFill>
                  <a:srgbClr val="000000"/>
                </a:solidFill>
              </a:defRPr>
            </a:lvl2pPr>
            <a:lvl3pPr lvl="2" algn="ctr">
              <a:lnSpc>
                <a:spcPct val="100000"/>
              </a:lnSpc>
              <a:spcBef>
                <a:spcPts val="0"/>
              </a:spcBef>
              <a:spcAft>
                <a:spcPts val="0"/>
              </a:spcAft>
              <a:buClr>
                <a:srgbClr val="000000"/>
              </a:buClr>
              <a:buSzPts val="2800"/>
              <a:buNone/>
              <a:defRPr sz="2800">
                <a:solidFill>
                  <a:srgbClr val="000000"/>
                </a:solidFill>
              </a:defRPr>
            </a:lvl3pPr>
            <a:lvl4pPr lvl="3" algn="ctr">
              <a:lnSpc>
                <a:spcPct val="100000"/>
              </a:lnSpc>
              <a:spcBef>
                <a:spcPts val="0"/>
              </a:spcBef>
              <a:spcAft>
                <a:spcPts val="0"/>
              </a:spcAft>
              <a:buClr>
                <a:srgbClr val="000000"/>
              </a:buClr>
              <a:buSzPts val="2800"/>
              <a:buNone/>
              <a:defRPr sz="2800">
                <a:solidFill>
                  <a:srgbClr val="000000"/>
                </a:solidFill>
              </a:defRPr>
            </a:lvl4pPr>
            <a:lvl5pPr lvl="4" algn="ctr">
              <a:lnSpc>
                <a:spcPct val="100000"/>
              </a:lnSpc>
              <a:spcBef>
                <a:spcPts val="0"/>
              </a:spcBef>
              <a:spcAft>
                <a:spcPts val="0"/>
              </a:spcAft>
              <a:buClr>
                <a:srgbClr val="000000"/>
              </a:buClr>
              <a:buSzPts val="2800"/>
              <a:buNone/>
              <a:defRPr sz="2800">
                <a:solidFill>
                  <a:srgbClr val="000000"/>
                </a:solidFill>
              </a:defRPr>
            </a:lvl5pPr>
            <a:lvl6pPr lvl="5" algn="ctr">
              <a:lnSpc>
                <a:spcPct val="100000"/>
              </a:lnSpc>
              <a:spcBef>
                <a:spcPts val="0"/>
              </a:spcBef>
              <a:spcAft>
                <a:spcPts val="0"/>
              </a:spcAft>
              <a:buClr>
                <a:srgbClr val="000000"/>
              </a:buClr>
              <a:buSzPts val="2800"/>
              <a:buNone/>
              <a:defRPr sz="2800">
                <a:solidFill>
                  <a:srgbClr val="000000"/>
                </a:solidFill>
              </a:defRPr>
            </a:lvl6pPr>
            <a:lvl7pPr lvl="6" algn="ctr">
              <a:lnSpc>
                <a:spcPct val="100000"/>
              </a:lnSpc>
              <a:spcBef>
                <a:spcPts val="0"/>
              </a:spcBef>
              <a:spcAft>
                <a:spcPts val="0"/>
              </a:spcAft>
              <a:buClr>
                <a:srgbClr val="000000"/>
              </a:buClr>
              <a:buSzPts val="2800"/>
              <a:buNone/>
              <a:defRPr sz="2800">
                <a:solidFill>
                  <a:srgbClr val="000000"/>
                </a:solidFill>
              </a:defRPr>
            </a:lvl7pPr>
            <a:lvl8pPr lvl="7" algn="ctr">
              <a:lnSpc>
                <a:spcPct val="100000"/>
              </a:lnSpc>
              <a:spcBef>
                <a:spcPts val="0"/>
              </a:spcBef>
              <a:spcAft>
                <a:spcPts val="0"/>
              </a:spcAft>
              <a:buClr>
                <a:srgbClr val="000000"/>
              </a:buClr>
              <a:buSzPts val="2800"/>
              <a:buNone/>
              <a:defRPr sz="2800">
                <a:solidFill>
                  <a:srgbClr val="000000"/>
                </a:solidFill>
              </a:defRPr>
            </a:lvl8pPr>
            <a:lvl9pPr lvl="8" algn="ctr">
              <a:lnSpc>
                <a:spcPct val="100000"/>
              </a:lnSpc>
              <a:spcBef>
                <a:spcPts val="0"/>
              </a:spcBef>
              <a:spcAft>
                <a:spcPts val="0"/>
              </a:spcAft>
              <a:buClr>
                <a:srgbClr val="000000"/>
              </a:buClr>
              <a:buSzPts val="2800"/>
              <a:buNone/>
              <a:defRPr sz="2800">
                <a:solidFill>
                  <a:srgbClr val="000000"/>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57200" y="2150850"/>
            <a:ext cx="8229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457200" y="398125"/>
            <a:ext cx="8229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400"/>
              <a:buNone/>
              <a:defRPr sz="24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A4335"/>
          </p15:clr>
        </p15:guide>
        <p15:guide id="2" pos="5472">
          <p15:clr>
            <a:srgbClr val="EA4335"/>
          </p15:clr>
        </p15:guide>
        <p15:guide id="3" orient="horz" pos="251">
          <p15:clr>
            <a:srgbClr val="EA4335"/>
          </p15:clr>
        </p15:guide>
        <p15:guide id="4" orient="horz" pos="2989">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7"/>
          <p:cNvSpPr txBox="1">
            <a:spLocks noGrp="1"/>
          </p:cNvSpPr>
          <p:nvPr>
            <p:ph type="ctrTitle"/>
          </p:nvPr>
        </p:nvSpPr>
        <p:spPr>
          <a:xfrm>
            <a:off x="5053025" y="744575"/>
            <a:ext cx="3329100" cy="2052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Cloud </a:t>
            </a:r>
            <a:br>
              <a:rPr lang="en" dirty="0"/>
            </a:br>
            <a:r>
              <a:rPr lang="en" dirty="0"/>
              <a:t>Computing</a:t>
            </a:r>
            <a:endParaRPr dirty="0"/>
          </a:p>
        </p:txBody>
      </p:sp>
      <p:sp>
        <p:nvSpPr>
          <p:cNvPr id="60" name="Google Shape;60;p17"/>
          <p:cNvSpPr txBox="1">
            <a:spLocks noGrp="1"/>
          </p:cNvSpPr>
          <p:nvPr>
            <p:ph type="subTitle" idx="1"/>
          </p:nvPr>
        </p:nvSpPr>
        <p:spPr>
          <a:xfrm>
            <a:off x="7291987" y="4336879"/>
            <a:ext cx="1193168"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Presented By,</a:t>
            </a:r>
          </a:p>
          <a:p>
            <a:pPr marL="0" lvl="0" indent="0" algn="l" rtl="0">
              <a:spcBef>
                <a:spcPts val="0"/>
              </a:spcBef>
              <a:spcAft>
                <a:spcPts val="0"/>
              </a:spcAft>
              <a:buNone/>
            </a:pPr>
            <a:r>
              <a:rPr lang="en" sz="1200" dirty="0"/>
              <a:t>Yashwanth S</a:t>
            </a:r>
          </a:p>
          <a:p>
            <a:pPr marL="0" lvl="0" indent="0" algn="l" rtl="0">
              <a:spcBef>
                <a:spcPts val="0"/>
              </a:spcBef>
              <a:spcAft>
                <a:spcPts val="0"/>
              </a:spcAft>
              <a:buNone/>
            </a:pPr>
            <a:r>
              <a:rPr lang="en" sz="1200" dirty="0"/>
              <a:t>4VV22CS189</a:t>
            </a:r>
            <a:endParaRPr sz="1200" dirty="0"/>
          </a:p>
        </p:txBody>
      </p:sp>
      <p:grpSp>
        <p:nvGrpSpPr>
          <p:cNvPr id="2" name="Group 1">
            <a:extLst>
              <a:ext uri="{FF2B5EF4-FFF2-40B4-BE49-F238E27FC236}">
                <a16:creationId xmlns:a16="http://schemas.microsoft.com/office/drawing/2014/main" id="{FC953E2F-28CC-BB13-6A3A-F21A45FD5B46}"/>
              </a:ext>
            </a:extLst>
          </p:cNvPr>
          <p:cNvGrpSpPr/>
          <p:nvPr/>
        </p:nvGrpSpPr>
        <p:grpSpPr>
          <a:xfrm>
            <a:off x="-647875" y="398129"/>
            <a:ext cx="4940100" cy="4347299"/>
            <a:chOff x="-647875" y="398129"/>
            <a:chExt cx="4940100" cy="4347299"/>
          </a:xfrm>
        </p:grpSpPr>
        <p:sp>
          <p:nvSpPr>
            <p:cNvPr id="61" name="Google Shape;61;p17"/>
            <p:cNvSpPr/>
            <p:nvPr/>
          </p:nvSpPr>
          <p:spPr>
            <a:xfrm>
              <a:off x="-647875" y="398129"/>
              <a:ext cx="4412891" cy="3585620"/>
            </a:xfrm>
            <a:custGeom>
              <a:avLst/>
              <a:gdLst/>
              <a:ahLst/>
              <a:cxnLst/>
              <a:rect l="l" t="t" r="r" b="b"/>
              <a:pathLst>
                <a:path w="179477" h="145831" extrusionOk="0">
                  <a:moveTo>
                    <a:pt x="111799" y="0"/>
                  </a:moveTo>
                  <a:cubicBezTo>
                    <a:pt x="106504" y="0"/>
                    <a:pt x="100523" y="1666"/>
                    <a:pt x="94201" y="5204"/>
                  </a:cubicBezTo>
                  <a:cubicBezTo>
                    <a:pt x="83222" y="11321"/>
                    <a:pt x="73316" y="21821"/>
                    <a:pt x="66194" y="33827"/>
                  </a:cubicBezTo>
                  <a:cubicBezTo>
                    <a:pt x="65806" y="34489"/>
                    <a:pt x="65098" y="34946"/>
                    <a:pt x="64300" y="35037"/>
                  </a:cubicBezTo>
                  <a:cubicBezTo>
                    <a:pt x="60488" y="35516"/>
                    <a:pt x="56356" y="36908"/>
                    <a:pt x="52020" y="39328"/>
                  </a:cubicBezTo>
                  <a:cubicBezTo>
                    <a:pt x="35426" y="48595"/>
                    <a:pt x="21616" y="69549"/>
                    <a:pt x="18809" y="88608"/>
                  </a:cubicBezTo>
                  <a:cubicBezTo>
                    <a:pt x="18695" y="89361"/>
                    <a:pt x="18238" y="90023"/>
                    <a:pt x="17553" y="90411"/>
                  </a:cubicBezTo>
                  <a:lnTo>
                    <a:pt x="15408" y="91598"/>
                  </a:lnTo>
                  <a:cubicBezTo>
                    <a:pt x="6940" y="96323"/>
                    <a:pt x="1" y="109105"/>
                    <a:pt x="1" y="119992"/>
                  </a:cubicBezTo>
                  <a:cubicBezTo>
                    <a:pt x="1" y="126635"/>
                    <a:pt x="2580" y="131108"/>
                    <a:pt x="6506" y="132524"/>
                  </a:cubicBezTo>
                  <a:cubicBezTo>
                    <a:pt x="6985" y="132820"/>
                    <a:pt x="7487" y="133071"/>
                    <a:pt x="8035" y="133277"/>
                  </a:cubicBezTo>
                  <a:cubicBezTo>
                    <a:pt x="8515" y="133573"/>
                    <a:pt x="9017" y="133825"/>
                    <a:pt x="9542" y="134030"/>
                  </a:cubicBezTo>
                  <a:cubicBezTo>
                    <a:pt x="10021" y="134327"/>
                    <a:pt x="10546" y="134601"/>
                    <a:pt x="11071" y="134783"/>
                  </a:cubicBezTo>
                  <a:cubicBezTo>
                    <a:pt x="11550" y="135080"/>
                    <a:pt x="12052" y="135354"/>
                    <a:pt x="12600" y="135536"/>
                  </a:cubicBezTo>
                  <a:cubicBezTo>
                    <a:pt x="13080" y="135833"/>
                    <a:pt x="13582" y="136107"/>
                    <a:pt x="14130" y="136290"/>
                  </a:cubicBezTo>
                  <a:cubicBezTo>
                    <a:pt x="14609" y="136586"/>
                    <a:pt x="15111" y="136860"/>
                    <a:pt x="15636" y="137043"/>
                  </a:cubicBezTo>
                  <a:cubicBezTo>
                    <a:pt x="16115" y="137340"/>
                    <a:pt x="16640" y="137614"/>
                    <a:pt x="17165" y="137796"/>
                  </a:cubicBezTo>
                  <a:cubicBezTo>
                    <a:pt x="17645" y="138116"/>
                    <a:pt x="18147" y="138367"/>
                    <a:pt x="18695" y="138549"/>
                  </a:cubicBezTo>
                  <a:cubicBezTo>
                    <a:pt x="19174" y="138869"/>
                    <a:pt x="19676" y="139120"/>
                    <a:pt x="20224" y="139303"/>
                  </a:cubicBezTo>
                  <a:cubicBezTo>
                    <a:pt x="20703" y="139622"/>
                    <a:pt x="21205" y="139873"/>
                    <a:pt x="21730" y="140056"/>
                  </a:cubicBezTo>
                  <a:cubicBezTo>
                    <a:pt x="22210" y="140375"/>
                    <a:pt x="22735" y="140626"/>
                    <a:pt x="23260" y="140809"/>
                  </a:cubicBezTo>
                  <a:cubicBezTo>
                    <a:pt x="23739" y="141129"/>
                    <a:pt x="24241" y="141380"/>
                    <a:pt x="24789" y="141562"/>
                  </a:cubicBezTo>
                  <a:cubicBezTo>
                    <a:pt x="25268" y="141882"/>
                    <a:pt x="25770" y="142133"/>
                    <a:pt x="26318" y="142316"/>
                  </a:cubicBezTo>
                  <a:cubicBezTo>
                    <a:pt x="26798" y="142635"/>
                    <a:pt x="27300" y="142886"/>
                    <a:pt x="27825" y="143092"/>
                  </a:cubicBezTo>
                  <a:cubicBezTo>
                    <a:pt x="28304" y="143388"/>
                    <a:pt x="28829" y="143639"/>
                    <a:pt x="29354" y="143845"/>
                  </a:cubicBezTo>
                  <a:cubicBezTo>
                    <a:pt x="29833" y="144142"/>
                    <a:pt x="30336" y="144393"/>
                    <a:pt x="30883" y="144598"/>
                  </a:cubicBezTo>
                  <a:cubicBezTo>
                    <a:pt x="32162" y="145397"/>
                    <a:pt x="33622" y="145831"/>
                    <a:pt x="35220" y="145831"/>
                  </a:cubicBezTo>
                  <a:cubicBezTo>
                    <a:pt x="37092" y="145831"/>
                    <a:pt x="39146" y="145260"/>
                    <a:pt x="41315" y="144050"/>
                  </a:cubicBezTo>
                  <a:lnTo>
                    <a:pt x="155601" y="80368"/>
                  </a:lnTo>
                  <a:cubicBezTo>
                    <a:pt x="159299" y="78268"/>
                    <a:pt x="163978" y="75072"/>
                    <a:pt x="165895" y="72927"/>
                  </a:cubicBezTo>
                  <a:cubicBezTo>
                    <a:pt x="173861" y="64961"/>
                    <a:pt x="179476" y="53229"/>
                    <a:pt x="179476" y="43140"/>
                  </a:cubicBezTo>
                  <a:cubicBezTo>
                    <a:pt x="179476" y="35927"/>
                    <a:pt x="176600" y="31088"/>
                    <a:pt x="172035" y="29239"/>
                  </a:cubicBezTo>
                  <a:cubicBezTo>
                    <a:pt x="171556" y="28965"/>
                    <a:pt x="171031" y="28714"/>
                    <a:pt x="170506" y="28486"/>
                  </a:cubicBezTo>
                  <a:cubicBezTo>
                    <a:pt x="170026" y="28189"/>
                    <a:pt x="169524" y="27961"/>
                    <a:pt x="168976" y="27733"/>
                  </a:cubicBezTo>
                  <a:cubicBezTo>
                    <a:pt x="168497" y="27436"/>
                    <a:pt x="167995" y="27208"/>
                    <a:pt x="167470" y="26979"/>
                  </a:cubicBezTo>
                  <a:cubicBezTo>
                    <a:pt x="166991" y="26683"/>
                    <a:pt x="166466" y="26455"/>
                    <a:pt x="165941" y="26226"/>
                  </a:cubicBezTo>
                  <a:cubicBezTo>
                    <a:pt x="165461" y="25930"/>
                    <a:pt x="164936" y="25701"/>
                    <a:pt x="164411" y="25473"/>
                  </a:cubicBezTo>
                  <a:cubicBezTo>
                    <a:pt x="163932" y="25176"/>
                    <a:pt x="163430" y="24925"/>
                    <a:pt x="162882" y="24720"/>
                  </a:cubicBezTo>
                  <a:cubicBezTo>
                    <a:pt x="162403" y="24423"/>
                    <a:pt x="161901" y="24172"/>
                    <a:pt x="161376" y="23967"/>
                  </a:cubicBezTo>
                  <a:cubicBezTo>
                    <a:pt x="160896" y="23670"/>
                    <a:pt x="160371" y="23419"/>
                    <a:pt x="159846" y="23213"/>
                  </a:cubicBezTo>
                  <a:cubicBezTo>
                    <a:pt x="159367" y="22917"/>
                    <a:pt x="158842" y="22666"/>
                    <a:pt x="158317" y="22460"/>
                  </a:cubicBezTo>
                  <a:cubicBezTo>
                    <a:pt x="157838" y="22163"/>
                    <a:pt x="157336" y="21912"/>
                    <a:pt x="156788" y="21707"/>
                  </a:cubicBezTo>
                  <a:cubicBezTo>
                    <a:pt x="156308" y="21410"/>
                    <a:pt x="155806" y="21159"/>
                    <a:pt x="155281" y="20954"/>
                  </a:cubicBezTo>
                  <a:cubicBezTo>
                    <a:pt x="154802" y="20657"/>
                    <a:pt x="154277" y="20406"/>
                    <a:pt x="153752" y="20200"/>
                  </a:cubicBezTo>
                  <a:cubicBezTo>
                    <a:pt x="153638" y="20132"/>
                    <a:pt x="153524" y="20063"/>
                    <a:pt x="153410" y="20018"/>
                  </a:cubicBezTo>
                  <a:cubicBezTo>
                    <a:pt x="151469" y="17598"/>
                    <a:pt x="149073" y="15772"/>
                    <a:pt x="146334" y="14563"/>
                  </a:cubicBezTo>
                  <a:cubicBezTo>
                    <a:pt x="145832" y="14289"/>
                    <a:pt x="145329" y="14038"/>
                    <a:pt x="144804" y="13809"/>
                  </a:cubicBezTo>
                  <a:cubicBezTo>
                    <a:pt x="144302" y="13535"/>
                    <a:pt x="143800" y="13284"/>
                    <a:pt x="143275" y="13056"/>
                  </a:cubicBezTo>
                  <a:cubicBezTo>
                    <a:pt x="142796" y="12782"/>
                    <a:pt x="142271" y="12531"/>
                    <a:pt x="141746" y="12303"/>
                  </a:cubicBezTo>
                  <a:cubicBezTo>
                    <a:pt x="141267" y="12029"/>
                    <a:pt x="140764" y="11778"/>
                    <a:pt x="140239" y="11550"/>
                  </a:cubicBezTo>
                  <a:cubicBezTo>
                    <a:pt x="139737" y="11276"/>
                    <a:pt x="139235" y="11025"/>
                    <a:pt x="138710" y="10796"/>
                  </a:cubicBezTo>
                  <a:cubicBezTo>
                    <a:pt x="138208" y="10522"/>
                    <a:pt x="137706" y="10271"/>
                    <a:pt x="137181" y="10020"/>
                  </a:cubicBezTo>
                  <a:cubicBezTo>
                    <a:pt x="136701" y="9746"/>
                    <a:pt x="136177" y="9495"/>
                    <a:pt x="135652" y="9267"/>
                  </a:cubicBezTo>
                  <a:cubicBezTo>
                    <a:pt x="135172" y="8993"/>
                    <a:pt x="134670" y="8742"/>
                    <a:pt x="134145" y="8514"/>
                  </a:cubicBezTo>
                  <a:cubicBezTo>
                    <a:pt x="133643" y="8240"/>
                    <a:pt x="133141" y="7989"/>
                    <a:pt x="132616" y="7761"/>
                  </a:cubicBezTo>
                  <a:cubicBezTo>
                    <a:pt x="132114" y="7487"/>
                    <a:pt x="131611" y="7236"/>
                    <a:pt x="131086" y="7007"/>
                  </a:cubicBezTo>
                  <a:cubicBezTo>
                    <a:pt x="130607" y="6733"/>
                    <a:pt x="130082" y="6482"/>
                    <a:pt x="129557" y="6254"/>
                  </a:cubicBezTo>
                  <a:cubicBezTo>
                    <a:pt x="129078" y="5980"/>
                    <a:pt x="128576" y="5729"/>
                    <a:pt x="128051" y="5501"/>
                  </a:cubicBezTo>
                  <a:cubicBezTo>
                    <a:pt x="127549" y="5227"/>
                    <a:pt x="127046" y="4976"/>
                    <a:pt x="126521" y="4748"/>
                  </a:cubicBezTo>
                  <a:cubicBezTo>
                    <a:pt x="126019" y="4474"/>
                    <a:pt x="125517" y="4223"/>
                    <a:pt x="124992" y="3994"/>
                  </a:cubicBezTo>
                  <a:cubicBezTo>
                    <a:pt x="124513" y="3721"/>
                    <a:pt x="123988" y="3469"/>
                    <a:pt x="123486" y="3241"/>
                  </a:cubicBezTo>
                  <a:cubicBezTo>
                    <a:pt x="122983" y="2967"/>
                    <a:pt x="122481" y="2716"/>
                    <a:pt x="121956" y="2488"/>
                  </a:cubicBezTo>
                  <a:cubicBezTo>
                    <a:pt x="118989" y="845"/>
                    <a:pt x="115565" y="0"/>
                    <a:pt x="111799" y="0"/>
                  </a:cubicBezTo>
                  <a:close/>
                </a:path>
              </a:pathLst>
            </a:custGeom>
            <a:gradFill>
              <a:gsLst>
                <a:gs pos="0">
                  <a:srgbClr val="1A85C8"/>
                </a:gs>
                <a:gs pos="100000">
                  <a:srgbClr val="0F3750"/>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7"/>
            <p:cNvSpPr/>
            <p:nvPr/>
          </p:nvSpPr>
          <p:spPr>
            <a:xfrm>
              <a:off x="-42915" y="688572"/>
              <a:ext cx="3834249" cy="3320812"/>
            </a:xfrm>
            <a:custGeom>
              <a:avLst/>
              <a:gdLst/>
              <a:ahLst/>
              <a:cxnLst/>
              <a:rect l="l" t="t" r="r" b="b"/>
              <a:pathLst>
                <a:path w="155943" h="135061" extrusionOk="0">
                  <a:moveTo>
                    <a:pt x="113514" y="0"/>
                  </a:moveTo>
                  <a:cubicBezTo>
                    <a:pt x="108140" y="0"/>
                    <a:pt x="102069" y="1698"/>
                    <a:pt x="95638" y="5283"/>
                  </a:cubicBezTo>
                  <a:cubicBezTo>
                    <a:pt x="84523" y="11492"/>
                    <a:pt x="74457" y="22151"/>
                    <a:pt x="67221" y="34340"/>
                  </a:cubicBezTo>
                  <a:cubicBezTo>
                    <a:pt x="66810" y="35024"/>
                    <a:pt x="66102" y="35481"/>
                    <a:pt x="65281" y="35572"/>
                  </a:cubicBezTo>
                  <a:cubicBezTo>
                    <a:pt x="61423" y="36052"/>
                    <a:pt x="57223" y="37490"/>
                    <a:pt x="52818" y="39932"/>
                  </a:cubicBezTo>
                  <a:cubicBezTo>
                    <a:pt x="35973" y="49336"/>
                    <a:pt x="21958" y="70632"/>
                    <a:pt x="19105" y="89965"/>
                  </a:cubicBezTo>
                  <a:cubicBezTo>
                    <a:pt x="18991" y="90741"/>
                    <a:pt x="18512" y="91403"/>
                    <a:pt x="17827" y="91791"/>
                  </a:cubicBezTo>
                  <a:lnTo>
                    <a:pt x="15636" y="93023"/>
                  </a:lnTo>
                  <a:cubicBezTo>
                    <a:pt x="7053" y="97817"/>
                    <a:pt x="0" y="110782"/>
                    <a:pt x="0" y="121852"/>
                  </a:cubicBezTo>
                  <a:cubicBezTo>
                    <a:pt x="0" y="130106"/>
                    <a:pt x="3921" y="135061"/>
                    <a:pt x="9474" y="135061"/>
                  </a:cubicBezTo>
                  <a:cubicBezTo>
                    <a:pt x="11368" y="135061"/>
                    <a:pt x="13452" y="134484"/>
                    <a:pt x="15636" y="133264"/>
                  </a:cubicBezTo>
                  <a:lnTo>
                    <a:pt x="131702" y="68578"/>
                  </a:lnTo>
                  <a:cubicBezTo>
                    <a:pt x="135446" y="66455"/>
                    <a:pt x="140216" y="63214"/>
                    <a:pt x="142156" y="61022"/>
                  </a:cubicBezTo>
                  <a:cubicBezTo>
                    <a:pt x="150237" y="52942"/>
                    <a:pt x="155943" y="41005"/>
                    <a:pt x="155943" y="30779"/>
                  </a:cubicBezTo>
                  <a:cubicBezTo>
                    <a:pt x="155943" y="21301"/>
                    <a:pt x="151029" y="15821"/>
                    <a:pt x="143863" y="15821"/>
                  </a:cubicBezTo>
                  <a:cubicBezTo>
                    <a:pt x="141434" y="15821"/>
                    <a:pt x="138746" y="16451"/>
                    <a:pt x="135902" y="17769"/>
                  </a:cubicBezTo>
                  <a:cubicBezTo>
                    <a:pt x="135743" y="17837"/>
                    <a:pt x="135571" y="17871"/>
                    <a:pt x="135400" y="17871"/>
                  </a:cubicBezTo>
                  <a:cubicBezTo>
                    <a:pt x="135229" y="17871"/>
                    <a:pt x="135058" y="17837"/>
                    <a:pt x="134898" y="17769"/>
                  </a:cubicBezTo>
                  <a:cubicBezTo>
                    <a:pt x="134578" y="17632"/>
                    <a:pt x="134350" y="17358"/>
                    <a:pt x="134259" y="17015"/>
                  </a:cubicBezTo>
                  <a:cubicBezTo>
                    <a:pt x="131389" y="6105"/>
                    <a:pt x="123706" y="0"/>
                    <a:pt x="113514" y="0"/>
                  </a:cubicBezTo>
                  <a:close/>
                </a:path>
              </a:pathLst>
            </a:custGeom>
            <a:gradFill>
              <a:gsLst>
                <a:gs pos="0">
                  <a:srgbClr val="1A85C8"/>
                </a:gs>
                <a:gs pos="100000">
                  <a:srgbClr val="0F375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7"/>
            <p:cNvSpPr/>
            <p:nvPr/>
          </p:nvSpPr>
          <p:spPr>
            <a:xfrm>
              <a:off x="698359" y="1595184"/>
              <a:ext cx="3572490" cy="2902766"/>
            </a:xfrm>
            <a:custGeom>
              <a:avLst/>
              <a:gdLst/>
              <a:ahLst/>
              <a:cxnLst/>
              <a:rect l="l" t="t" r="r" b="b"/>
              <a:pathLst>
                <a:path w="179477" h="145831" extrusionOk="0">
                  <a:moveTo>
                    <a:pt x="111799" y="0"/>
                  </a:moveTo>
                  <a:cubicBezTo>
                    <a:pt x="106504" y="0"/>
                    <a:pt x="100523" y="1666"/>
                    <a:pt x="94201" y="5204"/>
                  </a:cubicBezTo>
                  <a:cubicBezTo>
                    <a:pt x="83222" y="11321"/>
                    <a:pt x="73316" y="21821"/>
                    <a:pt x="66194" y="33827"/>
                  </a:cubicBezTo>
                  <a:cubicBezTo>
                    <a:pt x="65806" y="34489"/>
                    <a:pt x="65098" y="34946"/>
                    <a:pt x="64300" y="35037"/>
                  </a:cubicBezTo>
                  <a:cubicBezTo>
                    <a:pt x="60488" y="35516"/>
                    <a:pt x="56356" y="36908"/>
                    <a:pt x="52020" y="39328"/>
                  </a:cubicBezTo>
                  <a:cubicBezTo>
                    <a:pt x="35426" y="48595"/>
                    <a:pt x="21616" y="69549"/>
                    <a:pt x="18809" y="88608"/>
                  </a:cubicBezTo>
                  <a:cubicBezTo>
                    <a:pt x="18695" y="89361"/>
                    <a:pt x="18238" y="90023"/>
                    <a:pt x="17553" y="90411"/>
                  </a:cubicBezTo>
                  <a:lnTo>
                    <a:pt x="15408" y="91598"/>
                  </a:lnTo>
                  <a:cubicBezTo>
                    <a:pt x="6940" y="96323"/>
                    <a:pt x="1" y="109105"/>
                    <a:pt x="1" y="119992"/>
                  </a:cubicBezTo>
                  <a:cubicBezTo>
                    <a:pt x="1" y="126635"/>
                    <a:pt x="2580" y="131108"/>
                    <a:pt x="6506" y="132524"/>
                  </a:cubicBezTo>
                  <a:cubicBezTo>
                    <a:pt x="6985" y="132820"/>
                    <a:pt x="7487" y="133071"/>
                    <a:pt x="8035" y="133277"/>
                  </a:cubicBezTo>
                  <a:cubicBezTo>
                    <a:pt x="8515" y="133573"/>
                    <a:pt x="9017" y="133825"/>
                    <a:pt x="9542" y="134030"/>
                  </a:cubicBezTo>
                  <a:cubicBezTo>
                    <a:pt x="10021" y="134327"/>
                    <a:pt x="10546" y="134601"/>
                    <a:pt x="11071" y="134783"/>
                  </a:cubicBezTo>
                  <a:cubicBezTo>
                    <a:pt x="11550" y="135080"/>
                    <a:pt x="12052" y="135354"/>
                    <a:pt x="12600" y="135536"/>
                  </a:cubicBezTo>
                  <a:cubicBezTo>
                    <a:pt x="13080" y="135833"/>
                    <a:pt x="13582" y="136107"/>
                    <a:pt x="14130" y="136290"/>
                  </a:cubicBezTo>
                  <a:cubicBezTo>
                    <a:pt x="14609" y="136586"/>
                    <a:pt x="15111" y="136860"/>
                    <a:pt x="15636" y="137043"/>
                  </a:cubicBezTo>
                  <a:cubicBezTo>
                    <a:pt x="16115" y="137340"/>
                    <a:pt x="16640" y="137614"/>
                    <a:pt x="17165" y="137796"/>
                  </a:cubicBezTo>
                  <a:cubicBezTo>
                    <a:pt x="17645" y="138116"/>
                    <a:pt x="18147" y="138367"/>
                    <a:pt x="18695" y="138549"/>
                  </a:cubicBezTo>
                  <a:cubicBezTo>
                    <a:pt x="19174" y="138869"/>
                    <a:pt x="19676" y="139120"/>
                    <a:pt x="20224" y="139303"/>
                  </a:cubicBezTo>
                  <a:cubicBezTo>
                    <a:pt x="20703" y="139622"/>
                    <a:pt x="21205" y="139873"/>
                    <a:pt x="21730" y="140056"/>
                  </a:cubicBezTo>
                  <a:cubicBezTo>
                    <a:pt x="22210" y="140375"/>
                    <a:pt x="22735" y="140626"/>
                    <a:pt x="23260" y="140809"/>
                  </a:cubicBezTo>
                  <a:cubicBezTo>
                    <a:pt x="23739" y="141129"/>
                    <a:pt x="24241" y="141380"/>
                    <a:pt x="24789" y="141562"/>
                  </a:cubicBezTo>
                  <a:cubicBezTo>
                    <a:pt x="25268" y="141882"/>
                    <a:pt x="25770" y="142133"/>
                    <a:pt x="26318" y="142316"/>
                  </a:cubicBezTo>
                  <a:cubicBezTo>
                    <a:pt x="26798" y="142635"/>
                    <a:pt x="27300" y="142886"/>
                    <a:pt x="27825" y="143092"/>
                  </a:cubicBezTo>
                  <a:cubicBezTo>
                    <a:pt x="28304" y="143388"/>
                    <a:pt x="28829" y="143639"/>
                    <a:pt x="29354" y="143845"/>
                  </a:cubicBezTo>
                  <a:cubicBezTo>
                    <a:pt x="29833" y="144142"/>
                    <a:pt x="30336" y="144393"/>
                    <a:pt x="30883" y="144598"/>
                  </a:cubicBezTo>
                  <a:cubicBezTo>
                    <a:pt x="32162" y="145397"/>
                    <a:pt x="33622" y="145831"/>
                    <a:pt x="35220" y="145831"/>
                  </a:cubicBezTo>
                  <a:cubicBezTo>
                    <a:pt x="37092" y="145831"/>
                    <a:pt x="39146" y="145260"/>
                    <a:pt x="41315" y="144050"/>
                  </a:cubicBezTo>
                  <a:lnTo>
                    <a:pt x="155601" y="80368"/>
                  </a:lnTo>
                  <a:cubicBezTo>
                    <a:pt x="159299" y="78268"/>
                    <a:pt x="163978" y="75072"/>
                    <a:pt x="165895" y="72927"/>
                  </a:cubicBezTo>
                  <a:cubicBezTo>
                    <a:pt x="173861" y="64961"/>
                    <a:pt x="179476" y="53229"/>
                    <a:pt x="179476" y="43140"/>
                  </a:cubicBezTo>
                  <a:cubicBezTo>
                    <a:pt x="179476" y="35927"/>
                    <a:pt x="176600" y="31088"/>
                    <a:pt x="172035" y="29239"/>
                  </a:cubicBezTo>
                  <a:cubicBezTo>
                    <a:pt x="171556" y="28965"/>
                    <a:pt x="171031" y="28714"/>
                    <a:pt x="170506" y="28486"/>
                  </a:cubicBezTo>
                  <a:cubicBezTo>
                    <a:pt x="170026" y="28189"/>
                    <a:pt x="169524" y="27961"/>
                    <a:pt x="168976" y="27733"/>
                  </a:cubicBezTo>
                  <a:cubicBezTo>
                    <a:pt x="168497" y="27436"/>
                    <a:pt x="167995" y="27208"/>
                    <a:pt x="167470" y="26979"/>
                  </a:cubicBezTo>
                  <a:cubicBezTo>
                    <a:pt x="166991" y="26683"/>
                    <a:pt x="166466" y="26455"/>
                    <a:pt x="165941" y="26226"/>
                  </a:cubicBezTo>
                  <a:cubicBezTo>
                    <a:pt x="165461" y="25930"/>
                    <a:pt x="164936" y="25701"/>
                    <a:pt x="164411" y="25473"/>
                  </a:cubicBezTo>
                  <a:cubicBezTo>
                    <a:pt x="163932" y="25176"/>
                    <a:pt x="163430" y="24925"/>
                    <a:pt x="162882" y="24720"/>
                  </a:cubicBezTo>
                  <a:cubicBezTo>
                    <a:pt x="162403" y="24423"/>
                    <a:pt x="161901" y="24172"/>
                    <a:pt x="161376" y="23967"/>
                  </a:cubicBezTo>
                  <a:cubicBezTo>
                    <a:pt x="160896" y="23670"/>
                    <a:pt x="160371" y="23419"/>
                    <a:pt x="159846" y="23213"/>
                  </a:cubicBezTo>
                  <a:cubicBezTo>
                    <a:pt x="159367" y="22917"/>
                    <a:pt x="158842" y="22666"/>
                    <a:pt x="158317" y="22460"/>
                  </a:cubicBezTo>
                  <a:cubicBezTo>
                    <a:pt x="157838" y="22163"/>
                    <a:pt x="157336" y="21912"/>
                    <a:pt x="156788" y="21707"/>
                  </a:cubicBezTo>
                  <a:cubicBezTo>
                    <a:pt x="156308" y="21410"/>
                    <a:pt x="155806" y="21159"/>
                    <a:pt x="155281" y="20954"/>
                  </a:cubicBezTo>
                  <a:cubicBezTo>
                    <a:pt x="154802" y="20657"/>
                    <a:pt x="154277" y="20406"/>
                    <a:pt x="153752" y="20200"/>
                  </a:cubicBezTo>
                  <a:cubicBezTo>
                    <a:pt x="153638" y="20132"/>
                    <a:pt x="153524" y="20063"/>
                    <a:pt x="153410" y="20018"/>
                  </a:cubicBezTo>
                  <a:cubicBezTo>
                    <a:pt x="151469" y="17598"/>
                    <a:pt x="149073" y="15772"/>
                    <a:pt x="146334" y="14563"/>
                  </a:cubicBezTo>
                  <a:cubicBezTo>
                    <a:pt x="145832" y="14289"/>
                    <a:pt x="145329" y="14038"/>
                    <a:pt x="144804" y="13809"/>
                  </a:cubicBezTo>
                  <a:cubicBezTo>
                    <a:pt x="144302" y="13535"/>
                    <a:pt x="143800" y="13284"/>
                    <a:pt x="143275" y="13056"/>
                  </a:cubicBezTo>
                  <a:cubicBezTo>
                    <a:pt x="142796" y="12782"/>
                    <a:pt x="142271" y="12531"/>
                    <a:pt x="141746" y="12303"/>
                  </a:cubicBezTo>
                  <a:cubicBezTo>
                    <a:pt x="141267" y="12029"/>
                    <a:pt x="140764" y="11778"/>
                    <a:pt x="140239" y="11550"/>
                  </a:cubicBezTo>
                  <a:cubicBezTo>
                    <a:pt x="139737" y="11276"/>
                    <a:pt x="139235" y="11025"/>
                    <a:pt x="138710" y="10796"/>
                  </a:cubicBezTo>
                  <a:cubicBezTo>
                    <a:pt x="138208" y="10522"/>
                    <a:pt x="137706" y="10271"/>
                    <a:pt x="137181" y="10020"/>
                  </a:cubicBezTo>
                  <a:cubicBezTo>
                    <a:pt x="136701" y="9746"/>
                    <a:pt x="136177" y="9495"/>
                    <a:pt x="135652" y="9267"/>
                  </a:cubicBezTo>
                  <a:cubicBezTo>
                    <a:pt x="135172" y="8993"/>
                    <a:pt x="134670" y="8742"/>
                    <a:pt x="134145" y="8514"/>
                  </a:cubicBezTo>
                  <a:cubicBezTo>
                    <a:pt x="133643" y="8240"/>
                    <a:pt x="133141" y="7989"/>
                    <a:pt x="132616" y="7761"/>
                  </a:cubicBezTo>
                  <a:cubicBezTo>
                    <a:pt x="132114" y="7487"/>
                    <a:pt x="131611" y="7236"/>
                    <a:pt x="131086" y="7007"/>
                  </a:cubicBezTo>
                  <a:cubicBezTo>
                    <a:pt x="130607" y="6733"/>
                    <a:pt x="130082" y="6482"/>
                    <a:pt x="129557" y="6254"/>
                  </a:cubicBezTo>
                  <a:cubicBezTo>
                    <a:pt x="129078" y="5980"/>
                    <a:pt x="128576" y="5729"/>
                    <a:pt x="128051" y="5501"/>
                  </a:cubicBezTo>
                  <a:cubicBezTo>
                    <a:pt x="127549" y="5227"/>
                    <a:pt x="127046" y="4976"/>
                    <a:pt x="126521" y="4748"/>
                  </a:cubicBezTo>
                  <a:cubicBezTo>
                    <a:pt x="126019" y="4474"/>
                    <a:pt x="125517" y="4223"/>
                    <a:pt x="124992" y="3994"/>
                  </a:cubicBezTo>
                  <a:cubicBezTo>
                    <a:pt x="124513" y="3721"/>
                    <a:pt x="123988" y="3469"/>
                    <a:pt x="123486" y="3241"/>
                  </a:cubicBezTo>
                  <a:cubicBezTo>
                    <a:pt x="122983" y="2967"/>
                    <a:pt x="122481" y="2716"/>
                    <a:pt x="121956" y="2488"/>
                  </a:cubicBezTo>
                  <a:cubicBezTo>
                    <a:pt x="118989" y="845"/>
                    <a:pt x="115565" y="0"/>
                    <a:pt x="111799" y="0"/>
                  </a:cubicBezTo>
                  <a:close/>
                </a:path>
              </a:pathLst>
            </a:custGeom>
            <a:gradFill>
              <a:gsLst>
                <a:gs pos="0">
                  <a:srgbClr val="45BFDE"/>
                </a:gs>
                <a:gs pos="100000">
                  <a:srgbClr val="1E6E8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7"/>
            <p:cNvSpPr/>
            <p:nvPr/>
          </p:nvSpPr>
          <p:spPr>
            <a:xfrm>
              <a:off x="1188161" y="1830336"/>
              <a:ext cx="3104045" cy="2688389"/>
            </a:xfrm>
            <a:custGeom>
              <a:avLst/>
              <a:gdLst/>
              <a:ahLst/>
              <a:cxnLst/>
              <a:rect l="l" t="t" r="r" b="b"/>
              <a:pathLst>
                <a:path w="155943" h="135061" extrusionOk="0">
                  <a:moveTo>
                    <a:pt x="113514" y="0"/>
                  </a:moveTo>
                  <a:cubicBezTo>
                    <a:pt x="108140" y="0"/>
                    <a:pt x="102069" y="1698"/>
                    <a:pt x="95638" y="5283"/>
                  </a:cubicBezTo>
                  <a:cubicBezTo>
                    <a:pt x="84523" y="11492"/>
                    <a:pt x="74457" y="22151"/>
                    <a:pt x="67221" y="34340"/>
                  </a:cubicBezTo>
                  <a:cubicBezTo>
                    <a:pt x="66810" y="35024"/>
                    <a:pt x="66102" y="35481"/>
                    <a:pt x="65281" y="35572"/>
                  </a:cubicBezTo>
                  <a:cubicBezTo>
                    <a:pt x="61423" y="36052"/>
                    <a:pt x="57223" y="37490"/>
                    <a:pt x="52818" y="39932"/>
                  </a:cubicBezTo>
                  <a:cubicBezTo>
                    <a:pt x="35973" y="49336"/>
                    <a:pt x="21958" y="70632"/>
                    <a:pt x="19105" y="89965"/>
                  </a:cubicBezTo>
                  <a:cubicBezTo>
                    <a:pt x="18991" y="90741"/>
                    <a:pt x="18512" y="91403"/>
                    <a:pt x="17827" y="91791"/>
                  </a:cubicBezTo>
                  <a:lnTo>
                    <a:pt x="15636" y="93023"/>
                  </a:lnTo>
                  <a:cubicBezTo>
                    <a:pt x="7053" y="97817"/>
                    <a:pt x="0" y="110782"/>
                    <a:pt x="0" y="121852"/>
                  </a:cubicBezTo>
                  <a:cubicBezTo>
                    <a:pt x="0" y="130106"/>
                    <a:pt x="3921" y="135061"/>
                    <a:pt x="9474" y="135061"/>
                  </a:cubicBezTo>
                  <a:cubicBezTo>
                    <a:pt x="11368" y="135061"/>
                    <a:pt x="13452" y="134484"/>
                    <a:pt x="15636" y="133264"/>
                  </a:cubicBezTo>
                  <a:lnTo>
                    <a:pt x="131702" y="68578"/>
                  </a:lnTo>
                  <a:cubicBezTo>
                    <a:pt x="135446" y="66455"/>
                    <a:pt x="140216" y="63214"/>
                    <a:pt x="142156" y="61022"/>
                  </a:cubicBezTo>
                  <a:cubicBezTo>
                    <a:pt x="150237" y="52942"/>
                    <a:pt x="155943" y="41005"/>
                    <a:pt x="155943" y="30779"/>
                  </a:cubicBezTo>
                  <a:cubicBezTo>
                    <a:pt x="155943" y="21301"/>
                    <a:pt x="151029" y="15821"/>
                    <a:pt x="143863" y="15821"/>
                  </a:cubicBezTo>
                  <a:cubicBezTo>
                    <a:pt x="141434" y="15821"/>
                    <a:pt x="138746" y="16451"/>
                    <a:pt x="135902" y="17769"/>
                  </a:cubicBezTo>
                  <a:cubicBezTo>
                    <a:pt x="135743" y="17837"/>
                    <a:pt x="135571" y="17871"/>
                    <a:pt x="135400" y="17871"/>
                  </a:cubicBezTo>
                  <a:cubicBezTo>
                    <a:pt x="135229" y="17871"/>
                    <a:pt x="135058" y="17837"/>
                    <a:pt x="134898" y="17769"/>
                  </a:cubicBezTo>
                  <a:cubicBezTo>
                    <a:pt x="134578" y="17632"/>
                    <a:pt x="134350" y="17358"/>
                    <a:pt x="134259" y="17015"/>
                  </a:cubicBezTo>
                  <a:cubicBezTo>
                    <a:pt x="131389" y="6105"/>
                    <a:pt x="123706" y="0"/>
                    <a:pt x="113514" y="0"/>
                  </a:cubicBezTo>
                  <a:close/>
                </a:path>
              </a:pathLst>
            </a:custGeom>
            <a:gradFill>
              <a:gsLst>
                <a:gs pos="0">
                  <a:srgbClr val="45BFDE"/>
                </a:gs>
                <a:gs pos="100000">
                  <a:srgbClr val="1E6E8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7"/>
            <p:cNvSpPr/>
            <p:nvPr/>
          </p:nvSpPr>
          <p:spPr>
            <a:xfrm>
              <a:off x="1955043" y="2844154"/>
              <a:ext cx="2323330" cy="1887782"/>
            </a:xfrm>
            <a:custGeom>
              <a:avLst/>
              <a:gdLst/>
              <a:ahLst/>
              <a:cxnLst/>
              <a:rect l="l" t="t" r="r" b="b"/>
              <a:pathLst>
                <a:path w="179477" h="145831" extrusionOk="0">
                  <a:moveTo>
                    <a:pt x="111799" y="0"/>
                  </a:moveTo>
                  <a:cubicBezTo>
                    <a:pt x="106504" y="0"/>
                    <a:pt x="100523" y="1666"/>
                    <a:pt x="94201" y="5204"/>
                  </a:cubicBezTo>
                  <a:cubicBezTo>
                    <a:pt x="83222" y="11321"/>
                    <a:pt x="73316" y="21821"/>
                    <a:pt x="66194" y="33827"/>
                  </a:cubicBezTo>
                  <a:cubicBezTo>
                    <a:pt x="65806" y="34489"/>
                    <a:pt x="65098" y="34946"/>
                    <a:pt x="64300" y="35037"/>
                  </a:cubicBezTo>
                  <a:cubicBezTo>
                    <a:pt x="60488" y="35516"/>
                    <a:pt x="56356" y="36908"/>
                    <a:pt x="52020" y="39328"/>
                  </a:cubicBezTo>
                  <a:cubicBezTo>
                    <a:pt x="35426" y="48595"/>
                    <a:pt x="21616" y="69549"/>
                    <a:pt x="18809" y="88608"/>
                  </a:cubicBezTo>
                  <a:cubicBezTo>
                    <a:pt x="18695" y="89361"/>
                    <a:pt x="18238" y="90023"/>
                    <a:pt x="17553" y="90411"/>
                  </a:cubicBezTo>
                  <a:lnTo>
                    <a:pt x="15408" y="91598"/>
                  </a:lnTo>
                  <a:cubicBezTo>
                    <a:pt x="6940" y="96323"/>
                    <a:pt x="1" y="109105"/>
                    <a:pt x="1" y="119992"/>
                  </a:cubicBezTo>
                  <a:cubicBezTo>
                    <a:pt x="1" y="126635"/>
                    <a:pt x="2580" y="131108"/>
                    <a:pt x="6506" y="132524"/>
                  </a:cubicBezTo>
                  <a:cubicBezTo>
                    <a:pt x="6985" y="132820"/>
                    <a:pt x="7487" y="133071"/>
                    <a:pt x="8035" y="133277"/>
                  </a:cubicBezTo>
                  <a:cubicBezTo>
                    <a:pt x="8515" y="133573"/>
                    <a:pt x="9017" y="133825"/>
                    <a:pt x="9542" y="134030"/>
                  </a:cubicBezTo>
                  <a:cubicBezTo>
                    <a:pt x="10021" y="134327"/>
                    <a:pt x="10546" y="134601"/>
                    <a:pt x="11071" y="134783"/>
                  </a:cubicBezTo>
                  <a:cubicBezTo>
                    <a:pt x="11550" y="135080"/>
                    <a:pt x="12052" y="135354"/>
                    <a:pt x="12600" y="135536"/>
                  </a:cubicBezTo>
                  <a:cubicBezTo>
                    <a:pt x="13080" y="135833"/>
                    <a:pt x="13582" y="136107"/>
                    <a:pt x="14130" y="136290"/>
                  </a:cubicBezTo>
                  <a:cubicBezTo>
                    <a:pt x="14609" y="136586"/>
                    <a:pt x="15111" y="136860"/>
                    <a:pt x="15636" y="137043"/>
                  </a:cubicBezTo>
                  <a:cubicBezTo>
                    <a:pt x="16115" y="137340"/>
                    <a:pt x="16640" y="137614"/>
                    <a:pt x="17165" y="137796"/>
                  </a:cubicBezTo>
                  <a:cubicBezTo>
                    <a:pt x="17645" y="138116"/>
                    <a:pt x="18147" y="138367"/>
                    <a:pt x="18695" y="138549"/>
                  </a:cubicBezTo>
                  <a:cubicBezTo>
                    <a:pt x="19174" y="138869"/>
                    <a:pt x="19676" y="139120"/>
                    <a:pt x="20224" y="139303"/>
                  </a:cubicBezTo>
                  <a:cubicBezTo>
                    <a:pt x="20703" y="139622"/>
                    <a:pt x="21205" y="139873"/>
                    <a:pt x="21730" y="140056"/>
                  </a:cubicBezTo>
                  <a:cubicBezTo>
                    <a:pt x="22210" y="140375"/>
                    <a:pt x="22735" y="140626"/>
                    <a:pt x="23260" y="140809"/>
                  </a:cubicBezTo>
                  <a:cubicBezTo>
                    <a:pt x="23739" y="141129"/>
                    <a:pt x="24241" y="141380"/>
                    <a:pt x="24789" y="141562"/>
                  </a:cubicBezTo>
                  <a:cubicBezTo>
                    <a:pt x="25268" y="141882"/>
                    <a:pt x="25770" y="142133"/>
                    <a:pt x="26318" y="142316"/>
                  </a:cubicBezTo>
                  <a:cubicBezTo>
                    <a:pt x="26798" y="142635"/>
                    <a:pt x="27300" y="142886"/>
                    <a:pt x="27825" y="143092"/>
                  </a:cubicBezTo>
                  <a:cubicBezTo>
                    <a:pt x="28304" y="143388"/>
                    <a:pt x="28829" y="143639"/>
                    <a:pt x="29354" y="143845"/>
                  </a:cubicBezTo>
                  <a:cubicBezTo>
                    <a:pt x="29833" y="144142"/>
                    <a:pt x="30336" y="144393"/>
                    <a:pt x="30883" y="144598"/>
                  </a:cubicBezTo>
                  <a:cubicBezTo>
                    <a:pt x="32162" y="145397"/>
                    <a:pt x="33622" y="145831"/>
                    <a:pt x="35220" y="145831"/>
                  </a:cubicBezTo>
                  <a:cubicBezTo>
                    <a:pt x="37092" y="145831"/>
                    <a:pt x="39146" y="145260"/>
                    <a:pt x="41315" y="144050"/>
                  </a:cubicBezTo>
                  <a:lnTo>
                    <a:pt x="155601" y="80368"/>
                  </a:lnTo>
                  <a:cubicBezTo>
                    <a:pt x="159299" y="78268"/>
                    <a:pt x="163978" y="75072"/>
                    <a:pt x="165895" y="72927"/>
                  </a:cubicBezTo>
                  <a:cubicBezTo>
                    <a:pt x="173861" y="64961"/>
                    <a:pt x="179476" y="53229"/>
                    <a:pt x="179476" y="43140"/>
                  </a:cubicBezTo>
                  <a:cubicBezTo>
                    <a:pt x="179476" y="35927"/>
                    <a:pt x="176600" y="31088"/>
                    <a:pt x="172035" y="29239"/>
                  </a:cubicBezTo>
                  <a:cubicBezTo>
                    <a:pt x="171556" y="28965"/>
                    <a:pt x="171031" y="28714"/>
                    <a:pt x="170506" y="28486"/>
                  </a:cubicBezTo>
                  <a:cubicBezTo>
                    <a:pt x="170026" y="28189"/>
                    <a:pt x="169524" y="27961"/>
                    <a:pt x="168976" y="27733"/>
                  </a:cubicBezTo>
                  <a:cubicBezTo>
                    <a:pt x="168497" y="27436"/>
                    <a:pt x="167995" y="27208"/>
                    <a:pt x="167470" y="26979"/>
                  </a:cubicBezTo>
                  <a:cubicBezTo>
                    <a:pt x="166991" y="26683"/>
                    <a:pt x="166466" y="26455"/>
                    <a:pt x="165941" y="26226"/>
                  </a:cubicBezTo>
                  <a:cubicBezTo>
                    <a:pt x="165461" y="25930"/>
                    <a:pt x="164936" y="25701"/>
                    <a:pt x="164411" y="25473"/>
                  </a:cubicBezTo>
                  <a:cubicBezTo>
                    <a:pt x="163932" y="25176"/>
                    <a:pt x="163430" y="24925"/>
                    <a:pt x="162882" y="24720"/>
                  </a:cubicBezTo>
                  <a:cubicBezTo>
                    <a:pt x="162403" y="24423"/>
                    <a:pt x="161901" y="24172"/>
                    <a:pt x="161376" y="23967"/>
                  </a:cubicBezTo>
                  <a:cubicBezTo>
                    <a:pt x="160896" y="23670"/>
                    <a:pt x="160371" y="23419"/>
                    <a:pt x="159846" y="23213"/>
                  </a:cubicBezTo>
                  <a:cubicBezTo>
                    <a:pt x="159367" y="22917"/>
                    <a:pt x="158842" y="22666"/>
                    <a:pt x="158317" y="22460"/>
                  </a:cubicBezTo>
                  <a:cubicBezTo>
                    <a:pt x="157838" y="22163"/>
                    <a:pt x="157336" y="21912"/>
                    <a:pt x="156788" y="21707"/>
                  </a:cubicBezTo>
                  <a:cubicBezTo>
                    <a:pt x="156308" y="21410"/>
                    <a:pt x="155806" y="21159"/>
                    <a:pt x="155281" y="20954"/>
                  </a:cubicBezTo>
                  <a:cubicBezTo>
                    <a:pt x="154802" y="20657"/>
                    <a:pt x="154277" y="20406"/>
                    <a:pt x="153752" y="20200"/>
                  </a:cubicBezTo>
                  <a:cubicBezTo>
                    <a:pt x="153638" y="20132"/>
                    <a:pt x="153524" y="20063"/>
                    <a:pt x="153410" y="20018"/>
                  </a:cubicBezTo>
                  <a:cubicBezTo>
                    <a:pt x="151469" y="17598"/>
                    <a:pt x="149073" y="15772"/>
                    <a:pt x="146334" y="14563"/>
                  </a:cubicBezTo>
                  <a:cubicBezTo>
                    <a:pt x="145832" y="14289"/>
                    <a:pt x="145329" y="14038"/>
                    <a:pt x="144804" y="13809"/>
                  </a:cubicBezTo>
                  <a:cubicBezTo>
                    <a:pt x="144302" y="13535"/>
                    <a:pt x="143800" y="13284"/>
                    <a:pt x="143275" y="13056"/>
                  </a:cubicBezTo>
                  <a:cubicBezTo>
                    <a:pt x="142796" y="12782"/>
                    <a:pt x="142271" y="12531"/>
                    <a:pt x="141746" y="12303"/>
                  </a:cubicBezTo>
                  <a:cubicBezTo>
                    <a:pt x="141267" y="12029"/>
                    <a:pt x="140764" y="11778"/>
                    <a:pt x="140239" y="11550"/>
                  </a:cubicBezTo>
                  <a:cubicBezTo>
                    <a:pt x="139737" y="11276"/>
                    <a:pt x="139235" y="11025"/>
                    <a:pt x="138710" y="10796"/>
                  </a:cubicBezTo>
                  <a:cubicBezTo>
                    <a:pt x="138208" y="10522"/>
                    <a:pt x="137706" y="10271"/>
                    <a:pt x="137181" y="10020"/>
                  </a:cubicBezTo>
                  <a:cubicBezTo>
                    <a:pt x="136701" y="9746"/>
                    <a:pt x="136177" y="9495"/>
                    <a:pt x="135652" y="9267"/>
                  </a:cubicBezTo>
                  <a:cubicBezTo>
                    <a:pt x="135172" y="8993"/>
                    <a:pt x="134670" y="8742"/>
                    <a:pt x="134145" y="8514"/>
                  </a:cubicBezTo>
                  <a:cubicBezTo>
                    <a:pt x="133643" y="8240"/>
                    <a:pt x="133141" y="7989"/>
                    <a:pt x="132616" y="7761"/>
                  </a:cubicBezTo>
                  <a:cubicBezTo>
                    <a:pt x="132114" y="7487"/>
                    <a:pt x="131611" y="7236"/>
                    <a:pt x="131086" y="7007"/>
                  </a:cubicBezTo>
                  <a:cubicBezTo>
                    <a:pt x="130607" y="6733"/>
                    <a:pt x="130082" y="6482"/>
                    <a:pt x="129557" y="6254"/>
                  </a:cubicBezTo>
                  <a:cubicBezTo>
                    <a:pt x="129078" y="5980"/>
                    <a:pt x="128576" y="5729"/>
                    <a:pt x="128051" y="5501"/>
                  </a:cubicBezTo>
                  <a:cubicBezTo>
                    <a:pt x="127549" y="5227"/>
                    <a:pt x="127046" y="4976"/>
                    <a:pt x="126521" y="4748"/>
                  </a:cubicBezTo>
                  <a:cubicBezTo>
                    <a:pt x="126019" y="4474"/>
                    <a:pt x="125517" y="4223"/>
                    <a:pt x="124992" y="3994"/>
                  </a:cubicBezTo>
                  <a:cubicBezTo>
                    <a:pt x="124513" y="3721"/>
                    <a:pt x="123988" y="3469"/>
                    <a:pt x="123486" y="3241"/>
                  </a:cubicBezTo>
                  <a:cubicBezTo>
                    <a:pt x="122983" y="2967"/>
                    <a:pt x="122481" y="2716"/>
                    <a:pt x="121956" y="2488"/>
                  </a:cubicBezTo>
                  <a:cubicBezTo>
                    <a:pt x="118989" y="845"/>
                    <a:pt x="115565" y="0"/>
                    <a:pt x="111799" y="0"/>
                  </a:cubicBezTo>
                  <a:close/>
                </a:path>
              </a:pathLst>
            </a:custGeom>
            <a:gradFill>
              <a:gsLst>
                <a:gs pos="0">
                  <a:srgbClr val="ADD8EB"/>
                </a:gs>
                <a:gs pos="100000">
                  <a:srgbClr val="4BA4CA"/>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7"/>
            <p:cNvSpPr/>
            <p:nvPr/>
          </p:nvSpPr>
          <p:spPr>
            <a:xfrm>
              <a:off x="2273543" y="2997063"/>
              <a:ext cx="2018682" cy="1748365"/>
            </a:xfrm>
            <a:custGeom>
              <a:avLst/>
              <a:gdLst/>
              <a:ahLst/>
              <a:cxnLst/>
              <a:rect l="l" t="t" r="r" b="b"/>
              <a:pathLst>
                <a:path w="155943" h="135061" extrusionOk="0">
                  <a:moveTo>
                    <a:pt x="113514" y="0"/>
                  </a:moveTo>
                  <a:cubicBezTo>
                    <a:pt x="108140" y="0"/>
                    <a:pt x="102069" y="1698"/>
                    <a:pt x="95638" y="5283"/>
                  </a:cubicBezTo>
                  <a:cubicBezTo>
                    <a:pt x="84523" y="11492"/>
                    <a:pt x="74457" y="22151"/>
                    <a:pt x="67221" y="34340"/>
                  </a:cubicBezTo>
                  <a:cubicBezTo>
                    <a:pt x="66810" y="35024"/>
                    <a:pt x="66102" y="35481"/>
                    <a:pt x="65281" y="35572"/>
                  </a:cubicBezTo>
                  <a:cubicBezTo>
                    <a:pt x="61423" y="36052"/>
                    <a:pt x="57223" y="37490"/>
                    <a:pt x="52818" y="39932"/>
                  </a:cubicBezTo>
                  <a:cubicBezTo>
                    <a:pt x="35973" y="49336"/>
                    <a:pt x="21958" y="70632"/>
                    <a:pt x="19105" y="89965"/>
                  </a:cubicBezTo>
                  <a:cubicBezTo>
                    <a:pt x="18991" y="90741"/>
                    <a:pt x="18512" y="91403"/>
                    <a:pt x="17827" y="91791"/>
                  </a:cubicBezTo>
                  <a:lnTo>
                    <a:pt x="15636" y="93023"/>
                  </a:lnTo>
                  <a:cubicBezTo>
                    <a:pt x="7053" y="97817"/>
                    <a:pt x="0" y="110782"/>
                    <a:pt x="0" y="121852"/>
                  </a:cubicBezTo>
                  <a:cubicBezTo>
                    <a:pt x="0" y="130106"/>
                    <a:pt x="3921" y="135061"/>
                    <a:pt x="9474" y="135061"/>
                  </a:cubicBezTo>
                  <a:cubicBezTo>
                    <a:pt x="11368" y="135061"/>
                    <a:pt x="13452" y="134484"/>
                    <a:pt x="15636" y="133264"/>
                  </a:cubicBezTo>
                  <a:lnTo>
                    <a:pt x="131702" y="68578"/>
                  </a:lnTo>
                  <a:cubicBezTo>
                    <a:pt x="135446" y="66455"/>
                    <a:pt x="140216" y="63214"/>
                    <a:pt x="142156" y="61022"/>
                  </a:cubicBezTo>
                  <a:cubicBezTo>
                    <a:pt x="150237" y="52942"/>
                    <a:pt x="155943" y="41005"/>
                    <a:pt x="155943" y="30779"/>
                  </a:cubicBezTo>
                  <a:cubicBezTo>
                    <a:pt x="155943" y="21301"/>
                    <a:pt x="151029" y="15821"/>
                    <a:pt x="143863" y="15821"/>
                  </a:cubicBezTo>
                  <a:cubicBezTo>
                    <a:pt x="141434" y="15821"/>
                    <a:pt x="138746" y="16451"/>
                    <a:pt x="135902" y="17769"/>
                  </a:cubicBezTo>
                  <a:cubicBezTo>
                    <a:pt x="135743" y="17837"/>
                    <a:pt x="135571" y="17871"/>
                    <a:pt x="135400" y="17871"/>
                  </a:cubicBezTo>
                  <a:cubicBezTo>
                    <a:pt x="135229" y="17871"/>
                    <a:pt x="135058" y="17837"/>
                    <a:pt x="134898" y="17769"/>
                  </a:cubicBezTo>
                  <a:cubicBezTo>
                    <a:pt x="134578" y="17632"/>
                    <a:pt x="134350" y="17358"/>
                    <a:pt x="134259" y="17015"/>
                  </a:cubicBezTo>
                  <a:cubicBezTo>
                    <a:pt x="131389" y="6105"/>
                    <a:pt x="123706" y="0"/>
                    <a:pt x="113514" y="0"/>
                  </a:cubicBezTo>
                  <a:close/>
                </a:path>
              </a:pathLst>
            </a:custGeom>
            <a:gradFill>
              <a:gsLst>
                <a:gs pos="0">
                  <a:srgbClr val="ADD8EB"/>
                </a:gs>
                <a:gs pos="100000">
                  <a:srgbClr val="4BA4C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3"/>
          <p:cNvSpPr txBox="1">
            <a:spLocks noGrp="1"/>
          </p:cNvSpPr>
          <p:nvPr>
            <p:ph type="title"/>
          </p:nvPr>
        </p:nvSpPr>
        <p:spPr>
          <a:xfrm>
            <a:off x="2837543" y="167140"/>
            <a:ext cx="8229600" cy="572700"/>
          </a:xfrm>
          <a:prstGeom prst="rect">
            <a:avLst/>
          </a:prstGeom>
        </p:spPr>
        <p:txBody>
          <a:bodyPr spcFirstLastPara="1" wrap="square" lIns="91425" tIns="91425" rIns="91425" bIns="91425" anchor="t" anchorCtr="0">
            <a:noAutofit/>
          </a:bodyPr>
          <a:lstStyle/>
          <a:p>
            <a:pPr algn="l"/>
            <a:r>
              <a:rPr lang="en-IN" i="0" dirty="0">
                <a:solidFill>
                  <a:srgbClr val="1F1F1F"/>
                </a:solidFill>
                <a:effectLst/>
              </a:rPr>
              <a:t>GOOGLE KUBERNETES ENGINE</a:t>
            </a:r>
          </a:p>
        </p:txBody>
      </p:sp>
      <p:sp>
        <p:nvSpPr>
          <p:cNvPr id="269" name="Google Shape;269;p23"/>
          <p:cNvSpPr/>
          <p:nvPr/>
        </p:nvSpPr>
        <p:spPr>
          <a:xfrm>
            <a:off x="0" y="1277294"/>
            <a:ext cx="1797537" cy="3401341"/>
          </a:xfrm>
          <a:custGeom>
            <a:avLst/>
            <a:gdLst/>
            <a:ahLst/>
            <a:cxnLst/>
            <a:rect l="l" t="t" r="r" b="b"/>
            <a:pathLst>
              <a:path w="57489" h="108782" extrusionOk="0">
                <a:moveTo>
                  <a:pt x="15176" y="1"/>
                </a:moveTo>
                <a:cubicBezTo>
                  <a:pt x="6788" y="1"/>
                  <a:pt x="0" y="7098"/>
                  <a:pt x="0" y="15862"/>
                </a:cubicBezTo>
                <a:lnTo>
                  <a:pt x="0" y="92907"/>
                </a:lnTo>
                <a:cubicBezTo>
                  <a:pt x="0" y="101671"/>
                  <a:pt x="6788" y="108781"/>
                  <a:pt x="15176" y="108781"/>
                </a:cubicBezTo>
                <a:cubicBezTo>
                  <a:pt x="23563" y="108781"/>
                  <a:pt x="30351" y="101671"/>
                  <a:pt x="30351" y="92907"/>
                </a:cubicBezTo>
                <a:cubicBezTo>
                  <a:pt x="30351" y="92141"/>
                  <a:pt x="30297" y="91388"/>
                  <a:pt x="30190" y="90649"/>
                </a:cubicBezTo>
                <a:cubicBezTo>
                  <a:pt x="33147" y="89628"/>
                  <a:pt x="35687" y="87692"/>
                  <a:pt x="37529" y="85165"/>
                </a:cubicBezTo>
                <a:cubicBezTo>
                  <a:pt x="38711" y="85447"/>
                  <a:pt x="39948" y="85609"/>
                  <a:pt x="41211" y="85609"/>
                </a:cubicBezTo>
                <a:cubicBezTo>
                  <a:pt x="50204" y="85609"/>
                  <a:pt x="57489" y="77987"/>
                  <a:pt x="57489" y="68605"/>
                </a:cubicBezTo>
                <a:cubicBezTo>
                  <a:pt x="57489" y="62248"/>
                  <a:pt x="54142" y="56710"/>
                  <a:pt x="49182" y="53793"/>
                </a:cubicBezTo>
                <a:cubicBezTo>
                  <a:pt x="49223" y="53296"/>
                  <a:pt x="49249" y="52785"/>
                  <a:pt x="49249" y="52274"/>
                </a:cubicBezTo>
                <a:cubicBezTo>
                  <a:pt x="49249" y="45083"/>
                  <a:pt x="44679" y="39021"/>
                  <a:pt x="38416" y="37072"/>
                </a:cubicBezTo>
                <a:cubicBezTo>
                  <a:pt x="39773" y="35083"/>
                  <a:pt x="40566" y="32690"/>
                  <a:pt x="40566" y="30109"/>
                </a:cubicBezTo>
                <a:cubicBezTo>
                  <a:pt x="40566" y="23967"/>
                  <a:pt x="36077" y="18872"/>
                  <a:pt x="30203" y="17932"/>
                </a:cubicBezTo>
                <a:cubicBezTo>
                  <a:pt x="30297" y="17260"/>
                  <a:pt x="30351" y="16561"/>
                  <a:pt x="30351" y="15862"/>
                </a:cubicBezTo>
                <a:cubicBezTo>
                  <a:pt x="30351" y="7098"/>
                  <a:pt x="23563" y="1"/>
                  <a:pt x="15176" y="1"/>
                </a:cubicBezTo>
                <a:close/>
              </a:path>
            </a:pathLst>
          </a:custGeom>
          <a:solidFill>
            <a:schemeClr val="accent2">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61;p23">
            <a:extLst>
              <a:ext uri="{FF2B5EF4-FFF2-40B4-BE49-F238E27FC236}">
                <a16:creationId xmlns:a16="http://schemas.microsoft.com/office/drawing/2014/main" id="{D88CD942-D0DB-63B8-211E-934E6A9A6367}"/>
              </a:ext>
            </a:extLst>
          </p:cNvPr>
          <p:cNvSpPr txBox="1">
            <a:spLocks/>
          </p:cNvSpPr>
          <p:nvPr/>
        </p:nvSpPr>
        <p:spPr>
          <a:xfrm>
            <a:off x="1995713" y="645183"/>
            <a:ext cx="6923315" cy="43985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Fira Sans Extra Condensed Medium"/>
              <a:buNone/>
              <a:defRPr sz="24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r>
              <a:rPr lang="en-US" sz="1600" dirty="0">
                <a:solidFill>
                  <a:srgbClr val="1F1F1F"/>
                </a:solidFill>
              </a:rPr>
              <a:t>Google Kubernetes Engine (GKE) is a managed, scalable platform provided by Google Cloud for running containerized applications using Kubernetes, an open-source container orchestration tool. GKE simplifies the process of deploying, managing, and scaling applications by automating infrastructure management tasks such as provisioning, monitoring, and scaling clusters.</a:t>
            </a:r>
          </a:p>
          <a:p>
            <a:pPr algn="l">
              <a:spcBef>
                <a:spcPts val="1200"/>
              </a:spcBef>
            </a:pPr>
            <a:r>
              <a:rPr lang="en-US" sz="1600" dirty="0">
                <a:solidFill>
                  <a:srgbClr val="1F1F1F"/>
                </a:solidFill>
              </a:rPr>
              <a:t>Key Features:</a:t>
            </a:r>
          </a:p>
          <a:p>
            <a:pPr algn="l">
              <a:spcBef>
                <a:spcPts val="600"/>
              </a:spcBef>
            </a:pPr>
            <a:r>
              <a:rPr lang="en-US" sz="1600" b="1" dirty="0">
                <a:solidFill>
                  <a:srgbClr val="1F1F1F"/>
                </a:solidFill>
              </a:rPr>
              <a:t>Automated Cluster Management: </a:t>
            </a:r>
            <a:r>
              <a:rPr lang="en-US" sz="1600" dirty="0">
                <a:solidFill>
                  <a:srgbClr val="1F1F1F"/>
                </a:solidFill>
              </a:rPr>
              <a:t>GKE automatically handles tasks like cluster setup, scaling, and upgrading.</a:t>
            </a:r>
          </a:p>
          <a:p>
            <a:pPr algn="l">
              <a:spcBef>
                <a:spcPts val="600"/>
              </a:spcBef>
            </a:pPr>
            <a:r>
              <a:rPr lang="en-US" sz="1600" b="1" dirty="0">
                <a:solidFill>
                  <a:srgbClr val="1F1F1F"/>
                </a:solidFill>
              </a:rPr>
              <a:t>High Availability: </a:t>
            </a:r>
            <a:r>
              <a:rPr lang="en-US" sz="1600" dirty="0">
                <a:solidFill>
                  <a:srgbClr val="1F1F1F"/>
                </a:solidFill>
              </a:rPr>
              <a:t>Ensures reliable and fault-tolerant applications by distributing containers across multiple nodes.</a:t>
            </a:r>
          </a:p>
          <a:p>
            <a:pPr algn="l">
              <a:spcBef>
                <a:spcPts val="600"/>
              </a:spcBef>
            </a:pPr>
            <a:r>
              <a:rPr lang="en-US" sz="1600" b="1" dirty="0">
                <a:solidFill>
                  <a:srgbClr val="1F1F1F"/>
                </a:solidFill>
              </a:rPr>
              <a:t>Integrated Google Cloud Services: </a:t>
            </a:r>
            <a:r>
              <a:rPr lang="en-US" sz="1600" dirty="0">
                <a:solidFill>
                  <a:srgbClr val="1F1F1F"/>
                </a:solidFill>
              </a:rPr>
              <a:t>Seamlessly integrates with other Google Cloud services like Cloud Storage, Big Query, and Cloud Monitoring.</a:t>
            </a:r>
          </a:p>
          <a:p>
            <a:pPr algn="l">
              <a:spcBef>
                <a:spcPts val="600"/>
              </a:spcBef>
            </a:pPr>
            <a:r>
              <a:rPr lang="en-US" sz="1600" b="1" dirty="0">
                <a:solidFill>
                  <a:srgbClr val="1F1F1F"/>
                </a:solidFill>
              </a:rPr>
              <a:t>Auto-Scaling: </a:t>
            </a:r>
            <a:r>
              <a:rPr lang="en-US" sz="1600" dirty="0">
                <a:solidFill>
                  <a:srgbClr val="1F1F1F"/>
                </a:solidFill>
              </a:rPr>
              <a:t>Automatically scales applications based on resource demand and traffic.</a:t>
            </a:r>
          </a:p>
          <a:p>
            <a:pPr algn="l">
              <a:spcBef>
                <a:spcPts val="600"/>
              </a:spcBef>
            </a:pPr>
            <a:r>
              <a:rPr lang="en-US" sz="1600" b="1" dirty="0">
                <a:solidFill>
                  <a:srgbClr val="1F1F1F"/>
                </a:solidFill>
              </a:rPr>
              <a:t>Security: </a:t>
            </a:r>
            <a:r>
              <a:rPr lang="en-US" sz="1600" dirty="0">
                <a:solidFill>
                  <a:srgbClr val="1F1F1F"/>
                </a:solidFill>
              </a:rPr>
              <a:t>Provides robust security features such as role-based access control (RBAC), identity and access management (IAM), and network policies.</a:t>
            </a:r>
          </a:p>
          <a:p>
            <a:pPr algn="l"/>
            <a:endParaRPr lang="en-US" sz="1600" dirty="0">
              <a:solidFill>
                <a:srgbClr val="1F1F1F"/>
              </a:solidFill>
            </a:endParaRPr>
          </a:p>
          <a:p>
            <a:pPr algn="l"/>
            <a:endParaRPr lang="en-US" sz="1600" dirty="0">
              <a:solidFill>
                <a:srgbClr val="1F1F1F"/>
              </a:solidFill>
            </a:endParaRPr>
          </a:p>
        </p:txBody>
      </p:sp>
      <p:pic>
        <p:nvPicPr>
          <p:cNvPr id="4103" name="Picture 7">
            <a:extLst>
              <a:ext uri="{FF2B5EF4-FFF2-40B4-BE49-F238E27FC236}">
                <a16:creationId xmlns:a16="http://schemas.microsoft.com/office/drawing/2014/main" id="{5817E8C4-3BF9-0E8F-4395-F8E71E4DB4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69074"/>
            <a:ext cx="1323033" cy="13230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5" name="Google Shape;305;p24"/>
          <p:cNvSpPr txBox="1">
            <a:spLocks noGrp="1"/>
          </p:cNvSpPr>
          <p:nvPr>
            <p:ph type="title"/>
          </p:nvPr>
        </p:nvSpPr>
        <p:spPr>
          <a:xfrm>
            <a:off x="457200" y="398125"/>
            <a:ext cx="8229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dirty="0"/>
              <a:t>CONCLUSION</a:t>
            </a:r>
          </a:p>
        </p:txBody>
      </p:sp>
      <p:sp>
        <p:nvSpPr>
          <p:cNvPr id="2" name="Google Shape;305;p24">
            <a:extLst>
              <a:ext uri="{FF2B5EF4-FFF2-40B4-BE49-F238E27FC236}">
                <a16:creationId xmlns:a16="http://schemas.microsoft.com/office/drawing/2014/main" id="{4C353FC3-8E52-192D-AF01-9CE7CF34B1B7}"/>
              </a:ext>
            </a:extLst>
          </p:cNvPr>
          <p:cNvSpPr txBox="1">
            <a:spLocks/>
          </p:cNvSpPr>
          <p:nvPr/>
        </p:nvSpPr>
        <p:spPr>
          <a:xfrm>
            <a:off x="618186" y="970825"/>
            <a:ext cx="8068614" cy="17723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Fira Sans Extra Condensed Medium"/>
              <a:buNone/>
              <a:defRPr sz="24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spcBef>
                <a:spcPts val="600"/>
              </a:spcBef>
              <a:buSzPct val="100000"/>
            </a:pPr>
            <a:r>
              <a:rPr lang="en-US" sz="1600" dirty="0"/>
              <a:t>In conclusion, cloud computing has revolutionized the way businesses and individuals access and manage technology resources. By offering scalable, cost-effective, and secure solutions, it eliminates the need for heavy infrastructure investments and maintenance. With its flexibility, accessibility, and high reliability, cloud computing enables faster innovation and smoother operations. As the demand for digital transformation continues to grow, cloud computing will remain a key driver in shaping the future of technology and business.</a:t>
            </a:r>
            <a:endParaRPr lang="en-IN" sz="1600" dirty="0"/>
          </a:p>
        </p:txBody>
      </p:sp>
      <p:pic>
        <p:nvPicPr>
          <p:cNvPr id="5126" name="Picture 6" descr="What is GCP? Know GCP Skills, Career Path, Eligibility ...">
            <a:extLst>
              <a:ext uri="{FF2B5EF4-FFF2-40B4-BE49-F238E27FC236}">
                <a16:creationId xmlns:a16="http://schemas.microsoft.com/office/drawing/2014/main" id="{B76DDA25-3178-37A6-A7EE-03A9D76BE93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5341"/>
          <a:stretch/>
        </p:blipFill>
        <p:spPr bwMode="auto">
          <a:xfrm>
            <a:off x="1130121" y="2810639"/>
            <a:ext cx="7044744" cy="2216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9"/>
        <p:cNvGrpSpPr/>
        <p:nvPr/>
      </p:nvGrpSpPr>
      <p:grpSpPr>
        <a:xfrm>
          <a:off x="0" y="0"/>
          <a:ext cx="0" cy="0"/>
          <a:chOff x="0" y="0"/>
          <a:chExt cx="0" cy="0"/>
        </a:xfrm>
      </p:grpSpPr>
      <p:sp>
        <p:nvSpPr>
          <p:cNvPr id="1280" name="Google Shape;1280;p30"/>
          <p:cNvSpPr txBox="1">
            <a:spLocks noGrp="1"/>
          </p:cNvSpPr>
          <p:nvPr>
            <p:ph type="title"/>
          </p:nvPr>
        </p:nvSpPr>
        <p:spPr>
          <a:xfrm>
            <a:off x="2928694" y="1337797"/>
            <a:ext cx="4007825" cy="79071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400" spc="70" dirty="0">
                <a:latin typeface="STCaiyun" panose="02010800040101010101" pitchFamily="2" charset="-122"/>
                <a:ea typeface="STCaiyun" panose="02010800040101010101" pitchFamily="2" charset="-122"/>
              </a:rPr>
              <a:t>Thank You</a:t>
            </a:r>
            <a:endParaRPr sz="5400" spc="70" dirty="0">
              <a:latin typeface="STCaiyun" panose="02010800040101010101" pitchFamily="2" charset="-122"/>
              <a:ea typeface="STCaiyun" panose="02010800040101010101" pitchFamily="2" charset="-122"/>
            </a:endParaRPr>
          </a:p>
        </p:txBody>
      </p:sp>
      <p:sp>
        <p:nvSpPr>
          <p:cNvPr id="1367" name="Google Shape;1367;p30"/>
          <p:cNvSpPr txBox="1"/>
          <p:nvPr/>
        </p:nvSpPr>
        <p:spPr>
          <a:xfrm>
            <a:off x="7431138" y="656425"/>
            <a:ext cx="866100" cy="360000"/>
          </a:xfrm>
          <a:prstGeom prst="rect">
            <a:avLst/>
          </a:prstGeom>
          <a:noFill/>
          <a:ln>
            <a:noFill/>
          </a:ln>
        </p:spPr>
        <p:txBody>
          <a:bodyPr spcFirstLastPara="1" wrap="square" lIns="45725" tIns="45725" rIns="45725" bIns="45725" anchor="ctr" anchorCtr="0">
            <a:noAutofit/>
          </a:bodyPr>
          <a:lstStyle/>
          <a:p>
            <a:pPr marL="0" lvl="0" indent="0" algn="ctr" rtl="0">
              <a:lnSpc>
                <a:spcPct val="115000"/>
              </a:lnSpc>
              <a:spcBef>
                <a:spcPts val="0"/>
              </a:spcBef>
              <a:spcAft>
                <a:spcPts val="0"/>
              </a:spcAft>
              <a:buNone/>
            </a:pPr>
            <a:r>
              <a:rPr lang="en" sz="1500" b="1">
                <a:solidFill>
                  <a:schemeClr val="lt1"/>
                </a:solidFill>
                <a:latin typeface="Roboto"/>
                <a:ea typeface="Roboto"/>
                <a:cs typeface="Roboto"/>
                <a:sym typeface="Roboto"/>
              </a:rPr>
              <a:t>Mars</a:t>
            </a:r>
            <a:endParaRPr sz="1500" b="1">
              <a:solidFill>
                <a:schemeClr val="lt1"/>
              </a:solidFill>
              <a:latin typeface="Roboto"/>
              <a:ea typeface="Roboto"/>
              <a:cs typeface="Roboto"/>
              <a:sym typeface="Roboto"/>
            </a:endParaRPr>
          </a:p>
        </p:txBody>
      </p:sp>
      <p:pic>
        <p:nvPicPr>
          <p:cNvPr id="6148" name="Picture 4">
            <a:extLst>
              <a:ext uri="{FF2B5EF4-FFF2-40B4-BE49-F238E27FC236}">
                <a16:creationId xmlns:a16="http://schemas.microsoft.com/office/drawing/2014/main" id="{4BBD64A2-3BD7-C6E5-920D-CABFFB9660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9935" y="2331745"/>
            <a:ext cx="1544123" cy="13536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4" name="Title 3">
            <a:extLst>
              <a:ext uri="{FF2B5EF4-FFF2-40B4-BE49-F238E27FC236}">
                <a16:creationId xmlns:a16="http://schemas.microsoft.com/office/drawing/2014/main" id="{8C36F1E4-8B5C-9F0D-571F-D5F0F277FE45}"/>
              </a:ext>
            </a:extLst>
          </p:cNvPr>
          <p:cNvSpPr>
            <a:spLocks noGrp="1"/>
          </p:cNvSpPr>
          <p:nvPr>
            <p:ph type="title"/>
          </p:nvPr>
        </p:nvSpPr>
        <p:spPr>
          <a:xfrm>
            <a:off x="276894" y="317150"/>
            <a:ext cx="4224271" cy="572700"/>
          </a:xfrm>
        </p:spPr>
        <p:txBody>
          <a:bodyPr/>
          <a:lstStyle/>
          <a:p>
            <a:r>
              <a:rPr lang="en-US" sz="2800" dirty="0"/>
              <a:t>WHAT IS CLOUD COMPUTING.?</a:t>
            </a:r>
            <a:endParaRPr lang="en-IN" sz="2800" dirty="0"/>
          </a:p>
        </p:txBody>
      </p:sp>
      <p:pic>
        <p:nvPicPr>
          <p:cNvPr id="1026" name="Picture 2" descr="Cloud Platforms for Free and Paid Versions | by Mohsin Shaikh | Medium">
            <a:extLst>
              <a:ext uri="{FF2B5EF4-FFF2-40B4-BE49-F238E27FC236}">
                <a16:creationId xmlns:a16="http://schemas.microsoft.com/office/drawing/2014/main" id="{C03A1C88-9A55-1D30-979B-80CF0523EC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1420" y="156961"/>
            <a:ext cx="2563109" cy="146577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3">
            <a:extLst>
              <a:ext uri="{FF2B5EF4-FFF2-40B4-BE49-F238E27FC236}">
                <a16:creationId xmlns:a16="http://schemas.microsoft.com/office/drawing/2014/main" id="{0E012FB0-425B-7005-328D-EDDB420B3287}"/>
              </a:ext>
            </a:extLst>
          </p:cNvPr>
          <p:cNvSpPr txBox="1">
            <a:spLocks/>
          </p:cNvSpPr>
          <p:nvPr/>
        </p:nvSpPr>
        <p:spPr>
          <a:xfrm>
            <a:off x="334849" y="938526"/>
            <a:ext cx="5937162" cy="13684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Fira Sans Extra Condensed Medium"/>
              <a:buNone/>
              <a:defRPr sz="24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a:r>
              <a:rPr lang="en-US" sz="1400" dirty="0"/>
              <a:t>Cloud computing is the delivery of computing services over the internet ("the cloud") to provide faster innovation, </a:t>
            </a:r>
            <a:r>
              <a:rPr lang="en-US" sz="1400" dirty="0">
                <a:solidFill>
                  <a:srgbClr val="FF0000"/>
                </a:solidFill>
              </a:rPr>
              <a:t>flexible resources</a:t>
            </a:r>
            <a:r>
              <a:rPr lang="en-US" sz="1400" dirty="0"/>
              <a:t>, and economies of scale. Instead of owning and maintaining physical hardware or data centers, individuals and organizations can access and use resources such as servers, storage, databases, networking, software, and </a:t>
            </a:r>
            <a:r>
              <a:rPr lang="en-US" sz="1400" dirty="0">
                <a:solidFill>
                  <a:srgbClr val="FF0000"/>
                </a:solidFill>
              </a:rPr>
              <a:t>analytics</a:t>
            </a:r>
            <a:r>
              <a:rPr lang="en-US" sz="1400" dirty="0"/>
              <a:t> on-demand.</a:t>
            </a:r>
            <a:endParaRPr lang="en-IN" sz="1400" dirty="0"/>
          </a:p>
        </p:txBody>
      </p:sp>
      <p:sp>
        <p:nvSpPr>
          <p:cNvPr id="6" name="Title 3">
            <a:extLst>
              <a:ext uri="{FF2B5EF4-FFF2-40B4-BE49-F238E27FC236}">
                <a16:creationId xmlns:a16="http://schemas.microsoft.com/office/drawing/2014/main" id="{C9DFBCB7-6F70-878B-73F0-58BD160AD8C5}"/>
              </a:ext>
            </a:extLst>
          </p:cNvPr>
          <p:cNvSpPr txBox="1">
            <a:spLocks/>
          </p:cNvSpPr>
          <p:nvPr/>
        </p:nvSpPr>
        <p:spPr>
          <a:xfrm>
            <a:off x="334849" y="2402435"/>
            <a:ext cx="3316311" cy="4030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Fira Sans Extra Condensed Medium"/>
              <a:buNone/>
              <a:defRPr sz="24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a:r>
              <a:rPr lang="en-US" sz="1800" dirty="0"/>
              <a:t>Key Features of Cloud Computing</a:t>
            </a:r>
            <a:endParaRPr lang="en-IN" dirty="0"/>
          </a:p>
        </p:txBody>
      </p:sp>
      <p:sp>
        <p:nvSpPr>
          <p:cNvPr id="7" name="Title 3">
            <a:extLst>
              <a:ext uri="{FF2B5EF4-FFF2-40B4-BE49-F238E27FC236}">
                <a16:creationId xmlns:a16="http://schemas.microsoft.com/office/drawing/2014/main" id="{C410628E-ADAF-D07E-BDD6-11A3CF1E168F}"/>
              </a:ext>
            </a:extLst>
          </p:cNvPr>
          <p:cNvSpPr txBox="1">
            <a:spLocks/>
          </p:cNvSpPr>
          <p:nvPr/>
        </p:nvSpPr>
        <p:spPr>
          <a:xfrm>
            <a:off x="334849" y="2900941"/>
            <a:ext cx="2234487" cy="18368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Fira Sans Extra Condensed Medium"/>
              <a:buNone/>
              <a:defRPr sz="24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71450" indent="-171450" algn="l">
              <a:buSzPct val="120000"/>
              <a:buFont typeface="Wingdings" panose="05000000000000000000" pitchFamily="2" charset="2"/>
              <a:buChar char="q"/>
            </a:pPr>
            <a:r>
              <a:rPr lang="en-US" sz="1200" dirty="0"/>
              <a:t>On-Demand Self-Service</a:t>
            </a:r>
          </a:p>
          <a:p>
            <a:pPr marL="171450" indent="-171450" algn="l">
              <a:buSzPct val="120000"/>
              <a:buFont typeface="Wingdings" panose="05000000000000000000" pitchFamily="2" charset="2"/>
              <a:buChar char="q"/>
            </a:pPr>
            <a:endParaRPr lang="en-US" sz="1200" dirty="0"/>
          </a:p>
          <a:p>
            <a:pPr marL="171450" indent="-171450" algn="l">
              <a:buSzPct val="120000"/>
              <a:buFont typeface="Wingdings" panose="05000000000000000000" pitchFamily="2" charset="2"/>
              <a:buChar char="q"/>
            </a:pPr>
            <a:r>
              <a:rPr lang="en-US" sz="1200" dirty="0"/>
              <a:t>Broad Network Access</a:t>
            </a:r>
          </a:p>
          <a:p>
            <a:pPr marL="171450" indent="-171450" algn="l">
              <a:buSzPct val="120000"/>
              <a:buFont typeface="Wingdings" panose="05000000000000000000" pitchFamily="2" charset="2"/>
              <a:buChar char="q"/>
            </a:pPr>
            <a:endParaRPr lang="en-US" sz="1200" dirty="0"/>
          </a:p>
          <a:p>
            <a:pPr marL="171450" indent="-171450" algn="l">
              <a:buSzPct val="120000"/>
              <a:buFont typeface="Wingdings" panose="05000000000000000000" pitchFamily="2" charset="2"/>
              <a:buChar char="q"/>
            </a:pPr>
            <a:r>
              <a:rPr lang="en-US" sz="1200" dirty="0"/>
              <a:t>Resource Pooling</a:t>
            </a:r>
          </a:p>
          <a:p>
            <a:pPr marL="171450" indent="-171450" algn="l">
              <a:buSzPct val="120000"/>
              <a:buFont typeface="Wingdings" panose="05000000000000000000" pitchFamily="2" charset="2"/>
              <a:buChar char="q"/>
            </a:pPr>
            <a:endParaRPr lang="en-US" sz="1200" dirty="0"/>
          </a:p>
          <a:p>
            <a:pPr marL="171450" indent="-171450" algn="l">
              <a:buSzPct val="120000"/>
              <a:buFont typeface="Wingdings" panose="05000000000000000000" pitchFamily="2" charset="2"/>
              <a:buChar char="q"/>
            </a:pPr>
            <a:r>
              <a:rPr lang="en-US" sz="1200" dirty="0"/>
              <a:t>Scalability</a:t>
            </a:r>
          </a:p>
          <a:p>
            <a:pPr marL="171450" indent="-171450" algn="l">
              <a:buSzPct val="120000"/>
              <a:buFont typeface="Wingdings" panose="05000000000000000000" pitchFamily="2" charset="2"/>
              <a:buChar char="q"/>
            </a:pPr>
            <a:endParaRPr lang="en-US" sz="1200" dirty="0"/>
          </a:p>
          <a:p>
            <a:pPr marL="171450" indent="-171450" algn="l">
              <a:buSzPct val="120000"/>
              <a:buFont typeface="Wingdings" panose="05000000000000000000" pitchFamily="2" charset="2"/>
              <a:buChar char="q"/>
            </a:pPr>
            <a:r>
              <a:rPr lang="en-US" sz="1200" dirty="0"/>
              <a:t>Measured Service</a:t>
            </a:r>
          </a:p>
        </p:txBody>
      </p:sp>
      <p:pic>
        <p:nvPicPr>
          <p:cNvPr id="1030" name="Picture 6" descr="How Many Companies Use Cloud Computing in 2024? [10 Statistics and  Insights] | Edge Delta">
            <a:extLst>
              <a:ext uri="{FF2B5EF4-FFF2-40B4-BE49-F238E27FC236}">
                <a16:creationId xmlns:a16="http://schemas.microsoft.com/office/drawing/2014/main" id="{9B451439-3D2F-3A45-0121-118079D71C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0802" y="2144909"/>
            <a:ext cx="2592893" cy="2592893"/>
          </a:xfrm>
          <a:prstGeom prst="roundRect">
            <a:avLst>
              <a:gd name="adj" fmla="val 8594"/>
            </a:avLst>
          </a:prstGeom>
          <a:solidFill>
            <a:srgbClr val="FFFFFF">
              <a:shade val="85000"/>
            </a:srgbClr>
          </a:solidFill>
          <a:ln>
            <a:noFill/>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287333" y="287840"/>
            <a:ext cx="4069724" cy="572700"/>
          </a:xfrm>
          <a:prstGeom prst="rect">
            <a:avLst/>
          </a:prstGeom>
        </p:spPr>
        <p:txBody>
          <a:bodyPr spcFirstLastPara="1" wrap="square" lIns="91425" tIns="91425" rIns="91425" bIns="91425" anchor="t" anchorCtr="0">
            <a:noAutofit/>
          </a:bodyPr>
          <a:lstStyle/>
          <a:p>
            <a:r>
              <a:rPr lang="en-IN" dirty="0"/>
              <a:t>BENEFITS OF CLOUD COMPUTING</a:t>
            </a:r>
          </a:p>
        </p:txBody>
      </p:sp>
      <p:grpSp>
        <p:nvGrpSpPr>
          <p:cNvPr id="72" name="Google Shape;72;p18"/>
          <p:cNvGrpSpPr/>
          <p:nvPr/>
        </p:nvGrpSpPr>
        <p:grpSpPr>
          <a:xfrm>
            <a:off x="567846" y="1504275"/>
            <a:ext cx="1541203" cy="2932635"/>
            <a:chOff x="589746" y="1504275"/>
            <a:chExt cx="1541203" cy="2932635"/>
          </a:xfrm>
        </p:grpSpPr>
        <p:sp>
          <p:nvSpPr>
            <p:cNvPr id="73" name="Google Shape;73;p18"/>
            <p:cNvSpPr/>
            <p:nvPr/>
          </p:nvSpPr>
          <p:spPr>
            <a:xfrm rot="5400000">
              <a:off x="870651" y="1259875"/>
              <a:ext cx="326488" cy="815287"/>
            </a:xfrm>
            <a:custGeom>
              <a:avLst/>
              <a:gdLst/>
              <a:ahLst/>
              <a:cxnLst/>
              <a:rect l="l" t="t" r="r" b="b"/>
              <a:pathLst>
                <a:path w="16302" h="41538" extrusionOk="0">
                  <a:moveTo>
                    <a:pt x="11756" y="0"/>
                  </a:moveTo>
                  <a:cubicBezTo>
                    <a:pt x="9233" y="0"/>
                    <a:pt x="7195" y="2038"/>
                    <a:pt x="7195" y="4546"/>
                  </a:cubicBezTo>
                  <a:cubicBezTo>
                    <a:pt x="7195" y="5784"/>
                    <a:pt x="7696" y="6913"/>
                    <a:pt x="8511" y="7728"/>
                  </a:cubicBezTo>
                  <a:cubicBezTo>
                    <a:pt x="6944" y="10690"/>
                    <a:pt x="4985" y="15173"/>
                    <a:pt x="3699" y="20926"/>
                  </a:cubicBezTo>
                  <a:cubicBezTo>
                    <a:pt x="2007" y="28402"/>
                    <a:pt x="1583" y="34092"/>
                    <a:pt x="1474" y="37023"/>
                  </a:cubicBezTo>
                  <a:cubicBezTo>
                    <a:pt x="612" y="37352"/>
                    <a:pt x="0" y="38199"/>
                    <a:pt x="0" y="39186"/>
                  </a:cubicBezTo>
                  <a:cubicBezTo>
                    <a:pt x="0" y="40487"/>
                    <a:pt x="1035" y="41537"/>
                    <a:pt x="2336" y="41537"/>
                  </a:cubicBezTo>
                  <a:cubicBezTo>
                    <a:pt x="3621" y="41537"/>
                    <a:pt x="4671" y="40487"/>
                    <a:pt x="4671" y="39186"/>
                  </a:cubicBezTo>
                  <a:cubicBezTo>
                    <a:pt x="4671" y="38214"/>
                    <a:pt x="4076" y="37384"/>
                    <a:pt x="3229" y="37039"/>
                  </a:cubicBezTo>
                  <a:cubicBezTo>
                    <a:pt x="3339" y="34155"/>
                    <a:pt x="3762" y="28559"/>
                    <a:pt x="5392" y="21302"/>
                  </a:cubicBezTo>
                  <a:cubicBezTo>
                    <a:pt x="6615" y="15894"/>
                    <a:pt x="8480" y="11599"/>
                    <a:pt x="9969" y="8731"/>
                  </a:cubicBezTo>
                  <a:cubicBezTo>
                    <a:pt x="10518" y="8966"/>
                    <a:pt x="11113" y="9107"/>
                    <a:pt x="11756" y="9107"/>
                  </a:cubicBezTo>
                  <a:cubicBezTo>
                    <a:pt x="14264" y="9107"/>
                    <a:pt x="16302" y="7054"/>
                    <a:pt x="16302" y="4546"/>
                  </a:cubicBezTo>
                  <a:cubicBezTo>
                    <a:pt x="16302" y="2038"/>
                    <a:pt x="14264" y="0"/>
                    <a:pt x="11756" y="0"/>
                  </a:cubicBezTo>
                  <a:close/>
                </a:path>
              </a:pathLst>
            </a:custGeom>
            <a:gradFill>
              <a:gsLst>
                <a:gs pos="0">
                  <a:schemeClr val="accent1"/>
                </a:gs>
                <a:gs pos="66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8"/>
            <p:cNvSpPr/>
            <p:nvPr/>
          </p:nvSpPr>
          <p:spPr>
            <a:xfrm rot="5400000">
              <a:off x="1297072" y="1698015"/>
              <a:ext cx="662390" cy="637168"/>
            </a:xfrm>
            <a:custGeom>
              <a:avLst/>
              <a:gdLst/>
              <a:ahLst/>
              <a:cxnLst/>
              <a:rect l="l" t="t" r="r" b="b"/>
              <a:pathLst>
                <a:path w="33074" h="32463" extrusionOk="0">
                  <a:moveTo>
                    <a:pt x="27880" y="1"/>
                  </a:moveTo>
                  <a:cubicBezTo>
                    <a:pt x="26289" y="1"/>
                    <a:pt x="24748" y="837"/>
                    <a:pt x="23919" y="2313"/>
                  </a:cubicBezTo>
                  <a:cubicBezTo>
                    <a:pt x="23308" y="3395"/>
                    <a:pt x="23183" y="4633"/>
                    <a:pt x="23481" y="5730"/>
                  </a:cubicBezTo>
                  <a:cubicBezTo>
                    <a:pt x="20675" y="7548"/>
                    <a:pt x="16772" y="10495"/>
                    <a:pt x="12822" y="14868"/>
                  </a:cubicBezTo>
                  <a:cubicBezTo>
                    <a:pt x="7681" y="20558"/>
                    <a:pt x="4530" y="25307"/>
                    <a:pt x="2994" y="27815"/>
                  </a:cubicBezTo>
                  <a:cubicBezTo>
                    <a:pt x="2880" y="27798"/>
                    <a:pt x="2765" y="27789"/>
                    <a:pt x="2651" y="27789"/>
                  </a:cubicBezTo>
                  <a:cubicBezTo>
                    <a:pt x="1844" y="27789"/>
                    <a:pt x="1069" y="28220"/>
                    <a:pt x="643" y="28975"/>
                  </a:cubicBezTo>
                  <a:cubicBezTo>
                    <a:pt x="0" y="30104"/>
                    <a:pt x="408" y="31530"/>
                    <a:pt x="1537" y="32157"/>
                  </a:cubicBezTo>
                  <a:cubicBezTo>
                    <a:pt x="1895" y="32364"/>
                    <a:pt x="2286" y="32462"/>
                    <a:pt x="2673" y="32462"/>
                  </a:cubicBezTo>
                  <a:cubicBezTo>
                    <a:pt x="3487" y="32462"/>
                    <a:pt x="4283" y="32029"/>
                    <a:pt x="4718" y="31264"/>
                  </a:cubicBezTo>
                  <a:cubicBezTo>
                    <a:pt x="5189" y="30417"/>
                    <a:pt x="5079" y="29398"/>
                    <a:pt x="4515" y="28677"/>
                  </a:cubicBezTo>
                  <a:cubicBezTo>
                    <a:pt x="6019" y="26232"/>
                    <a:pt x="9139" y="21561"/>
                    <a:pt x="14123" y="16044"/>
                  </a:cubicBezTo>
                  <a:cubicBezTo>
                    <a:pt x="17838" y="11922"/>
                    <a:pt x="21568" y="9085"/>
                    <a:pt x="24264" y="7329"/>
                  </a:cubicBezTo>
                  <a:cubicBezTo>
                    <a:pt x="24625" y="7799"/>
                    <a:pt x="25095" y="8207"/>
                    <a:pt x="25644" y="8520"/>
                  </a:cubicBezTo>
                  <a:cubicBezTo>
                    <a:pt x="26350" y="8919"/>
                    <a:pt x="27116" y="9108"/>
                    <a:pt x="27872" y="9108"/>
                  </a:cubicBezTo>
                  <a:cubicBezTo>
                    <a:pt x="29465" y="9108"/>
                    <a:pt x="31011" y="8268"/>
                    <a:pt x="31851" y="6780"/>
                  </a:cubicBezTo>
                  <a:cubicBezTo>
                    <a:pt x="33073" y="4602"/>
                    <a:pt x="32305" y="1827"/>
                    <a:pt x="30111" y="589"/>
                  </a:cubicBezTo>
                  <a:cubicBezTo>
                    <a:pt x="29404" y="190"/>
                    <a:pt x="28636" y="1"/>
                    <a:pt x="27880" y="1"/>
                  </a:cubicBezTo>
                  <a:close/>
                </a:path>
              </a:pathLst>
            </a:custGeom>
            <a:gradFill>
              <a:gsLst>
                <a:gs pos="0">
                  <a:schemeClr val="accent1"/>
                </a:gs>
                <a:gs pos="6600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8"/>
            <p:cNvSpPr/>
            <p:nvPr/>
          </p:nvSpPr>
          <p:spPr>
            <a:xfrm rot="5400000">
              <a:off x="1546508" y="2458669"/>
              <a:ext cx="852290" cy="316592"/>
            </a:xfrm>
            <a:custGeom>
              <a:avLst/>
              <a:gdLst/>
              <a:ahLst/>
              <a:cxnLst/>
              <a:rect l="l" t="t" r="r" b="b"/>
              <a:pathLst>
                <a:path w="42556" h="16130" extrusionOk="0">
                  <a:moveTo>
                    <a:pt x="37358" y="0"/>
                  </a:moveTo>
                  <a:cubicBezTo>
                    <a:pt x="36584" y="0"/>
                    <a:pt x="35799" y="197"/>
                    <a:pt x="35079" y="611"/>
                  </a:cubicBezTo>
                  <a:cubicBezTo>
                    <a:pt x="33998" y="1238"/>
                    <a:pt x="33277" y="2226"/>
                    <a:pt x="32979" y="3339"/>
                  </a:cubicBezTo>
                  <a:cubicBezTo>
                    <a:pt x="29625" y="3480"/>
                    <a:pt x="24766" y="4028"/>
                    <a:pt x="19154" y="5800"/>
                  </a:cubicBezTo>
                  <a:cubicBezTo>
                    <a:pt x="11834" y="8088"/>
                    <a:pt x="6709" y="10580"/>
                    <a:pt x="4122" y="11960"/>
                  </a:cubicBezTo>
                  <a:cubicBezTo>
                    <a:pt x="3704" y="11630"/>
                    <a:pt x="3189" y="11452"/>
                    <a:pt x="2664" y="11452"/>
                  </a:cubicBezTo>
                  <a:cubicBezTo>
                    <a:pt x="2266" y="11452"/>
                    <a:pt x="1861" y="11555"/>
                    <a:pt x="1489" y="11772"/>
                  </a:cubicBezTo>
                  <a:cubicBezTo>
                    <a:pt x="376" y="12414"/>
                    <a:pt x="0" y="13841"/>
                    <a:pt x="643" y="14969"/>
                  </a:cubicBezTo>
                  <a:cubicBezTo>
                    <a:pt x="1083" y="15714"/>
                    <a:pt x="1868" y="16129"/>
                    <a:pt x="2673" y="16129"/>
                  </a:cubicBezTo>
                  <a:cubicBezTo>
                    <a:pt x="3070" y="16129"/>
                    <a:pt x="3472" y="16028"/>
                    <a:pt x="3840" y="15816"/>
                  </a:cubicBezTo>
                  <a:cubicBezTo>
                    <a:pt x="4687" y="15330"/>
                    <a:pt x="5110" y="14389"/>
                    <a:pt x="4985" y="13480"/>
                  </a:cubicBezTo>
                  <a:cubicBezTo>
                    <a:pt x="7524" y="12132"/>
                    <a:pt x="12587" y="9687"/>
                    <a:pt x="19687" y="7461"/>
                  </a:cubicBezTo>
                  <a:cubicBezTo>
                    <a:pt x="24969" y="5800"/>
                    <a:pt x="29609" y="5251"/>
                    <a:pt x="32838" y="5110"/>
                  </a:cubicBezTo>
                  <a:cubicBezTo>
                    <a:pt x="32916" y="5690"/>
                    <a:pt x="33104" y="6286"/>
                    <a:pt x="33418" y="6834"/>
                  </a:cubicBezTo>
                  <a:cubicBezTo>
                    <a:pt x="34266" y="8290"/>
                    <a:pt x="35793" y="9102"/>
                    <a:pt x="37358" y="9102"/>
                  </a:cubicBezTo>
                  <a:cubicBezTo>
                    <a:pt x="38136" y="9102"/>
                    <a:pt x="38923" y="8901"/>
                    <a:pt x="39640" y="8480"/>
                  </a:cubicBezTo>
                  <a:cubicBezTo>
                    <a:pt x="41819" y="7226"/>
                    <a:pt x="42556" y="4436"/>
                    <a:pt x="41302" y="2257"/>
                  </a:cubicBezTo>
                  <a:cubicBezTo>
                    <a:pt x="40452" y="809"/>
                    <a:pt x="38927" y="0"/>
                    <a:pt x="37358" y="0"/>
                  </a:cubicBezTo>
                  <a:close/>
                </a:path>
              </a:pathLst>
            </a:custGeom>
            <a:gradFill>
              <a:gsLst>
                <a:gs pos="0">
                  <a:srgbClr val="58CBDF"/>
                </a:gs>
                <a:gs pos="100000">
                  <a:srgbClr val="23819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8"/>
            <p:cNvSpPr/>
            <p:nvPr/>
          </p:nvSpPr>
          <p:spPr>
            <a:xfrm rot="5400000">
              <a:off x="1516681" y="3156604"/>
              <a:ext cx="835047" cy="311057"/>
            </a:xfrm>
            <a:custGeom>
              <a:avLst/>
              <a:gdLst/>
              <a:ahLst/>
              <a:cxnLst/>
              <a:rect l="l" t="t" r="r" b="b"/>
              <a:pathLst>
                <a:path w="41695" h="15848" extrusionOk="0">
                  <a:moveTo>
                    <a:pt x="2359" y="0"/>
                  </a:moveTo>
                  <a:cubicBezTo>
                    <a:pt x="2346" y="0"/>
                    <a:pt x="2333" y="0"/>
                    <a:pt x="2321" y="1"/>
                  </a:cubicBezTo>
                  <a:cubicBezTo>
                    <a:pt x="1035" y="16"/>
                    <a:pt x="1" y="1066"/>
                    <a:pt x="17" y="2367"/>
                  </a:cubicBezTo>
                  <a:cubicBezTo>
                    <a:pt x="32" y="3643"/>
                    <a:pt x="1082" y="4672"/>
                    <a:pt x="2355" y="4672"/>
                  </a:cubicBezTo>
                  <a:cubicBezTo>
                    <a:pt x="2364" y="4672"/>
                    <a:pt x="2374" y="4672"/>
                    <a:pt x="2383" y="4671"/>
                  </a:cubicBezTo>
                  <a:cubicBezTo>
                    <a:pt x="3355" y="4656"/>
                    <a:pt x="4186" y="4060"/>
                    <a:pt x="4515" y="3198"/>
                  </a:cubicBezTo>
                  <a:cubicBezTo>
                    <a:pt x="7399" y="3276"/>
                    <a:pt x="13011" y="3621"/>
                    <a:pt x="20283" y="5157"/>
                  </a:cubicBezTo>
                  <a:cubicBezTo>
                    <a:pt x="25707" y="6317"/>
                    <a:pt x="30017" y="8120"/>
                    <a:pt x="32901" y="9562"/>
                  </a:cubicBezTo>
                  <a:cubicBezTo>
                    <a:pt x="32682" y="10126"/>
                    <a:pt x="32556" y="10722"/>
                    <a:pt x="32572" y="11364"/>
                  </a:cubicBezTo>
                  <a:cubicBezTo>
                    <a:pt x="32603" y="13853"/>
                    <a:pt x="34625" y="15848"/>
                    <a:pt x="37122" y="15848"/>
                  </a:cubicBezTo>
                  <a:cubicBezTo>
                    <a:pt x="37141" y="15848"/>
                    <a:pt x="37161" y="15847"/>
                    <a:pt x="37180" y="15847"/>
                  </a:cubicBezTo>
                  <a:cubicBezTo>
                    <a:pt x="39688" y="15816"/>
                    <a:pt x="41695" y="13747"/>
                    <a:pt x="41663" y="11239"/>
                  </a:cubicBezTo>
                  <a:cubicBezTo>
                    <a:pt x="41632" y="8760"/>
                    <a:pt x="39610" y="6755"/>
                    <a:pt x="37141" y="6755"/>
                  </a:cubicBezTo>
                  <a:cubicBezTo>
                    <a:pt x="37112" y="6755"/>
                    <a:pt x="37084" y="6756"/>
                    <a:pt x="37055" y="6756"/>
                  </a:cubicBezTo>
                  <a:cubicBezTo>
                    <a:pt x="35817" y="6772"/>
                    <a:pt x="34704" y="7273"/>
                    <a:pt x="33889" y="8088"/>
                  </a:cubicBezTo>
                  <a:cubicBezTo>
                    <a:pt x="30911" y="6568"/>
                    <a:pt x="26396" y="4671"/>
                    <a:pt x="20644" y="3449"/>
                  </a:cubicBezTo>
                  <a:cubicBezTo>
                    <a:pt x="13136" y="1866"/>
                    <a:pt x="7446" y="1505"/>
                    <a:pt x="4515" y="1458"/>
                  </a:cubicBezTo>
                  <a:cubicBezTo>
                    <a:pt x="4175" y="592"/>
                    <a:pt x="3330" y="0"/>
                    <a:pt x="2359" y="0"/>
                  </a:cubicBezTo>
                  <a:close/>
                </a:path>
              </a:pathLst>
            </a:custGeom>
            <a:gradFill>
              <a:gsLst>
                <a:gs pos="0">
                  <a:srgbClr val="45BFDE"/>
                </a:gs>
                <a:gs pos="100000">
                  <a:srgbClr val="1E6E8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8"/>
            <p:cNvSpPr/>
            <p:nvPr/>
          </p:nvSpPr>
          <p:spPr>
            <a:xfrm rot="5400000">
              <a:off x="1259970" y="3596660"/>
              <a:ext cx="661128" cy="638286"/>
            </a:xfrm>
            <a:custGeom>
              <a:avLst/>
              <a:gdLst/>
              <a:ahLst/>
              <a:cxnLst/>
              <a:rect l="l" t="t" r="r" b="b"/>
              <a:pathLst>
                <a:path w="33011" h="32520" extrusionOk="0">
                  <a:moveTo>
                    <a:pt x="2672" y="1"/>
                  </a:moveTo>
                  <a:cubicBezTo>
                    <a:pt x="1867" y="1"/>
                    <a:pt x="1081" y="415"/>
                    <a:pt x="643" y="1156"/>
                  </a:cubicBezTo>
                  <a:cubicBezTo>
                    <a:pt x="0" y="2284"/>
                    <a:pt x="377" y="3711"/>
                    <a:pt x="1489" y="4369"/>
                  </a:cubicBezTo>
                  <a:cubicBezTo>
                    <a:pt x="1855" y="4583"/>
                    <a:pt x="2260" y="4684"/>
                    <a:pt x="2660" y="4684"/>
                  </a:cubicBezTo>
                  <a:cubicBezTo>
                    <a:pt x="3170" y="4684"/>
                    <a:pt x="3672" y="4520"/>
                    <a:pt x="4076" y="4212"/>
                  </a:cubicBezTo>
                  <a:cubicBezTo>
                    <a:pt x="6505" y="5748"/>
                    <a:pt x="11129" y="8946"/>
                    <a:pt x="16568" y="14025"/>
                  </a:cubicBezTo>
                  <a:cubicBezTo>
                    <a:pt x="20612" y="17802"/>
                    <a:pt x="23387" y="21580"/>
                    <a:pt x="25111" y="24307"/>
                  </a:cubicBezTo>
                  <a:cubicBezTo>
                    <a:pt x="24625" y="24667"/>
                    <a:pt x="24202" y="25122"/>
                    <a:pt x="23888" y="25671"/>
                  </a:cubicBezTo>
                  <a:cubicBezTo>
                    <a:pt x="22618" y="27834"/>
                    <a:pt x="23339" y="30624"/>
                    <a:pt x="25518" y="31893"/>
                  </a:cubicBezTo>
                  <a:cubicBezTo>
                    <a:pt x="26240" y="32317"/>
                    <a:pt x="27032" y="32519"/>
                    <a:pt x="27814" y="32519"/>
                  </a:cubicBezTo>
                  <a:cubicBezTo>
                    <a:pt x="29375" y="32519"/>
                    <a:pt x="30895" y="31715"/>
                    <a:pt x="31741" y="30263"/>
                  </a:cubicBezTo>
                  <a:cubicBezTo>
                    <a:pt x="33011" y="28100"/>
                    <a:pt x="32290" y="25310"/>
                    <a:pt x="30111" y="24040"/>
                  </a:cubicBezTo>
                  <a:cubicBezTo>
                    <a:pt x="29392" y="23617"/>
                    <a:pt x="28602" y="23416"/>
                    <a:pt x="27822" y="23416"/>
                  </a:cubicBezTo>
                  <a:cubicBezTo>
                    <a:pt x="27446" y="23416"/>
                    <a:pt x="27072" y="23463"/>
                    <a:pt x="26709" y="23554"/>
                  </a:cubicBezTo>
                  <a:cubicBezTo>
                    <a:pt x="24938" y="20717"/>
                    <a:pt x="22054" y="16768"/>
                    <a:pt x="17759" y="12739"/>
                  </a:cubicBezTo>
                  <a:cubicBezTo>
                    <a:pt x="12148" y="7504"/>
                    <a:pt x="7461" y="4275"/>
                    <a:pt x="4985" y="2708"/>
                  </a:cubicBezTo>
                  <a:cubicBezTo>
                    <a:pt x="5126" y="1783"/>
                    <a:pt x="4703" y="827"/>
                    <a:pt x="3856" y="325"/>
                  </a:cubicBezTo>
                  <a:cubicBezTo>
                    <a:pt x="3484" y="105"/>
                    <a:pt x="3076" y="1"/>
                    <a:pt x="2672" y="1"/>
                  </a:cubicBezTo>
                  <a:close/>
                </a:path>
              </a:pathLst>
            </a:custGeom>
            <a:gradFill>
              <a:gsLst>
                <a:gs pos="0">
                  <a:srgbClr val="31AFDD"/>
                </a:gs>
                <a:gs pos="100000">
                  <a:srgbClr val="195B7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8"/>
            <p:cNvSpPr/>
            <p:nvPr/>
          </p:nvSpPr>
          <p:spPr>
            <a:xfrm rot="5400000">
              <a:off x="825259" y="3856704"/>
              <a:ext cx="344693" cy="815719"/>
            </a:xfrm>
            <a:custGeom>
              <a:avLst/>
              <a:gdLst/>
              <a:ahLst/>
              <a:cxnLst/>
              <a:rect l="l" t="t" r="r" b="b"/>
              <a:pathLst>
                <a:path w="17211" h="41560" extrusionOk="0">
                  <a:moveTo>
                    <a:pt x="2670" y="1"/>
                  </a:moveTo>
                  <a:cubicBezTo>
                    <a:pt x="2269" y="1"/>
                    <a:pt x="1861" y="105"/>
                    <a:pt x="1490" y="325"/>
                  </a:cubicBezTo>
                  <a:cubicBezTo>
                    <a:pt x="377" y="968"/>
                    <a:pt x="0" y="2410"/>
                    <a:pt x="643" y="3523"/>
                  </a:cubicBezTo>
                  <a:cubicBezTo>
                    <a:pt x="1073" y="4257"/>
                    <a:pt x="1857" y="4673"/>
                    <a:pt x="2662" y="4673"/>
                  </a:cubicBezTo>
                  <a:cubicBezTo>
                    <a:pt x="2767" y="4673"/>
                    <a:pt x="2873" y="4666"/>
                    <a:pt x="2979" y="4651"/>
                  </a:cubicBezTo>
                  <a:cubicBezTo>
                    <a:pt x="4342" y="7191"/>
                    <a:pt x="6787" y="12238"/>
                    <a:pt x="9045" y="19323"/>
                  </a:cubicBezTo>
                  <a:cubicBezTo>
                    <a:pt x="10722" y="24621"/>
                    <a:pt x="11286" y="29260"/>
                    <a:pt x="11443" y="32489"/>
                  </a:cubicBezTo>
                  <a:cubicBezTo>
                    <a:pt x="10847" y="32567"/>
                    <a:pt x="10251" y="32756"/>
                    <a:pt x="9719" y="33069"/>
                  </a:cubicBezTo>
                  <a:cubicBezTo>
                    <a:pt x="7540" y="34339"/>
                    <a:pt x="6803" y="37129"/>
                    <a:pt x="8073" y="39292"/>
                  </a:cubicBezTo>
                  <a:cubicBezTo>
                    <a:pt x="8921" y="40747"/>
                    <a:pt x="10448" y="41559"/>
                    <a:pt x="12013" y="41559"/>
                  </a:cubicBezTo>
                  <a:cubicBezTo>
                    <a:pt x="12791" y="41559"/>
                    <a:pt x="13578" y="41359"/>
                    <a:pt x="14295" y="40938"/>
                  </a:cubicBezTo>
                  <a:cubicBezTo>
                    <a:pt x="16474" y="39668"/>
                    <a:pt x="17211" y="36878"/>
                    <a:pt x="15941" y="34699"/>
                  </a:cubicBezTo>
                  <a:cubicBezTo>
                    <a:pt x="15314" y="33633"/>
                    <a:pt x="14311" y="32912"/>
                    <a:pt x="13198" y="32614"/>
                  </a:cubicBezTo>
                  <a:cubicBezTo>
                    <a:pt x="13057" y="29276"/>
                    <a:pt x="12493" y="24417"/>
                    <a:pt x="10706" y="18805"/>
                  </a:cubicBezTo>
                  <a:cubicBezTo>
                    <a:pt x="8386" y="11485"/>
                    <a:pt x="5894" y="6360"/>
                    <a:pt x="4499" y="3789"/>
                  </a:cubicBezTo>
                  <a:cubicBezTo>
                    <a:pt x="5079" y="3053"/>
                    <a:pt x="5189" y="2018"/>
                    <a:pt x="4687" y="1156"/>
                  </a:cubicBezTo>
                  <a:cubicBezTo>
                    <a:pt x="4249" y="415"/>
                    <a:pt x="3470" y="1"/>
                    <a:pt x="2670" y="1"/>
                  </a:cubicBezTo>
                  <a:close/>
                </a:path>
              </a:pathLst>
            </a:custGeom>
            <a:gradFill>
              <a:gsLst>
                <a:gs pos="0">
                  <a:srgbClr val="1A85C8"/>
                </a:gs>
                <a:gs pos="100000">
                  <a:srgbClr val="0F3750"/>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79;p18"/>
          <p:cNvGrpSpPr/>
          <p:nvPr/>
        </p:nvGrpSpPr>
        <p:grpSpPr>
          <a:xfrm>
            <a:off x="1761007" y="1220100"/>
            <a:ext cx="480179" cy="429901"/>
            <a:chOff x="1584882" y="1341000"/>
            <a:chExt cx="480179" cy="429901"/>
          </a:xfrm>
        </p:grpSpPr>
        <p:sp>
          <p:nvSpPr>
            <p:cNvPr id="80" name="Google Shape;80;p18"/>
            <p:cNvSpPr/>
            <p:nvPr/>
          </p:nvSpPr>
          <p:spPr>
            <a:xfrm>
              <a:off x="1584882" y="1341000"/>
              <a:ext cx="480179" cy="429901"/>
            </a:xfrm>
            <a:custGeom>
              <a:avLst/>
              <a:gdLst/>
              <a:ahLst/>
              <a:cxnLst/>
              <a:rect l="l" t="t" r="r" b="b"/>
              <a:pathLst>
                <a:path w="37008" h="33133" extrusionOk="0">
                  <a:moveTo>
                    <a:pt x="13749" y="1"/>
                  </a:moveTo>
                  <a:cubicBezTo>
                    <a:pt x="13098" y="1"/>
                    <a:pt x="12410" y="79"/>
                    <a:pt x="11693" y="264"/>
                  </a:cubicBezTo>
                  <a:cubicBezTo>
                    <a:pt x="11051" y="436"/>
                    <a:pt x="10361" y="703"/>
                    <a:pt x="9671" y="1063"/>
                  </a:cubicBezTo>
                  <a:cubicBezTo>
                    <a:pt x="5329" y="3352"/>
                    <a:pt x="5126" y="6972"/>
                    <a:pt x="5314" y="8728"/>
                  </a:cubicBezTo>
                  <a:cubicBezTo>
                    <a:pt x="5376" y="9339"/>
                    <a:pt x="5502" y="9731"/>
                    <a:pt x="5502" y="9731"/>
                  </a:cubicBezTo>
                  <a:cubicBezTo>
                    <a:pt x="5502" y="9731"/>
                    <a:pt x="4326" y="10201"/>
                    <a:pt x="3072" y="11283"/>
                  </a:cubicBezTo>
                  <a:cubicBezTo>
                    <a:pt x="1113" y="12991"/>
                    <a:pt x="0" y="15405"/>
                    <a:pt x="63" y="18023"/>
                  </a:cubicBezTo>
                  <a:cubicBezTo>
                    <a:pt x="204" y="23430"/>
                    <a:pt x="4499" y="25985"/>
                    <a:pt x="8041" y="26377"/>
                  </a:cubicBezTo>
                  <a:cubicBezTo>
                    <a:pt x="8410" y="26419"/>
                    <a:pt x="8784" y="26436"/>
                    <a:pt x="9159" y="26436"/>
                  </a:cubicBezTo>
                  <a:cubicBezTo>
                    <a:pt x="9757" y="26436"/>
                    <a:pt x="10360" y="26394"/>
                    <a:pt x="10957" y="26346"/>
                  </a:cubicBezTo>
                  <a:lnTo>
                    <a:pt x="10957" y="26346"/>
                  </a:lnTo>
                  <a:cubicBezTo>
                    <a:pt x="11145" y="28180"/>
                    <a:pt x="10972" y="29982"/>
                    <a:pt x="9797" y="33133"/>
                  </a:cubicBezTo>
                  <a:cubicBezTo>
                    <a:pt x="10831" y="32992"/>
                    <a:pt x="11772" y="32678"/>
                    <a:pt x="12602" y="32271"/>
                  </a:cubicBezTo>
                  <a:cubicBezTo>
                    <a:pt x="15831" y="30703"/>
                    <a:pt x="17618" y="27662"/>
                    <a:pt x="18198" y="26534"/>
                  </a:cubicBezTo>
                  <a:cubicBezTo>
                    <a:pt x="18339" y="26252"/>
                    <a:pt x="18418" y="26095"/>
                    <a:pt x="18418" y="26095"/>
                  </a:cubicBezTo>
                  <a:cubicBezTo>
                    <a:pt x="18418" y="26095"/>
                    <a:pt x="24358" y="26142"/>
                    <a:pt x="27587" y="26158"/>
                  </a:cubicBezTo>
                  <a:lnTo>
                    <a:pt x="29452" y="26158"/>
                  </a:lnTo>
                  <a:cubicBezTo>
                    <a:pt x="30048" y="26158"/>
                    <a:pt x="31427" y="25970"/>
                    <a:pt x="32854" y="25217"/>
                  </a:cubicBezTo>
                  <a:cubicBezTo>
                    <a:pt x="34374" y="24434"/>
                    <a:pt x="35941" y="23023"/>
                    <a:pt x="36631" y="20562"/>
                  </a:cubicBezTo>
                  <a:cubicBezTo>
                    <a:pt x="36882" y="19669"/>
                    <a:pt x="37007" y="18634"/>
                    <a:pt x="36976" y="17443"/>
                  </a:cubicBezTo>
                  <a:cubicBezTo>
                    <a:pt x="36898" y="14183"/>
                    <a:pt x="35691" y="12192"/>
                    <a:pt x="34343" y="10969"/>
                  </a:cubicBezTo>
                  <a:cubicBezTo>
                    <a:pt x="33386" y="10092"/>
                    <a:pt x="32352" y="9606"/>
                    <a:pt x="31615" y="9355"/>
                  </a:cubicBezTo>
                  <a:cubicBezTo>
                    <a:pt x="31004" y="9151"/>
                    <a:pt x="30596" y="9088"/>
                    <a:pt x="30596" y="9088"/>
                  </a:cubicBezTo>
                  <a:cubicBezTo>
                    <a:pt x="30596" y="9088"/>
                    <a:pt x="30659" y="6816"/>
                    <a:pt x="27430" y="4041"/>
                  </a:cubicBezTo>
                  <a:cubicBezTo>
                    <a:pt x="26161" y="2944"/>
                    <a:pt x="24750" y="2489"/>
                    <a:pt x="23512" y="2348"/>
                  </a:cubicBezTo>
                  <a:cubicBezTo>
                    <a:pt x="23180" y="2310"/>
                    <a:pt x="22859" y="2294"/>
                    <a:pt x="22557" y="2294"/>
                  </a:cubicBezTo>
                  <a:cubicBezTo>
                    <a:pt x="21129" y="2294"/>
                    <a:pt x="20095" y="2646"/>
                    <a:pt x="20095" y="2646"/>
                  </a:cubicBezTo>
                  <a:cubicBezTo>
                    <a:pt x="20095" y="2646"/>
                    <a:pt x="17529" y="1"/>
                    <a:pt x="13749" y="1"/>
                  </a:cubicBezTo>
                  <a:close/>
                </a:path>
              </a:pathLst>
            </a:custGeom>
            <a:gradFill>
              <a:gsLst>
                <a:gs pos="0">
                  <a:schemeClr val="accent1"/>
                </a:gs>
                <a:gs pos="66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81;p18"/>
            <p:cNvGrpSpPr/>
            <p:nvPr/>
          </p:nvGrpSpPr>
          <p:grpSpPr>
            <a:xfrm>
              <a:off x="1726556" y="1413360"/>
              <a:ext cx="197017" cy="210379"/>
              <a:chOff x="3698760" y="1422121"/>
              <a:chExt cx="382929" cy="408901"/>
            </a:xfrm>
          </p:grpSpPr>
          <p:sp>
            <p:nvSpPr>
              <p:cNvPr id="82" name="Google Shape;82;p18"/>
              <p:cNvSpPr/>
              <p:nvPr/>
            </p:nvSpPr>
            <p:spPr>
              <a:xfrm>
                <a:off x="3698760" y="1422121"/>
                <a:ext cx="382929" cy="408901"/>
              </a:xfrm>
              <a:custGeom>
                <a:avLst/>
                <a:gdLst/>
                <a:ahLst/>
                <a:cxnLst/>
                <a:rect l="l" t="t" r="r" b="b"/>
                <a:pathLst>
                  <a:path w="8057" h="8603" extrusionOk="0">
                    <a:moveTo>
                      <a:pt x="3574" y="0"/>
                    </a:moveTo>
                    <a:lnTo>
                      <a:pt x="3574" y="1254"/>
                    </a:lnTo>
                    <a:cubicBezTo>
                      <a:pt x="5157" y="1285"/>
                      <a:pt x="6301" y="2414"/>
                      <a:pt x="6552" y="3683"/>
                    </a:cubicBezTo>
                    <a:cubicBezTo>
                      <a:pt x="6819" y="5000"/>
                      <a:pt x="6192" y="6348"/>
                      <a:pt x="5016" y="6975"/>
                    </a:cubicBezTo>
                    <a:cubicBezTo>
                      <a:pt x="4572" y="7214"/>
                      <a:pt x="4095" y="7346"/>
                      <a:pt x="3602" y="7346"/>
                    </a:cubicBezTo>
                    <a:cubicBezTo>
                      <a:pt x="3417" y="7346"/>
                      <a:pt x="3230" y="7327"/>
                      <a:pt x="3041" y="7289"/>
                    </a:cubicBezTo>
                    <a:cubicBezTo>
                      <a:pt x="2226" y="7148"/>
                      <a:pt x="1583" y="6724"/>
                      <a:pt x="1097" y="6066"/>
                    </a:cubicBezTo>
                    <a:cubicBezTo>
                      <a:pt x="1066" y="6082"/>
                      <a:pt x="1035" y="6097"/>
                      <a:pt x="1019" y="6113"/>
                    </a:cubicBezTo>
                    <a:cubicBezTo>
                      <a:pt x="706" y="6285"/>
                      <a:pt x="392" y="6474"/>
                      <a:pt x="79" y="6662"/>
                    </a:cubicBezTo>
                    <a:cubicBezTo>
                      <a:pt x="63" y="6677"/>
                      <a:pt x="32" y="6693"/>
                      <a:pt x="0" y="6693"/>
                    </a:cubicBezTo>
                    <a:lnTo>
                      <a:pt x="0" y="6709"/>
                    </a:lnTo>
                    <a:cubicBezTo>
                      <a:pt x="188" y="6928"/>
                      <a:pt x="361" y="7163"/>
                      <a:pt x="564" y="7367"/>
                    </a:cubicBezTo>
                    <a:cubicBezTo>
                      <a:pt x="1160" y="7963"/>
                      <a:pt x="1865" y="8354"/>
                      <a:pt x="2681" y="8511"/>
                    </a:cubicBezTo>
                    <a:cubicBezTo>
                      <a:pt x="2996" y="8572"/>
                      <a:pt x="3305" y="8603"/>
                      <a:pt x="3606" y="8603"/>
                    </a:cubicBezTo>
                    <a:cubicBezTo>
                      <a:pt x="4619" y="8603"/>
                      <a:pt x="5546" y="8256"/>
                      <a:pt x="6380" y="7555"/>
                    </a:cubicBezTo>
                    <a:cubicBezTo>
                      <a:pt x="7132" y="6928"/>
                      <a:pt x="7602" y="6113"/>
                      <a:pt x="7790" y="5157"/>
                    </a:cubicBezTo>
                    <a:cubicBezTo>
                      <a:pt x="8057" y="3793"/>
                      <a:pt x="7728" y="2555"/>
                      <a:pt x="6834" y="1489"/>
                    </a:cubicBezTo>
                    <a:cubicBezTo>
                      <a:pt x="6192" y="737"/>
                      <a:pt x="5392" y="282"/>
                      <a:pt x="4420" y="78"/>
                    </a:cubicBezTo>
                    <a:cubicBezTo>
                      <a:pt x="4248" y="47"/>
                      <a:pt x="4076" y="31"/>
                      <a:pt x="38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8"/>
              <p:cNvSpPr/>
              <p:nvPr/>
            </p:nvSpPr>
            <p:spPr>
              <a:xfrm>
                <a:off x="3761306" y="1519700"/>
                <a:ext cx="213874" cy="213125"/>
              </a:xfrm>
              <a:custGeom>
                <a:avLst/>
                <a:gdLst/>
                <a:ahLst/>
                <a:cxnLst/>
                <a:rect l="l" t="t" r="r" b="b"/>
                <a:pathLst>
                  <a:path w="4500" h="4484" extrusionOk="0">
                    <a:moveTo>
                      <a:pt x="2258" y="0"/>
                    </a:moveTo>
                    <a:cubicBezTo>
                      <a:pt x="1035" y="0"/>
                      <a:pt x="17" y="988"/>
                      <a:pt x="17" y="2242"/>
                    </a:cubicBezTo>
                    <a:cubicBezTo>
                      <a:pt x="1" y="3480"/>
                      <a:pt x="1020" y="4483"/>
                      <a:pt x="2258" y="4483"/>
                    </a:cubicBezTo>
                    <a:cubicBezTo>
                      <a:pt x="2267" y="4483"/>
                      <a:pt x="2277" y="4483"/>
                      <a:pt x="2286" y="4483"/>
                    </a:cubicBezTo>
                    <a:cubicBezTo>
                      <a:pt x="3496" y="4483"/>
                      <a:pt x="4499" y="3486"/>
                      <a:pt x="4499" y="2257"/>
                    </a:cubicBezTo>
                    <a:cubicBezTo>
                      <a:pt x="4499" y="1019"/>
                      <a:pt x="3528" y="16"/>
                      <a:pt x="2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84" name="Google Shape;84;p18"/>
          <p:cNvCxnSpPr/>
          <p:nvPr/>
        </p:nvCxnSpPr>
        <p:spPr>
          <a:xfrm>
            <a:off x="2527750" y="1402087"/>
            <a:ext cx="2106300" cy="0"/>
          </a:xfrm>
          <a:prstGeom prst="straightConnector1">
            <a:avLst/>
          </a:prstGeom>
          <a:noFill/>
          <a:ln w="19050" cap="flat" cmpd="sng">
            <a:solidFill>
              <a:srgbClr val="9B96F2"/>
            </a:solidFill>
            <a:prstDash val="solid"/>
            <a:round/>
            <a:headEnd type="none" w="med" len="med"/>
            <a:tailEnd type="oval" w="med" len="med"/>
          </a:ln>
        </p:spPr>
      </p:cxnSp>
      <p:sp>
        <p:nvSpPr>
          <p:cNvPr id="85" name="Google Shape;85;p18"/>
          <p:cNvSpPr txBox="1"/>
          <p:nvPr/>
        </p:nvSpPr>
        <p:spPr>
          <a:xfrm>
            <a:off x="4839776" y="1175400"/>
            <a:ext cx="1124996" cy="51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1600" b="1" dirty="0">
                <a:solidFill>
                  <a:srgbClr val="9B96F2"/>
                </a:solidFill>
                <a:latin typeface="Roboto"/>
                <a:ea typeface="Roboto"/>
                <a:cs typeface="Roboto"/>
                <a:sym typeface="Roboto"/>
              </a:rPr>
              <a:t>Security</a:t>
            </a:r>
            <a:endParaRPr sz="1600" b="1" dirty="0">
              <a:solidFill>
                <a:srgbClr val="9B96F2"/>
              </a:solidFill>
              <a:latin typeface="Roboto"/>
              <a:ea typeface="Roboto"/>
              <a:cs typeface="Roboto"/>
              <a:sym typeface="Roboto"/>
            </a:endParaRPr>
          </a:p>
        </p:txBody>
      </p:sp>
      <p:grpSp>
        <p:nvGrpSpPr>
          <p:cNvPr id="87" name="Google Shape;87;p18"/>
          <p:cNvGrpSpPr/>
          <p:nvPr/>
        </p:nvGrpSpPr>
        <p:grpSpPr>
          <a:xfrm>
            <a:off x="2587681" y="2725014"/>
            <a:ext cx="480179" cy="429901"/>
            <a:chOff x="2435281" y="2685404"/>
            <a:chExt cx="480179" cy="429901"/>
          </a:xfrm>
        </p:grpSpPr>
        <p:sp>
          <p:nvSpPr>
            <p:cNvPr id="88" name="Google Shape;88;p18"/>
            <p:cNvSpPr/>
            <p:nvPr/>
          </p:nvSpPr>
          <p:spPr>
            <a:xfrm>
              <a:off x="2435281" y="2685404"/>
              <a:ext cx="480179" cy="429901"/>
            </a:xfrm>
            <a:custGeom>
              <a:avLst/>
              <a:gdLst/>
              <a:ahLst/>
              <a:cxnLst/>
              <a:rect l="l" t="t" r="r" b="b"/>
              <a:pathLst>
                <a:path w="37008" h="33133" extrusionOk="0">
                  <a:moveTo>
                    <a:pt x="13749" y="1"/>
                  </a:moveTo>
                  <a:cubicBezTo>
                    <a:pt x="13098" y="1"/>
                    <a:pt x="12410" y="79"/>
                    <a:pt x="11693" y="264"/>
                  </a:cubicBezTo>
                  <a:cubicBezTo>
                    <a:pt x="11051" y="436"/>
                    <a:pt x="10361" y="703"/>
                    <a:pt x="9671" y="1063"/>
                  </a:cubicBezTo>
                  <a:cubicBezTo>
                    <a:pt x="5329" y="3352"/>
                    <a:pt x="5126" y="6972"/>
                    <a:pt x="5314" y="8728"/>
                  </a:cubicBezTo>
                  <a:cubicBezTo>
                    <a:pt x="5376" y="9339"/>
                    <a:pt x="5502" y="9731"/>
                    <a:pt x="5502" y="9731"/>
                  </a:cubicBezTo>
                  <a:cubicBezTo>
                    <a:pt x="5502" y="9731"/>
                    <a:pt x="4326" y="10201"/>
                    <a:pt x="3072" y="11283"/>
                  </a:cubicBezTo>
                  <a:cubicBezTo>
                    <a:pt x="1113" y="12991"/>
                    <a:pt x="0" y="15405"/>
                    <a:pt x="63" y="18023"/>
                  </a:cubicBezTo>
                  <a:cubicBezTo>
                    <a:pt x="204" y="23430"/>
                    <a:pt x="4499" y="25985"/>
                    <a:pt x="8041" y="26377"/>
                  </a:cubicBezTo>
                  <a:cubicBezTo>
                    <a:pt x="8410" y="26419"/>
                    <a:pt x="8784" y="26436"/>
                    <a:pt x="9159" y="26436"/>
                  </a:cubicBezTo>
                  <a:cubicBezTo>
                    <a:pt x="9757" y="26436"/>
                    <a:pt x="10360" y="26394"/>
                    <a:pt x="10957" y="26346"/>
                  </a:cubicBezTo>
                  <a:lnTo>
                    <a:pt x="10957" y="26346"/>
                  </a:lnTo>
                  <a:cubicBezTo>
                    <a:pt x="11145" y="28180"/>
                    <a:pt x="10972" y="29982"/>
                    <a:pt x="9797" y="33133"/>
                  </a:cubicBezTo>
                  <a:cubicBezTo>
                    <a:pt x="10831" y="32992"/>
                    <a:pt x="11772" y="32678"/>
                    <a:pt x="12602" y="32271"/>
                  </a:cubicBezTo>
                  <a:cubicBezTo>
                    <a:pt x="15831" y="30703"/>
                    <a:pt x="17618" y="27662"/>
                    <a:pt x="18198" y="26534"/>
                  </a:cubicBezTo>
                  <a:cubicBezTo>
                    <a:pt x="18339" y="26252"/>
                    <a:pt x="18418" y="26095"/>
                    <a:pt x="18418" y="26095"/>
                  </a:cubicBezTo>
                  <a:cubicBezTo>
                    <a:pt x="18418" y="26095"/>
                    <a:pt x="24358" y="26142"/>
                    <a:pt x="27587" y="26158"/>
                  </a:cubicBezTo>
                  <a:lnTo>
                    <a:pt x="29452" y="26158"/>
                  </a:lnTo>
                  <a:cubicBezTo>
                    <a:pt x="30048" y="26158"/>
                    <a:pt x="31427" y="25970"/>
                    <a:pt x="32854" y="25217"/>
                  </a:cubicBezTo>
                  <a:cubicBezTo>
                    <a:pt x="34374" y="24434"/>
                    <a:pt x="35941" y="23023"/>
                    <a:pt x="36631" y="20562"/>
                  </a:cubicBezTo>
                  <a:cubicBezTo>
                    <a:pt x="36882" y="19669"/>
                    <a:pt x="37007" y="18634"/>
                    <a:pt x="36976" y="17443"/>
                  </a:cubicBezTo>
                  <a:cubicBezTo>
                    <a:pt x="36898" y="14183"/>
                    <a:pt x="35691" y="12192"/>
                    <a:pt x="34343" y="10969"/>
                  </a:cubicBezTo>
                  <a:cubicBezTo>
                    <a:pt x="33386" y="10092"/>
                    <a:pt x="32352" y="9606"/>
                    <a:pt x="31615" y="9355"/>
                  </a:cubicBezTo>
                  <a:cubicBezTo>
                    <a:pt x="31004" y="9151"/>
                    <a:pt x="30596" y="9088"/>
                    <a:pt x="30596" y="9088"/>
                  </a:cubicBezTo>
                  <a:cubicBezTo>
                    <a:pt x="30596" y="9088"/>
                    <a:pt x="30659" y="6816"/>
                    <a:pt x="27430" y="4041"/>
                  </a:cubicBezTo>
                  <a:cubicBezTo>
                    <a:pt x="26161" y="2944"/>
                    <a:pt x="24750" y="2489"/>
                    <a:pt x="23512" y="2348"/>
                  </a:cubicBezTo>
                  <a:cubicBezTo>
                    <a:pt x="23180" y="2310"/>
                    <a:pt x="22859" y="2294"/>
                    <a:pt x="22557" y="2294"/>
                  </a:cubicBezTo>
                  <a:cubicBezTo>
                    <a:pt x="21129" y="2294"/>
                    <a:pt x="20095" y="2646"/>
                    <a:pt x="20095" y="2646"/>
                  </a:cubicBezTo>
                  <a:cubicBezTo>
                    <a:pt x="20095" y="2646"/>
                    <a:pt x="17529" y="1"/>
                    <a:pt x="13749" y="1"/>
                  </a:cubicBezTo>
                  <a:close/>
                </a:path>
              </a:pathLst>
            </a:custGeom>
            <a:gradFill>
              <a:gsLst>
                <a:gs pos="0">
                  <a:schemeClr val="accent1"/>
                </a:gs>
                <a:gs pos="66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 name="Google Shape;89;p18"/>
            <p:cNvGrpSpPr/>
            <p:nvPr/>
          </p:nvGrpSpPr>
          <p:grpSpPr>
            <a:xfrm>
              <a:off x="2576945" y="2780029"/>
              <a:ext cx="197027" cy="197062"/>
              <a:chOff x="5908819" y="3557156"/>
              <a:chExt cx="378461" cy="378529"/>
            </a:xfrm>
          </p:grpSpPr>
          <p:sp>
            <p:nvSpPr>
              <p:cNvPr id="90" name="Google Shape;90;p18"/>
              <p:cNvSpPr/>
              <p:nvPr/>
            </p:nvSpPr>
            <p:spPr>
              <a:xfrm>
                <a:off x="5978827" y="3846234"/>
                <a:ext cx="208646" cy="89451"/>
              </a:xfrm>
              <a:custGeom>
                <a:avLst/>
                <a:gdLst/>
                <a:ahLst/>
                <a:cxnLst/>
                <a:rect l="l" t="t" r="r" b="b"/>
                <a:pathLst>
                  <a:path w="4390" h="1882" extrusionOk="0">
                    <a:moveTo>
                      <a:pt x="3402" y="0"/>
                    </a:moveTo>
                    <a:cubicBezTo>
                      <a:pt x="2955" y="355"/>
                      <a:pt x="2494" y="532"/>
                      <a:pt x="2019" y="532"/>
                    </a:cubicBezTo>
                    <a:cubicBezTo>
                      <a:pt x="1612" y="532"/>
                      <a:pt x="1195" y="402"/>
                      <a:pt x="769" y="141"/>
                    </a:cubicBezTo>
                    <a:cubicBezTo>
                      <a:pt x="518" y="502"/>
                      <a:pt x="267" y="862"/>
                      <a:pt x="0" y="1238"/>
                    </a:cubicBezTo>
                    <a:cubicBezTo>
                      <a:pt x="16" y="1238"/>
                      <a:pt x="16" y="1254"/>
                      <a:pt x="16" y="1254"/>
                    </a:cubicBezTo>
                    <a:cubicBezTo>
                      <a:pt x="392" y="1505"/>
                      <a:pt x="784" y="1693"/>
                      <a:pt x="1223" y="1787"/>
                    </a:cubicBezTo>
                    <a:cubicBezTo>
                      <a:pt x="1411" y="1834"/>
                      <a:pt x="1615" y="1850"/>
                      <a:pt x="1819" y="1881"/>
                    </a:cubicBezTo>
                    <a:lnTo>
                      <a:pt x="2226" y="1881"/>
                    </a:lnTo>
                    <a:cubicBezTo>
                      <a:pt x="2273" y="1881"/>
                      <a:pt x="2320" y="1865"/>
                      <a:pt x="2383" y="1865"/>
                    </a:cubicBezTo>
                    <a:cubicBezTo>
                      <a:pt x="2900" y="1803"/>
                      <a:pt x="3386" y="1630"/>
                      <a:pt x="3841" y="1348"/>
                    </a:cubicBezTo>
                    <a:cubicBezTo>
                      <a:pt x="4029" y="1238"/>
                      <a:pt x="4201" y="1097"/>
                      <a:pt x="4389" y="941"/>
                    </a:cubicBezTo>
                    <a:cubicBezTo>
                      <a:pt x="4044" y="611"/>
                      <a:pt x="3731" y="314"/>
                      <a:pt x="34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8"/>
              <p:cNvSpPr/>
              <p:nvPr/>
            </p:nvSpPr>
            <p:spPr>
              <a:xfrm>
                <a:off x="5908819" y="3697227"/>
                <a:ext cx="75284" cy="91685"/>
              </a:xfrm>
              <a:custGeom>
                <a:avLst/>
                <a:gdLst/>
                <a:ahLst/>
                <a:cxnLst/>
                <a:rect l="l" t="t" r="r" b="b"/>
                <a:pathLst>
                  <a:path w="1584" h="1929" extrusionOk="0">
                    <a:moveTo>
                      <a:pt x="392" y="0"/>
                    </a:moveTo>
                    <a:cubicBezTo>
                      <a:pt x="376" y="16"/>
                      <a:pt x="361" y="16"/>
                      <a:pt x="361" y="32"/>
                    </a:cubicBezTo>
                    <a:cubicBezTo>
                      <a:pt x="220" y="329"/>
                      <a:pt x="110" y="659"/>
                      <a:pt x="47" y="1003"/>
                    </a:cubicBezTo>
                    <a:cubicBezTo>
                      <a:pt x="31" y="1097"/>
                      <a:pt x="16" y="1207"/>
                      <a:pt x="0" y="1317"/>
                    </a:cubicBezTo>
                    <a:lnTo>
                      <a:pt x="0" y="1771"/>
                    </a:lnTo>
                    <a:cubicBezTo>
                      <a:pt x="16" y="1819"/>
                      <a:pt x="31" y="1881"/>
                      <a:pt x="31" y="1928"/>
                    </a:cubicBezTo>
                    <a:cubicBezTo>
                      <a:pt x="486" y="1866"/>
                      <a:pt x="925" y="1803"/>
                      <a:pt x="1379" y="1724"/>
                    </a:cubicBezTo>
                    <a:cubicBezTo>
                      <a:pt x="1348" y="1333"/>
                      <a:pt x="1411" y="972"/>
                      <a:pt x="1583" y="627"/>
                    </a:cubicBezTo>
                    <a:cubicBezTo>
                      <a:pt x="1176" y="408"/>
                      <a:pt x="784" y="204"/>
                      <a:pt x="3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8"/>
              <p:cNvSpPr/>
              <p:nvPr/>
            </p:nvSpPr>
            <p:spPr>
              <a:xfrm>
                <a:off x="6073455" y="3557156"/>
                <a:ext cx="142297" cy="77521"/>
              </a:xfrm>
              <a:custGeom>
                <a:avLst/>
                <a:gdLst/>
                <a:ahLst/>
                <a:cxnLst/>
                <a:rect l="l" t="t" r="r" b="b"/>
                <a:pathLst>
                  <a:path w="2994" h="1631" extrusionOk="0">
                    <a:moveTo>
                      <a:pt x="0" y="1"/>
                    </a:moveTo>
                    <a:lnTo>
                      <a:pt x="0" y="690"/>
                    </a:lnTo>
                    <a:cubicBezTo>
                      <a:pt x="956" y="690"/>
                      <a:pt x="1787" y="1019"/>
                      <a:pt x="2508" y="1631"/>
                    </a:cubicBezTo>
                    <a:cubicBezTo>
                      <a:pt x="2680" y="1458"/>
                      <a:pt x="2837" y="1301"/>
                      <a:pt x="2994" y="1145"/>
                    </a:cubicBezTo>
                    <a:cubicBezTo>
                      <a:pt x="2994" y="1145"/>
                      <a:pt x="2978" y="1129"/>
                      <a:pt x="2978" y="1129"/>
                    </a:cubicBezTo>
                    <a:cubicBezTo>
                      <a:pt x="2304" y="533"/>
                      <a:pt x="1521" y="173"/>
                      <a:pt x="643" y="48"/>
                    </a:cubicBezTo>
                    <a:cubicBezTo>
                      <a:pt x="517" y="32"/>
                      <a:pt x="392" y="16"/>
                      <a:pt x="2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8"/>
              <p:cNvSpPr/>
              <p:nvPr/>
            </p:nvSpPr>
            <p:spPr>
              <a:xfrm>
                <a:off x="6245504" y="3734491"/>
                <a:ext cx="41777" cy="105089"/>
              </a:xfrm>
              <a:custGeom>
                <a:avLst/>
                <a:gdLst/>
                <a:ahLst/>
                <a:cxnLst/>
                <a:rect l="l" t="t" r="r" b="b"/>
                <a:pathLst>
                  <a:path w="879" h="2211" extrusionOk="0">
                    <a:moveTo>
                      <a:pt x="816" y="0"/>
                    </a:moveTo>
                    <a:cubicBezTo>
                      <a:pt x="597" y="47"/>
                      <a:pt x="377" y="78"/>
                      <a:pt x="142" y="125"/>
                    </a:cubicBezTo>
                    <a:cubicBezTo>
                      <a:pt x="252" y="752"/>
                      <a:pt x="205" y="1364"/>
                      <a:pt x="1" y="1959"/>
                    </a:cubicBezTo>
                    <a:cubicBezTo>
                      <a:pt x="220" y="2053"/>
                      <a:pt x="424" y="2132"/>
                      <a:pt x="659" y="2210"/>
                    </a:cubicBezTo>
                    <a:cubicBezTo>
                      <a:pt x="722" y="1959"/>
                      <a:pt x="769" y="1724"/>
                      <a:pt x="816" y="1489"/>
                    </a:cubicBezTo>
                    <a:cubicBezTo>
                      <a:pt x="847" y="1332"/>
                      <a:pt x="863" y="1176"/>
                      <a:pt x="879" y="1019"/>
                    </a:cubicBezTo>
                    <a:lnTo>
                      <a:pt x="879" y="517"/>
                    </a:lnTo>
                    <a:cubicBezTo>
                      <a:pt x="879" y="486"/>
                      <a:pt x="879" y="455"/>
                      <a:pt x="863" y="408"/>
                    </a:cubicBezTo>
                    <a:cubicBezTo>
                      <a:pt x="847" y="282"/>
                      <a:pt x="832" y="141"/>
                      <a:pt x="8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8"/>
              <p:cNvSpPr/>
              <p:nvPr/>
            </p:nvSpPr>
            <p:spPr>
              <a:xfrm>
                <a:off x="6147170" y="3769473"/>
                <a:ext cx="95435" cy="114785"/>
              </a:xfrm>
              <a:custGeom>
                <a:avLst/>
                <a:gdLst/>
                <a:ahLst/>
                <a:cxnLst/>
                <a:rect l="l" t="t" r="r" b="b"/>
                <a:pathLst>
                  <a:path w="2008" h="2415" extrusionOk="0">
                    <a:moveTo>
                      <a:pt x="581" y="1"/>
                    </a:moveTo>
                    <a:cubicBezTo>
                      <a:pt x="565" y="565"/>
                      <a:pt x="377" y="1051"/>
                      <a:pt x="1" y="1474"/>
                    </a:cubicBezTo>
                    <a:cubicBezTo>
                      <a:pt x="330" y="1788"/>
                      <a:pt x="644" y="2101"/>
                      <a:pt x="973" y="2415"/>
                    </a:cubicBezTo>
                    <a:cubicBezTo>
                      <a:pt x="1506" y="1960"/>
                      <a:pt x="2007" y="706"/>
                      <a:pt x="19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8"/>
              <p:cNvSpPr/>
              <p:nvPr/>
            </p:nvSpPr>
            <p:spPr>
              <a:xfrm>
                <a:off x="5911766" y="3788105"/>
                <a:ext cx="96909" cy="111791"/>
              </a:xfrm>
              <a:custGeom>
                <a:avLst/>
                <a:gdLst/>
                <a:ahLst/>
                <a:cxnLst/>
                <a:rect l="l" t="t" r="r" b="b"/>
                <a:pathLst>
                  <a:path w="2039" h="2352" extrusionOk="0">
                    <a:moveTo>
                      <a:pt x="1333" y="1"/>
                    </a:moveTo>
                    <a:cubicBezTo>
                      <a:pt x="894" y="63"/>
                      <a:pt x="455" y="126"/>
                      <a:pt x="1" y="204"/>
                    </a:cubicBezTo>
                    <a:cubicBezTo>
                      <a:pt x="158" y="1082"/>
                      <a:pt x="581" y="1787"/>
                      <a:pt x="1270" y="2352"/>
                    </a:cubicBezTo>
                    <a:cubicBezTo>
                      <a:pt x="1537" y="1976"/>
                      <a:pt x="1788" y="1615"/>
                      <a:pt x="2038" y="1239"/>
                    </a:cubicBezTo>
                    <a:cubicBezTo>
                      <a:pt x="1662" y="910"/>
                      <a:pt x="1427" y="486"/>
                      <a:pt x="1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8"/>
              <p:cNvSpPr/>
              <p:nvPr/>
            </p:nvSpPr>
            <p:spPr>
              <a:xfrm>
                <a:off x="6096553" y="3610818"/>
                <a:ext cx="102089" cy="90164"/>
              </a:xfrm>
              <a:custGeom>
                <a:avLst/>
                <a:gdLst/>
                <a:ahLst/>
                <a:cxnLst/>
                <a:rect l="l" t="t" r="r" b="b"/>
                <a:pathLst>
                  <a:path w="2148" h="1897" extrusionOk="0">
                    <a:moveTo>
                      <a:pt x="329" y="0"/>
                    </a:moveTo>
                    <a:cubicBezTo>
                      <a:pt x="219" y="439"/>
                      <a:pt x="110" y="878"/>
                      <a:pt x="0" y="1285"/>
                    </a:cubicBezTo>
                    <a:cubicBezTo>
                      <a:pt x="204" y="1379"/>
                      <a:pt x="392" y="1442"/>
                      <a:pt x="564" y="1536"/>
                    </a:cubicBezTo>
                    <a:cubicBezTo>
                      <a:pt x="737" y="1646"/>
                      <a:pt x="893" y="1771"/>
                      <a:pt x="1066" y="1897"/>
                    </a:cubicBezTo>
                    <a:cubicBezTo>
                      <a:pt x="1411" y="1630"/>
                      <a:pt x="1771" y="1364"/>
                      <a:pt x="2147" y="1097"/>
                    </a:cubicBezTo>
                    <a:cubicBezTo>
                      <a:pt x="1646" y="533"/>
                      <a:pt x="1050" y="172"/>
                      <a:pt x="3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8"/>
              <p:cNvSpPr/>
              <p:nvPr/>
            </p:nvSpPr>
            <p:spPr>
              <a:xfrm>
                <a:off x="6152398" y="3669660"/>
                <a:ext cx="85740" cy="90925"/>
              </a:xfrm>
              <a:custGeom>
                <a:avLst/>
                <a:gdLst/>
                <a:ahLst/>
                <a:cxnLst/>
                <a:rect l="l" t="t" r="r" b="b"/>
                <a:pathLst>
                  <a:path w="1804" h="1913" extrusionOk="0">
                    <a:moveTo>
                      <a:pt x="1082" y="0"/>
                    </a:moveTo>
                    <a:cubicBezTo>
                      <a:pt x="706" y="267"/>
                      <a:pt x="361" y="533"/>
                      <a:pt x="1" y="800"/>
                    </a:cubicBezTo>
                    <a:cubicBezTo>
                      <a:pt x="251" y="1129"/>
                      <a:pt x="408" y="1505"/>
                      <a:pt x="455" y="1913"/>
                    </a:cubicBezTo>
                    <a:lnTo>
                      <a:pt x="1803" y="1913"/>
                    </a:lnTo>
                    <a:cubicBezTo>
                      <a:pt x="1756" y="1192"/>
                      <a:pt x="1521" y="565"/>
                      <a:pt x="10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8"/>
              <p:cNvSpPr/>
              <p:nvPr/>
            </p:nvSpPr>
            <p:spPr>
              <a:xfrm>
                <a:off x="5930397" y="3622700"/>
                <a:ext cx="97621" cy="96153"/>
              </a:xfrm>
              <a:custGeom>
                <a:avLst/>
                <a:gdLst/>
                <a:ahLst/>
                <a:cxnLst/>
                <a:rect l="l" t="t" r="r" b="b"/>
                <a:pathLst>
                  <a:path w="2054" h="2023" extrusionOk="0">
                    <a:moveTo>
                      <a:pt x="1505" y="1"/>
                    </a:moveTo>
                    <a:cubicBezTo>
                      <a:pt x="863" y="330"/>
                      <a:pt x="361" y="785"/>
                      <a:pt x="1" y="1412"/>
                    </a:cubicBezTo>
                    <a:cubicBezTo>
                      <a:pt x="424" y="1615"/>
                      <a:pt x="816" y="1819"/>
                      <a:pt x="1223" y="2023"/>
                    </a:cubicBezTo>
                    <a:cubicBezTo>
                      <a:pt x="1427" y="1694"/>
                      <a:pt x="1709" y="1427"/>
                      <a:pt x="2054" y="1255"/>
                    </a:cubicBezTo>
                    <a:cubicBezTo>
                      <a:pt x="1866" y="832"/>
                      <a:pt x="1693" y="424"/>
                      <a:pt x="15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8"/>
              <p:cNvSpPr/>
              <p:nvPr/>
            </p:nvSpPr>
            <p:spPr>
              <a:xfrm>
                <a:off x="6009388" y="3606017"/>
                <a:ext cx="94627" cy="72626"/>
              </a:xfrm>
              <a:custGeom>
                <a:avLst/>
                <a:gdLst/>
                <a:ahLst/>
                <a:cxnLst/>
                <a:rect l="l" t="t" r="r" b="b"/>
                <a:pathLst>
                  <a:path w="1991" h="1528" extrusionOk="0">
                    <a:moveTo>
                      <a:pt x="1358" y="1"/>
                    </a:moveTo>
                    <a:cubicBezTo>
                      <a:pt x="905" y="1"/>
                      <a:pt x="421" y="95"/>
                      <a:pt x="0" y="273"/>
                    </a:cubicBezTo>
                    <a:cubicBezTo>
                      <a:pt x="188" y="697"/>
                      <a:pt x="361" y="1104"/>
                      <a:pt x="549" y="1527"/>
                    </a:cubicBezTo>
                    <a:cubicBezTo>
                      <a:pt x="806" y="1415"/>
                      <a:pt x="1064" y="1359"/>
                      <a:pt x="1327" y="1359"/>
                    </a:cubicBezTo>
                    <a:cubicBezTo>
                      <a:pt x="1432" y="1359"/>
                      <a:pt x="1538" y="1368"/>
                      <a:pt x="1646" y="1386"/>
                    </a:cubicBezTo>
                    <a:cubicBezTo>
                      <a:pt x="1771" y="932"/>
                      <a:pt x="1881" y="493"/>
                      <a:pt x="1991" y="70"/>
                    </a:cubicBezTo>
                    <a:cubicBezTo>
                      <a:pt x="1795" y="23"/>
                      <a:pt x="1580" y="1"/>
                      <a:pt x="13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8"/>
              <p:cNvSpPr/>
              <p:nvPr/>
            </p:nvSpPr>
            <p:spPr>
              <a:xfrm>
                <a:off x="6200068" y="3617519"/>
                <a:ext cx="82745" cy="114737"/>
              </a:xfrm>
              <a:custGeom>
                <a:avLst/>
                <a:gdLst/>
                <a:ahLst/>
                <a:cxnLst/>
                <a:rect l="l" t="t" r="r" b="b"/>
                <a:pathLst>
                  <a:path w="1741" h="2414" extrusionOk="0">
                    <a:moveTo>
                      <a:pt x="471" y="0"/>
                    </a:moveTo>
                    <a:cubicBezTo>
                      <a:pt x="314" y="173"/>
                      <a:pt x="158" y="329"/>
                      <a:pt x="1" y="486"/>
                    </a:cubicBezTo>
                    <a:cubicBezTo>
                      <a:pt x="534" y="1019"/>
                      <a:pt x="894" y="1662"/>
                      <a:pt x="1067" y="2414"/>
                    </a:cubicBezTo>
                    <a:cubicBezTo>
                      <a:pt x="1302" y="2367"/>
                      <a:pt x="1506" y="2320"/>
                      <a:pt x="1741" y="2289"/>
                    </a:cubicBezTo>
                    <a:cubicBezTo>
                      <a:pt x="1537" y="1395"/>
                      <a:pt x="1114" y="643"/>
                      <a:pt x="4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8"/>
              <p:cNvSpPr/>
              <p:nvPr/>
            </p:nvSpPr>
            <p:spPr>
              <a:xfrm>
                <a:off x="6206769" y="3835777"/>
                <a:ext cx="66348" cy="81276"/>
              </a:xfrm>
              <a:custGeom>
                <a:avLst/>
                <a:gdLst/>
                <a:ahLst/>
                <a:cxnLst/>
                <a:rect l="l" t="t" r="r" b="b"/>
                <a:pathLst>
                  <a:path w="1396" h="1710" extrusionOk="0">
                    <a:moveTo>
                      <a:pt x="769" y="1"/>
                    </a:moveTo>
                    <a:cubicBezTo>
                      <a:pt x="581" y="471"/>
                      <a:pt x="314" y="878"/>
                      <a:pt x="1" y="1223"/>
                    </a:cubicBezTo>
                    <a:cubicBezTo>
                      <a:pt x="158" y="1396"/>
                      <a:pt x="314" y="1552"/>
                      <a:pt x="471" y="1709"/>
                    </a:cubicBezTo>
                    <a:cubicBezTo>
                      <a:pt x="879" y="1286"/>
                      <a:pt x="1176" y="800"/>
                      <a:pt x="1396" y="252"/>
                    </a:cubicBezTo>
                    <a:cubicBezTo>
                      <a:pt x="1176" y="157"/>
                      <a:pt x="973" y="79"/>
                      <a:pt x="7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02" name="Google Shape;102;p18"/>
          <p:cNvCxnSpPr/>
          <p:nvPr/>
        </p:nvCxnSpPr>
        <p:spPr>
          <a:xfrm>
            <a:off x="3426250" y="2902250"/>
            <a:ext cx="1207800" cy="0"/>
          </a:xfrm>
          <a:prstGeom prst="straightConnector1">
            <a:avLst/>
          </a:prstGeom>
          <a:noFill/>
          <a:ln w="19050" cap="flat" cmpd="sng">
            <a:solidFill>
              <a:schemeClr val="accent3"/>
            </a:solidFill>
            <a:prstDash val="solid"/>
            <a:round/>
            <a:headEnd type="none" w="med" len="med"/>
            <a:tailEnd type="oval" w="med" len="med"/>
          </a:ln>
        </p:spPr>
      </p:cxnSp>
      <p:sp>
        <p:nvSpPr>
          <p:cNvPr id="103" name="Google Shape;103;p18"/>
          <p:cNvSpPr txBox="1"/>
          <p:nvPr/>
        </p:nvSpPr>
        <p:spPr>
          <a:xfrm>
            <a:off x="4758693" y="2651146"/>
            <a:ext cx="1396755" cy="51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IN" sz="1600" b="1" dirty="0">
                <a:solidFill>
                  <a:schemeClr val="accent3"/>
                </a:solidFill>
                <a:latin typeface="Roboto"/>
                <a:ea typeface="Roboto"/>
                <a:cs typeface="Roboto"/>
                <a:sym typeface="Roboto"/>
              </a:rPr>
              <a:t>Recovery</a:t>
            </a:r>
            <a:endParaRPr sz="1600" b="1" dirty="0">
              <a:solidFill>
                <a:schemeClr val="accent3"/>
              </a:solidFill>
              <a:latin typeface="Roboto"/>
              <a:ea typeface="Roboto"/>
              <a:cs typeface="Roboto"/>
              <a:sym typeface="Roboto"/>
            </a:endParaRPr>
          </a:p>
        </p:txBody>
      </p:sp>
      <p:sp>
        <p:nvSpPr>
          <p:cNvPr id="105" name="Google Shape;105;p18"/>
          <p:cNvSpPr/>
          <p:nvPr/>
        </p:nvSpPr>
        <p:spPr>
          <a:xfrm>
            <a:off x="2307718" y="3456833"/>
            <a:ext cx="480179" cy="429901"/>
          </a:xfrm>
          <a:custGeom>
            <a:avLst/>
            <a:gdLst/>
            <a:ahLst/>
            <a:cxnLst/>
            <a:rect l="l" t="t" r="r" b="b"/>
            <a:pathLst>
              <a:path w="37008" h="33133" extrusionOk="0">
                <a:moveTo>
                  <a:pt x="13749" y="1"/>
                </a:moveTo>
                <a:cubicBezTo>
                  <a:pt x="13098" y="1"/>
                  <a:pt x="12410" y="79"/>
                  <a:pt x="11693" y="264"/>
                </a:cubicBezTo>
                <a:cubicBezTo>
                  <a:pt x="11051" y="436"/>
                  <a:pt x="10361" y="703"/>
                  <a:pt x="9671" y="1063"/>
                </a:cubicBezTo>
                <a:cubicBezTo>
                  <a:pt x="5329" y="3352"/>
                  <a:pt x="5126" y="6972"/>
                  <a:pt x="5314" y="8728"/>
                </a:cubicBezTo>
                <a:cubicBezTo>
                  <a:pt x="5376" y="9339"/>
                  <a:pt x="5502" y="9731"/>
                  <a:pt x="5502" y="9731"/>
                </a:cubicBezTo>
                <a:cubicBezTo>
                  <a:pt x="5502" y="9731"/>
                  <a:pt x="4326" y="10201"/>
                  <a:pt x="3072" y="11283"/>
                </a:cubicBezTo>
                <a:cubicBezTo>
                  <a:pt x="1113" y="12991"/>
                  <a:pt x="0" y="15405"/>
                  <a:pt x="63" y="18023"/>
                </a:cubicBezTo>
                <a:cubicBezTo>
                  <a:pt x="204" y="23430"/>
                  <a:pt x="4499" y="25985"/>
                  <a:pt x="8041" y="26377"/>
                </a:cubicBezTo>
                <a:cubicBezTo>
                  <a:pt x="8410" y="26419"/>
                  <a:pt x="8784" y="26436"/>
                  <a:pt x="9159" y="26436"/>
                </a:cubicBezTo>
                <a:cubicBezTo>
                  <a:pt x="9757" y="26436"/>
                  <a:pt x="10360" y="26394"/>
                  <a:pt x="10957" y="26346"/>
                </a:cubicBezTo>
                <a:lnTo>
                  <a:pt x="10957" y="26346"/>
                </a:lnTo>
                <a:cubicBezTo>
                  <a:pt x="11145" y="28180"/>
                  <a:pt x="10972" y="29982"/>
                  <a:pt x="9797" y="33133"/>
                </a:cubicBezTo>
                <a:cubicBezTo>
                  <a:pt x="10831" y="32992"/>
                  <a:pt x="11772" y="32678"/>
                  <a:pt x="12602" y="32271"/>
                </a:cubicBezTo>
                <a:cubicBezTo>
                  <a:pt x="15831" y="30703"/>
                  <a:pt x="17618" y="27662"/>
                  <a:pt x="18198" y="26534"/>
                </a:cubicBezTo>
                <a:cubicBezTo>
                  <a:pt x="18339" y="26252"/>
                  <a:pt x="18418" y="26095"/>
                  <a:pt x="18418" y="26095"/>
                </a:cubicBezTo>
                <a:cubicBezTo>
                  <a:pt x="18418" y="26095"/>
                  <a:pt x="24358" y="26142"/>
                  <a:pt x="27587" y="26158"/>
                </a:cubicBezTo>
                <a:lnTo>
                  <a:pt x="29452" y="26158"/>
                </a:lnTo>
                <a:cubicBezTo>
                  <a:pt x="30048" y="26158"/>
                  <a:pt x="31427" y="25970"/>
                  <a:pt x="32854" y="25217"/>
                </a:cubicBezTo>
                <a:cubicBezTo>
                  <a:pt x="34374" y="24434"/>
                  <a:pt x="35941" y="23023"/>
                  <a:pt x="36631" y="20562"/>
                </a:cubicBezTo>
                <a:cubicBezTo>
                  <a:pt x="36882" y="19669"/>
                  <a:pt x="37007" y="18634"/>
                  <a:pt x="36976" y="17443"/>
                </a:cubicBezTo>
                <a:cubicBezTo>
                  <a:pt x="36898" y="14183"/>
                  <a:pt x="35691" y="12192"/>
                  <a:pt x="34343" y="10969"/>
                </a:cubicBezTo>
                <a:cubicBezTo>
                  <a:pt x="33386" y="10092"/>
                  <a:pt x="32352" y="9606"/>
                  <a:pt x="31615" y="9355"/>
                </a:cubicBezTo>
                <a:cubicBezTo>
                  <a:pt x="31004" y="9151"/>
                  <a:pt x="30596" y="9088"/>
                  <a:pt x="30596" y="9088"/>
                </a:cubicBezTo>
                <a:cubicBezTo>
                  <a:pt x="30596" y="9088"/>
                  <a:pt x="30659" y="6816"/>
                  <a:pt x="27430" y="4041"/>
                </a:cubicBezTo>
                <a:cubicBezTo>
                  <a:pt x="26161" y="2944"/>
                  <a:pt x="24750" y="2489"/>
                  <a:pt x="23512" y="2348"/>
                </a:cubicBezTo>
                <a:cubicBezTo>
                  <a:pt x="23180" y="2310"/>
                  <a:pt x="22859" y="2294"/>
                  <a:pt x="22557" y="2294"/>
                </a:cubicBezTo>
                <a:cubicBezTo>
                  <a:pt x="21129" y="2294"/>
                  <a:pt x="20095" y="2646"/>
                  <a:pt x="20095" y="2646"/>
                </a:cubicBezTo>
                <a:cubicBezTo>
                  <a:pt x="20095" y="2646"/>
                  <a:pt x="17529" y="1"/>
                  <a:pt x="13749" y="1"/>
                </a:cubicBezTo>
                <a:close/>
              </a:path>
            </a:pathLst>
          </a:custGeom>
          <a:gradFill>
            <a:gsLst>
              <a:gs pos="0">
                <a:schemeClr val="accent1"/>
              </a:gs>
              <a:gs pos="66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 name="Google Shape;106;p18"/>
          <p:cNvGrpSpPr/>
          <p:nvPr/>
        </p:nvGrpSpPr>
        <p:grpSpPr>
          <a:xfrm>
            <a:off x="2470813" y="3557149"/>
            <a:ext cx="153590" cy="159790"/>
            <a:chOff x="4597906" y="3571259"/>
            <a:chExt cx="350183" cy="364317"/>
          </a:xfrm>
        </p:grpSpPr>
        <p:sp>
          <p:nvSpPr>
            <p:cNvPr id="107" name="Google Shape;107;p18"/>
            <p:cNvSpPr/>
            <p:nvPr/>
          </p:nvSpPr>
          <p:spPr>
            <a:xfrm>
              <a:off x="4849707" y="3571259"/>
              <a:ext cx="98382" cy="364317"/>
            </a:xfrm>
            <a:custGeom>
              <a:avLst/>
              <a:gdLst/>
              <a:ahLst/>
              <a:cxnLst/>
              <a:rect l="l" t="t" r="r" b="b"/>
              <a:pathLst>
                <a:path w="2070" h="7665" extrusionOk="0">
                  <a:moveTo>
                    <a:pt x="236" y="0"/>
                  </a:moveTo>
                  <a:cubicBezTo>
                    <a:pt x="64" y="63"/>
                    <a:pt x="1" y="204"/>
                    <a:pt x="1" y="376"/>
                  </a:cubicBezTo>
                  <a:cubicBezTo>
                    <a:pt x="1" y="2681"/>
                    <a:pt x="1" y="4985"/>
                    <a:pt x="1" y="7289"/>
                  </a:cubicBezTo>
                  <a:cubicBezTo>
                    <a:pt x="1" y="7461"/>
                    <a:pt x="64" y="7602"/>
                    <a:pt x="236" y="7665"/>
                  </a:cubicBezTo>
                  <a:lnTo>
                    <a:pt x="1850" y="7665"/>
                  </a:lnTo>
                  <a:cubicBezTo>
                    <a:pt x="1944" y="7618"/>
                    <a:pt x="2023" y="7540"/>
                    <a:pt x="2070" y="7430"/>
                  </a:cubicBezTo>
                  <a:lnTo>
                    <a:pt x="2070" y="235"/>
                  </a:lnTo>
                  <a:cubicBezTo>
                    <a:pt x="2023" y="126"/>
                    <a:pt x="1944" y="47"/>
                    <a:pt x="1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8"/>
            <p:cNvSpPr/>
            <p:nvPr/>
          </p:nvSpPr>
          <p:spPr>
            <a:xfrm>
              <a:off x="4723807" y="3655434"/>
              <a:ext cx="98382" cy="280142"/>
            </a:xfrm>
            <a:custGeom>
              <a:avLst/>
              <a:gdLst/>
              <a:ahLst/>
              <a:cxnLst/>
              <a:rect l="l" t="t" r="r" b="b"/>
              <a:pathLst>
                <a:path w="2070" h="5894" extrusionOk="0">
                  <a:moveTo>
                    <a:pt x="314" y="0"/>
                  </a:moveTo>
                  <a:cubicBezTo>
                    <a:pt x="126" y="0"/>
                    <a:pt x="1" y="126"/>
                    <a:pt x="1" y="314"/>
                  </a:cubicBezTo>
                  <a:cubicBezTo>
                    <a:pt x="1" y="2069"/>
                    <a:pt x="1" y="3825"/>
                    <a:pt x="1" y="5581"/>
                  </a:cubicBezTo>
                  <a:cubicBezTo>
                    <a:pt x="1" y="5722"/>
                    <a:pt x="79" y="5816"/>
                    <a:pt x="205" y="5863"/>
                  </a:cubicBezTo>
                  <a:cubicBezTo>
                    <a:pt x="220" y="5878"/>
                    <a:pt x="220" y="5878"/>
                    <a:pt x="236" y="5894"/>
                  </a:cubicBezTo>
                  <a:lnTo>
                    <a:pt x="1835" y="5894"/>
                  </a:lnTo>
                  <a:cubicBezTo>
                    <a:pt x="2007" y="5831"/>
                    <a:pt x="2070" y="5690"/>
                    <a:pt x="2070" y="5518"/>
                  </a:cubicBezTo>
                  <a:cubicBezTo>
                    <a:pt x="2070" y="3794"/>
                    <a:pt x="2070" y="2085"/>
                    <a:pt x="2070" y="377"/>
                  </a:cubicBezTo>
                  <a:cubicBezTo>
                    <a:pt x="2070" y="345"/>
                    <a:pt x="2070" y="330"/>
                    <a:pt x="2070" y="298"/>
                  </a:cubicBezTo>
                  <a:cubicBezTo>
                    <a:pt x="2054" y="126"/>
                    <a:pt x="1944" y="0"/>
                    <a:pt x="17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8"/>
            <p:cNvSpPr/>
            <p:nvPr/>
          </p:nvSpPr>
          <p:spPr>
            <a:xfrm>
              <a:off x="4597906" y="3739610"/>
              <a:ext cx="98382" cy="195966"/>
            </a:xfrm>
            <a:custGeom>
              <a:avLst/>
              <a:gdLst/>
              <a:ahLst/>
              <a:cxnLst/>
              <a:rect l="l" t="t" r="r" b="b"/>
              <a:pathLst>
                <a:path w="2070" h="4123" extrusionOk="0">
                  <a:moveTo>
                    <a:pt x="330" y="1"/>
                  </a:moveTo>
                  <a:cubicBezTo>
                    <a:pt x="236" y="1"/>
                    <a:pt x="158" y="16"/>
                    <a:pt x="95" y="95"/>
                  </a:cubicBezTo>
                  <a:cubicBezTo>
                    <a:pt x="17" y="157"/>
                    <a:pt x="1" y="251"/>
                    <a:pt x="1" y="345"/>
                  </a:cubicBezTo>
                  <a:cubicBezTo>
                    <a:pt x="1" y="1474"/>
                    <a:pt x="17" y="2603"/>
                    <a:pt x="1" y="3731"/>
                  </a:cubicBezTo>
                  <a:cubicBezTo>
                    <a:pt x="1" y="3919"/>
                    <a:pt x="64" y="4045"/>
                    <a:pt x="236" y="4123"/>
                  </a:cubicBezTo>
                  <a:lnTo>
                    <a:pt x="1835" y="4123"/>
                  </a:lnTo>
                  <a:cubicBezTo>
                    <a:pt x="2007" y="4060"/>
                    <a:pt x="2070" y="3919"/>
                    <a:pt x="2070" y="3747"/>
                  </a:cubicBezTo>
                  <a:cubicBezTo>
                    <a:pt x="2070" y="2618"/>
                    <a:pt x="2070" y="1490"/>
                    <a:pt x="2070" y="377"/>
                  </a:cubicBezTo>
                  <a:cubicBezTo>
                    <a:pt x="2070" y="345"/>
                    <a:pt x="2070" y="330"/>
                    <a:pt x="2070" y="298"/>
                  </a:cubicBezTo>
                  <a:cubicBezTo>
                    <a:pt x="2054" y="110"/>
                    <a:pt x="1945" y="1"/>
                    <a:pt x="17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 name="Google Shape;110;p18"/>
          <p:cNvCxnSpPr/>
          <p:nvPr/>
        </p:nvCxnSpPr>
        <p:spPr>
          <a:xfrm>
            <a:off x="3102850" y="3637062"/>
            <a:ext cx="1531200" cy="0"/>
          </a:xfrm>
          <a:prstGeom prst="straightConnector1">
            <a:avLst/>
          </a:prstGeom>
          <a:noFill/>
          <a:ln w="19050" cap="flat" cmpd="sng">
            <a:solidFill>
              <a:schemeClr val="accent4"/>
            </a:solidFill>
            <a:prstDash val="solid"/>
            <a:round/>
            <a:headEnd type="none" w="med" len="med"/>
            <a:tailEnd type="oval" w="med" len="med"/>
          </a:ln>
        </p:spPr>
      </p:cxnSp>
      <p:sp>
        <p:nvSpPr>
          <p:cNvPr id="111" name="Google Shape;111;p18"/>
          <p:cNvSpPr txBox="1"/>
          <p:nvPr/>
        </p:nvSpPr>
        <p:spPr>
          <a:xfrm>
            <a:off x="4894575" y="3377396"/>
            <a:ext cx="1124994" cy="51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600" b="1" dirty="0">
                <a:solidFill>
                  <a:schemeClr val="accent5"/>
                </a:solidFill>
                <a:latin typeface="Roboto"/>
                <a:ea typeface="Roboto"/>
                <a:cs typeface="Roboto"/>
                <a:sym typeface="Roboto"/>
              </a:rPr>
              <a:t>Cost Efficiency</a:t>
            </a:r>
          </a:p>
        </p:txBody>
      </p:sp>
      <p:grpSp>
        <p:nvGrpSpPr>
          <p:cNvPr id="113" name="Google Shape;113;p18"/>
          <p:cNvGrpSpPr/>
          <p:nvPr/>
        </p:nvGrpSpPr>
        <p:grpSpPr>
          <a:xfrm>
            <a:off x="2322195" y="1978731"/>
            <a:ext cx="480179" cy="429901"/>
            <a:chOff x="2169795" y="1961000"/>
            <a:chExt cx="480179" cy="429901"/>
          </a:xfrm>
        </p:grpSpPr>
        <p:sp>
          <p:nvSpPr>
            <p:cNvPr id="114" name="Google Shape;114;p18"/>
            <p:cNvSpPr/>
            <p:nvPr/>
          </p:nvSpPr>
          <p:spPr>
            <a:xfrm>
              <a:off x="2169795" y="1961000"/>
              <a:ext cx="480179" cy="429901"/>
            </a:xfrm>
            <a:custGeom>
              <a:avLst/>
              <a:gdLst/>
              <a:ahLst/>
              <a:cxnLst/>
              <a:rect l="l" t="t" r="r" b="b"/>
              <a:pathLst>
                <a:path w="37008" h="33133" extrusionOk="0">
                  <a:moveTo>
                    <a:pt x="13749" y="1"/>
                  </a:moveTo>
                  <a:cubicBezTo>
                    <a:pt x="13098" y="1"/>
                    <a:pt x="12410" y="79"/>
                    <a:pt x="11693" y="264"/>
                  </a:cubicBezTo>
                  <a:cubicBezTo>
                    <a:pt x="11051" y="436"/>
                    <a:pt x="10361" y="703"/>
                    <a:pt x="9671" y="1063"/>
                  </a:cubicBezTo>
                  <a:cubicBezTo>
                    <a:pt x="5329" y="3352"/>
                    <a:pt x="5126" y="6972"/>
                    <a:pt x="5314" y="8728"/>
                  </a:cubicBezTo>
                  <a:cubicBezTo>
                    <a:pt x="5376" y="9339"/>
                    <a:pt x="5502" y="9731"/>
                    <a:pt x="5502" y="9731"/>
                  </a:cubicBezTo>
                  <a:cubicBezTo>
                    <a:pt x="5502" y="9731"/>
                    <a:pt x="4326" y="10201"/>
                    <a:pt x="3072" y="11283"/>
                  </a:cubicBezTo>
                  <a:cubicBezTo>
                    <a:pt x="1113" y="12991"/>
                    <a:pt x="0" y="15405"/>
                    <a:pt x="63" y="18023"/>
                  </a:cubicBezTo>
                  <a:cubicBezTo>
                    <a:pt x="204" y="23430"/>
                    <a:pt x="4499" y="25985"/>
                    <a:pt x="8041" y="26377"/>
                  </a:cubicBezTo>
                  <a:cubicBezTo>
                    <a:pt x="8410" y="26419"/>
                    <a:pt x="8784" y="26436"/>
                    <a:pt x="9159" y="26436"/>
                  </a:cubicBezTo>
                  <a:cubicBezTo>
                    <a:pt x="9757" y="26436"/>
                    <a:pt x="10360" y="26394"/>
                    <a:pt x="10957" y="26346"/>
                  </a:cubicBezTo>
                  <a:lnTo>
                    <a:pt x="10957" y="26346"/>
                  </a:lnTo>
                  <a:cubicBezTo>
                    <a:pt x="11145" y="28180"/>
                    <a:pt x="10972" y="29982"/>
                    <a:pt x="9797" y="33133"/>
                  </a:cubicBezTo>
                  <a:cubicBezTo>
                    <a:pt x="10831" y="32992"/>
                    <a:pt x="11772" y="32678"/>
                    <a:pt x="12602" y="32271"/>
                  </a:cubicBezTo>
                  <a:cubicBezTo>
                    <a:pt x="15831" y="30703"/>
                    <a:pt x="17618" y="27662"/>
                    <a:pt x="18198" y="26534"/>
                  </a:cubicBezTo>
                  <a:cubicBezTo>
                    <a:pt x="18339" y="26252"/>
                    <a:pt x="18418" y="26095"/>
                    <a:pt x="18418" y="26095"/>
                  </a:cubicBezTo>
                  <a:cubicBezTo>
                    <a:pt x="18418" y="26095"/>
                    <a:pt x="24358" y="26142"/>
                    <a:pt x="27587" y="26158"/>
                  </a:cubicBezTo>
                  <a:lnTo>
                    <a:pt x="29452" y="26158"/>
                  </a:lnTo>
                  <a:cubicBezTo>
                    <a:pt x="30048" y="26158"/>
                    <a:pt x="31427" y="25970"/>
                    <a:pt x="32854" y="25217"/>
                  </a:cubicBezTo>
                  <a:cubicBezTo>
                    <a:pt x="34374" y="24434"/>
                    <a:pt x="35941" y="23023"/>
                    <a:pt x="36631" y="20562"/>
                  </a:cubicBezTo>
                  <a:cubicBezTo>
                    <a:pt x="36882" y="19669"/>
                    <a:pt x="37007" y="18634"/>
                    <a:pt x="36976" y="17443"/>
                  </a:cubicBezTo>
                  <a:cubicBezTo>
                    <a:pt x="36898" y="14183"/>
                    <a:pt x="35691" y="12192"/>
                    <a:pt x="34343" y="10969"/>
                  </a:cubicBezTo>
                  <a:cubicBezTo>
                    <a:pt x="33386" y="10092"/>
                    <a:pt x="32352" y="9606"/>
                    <a:pt x="31615" y="9355"/>
                  </a:cubicBezTo>
                  <a:cubicBezTo>
                    <a:pt x="31004" y="9151"/>
                    <a:pt x="30596" y="9088"/>
                    <a:pt x="30596" y="9088"/>
                  </a:cubicBezTo>
                  <a:cubicBezTo>
                    <a:pt x="30596" y="9088"/>
                    <a:pt x="30659" y="6816"/>
                    <a:pt x="27430" y="4041"/>
                  </a:cubicBezTo>
                  <a:cubicBezTo>
                    <a:pt x="26161" y="2944"/>
                    <a:pt x="24750" y="2489"/>
                    <a:pt x="23512" y="2348"/>
                  </a:cubicBezTo>
                  <a:cubicBezTo>
                    <a:pt x="23180" y="2310"/>
                    <a:pt x="22859" y="2294"/>
                    <a:pt x="22557" y="2294"/>
                  </a:cubicBezTo>
                  <a:cubicBezTo>
                    <a:pt x="21129" y="2294"/>
                    <a:pt x="20095" y="2646"/>
                    <a:pt x="20095" y="2646"/>
                  </a:cubicBezTo>
                  <a:cubicBezTo>
                    <a:pt x="20095" y="2646"/>
                    <a:pt x="17529" y="1"/>
                    <a:pt x="13749" y="1"/>
                  </a:cubicBezTo>
                  <a:close/>
                </a:path>
              </a:pathLst>
            </a:custGeom>
            <a:gradFill>
              <a:gsLst>
                <a:gs pos="0">
                  <a:schemeClr val="accent1"/>
                </a:gs>
                <a:gs pos="66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18"/>
            <p:cNvGrpSpPr/>
            <p:nvPr/>
          </p:nvGrpSpPr>
          <p:grpSpPr>
            <a:xfrm>
              <a:off x="2328214" y="2066087"/>
              <a:ext cx="163691" cy="163700"/>
              <a:chOff x="4106192" y="1959639"/>
              <a:chExt cx="406788" cy="406809"/>
            </a:xfrm>
          </p:grpSpPr>
          <p:sp>
            <p:nvSpPr>
              <p:cNvPr id="116" name="Google Shape;116;p18"/>
              <p:cNvSpPr/>
              <p:nvPr/>
            </p:nvSpPr>
            <p:spPr>
              <a:xfrm>
                <a:off x="4106192" y="1959639"/>
                <a:ext cx="406788" cy="406809"/>
              </a:xfrm>
              <a:custGeom>
                <a:avLst/>
                <a:gdLst/>
                <a:ahLst/>
                <a:cxnLst/>
                <a:rect l="l" t="t" r="r" b="b"/>
                <a:pathLst>
                  <a:path w="8559" h="8559" extrusionOk="0">
                    <a:moveTo>
                      <a:pt x="0" y="0"/>
                    </a:moveTo>
                    <a:lnTo>
                      <a:pt x="0" y="8558"/>
                    </a:lnTo>
                    <a:lnTo>
                      <a:pt x="8558" y="8558"/>
                    </a:lnTo>
                    <a:lnTo>
                      <a:pt x="8558" y="8245"/>
                    </a:lnTo>
                    <a:lnTo>
                      <a:pt x="314" y="8245"/>
                    </a:lnTo>
                    <a:lnTo>
                      <a:pt x="314" y="8135"/>
                    </a:lnTo>
                    <a:cubicBezTo>
                      <a:pt x="314" y="5455"/>
                      <a:pt x="314" y="2774"/>
                      <a:pt x="314" y="94"/>
                    </a:cubicBezTo>
                    <a:cubicBezTo>
                      <a:pt x="314" y="63"/>
                      <a:pt x="314" y="31"/>
                      <a:pt x="3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8"/>
              <p:cNvSpPr/>
              <p:nvPr/>
            </p:nvSpPr>
            <p:spPr>
              <a:xfrm>
                <a:off x="4167265" y="1992387"/>
                <a:ext cx="314394" cy="304002"/>
              </a:xfrm>
              <a:custGeom>
                <a:avLst/>
                <a:gdLst/>
                <a:ahLst/>
                <a:cxnLst/>
                <a:rect l="l" t="t" r="r" b="b"/>
                <a:pathLst>
                  <a:path w="6615" h="6396" extrusionOk="0">
                    <a:moveTo>
                      <a:pt x="6349" y="1"/>
                    </a:moveTo>
                    <a:cubicBezTo>
                      <a:pt x="5769" y="440"/>
                      <a:pt x="5204" y="879"/>
                      <a:pt x="4624" y="1302"/>
                    </a:cubicBezTo>
                    <a:cubicBezTo>
                      <a:pt x="4875" y="1411"/>
                      <a:pt x="5095" y="1506"/>
                      <a:pt x="5330" y="1600"/>
                    </a:cubicBezTo>
                    <a:cubicBezTo>
                      <a:pt x="5063" y="2227"/>
                      <a:pt x="4812" y="2838"/>
                      <a:pt x="4562" y="3449"/>
                    </a:cubicBezTo>
                    <a:cubicBezTo>
                      <a:pt x="4201" y="3026"/>
                      <a:pt x="3841" y="2634"/>
                      <a:pt x="3496" y="2227"/>
                    </a:cubicBezTo>
                    <a:cubicBezTo>
                      <a:pt x="3120" y="2932"/>
                      <a:pt x="2759" y="3622"/>
                      <a:pt x="2383" y="4327"/>
                    </a:cubicBezTo>
                    <a:cubicBezTo>
                      <a:pt x="2007" y="3966"/>
                      <a:pt x="1631" y="3606"/>
                      <a:pt x="1270" y="3245"/>
                    </a:cubicBezTo>
                    <a:cubicBezTo>
                      <a:pt x="847" y="4217"/>
                      <a:pt x="424" y="5173"/>
                      <a:pt x="0" y="6145"/>
                    </a:cubicBezTo>
                    <a:cubicBezTo>
                      <a:pt x="188" y="6223"/>
                      <a:pt x="377" y="6302"/>
                      <a:pt x="565" y="6396"/>
                    </a:cubicBezTo>
                    <a:cubicBezTo>
                      <a:pt x="862" y="5691"/>
                      <a:pt x="1176" y="5017"/>
                      <a:pt x="1474" y="4311"/>
                    </a:cubicBezTo>
                    <a:cubicBezTo>
                      <a:pt x="1834" y="4672"/>
                      <a:pt x="2179" y="5001"/>
                      <a:pt x="2540" y="5346"/>
                    </a:cubicBezTo>
                    <a:cubicBezTo>
                      <a:pt x="2900" y="4672"/>
                      <a:pt x="3261" y="3998"/>
                      <a:pt x="3621" y="3308"/>
                    </a:cubicBezTo>
                    <a:cubicBezTo>
                      <a:pt x="3997" y="3747"/>
                      <a:pt x="4358" y="4170"/>
                      <a:pt x="4734" y="4609"/>
                    </a:cubicBezTo>
                    <a:cubicBezTo>
                      <a:pt x="5126" y="3684"/>
                      <a:pt x="5518" y="2759"/>
                      <a:pt x="5894" y="1850"/>
                    </a:cubicBezTo>
                    <a:cubicBezTo>
                      <a:pt x="6145" y="1944"/>
                      <a:pt x="6364" y="2038"/>
                      <a:pt x="6615" y="2148"/>
                    </a:cubicBezTo>
                    <a:cubicBezTo>
                      <a:pt x="6521" y="1427"/>
                      <a:pt x="6443" y="722"/>
                      <a:pt x="63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18" name="Google Shape;118;p18"/>
          <p:cNvCxnSpPr/>
          <p:nvPr/>
        </p:nvCxnSpPr>
        <p:spPr>
          <a:xfrm>
            <a:off x="3081550" y="2148713"/>
            <a:ext cx="1552500" cy="0"/>
          </a:xfrm>
          <a:prstGeom prst="straightConnector1">
            <a:avLst/>
          </a:prstGeom>
          <a:noFill/>
          <a:ln w="19050" cap="flat" cmpd="sng">
            <a:solidFill>
              <a:schemeClr val="accent2"/>
            </a:solidFill>
            <a:prstDash val="solid"/>
            <a:round/>
            <a:headEnd type="none" w="med" len="med"/>
            <a:tailEnd type="oval" w="med" len="med"/>
          </a:ln>
        </p:spPr>
      </p:cxnSp>
      <p:sp>
        <p:nvSpPr>
          <p:cNvPr id="119" name="Google Shape;119;p18"/>
          <p:cNvSpPr txBox="1"/>
          <p:nvPr/>
        </p:nvSpPr>
        <p:spPr>
          <a:xfrm>
            <a:off x="4714315" y="1889063"/>
            <a:ext cx="1485510" cy="51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600" b="1" dirty="0">
                <a:solidFill>
                  <a:schemeClr val="accent2"/>
                </a:solidFill>
                <a:latin typeface="Roboto"/>
                <a:ea typeface="Roboto"/>
                <a:cs typeface="Roboto"/>
                <a:sym typeface="Roboto"/>
              </a:rPr>
              <a:t>Performance</a:t>
            </a:r>
            <a:endParaRPr sz="1600" b="1" dirty="0">
              <a:solidFill>
                <a:schemeClr val="accent2"/>
              </a:solidFill>
              <a:latin typeface="Roboto"/>
              <a:ea typeface="Roboto"/>
              <a:cs typeface="Roboto"/>
              <a:sym typeface="Roboto"/>
            </a:endParaRPr>
          </a:p>
        </p:txBody>
      </p:sp>
      <p:cxnSp>
        <p:nvCxnSpPr>
          <p:cNvPr id="121" name="Google Shape;121;p18"/>
          <p:cNvCxnSpPr/>
          <p:nvPr/>
        </p:nvCxnSpPr>
        <p:spPr>
          <a:xfrm>
            <a:off x="2518150" y="4371140"/>
            <a:ext cx="2115900" cy="0"/>
          </a:xfrm>
          <a:prstGeom prst="straightConnector1">
            <a:avLst/>
          </a:prstGeom>
          <a:noFill/>
          <a:ln w="19050" cap="flat" cmpd="sng">
            <a:solidFill>
              <a:schemeClr val="accent6"/>
            </a:solidFill>
            <a:prstDash val="solid"/>
            <a:round/>
            <a:headEnd type="none" w="med" len="med"/>
            <a:tailEnd type="oval" w="med" len="med"/>
          </a:ln>
        </p:spPr>
      </p:cxnSp>
      <p:grpSp>
        <p:nvGrpSpPr>
          <p:cNvPr id="122" name="Google Shape;122;p18"/>
          <p:cNvGrpSpPr/>
          <p:nvPr/>
        </p:nvGrpSpPr>
        <p:grpSpPr>
          <a:xfrm>
            <a:off x="1732400" y="4215598"/>
            <a:ext cx="490144" cy="455500"/>
            <a:chOff x="1580000" y="4130758"/>
            <a:chExt cx="490144" cy="455500"/>
          </a:xfrm>
        </p:grpSpPr>
        <p:sp>
          <p:nvSpPr>
            <p:cNvPr id="123" name="Google Shape;123;p18"/>
            <p:cNvSpPr/>
            <p:nvPr/>
          </p:nvSpPr>
          <p:spPr>
            <a:xfrm>
              <a:off x="1580000" y="4130758"/>
              <a:ext cx="490144" cy="455500"/>
            </a:xfrm>
            <a:custGeom>
              <a:avLst/>
              <a:gdLst/>
              <a:ahLst/>
              <a:cxnLst/>
              <a:rect l="l" t="t" r="r" b="b"/>
              <a:pathLst>
                <a:path w="37776" h="35106" extrusionOk="0">
                  <a:moveTo>
                    <a:pt x="14439" y="0"/>
                  </a:moveTo>
                  <a:cubicBezTo>
                    <a:pt x="13920" y="0"/>
                    <a:pt x="13376" y="42"/>
                    <a:pt x="12806" y="136"/>
                  </a:cubicBezTo>
                  <a:cubicBezTo>
                    <a:pt x="12258" y="214"/>
                    <a:pt x="11678" y="355"/>
                    <a:pt x="11066" y="543"/>
                  </a:cubicBezTo>
                  <a:cubicBezTo>
                    <a:pt x="6364" y="2079"/>
                    <a:pt x="5533" y="5935"/>
                    <a:pt x="5471" y="8192"/>
                  </a:cubicBezTo>
                  <a:cubicBezTo>
                    <a:pt x="5439" y="9211"/>
                    <a:pt x="5580" y="9901"/>
                    <a:pt x="5580" y="9901"/>
                  </a:cubicBezTo>
                  <a:cubicBezTo>
                    <a:pt x="5580" y="9901"/>
                    <a:pt x="4812" y="10199"/>
                    <a:pt x="3872" y="10904"/>
                  </a:cubicBezTo>
                  <a:cubicBezTo>
                    <a:pt x="1270" y="12848"/>
                    <a:pt x="0" y="16139"/>
                    <a:pt x="486" y="19353"/>
                  </a:cubicBezTo>
                  <a:cubicBezTo>
                    <a:pt x="1113" y="23459"/>
                    <a:pt x="4671" y="26516"/>
                    <a:pt x="8292" y="26531"/>
                  </a:cubicBezTo>
                  <a:lnTo>
                    <a:pt x="10565" y="26531"/>
                  </a:lnTo>
                  <a:cubicBezTo>
                    <a:pt x="10189" y="30716"/>
                    <a:pt x="7696" y="35105"/>
                    <a:pt x="7696" y="35105"/>
                  </a:cubicBezTo>
                  <a:cubicBezTo>
                    <a:pt x="7696" y="35105"/>
                    <a:pt x="8355" y="35074"/>
                    <a:pt x="9342" y="34886"/>
                  </a:cubicBezTo>
                  <a:cubicBezTo>
                    <a:pt x="10894" y="34588"/>
                    <a:pt x="13229" y="33883"/>
                    <a:pt x="15016" y="32174"/>
                  </a:cubicBezTo>
                  <a:cubicBezTo>
                    <a:pt x="16019" y="31234"/>
                    <a:pt x="16740" y="30168"/>
                    <a:pt x="17242" y="29212"/>
                  </a:cubicBezTo>
                  <a:cubicBezTo>
                    <a:pt x="18057" y="27738"/>
                    <a:pt x="18339" y="26531"/>
                    <a:pt x="18339" y="26531"/>
                  </a:cubicBezTo>
                  <a:lnTo>
                    <a:pt x="30612" y="26531"/>
                  </a:lnTo>
                  <a:cubicBezTo>
                    <a:pt x="31051" y="26531"/>
                    <a:pt x="32211" y="26453"/>
                    <a:pt x="33465" y="25873"/>
                  </a:cubicBezTo>
                  <a:cubicBezTo>
                    <a:pt x="34938" y="25199"/>
                    <a:pt x="36568" y="23820"/>
                    <a:pt x="37305" y="21092"/>
                  </a:cubicBezTo>
                  <a:cubicBezTo>
                    <a:pt x="37525" y="20262"/>
                    <a:pt x="37666" y="19290"/>
                    <a:pt x="37697" y="18193"/>
                  </a:cubicBezTo>
                  <a:cubicBezTo>
                    <a:pt x="37775" y="14948"/>
                    <a:pt x="36631" y="12863"/>
                    <a:pt x="35267" y="11531"/>
                  </a:cubicBezTo>
                  <a:cubicBezTo>
                    <a:pt x="34029" y="10308"/>
                    <a:pt x="32603" y="9713"/>
                    <a:pt x="31772" y="9462"/>
                  </a:cubicBezTo>
                  <a:cubicBezTo>
                    <a:pt x="31333" y="9321"/>
                    <a:pt x="31051" y="9274"/>
                    <a:pt x="31051" y="9274"/>
                  </a:cubicBezTo>
                  <a:cubicBezTo>
                    <a:pt x="31051" y="9274"/>
                    <a:pt x="31114" y="7001"/>
                    <a:pt x="28339" y="4791"/>
                  </a:cubicBezTo>
                  <a:cubicBezTo>
                    <a:pt x="26584" y="3396"/>
                    <a:pt x="24969" y="3036"/>
                    <a:pt x="23778" y="3036"/>
                  </a:cubicBezTo>
                  <a:cubicBezTo>
                    <a:pt x="22493" y="3036"/>
                    <a:pt x="21694" y="3459"/>
                    <a:pt x="21694" y="3459"/>
                  </a:cubicBezTo>
                  <a:cubicBezTo>
                    <a:pt x="21694" y="3459"/>
                    <a:pt x="19138" y="0"/>
                    <a:pt x="14439" y="0"/>
                  </a:cubicBezTo>
                  <a:close/>
                </a:path>
              </a:pathLst>
            </a:custGeom>
            <a:gradFill>
              <a:gsLst>
                <a:gs pos="0">
                  <a:schemeClr val="accent1"/>
                </a:gs>
                <a:gs pos="66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1716295" y="4226587"/>
              <a:ext cx="197006" cy="196004"/>
              <a:chOff x="3435663" y="3579351"/>
              <a:chExt cx="379222" cy="377293"/>
            </a:xfrm>
          </p:grpSpPr>
          <p:sp>
            <p:nvSpPr>
              <p:cNvPr id="125" name="Google Shape;125;p18"/>
              <p:cNvSpPr/>
              <p:nvPr/>
            </p:nvSpPr>
            <p:spPr>
              <a:xfrm>
                <a:off x="3435663" y="3579351"/>
                <a:ext cx="178086" cy="304002"/>
              </a:xfrm>
              <a:custGeom>
                <a:avLst/>
                <a:gdLst/>
                <a:ahLst/>
                <a:cxnLst/>
                <a:rect l="l" t="t" r="r" b="b"/>
                <a:pathLst>
                  <a:path w="3747" h="6396" extrusionOk="0">
                    <a:moveTo>
                      <a:pt x="3511" y="1"/>
                    </a:moveTo>
                    <a:cubicBezTo>
                      <a:pt x="3355" y="16"/>
                      <a:pt x="3213" y="32"/>
                      <a:pt x="3072" y="63"/>
                    </a:cubicBezTo>
                    <a:cubicBezTo>
                      <a:pt x="2101" y="252"/>
                      <a:pt x="1301" y="737"/>
                      <a:pt x="721" y="1537"/>
                    </a:cubicBezTo>
                    <a:cubicBezTo>
                      <a:pt x="298" y="2117"/>
                      <a:pt x="63" y="2759"/>
                      <a:pt x="16" y="3465"/>
                    </a:cubicBezTo>
                    <a:cubicBezTo>
                      <a:pt x="16" y="3480"/>
                      <a:pt x="0" y="3496"/>
                      <a:pt x="0" y="3512"/>
                    </a:cubicBezTo>
                    <a:lnTo>
                      <a:pt x="0" y="3982"/>
                    </a:lnTo>
                    <a:cubicBezTo>
                      <a:pt x="0" y="3998"/>
                      <a:pt x="16" y="4013"/>
                      <a:pt x="16" y="4045"/>
                    </a:cubicBezTo>
                    <a:cubicBezTo>
                      <a:pt x="63" y="4750"/>
                      <a:pt x="298" y="5393"/>
                      <a:pt x="721" y="5973"/>
                    </a:cubicBezTo>
                    <a:cubicBezTo>
                      <a:pt x="847" y="6114"/>
                      <a:pt x="972" y="6255"/>
                      <a:pt x="1082" y="6396"/>
                    </a:cubicBezTo>
                    <a:cubicBezTo>
                      <a:pt x="1113" y="6380"/>
                      <a:pt x="1129" y="6365"/>
                      <a:pt x="1129" y="6365"/>
                    </a:cubicBezTo>
                    <a:cubicBezTo>
                      <a:pt x="1991" y="5502"/>
                      <a:pt x="2837" y="4656"/>
                      <a:pt x="3699" y="3794"/>
                    </a:cubicBezTo>
                    <a:cubicBezTo>
                      <a:pt x="3715" y="3763"/>
                      <a:pt x="3731" y="3716"/>
                      <a:pt x="3731" y="3684"/>
                    </a:cubicBezTo>
                    <a:cubicBezTo>
                      <a:pt x="3746" y="2462"/>
                      <a:pt x="3746" y="1223"/>
                      <a:pt x="37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8"/>
              <p:cNvSpPr/>
              <p:nvPr/>
            </p:nvSpPr>
            <p:spPr>
              <a:xfrm>
                <a:off x="3636799" y="3579351"/>
                <a:ext cx="178086" cy="178095"/>
              </a:xfrm>
              <a:custGeom>
                <a:avLst/>
                <a:gdLst/>
                <a:ahLst/>
                <a:cxnLst/>
                <a:rect l="l" t="t" r="r" b="b"/>
                <a:pathLst>
                  <a:path w="3747" h="3747" extrusionOk="0">
                    <a:moveTo>
                      <a:pt x="0" y="1"/>
                    </a:moveTo>
                    <a:lnTo>
                      <a:pt x="0" y="3747"/>
                    </a:lnTo>
                    <a:lnTo>
                      <a:pt x="3746" y="3747"/>
                    </a:lnTo>
                    <a:cubicBezTo>
                      <a:pt x="3746" y="3716"/>
                      <a:pt x="3746" y="3684"/>
                      <a:pt x="3746" y="3653"/>
                    </a:cubicBezTo>
                    <a:cubicBezTo>
                      <a:pt x="3731" y="3010"/>
                      <a:pt x="3558" y="2383"/>
                      <a:pt x="3214" y="1835"/>
                    </a:cubicBezTo>
                    <a:cubicBezTo>
                      <a:pt x="2634" y="863"/>
                      <a:pt x="1787" y="283"/>
                      <a:pt x="674" y="63"/>
                    </a:cubicBezTo>
                    <a:cubicBezTo>
                      <a:pt x="533" y="32"/>
                      <a:pt x="376" y="16"/>
                      <a:pt x="2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p:nvPr/>
            </p:nvSpPr>
            <p:spPr>
              <a:xfrm>
                <a:off x="3502676" y="3779024"/>
                <a:ext cx="304033" cy="177620"/>
              </a:xfrm>
              <a:custGeom>
                <a:avLst/>
                <a:gdLst/>
                <a:ahLst/>
                <a:cxnLst/>
                <a:rect l="l" t="t" r="r" b="b"/>
                <a:pathLst>
                  <a:path w="6397" h="3737" extrusionOk="0">
                    <a:moveTo>
                      <a:pt x="2713" y="0"/>
                    </a:moveTo>
                    <a:cubicBezTo>
                      <a:pt x="2681" y="0"/>
                      <a:pt x="2634" y="16"/>
                      <a:pt x="2603" y="47"/>
                    </a:cubicBezTo>
                    <a:cubicBezTo>
                      <a:pt x="1756" y="894"/>
                      <a:pt x="894" y="1740"/>
                      <a:pt x="48" y="2602"/>
                    </a:cubicBezTo>
                    <a:cubicBezTo>
                      <a:pt x="32" y="2618"/>
                      <a:pt x="17" y="2634"/>
                      <a:pt x="1" y="2634"/>
                    </a:cubicBezTo>
                    <a:cubicBezTo>
                      <a:pt x="656" y="3310"/>
                      <a:pt x="1620" y="3737"/>
                      <a:pt x="2646" y="3737"/>
                    </a:cubicBezTo>
                    <a:cubicBezTo>
                      <a:pt x="3117" y="3737"/>
                      <a:pt x="3602" y="3646"/>
                      <a:pt x="4076" y="3449"/>
                    </a:cubicBezTo>
                    <a:cubicBezTo>
                      <a:pt x="5628" y="2806"/>
                      <a:pt x="6396" y="1317"/>
                      <a:pt x="63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8" name="Google Shape;128;p18"/>
          <p:cNvSpPr txBox="1"/>
          <p:nvPr/>
        </p:nvSpPr>
        <p:spPr>
          <a:xfrm>
            <a:off x="4894574" y="4111491"/>
            <a:ext cx="1124995" cy="51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600" b="1" dirty="0">
                <a:solidFill>
                  <a:schemeClr val="accent6"/>
                </a:solidFill>
                <a:latin typeface="Roboto"/>
                <a:ea typeface="Roboto"/>
                <a:cs typeface="Roboto"/>
                <a:sym typeface="Roboto"/>
              </a:rPr>
              <a:t>Flexibility</a:t>
            </a:r>
            <a:endParaRPr sz="1600" b="1" dirty="0">
              <a:solidFill>
                <a:schemeClr val="accent6"/>
              </a:solidFill>
              <a:latin typeface="Roboto"/>
              <a:ea typeface="Roboto"/>
              <a:cs typeface="Roboto"/>
              <a:sym typeface="Roboto"/>
            </a:endParaRPr>
          </a:p>
        </p:txBody>
      </p:sp>
      <p:pic>
        <p:nvPicPr>
          <p:cNvPr id="2050" name="Picture 2" descr="From the desk">
            <a:extLst>
              <a:ext uri="{FF2B5EF4-FFF2-40B4-BE49-F238E27FC236}">
                <a16:creationId xmlns:a16="http://schemas.microsoft.com/office/drawing/2014/main" id="{1F023011-1AAA-3C5E-E33C-C229D23660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130" t="3474" r="24033" b="1934"/>
          <a:stretch/>
        </p:blipFill>
        <p:spPr bwMode="auto">
          <a:xfrm>
            <a:off x="6477738" y="1402867"/>
            <a:ext cx="2666262" cy="27479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5" name="Google Shape;135;p19"/>
          <p:cNvSpPr txBox="1">
            <a:spLocks noGrp="1"/>
          </p:cNvSpPr>
          <p:nvPr>
            <p:ph type="title"/>
          </p:nvPr>
        </p:nvSpPr>
        <p:spPr>
          <a:xfrm>
            <a:off x="510218" y="371528"/>
            <a:ext cx="8229600" cy="572700"/>
          </a:xfrm>
          <a:prstGeom prst="rect">
            <a:avLst/>
          </a:prstGeom>
        </p:spPr>
        <p:txBody>
          <a:bodyPr spcFirstLastPara="1" wrap="square" lIns="91425" tIns="91425" rIns="91425" bIns="91425" anchor="t" anchorCtr="0">
            <a:noAutofit/>
          </a:bodyPr>
          <a:lstStyle/>
          <a:p>
            <a:r>
              <a:rPr lang="en-IN" dirty="0"/>
              <a:t>CYMBAL SUPERSTORE'S CLOUD SOLUTION ENVIRONMENT</a:t>
            </a:r>
          </a:p>
        </p:txBody>
      </p:sp>
      <p:pic>
        <p:nvPicPr>
          <p:cNvPr id="3074" name="Picture 2" descr="Deploying and implementing Cymbal Superstore's cloud recommended solutions  | Google Cloud Skills Boost">
            <a:extLst>
              <a:ext uri="{FF2B5EF4-FFF2-40B4-BE49-F238E27FC236}">
                <a16:creationId xmlns:a16="http://schemas.microsoft.com/office/drawing/2014/main" id="{2B1DE5CE-142C-9DDF-472F-06AFAFD46B3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897" t="26608" r="6155" b="19529"/>
          <a:stretch/>
        </p:blipFill>
        <p:spPr bwMode="auto">
          <a:xfrm>
            <a:off x="4310742" y="3189652"/>
            <a:ext cx="4833258" cy="195384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35;p19">
            <a:extLst>
              <a:ext uri="{FF2B5EF4-FFF2-40B4-BE49-F238E27FC236}">
                <a16:creationId xmlns:a16="http://schemas.microsoft.com/office/drawing/2014/main" id="{622DFABD-43AC-111A-AF69-07517CA8329F}"/>
              </a:ext>
            </a:extLst>
          </p:cNvPr>
          <p:cNvSpPr txBox="1">
            <a:spLocks/>
          </p:cNvSpPr>
          <p:nvPr/>
        </p:nvSpPr>
        <p:spPr>
          <a:xfrm>
            <a:off x="1005517" y="1016353"/>
            <a:ext cx="723900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Fira Sans Extra Condensed Medium"/>
              <a:buNone/>
              <a:defRPr sz="24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r>
              <a:rPr lang="en-US" sz="1200" dirty="0"/>
              <a:t>Cymbal Superstore utilizes a Google Cloud Solution Environment to streamline operations, improve scalability, and ensure secure management of resources. This environment supports their transition to a modern, cloud-native infrastructure.</a:t>
            </a:r>
          </a:p>
        </p:txBody>
      </p:sp>
      <p:sp>
        <p:nvSpPr>
          <p:cNvPr id="4" name="Google Shape;135;p19">
            <a:extLst>
              <a:ext uri="{FF2B5EF4-FFF2-40B4-BE49-F238E27FC236}">
                <a16:creationId xmlns:a16="http://schemas.microsoft.com/office/drawing/2014/main" id="{61085160-758F-7A58-773B-54B27F8E032E}"/>
              </a:ext>
            </a:extLst>
          </p:cNvPr>
          <p:cNvSpPr txBox="1">
            <a:spLocks/>
          </p:cNvSpPr>
          <p:nvPr/>
        </p:nvSpPr>
        <p:spPr>
          <a:xfrm>
            <a:off x="236260" y="1661178"/>
            <a:ext cx="7239001" cy="31835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Fira Sans Extra Condensed Medium"/>
              <a:buNone/>
              <a:defRPr sz="24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r>
              <a:rPr lang="en-US" sz="1300" b="1" dirty="0"/>
              <a:t>Implementation Steps for Cymbal Superstore</a:t>
            </a:r>
          </a:p>
          <a:p>
            <a:pPr algn="just">
              <a:lnSpc>
                <a:spcPct val="150000"/>
              </a:lnSpc>
            </a:pPr>
            <a:r>
              <a:rPr lang="en-US" sz="1200" dirty="0">
                <a:solidFill>
                  <a:schemeClr val="accent5"/>
                </a:solidFill>
              </a:rPr>
              <a:t>Provision Resources: </a:t>
            </a:r>
            <a:r>
              <a:rPr lang="en-US" sz="1200" dirty="0"/>
              <a:t>Allocate compute instances, storage, and database services.</a:t>
            </a:r>
          </a:p>
          <a:p>
            <a:pPr algn="just">
              <a:lnSpc>
                <a:spcPct val="150000"/>
              </a:lnSpc>
            </a:pPr>
            <a:r>
              <a:rPr lang="en-US" sz="1200" dirty="0">
                <a:solidFill>
                  <a:schemeClr val="accent5"/>
                </a:solidFill>
              </a:rPr>
              <a:t>Configure Security: </a:t>
            </a:r>
            <a:r>
              <a:rPr lang="en-US" sz="1200" dirty="0"/>
              <a:t>Set IAM roles and enable encryption for data security.</a:t>
            </a:r>
          </a:p>
          <a:p>
            <a:pPr algn="just">
              <a:lnSpc>
                <a:spcPct val="150000"/>
              </a:lnSpc>
            </a:pPr>
            <a:r>
              <a:rPr lang="en-US" sz="1200" dirty="0">
                <a:solidFill>
                  <a:schemeClr val="accent5"/>
                </a:solidFill>
              </a:rPr>
              <a:t>Establish Networking: </a:t>
            </a:r>
            <a:r>
              <a:rPr lang="en-US" sz="1200" dirty="0"/>
              <a:t>Create VPCs and integrate load balancing for traffic management.</a:t>
            </a:r>
          </a:p>
          <a:p>
            <a:pPr algn="just">
              <a:lnSpc>
                <a:spcPct val="150000"/>
              </a:lnSpc>
            </a:pPr>
            <a:r>
              <a:rPr lang="en-US" sz="1200" dirty="0">
                <a:solidFill>
                  <a:schemeClr val="accent5"/>
                </a:solidFill>
              </a:rPr>
              <a:t>Enable Monitoring: </a:t>
            </a:r>
            <a:r>
              <a:rPr lang="en-US" sz="1200" dirty="0"/>
              <a:t>Set up dashboards for real-time performance insights.</a:t>
            </a:r>
          </a:p>
          <a:p>
            <a:pPr algn="just">
              <a:lnSpc>
                <a:spcPct val="150000"/>
              </a:lnSpc>
            </a:pPr>
            <a:r>
              <a:rPr lang="en-US" sz="1200" dirty="0">
                <a:solidFill>
                  <a:schemeClr val="accent5"/>
                </a:solidFill>
              </a:rPr>
              <a:t>Test and Optimize: </a:t>
            </a:r>
            <a:r>
              <a:rPr lang="en-US" sz="1200" dirty="0"/>
              <a:t>Validate resource configuration and optimize for cost and performance</a:t>
            </a:r>
            <a:r>
              <a:rPr lang="en-US" sz="1400" dirty="0"/>
              <a:t>.</a:t>
            </a:r>
          </a:p>
          <a:p>
            <a:pPr algn="just"/>
            <a:endParaRPr lang="en-US" sz="1400" dirty="0"/>
          </a:p>
          <a:p>
            <a:pPr algn="just"/>
            <a:r>
              <a:rPr lang="en-US" sz="1300" b="1" dirty="0"/>
              <a:t>Benefits for Cymbal Superstore</a:t>
            </a:r>
          </a:p>
          <a:p>
            <a:pPr marL="171450" indent="-171450" algn="just">
              <a:lnSpc>
                <a:spcPct val="150000"/>
              </a:lnSpc>
              <a:buSzPct val="100000"/>
              <a:buFont typeface="Wingdings" panose="05000000000000000000" pitchFamily="2" charset="2"/>
              <a:buChar char="v"/>
            </a:pPr>
            <a:r>
              <a:rPr lang="en-US" sz="1200" dirty="0"/>
              <a:t>Scalable infrastructure to handle growing demands.</a:t>
            </a:r>
          </a:p>
          <a:p>
            <a:pPr marL="171450" indent="-171450" algn="just">
              <a:lnSpc>
                <a:spcPct val="150000"/>
              </a:lnSpc>
              <a:buSzPct val="100000"/>
              <a:buFont typeface="Wingdings" panose="05000000000000000000" pitchFamily="2" charset="2"/>
              <a:buChar char="v"/>
            </a:pPr>
            <a:r>
              <a:rPr lang="en-US" sz="1200" dirty="0"/>
              <a:t>Enhanced data security and compliance.</a:t>
            </a:r>
          </a:p>
          <a:p>
            <a:pPr marL="171450" indent="-171450" algn="just">
              <a:lnSpc>
                <a:spcPct val="150000"/>
              </a:lnSpc>
              <a:buSzPct val="100000"/>
              <a:buFont typeface="Wingdings" panose="05000000000000000000" pitchFamily="2" charset="2"/>
              <a:buChar char="v"/>
            </a:pPr>
            <a:r>
              <a:rPr lang="en-US" sz="1200" dirty="0"/>
              <a:t>Cost-efficient resource management.</a:t>
            </a:r>
          </a:p>
          <a:p>
            <a:pPr marL="171450" indent="-171450" algn="just">
              <a:lnSpc>
                <a:spcPct val="150000"/>
              </a:lnSpc>
              <a:buSzPct val="100000"/>
              <a:buFont typeface="Wingdings" panose="05000000000000000000" pitchFamily="2" charset="2"/>
              <a:buChar char="v"/>
            </a:pPr>
            <a:r>
              <a:rPr lang="en-US" sz="1200" dirty="0"/>
              <a:t>Real-time insights for operational efficiency.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sp>
        <p:nvSpPr>
          <p:cNvPr id="1690" name="Google Shape;1690;p37"/>
          <p:cNvSpPr txBox="1">
            <a:spLocks noGrp="1"/>
          </p:cNvSpPr>
          <p:nvPr>
            <p:ph type="title"/>
          </p:nvPr>
        </p:nvSpPr>
        <p:spPr>
          <a:xfrm>
            <a:off x="457200" y="398125"/>
            <a:ext cx="8229600" cy="572700"/>
          </a:xfrm>
          <a:prstGeom prst="rect">
            <a:avLst/>
          </a:prstGeom>
        </p:spPr>
        <p:txBody>
          <a:bodyPr spcFirstLastPara="1" wrap="square" lIns="91425" tIns="91425" rIns="91425" bIns="91425" anchor="t" anchorCtr="0">
            <a:noAutofit/>
          </a:bodyPr>
          <a:lstStyle/>
          <a:p>
            <a:r>
              <a:rPr lang="en-IN" i="0" dirty="0">
                <a:solidFill>
                  <a:srgbClr val="1F1F1F"/>
                </a:solidFill>
                <a:effectLst/>
                <a:latin typeface="Google Sans Text"/>
              </a:rPr>
              <a:t>GOOGLE CLOUD FUNDAMENTALS: CORE INFRASTRUCTURE</a:t>
            </a:r>
          </a:p>
        </p:txBody>
      </p:sp>
      <p:grpSp>
        <p:nvGrpSpPr>
          <p:cNvPr id="1713" name="Google Shape;1713;p37"/>
          <p:cNvGrpSpPr/>
          <p:nvPr/>
        </p:nvGrpSpPr>
        <p:grpSpPr>
          <a:xfrm>
            <a:off x="4411533" y="3343569"/>
            <a:ext cx="320165" cy="317502"/>
            <a:chOff x="2139425" y="2682250"/>
            <a:chExt cx="298550" cy="296150"/>
          </a:xfrm>
        </p:grpSpPr>
        <p:sp>
          <p:nvSpPr>
            <p:cNvPr id="1714" name="Google Shape;1714;p37"/>
            <p:cNvSpPr/>
            <p:nvPr/>
          </p:nvSpPr>
          <p:spPr>
            <a:xfrm>
              <a:off x="2139425" y="2787000"/>
              <a:ext cx="159125" cy="191400"/>
            </a:xfrm>
            <a:custGeom>
              <a:avLst/>
              <a:gdLst/>
              <a:ahLst/>
              <a:cxnLst/>
              <a:rect l="l" t="t" r="r" b="b"/>
              <a:pathLst>
                <a:path w="6365" h="7656" extrusionOk="0">
                  <a:moveTo>
                    <a:pt x="3214" y="630"/>
                  </a:moveTo>
                  <a:cubicBezTo>
                    <a:pt x="3813" y="630"/>
                    <a:pt x="4286" y="1103"/>
                    <a:pt x="4286" y="1670"/>
                  </a:cubicBezTo>
                  <a:cubicBezTo>
                    <a:pt x="4286" y="2206"/>
                    <a:pt x="3813" y="2678"/>
                    <a:pt x="3214" y="2678"/>
                  </a:cubicBezTo>
                  <a:cubicBezTo>
                    <a:pt x="2647" y="2678"/>
                    <a:pt x="2175" y="2206"/>
                    <a:pt x="2175" y="1670"/>
                  </a:cubicBezTo>
                  <a:cubicBezTo>
                    <a:pt x="2175" y="1166"/>
                    <a:pt x="2647" y="630"/>
                    <a:pt x="3214" y="630"/>
                  </a:cubicBezTo>
                  <a:close/>
                  <a:moveTo>
                    <a:pt x="3183" y="3403"/>
                  </a:moveTo>
                  <a:cubicBezTo>
                    <a:pt x="4538" y="3403"/>
                    <a:pt x="5609" y="4506"/>
                    <a:pt x="5609" y="5829"/>
                  </a:cubicBezTo>
                  <a:lnTo>
                    <a:pt x="5609" y="6931"/>
                  </a:lnTo>
                  <a:lnTo>
                    <a:pt x="757" y="6931"/>
                  </a:lnTo>
                  <a:lnTo>
                    <a:pt x="757" y="5829"/>
                  </a:lnTo>
                  <a:cubicBezTo>
                    <a:pt x="757" y="4506"/>
                    <a:pt x="1860" y="3403"/>
                    <a:pt x="3183" y="3403"/>
                  </a:cubicBezTo>
                  <a:close/>
                  <a:moveTo>
                    <a:pt x="3183" y="0"/>
                  </a:moveTo>
                  <a:cubicBezTo>
                    <a:pt x="2238" y="0"/>
                    <a:pt x="1419" y="788"/>
                    <a:pt x="1419" y="1733"/>
                  </a:cubicBezTo>
                  <a:cubicBezTo>
                    <a:pt x="1419" y="2206"/>
                    <a:pt x="1608" y="2678"/>
                    <a:pt x="1954" y="2993"/>
                  </a:cubicBezTo>
                  <a:cubicBezTo>
                    <a:pt x="820" y="3466"/>
                    <a:pt x="1" y="4569"/>
                    <a:pt x="1" y="5892"/>
                  </a:cubicBezTo>
                  <a:lnTo>
                    <a:pt x="1" y="7309"/>
                  </a:lnTo>
                  <a:cubicBezTo>
                    <a:pt x="64" y="7498"/>
                    <a:pt x="222" y="7656"/>
                    <a:pt x="442" y="7656"/>
                  </a:cubicBezTo>
                  <a:lnTo>
                    <a:pt x="6018" y="7656"/>
                  </a:lnTo>
                  <a:cubicBezTo>
                    <a:pt x="6207" y="7656"/>
                    <a:pt x="6365" y="7498"/>
                    <a:pt x="6365" y="7309"/>
                  </a:cubicBezTo>
                  <a:lnTo>
                    <a:pt x="6365" y="5892"/>
                  </a:lnTo>
                  <a:cubicBezTo>
                    <a:pt x="6365" y="4569"/>
                    <a:pt x="5546" y="3466"/>
                    <a:pt x="4412" y="2993"/>
                  </a:cubicBezTo>
                  <a:cubicBezTo>
                    <a:pt x="4758" y="2647"/>
                    <a:pt x="4947" y="2206"/>
                    <a:pt x="4947" y="1733"/>
                  </a:cubicBezTo>
                  <a:cubicBezTo>
                    <a:pt x="4947" y="788"/>
                    <a:pt x="4160"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7"/>
            <p:cNvSpPr/>
            <p:nvPr/>
          </p:nvSpPr>
          <p:spPr>
            <a:xfrm>
              <a:off x="2280425" y="2682250"/>
              <a:ext cx="157550" cy="155975"/>
            </a:xfrm>
            <a:custGeom>
              <a:avLst/>
              <a:gdLst/>
              <a:ahLst/>
              <a:cxnLst/>
              <a:rect l="l" t="t" r="r" b="b"/>
              <a:pathLst>
                <a:path w="6302" h="6239" extrusionOk="0">
                  <a:moveTo>
                    <a:pt x="3182" y="662"/>
                  </a:moveTo>
                  <a:cubicBezTo>
                    <a:pt x="4506" y="662"/>
                    <a:pt x="5608" y="1764"/>
                    <a:pt x="5608" y="3088"/>
                  </a:cubicBezTo>
                  <a:cubicBezTo>
                    <a:pt x="5577" y="4442"/>
                    <a:pt x="4474" y="5545"/>
                    <a:pt x="3151" y="5545"/>
                  </a:cubicBezTo>
                  <a:cubicBezTo>
                    <a:pt x="2710" y="5545"/>
                    <a:pt x="2300" y="5419"/>
                    <a:pt x="1954" y="5230"/>
                  </a:cubicBezTo>
                  <a:cubicBezTo>
                    <a:pt x="1891" y="5198"/>
                    <a:pt x="1796" y="5198"/>
                    <a:pt x="1733" y="5198"/>
                  </a:cubicBezTo>
                  <a:lnTo>
                    <a:pt x="946" y="5388"/>
                  </a:lnTo>
                  <a:lnTo>
                    <a:pt x="1166" y="4663"/>
                  </a:lnTo>
                  <a:cubicBezTo>
                    <a:pt x="1198" y="4568"/>
                    <a:pt x="1166" y="4474"/>
                    <a:pt x="1135" y="4411"/>
                  </a:cubicBezTo>
                  <a:cubicBezTo>
                    <a:pt x="883" y="4001"/>
                    <a:pt x="725" y="3560"/>
                    <a:pt x="725" y="3088"/>
                  </a:cubicBezTo>
                  <a:cubicBezTo>
                    <a:pt x="725" y="1764"/>
                    <a:pt x="1828" y="662"/>
                    <a:pt x="3182" y="662"/>
                  </a:cubicBezTo>
                  <a:close/>
                  <a:moveTo>
                    <a:pt x="3151" y="0"/>
                  </a:moveTo>
                  <a:cubicBezTo>
                    <a:pt x="1418" y="0"/>
                    <a:pt x="32" y="1418"/>
                    <a:pt x="32" y="3088"/>
                  </a:cubicBezTo>
                  <a:cubicBezTo>
                    <a:pt x="32" y="3655"/>
                    <a:pt x="158" y="4159"/>
                    <a:pt x="410" y="4631"/>
                  </a:cubicBezTo>
                  <a:lnTo>
                    <a:pt x="32" y="5766"/>
                  </a:lnTo>
                  <a:cubicBezTo>
                    <a:pt x="0" y="5892"/>
                    <a:pt x="32" y="6018"/>
                    <a:pt x="95" y="6144"/>
                  </a:cubicBezTo>
                  <a:cubicBezTo>
                    <a:pt x="189" y="6207"/>
                    <a:pt x="315" y="6238"/>
                    <a:pt x="473" y="6238"/>
                  </a:cubicBezTo>
                  <a:lnTo>
                    <a:pt x="1765" y="5923"/>
                  </a:lnTo>
                  <a:cubicBezTo>
                    <a:pt x="2206" y="6175"/>
                    <a:pt x="2678" y="6238"/>
                    <a:pt x="3182" y="6238"/>
                  </a:cubicBezTo>
                  <a:cubicBezTo>
                    <a:pt x="4915" y="6238"/>
                    <a:pt x="6301" y="4820"/>
                    <a:pt x="6301" y="3151"/>
                  </a:cubicBezTo>
                  <a:cubicBezTo>
                    <a:pt x="6238" y="1418"/>
                    <a:pt x="4884" y="0"/>
                    <a:pt x="31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7"/>
            <p:cNvSpPr/>
            <p:nvPr/>
          </p:nvSpPr>
          <p:spPr>
            <a:xfrm>
              <a:off x="2349725" y="2725550"/>
              <a:ext cx="18150" cy="17375"/>
            </a:xfrm>
            <a:custGeom>
              <a:avLst/>
              <a:gdLst/>
              <a:ahLst/>
              <a:cxnLst/>
              <a:rect l="l" t="t" r="r" b="b"/>
              <a:pathLst>
                <a:path w="726" h="695" extrusionOk="0">
                  <a:moveTo>
                    <a:pt x="379" y="1"/>
                  </a:moveTo>
                  <a:cubicBezTo>
                    <a:pt x="158" y="1"/>
                    <a:pt x="1" y="158"/>
                    <a:pt x="1" y="348"/>
                  </a:cubicBezTo>
                  <a:cubicBezTo>
                    <a:pt x="1" y="537"/>
                    <a:pt x="158" y="694"/>
                    <a:pt x="379" y="694"/>
                  </a:cubicBezTo>
                  <a:cubicBezTo>
                    <a:pt x="568" y="694"/>
                    <a:pt x="725" y="537"/>
                    <a:pt x="725" y="348"/>
                  </a:cubicBezTo>
                  <a:cubicBezTo>
                    <a:pt x="725" y="158"/>
                    <a:pt x="568" y="1"/>
                    <a:pt x="3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7"/>
            <p:cNvSpPr/>
            <p:nvPr/>
          </p:nvSpPr>
          <p:spPr>
            <a:xfrm>
              <a:off x="2349725" y="2751550"/>
              <a:ext cx="18150" cy="52800"/>
            </a:xfrm>
            <a:custGeom>
              <a:avLst/>
              <a:gdLst/>
              <a:ahLst/>
              <a:cxnLst/>
              <a:rect l="l" t="t" r="r" b="b"/>
              <a:pathLst>
                <a:path w="726" h="2112" extrusionOk="0">
                  <a:moveTo>
                    <a:pt x="379" y="1"/>
                  </a:moveTo>
                  <a:cubicBezTo>
                    <a:pt x="158" y="1"/>
                    <a:pt x="1" y="158"/>
                    <a:pt x="1" y="379"/>
                  </a:cubicBezTo>
                  <a:lnTo>
                    <a:pt x="1" y="1733"/>
                  </a:lnTo>
                  <a:cubicBezTo>
                    <a:pt x="1" y="1954"/>
                    <a:pt x="158" y="2111"/>
                    <a:pt x="379" y="2111"/>
                  </a:cubicBezTo>
                  <a:cubicBezTo>
                    <a:pt x="568" y="2111"/>
                    <a:pt x="725" y="1954"/>
                    <a:pt x="725" y="1733"/>
                  </a:cubicBezTo>
                  <a:lnTo>
                    <a:pt x="725" y="379"/>
                  </a:lnTo>
                  <a:cubicBezTo>
                    <a:pt x="725" y="158"/>
                    <a:pt x="568" y="1"/>
                    <a:pt x="3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roup 8">
            <a:extLst>
              <a:ext uri="{FF2B5EF4-FFF2-40B4-BE49-F238E27FC236}">
                <a16:creationId xmlns:a16="http://schemas.microsoft.com/office/drawing/2014/main" id="{3CE2CD80-DD77-1534-6C8F-A909EDE3ECDF}"/>
              </a:ext>
            </a:extLst>
          </p:cNvPr>
          <p:cNvGrpSpPr/>
          <p:nvPr/>
        </p:nvGrpSpPr>
        <p:grpSpPr>
          <a:xfrm>
            <a:off x="5529519" y="2550500"/>
            <a:ext cx="2948076" cy="1888114"/>
            <a:chOff x="5529519" y="2550500"/>
            <a:chExt cx="2948076" cy="1888114"/>
          </a:xfrm>
        </p:grpSpPr>
        <p:sp>
          <p:nvSpPr>
            <p:cNvPr id="1699" name="Google Shape;1699;p37"/>
            <p:cNvSpPr/>
            <p:nvPr/>
          </p:nvSpPr>
          <p:spPr>
            <a:xfrm rot="5400000">
              <a:off x="6373487" y="1706532"/>
              <a:ext cx="647690" cy="2335626"/>
            </a:xfrm>
            <a:custGeom>
              <a:avLst/>
              <a:gdLst/>
              <a:ahLst/>
              <a:cxnLst/>
              <a:rect l="l" t="t" r="r" b="b"/>
              <a:pathLst>
                <a:path w="25153" h="40463" fill="none" extrusionOk="0">
                  <a:moveTo>
                    <a:pt x="25152" y="0"/>
                  </a:moveTo>
                  <a:cubicBezTo>
                    <a:pt x="19315" y="0"/>
                    <a:pt x="14378" y="7706"/>
                    <a:pt x="12777" y="18313"/>
                  </a:cubicBezTo>
                  <a:lnTo>
                    <a:pt x="12810" y="18113"/>
                  </a:lnTo>
                  <a:cubicBezTo>
                    <a:pt x="10542" y="32857"/>
                    <a:pt x="6372" y="40462"/>
                    <a:pt x="1" y="40462"/>
                  </a:cubicBezTo>
                  <a:lnTo>
                    <a:pt x="1" y="40462"/>
                  </a:lnTo>
                </a:path>
              </a:pathLst>
            </a:custGeom>
            <a:noFill/>
            <a:ln w="19050" cap="rnd" cmpd="sng">
              <a:solidFill>
                <a:schemeClr val="accent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7"/>
            <p:cNvSpPr txBox="1"/>
            <p:nvPr/>
          </p:nvSpPr>
          <p:spPr>
            <a:xfrm>
              <a:off x="7252695" y="3790914"/>
              <a:ext cx="1224900" cy="647700"/>
            </a:xfrm>
            <a:prstGeom prst="rect">
              <a:avLst/>
            </a:prstGeom>
            <a:noFill/>
            <a:ln>
              <a:noFill/>
            </a:ln>
          </p:spPr>
          <p:txBody>
            <a:bodyPr spcFirstLastPara="1" wrap="square" lIns="45725" tIns="45725" rIns="45725" bIns="45725" anchor="ctr" anchorCtr="0">
              <a:noAutofit/>
            </a:bodyPr>
            <a:lstStyle/>
            <a:p>
              <a:pPr marL="0" lvl="0" indent="0" algn="ctr" rtl="0">
                <a:lnSpc>
                  <a:spcPct val="100000"/>
                </a:lnSpc>
                <a:spcBef>
                  <a:spcPts val="0"/>
                </a:spcBef>
                <a:spcAft>
                  <a:spcPts val="0"/>
                </a:spcAft>
                <a:buNone/>
              </a:pPr>
              <a:r>
                <a:rPr lang="en-US" sz="1600" dirty="0">
                  <a:solidFill>
                    <a:schemeClr val="dk1"/>
                  </a:solidFill>
                  <a:latin typeface="Roboto"/>
                  <a:ea typeface="Roboto"/>
                  <a:cs typeface="Roboto"/>
                  <a:sym typeface="Roboto"/>
                </a:rPr>
                <a:t>IAM </a:t>
              </a:r>
            </a:p>
          </p:txBody>
        </p:sp>
        <p:pic>
          <p:nvPicPr>
            <p:cNvPr id="5124" name="Picture 4" descr="Google Cloud IAM | Sumo Logic Docs">
              <a:extLst>
                <a:ext uri="{FF2B5EF4-FFF2-40B4-BE49-F238E27FC236}">
                  <a16:creationId xmlns:a16="http://schemas.microsoft.com/office/drawing/2014/main" id="{9298AA3D-410B-E027-D9E7-0CF76D1B62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2389" y="3175045"/>
              <a:ext cx="749512" cy="7495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a:extLst>
              <a:ext uri="{FF2B5EF4-FFF2-40B4-BE49-F238E27FC236}">
                <a16:creationId xmlns:a16="http://schemas.microsoft.com/office/drawing/2014/main" id="{7499AD18-78A9-D6A9-A6DB-7F0FD4327E93}"/>
              </a:ext>
            </a:extLst>
          </p:cNvPr>
          <p:cNvGrpSpPr/>
          <p:nvPr/>
        </p:nvGrpSpPr>
        <p:grpSpPr>
          <a:xfrm>
            <a:off x="4886544" y="2557150"/>
            <a:ext cx="2251304" cy="1999029"/>
            <a:chOff x="4886544" y="2557150"/>
            <a:chExt cx="2251304" cy="1999029"/>
          </a:xfrm>
        </p:grpSpPr>
        <p:sp>
          <p:nvSpPr>
            <p:cNvPr id="1698" name="Google Shape;1698;p37"/>
            <p:cNvSpPr/>
            <p:nvPr/>
          </p:nvSpPr>
          <p:spPr>
            <a:xfrm rot="5400000">
              <a:off x="5222697" y="2220997"/>
              <a:ext cx="629894" cy="1302200"/>
            </a:xfrm>
            <a:custGeom>
              <a:avLst/>
              <a:gdLst/>
              <a:ahLst/>
              <a:cxnLst/>
              <a:rect l="l" t="t" r="r" b="b"/>
              <a:pathLst>
                <a:path w="25153" h="40463" fill="none" extrusionOk="0">
                  <a:moveTo>
                    <a:pt x="25152" y="0"/>
                  </a:moveTo>
                  <a:cubicBezTo>
                    <a:pt x="19315" y="0"/>
                    <a:pt x="14378" y="7706"/>
                    <a:pt x="12777" y="18313"/>
                  </a:cubicBezTo>
                  <a:lnTo>
                    <a:pt x="12810" y="18113"/>
                  </a:lnTo>
                  <a:cubicBezTo>
                    <a:pt x="10542" y="32857"/>
                    <a:pt x="6372" y="40462"/>
                    <a:pt x="1" y="40462"/>
                  </a:cubicBezTo>
                  <a:lnTo>
                    <a:pt x="1" y="40462"/>
                  </a:lnTo>
                </a:path>
              </a:pathLst>
            </a:custGeom>
            <a:noFill/>
            <a:ln w="19050" cap="rnd" cmpd="sng">
              <a:solidFill>
                <a:schemeClr val="accent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7"/>
            <p:cNvSpPr txBox="1"/>
            <p:nvPr/>
          </p:nvSpPr>
          <p:spPr>
            <a:xfrm>
              <a:off x="5912948" y="3908479"/>
              <a:ext cx="1224900" cy="647700"/>
            </a:xfrm>
            <a:prstGeom prst="rect">
              <a:avLst/>
            </a:prstGeom>
            <a:noFill/>
            <a:ln>
              <a:noFill/>
            </a:ln>
          </p:spPr>
          <p:txBody>
            <a:bodyPr spcFirstLastPara="1" wrap="square" lIns="45725" tIns="45725" rIns="45725" bIns="45725" anchor="ctr" anchorCtr="0">
              <a:noAutofit/>
            </a:bodyPr>
            <a:lstStyle/>
            <a:p>
              <a:pPr marL="12700" lvl="0" indent="0" rtl="0">
                <a:spcBef>
                  <a:spcPts val="0"/>
                </a:spcBef>
                <a:spcAft>
                  <a:spcPts val="0"/>
                </a:spcAft>
                <a:buNone/>
              </a:pPr>
              <a:r>
                <a:rPr lang="en-IN" sz="1600" dirty="0">
                  <a:solidFill>
                    <a:schemeClr val="dk1"/>
                  </a:solidFill>
                  <a:latin typeface="Roboto"/>
                  <a:ea typeface="Roboto"/>
                  <a:cs typeface="Roboto"/>
                  <a:sym typeface="Roboto"/>
                </a:rPr>
                <a:t>Cloud Engine</a:t>
              </a:r>
              <a:endParaRPr sz="1600" dirty="0">
                <a:solidFill>
                  <a:schemeClr val="dk1"/>
                </a:solidFill>
                <a:latin typeface="Roboto"/>
                <a:ea typeface="Roboto"/>
                <a:cs typeface="Roboto"/>
                <a:sym typeface="Roboto"/>
              </a:endParaRPr>
            </a:p>
          </p:txBody>
        </p:sp>
        <p:pic>
          <p:nvPicPr>
            <p:cNvPr id="5126" name="Picture 6" descr="Google Compute Engine">
              <a:extLst>
                <a:ext uri="{FF2B5EF4-FFF2-40B4-BE49-F238E27FC236}">
                  <a16:creationId xmlns:a16="http://schemas.microsoft.com/office/drawing/2014/main" id="{C3F01752-B224-237B-6105-EB8379DC5D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5989" y="3193694"/>
              <a:ext cx="759045" cy="67554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a:extLst>
              <a:ext uri="{FF2B5EF4-FFF2-40B4-BE49-F238E27FC236}">
                <a16:creationId xmlns:a16="http://schemas.microsoft.com/office/drawing/2014/main" id="{E9CA5866-20B4-93D1-D412-EF93833CDD91}"/>
              </a:ext>
            </a:extLst>
          </p:cNvPr>
          <p:cNvGrpSpPr/>
          <p:nvPr/>
        </p:nvGrpSpPr>
        <p:grpSpPr>
          <a:xfrm>
            <a:off x="2490076" y="2546525"/>
            <a:ext cx="1600444" cy="2016565"/>
            <a:chOff x="2490076" y="2546525"/>
            <a:chExt cx="1600444" cy="2016565"/>
          </a:xfrm>
        </p:grpSpPr>
        <p:sp>
          <p:nvSpPr>
            <p:cNvPr id="1700" name="Google Shape;1700;p37"/>
            <p:cNvSpPr/>
            <p:nvPr/>
          </p:nvSpPr>
          <p:spPr>
            <a:xfrm rot="5400000">
              <a:off x="3160144" y="2260381"/>
              <a:ext cx="644231" cy="1216520"/>
            </a:xfrm>
            <a:custGeom>
              <a:avLst/>
              <a:gdLst/>
              <a:ahLst/>
              <a:cxnLst/>
              <a:rect l="l" t="t" r="r" b="b"/>
              <a:pathLst>
                <a:path w="25153" h="40463" fill="none" extrusionOk="0">
                  <a:moveTo>
                    <a:pt x="25152" y="40463"/>
                  </a:moveTo>
                  <a:cubicBezTo>
                    <a:pt x="19315" y="40463"/>
                    <a:pt x="14378" y="32724"/>
                    <a:pt x="12777" y="22150"/>
                  </a:cubicBezTo>
                  <a:lnTo>
                    <a:pt x="12810" y="22350"/>
                  </a:lnTo>
                  <a:cubicBezTo>
                    <a:pt x="10542" y="7606"/>
                    <a:pt x="6372" y="1"/>
                    <a:pt x="1" y="1"/>
                  </a:cubicBezTo>
                  <a:lnTo>
                    <a:pt x="1" y="1"/>
                  </a:lnTo>
                </a:path>
              </a:pathLst>
            </a:custGeom>
            <a:noFill/>
            <a:ln w="19050" cap="rnd" cmpd="sng">
              <a:solidFill>
                <a:schemeClr val="accent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7"/>
            <p:cNvSpPr txBox="1"/>
            <p:nvPr/>
          </p:nvSpPr>
          <p:spPr>
            <a:xfrm>
              <a:off x="2500233" y="3915390"/>
              <a:ext cx="1224900" cy="647700"/>
            </a:xfrm>
            <a:prstGeom prst="rect">
              <a:avLst/>
            </a:prstGeom>
            <a:noFill/>
            <a:ln>
              <a:noFill/>
            </a:ln>
          </p:spPr>
          <p:txBody>
            <a:bodyPr spcFirstLastPara="1" wrap="square" lIns="45725" tIns="45725" rIns="45725" bIns="45725" anchor="ctr" anchorCtr="0">
              <a:noAutofit/>
            </a:bodyPr>
            <a:lstStyle/>
            <a:p>
              <a:pPr marL="12700" lvl="0" indent="0" rtl="0">
                <a:lnSpc>
                  <a:spcPct val="100000"/>
                </a:lnSpc>
                <a:spcBef>
                  <a:spcPts val="0"/>
                </a:spcBef>
                <a:spcAft>
                  <a:spcPts val="0"/>
                </a:spcAft>
                <a:buNone/>
              </a:pPr>
              <a:r>
                <a:rPr lang="en-IN" sz="1600" dirty="0">
                  <a:solidFill>
                    <a:schemeClr val="dk1"/>
                  </a:solidFill>
                  <a:latin typeface="Roboto"/>
                  <a:ea typeface="Roboto"/>
                  <a:cs typeface="Roboto"/>
                  <a:sym typeface="Roboto"/>
                </a:rPr>
                <a:t>Storage Options </a:t>
              </a:r>
            </a:p>
          </p:txBody>
        </p:sp>
        <p:pic>
          <p:nvPicPr>
            <p:cNvPr id="5132" name="Picture 12" descr="Google Cloud Storage And Database Services: Beginners Guide">
              <a:extLst>
                <a:ext uri="{FF2B5EF4-FFF2-40B4-BE49-F238E27FC236}">
                  <a16:creationId xmlns:a16="http://schemas.microsoft.com/office/drawing/2014/main" id="{B31FA3F9-EA13-16F8-F1BA-A2C2C251BB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0076" y="3147545"/>
              <a:ext cx="767845" cy="76784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a:extLst>
              <a:ext uri="{FF2B5EF4-FFF2-40B4-BE49-F238E27FC236}">
                <a16:creationId xmlns:a16="http://schemas.microsoft.com/office/drawing/2014/main" id="{784DA0A3-32BF-053E-755C-9949E3F69507}"/>
              </a:ext>
            </a:extLst>
          </p:cNvPr>
          <p:cNvGrpSpPr/>
          <p:nvPr/>
        </p:nvGrpSpPr>
        <p:grpSpPr>
          <a:xfrm>
            <a:off x="666405" y="2558774"/>
            <a:ext cx="3046515" cy="1869533"/>
            <a:chOff x="666405" y="2558774"/>
            <a:chExt cx="3046515" cy="1869533"/>
          </a:xfrm>
        </p:grpSpPr>
        <p:sp>
          <p:nvSpPr>
            <p:cNvPr id="1697" name="Google Shape;1697;p37"/>
            <p:cNvSpPr/>
            <p:nvPr/>
          </p:nvSpPr>
          <p:spPr>
            <a:xfrm rot="5400000">
              <a:off x="2168574" y="1651366"/>
              <a:ext cx="636937" cy="2451754"/>
            </a:xfrm>
            <a:custGeom>
              <a:avLst/>
              <a:gdLst/>
              <a:ahLst/>
              <a:cxnLst/>
              <a:rect l="l" t="t" r="r" b="b"/>
              <a:pathLst>
                <a:path w="25153" h="40463" fill="none" extrusionOk="0">
                  <a:moveTo>
                    <a:pt x="25152" y="40463"/>
                  </a:moveTo>
                  <a:cubicBezTo>
                    <a:pt x="19315" y="40463"/>
                    <a:pt x="14378" y="32724"/>
                    <a:pt x="12777" y="22150"/>
                  </a:cubicBezTo>
                  <a:lnTo>
                    <a:pt x="12810" y="22350"/>
                  </a:lnTo>
                  <a:cubicBezTo>
                    <a:pt x="10542" y="7606"/>
                    <a:pt x="6372" y="1"/>
                    <a:pt x="1" y="1"/>
                  </a:cubicBezTo>
                  <a:lnTo>
                    <a:pt x="1" y="1"/>
                  </a:lnTo>
                </a:path>
              </a:pathLst>
            </a:custGeom>
            <a:noFill/>
            <a:ln w="19050" cap="rnd" cmpd="sng">
              <a:solidFill>
                <a:schemeClr val="accent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7"/>
            <p:cNvSpPr txBox="1"/>
            <p:nvPr/>
          </p:nvSpPr>
          <p:spPr>
            <a:xfrm>
              <a:off x="666405" y="3780607"/>
              <a:ext cx="1224900" cy="647700"/>
            </a:xfrm>
            <a:prstGeom prst="rect">
              <a:avLst/>
            </a:prstGeom>
            <a:noFill/>
            <a:ln>
              <a:noFill/>
            </a:ln>
          </p:spPr>
          <p:txBody>
            <a:bodyPr spcFirstLastPara="1" wrap="square" lIns="45725" tIns="45725" rIns="45725" bIns="45725" anchor="ctr" anchorCtr="0">
              <a:noAutofit/>
            </a:bodyPr>
            <a:lstStyle/>
            <a:p>
              <a:pPr marL="0" lvl="0" indent="0" algn="ctr" rtl="0">
                <a:lnSpc>
                  <a:spcPct val="100000"/>
                </a:lnSpc>
                <a:spcBef>
                  <a:spcPts val="0"/>
                </a:spcBef>
                <a:spcAft>
                  <a:spcPts val="0"/>
                </a:spcAft>
                <a:buNone/>
              </a:pPr>
              <a:r>
                <a:rPr lang="en-IN" sz="1600" dirty="0">
                  <a:solidFill>
                    <a:schemeClr val="dk1"/>
                  </a:solidFill>
                  <a:latin typeface="Roboto"/>
                  <a:ea typeface="Roboto"/>
                  <a:cs typeface="Roboto"/>
                  <a:sym typeface="Roboto"/>
                </a:rPr>
                <a:t>Containers</a:t>
              </a:r>
            </a:p>
          </p:txBody>
        </p:sp>
        <p:pic>
          <p:nvPicPr>
            <p:cNvPr id="5138" name="Picture 18">
              <a:extLst>
                <a:ext uri="{FF2B5EF4-FFF2-40B4-BE49-F238E27FC236}">
                  <a16:creationId xmlns:a16="http://schemas.microsoft.com/office/drawing/2014/main" id="{CB4156B4-AE4A-4976-F553-DCBEBC7F6A4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8285" y="3143669"/>
              <a:ext cx="767845" cy="76784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6">
            <a:extLst>
              <a:ext uri="{FF2B5EF4-FFF2-40B4-BE49-F238E27FC236}">
                <a16:creationId xmlns:a16="http://schemas.microsoft.com/office/drawing/2014/main" id="{B82E1FDA-8277-D817-1F38-3090842D4566}"/>
              </a:ext>
            </a:extLst>
          </p:cNvPr>
          <p:cNvGrpSpPr/>
          <p:nvPr/>
        </p:nvGrpSpPr>
        <p:grpSpPr>
          <a:xfrm>
            <a:off x="4044073" y="2557131"/>
            <a:ext cx="1224900" cy="2075976"/>
            <a:chOff x="4044073" y="2557131"/>
            <a:chExt cx="1224900" cy="2075976"/>
          </a:xfrm>
        </p:grpSpPr>
        <p:sp>
          <p:nvSpPr>
            <p:cNvPr id="1701" name="Google Shape;1701;p37"/>
            <p:cNvSpPr/>
            <p:nvPr/>
          </p:nvSpPr>
          <p:spPr>
            <a:xfrm rot="5400000">
              <a:off x="4231116" y="2865540"/>
              <a:ext cx="637251" cy="20434"/>
            </a:xfrm>
            <a:custGeom>
              <a:avLst/>
              <a:gdLst/>
              <a:ahLst/>
              <a:cxnLst/>
              <a:rect l="l" t="t" r="r" b="b"/>
              <a:pathLst>
                <a:path w="25153" h="40463" fill="none" extrusionOk="0">
                  <a:moveTo>
                    <a:pt x="25152" y="40463"/>
                  </a:moveTo>
                  <a:cubicBezTo>
                    <a:pt x="19315" y="40463"/>
                    <a:pt x="14378" y="32724"/>
                    <a:pt x="12777" y="22150"/>
                  </a:cubicBezTo>
                  <a:lnTo>
                    <a:pt x="12810" y="22350"/>
                  </a:lnTo>
                  <a:cubicBezTo>
                    <a:pt x="10542" y="7606"/>
                    <a:pt x="6372" y="1"/>
                    <a:pt x="1" y="1"/>
                  </a:cubicBezTo>
                  <a:lnTo>
                    <a:pt x="1" y="1"/>
                  </a:lnTo>
                </a:path>
              </a:pathLst>
            </a:custGeom>
            <a:noFill/>
            <a:ln w="19050" cap="rnd" cmpd="sng">
              <a:solidFill>
                <a:schemeClr val="accent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128" name="Picture 8" descr="Google Cloud Load Balancer, Google Cloud Storage for Hosting a Site | by  Pablo A. Del Valle H. | The Startup | Medium">
              <a:extLst>
                <a:ext uri="{FF2B5EF4-FFF2-40B4-BE49-F238E27FC236}">
                  <a16:creationId xmlns:a16="http://schemas.microsoft.com/office/drawing/2014/main" id="{2F69D5FD-D140-F29F-184D-ACE253B6FA6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62903" y="3165878"/>
              <a:ext cx="767845" cy="767845"/>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704;p37">
              <a:extLst>
                <a:ext uri="{FF2B5EF4-FFF2-40B4-BE49-F238E27FC236}">
                  <a16:creationId xmlns:a16="http://schemas.microsoft.com/office/drawing/2014/main" id="{6EE33068-6F83-8EB5-F71C-4EB0888B2AEF}"/>
                </a:ext>
              </a:extLst>
            </p:cNvPr>
            <p:cNvSpPr txBox="1"/>
            <p:nvPr/>
          </p:nvSpPr>
          <p:spPr>
            <a:xfrm>
              <a:off x="4044073" y="3985407"/>
              <a:ext cx="1224900" cy="647700"/>
            </a:xfrm>
            <a:prstGeom prst="rect">
              <a:avLst/>
            </a:prstGeom>
            <a:noFill/>
            <a:ln>
              <a:noFill/>
            </a:ln>
          </p:spPr>
          <p:txBody>
            <a:bodyPr spcFirstLastPara="1" wrap="square" lIns="45725" tIns="45725" rIns="45725" bIns="45725" anchor="ctr" anchorCtr="0">
              <a:noAutofit/>
            </a:bodyPr>
            <a:lstStyle/>
            <a:p>
              <a:pPr marL="12700" lvl="0" indent="0" rtl="0">
                <a:spcBef>
                  <a:spcPts val="0"/>
                </a:spcBef>
                <a:spcAft>
                  <a:spcPts val="0"/>
                </a:spcAft>
                <a:buNone/>
              </a:pPr>
              <a:r>
                <a:rPr lang="en-IN" sz="1600" dirty="0">
                  <a:solidFill>
                    <a:schemeClr val="dk1"/>
                  </a:solidFill>
                  <a:latin typeface="Roboto"/>
                  <a:ea typeface="Roboto"/>
                  <a:cs typeface="Roboto"/>
                  <a:sym typeface="Roboto"/>
                </a:rPr>
                <a:t>Cloud Load Balancing</a:t>
              </a:r>
            </a:p>
          </p:txBody>
        </p:sp>
      </p:grpSp>
      <p:pic>
        <p:nvPicPr>
          <p:cNvPr id="5122" name="Picture 2" descr="Google Cloud&quot; Icon - Download for free – Iconduck">
            <a:extLst>
              <a:ext uri="{FF2B5EF4-FFF2-40B4-BE49-F238E27FC236}">
                <a16:creationId xmlns:a16="http://schemas.microsoft.com/office/drawing/2014/main" id="{B5A99DE1-1FE7-6CF5-CF27-9EC49C5B231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3170" y="1107102"/>
            <a:ext cx="2467978" cy="1557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9">
          <a:extLst>
            <a:ext uri="{FF2B5EF4-FFF2-40B4-BE49-F238E27FC236}">
              <a16:creationId xmlns:a16="http://schemas.microsoft.com/office/drawing/2014/main" id="{5190CB8D-D584-4561-68F7-300E841F11B1}"/>
            </a:ext>
          </a:extLst>
        </p:cNvPr>
        <p:cNvGrpSpPr/>
        <p:nvPr/>
      </p:nvGrpSpPr>
      <p:grpSpPr>
        <a:xfrm>
          <a:off x="0" y="0"/>
          <a:ext cx="0" cy="0"/>
          <a:chOff x="0" y="0"/>
          <a:chExt cx="0" cy="0"/>
        </a:xfrm>
      </p:grpSpPr>
      <p:sp>
        <p:nvSpPr>
          <p:cNvPr id="1690" name="Google Shape;1690;p37">
            <a:extLst>
              <a:ext uri="{FF2B5EF4-FFF2-40B4-BE49-F238E27FC236}">
                <a16:creationId xmlns:a16="http://schemas.microsoft.com/office/drawing/2014/main" id="{A04308C9-456C-0489-A1BA-C4FB643D4F62}"/>
              </a:ext>
            </a:extLst>
          </p:cNvPr>
          <p:cNvSpPr txBox="1">
            <a:spLocks noGrp="1"/>
          </p:cNvSpPr>
          <p:nvPr>
            <p:ph type="title"/>
          </p:nvPr>
        </p:nvSpPr>
        <p:spPr>
          <a:xfrm>
            <a:off x="544286" y="242289"/>
            <a:ext cx="8229600" cy="572700"/>
          </a:xfrm>
          <a:prstGeom prst="rect">
            <a:avLst/>
          </a:prstGeom>
        </p:spPr>
        <p:txBody>
          <a:bodyPr spcFirstLastPara="1" wrap="square" lIns="91425" tIns="91425" rIns="91425" bIns="91425" anchor="t" anchorCtr="0">
            <a:noAutofit/>
          </a:bodyPr>
          <a:lstStyle/>
          <a:p>
            <a:r>
              <a:rPr lang="en-IN" i="0" dirty="0">
                <a:solidFill>
                  <a:srgbClr val="1F1F1F"/>
                </a:solidFill>
                <a:effectLst/>
                <a:latin typeface="Google Sans Text"/>
              </a:rPr>
              <a:t>ESSENTIAL GOOGLE CLOUD INFRASTRUCTURE: FOUNDATION</a:t>
            </a:r>
          </a:p>
        </p:txBody>
      </p:sp>
      <p:sp>
        <p:nvSpPr>
          <p:cNvPr id="8" name="TextBox 7">
            <a:extLst>
              <a:ext uri="{FF2B5EF4-FFF2-40B4-BE49-F238E27FC236}">
                <a16:creationId xmlns:a16="http://schemas.microsoft.com/office/drawing/2014/main" id="{A7FFF6F0-9C91-04BE-0FE9-04EBBC3AA4FB}"/>
              </a:ext>
            </a:extLst>
          </p:cNvPr>
          <p:cNvSpPr txBox="1"/>
          <p:nvPr/>
        </p:nvSpPr>
        <p:spPr>
          <a:xfrm>
            <a:off x="130629" y="814989"/>
            <a:ext cx="4572000" cy="4234493"/>
          </a:xfrm>
          <a:prstGeom prst="rect">
            <a:avLst/>
          </a:prstGeom>
          <a:noFill/>
        </p:spPr>
        <p:txBody>
          <a:bodyPr wrap="square">
            <a:spAutoFit/>
          </a:bodyPr>
          <a:lstStyle/>
          <a:p>
            <a:pPr algn="ctr"/>
            <a:r>
              <a:rPr lang="en-US" b="1" dirty="0">
                <a:latin typeface="Roboto" panose="02000000000000000000" pitchFamily="2" charset="0"/>
                <a:ea typeface="Roboto" panose="02000000000000000000" pitchFamily="2" charset="0"/>
                <a:cs typeface="Roboto" panose="02000000000000000000" pitchFamily="2" charset="0"/>
              </a:rPr>
              <a:t>Virtual Networks (</a:t>
            </a:r>
            <a:r>
              <a:rPr lang="en-US" b="1" dirty="0" err="1">
                <a:latin typeface="Roboto" panose="02000000000000000000" pitchFamily="2" charset="0"/>
                <a:ea typeface="Roboto" panose="02000000000000000000" pitchFamily="2" charset="0"/>
                <a:cs typeface="Roboto" panose="02000000000000000000" pitchFamily="2" charset="0"/>
              </a:rPr>
              <a:t>VNet</a:t>
            </a:r>
            <a:r>
              <a:rPr lang="en-US" b="1" dirty="0">
                <a:latin typeface="Roboto" panose="02000000000000000000" pitchFamily="2" charset="0"/>
                <a:ea typeface="Roboto" panose="02000000000000000000" pitchFamily="2" charset="0"/>
                <a:cs typeface="Roboto" panose="02000000000000000000" pitchFamily="2" charset="0"/>
              </a:rPr>
              <a:t>)</a:t>
            </a:r>
          </a:p>
          <a:p>
            <a:pPr>
              <a:spcBef>
                <a:spcPts val="600"/>
              </a:spcBef>
              <a:spcAft>
                <a:spcPts val="600"/>
              </a:spcAft>
            </a:pPr>
            <a:r>
              <a:rPr lang="en-US" sz="1200" dirty="0">
                <a:latin typeface="Roboto" panose="02000000000000000000" pitchFamily="2" charset="0"/>
                <a:ea typeface="Roboto" panose="02000000000000000000" pitchFamily="2" charset="0"/>
                <a:cs typeface="Roboto" panose="02000000000000000000" pitchFamily="2" charset="0"/>
              </a:rPr>
              <a:t>A Virtual Network is a logical representation of a network within a cloud platform, enabling secure communication between cloud resources like virtual machines, storage, and applications.</a:t>
            </a:r>
          </a:p>
          <a:p>
            <a:pPr>
              <a:spcBef>
                <a:spcPts val="600"/>
              </a:spcBef>
              <a:spcAft>
                <a:spcPts val="600"/>
              </a:spcAft>
            </a:pPr>
            <a:r>
              <a:rPr lang="en-US" dirty="0">
                <a:latin typeface="Roboto" panose="02000000000000000000" pitchFamily="2" charset="0"/>
                <a:ea typeface="Roboto" panose="02000000000000000000" pitchFamily="2" charset="0"/>
                <a:cs typeface="Roboto" panose="02000000000000000000" pitchFamily="2" charset="0"/>
              </a:rPr>
              <a:t>Key Features of Virtual Networks:</a:t>
            </a:r>
          </a:p>
          <a:p>
            <a:pPr>
              <a:spcBef>
                <a:spcPts val="400"/>
              </a:spcBef>
              <a:spcAft>
                <a:spcPts val="400"/>
              </a:spcAft>
              <a:buFont typeface="+mj-lt"/>
              <a:buAutoNum type="arabicPeriod"/>
            </a:pPr>
            <a:r>
              <a:rPr lang="en-US" sz="1200" dirty="0">
                <a:latin typeface="Roboto" panose="02000000000000000000" pitchFamily="2" charset="0"/>
                <a:ea typeface="Roboto" panose="02000000000000000000" pitchFamily="2" charset="0"/>
                <a:cs typeface="Roboto" panose="02000000000000000000" pitchFamily="2" charset="0"/>
              </a:rPr>
              <a:t>Isolation and Segmentation: Enables private networking for resources.</a:t>
            </a:r>
          </a:p>
          <a:p>
            <a:pPr>
              <a:spcBef>
                <a:spcPts val="400"/>
              </a:spcBef>
              <a:spcAft>
                <a:spcPts val="400"/>
              </a:spcAft>
              <a:buFont typeface="+mj-lt"/>
              <a:buAutoNum type="arabicPeriod"/>
            </a:pPr>
            <a:r>
              <a:rPr lang="en-US" sz="1200" dirty="0">
                <a:latin typeface="Roboto" panose="02000000000000000000" pitchFamily="2" charset="0"/>
                <a:ea typeface="Roboto" panose="02000000000000000000" pitchFamily="2" charset="0"/>
                <a:cs typeface="Roboto" panose="02000000000000000000" pitchFamily="2" charset="0"/>
              </a:rPr>
              <a:t>IP Address Management: Assigns internal and external IP addresses.</a:t>
            </a:r>
          </a:p>
          <a:p>
            <a:pPr>
              <a:spcBef>
                <a:spcPts val="400"/>
              </a:spcBef>
              <a:spcAft>
                <a:spcPts val="400"/>
              </a:spcAft>
              <a:buFont typeface="+mj-lt"/>
              <a:buAutoNum type="arabicPeriod"/>
            </a:pPr>
            <a:r>
              <a:rPr lang="en-US" sz="1200" dirty="0">
                <a:latin typeface="Roboto" panose="02000000000000000000" pitchFamily="2" charset="0"/>
                <a:ea typeface="Roboto" panose="02000000000000000000" pitchFamily="2" charset="0"/>
                <a:cs typeface="Roboto" panose="02000000000000000000" pitchFamily="2" charset="0"/>
              </a:rPr>
              <a:t>Network Security: Incorporates firewalls, VPNs, and network access controls.</a:t>
            </a:r>
          </a:p>
          <a:p>
            <a:pPr>
              <a:spcBef>
                <a:spcPts val="400"/>
              </a:spcBef>
              <a:spcAft>
                <a:spcPts val="400"/>
              </a:spcAft>
              <a:buFont typeface="+mj-lt"/>
              <a:buAutoNum type="arabicPeriod"/>
            </a:pPr>
            <a:r>
              <a:rPr lang="en-US" sz="1200" dirty="0">
                <a:latin typeface="Roboto" panose="02000000000000000000" pitchFamily="2" charset="0"/>
                <a:ea typeface="Roboto" panose="02000000000000000000" pitchFamily="2" charset="0"/>
                <a:cs typeface="Roboto" panose="02000000000000000000" pitchFamily="2" charset="0"/>
              </a:rPr>
              <a:t>Connectivity: Supports hybrid cloud models with on-premises integration via VPN or dedicated connections.</a:t>
            </a:r>
          </a:p>
          <a:p>
            <a:pPr>
              <a:spcBef>
                <a:spcPts val="600"/>
              </a:spcBef>
            </a:pPr>
            <a:r>
              <a:rPr lang="en-US" dirty="0">
                <a:latin typeface="Roboto" panose="02000000000000000000" pitchFamily="2" charset="0"/>
                <a:ea typeface="Roboto" panose="02000000000000000000" pitchFamily="2" charset="0"/>
                <a:cs typeface="Roboto" panose="02000000000000000000" pitchFamily="2" charset="0"/>
              </a:rPr>
              <a:t>Benefits:</a:t>
            </a:r>
          </a:p>
          <a:p>
            <a:pPr marL="171450" indent="-171450">
              <a:spcBef>
                <a:spcPts val="300"/>
              </a:spcBef>
              <a:buFont typeface="Wingdings" panose="05000000000000000000" pitchFamily="2" charset="2"/>
              <a:buChar char="Ø"/>
            </a:pPr>
            <a:r>
              <a:rPr lang="en-US" sz="1200" dirty="0">
                <a:latin typeface="Roboto" panose="02000000000000000000" pitchFamily="2" charset="0"/>
                <a:ea typeface="Roboto" panose="02000000000000000000" pitchFamily="2" charset="0"/>
                <a:cs typeface="Roboto" panose="02000000000000000000" pitchFamily="2" charset="0"/>
              </a:rPr>
              <a:t>Enhanced security with isolation.</a:t>
            </a:r>
          </a:p>
          <a:p>
            <a:pPr marL="171450" indent="-171450">
              <a:spcBef>
                <a:spcPts val="300"/>
              </a:spcBef>
              <a:buFont typeface="Wingdings" panose="05000000000000000000" pitchFamily="2" charset="2"/>
              <a:buChar char="Ø"/>
            </a:pPr>
            <a:r>
              <a:rPr lang="en-US" sz="1200" dirty="0">
                <a:latin typeface="Roboto" panose="02000000000000000000" pitchFamily="2" charset="0"/>
                <a:ea typeface="Roboto" panose="02000000000000000000" pitchFamily="2" charset="0"/>
                <a:cs typeface="Roboto" panose="02000000000000000000" pitchFamily="2" charset="0"/>
              </a:rPr>
              <a:t>Scalability for expanding network requirements.</a:t>
            </a:r>
          </a:p>
          <a:p>
            <a:pPr marL="171450" indent="-171450">
              <a:spcBef>
                <a:spcPts val="300"/>
              </a:spcBef>
              <a:buFont typeface="Wingdings" panose="05000000000000000000" pitchFamily="2" charset="2"/>
              <a:buChar char="Ø"/>
            </a:pPr>
            <a:r>
              <a:rPr lang="en-US" sz="1200" dirty="0">
                <a:latin typeface="Roboto" panose="02000000000000000000" pitchFamily="2" charset="0"/>
                <a:ea typeface="Roboto" panose="02000000000000000000" pitchFamily="2" charset="0"/>
                <a:cs typeface="Roboto" panose="02000000000000000000" pitchFamily="2" charset="0"/>
              </a:rPr>
              <a:t>Flexibility to create subnets for better resource organization.</a:t>
            </a:r>
          </a:p>
        </p:txBody>
      </p:sp>
      <p:sp>
        <p:nvSpPr>
          <p:cNvPr id="9" name="TextBox 8">
            <a:extLst>
              <a:ext uri="{FF2B5EF4-FFF2-40B4-BE49-F238E27FC236}">
                <a16:creationId xmlns:a16="http://schemas.microsoft.com/office/drawing/2014/main" id="{6B2B12FC-CAC0-4819-E50B-2EB244F7C70E}"/>
              </a:ext>
            </a:extLst>
          </p:cNvPr>
          <p:cNvSpPr txBox="1"/>
          <p:nvPr/>
        </p:nvSpPr>
        <p:spPr>
          <a:xfrm>
            <a:off x="4702628" y="814989"/>
            <a:ext cx="4376057" cy="4298613"/>
          </a:xfrm>
          <a:prstGeom prst="rect">
            <a:avLst/>
          </a:prstGeom>
          <a:noFill/>
        </p:spPr>
        <p:txBody>
          <a:bodyPr wrap="square">
            <a:spAutoFit/>
          </a:bodyPr>
          <a:lstStyle/>
          <a:p>
            <a:pPr algn="ctr">
              <a:spcBef>
                <a:spcPts val="600"/>
              </a:spcBef>
            </a:pPr>
            <a:r>
              <a:rPr lang="en-US" b="1" dirty="0"/>
              <a:t>Virtual Machines (VMs)</a:t>
            </a:r>
          </a:p>
          <a:p>
            <a:pPr>
              <a:spcBef>
                <a:spcPts val="600"/>
              </a:spcBef>
              <a:spcAft>
                <a:spcPts val="600"/>
              </a:spcAft>
            </a:pPr>
            <a:r>
              <a:rPr lang="en-US" sz="1200" dirty="0"/>
              <a:t>A Virtual Machine is a software-based emulation of a physical computer, running an operating system and applications just like a traditional server.</a:t>
            </a:r>
          </a:p>
          <a:p>
            <a:pPr>
              <a:spcBef>
                <a:spcPts val="400"/>
              </a:spcBef>
              <a:spcAft>
                <a:spcPts val="400"/>
              </a:spcAft>
            </a:pPr>
            <a:r>
              <a:rPr lang="en-US" dirty="0"/>
              <a:t>Key Features of Virtual Machines:</a:t>
            </a:r>
            <a:endParaRPr lang="en-US" sz="1200" dirty="0"/>
          </a:p>
          <a:p>
            <a:pPr>
              <a:spcBef>
                <a:spcPts val="400"/>
              </a:spcBef>
              <a:spcAft>
                <a:spcPts val="400"/>
              </a:spcAft>
              <a:buFont typeface="+mj-lt"/>
              <a:buAutoNum type="arabicPeriod"/>
            </a:pPr>
            <a:r>
              <a:rPr lang="en-US" sz="1200" dirty="0"/>
              <a:t>Customizable Resources: Configure CPU, memory, and storage based on workload needs.</a:t>
            </a:r>
          </a:p>
          <a:p>
            <a:pPr>
              <a:spcBef>
                <a:spcPts val="400"/>
              </a:spcBef>
              <a:spcAft>
                <a:spcPts val="400"/>
              </a:spcAft>
              <a:buFont typeface="+mj-lt"/>
              <a:buAutoNum type="arabicPeriod"/>
            </a:pPr>
            <a:r>
              <a:rPr lang="en-US" sz="1200" dirty="0"/>
              <a:t>Multi-OS Support: Run Linux, Windows, or custom OS environments.</a:t>
            </a:r>
          </a:p>
          <a:p>
            <a:pPr>
              <a:spcBef>
                <a:spcPts val="400"/>
              </a:spcBef>
              <a:spcAft>
                <a:spcPts val="400"/>
              </a:spcAft>
              <a:buFont typeface="+mj-lt"/>
              <a:buAutoNum type="arabicPeriod"/>
            </a:pPr>
            <a:r>
              <a:rPr lang="en-US" sz="1200" dirty="0"/>
              <a:t>High Availability: Replication and redundancy for minimized downtime.</a:t>
            </a:r>
          </a:p>
          <a:p>
            <a:pPr>
              <a:spcBef>
                <a:spcPts val="400"/>
              </a:spcBef>
              <a:spcAft>
                <a:spcPts val="400"/>
              </a:spcAft>
              <a:buFont typeface="+mj-lt"/>
              <a:buAutoNum type="arabicPeriod"/>
            </a:pPr>
            <a:r>
              <a:rPr lang="en-US" sz="1200" dirty="0"/>
              <a:t>Snapshots and Backups: Easily create snapshots for recovery and scaling.</a:t>
            </a:r>
          </a:p>
          <a:p>
            <a:r>
              <a:rPr lang="en-US" dirty="0"/>
              <a:t>Benefits:</a:t>
            </a:r>
          </a:p>
          <a:p>
            <a:pPr marL="171450" indent="-171450">
              <a:spcBef>
                <a:spcPts val="300"/>
              </a:spcBef>
              <a:buFont typeface="Wingdings" panose="05000000000000000000" pitchFamily="2" charset="2"/>
              <a:buChar char="Ø"/>
            </a:pPr>
            <a:r>
              <a:rPr lang="en-US" sz="1200" dirty="0"/>
              <a:t>Cost-effective: Pay only for the resources used.</a:t>
            </a:r>
          </a:p>
          <a:p>
            <a:pPr marL="171450" indent="-171450">
              <a:spcBef>
                <a:spcPts val="300"/>
              </a:spcBef>
              <a:buFont typeface="Wingdings" panose="05000000000000000000" pitchFamily="2" charset="2"/>
              <a:buChar char="Ø"/>
            </a:pPr>
            <a:r>
              <a:rPr lang="en-US" sz="1200" dirty="0"/>
              <a:t>Scalability: Quickly scale up or down as needed.</a:t>
            </a:r>
          </a:p>
          <a:p>
            <a:pPr marL="171450" indent="-171450">
              <a:spcBef>
                <a:spcPts val="300"/>
              </a:spcBef>
              <a:buFont typeface="Wingdings" panose="05000000000000000000" pitchFamily="2" charset="2"/>
              <a:buChar char="Ø"/>
            </a:pPr>
            <a:r>
              <a:rPr lang="en-US" sz="1200" dirty="0"/>
              <a:t>Flexibility: Test and deploy applications without hardware constraints.</a:t>
            </a:r>
          </a:p>
        </p:txBody>
      </p:sp>
      <p:pic>
        <p:nvPicPr>
          <p:cNvPr id="11" name="Picture 10">
            <a:extLst>
              <a:ext uri="{FF2B5EF4-FFF2-40B4-BE49-F238E27FC236}">
                <a16:creationId xmlns:a16="http://schemas.microsoft.com/office/drawing/2014/main" id="{B51DD667-EA9D-ACDC-C4DC-8C7ECBD70048}"/>
              </a:ext>
            </a:extLst>
          </p:cNvPr>
          <p:cNvPicPr>
            <a:picLocks noChangeAspect="1"/>
          </p:cNvPicPr>
          <p:nvPr/>
        </p:nvPicPr>
        <p:blipFill>
          <a:blip r:embed="rId3"/>
          <a:stretch>
            <a:fillRect/>
          </a:stretch>
        </p:blipFill>
        <p:spPr>
          <a:xfrm>
            <a:off x="97972" y="693197"/>
            <a:ext cx="8948056" cy="3757105"/>
          </a:xfrm>
          <a:prstGeom prst="rect">
            <a:avLst/>
          </a:prstGeom>
          <a:ln>
            <a:noFill/>
          </a:ln>
          <a:effectLst>
            <a:softEdge rad="112500"/>
          </a:effectLst>
        </p:spPr>
      </p:pic>
    </p:spTree>
    <p:extLst>
      <p:ext uri="{BB962C8B-B14F-4D97-AF65-F5344CB8AC3E}">
        <p14:creationId xmlns:p14="http://schemas.microsoft.com/office/powerpoint/2010/main" val="1918947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11"/>
                                        </p:tgtEl>
                                      </p:cBhvr>
                                    </p:animEffect>
                                    <p:set>
                                      <p:cBhvr>
                                        <p:cTn id="11"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a:extLst>
            <a:ext uri="{FF2B5EF4-FFF2-40B4-BE49-F238E27FC236}">
              <a16:creationId xmlns:a16="http://schemas.microsoft.com/office/drawing/2014/main" id="{2A01B636-3FA4-6B4A-EFCB-4BFF02F5F04D}"/>
            </a:ext>
          </a:extLst>
        </p:cNvPr>
        <p:cNvGrpSpPr/>
        <p:nvPr/>
      </p:nvGrpSpPr>
      <p:grpSpPr>
        <a:xfrm>
          <a:off x="0" y="0"/>
          <a:ext cx="0" cy="0"/>
          <a:chOff x="0" y="0"/>
          <a:chExt cx="0" cy="0"/>
        </a:xfrm>
      </p:grpSpPr>
      <p:sp>
        <p:nvSpPr>
          <p:cNvPr id="172" name="Google Shape;172;p20">
            <a:extLst>
              <a:ext uri="{FF2B5EF4-FFF2-40B4-BE49-F238E27FC236}">
                <a16:creationId xmlns:a16="http://schemas.microsoft.com/office/drawing/2014/main" id="{DA4E83D0-AC84-FD86-947C-24CED6D68414}"/>
              </a:ext>
            </a:extLst>
          </p:cNvPr>
          <p:cNvSpPr txBox="1">
            <a:spLocks noGrp="1"/>
          </p:cNvSpPr>
          <p:nvPr>
            <p:ph type="title"/>
          </p:nvPr>
        </p:nvSpPr>
        <p:spPr>
          <a:xfrm>
            <a:off x="362852" y="176593"/>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ESSENTIAL GOOGLE CLOUD INFRASTRUCTURE: CORE SERVICES</a:t>
            </a:r>
          </a:p>
        </p:txBody>
      </p:sp>
      <p:sp>
        <p:nvSpPr>
          <p:cNvPr id="2" name="Google Shape;172;p20">
            <a:extLst>
              <a:ext uri="{FF2B5EF4-FFF2-40B4-BE49-F238E27FC236}">
                <a16:creationId xmlns:a16="http://schemas.microsoft.com/office/drawing/2014/main" id="{9EAC94FE-F8B0-25E5-EEB7-A601EBB3D64A}"/>
              </a:ext>
            </a:extLst>
          </p:cNvPr>
          <p:cNvSpPr txBox="1">
            <a:spLocks/>
          </p:cNvSpPr>
          <p:nvPr/>
        </p:nvSpPr>
        <p:spPr>
          <a:xfrm>
            <a:off x="505544" y="833004"/>
            <a:ext cx="8442004" cy="4677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Fira Sans Extra Condensed Medium"/>
              <a:buNone/>
              <a:defRPr sz="24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r>
              <a:rPr lang="en-US" sz="1600" dirty="0"/>
              <a:t>GCP Has 4 Core Services</a:t>
            </a:r>
            <a:endParaRPr lang="en-IN" sz="1600" dirty="0"/>
          </a:p>
        </p:txBody>
      </p:sp>
      <p:sp>
        <p:nvSpPr>
          <p:cNvPr id="7" name="Google Shape;172;p20">
            <a:extLst>
              <a:ext uri="{FF2B5EF4-FFF2-40B4-BE49-F238E27FC236}">
                <a16:creationId xmlns:a16="http://schemas.microsoft.com/office/drawing/2014/main" id="{942E7D01-F294-22AD-9769-A5D662713C1D}"/>
              </a:ext>
            </a:extLst>
          </p:cNvPr>
          <p:cNvSpPr txBox="1">
            <a:spLocks/>
          </p:cNvSpPr>
          <p:nvPr/>
        </p:nvSpPr>
        <p:spPr>
          <a:xfrm>
            <a:off x="505544" y="1981927"/>
            <a:ext cx="2466207" cy="22793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Fira Sans Extra Condensed Medium"/>
              <a:buNone/>
              <a:defRPr sz="24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r>
              <a:rPr lang="en-US" sz="1050" dirty="0"/>
              <a:t>IAM (Identity and Access Management) ensures individuals have proper access to resources through identity management, access control, authentication, authorization, and activity monitoring.</a:t>
            </a:r>
          </a:p>
          <a:p>
            <a:pPr algn="just"/>
            <a:endParaRPr lang="en-US" sz="1200" dirty="0"/>
          </a:p>
          <a:p>
            <a:pPr algn="l"/>
            <a:r>
              <a:rPr lang="en-US" sz="1050" dirty="0"/>
              <a:t>Benefits:</a:t>
            </a:r>
          </a:p>
          <a:p>
            <a:pPr algn="l"/>
            <a:r>
              <a:rPr lang="en-US" sz="1050" dirty="0"/>
              <a:t>Enhanced Security: Protects sensitive data and systems.</a:t>
            </a:r>
          </a:p>
          <a:p>
            <a:pPr algn="l"/>
            <a:r>
              <a:rPr lang="en-US" sz="1050" dirty="0"/>
              <a:t>Compliance: Helps meet regulatory requirements.</a:t>
            </a:r>
          </a:p>
          <a:p>
            <a:pPr algn="l"/>
            <a:r>
              <a:rPr lang="en-US" sz="1050" dirty="0"/>
              <a:t>Operational Efficiency: Simplifies user and access management.</a:t>
            </a:r>
          </a:p>
          <a:p>
            <a:pPr algn="just"/>
            <a:endParaRPr lang="en-IN" sz="1600" dirty="0"/>
          </a:p>
        </p:txBody>
      </p:sp>
      <p:sp>
        <p:nvSpPr>
          <p:cNvPr id="8" name="Google Shape;172;p20">
            <a:extLst>
              <a:ext uri="{FF2B5EF4-FFF2-40B4-BE49-F238E27FC236}">
                <a16:creationId xmlns:a16="http://schemas.microsoft.com/office/drawing/2014/main" id="{5DD045D3-4579-A00A-F82B-E04EF103272C}"/>
              </a:ext>
            </a:extLst>
          </p:cNvPr>
          <p:cNvSpPr txBox="1">
            <a:spLocks/>
          </p:cNvSpPr>
          <p:nvPr/>
        </p:nvSpPr>
        <p:spPr>
          <a:xfrm>
            <a:off x="6179430" y="2127827"/>
            <a:ext cx="2466207" cy="23024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Fira Sans Extra Condensed Medium"/>
              <a:buNone/>
              <a:defRPr sz="24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r>
              <a:rPr lang="en-IN" sz="1050" dirty="0"/>
              <a:t>Storage refers to methods of retaining data, while databases organize, manage, and retrieve that data efficiently. Storage ensures data retention, while databases optimize data access and manipulation.</a:t>
            </a:r>
          </a:p>
          <a:p>
            <a:pPr algn="l"/>
            <a:endParaRPr lang="en-IN" sz="1050" dirty="0"/>
          </a:p>
          <a:p>
            <a:pPr algn="l"/>
            <a:r>
              <a:rPr lang="en-IN" sz="1050" dirty="0"/>
              <a:t>Benefits:</a:t>
            </a:r>
          </a:p>
          <a:p>
            <a:pPr algn="l">
              <a:spcBef>
                <a:spcPts val="400"/>
              </a:spcBef>
              <a:spcAft>
                <a:spcPts val="400"/>
              </a:spcAft>
            </a:pPr>
            <a:r>
              <a:rPr lang="en-IN" sz="1050" dirty="0"/>
              <a:t>Storage: Reliable data retention, scalability, and backup solutions.</a:t>
            </a:r>
          </a:p>
          <a:p>
            <a:pPr algn="l"/>
            <a:r>
              <a:rPr lang="en-IN" sz="1050" dirty="0"/>
              <a:t>Databases: Organized data management, fast retrieval, scalability, and efficient querying.</a:t>
            </a:r>
          </a:p>
        </p:txBody>
      </p:sp>
      <p:sp>
        <p:nvSpPr>
          <p:cNvPr id="9" name="Google Shape;172;p20">
            <a:extLst>
              <a:ext uri="{FF2B5EF4-FFF2-40B4-BE49-F238E27FC236}">
                <a16:creationId xmlns:a16="http://schemas.microsoft.com/office/drawing/2014/main" id="{B94C6215-D64F-23A9-C76D-719869D79125}"/>
              </a:ext>
            </a:extLst>
          </p:cNvPr>
          <p:cNvSpPr txBox="1">
            <a:spLocks/>
          </p:cNvSpPr>
          <p:nvPr/>
        </p:nvSpPr>
        <p:spPr>
          <a:xfrm>
            <a:off x="3338896" y="3121623"/>
            <a:ext cx="2466207" cy="17916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Fira Sans Extra Condensed Medium"/>
              <a:buNone/>
              <a:defRPr sz="24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r>
              <a:rPr lang="en-US" sz="1050" dirty="0"/>
              <a:t>Resource Management is the process of efficiently allocating and utilizing resources like time, money, personnel, and equipment to meet organizational goals.</a:t>
            </a:r>
          </a:p>
          <a:p>
            <a:pPr algn="l"/>
            <a:endParaRPr lang="en-US" sz="1050" dirty="0"/>
          </a:p>
          <a:p>
            <a:pPr algn="l"/>
            <a:r>
              <a:rPr lang="en-US" sz="1050" dirty="0"/>
              <a:t>Benefits:</a:t>
            </a:r>
          </a:p>
          <a:p>
            <a:pPr algn="l">
              <a:lnSpc>
                <a:spcPct val="150000"/>
              </a:lnSpc>
            </a:pPr>
            <a:r>
              <a:rPr lang="en-US" sz="1050" dirty="0"/>
              <a:t>Improved efficiency</a:t>
            </a:r>
          </a:p>
          <a:p>
            <a:pPr algn="l">
              <a:lnSpc>
                <a:spcPct val="150000"/>
              </a:lnSpc>
            </a:pPr>
            <a:r>
              <a:rPr lang="en-US" sz="1050" dirty="0"/>
              <a:t>Cost savings</a:t>
            </a:r>
          </a:p>
          <a:p>
            <a:pPr algn="l"/>
            <a:endParaRPr lang="en-IN" sz="1600" dirty="0"/>
          </a:p>
        </p:txBody>
      </p:sp>
      <p:sp>
        <p:nvSpPr>
          <p:cNvPr id="10" name="Google Shape;172;p20">
            <a:extLst>
              <a:ext uri="{FF2B5EF4-FFF2-40B4-BE49-F238E27FC236}">
                <a16:creationId xmlns:a16="http://schemas.microsoft.com/office/drawing/2014/main" id="{4C3F8B20-B40F-2A8E-FFC6-ED0290C49E46}"/>
              </a:ext>
            </a:extLst>
          </p:cNvPr>
          <p:cNvSpPr txBox="1">
            <a:spLocks/>
          </p:cNvSpPr>
          <p:nvPr/>
        </p:nvSpPr>
        <p:spPr>
          <a:xfrm>
            <a:off x="3338894" y="896180"/>
            <a:ext cx="2466207" cy="18844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Fira Sans Extra Condensed Medium"/>
              <a:buNone/>
              <a:defRPr sz="24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r>
              <a:rPr lang="en-US" sz="1050" dirty="0"/>
              <a:t>Resource Monitoring involves tracking and managing the usage of resources such as CPU, memory, bandwidth, and storage in an IT environment to ensure optimal performance.</a:t>
            </a:r>
          </a:p>
          <a:p>
            <a:pPr algn="l">
              <a:spcBef>
                <a:spcPts val="400"/>
              </a:spcBef>
            </a:pPr>
            <a:r>
              <a:rPr lang="en-US" sz="1050" dirty="0"/>
              <a:t>Benefits:</a:t>
            </a:r>
          </a:p>
          <a:p>
            <a:pPr algn="l">
              <a:spcBef>
                <a:spcPts val="400"/>
              </a:spcBef>
            </a:pPr>
            <a:r>
              <a:rPr lang="en-US" sz="1050" dirty="0"/>
              <a:t>Real-time insights</a:t>
            </a:r>
          </a:p>
          <a:p>
            <a:pPr algn="l">
              <a:spcBef>
                <a:spcPts val="400"/>
              </a:spcBef>
            </a:pPr>
            <a:r>
              <a:rPr lang="en-US" sz="1050" dirty="0"/>
              <a:t>Performance optimization</a:t>
            </a:r>
          </a:p>
          <a:p>
            <a:pPr algn="l">
              <a:spcBef>
                <a:spcPts val="400"/>
              </a:spcBef>
            </a:pPr>
            <a:r>
              <a:rPr lang="en-US" sz="1050" dirty="0"/>
              <a:t>Early issue detection</a:t>
            </a:r>
          </a:p>
          <a:p>
            <a:pPr algn="l">
              <a:spcBef>
                <a:spcPts val="400"/>
              </a:spcBef>
            </a:pPr>
            <a:r>
              <a:rPr lang="en-US" sz="1050" dirty="0"/>
              <a:t>Cost management</a:t>
            </a:r>
          </a:p>
          <a:p>
            <a:pPr algn="just"/>
            <a:endParaRPr lang="en-IN" sz="1600" dirty="0"/>
          </a:p>
        </p:txBody>
      </p:sp>
      <p:pic>
        <p:nvPicPr>
          <p:cNvPr id="1036" name="Picture 12" descr="Google Cloud Platform - Managing Access using IAM in BigQuery -  GeeksforGeeks">
            <a:extLst>
              <a:ext uri="{FF2B5EF4-FFF2-40B4-BE49-F238E27FC236}">
                <a16:creationId xmlns:a16="http://schemas.microsoft.com/office/drawing/2014/main" id="{2444E5CE-24E2-FD2F-34FB-7D677EEE85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868" y="2054876"/>
            <a:ext cx="2286838" cy="2150076"/>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30BAE15D-7673-B69F-E19F-63F538AFA133}"/>
              </a:ext>
            </a:extLst>
          </p:cNvPr>
          <p:cNvGrpSpPr/>
          <p:nvPr/>
        </p:nvGrpSpPr>
        <p:grpSpPr>
          <a:xfrm>
            <a:off x="3411314" y="793149"/>
            <a:ext cx="2321369" cy="2031325"/>
            <a:chOff x="3411314" y="1081654"/>
            <a:chExt cx="2321369" cy="2031325"/>
          </a:xfrm>
        </p:grpSpPr>
        <p:sp>
          <p:nvSpPr>
            <p:cNvPr id="14" name="TextBox 13">
              <a:extLst>
                <a:ext uri="{FF2B5EF4-FFF2-40B4-BE49-F238E27FC236}">
                  <a16:creationId xmlns:a16="http://schemas.microsoft.com/office/drawing/2014/main" id="{E020F1B8-C59B-46EA-C5DD-402B509996CC}"/>
                </a:ext>
              </a:extLst>
            </p:cNvPr>
            <p:cNvSpPr txBox="1"/>
            <p:nvPr/>
          </p:nvSpPr>
          <p:spPr>
            <a:xfrm>
              <a:off x="3411314" y="1081654"/>
              <a:ext cx="2321369" cy="2031325"/>
            </a:xfrm>
            <a:prstGeom prst="rect">
              <a:avLst/>
            </a:prstGeom>
            <a:solidFill>
              <a:schemeClr val="bg1"/>
            </a:solidFill>
          </p:spPr>
          <p:txBody>
            <a:bodyPr wrap="square" rtlCol="0">
              <a:spAutoFit/>
            </a:bodyPr>
            <a:lstStyle/>
            <a:p>
              <a:endParaRPr lang="en-IN" dirty="0"/>
            </a:p>
            <a:p>
              <a:endParaRPr lang="en-IN" dirty="0"/>
            </a:p>
            <a:p>
              <a:endParaRPr lang="en-IN" dirty="0"/>
            </a:p>
            <a:p>
              <a:endParaRPr lang="en-IN" dirty="0"/>
            </a:p>
            <a:p>
              <a:endParaRPr lang="en-IN" dirty="0"/>
            </a:p>
            <a:p>
              <a:endParaRPr lang="en-IN" dirty="0"/>
            </a:p>
            <a:p>
              <a:endParaRPr lang="en-IN" dirty="0"/>
            </a:p>
            <a:p>
              <a:pPr algn="ctr"/>
              <a:r>
                <a:rPr lang="en-IN" dirty="0">
                  <a:solidFill>
                    <a:srgbClr val="525252"/>
                  </a:solidFill>
                </a:rPr>
                <a:t>Resource Management</a:t>
              </a:r>
            </a:p>
            <a:p>
              <a:endParaRPr lang="en-IN" dirty="0"/>
            </a:p>
          </p:txBody>
        </p:sp>
        <p:pic>
          <p:nvPicPr>
            <p:cNvPr id="15" name="Picture 14" descr="Google Cloud&quot; Icon - Download for free – Iconduck">
              <a:extLst>
                <a:ext uri="{FF2B5EF4-FFF2-40B4-BE49-F238E27FC236}">
                  <a16:creationId xmlns:a16="http://schemas.microsoft.com/office/drawing/2014/main" id="{00BD6B45-37EF-091E-312D-74ECFEABE2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3980" y="1471066"/>
              <a:ext cx="1176039" cy="945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Group 15">
            <a:extLst>
              <a:ext uri="{FF2B5EF4-FFF2-40B4-BE49-F238E27FC236}">
                <a16:creationId xmlns:a16="http://schemas.microsoft.com/office/drawing/2014/main" id="{3C5D1289-D8BF-C5A8-5287-EAF9D18325CA}"/>
              </a:ext>
            </a:extLst>
          </p:cNvPr>
          <p:cNvGrpSpPr/>
          <p:nvPr/>
        </p:nvGrpSpPr>
        <p:grpSpPr>
          <a:xfrm>
            <a:off x="3411312" y="2945276"/>
            <a:ext cx="2321369" cy="2031325"/>
            <a:chOff x="3411314" y="1081654"/>
            <a:chExt cx="2321369" cy="2031325"/>
          </a:xfrm>
        </p:grpSpPr>
        <p:sp>
          <p:nvSpPr>
            <p:cNvPr id="17" name="TextBox 16">
              <a:extLst>
                <a:ext uri="{FF2B5EF4-FFF2-40B4-BE49-F238E27FC236}">
                  <a16:creationId xmlns:a16="http://schemas.microsoft.com/office/drawing/2014/main" id="{E5691AA0-019A-7086-1F6B-08F5379B7B4F}"/>
                </a:ext>
              </a:extLst>
            </p:cNvPr>
            <p:cNvSpPr txBox="1"/>
            <p:nvPr/>
          </p:nvSpPr>
          <p:spPr>
            <a:xfrm>
              <a:off x="3411314" y="1081654"/>
              <a:ext cx="2321369" cy="2031325"/>
            </a:xfrm>
            <a:prstGeom prst="rect">
              <a:avLst/>
            </a:prstGeom>
            <a:solidFill>
              <a:schemeClr val="bg1"/>
            </a:solidFill>
          </p:spPr>
          <p:txBody>
            <a:bodyPr wrap="square" rtlCol="0">
              <a:spAutoFit/>
            </a:bodyPr>
            <a:lstStyle/>
            <a:p>
              <a:endParaRPr lang="en-IN" dirty="0"/>
            </a:p>
            <a:p>
              <a:endParaRPr lang="en-IN" dirty="0"/>
            </a:p>
            <a:p>
              <a:endParaRPr lang="en-IN" dirty="0"/>
            </a:p>
            <a:p>
              <a:endParaRPr lang="en-IN" dirty="0"/>
            </a:p>
            <a:p>
              <a:endParaRPr lang="en-IN" dirty="0"/>
            </a:p>
            <a:p>
              <a:endParaRPr lang="en-IN" dirty="0"/>
            </a:p>
            <a:p>
              <a:endParaRPr lang="en-IN" dirty="0"/>
            </a:p>
            <a:p>
              <a:pPr algn="ctr"/>
              <a:r>
                <a:rPr lang="en-IN" dirty="0">
                  <a:solidFill>
                    <a:srgbClr val="525252"/>
                  </a:solidFill>
                </a:rPr>
                <a:t>Resource Monitoring</a:t>
              </a:r>
            </a:p>
            <a:p>
              <a:endParaRPr lang="en-IN" dirty="0"/>
            </a:p>
          </p:txBody>
        </p:sp>
        <p:pic>
          <p:nvPicPr>
            <p:cNvPr id="18" name="Picture 17" descr="Google Cloud&quot; Icon - Download for free – Iconduck">
              <a:extLst>
                <a:ext uri="{FF2B5EF4-FFF2-40B4-BE49-F238E27FC236}">
                  <a16:creationId xmlns:a16="http://schemas.microsoft.com/office/drawing/2014/main" id="{C0418B72-EFE0-A7D9-0085-EF5952EC6F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3980" y="1471066"/>
              <a:ext cx="1176039" cy="945266"/>
            </a:xfrm>
            <a:prstGeom prst="rect">
              <a:avLst/>
            </a:prstGeom>
            <a:noFill/>
            <a:extLst>
              <a:ext uri="{909E8E84-426E-40DD-AFC4-6F175D3DCCD1}">
                <a14:hiddenFill xmlns:a14="http://schemas.microsoft.com/office/drawing/2010/main">
                  <a:solidFill>
                    <a:srgbClr val="FFFFFF"/>
                  </a:solidFill>
                </a14:hiddenFill>
              </a:ext>
            </a:extLst>
          </p:spPr>
        </p:pic>
      </p:grpSp>
      <p:pic>
        <p:nvPicPr>
          <p:cNvPr id="1040" name="Picture 16" descr="GCP Storage">
            <a:extLst>
              <a:ext uri="{FF2B5EF4-FFF2-40B4-BE49-F238E27FC236}">
                <a16:creationId xmlns:a16="http://schemas.microsoft.com/office/drawing/2014/main" id="{2F425517-448B-929D-93EC-33E04CAADC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9428" y="2157559"/>
            <a:ext cx="2393790" cy="1944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4275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3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13"/>
                                        </p:tgtEl>
                                      </p:cBhvr>
                                    </p:animEffect>
                                    <p:set>
                                      <p:cBhvr>
                                        <p:cTn id="11" dur="1" fill="hold">
                                          <p:stCondLst>
                                            <p:cond delay="499"/>
                                          </p:stCondLst>
                                        </p:cTn>
                                        <p:tgtEl>
                                          <p:spTgt spid="13"/>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16"/>
                                        </p:tgtEl>
                                      </p:cBhvr>
                                    </p:animEffect>
                                    <p:set>
                                      <p:cBhvr>
                                        <p:cTn id="16" dur="1" fill="hold">
                                          <p:stCondLst>
                                            <p:cond delay="499"/>
                                          </p:stCondLst>
                                        </p:cTn>
                                        <p:tgtEl>
                                          <p:spTgt spid="1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1040"/>
                                        </p:tgtEl>
                                      </p:cBhvr>
                                    </p:animEffect>
                                    <p:set>
                                      <p:cBhvr>
                                        <p:cTn id="21" dur="1" fill="hold">
                                          <p:stCondLst>
                                            <p:cond delay="499"/>
                                          </p:stCondLst>
                                        </p:cTn>
                                        <p:tgtEl>
                                          <p:spTgt spid="10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1"/>
          <p:cNvSpPr txBox="1">
            <a:spLocks noGrp="1"/>
          </p:cNvSpPr>
          <p:nvPr>
            <p:ph type="title"/>
          </p:nvPr>
        </p:nvSpPr>
        <p:spPr>
          <a:xfrm>
            <a:off x="457200" y="398125"/>
            <a:ext cx="8229600" cy="572700"/>
          </a:xfrm>
          <a:prstGeom prst="rect">
            <a:avLst/>
          </a:prstGeom>
        </p:spPr>
        <p:txBody>
          <a:bodyPr spcFirstLastPara="1" wrap="square" lIns="91425" tIns="91425" rIns="91425" bIns="91425" anchor="t" anchorCtr="0">
            <a:noAutofit/>
          </a:bodyPr>
          <a:lstStyle/>
          <a:p>
            <a:pPr>
              <a:spcAft>
                <a:spcPts val="2400"/>
              </a:spcAft>
            </a:pPr>
            <a:r>
              <a:rPr lang="en-US" i="0" dirty="0">
                <a:solidFill>
                  <a:srgbClr val="1F1F1F"/>
                </a:solidFill>
                <a:effectLst/>
                <a:latin typeface="Google Sans Text"/>
              </a:rPr>
              <a:t>ELASTIC GOOGLE CLOUD INFRASTRUCTURE: SCALING AND AUTOMATION</a:t>
            </a:r>
            <a:br>
              <a:rPr lang="en-US" i="0" dirty="0">
                <a:solidFill>
                  <a:srgbClr val="1F1F1F"/>
                </a:solidFill>
                <a:effectLst/>
                <a:latin typeface="Google Sans Text"/>
              </a:rPr>
            </a:br>
            <a:br>
              <a:rPr lang="en-US" i="0" dirty="0">
                <a:solidFill>
                  <a:srgbClr val="1F1F1F"/>
                </a:solidFill>
                <a:effectLst/>
                <a:latin typeface="Google Sans Text"/>
              </a:rPr>
            </a:br>
            <a:endParaRPr lang="en-IN" dirty="0"/>
          </a:p>
        </p:txBody>
      </p:sp>
      <p:pic>
        <p:nvPicPr>
          <p:cNvPr id="2050" name="Picture 2" descr="Automated Scaling Listener">
            <a:extLst>
              <a:ext uri="{FF2B5EF4-FFF2-40B4-BE49-F238E27FC236}">
                <a16:creationId xmlns:a16="http://schemas.microsoft.com/office/drawing/2014/main" id="{A5E2D666-D600-780C-BC12-B56F1A6FFE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9029" y="1727201"/>
            <a:ext cx="5205186" cy="2602593"/>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200;p21">
            <a:extLst>
              <a:ext uri="{FF2B5EF4-FFF2-40B4-BE49-F238E27FC236}">
                <a16:creationId xmlns:a16="http://schemas.microsoft.com/office/drawing/2014/main" id="{EBDEA101-2BFF-7C63-C407-694352D1AD2B}"/>
              </a:ext>
            </a:extLst>
          </p:cNvPr>
          <p:cNvSpPr txBox="1">
            <a:spLocks/>
          </p:cNvSpPr>
          <p:nvPr/>
        </p:nvSpPr>
        <p:spPr>
          <a:xfrm>
            <a:off x="205014" y="1633022"/>
            <a:ext cx="3634015" cy="29580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Fira Sans Extra Condensed Medium"/>
              <a:buNone/>
              <a:defRPr sz="24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spcAft>
                <a:spcPts val="2400"/>
              </a:spcAft>
            </a:pPr>
            <a:r>
              <a:rPr lang="en-US" sz="1600" b="1" dirty="0">
                <a:solidFill>
                  <a:srgbClr val="1F1F1F"/>
                </a:solidFill>
                <a:latin typeface="Google Sans Text"/>
              </a:rPr>
              <a:t>Auto Scaling: </a:t>
            </a:r>
            <a:r>
              <a:rPr lang="en-US" sz="1600" dirty="0">
                <a:solidFill>
                  <a:srgbClr val="1F1F1F"/>
                </a:solidFill>
                <a:latin typeface="Google Sans Text"/>
              </a:rPr>
              <a:t>Automatically adjust the number of instances based on demand to optimize performance and cost.</a:t>
            </a:r>
          </a:p>
          <a:p>
            <a:pPr algn="just">
              <a:spcAft>
                <a:spcPts val="2400"/>
              </a:spcAft>
            </a:pPr>
            <a:r>
              <a:rPr lang="en-US" sz="1600" b="1" dirty="0">
                <a:solidFill>
                  <a:srgbClr val="1F1F1F"/>
                </a:solidFill>
                <a:latin typeface="Google Sans Text"/>
              </a:rPr>
              <a:t>Managed Instance Groups: </a:t>
            </a:r>
            <a:r>
              <a:rPr lang="en-US" sz="1600" dirty="0">
                <a:solidFill>
                  <a:srgbClr val="1F1F1F"/>
                </a:solidFill>
                <a:latin typeface="Google Sans Text"/>
              </a:rPr>
              <a:t>Simplify management and ensure high availability of instances by grouping them together.</a:t>
            </a:r>
          </a:p>
          <a:p>
            <a:pPr algn="just">
              <a:spcAft>
                <a:spcPts val="2400"/>
              </a:spcAft>
            </a:pPr>
            <a:r>
              <a:rPr lang="en-US" sz="1600" b="1" dirty="0">
                <a:solidFill>
                  <a:srgbClr val="1F1F1F"/>
                </a:solidFill>
                <a:latin typeface="Google Sans Text"/>
              </a:rPr>
              <a:t>Load Balancing: </a:t>
            </a:r>
            <a:r>
              <a:rPr lang="en-US" sz="1600" dirty="0">
                <a:solidFill>
                  <a:srgbClr val="1F1F1F"/>
                </a:solidFill>
                <a:latin typeface="Google Sans Text"/>
              </a:rPr>
              <a:t>Distribute incoming traffic across multiple instances to ensure scalability and reliability.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6" name="Google Shape;236;p22"/>
          <p:cNvSpPr txBox="1">
            <a:spLocks noGrp="1"/>
          </p:cNvSpPr>
          <p:nvPr>
            <p:ph type="title"/>
          </p:nvPr>
        </p:nvSpPr>
        <p:spPr>
          <a:xfrm>
            <a:off x="457200" y="237671"/>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Infrastructure as Code with Terraform</a:t>
            </a:r>
            <a:endParaRPr dirty="0"/>
          </a:p>
        </p:txBody>
      </p:sp>
      <p:sp>
        <p:nvSpPr>
          <p:cNvPr id="253" name="Google Shape;253;p22"/>
          <p:cNvSpPr txBox="1"/>
          <p:nvPr/>
        </p:nvSpPr>
        <p:spPr>
          <a:xfrm>
            <a:off x="3721500" y="1470413"/>
            <a:ext cx="445500" cy="42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lt1"/>
                </a:solidFill>
                <a:latin typeface="Fira Sans Extra Condensed"/>
                <a:ea typeface="Fira Sans Extra Condensed"/>
                <a:cs typeface="Fira Sans Extra Condensed"/>
                <a:sym typeface="Fira Sans Extra Condensed"/>
              </a:rPr>
              <a:t>1</a:t>
            </a:r>
            <a:endParaRPr sz="3000" b="1">
              <a:latin typeface="Fira Sans Extra Condensed"/>
              <a:ea typeface="Fira Sans Extra Condensed"/>
              <a:cs typeface="Fira Sans Extra Condensed"/>
              <a:sym typeface="Fira Sans Extra Condensed"/>
            </a:endParaRPr>
          </a:p>
        </p:txBody>
      </p:sp>
      <p:sp>
        <p:nvSpPr>
          <p:cNvPr id="255" name="Google Shape;255;p22"/>
          <p:cNvSpPr txBox="1"/>
          <p:nvPr/>
        </p:nvSpPr>
        <p:spPr>
          <a:xfrm>
            <a:off x="1997525" y="1999341"/>
            <a:ext cx="445500" cy="42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lt1"/>
                </a:solidFill>
                <a:latin typeface="Fira Sans Extra Condensed"/>
                <a:ea typeface="Fira Sans Extra Condensed"/>
                <a:cs typeface="Fira Sans Extra Condensed"/>
                <a:sym typeface="Fira Sans Extra Condensed"/>
              </a:rPr>
              <a:t>2</a:t>
            </a:r>
            <a:endParaRPr sz="3000" b="1">
              <a:solidFill>
                <a:schemeClr val="lt1"/>
              </a:solidFill>
              <a:latin typeface="Fira Sans Extra Condensed"/>
              <a:ea typeface="Fira Sans Extra Condensed"/>
              <a:cs typeface="Fira Sans Extra Condensed"/>
              <a:sym typeface="Fira Sans Extra Condensed"/>
            </a:endParaRPr>
          </a:p>
        </p:txBody>
      </p:sp>
      <p:sp>
        <p:nvSpPr>
          <p:cNvPr id="2" name="Google Shape;236;p22">
            <a:extLst>
              <a:ext uri="{FF2B5EF4-FFF2-40B4-BE49-F238E27FC236}">
                <a16:creationId xmlns:a16="http://schemas.microsoft.com/office/drawing/2014/main" id="{E86710B7-3E5B-DF12-1227-B25E60EEFD59}"/>
              </a:ext>
            </a:extLst>
          </p:cNvPr>
          <p:cNvSpPr txBox="1">
            <a:spLocks/>
          </p:cNvSpPr>
          <p:nvPr/>
        </p:nvSpPr>
        <p:spPr>
          <a:xfrm>
            <a:off x="261957" y="869225"/>
            <a:ext cx="8620086" cy="40366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Fira Sans Extra Condensed Medium"/>
              <a:buNone/>
              <a:defRPr sz="24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a:r>
              <a:rPr lang="en-US" sz="1600" dirty="0"/>
              <a:t>Infrastructure as Code (</a:t>
            </a:r>
            <a:r>
              <a:rPr lang="en-US" sz="1600" dirty="0" err="1"/>
              <a:t>IaC</a:t>
            </a:r>
            <a:r>
              <a:rPr lang="en-US" sz="1600" dirty="0"/>
              <a:t>) with Terraform allows you to manage and provision IT infrastructure using code, automating tasks like creating and updating servers, networks, and databases.</a:t>
            </a:r>
          </a:p>
          <a:p>
            <a:pPr algn="l"/>
            <a:endParaRPr lang="en-US" sz="1600" dirty="0"/>
          </a:p>
          <a:p>
            <a:pPr algn="l">
              <a:spcBef>
                <a:spcPts val="300"/>
              </a:spcBef>
            </a:pPr>
            <a:r>
              <a:rPr lang="en-US" sz="1600" dirty="0"/>
              <a:t>Key Concepts:</a:t>
            </a:r>
          </a:p>
          <a:p>
            <a:pPr marL="342900" indent="-342900" algn="l">
              <a:spcBef>
                <a:spcPts val="300"/>
              </a:spcBef>
              <a:buSzPct val="100000"/>
              <a:buFont typeface="+mj-lt"/>
              <a:buAutoNum type="arabicPeriod"/>
            </a:pPr>
            <a:r>
              <a:rPr lang="en-US" sz="1600" dirty="0"/>
              <a:t>Declarative Configuration: Define desired infrastructure state, and Terraform ensures it matches.</a:t>
            </a:r>
          </a:p>
          <a:p>
            <a:pPr marL="342900" indent="-342900" algn="l">
              <a:spcBef>
                <a:spcPts val="300"/>
              </a:spcBef>
              <a:buSzPct val="100000"/>
              <a:buFont typeface="+mj-lt"/>
              <a:buAutoNum type="arabicPeriod"/>
            </a:pPr>
            <a:r>
              <a:rPr lang="en-US" sz="1600" dirty="0"/>
              <a:t>Provisioning: Automates the creation, update, and deletion of resources.</a:t>
            </a:r>
          </a:p>
          <a:p>
            <a:pPr marL="342900" indent="-342900" algn="l">
              <a:spcBef>
                <a:spcPts val="300"/>
              </a:spcBef>
              <a:buSzPct val="100000"/>
              <a:buFont typeface="+mj-lt"/>
              <a:buAutoNum type="arabicPeriod"/>
            </a:pPr>
            <a:r>
              <a:rPr lang="en-US" sz="1600" dirty="0"/>
              <a:t>Version Control: Store infrastructure code in Git for collaboration and tracking.</a:t>
            </a:r>
          </a:p>
          <a:p>
            <a:pPr marL="342900" indent="-342900" algn="l">
              <a:spcBef>
                <a:spcPts val="300"/>
              </a:spcBef>
              <a:buSzPct val="100000"/>
              <a:buFont typeface="+mj-lt"/>
              <a:buAutoNum type="arabicPeriod"/>
            </a:pPr>
            <a:r>
              <a:rPr lang="en-US" sz="1600" dirty="0"/>
              <a:t>State Management: Tracks infrastructure state for consistency.</a:t>
            </a:r>
          </a:p>
          <a:p>
            <a:pPr marL="342900" indent="-342900" algn="l">
              <a:spcBef>
                <a:spcPts val="300"/>
              </a:spcBef>
              <a:buSzPct val="100000"/>
              <a:buFont typeface="+mj-lt"/>
              <a:buAutoNum type="arabicPeriod"/>
            </a:pPr>
            <a:r>
              <a:rPr lang="en-US" sz="1600" dirty="0"/>
              <a:t>Modules: Reusable configurations for common infrastructure patterns.</a:t>
            </a:r>
          </a:p>
          <a:p>
            <a:pPr algn="l">
              <a:spcBef>
                <a:spcPts val="600"/>
              </a:spcBef>
            </a:pPr>
            <a:r>
              <a:rPr lang="en-US" sz="1600" dirty="0"/>
              <a:t>Benefits:</a:t>
            </a:r>
          </a:p>
          <a:p>
            <a:pPr marL="285750" indent="-285750" algn="l">
              <a:spcBef>
                <a:spcPts val="300"/>
              </a:spcBef>
              <a:buSzPct val="100000"/>
              <a:buFont typeface="Wingdings" panose="05000000000000000000" pitchFamily="2" charset="2"/>
              <a:buChar char="ü"/>
            </a:pPr>
            <a:r>
              <a:rPr lang="en-US" sz="1600" dirty="0"/>
              <a:t>Consistency across environments</a:t>
            </a:r>
          </a:p>
          <a:p>
            <a:pPr marL="285750" indent="-285750" algn="l">
              <a:spcBef>
                <a:spcPts val="300"/>
              </a:spcBef>
              <a:buSzPct val="100000"/>
              <a:buFont typeface="Wingdings" panose="05000000000000000000" pitchFamily="2" charset="2"/>
              <a:buChar char="ü"/>
            </a:pPr>
            <a:r>
              <a:rPr lang="en-US" sz="1600" dirty="0"/>
              <a:t>Automation of manual tasks</a:t>
            </a:r>
          </a:p>
          <a:p>
            <a:pPr marL="285750" indent="-285750" algn="l">
              <a:spcBef>
                <a:spcPts val="300"/>
              </a:spcBef>
              <a:buSzPct val="100000"/>
              <a:buFont typeface="Wingdings" panose="05000000000000000000" pitchFamily="2" charset="2"/>
              <a:buChar char="ü"/>
            </a:pPr>
            <a:r>
              <a:rPr lang="en-US" sz="1600" dirty="0"/>
              <a:t>Scalable infrastructure management</a:t>
            </a:r>
          </a:p>
          <a:p>
            <a:pPr marL="285750" indent="-285750" algn="l">
              <a:spcBef>
                <a:spcPts val="300"/>
              </a:spcBef>
              <a:buSzPct val="100000"/>
              <a:buFont typeface="Wingdings" panose="05000000000000000000" pitchFamily="2" charset="2"/>
              <a:buChar char="ü"/>
            </a:pPr>
            <a:r>
              <a:rPr lang="en-US" sz="1600" dirty="0"/>
              <a:t>Improved team collaboration</a:t>
            </a:r>
          </a:p>
        </p:txBody>
      </p:sp>
      <p:pic>
        <p:nvPicPr>
          <p:cNvPr id="3076" name="Picture 4" descr="Video: get started managing a simple application with Terraform | Triton  DataCenter">
            <a:extLst>
              <a:ext uri="{FF2B5EF4-FFF2-40B4-BE49-F238E27FC236}">
                <a16:creationId xmlns:a16="http://schemas.microsoft.com/office/drawing/2014/main" id="{389181DE-2BC6-5551-F39C-D8969095A9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8286" y="3216476"/>
            <a:ext cx="1843314" cy="18404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Gradient Clouds Infographics by Slidesgo">
  <a:themeElements>
    <a:clrScheme name="Simple Light">
      <a:dk1>
        <a:srgbClr val="000000"/>
      </a:dk1>
      <a:lt1>
        <a:srgbClr val="FFFFFF"/>
      </a:lt1>
      <a:dk2>
        <a:srgbClr val="595959"/>
      </a:dk2>
      <a:lt2>
        <a:srgbClr val="EEEEEE"/>
      </a:lt2>
      <a:accent1>
        <a:srgbClr val="C9C9EE"/>
      </a:accent1>
      <a:accent2>
        <a:srgbClr val="78BFDE"/>
      </a:accent2>
      <a:accent3>
        <a:srgbClr val="27B5CE"/>
      </a:accent3>
      <a:accent4>
        <a:srgbClr val="229FBF"/>
      </a:accent4>
      <a:accent5>
        <a:srgbClr val="1D88AF"/>
      </a:accent5>
      <a:accent6>
        <a:srgbClr val="125E8D"/>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345</TotalTime>
  <Words>1206</Words>
  <Application>Microsoft Office PowerPoint</Application>
  <PresentationFormat>On-screen Show (16:9)</PresentationFormat>
  <Paragraphs>146</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Google Sans Text</vt:lpstr>
      <vt:lpstr>Wingdings</vt:lpstr>
      <vt:lpstr>STCaiyun</vt:lpstr>
      <vt:lpstr>Arial</vt:lpstr>
      <vt:lpstr>Roboto</vt:lpstr>
      <vt:lpstr>Fira Sans Extra Condensed Medium</vt:lpstr>
      <vt:lpstr>Fira Sans Extra Condensed</vt:lpstr>
      <vt:lpstr>Gradient Clouds Infographics by Slidesgo</vt:lpstr>
      <vt:lpstr>Cloud  Computing</vt:lpstr>
      <vt:lpstr>WHAT IS CLOUD COMPUTING.?</vt:lpstr>
      <vt:lpstr>BENEFITS OF CLOUD COMPUTING</vt:lpstr>
      <vt:lpstr>CYMBAL SUPERSTORE'S CLOUD SOLUTION ENVIRONMENT</vt:lpstr>
      <vt:lpstr>GOOGLE CLOUD FUNDAMENTALS: CORE INFRASTRUCTURE</vt:lpstr>
      <vt:lpstr>ESSENTIAL GOOGLE CLOUD INFRASTRUCTURE: FOUNDATION</vt:lpstr>
      <vt:lpstr>ESSENTIAL GOOGLE CLOUD INFRASTRUCTURE: CORE SERVICES</vt:lpstr>
      <vt:lpstr>ELASTIC GOOGLE CLOUD INFRASTRUCTURE: SCALING AND AUTOMATION  </vt:lpstr>
      <vt:lpstr>Infrastructure as Code with Terraform</vt:lpstr>
      <vt:lpstr>GOOGLE KUBERNETES ENGINE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Yashwanth S</dc:creator>
  <cp:lastModifiedBy>Yashwanth S</cp:lastModifiedBy>
  <cp:revision>5</cp:revision>
  <dcterms:modified xsi:type="dcterms:W3CDTF">2025-01-12T15:34:40Z</dcterms:modified>
</cp:coreProperties>
</file>