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299" r:id="rId3"/>
    <p:sldId id="293" r:id="rId4"/>
    <p:sldId id="285" r:id="rId5"/>
    <p:sldId id="303" r:id="rId6"/>
    <p:sldId id="310" r:id="rId7"/>
    <p:sldId id="305" r:id="rId8"/>
    <p:sldId id="272" r:id="rId9"/>
    <p:sldId id="308" r:id="rId10"/>
    <p:sldId id="311" r:id="rId11"/>
    <p:sldId id="313" r:id="rId12"/>
    <p:sldId id="312" r:id="rId13"/>
    <p:sldId id="31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031"/>
    <a:srgbClr val="008080"/>
    <a:srgbClr val="04A4EB"/>
    <a:srgbClr val="0099CC"/>
    <a:srgbClr val="33CCCC"/>
    <a:srgbClr val="CB522A"/>
    <a:srgbClr val="66FFCC"/>
    <a:srgbClr val="CC00FF"/>
    <a:srgbClr val="FF00FF"/>
    <a:srgbClr val="E0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5161"/>
  </p:normalViewPr>
  <p:slideViewPr>
    <p:cSldViewPr snapToGrid="0" snapToObjects="1">
      <p:cViewPr>
        <p:scale>
          <a:sx n="100" d="100"/>
          <a:sy n="100" d="100"/>
        </p:scale>
        <p:origin x="28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07E1-D5FA-D84D-8317-D66025CA1F48}" type="datetimeFigureOut">
              <a:rPr lang="fr-FR"/>
              <a:t>17/10/2019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9F2D-285C-D44E-B10F-2544539AF337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cluster est un groupe de serveur indépendant </a:t>
            </a:r>
            <a:r>
              <a:rPr lang="fr-FR" dirty="0" err="1"/>
              <a:t>fonctionnenet</a:t>
            </a:r>
            <a:r>
              <a:rPr lang="fr-FR" dirty="0"/>
              <a:t> comme un seul et </a:t>
            </a:r>
            <a:r>
              <a:rPr lang="fr-FR" dirty="0" err="1"/>
              <a:t>meme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97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2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3">
    <p:bg>
      <p:bgPr>
        <a:gradFill flip="none" rotWithShape="1">
          <a:gsLst>
            <a:gs pos="24000">
              <a:srgbClr val="EFF0F4"/>
            </a:gs>
            <a:gs pos="40000">
              <a:srgbClr val="E0E3E8"/>
            </a:gs>
            <a:gs pos="65000">
              <a:srgbClr val="D0D4D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4">
    <p:bg>
      <p:bgPr>
        <a:gradFill flip="none" rotWithShape="1">
          <a:gsLst>
            <a:gs pos="17000">
              <a:srgbClr val="EFF0F4"/>
            </a:gs>
            <a:gs pos="42000">
              <a:srgbClr val="E0E3E8"/>
            </a:gs>
            <a:gs pos="65000">
              <a:srgbClr val="D0D4D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8_tinyPPT.com_5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5" b="10990"/>
          <a:stretch>
            <a:fillRect/>
          </a:stretch>
        </p:blipFill>
        <p:spPr>
          <a:xfrm>
            <a:off x="0" y="0"/>
            <a:ext cx="12192000" cy="653527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hyperlink" Target="https://tinyppt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540402"/>
            <a:ext cx="12192000" cy="326387"/>
          </a:xfrm>
          <a:prstGeom prst="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6"/>
          </p:cNvPr>
          <p:cNvSpPr/>
          <p:nvPr userDrawn="1"/>
        </p:nvSpPr>
        <p:spPr>
          <a:xfrm>
            <a:off x="4432852" y="6487075"/>
            <a:ext cx="3326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94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kern="1200" cap="none" spc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designed by</a:t>
            </a:r>
            <a:r>
              <a:rPr lang="en-US" sz="2000" b="0" kern="1200" cap="none" spc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2000" b="1" i="0" kern="1200" cap="none" spc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Arial Hebrew" pitchFamily="2" charset="-79"/>
              </a:rPr>
              <a:t>tinyPPT.com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761365" rtl="0" eaLnBrk="1" latinLnBrk="0" hangingPunct="1">
        <a:lnSpc>
          <a:spcPct val="90000"/>
        </a:lnSpc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1365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2.wdp"/><Relationship Id="rId5" Type="http://schemas.openxmlformats.org/officeDocument/2006/relationships/image" Target="../media/image10.png"/><Relationship Id="rId6" Type="http://schemas.microsoft.com/office/2007/relationships/hdphoto" Target="../media/hdphoto3.wdp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c 350" descr="Rocket">
            <a:extLst>
              <a:ext uri="{FF2B5EF4-FFF2-40B4-BE49-F238E27FC236}">
                <a16:creationId xmlns:a16="http://schemas.microsoft.com/office/drawing/2014/main" xmlns="" id="{6F0AFEFB-9CEA-47C6-B3AB-B67CB95DA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3247" y="3419173"/>
            <a:ext cx="1241128" cy="124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410" r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53239">
            <a:off x="-40421" y="4236973"/>
            <a:ext cx="1581150" cy="1657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2577" y="4085382"/>
            <a:ext cx="335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080"/>
                </a:solidFill>
                <a:latin typeface="Algerian" panose="04020705040A02060702" pitchFamily="82" charset="0"/>
              </a:rPr>
              <a:t>SHAYMA </a:t>
            </a:r>
            <a:r>
              <a:rPr lang="fr-FR" sz="2400" dirty="0" smtClean="0">
                <a:solidFill>
                  <a:srgbClr val="008080"/>
                </a:solidFill>
                <a:latin typeface="Algerian" panose="04020705040A02060702" pitchFamily="82" charset="0"/>
              </a:rPr>
              <a:t>CHEHDI</a:t>
            </a:r>
            <a:endParaRPr lang="en-US" sz="2400" dirty="0">
              <a:solidFill>
                <a:srgbClr val="00808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20858" y="5438830"/>
            <a:ext cx="19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Berlin Sans FB Demi" panose="020E0802020502020306" pitchFamily="34" charset="0"/>
              </a:rPr>
              <a:t>2019-2020</a:t>
            </a:r>
            <a:endParaRPr lang="en-US" sz="2800" dirty="0">
              <a:latin typeface="Berlin Sans FB Demi" panose="020E0802020502020306" pitchFamily="34" charset="0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B1E0041D-FCD6-4984-9CCC-BB9E288BA137}"/>
              </a:ext>
            </a:extLst>
          </p:cNvPr>
          <p:cNvSpPr txBox="1"/>
          <p:nvPr/>
        </p:nvSpPr>
        <p:spPr>
          <a:xfrm>
            <a:off x="3080825" y="2491247"/>
            <a:ext cx="5992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8080"/>
                </a:solidFill>
                <a:latin typeface="Algerian" panose="04020705040A02060702" pitchFamily="82" charset="0"/>
              </a:rPr>
              <a:t>Smart Shopping List</a:t>
            </a:r>
            <a:endParaRPr lang="en-US" sz="4000" dirty="0">
              <a:solidFill>
                <a:srgbClr val="00808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47FC43C-83A5-4205-8F72-CA545ADA6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94" y="41177"/>
            <a:ext cx="2571750" cy="9334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57BC54F5-D22D-4F77-B5A4-27D7FC1A9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177"/>
            <a:ext cx="3080825" cy="952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82577" y="4537192"/>
            <a:ext cx="335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8080"/>
                </a:solidFill>
                <a:latin typeface="Algerian" panose="04020705040A02060702" pitchFamily="82" charset="0"/>
              </a:rPr>
              <a:t>HADHEMI WESLETI</a:t>
            </a:r>
            <a:endParaRPr lang="en-US" sz="2400" dirty="0">
              <a:solidFill>
                <a:srgbClr val="00808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814115" y="601773"/>
            <a:ext cx="4586512" cy="80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Implementation </a:t>
            </a:r>
            <a:endParaRPr lang="fr-FR" sz="5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xmlns="" id="{18C6C0E3-B4DB-479D-9C67-E1F1A079384F}"/>
              </a:ext>
            </a:extLst>
          </p:cNvPr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0" name="Image 4">
            <a:extLst>
              <a:ext uri="{FF2B5EF4-FFF2-40B4-BE49-F238E27FC236}">
                <a16:creationId xmlns:a16="http://schemas.microsoft.com/office/drawing/2014/main" xmlns="" id="{35FD0254-9312-4811-95A2-55A75C15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576" y="-135088"/>
            <a:ext cx="2729551" cy="2277788"/>
          </a:xfrm>
          <a:prstGeom prst="rect">
            <a:avLst/>
          </a:prstGeom>
          <a:noFill/>
          <a:ln cap="flat">
            <a:noFill/>
          </a:ln>
          <a:effectLst>
            <a:outerShdw dist="38103" dir="10800000" algn="tl">
              <a:srgbClr val="000000">
                <a:alpha val="40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7E635E0-B0EA-4FBE-ABA6-79CB6C53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61" y="1401746"/>
            <a:ext cx="7409781" cy="4165968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xmlns="" id="{287A219E-9E45-404E-88D4-D171DDB40EE4}"/>
              </a:ext>
            </a:extLst>
          </p:cNvPr>
          <p:cNvSpPr txBox="1"/>
          <p:nvPr/>
        </p:nvSpPr>
        <p:spPr>
          <a:xfrm>
            <a:off x="3814115" y="5661867"/>
            <a:ext cx="9715913" cy="46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Searching a point of sale just by enter a few letters</a:t>
            </a:r>
          </a:p>
        </p:txBody>
      </p:sp>
    </p:spTree>
    <p:extLst>
      <p:ext uri="{BB962C8B-B14F-4D97-AF65-F5344CB8AC3E}">
        <p14:creationId xmlns:p14="http://schemas.microsoft.com/office/powerpoint/2010/main" val="38916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814115" y="601773"/>
            <a:ext cx="4586512" cy="80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Implementation </a:t>
            </a:r>
            <a:endParaRPr lang="fr-FR" sz="5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xmlns="" id="{18C6C0E3-B4DB-479D-9C67-E1F1A079384F}"/>
              </a:ext>
            </a:extLst>
          </p:cNvPr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0" name="Image 4">
            <a:extLst>
              <a:ext uri="{FF2B5EF4-FFF2-40B4-BE49-F238E27FC236}">
                <a16:creationId xmlns:a16="http://schemas.microsoft.com/office/drawing/2014/main" xmlns="" id="{35FD0254-9312-4811-95A2-55A75C15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576" y="-135088"/>
            <a:ext cx="2729551" cy="2277788"/>
          </a:xfrm>
          <a:prstGeom prst="rect">
            <a:avLst/>
          </a:prstGeom>
          <a:noFill/>
          <a:ln cap="flat">
            <a:noFill/>
          </a:ln>
          <a:effectLst>
            <a:outerShdw dist="38103" dir="10800000" algn="tl">
              <a:srgbClr val="000000">
                <a:alpha val="40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E5008F5-D162-44CF-82C3-A5252A48F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38" y="1716258"/>
            <a:ext cx="6830854" cy="3840480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B35558C4-E40C-4D7C-9AF4-9779FF9EDEFC}"/>
              </a:ext>
            </a:extLst>
          </p:cNvPr>
          <p:cNvSpPr txBox="1"/>
          <p:nvPr/>
        </p:nvSpPr>
        <p:spPr>
          <a:xfrm>
            <a:off x="1474053" y="5739500"/>
            <a:ext cx="10292249" cy="46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Search a point of sale if it’s found by the api of google Map it will be automatically added to the database </a:t>
            </a:r>
          </a:p>
        </p:txBody>
      </p:sp>
    </p:spTree>
    <p:extLst>
      <p:ext uri="{BB962C8B-B14F-4D97-AF65-F5344CB8AC3E}">
        <p14:creationId xmlns:p14="http://schemas.microsoft.com/office/powerpoint/2010/main" val="57994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814115" y="601773"/>
            <a:ext cx="4586512" cy="80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Implementation </a:t>
            </a:r>
            <a:endParaRPr lang="fr-FR" sz="5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xmlns="" id="{18C6C0E3-B4DB-479D-9C67-E1F1A079384F}"/>
              </a:ext>
            </a:extLst>
          </p:cNvPr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0" name="Image 4">
            <a:extLst>
              <a:ext uri="{FF2B5EF4-FFF2-40B4-BE49-F238E27FC236}">
                <a16:creationId xmlns:a16="http://schemas.microsoft.com/office/drawing/2014/main" xmlns="" id="{35FD0254-9312-4811-95A2-55A75C15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576" y="-135088"/>
            <a:ext cx="2729551" cy="2277788"/>
          </a:xfrm>
          <a:prstGeom prst="rect">
            <a:avLst/>
          </a:prstGeom>
          <a:noFill/>
          <a:ln cap="flat">
            <a:noFill/>
          </a:ln>
          <a:effectLst>
            <a:outerShdw dist="38103" dir="10800000" algn="tl">
              <a:srgbClr val="000000">
                <a:alpha val="40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BC75680-9032-40A8-91C4-E251A1BEB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4" y="1555157"/>
            <a:ext cx="7405908" cy="4015649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6837E7CD-8A56-49C1-B734-744BD7F34A37}"/>
              </a:ext>
            </a:extLst>
          </p:cNvPr>
          <p:cNvSpPr txBox="1"/>
          <p:nvPr/>
        </p:nvSpPr>
        <p:spPr>
          <a:xfrm>
            <a:off x="3694587" y="5663063"/>
            <a:ext cx="8783528" cy="55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Garamond" panose="02020404030301010803" pitchFamily="18" charset="0"/>
              </a:rPr>
              <a:t>Unittest of the point of sale microservice</a:t>
            </a:r>
          </a:p>
        </p:txBody>
      </p:sp>
    </p:spTree>
    <p:extLst>
      <p:ext uri="{BB962C8B-B14F-4D97-AF65-F5344CB8AC3E}">
        <p14:creationId xmlns:p14="http://schemas.microsoft.com/office/powerpoint/2010/main" val="10792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1" y="965200"/>
            <a:ext cx="8737600" cy="5461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8313" y="180370"/>
            <a:ext cx="133722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000" b="1" dirty="0" smtClean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Test</a:t>
            </a:r>
            <a:endParaRPr lang="fr-FR" sz="54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Ã©sultat de recherche d'images pour &quot;thanks for your atten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1" y="278674"/>
            <a:ext cx="11486954" cy="59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C3CA297F-4290-42CF-832A-774E70625C1F}"/>
              </a:ext>
            </a:extLst>
          </p:cNvPr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DCF976B3-03EE-4B42-8353-4FEB41169644}"/>
              </a:ext>
            </a:extLst>
          </p:cNvPr>
          <p:cNvSpPr/>
          <p:nvPr/>
        </p:nvSpPr>
        <p:spPr>
          <a:xfrm>
            <a:off x="5364077" y="0"/>
            <a:ext cx="974947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fr-FR" sz="5000" b="1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Plan</a:t>
            </a:r>
            <a:endParaRPr lang="fr-FR" sz="5000" b="1" dirty="0">
              <a:solidFill>
                <a:srgbClr val="CB522A"/>
              </a:solidFill>
              <a:latin typeface="Bradley Hand ITC" panose="03070402050302030203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18">
            <a:extLst>
              <a:ext uri="{FF2B5EF4-FFF2-40B4-BE49-F238E27FC236}">
                <a16:creationId xmlns:a16="http://schemas.microsoft.com/office/drawing/2014/main" xmlns="" id="{BAD56C29-6867-4B69-829F-BFF40707B867}"/>
              </a:ext>
            </a:extLst>
          </p:cNvPr>
          <p:cNvCxnSpPr>
            <a:endCxn id="62" idx="2"/>
          </p:cNvCxnSpPr>
          <p:nvPr/>
        </p:nvCxnSpPr>
        <p:spPr>
          <a:xfrm flipV="1">
            <a:off x="1527132" y="3671696"/>
            <a:ext cx="1594208" cy="234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xmlns="" id="{653828A0-7C02-4150-8D73-92AE9EE0F762}"/>
              </a:ext>
            </a:extLst>
          </p:cNvPr>
          <p:cNvSpPr/>
          <p:nvPr/>
        </p:nvSpPr>
        <p:spPr>
          <a:xfrm>
            <a:off x="1040546" y="3045740"/>
            <a:ext cx="1225549" cy="1225549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cxnSp>
        <p:nvCxnSpPr>
          <p:cNvPr id="48" name="Straight Connector 6">
            <a:extLst>
              <a:ext uri="{FF2B5EF4-FFF2-40B4-BE49-F238E27FC236}">
                <a16:creationId xmlns:a16="http://schemas.microsoft.com/office/drawing/2014/main" xmlns="" id="{4A36EEC4-34F2-4ACB-84CC-9E9A898266B6}"/>
              </a:ext>
            </a:extLst>
          </p:cNvPr>
          <p:cNvCxnSpPr>
            <a:cxnSpLocks/>
          </p:cNvCxnSpPr>
          <p:nvPr/>
        </p:nvCxnSpPr>
        <p:spPr>
          <a:xfrm>
            <a:off x="488163" y="3658515"/>
            <a:ext cx="703056" cy="68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7">
            <a:extLst>
              <a:ext uri="{FF2B5EF4-FFF2-40B4-BE49-F238E27FC236}">
                <a16:creationId xmlns:a16="http://schemas.microsoft.com/office/drawing/2014/main" xmlns="" id="{94D4A605-DD4A-41E5-8E15-4FB7A95B9014}"/>
              </a:ext>
            </a:extLst>
          </p:cNvPr>
          <p:cNvSpPr/>
          <p:nvPr/>
        </p:nvSpPr>
        <p:spPr>
          <a:xfrm>
            <a:off x="1527132" y="3563283"/>
            <a:ext cx="254000" cy="254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Circle: Hollow 8">
            <a:extLst>
              <a:ext uri="{FF2B5EF4-FFF2-40B4-BE49-F238E27FC236}">
                <a16:creationId xmlns:a16="http://schemas.microsoft.com/office/drawing/2014/main" xmlns="" id="{C9F7A086-4983-4925-A222-A673F4D7CB72}"/>
              </a:ext>
            </a:extLst>
          </p:cNvPr>
          <p:cNvSpPr/>
          <p:nvPr/>
        </p:nvSpPr>
        <p:spPr>
          <a:xfrm>
            <a:off x="1350543" y="3397647"/>
            <a:ext cx="571501" cy="571501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1" name="Circle: Hollow 9">
            <a:extLst>
              <a:ext uri="{FF2B5EF4-FFF2-40B4-BE49-F238E27FC236}">
                <a16:creationId xmlns:a16="http://schemas.microsoft.com/office/drawing/2014/main" xmlns="" id="{EB073BAC-1AF2-4F15-975F-7B134DD598AC}"/>
              </a:ext>
            </a:extLst>
          </p:cNvPr>
          <p:cNvSpPr/>
          <p:nvPr/>
        </p:nvSpPr>
        <p:spPr>
          <a:xfrm>
            <a:off x="1191219" y="3227369"/>
            <a:ext cx="925827" cy="925827"/>
          </a:xfrm>
          <a:prstGeom prst="donu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xmlns="" id="{70D106A6-2A3B-4F5C-92B7-B9D9075E2C53}"/>
              </a:ext>
            </a:extLst>
          </p:cNvPr>
          <p:cNvCxnSpPr>
            <a:cxnSpLocks/>
          </p:cNvCxnSpPr>
          <p:nvPr/>
        </p:nvCxnSpPr>
        <p:spPr>
          <a:xfrm flipV="1">
            <a:off x="1654132" y="4153200"/>
            <a:ext cx="3" cy="79848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3B832701-E80B-4EAA-A12A-0936F799A9EA}"/>
              </a:ext>
            </a:extLst>
          </p:cNvPr>
          <p:cNvSpPr/>
          <p:nvPr/>
        </p:nvSpPr>
        <p:spPr>
          <a:xfrm>
            <a:off x="1565981" y="4926302"/>
            <a:ext cx="165653" cy="165653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TextBox 15">
            <a:extLst>
              <a:ext uri="{FF2B5EF4-FFF2-40B4-BE49-F238E27FC236}">
                <a16:creationId xmlns:a16="http://schemas.microsoft.com/office/drawing/2014/main" xmlns="" id="{A03BCFF8-5F89-4FD2-BCDB-E35FD51BE632}"/>
              </a:ext>
            </a:extLst>
          </p:cNvPr>
          <p:cNvSpPr txBox="1"/>
          <p:nvPr/>
        </p:nvSpPr>
        <p:spPr>
          <a:xfrm>
            <a:off x="611435" y="2408527"/>
            <a:ext cx="202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3A1A4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57" name="Straight Connector 63">
            <a:extLst>
              <a:ext uri="{FF2B5EF4-FFF2-40B4-BE49-F238E27FC236}">
                <a16:creationId xmlns:a16="http://schemas.microsoft.com/office/drawing/2014/main" xmlns="" id="{B46ED2B5-B60B-44BF-B375-CF98BB8657D0}"/>
              </a:ext>
            </a:extLst>
          </p:cNvPr>
          <p:cNvCxnSpPr>
            <a:cxnSpLocks/>
          </p:cNvCxnSpPr>
          <p:nvPr/>
        </p:nvCxnSpPr>
        <p:spPr>
          <a:xfrm flipV="1">
            <a:off x="759488" y="5773786"/>
            <a:ext cx="1712801" cy="7419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xmlns="" id="{D39F2946-3474-48DD-8C3A-8CC2D42F4B64}"/>
              </a:ext>
            </a:extLst>
          </p:cNvPr>
          <p:cNvCxnSpPr>
            <a:stCxn id="60" idx="6"/>
            <a:endCxn id="71" idx="2"/>
          </p:cNvCxnSpPr>
          <p:nvPr/>
        </p:nvCxnSpPr>
        <p:spPr>
          <a:xfrm flipV="1">
            <a:off x="3711254" y="3658515"/>
            <a:ext cx="1230292" cy="131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xmlns="" id="{5B26A18F-4585-4A6E-99D2-4D2DC22E738E}"/>
              </a:ext>
            </a:extLst>
          </p:cNvPr>
          <p:cNvSpPr/>
          <p:nvPr/>
        </p:nvSpPr>
        <p:spPr>
          <a:xfrm rot="5400000">
            <a:off x="2971479" y="3058922"/>
            <a:ext cx="1225549" cy="1225549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AEAC4E8-7831-4981-985F-2E59FB8D6C4C}"/>
              </a:ext>
            </a:extLst>
          </p:cNvPr>
          <p:cNvSpPr/>
          <p:nvPr/>
        </p:nvSpPr>
        <p:spPr>
          <a:xfrm>
            <a:off x="3457254" y="3544696"/>
            <a:ext cx="254000" cy="2540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Circle: Hollow 20">
            <a:extLst>
              <a:ext uri="{FF2B5EF4-FFF2-40B4-BE49-F238E27FC236}">
                <a16:creationId xmlns:a16="http://schemas.microsoft.com/office/drawing/2014/main" xmlns="" id="{24F3B21A-9BFC-4073-878D-425E1A4A5691}"/>
              </a:ext>
            </a:extLst>
          </p:cNvPr>
          <p:cNvSpPr/>
          <p:nvPr/>
        </p:nvSpPr>
        <p:spPr>
          <a:xfrm>
            <a:off x="3298503" y="3385946"/>
            <a:ext cx="571501" cy="571501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2" name="Circle: Hollow 21">
            <a:extLst>
              <a:ext uri="{FF2B5EF4-FFF2-40B4-BE49-F238E27FC236}">
                <a16:creationId xmlns:a16="http://schemas.microsoft.com/office/drawing/2014/main" xmlns="" id="{D5AF1DF7-8A72-4B36-B6A1-B90080EB14F2}"/>
              </a:ext>
            </a:extLst>
          </p:cNvPr>
          <p:cNvSpPr/>
          <p:nvPr/>
        </p:nvSpPr>
        <p:spPr>
          <a:xfrm>
            <a:off x="3121340" y="3208783"/>
            <a:ext cx="925827" cy="925827"/>
          </a:xfrm>
          <a:prstGeom prst="donu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010C7797-4F35-4440-BB01-6BFBB973F673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3584259" y="2558926"/>
            <a:ext cx="1478" cy="649862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AA2DCA59-A0D0-45BE-856F-3052F824EAD2}"/>
              </a:ext>
            </a:extLst>
          </p:cNvPr>
          <p:cNvSpPr/>
          <p:nvPr/>
        </p:nvSpPr>
        <p:spPr>
          <a:xfrm>
            <a:off x="3502910" y="2393273"/>
            <a:ext cx="165653" cy="165653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07B9160-5F4C-4DD2-A09A-99A664A50C48}"/>
              </a:ext>
            </a:extLst>
          </p:cNvPr>
          <p:cNvSpPr txBox="1"/>
          <p:nvPr/>
        </p:nvSpPr>
        <p:spPr>
          <a:xfrm>
            <a:off x="2573996" y="4188086"/>
            <a:ext cx="202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E9524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66" name="Straight Connector 67">
            <a:extLst>
              <a:ext uri="{FF2B5EF4-FFF2-40B4-BE49-F238E27FC236}">
                <a16:creationId xmlns:a16="http://schemas.microsoft.com/office/drawing/2014/main" xmlns="" id="{7C16AF56-FBD4-416C-802D-4AC2334921DC}"/>
              </a:ext>
            </a:extLst>
          </p:cNvPr>
          <p:cNvCxnSpPr>
            <a:cxnSpLocks/>
          </p:cNvCxnSpPr>
          <p:nvPr/>
        </p:nvCxnSpPr>
        <p:spPr>
          <a:xfrm>
            <a:off x="2589261" y="1463708"/>
            <a:ext cx="2005250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43">
            <a:extLst>
              <a:ext uri="{FF2B5EF4-FFF2-40B4-BE49-F238E27FC236}">
                <a16:creationId xmlns:a16="http://schemas.microsoft.com/office/drawing/2014/main" xmlns="" id="{563A6287-E77A-4965-8887-E2650E94C001}"/>
              </a:ext>
            </a:extLst>
          </p:cNvPr>
          <p:cNvCxnSpPr>
            <a:stCxn id="69" idx="6"/>
          </p:cNvCxnSpPr>
          <p:nvPr/>
        </p:nvCxnSpPr>
        <p:spPr>
          <a:xfrm>
            <a:off x="5531459" y="3658515"/>
            <a:ext cx="11927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67">
            <a:extLst>
              <a:ext uri="{FF2B5EF4-FFF2-40B4-BE49-F238E27FC236}">
                <a16:creationId xmlns:a16="http://schemas.microsoft.com/office/drawing/2014/main" xmlns="" id="{6248DEA9-D761-452E-88D5-BA1283D83632}"/>
              </a:ext>
            </a:extLst>
          </p:cNvPr>
          <p:cNvSpPr/>
          <p:nvPr/>
        </p:nvSpPr>
        <p:spPr>
          <a:xfrm>
            <a:off x="4791685" y="3045740"/>
            <a:ext cx="1225549" cy="1225549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4FA01FB5-84A1-4C89-A829-DBF8E0B2E058}"/>
              </a:ext>
            </a:extLst>
          </p:cNvPr>
          <p:cNvSpPr/>
          <p:nvPr/>
        </p:nvSpPr>
        <p:spPr>
          <a:xfrm>
            <a:off x="5277459" y="3531515"/>
            <a:ext cx="254000" cy="2540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Circle: Hollow 29">
            <a:extLst>
              <a:ext uri="{FF2B5EF4-FFF2-40B4-BE49-F238E27FC236}">
                <a16:creationId xmlns:a16="http://schemas.microsoft.com/office/drawing/2014/main" xmlns="" id="{886508AD-3F4C-4805-8E76-A1796F07377F}"/>
              </a:ext>
            </a:extLst>
          </p:cNvPr>
          <p:cNvSpPr/>
          <p:nvPr/>
        </p:nvSpPr>
        <p:spPr>
          <a:xfrm>
            <a:off x="5118709" y="3372764"/>
            <a:ext cx="571501" cy="571501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1" name="Circle: Hollow 30">
            <a:extLst>
              <a:ext uri="{FF2B5EF4-FFF2-40B4-BE49-F238E27FC236}">
                <a16:creationId xmlns:a16="http://schemas.microsoft.com/office/drawing/2014/main" xmlns="" id="{8DF304E6-7A2D-4B98-BB32-A487EE6F4FAE}"/>
              </a:ext>
            </a:extLst>
          </p:cNvPr>
          <p:cNvSpPr/>
          <p:nvPr/>
        </p:nvSpPr>
        <p:spPr>
          <a:xfrm>
            <a:off x="4941546" y="3195601"/>
            <a:ext cx="925827" cy="925827"/>
          </a:xfrm>
          <a:prstGeom prst="donu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37F45C67-E12F-40F5-9EC1-CA01DD4BBBFC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5404460" y="4121428"/>
            <a:ext cx="7289" cy="775625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0FEC9B45-6033-48BC-A721-21C216C18763}"/>
              </a:ext>
            </a:extLst>
          </p:cNvPr>
          <p:cNvSpPr/>
          <p:nvPr/>
        </p:nvSpPr>
        <p:spPr>
          <a:xfrm>
            <a:off x="5328922" y="4897053"/>
            <a:ext cx="165653" cy="16565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4" name="Straight Connector 65">
            <a:extLst>
              <a:ext uri="{FF2B5EF4-FFF2-40B4-BE49-F238E27FC236}">
                <a16:creationId xmlns:a16="http://schemas.microsoft.com/office/drawing/2014/main" xmlns="" id="{F326A3EC-C8A9-4A4A-BAF6-2886CBA22700}"/>
              </a:ext>
            </a:extLst>
          </p:cNvPr>
          <p:cNvCxnSpPr>
            <a:cxnSpLocks/>
          </p:cNvCxnSpPr>
          <p:nvPr/>
        </p:nvCxnSpPr>
        <p:spPr>
          <a:xfrm flipV="1">
            <a:off x="4673714" y="5690515"/>
            <a:ext cx="1502270" cy="6221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3">
            <a:extLst>
              <a:ext uri="{FF2B5EF4-FFF2-40B4-BE49-F238E27FC236}">
                <a16:creationId xmlns:a16="http://schemas.microsoft.com/office/drawing/2014/main" xmlns="" id="{61A8595A-6546-4DFC-AE3B-3C891AB631BD}"/>
              </a:ext>
            </a:extLst>
          </p:cNvPr>
          <p:cNvSpPr txBox="1"/>
          <p:nvPr/>
        </p:nvSpPr>
        <p:spPr>
          <a:xfrm>
            <a:off x="4346890" y="2360201"/>
            <a:ext cx="202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F3078"/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76" name="Straight Connector 53">
            <a:extLst>
              <a:ext uri="{FF2B5EF4-FFF2-40B4-BE49-F238E27FC236}">
                <a16:creationId xmlns:a16="http://schemas.microsoft.com/office/drawing/2014/main" xmlns="" id="{8FC42343-3901-408A-92A4-A8AB431DC456}"/>
              </a:ext>
            </a:extLst>
          </p:cNvPr>
          <p:cNvCxnSpPr/>
          <p:nvPr/>
        </p:nvCxnSpPr>
        <p:spPr>
          <a:xfrm flipV="1">
            <a:off x="7249145" y="3658515"/>
            <a:ext cx="1320023" cy="131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xmlns="" id="{3A511B66-FBB3-4CEE-9CE4-3AB10AA8EDC0}"/>
              </a:ext>
            </a:extLst>
          </p:cNvPr>
          <p:cNvSpPr/>
          <p:nvPr/>
        </p:nvSpPr>
        <p:spPr>
          <a:xfrm rot="5400000">
            <a:off x="6573467" y="3058922"/>
            <a:ext cx="1225549" cy="1225549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45">
            <a:extLst>
              <a:ext uri="{FF2B5EF4-FFF2-40B4-BE49-F238E27FC236}">
                <a16:creationId xmlns:a16="http://schemas.microsoft.com/office/drawing/2014/main" xmlns="" id="{721538A7-2ADF-428D-9EAF-CA9E5E056575}"/>
              </a:ext>
            </a:extLst>
          </p:cNvPr>
          <p:cNvSpPr/>
          <p:nvPr/>
        </p:nvSpPr>
        <p:spPr>
          <a:xfrm>
            <a:off x="7059242" y="3544696"/>
            <a:ext cx="254000" cy="2540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Circle: Hollow 46">
            <a:extLst>
              <a:ext uri="{FF2B5EF4-FFF2-40B4-BE49-F238E27FC236}">
                <a16:creationId xmlns:a16="http://schemas.microsoft.com/office/drawing/2014/main" xmlns="" id="{2C5FA7F6-22FD-498E-8AD1-2D8EEE26D98C}"/>
              </a:ext>
            </a:extLst>
          </p:cNvPr>
          <p:cNvSpPr/>
          <p:nvPr/>
        </p:nvSpPr>
        <p:spPr>
          <a:xfrm>
            <a:off x="6900491" y="3385946"/>
            <a:ext cx="571501" cy="571501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1" name="Circle: Hollow 47">
            <a:extLst>
              <a:ext uri="{FF2B5EF4-FFF2-40B4-BE49-F238E27FC236}">
                <a16:creationId xmlns:a16="http://schemas.microsoft.com/office/drawing/2014/main" xmlns="" id="{DFD37D51-8E65-49FB-84C1-7E349892A376}"/>
              </a:ext>
            </a:extLst>
          </p:cNvPr>
          <p:cNvSpPr/>
          <p:nvPr/>
        </p:nvSpPr>
        <p:spPr>
          <a:xfrm>
            <a:off x="6723328" y="3208783"/>
            <a:ext cx="925827" cy="925827"/>
          </a:xfrm>
          <a:prstGeom prst="donu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82" name="Straight Connector 48">
            <a:extLst>
              <a:ext uri="{FF2B5EF4-FFF2-40B4-BE49-F238E27FC236}">
                <a16:creationId xmlns:a16="http://schemas.microsoft.com/office/drawing/2014/main" xmlns="" id="{A0A8AD00-ADAA-4E9F-AA5F-518E11E3CE0F}"/>
              </a:ext>
            </a:extLst>
          </p:cNvPr>
          <p:cNvCxnSpPr>
            <a:cxnSpLocks/>
            <a:endCxn id="83" idx="4"/>
          </p:cNvCxnSpPr>
          <p:nvPr/>
        </p:nvCxnSpPr>
        <p:spPr>
          <a:xfrm flipV="1">
            <a:off x="7186243" y="2546130"/>
            <a:ext cx="0" cy="662655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49">
            <a:extLst>
              <a:ext uri="{FF2B5EF4-FFF2-40B4-BE49-F238E27FC236}">
                <a16:creationId xmlns:a16="http://schemas.microsoft.com/office/drawing/2014/main" xmlns="" id="{36BF0308-3184-4D45-83E6-5866CE82DA6D}"/>
              </a:ext>
            </a:extLst>
          </p:cNvPr>
          <p:cNvSpPr/>
          <p:nvPr/>
        </p:nvSpPr>
        <p:spPr>
          <a:xfrm>
            <a:off x="7103417" y="2380476"/>
            <a:ext cx="165653" cy="165653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TextBox 50">
            <a:extLst>
              <a:ext uri="{FF2B5EF4-FFF2-40B4-BE49-F238E27FC236}">
                <a16:creationId xmlns:a16="http://schemas.microsoft.com/office/drawing/2014/main" xmlns="" id="{652DC12B-F4D5-4716-A1C4-A8B38D119FEE}"/>
              </a:ext>
            </a:extLst>
          </p:cNvPr>
          <p:cNvSpPr txBox="1"/>
          <p:nvPr/>
        </p:nvSpPr>
        <p:spPr>
          <a:xfrm>
            <a:off x="6175984" y="4188086"/>
            <a:ext cx="202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1C7CBB"/>
                </a:solidFill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85" name="Straight Connector 68">
            <a:extLst>
              <a:ext uri="{FF2B5EF4-FFF2-40B4-BE49-F238E27FC236}">
                <a16:creationId xmlns:a16="http://schemas.microsoft.com/office/drawing/2014/main" xmlns="" id="{238E08D1-8216-4ACB-B0A1-B7977C59D6FD}"/>
              </a:ext>
            </a:extLst>
          </p:cNvPr>
          <p:cNvCxnSpPr>
            <a:cxnSpLocks/>
          </p:cNvCxnSpPr>
          <p:nvPr/>
        </p:nvCxnSpPr>
        <p:spPr>
          <a:xfrm>
            <a:off x="6017234" y="1465361"/>
            <a:ext cx="2387533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2">
            <a:extLst>
              <a:ext uri="{FF2B5EF4-FFF2-40B4-BE49-F238E27FC236}">
                <a16:creationId xmlns:a16="http://schemas.microsoft.com/office/drawing/2014/main" xmlns="" id="{684153FD-1E3A-4821-83C3-C7E88CC8D56B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9144542" y="3658515"/>
            <a:ext cx="1197305" cy="65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xmlns="" id="{7DB5CD02-C451-4C3B-A1FE-6A34E1C6964E}"/>
              </a:ext>
            </a:extLst>
          </p:cNvPr>
          <p:cNvSpPr/>
          <p:nvPr/>
        </p:nvSpPr>
        <p:spPr>
          <a:xfrm>
            <a:off x="8404767" y="3045740"/>
            <a:ext cx="1225549" cy="1225549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Oval 54">
            <a:extLst>
              <a:ext uri="{FF2B5EF4-FFF2-40B4-BE49-F238E27FC236}">
                <a16:creationId xmlns:a16="http://schemas.microsoft.com/office/drawing/2014/main" xmlns="" id="{869F6DE7-0B67-4456-9AD8-FD45FCA85A96}"/>
              </a:ext>
            </a:extLst>
          </p:cNvPr>
          <p:cNvSpPr/>
          <p:nvPr/>
        </p:nvSpPr>
        <p:spPr>
          <a:xfrm>
            <a:off x="8890542" y="3531515"/>
            <a:ext cx="254000" cy="2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9" name="Circle: Hollow 55">
            <a:extLst>
              <a:ext uri="{FF2B5EF4-FFF2-40B4-BE49-F238E27FC236}">
                <a16:creationId xmlns:a16="http://schemas.microsoft.com/office/drawing/2014/main" xmlns="" id="{A16D1683-EF20-4688-AF31-4ADD6DE2E5EE}"/>
              </a:ext>
            </a:extLst>
          </p:cNvPr>
          <p:cNvSpPr/>
          <p:nvPr/>
        </p:nvSpPr>
        <p:spPr>
          <a:xfrm>
            <a:off x="8731791" y="3372764"/>
            <a:ext cx="571501" cy="571501"/>
          </a:xfrm>
          <a:prstGeom prst="donut">
            <a:avLst>
              <a:gd name="adj" fmla="val 487"/>
            </a:avLst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0" name="Circle: Hollow 56">
            <a:extLst>
              <a:ext uri="{FF2B5EF4-FFF2-40B4-BE49-F238E27FC236}">
                <a16:creationId xmlns:a16="http://schemas.microsoft.com/office/drawing/2014/main" xmlns="" id="{39B6D7B3-F5C5-42B6-A227-30D167741205}"/>
              </a:ext>
            </a:extLst>
          </p:cNvPr>
          <p:cNvSpPr/>
          <p:nvPr/>
        </p:nvSpPr>
        <p:spPr>
          <a:xfrm>
            <a:off x="8554628" y="3195601"/>
            <a:ext cx="925827" cy="925827"/>
          </a:xfrm>
          <a:prstGeom prst="donu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xmlns="" id="{88B052B4-84B7-4125-AF13-F99A9BBE130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000479" y="4121431"/>
            <a:ext cx="17065" cy="804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58">
            <a:extLst>
              <a:ext uri="{FF2B5EF4-FFF2-40B4-BE49-F238E27FC236}">
                <a16:creationId xmlns:a16="http://schemas.microsoft.com/office/drawing/2014/main" xmlns="" id="{7CF72306-5054-422B-B208-D6198E2EE64E}"/>
              </a:ext>
            </a:extLst>
          </p:cNvPr>
          <p:cNvSpPr/>
          <p:nvPr/>
        </p:nvSpPr>
        <p:spPr>
          <a:xfrm>
            <a:off x="8917651" y="4926302"/>
            <a:ext cx="165653" cy="1656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3" name="TextBox 59">
            <a:extLst>
              <a:ext uri="{FF2B5EF4-FFF2-40B4-BE49-F238E27FC236}">
                <a16:creationId xmlns:a16="http://schemas.microsoft.com/office/drawing/2014/main" xmlns="" id="{D88A893F-83D5-4023-B920-E764F7920B48}"/>
              </a:ext>
            </a:extLst>
          </p:cNvPr>
          <p:cNvSpPr txBox="1"/>
          <p:nvPr/>
        </p:nvSpPr>
        <p:spPr>
          <a:xfrm>
            <a:off x="7990220" y="2321245"/>
            <a:ext cx="20205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94" name="Straight Connector 66">
            <a:extLst>
              <a:ext uri="{FF2B5EF4-FFF2-40B4-BE49-F238E27FC236}">
                <a16:creationId xmlns:a16="http://schemas.microsoft.com/office/drawing/2014/main" xmlns="" id="{A6DD07C5-1991-4B4D-B7B0-AAB05569637C}"/>
              </a:ext>
            </a:extLst>
          </p:cNvPr>
          <p:cNvCxnSpPr>
            <a:cxnSpLocks/>
          </p:cNvCxnSpPr>
          <p:nvPr/>
        </p:nvCxnSpPr>
        <p:spPr>
          <a:xfrm>
            <a:off x="7552275" y="5696736"/>
            <a:ext cx="30620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69BB85DF-A17F-4415-8FBD-C11B7C13D5C6}"/>
              </a:ext>
            </a:extLst>
          </p:cNvPr>
          <p:cNvSpPr/>
          <p:nvPr/>
        </p:nvSpPr>
        <p:spPr>
          <a:xfrm>
            <a:off x="749439" y="5352031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chemeClr val="bg2">
                    <a:lumMod val="10000"/>
                  </a:schemeClr>
                </a:solidFill>
              </a:rPr>
              <a:t>Mind Engineering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35031DB-AA17-4EBA-907A-D505E5BDB8F0}"/>
              </a:ext>
            </a:extLst>
          </p:cNvPr>
          <p:cNvSpPr/>
          <p:nvPr/>
        </p:nvSpPr>
        <p:spPr>
          <a:xfrm>
            <a:off x="2368821" y="1511408"/>
            <a:ext cx="3056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2000" b="1" dirty="0">
                <a:solidFill>
                  <a:schemeClr val="bg2">
                    <a:lumMod val="10000"/>
                  </a:schemeClr>
                </a:solidFill>
              </a:rPr>
              <a:t>Smart Shopping list Project</a:t>
            </a:r>
            <a:endParaRPr lang="en-US" sz="2000" b="1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59A2C929-E383-4A4A-9710-18355ECFB54C}"/>
              </a:ext>
            </a:extLst>
          </p:cNvPr>
          <p:cNvSpPr/>
          <p:nvPr/>
        </p:nvSpPr>
        <p:spPr>
          <a:xfrm>
            <a:off x="4778870" y="5290404"/>
            <a:ext cx="1397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2000" b="1" dirty="0">
                <a:solidFill>
                  <a:schemeClr val="bg2">
                    <a:lumMod val="10000"/>
                  </a:schemeClr>
                </a:solidFill>
              </a:rPr>
              <a:t>Conception</a:t>
            </a:r>
            <a:endParaRPr lang="en-US" sz="20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EE8AB275-2A5D-4FF7-B86D-EAD97CD98CD9}"/>
              </a:ext>
            </a:extLst>
          </p:cNvPr>
          <p:cNvSpPr/>
          <p:nvPr/>
        </p:nvSpPr>
        <p:spPr>
          <a:xfrm>
            <a:off x="5867373" y="1542186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Architecture &amp; technologies used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6C9C86C7-E59C-4562-810C-F346BEC81EAD}"/>
              </a:ext>
            </a:extLst>
          </p:cNvPr>
          <p:cNvSpPr/>
          <p:nvPr/>
        </p:nvSpPr>
        <p:spPr>
          <a:xfrm>
            <a:off x="8339474" y="5258026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chemeClr val="accent2">
                    <a:lumMod val="10000"/>
                  </a:schemeClr>
                </a:solidFill>
              </a:rPr>
              <a:t>Agility</a:t>
            </a:r>
          </a:p>
        </p:txBody>
      </p:sp>
      <p:pic>
        <p:nvPicPr>
          <p:cNvPr id="100" name="Picture 36" descr="Business man">
            <a:extLst>
              <a:ext uri="{FF2B5EF4-FFF2-40B4-BE49-F238E27FC236}">
                <a16:creationId xmlns:a16="http://schemas.microsoft.com/office/drawing/2014/main" xmlns="" id="{E37242C2-A2F7-40B6-ACFC-37ED8A38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3168" y="2480244"/>
            <a:ext cx="1276134" cy="19507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5" name="Arc 104">
            <a:extLst>
              <a:ext uri="{FF2B5EF4-FFF2-40B4-BE49-F238E27FC236}">
                <a16:creationId xmlns:a16="http://schemas.microsoft.com/office/drawing/2014/main" xmlns="" id="{D5954BEC-A430-4106-8C45-DF9B41A0ABAF}"/>
              </a:ext>
            </a:extLst>
          </p:cNvPr>
          <p:cNvSpPr/>
          <p:nvPr/>
        </p:nvSpPr>
        <p:spPr>
          <a:xfrm rot="5400000">
            <a:off x="10330187" y="3058922"/>
            <a:ext cx="1225549" cy="1225549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Oval 45">
            <a:extLst>
              <a:ext uri="{FF2B5EF4-FFF2-40B4-BE49-F238E27FC236}">
                <a16:creationId xmlns:a16="http://schemas.microsoft.com/office/drawing/2014/main" xmlns="" id="{501D84DB-D921-4CF7-8F9B-EA96762C3AF7}"/>
              </a:ext>
            </a:extLst>
          </p:cNvPr>
          <p:cNvSpPr/>
          <p:nvPr/>
        </p:nvSpPr>
        <p:spPr>
          <a:xfrm>
            <a:off x="10815962" y="3544696"/>
            <a:ext cx="254000" cy="254000"/>
          </a:xfrm>
          <a:prstGeom prst="ellipse">
            <a:avLst/>
          </a:prstGeom>
          <a:solidFill>
            <a:srgbClr val="92D050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Circle: Hollow 46">
            <a:extLst>
              <a:ext uri="{FF2B5EF4-FFF2-40B4-BE49-F238E27FC236}">
                <a16:creationId xmlns:a16="http://schemas.microsoft.com/office/drawing/2014/main" xmlns="" id="{CE13A687-2AE4-475F-A12C-C566B1D1AC7F}"/>
              </a:ext>
            </a:extLst>
          </p:cNvPr>
          <p:cNvSpPr/>
          <p:nvPr/>
        </p:nvSpPr>
        <p:spPr>
          <a:xfrm>
            <a:off x="10657211" y="3385946"/>
            <a:ext cx="571501" cy="571501"/>
          </a:xfrm>
          <a:prstGeom prst="donut">
            <a:avLst>
              <a:gd name="adj" fmla="val 5281"/>
            </a:avLst>
          </a:prstGeom>
          <a:solidFill>
            <a:srgbClr val="92D050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8" name="Circle: Hollow 47">
            <a:extLst>
              <a:ext uri="{FF2B5EF4-FFF2-40B4-BE49-F238E27FC236}">
                <a16:creationId xmlns:a16="http://schemas.microsoft.com/office/drawing/2014/main" xmlns="" id="{6FFC2C90-07E2-4EE2-9349-F3AC96572DA7}"/>
              </a:ext>
            </a:extLst>
          </p:cNvPr>
          <p:cNvSpPr/>
          <p:nvPr/>
        </p:nvSpPr>
        <p:spPr>
          <a:xfrm>
            <a:off x="10480048" y="3208783"/>
            <a:ext cx="925827" cy="925827"/>
          </a:xfrm>
          <a:prstGeom prst="donu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09" name="Straight Connector 48">
            <a:extLst>
              <a:ext uri="{FF2B5EF4-FFF2-40B4-BE49-F238E27FC236}">
                <a16:creationId xmlns:a16="http://schemas.microsoft.com/office/drawing/2014/main" xmlns="" id="{2C3BE0D9-D1B6-4C95-A2EE-240670584070}"/>
              </a:ext>
            </a:extLst>
          </p:cNvPr>
          <p:cNvCxnSpPr>
            <a:cxnSpLocks/>
            <a:endCxn id="110" idx="4"/>
          </p:cNvCxnSpPr>
          <p:nvPr/>
        </p:nvCxnSpPr>
        <p:spPr>
          <a:xfrm flipV="1">
            <a:off x="10942963" y="2546130"/>
            <a:ext cx="0" cy="662655"/>
          </a:xfrm>
          <a:prstGeom prst="line">
            <a:avLst/>
          </a:prstGeom>
          <a:ln w="190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49">
            <a:extLst>
              <a:ext uri="{FF2B5EF4-FFF2-40B4-BE49-F238E27FC236}">
                <a16:creationId xmlns:a16="http://schemas.microsoft.com/office/drawing/2014/main" xmlns="" id="{2BA18F83-5A2B-4D2E-B0F7-04C1E381EE39}"/>
              </a:ext>
            </a:extLst>
          </p:cNvPr>
          <p:cNvSpPr/>
          <p:nvPr/>
        </p:nvSpPr>
        <p:spPr>
          <a:xfrm>
            <a:off x="10860137" y="2380476"/>
            <a:ext cx="165653" cy="165653"/>
          </a:xfrm>
          <a:prstGeom prst="ellipse">
            <a:avLst/>
          </a:prstGeom>
          <a:solidFill>
            <a:srgbClr val="92D050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TextBox 50">
            <a:extLst>
              <a:ext uri="{FF2B5EF4-FFF2-40B4-BE49-F238E27FC236}">
                <a16:creationId xmlns:a16="http://schemas.microsoft.com/office/drawing/2014/main" xmlns="" id="{660F45AF-27E3-4CAE-B38C-D1E18BCF81B2}"/>
              </a:ext>
            </a:extLst>
          </p:cNvPr>
          <p:cNvSpPr txBox="1"/>
          <p:nvPr/>
        </p:nvSpPr>
        <p:spPr>
          <a:xfrm>
            <a:off x="9932704" y="4188086"/>
            <a:ext cx="202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92D050"/>
                </a:solidFill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112" name="Straight Connector 68">
            <a:extLst>
              <a:ext uri="{FF2B5EF4-FFF2-40B4-BE49-F238E27FC236}">
                <a16:creationId xmlns:a16="http://schemas.microsoft.com/office/drawing/2014/main" xmlns="" id="{113AA31D-ADE4-43FB-B0ED-CA66F8E57C86}"/>
              </a:ext>
            </a:extLst>
          </p:cNvPr>
          <p:cNvCxnSpPr>
            <a:cxnSpLocks/>
          </p:cNvCxnSpPr>
          <p:nvPr/>
        </p:nvCxnSpPr>
        <p:spPr>
          <a:xfrm>
            <a:off x="9818239" y="1463708"/>
            <a:ext cx="1840189" cy="0"/>
          </a:xfrm>
          <a:prstGeom prst="line">
            <a:avLst/>
          </a:prstGeom>
          <a:ln w="190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90B67637-7EA9-4644-B1ED-EF8B3BE3A3D6}"/>
              </a:ext>
            </a:extLst>
          </p:cNvPr>
          <p:cNvSpPr/>
          <p:nvPr/>
        </p:nvSpPr>
        <p:spPr>
          <a:xfrm>
            <a:off x="10021169" y="1533087"/>
            <a:ext cx="190949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dirty="0" err="1" smtClean="0">
                <a:solidFill>
                  <a:srgbClr val="000000"/>
                </a:solidFill>
              </a:rPr>
              <a:t>Implementation</a:t>
            </a:r>
            <a:endParaRPr lang="fr-FR" sz="2000" b="1" dirty="0" smtClean="0">
              <a:solidFill>
                <a:srgbClr val="000000"/>
              </a:solidFill>
            </a:endParaRPr>
          </a:p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dirty="0" smtClean="0">
                <a:solidFill>
                  <a:srgbClr val="000000"/>
                </a:solidFill>
              </a:rPr>
              <a:t>&amp; Test </a:t>
            </a:r>
            <a:r>
              <a:rPr lang="fr-FR" sz="2000" b="1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85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1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3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6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9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2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8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1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4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7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300"/>
                            </p:stCondLst>
                            <p:childTnLst>
                              <p:par>
                                <p:cTn id="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6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9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92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8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1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300"/>
                            </p:stCondLst>
                            <p:childTnLst>
                              <p:par>
                                <p:cTn id="2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1600"/>
                            </p:stCondLst>
                            <p:childTnLst>
                              <p:par>
                                <p:cTn id="2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19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22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2800"/>
                            </p:stCondLst>
                            <p:childTnLst>
                              <p:par>
                                <p:cTn id="2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31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3700"/>
                            </p:stCondLst>
                            <p:childTnLst>
                              <p:par>
                                <p:cTn id="2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4300"/>
                            </p:stCondLst>
                            <p:childTnLst>
                              <p:par>
                                <p:cTn id="2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4600"/>
                            </p:stCondLst>
                            <p:childTnLst>
                              <p:par>
                                <p:cTn id="2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49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2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5500"/>
                            </p:stCondLst>
                            <p:childTnLst>
                              <p:par>
                                <p:cTn id="2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800"/>
                            </p:stCondLst>
                            <p:childTnLst>
                              <p:par>
                                <p:cTn id="2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6100"/>
                            </p:stCondLst>
                            <p:childTnLst>
                              <p:par>
                                <p:cTn id="2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6400"/>
                            </p:stCondLst>
                            <p:childTnLst>
                              <p:par>
                                <p:cTn id="2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6700"/>
                            </p:stCondLst>
                            <p:childTnLst>
                              <p:par>
                                <p:cTn id="3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7300"/>
                            </p:stCondLst>
                            <p:childTnLst>
                              <p:par>
                                <p:cTn id="3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7600"/>
                            </p:stCondLst>
                            <p:childTnLst>
                              <p:par>
                                <p:cTn id="3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7900"/>
                            </p:stCondLst>
                            <p:childTnLst>
                              <p:par>
                                <p:cTn id="3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8200"/>
                            </p:stCondLst>
                            <p:childTnLst>
                              <p:par>
                                <p:cTn id="3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1" grpId="0" animBg="1"/>
      <p:bldP spid="53" grpId="0" animBg="1"/>
      <p:bldP spid="56" grpId="0"/>
      <p:bldP spid="59" grpId="0" animBg="1"/>
      <p:bldP spid="60" grpId="0" animBg="1"/>
      <p:bldP spid="61" grpId="0" animBg="1"/>
      <p:bldP spid="62" grpId="0" animBg="1"/>
      <p:bldP spid="64" grpId="0" animBg="1"/>
      <p:bldP spid="65" grpId="0"/>
      <p:bldP spid="68" grpId="0" animBg="1"/>
      <p:bldP spid="69" grpId="0" animBg="1"/>
      <p:bldP spid="70" grpId="0" animBg="1"/>
      <p:bldP spid="71" grpId="0" animBg="1"/>
      <p:bldP spid="73" grpId="0" animBg="1"/>
      <p:bldP spid="75" grpId="0"/>
      <p:bldP spid="78" grpId="0" animBg="1"/>
      <p:bldP spid="79" grpId="0" animBg="1"/>
      <p:bldP spid="80" grpId="0" animBg="1"/>
      <p:bldP spid="81" grpId="0" animBg="1"/>
      <p:bldP spid="83" grpId="0" animBg="1"/>
      <p:bldP spid="84" grpId="0"/>
      <p:bldP spid="87" grpId="0" animBg="1"/>
      <p:bldP spid="88" grpId="0" animBg="1"/>
      <p:bldP spid="89" grpId="0" animBg="1"/>
      <p:bldP spid="90" grpId="0" animBg="1"/>
      <p:bldP spid="92" grpId="0" animBg="1"/>
      <p:bldP spid="93" grpId="0"/>
      <p:bldP spid="95" grpId="0"/>
      <p:bldP spid="96" grpId="0"/>
      <p:bldP spid="97" grpId="0"/>
      <p:bldP spid="98" grpId="0"/>
      <p:bldP spid="99" grpId="0"/>
      <p:bldP spid="105" grpId="0" animBg="1"/>
      <p:bldP spid="106" grpId="0" animBg="1"/>
      <p:bldP spid="107" grpId="0" animBg="1"/>
      <p:bldP spid="108" grpId="0" animBg="1"/>
      <p:bldP spid="110" grpId="0" animBg="1"/>
      <p:bldP spid="111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12">
            <a:extLst>
              <a:ext uri="{FF2B5EF4-FFF2-40B4-BE49-F238E27FC236}">
                <a16:creationId xmlns:a16="http://schemas.microsoft.com/office/drawing/2014/main" xmlns="" id="{C410D328-C641-428A-972D-1E2A62FBA0B0}"/>
              </a:ext>
            </a:extLst>
          </p:cNvPr>
          <p:cNvGrpSpPr/>
          <p:nvPr/>
        </p:nvGrpSpPr>
        <p:grpSpPr>
          <a:xfrm>
            <a:off x="2830556" y="1068450"/>
            <a:ext cx="3953421" cy="1169876"/>
            <a:chOff x="2521592" y="0"/>
            <a:chExt cx="5170257" cy="1169876"/>
          </a:xfrm>
          <a:solidFill>
            <a:schemeClr val="bg1">
              <a:lumMod val="95000"/>
            </a:schemeClr>
          </a:solidFill>
        </p:grpSpPr>
        <p:sp>
          <p:nvSpPr>
            <p:cNvPr id="90" name="Rectangle : coins arrondis 21">
              <a:extLst>
                <a:ext uri="{FF2B5EF4-FFF2-40B4-BE49-F238E27FC236}">
                  <a16:creationId xmlns:a16="http://schemas.microsoft.com/office/drawing/2014/main" xmlns="" id="{2495998A-FA49-43D2-A5E3-E90846F9875B}"/>
                </a:ext>
              </a:extLst>
            </p:cNvPr>
            <p:cNvSpPr/>
            <p:nvPr/>
          </p:nvSpPr>
          <p:spPr>
            <a:xfrm>
              <a:off x="2521592" y="0"/>
              <a:ext cx="5170257" cy="1169876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ectangle : coins arrondis 7">
              <a:extLst>
                <a:ext uri="{FF2B5EF4-FFF2-40B4-BE49-F238E27FC236}">
                  <a16:creationId xmlns:a16="http://schemas.microsoft.com/office/drawing/2014/main" xmlns="" id="{8C6A00A6-313F-4529-AD65-A6698FFBE11D}"/>
                </a:ext>
              </a:extLst>
            </p:cNvPr>
            <p:cNvSpPr txBox="1"/>
            <p:nvPr/>
          </p:nvSpPr>
          <p:spPr>
            <a:xfrm>
              <a:off x="2578701" y="57109"/>
              <a:ext cx="5056039" cy="105565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100" kern="1200" dirty="0">
                <a:solidFill>
                  <a:srgbClr val="FF0066"/>
                </a:solidFill>
              </a:endParaRPr>
            </a:p>
          </p:txBody>
        </p:sp>
      </p:grpSp>
      <p:pic>
        <p:nvPicPr>
          <p:cNvPr id="44" name="Picture 7" descr="D:\esprit 2014\ESPRIT 2014\charte essprit 2014\render\support final\triangle.png">
            <a:extLst>
              <a:ext uri="{FF2B5EF4-FFF2-40B4-BE49-F238E27FC236}">
                <a16:creationId xmlns:a16="http://schemas.microsoft.com/office/drawing/2014/main" xmlns="" id="{B30CA181-124D-4CD6-B9CB-383216D30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CC3CD41-9D0B-404B-BAFB-91F052EFEC3C}"/>
              </a:ext>
            </a:extLst>
          </p:cNvPr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317E37F-5A07-4014-89C4-1AF673A34B15}"/>
              </a:ext>
            </a:extLst>
          </p:cNvPr>
          <p:cNvSpPr/>
          <p:nvPr/>
        </p:nvSpPr>
        <p:spPr>
          <a:xfrm>
            <a:off x="3255651" y="206676"/>
            <a:ext cx="52581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fr-FR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Mind Engineering</a:t>
            </a:r>
          </a:p>
        </p:txBody>
      </p:sp>
      <p:sp>
        <p:nvSpPr>
          <p:cNvPr id="58" name="Titre 1">
            <a:extLst>
              <a:ext uri="{FF2B5EF4-FFF2-40B4-BE49-F238E27FC236}">
                <a16:creationId xmlns:a16="http://schemas.microsoft.com/office/drawing/2014/main" xmlns="" id="{DF7B8EDA-E8E3-495E-B342-4B774B8250D2}"/>
              </a:ext>
            </a:extLst>
          </p:cNvPr>
          <p:cNvSpPr txBox="1"/>
          <p:nvPr/>
        </p:nvSpPr>
        <p:spPr>
          <a:xfrm>
            <a:off x="11595297" y="6035040"/>
            <a:ext cx="300612" cy="271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3446" y="2433887"/>
            <a:ext cx="1508760" cy="3175336"/>
            <a:chOff x="4446428" y="1524000"/>
            <a:chExt cx="2011680" cy="4233781"/>
          </a:xfrm>
        </p:grpSpPr>
        <p:grpSp>
          <p:nvGrpSpPr>
            <p:cNvPr id="55" name="Group 54"/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6"/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1"/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2"/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3"/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5"/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"/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7"/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8"/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2844985" y="1420934"/>
            <a:ext cx="34658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>
                <a:solidFill>
                  <a:srgbClr val="002060"/>
                </a:solidFill>
              </a:rPr>
              <a:t>What’s Mind Engineering</a:t>
            </a:r>
            <a:endParaRPr lang="en-US" sz="2500" dirty="0">
              <a:solidFill>
                <a:srgbClr val="00206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452158" y="2800599"/>
            <a:ext cx="82154" cy="590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6" name="Oval 85"/>
          <p:cNvSpPr/>
          <p:nvPr/>
        </p:nvSpPr>
        <p:spPr>
          <a:xfrm>
            <a:off x="1209270" y="2860805"/>
            <a:ext cx="82154" cy="631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7" name="Oval 86"/>
          <p:cNvSpPr/>
          <p:nvPr/>
        </p:nvSpPr>
        <p:spPr>
          <a:xfrm>
            <a:off x="1396997" y="2950913"/>
            <a:ext cx="67865" cy="819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Moon 87"/>
          <p:cNvSpPr/>
          <p:nvPr/>
        </p:nvSpPr>
        <p:spPr>
          <a:xfrm rot="15475002">
            <a:off x="1363614" y="2963820"/>
            <a:ext cx="153260" cy="255778"/>
          </a:xfrm>
          <a:prstGeom prst="moon">
            <a:avLst>
              <a:gd name="adj" fmla="val 5668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2" name="Ellipse 35">
            <a:extLst>
              <a:ext uri="{FF2B5EF4-FFF2-40B4-BE49-F238E27FC236}">
                <a16:creationId xmlns:a16="http://schemas.microsoft.com/office/drawing/2014/main" xmlns="" id="{C4A5E66D-2C15-4825-AD48-7E86B96A7959}"/>
              </a:ext>
            </a:extLst>
          </p:cNvPr>
          <p:cNvSpPr/>
          <p:nvPr/>
        </p:nvSpPr>
        <p:spPr>
          <a:xfrm>
            <a:off x="2336698" y="2197947"/>
            <a:ext cx="397745" cy="2397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37">
            <a:extLst>
              <a:ext uri="{FF2B5EF4-FFF2-40B4-BE49-F238E27FC236}">
                <a16:creationId xmlns:a16="http://schemas.microsoft.com/office/drawing/2014/main" xmlns="" id="{6C718CD9-6366-4583-8ECE-785FBA37CF26}"/>
              </a:ext>
            </a:extLst>
          </p:cNvPr>
          <p:cNvSpPr/>
          <p:nvPr/>
        </p:nvSpPr>
        <p:spPr>
          <a:xfrm>
            <a:off x="1976130" y="2364112"/>
            <a:ext cx="337621" cy="2397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38">
            <a:extLst>
              <a:ext uri="{FF2B5EF4-FFF2-40B4-BE49-F238E27FC236}">
                <a16:creationId xmlns:a16="http://schemas.microsoft.com/office/drawing/2014/main" xmlns="" id="{CE1F7A1D-C9C0-4649-B9D8-4CEBF3BBC930}"/>
              </a:ext>
            </a:extLst>
          </p:cNvPr>
          <p:cNvSpPr/>
          <p:nvPr/>
        </p:nvSpPr>
        <p:spPr>
          <a:xfrm>
            <a:off x="1688698" y="2511650"/>
            <a:ext cx="212776" cy="187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107917" y="2517427"/>
            <a:ext cx="75390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latin typeface="Garamond" panose="02020404030301010803" pitchFamily="18" charset="0"/>
              </a:rPr>
              <a:t>Mind Engineering </a:t>
            </a:r>
            <a:r>
              <a:rPr lang="fr-FR" sz="2200" dirty="0" err="1">
                <a:latin typeface="Garamond" panose="02020404030301010803" pitchFamily="18" charset="0"/>
              </a:rPr>
              <a:t>was</a:t>
            </a:r>
            <a:r>
              <a:rPr lang="fr-FR" sz="2200" dirty="0">
                <a:latin typeface="Garamond" panose="02020404030301010803" pitchFamily="18" charset="0"/>
              </a:rPr>
              <a:t> </a:t>
            </a:r>
            <a:r>
              <a:rPr lang="fr-FR" sz="2200" dirty="0" err="1">
                <a:latin typeface="Garamond" panose="02020404030301010803" pitchFamily="18" charset="0"/>
              </a:rPr>
              <a:t>created</a:t>
            </a:r>
            <a:r>
              <a:rPr lang="fr-FR" sz="2200" dirty="0">
                <a:latin typeface="Garamond" panose="02020404030301010803" pitchFamily="18" charset="0"/>
              </a:rPr>
              <a:t> 05/01/2016 in the </a:t>
            </a:r>
            <a:r>
              <a:rPr lang="fr-FR" sz="2200" dirty="0" err="1">
                <a:latin typeface="Garamond" panose="02020404030301010803" pitchFamily="18" charset="0"/>
              </a:rPr>
              <a:t>form</a:t>
            </a:r>
            <a:r>
              <a:rPr lang="fr-FR" sz="2200" dirty="0">
                <a:latin typeface="Garamond" panose="02020404030301010803" pitchFamily="18" charset="0"/>
              </a:rPr>
              <a:t> of an LLC.</a:t>
            </a:r>
            <a:endParaRPr lang="fr-FR" altLang="en-US" sz="2200" dirty="0">
              <a:latin typeface="Garamond" panose="02020404030301010803" pitchFamily="18" charset="0"/>
            </a:endParaRPr>
          </a:p>
        </p:txBody>
      </p:sp>
      <p:sp>
        <p:nvSpPr>
          <p:cNvPr id="95" name="Oval 55"/>
          <p:cNvSpPr/>
          <p:nvPr/>
        </p:nvSpPr>
        <p:spPr>
          <a:xfrm>
            <a:off x="3512692" y="3226312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solidFill>
                <a:srgbClr val="00B050"/>
              </a:solidFill>
            </a:endParaRPr>
          </a:p>
        </p:txBody>
      </p:sp>
      <p:pic>
        <p:nvPicPr>
          <p:cNvPr id="96" name="Picture 2" descr="RÃ©sultat de recherche d'images pour &quot;features icon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015" y="3254359"/>
            <a:ext cx="490651" cy="4906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3165029" y="3290465"/>
            <a:ext cx="774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fr-FR" dirty="0">
                <a:latin typeface="Garamond" panose="02020404030301010803" pitchFamily="18" charset="0"/>
              </a:rPr>
              <a:t>Web </a:t>
            </a:r>
            <a:r>
              <a:rPr lang="fr-FR" dirty="0" err="1">
                <a:latin typeface="Garamond" panose="02020404030301010803" pitchFamily="18" charset="0"/>
              </a:rPr>
              <a:t>agency</a:t>
            </a:r>
            <a:r>
              <a:rPr lang="fr-FR" dirty="0">
                <a:latin typeface="Garamond" panose="02020404030301010803" pitchFamily="18" charset="0"/>
              </a:rPr>
              <a:t> </a:t>
            </a:r>
            <a:r>
              <a:rPr lang="fr-FR" dirty="0" err="1">
                <a:latin typeface="Garamond" panose="02020404030301010803" pitchFamily="18" charset="0"/>
              </a:rPr>
              <a:t>specialized</a:t>
            </a:r>
            <a:r>
              <a:rPr lang="fr-FR" dirty="0">
                <a:latin typeface="Garamond" panose="02020404030301010803" pitchFamily="18" charset="0"/>
              </a:rPr>
              <a:t> in the design of innovative software solutions</a:t>
            </a:r>
            <a:endParaRPr lang="fr-FR" altLang="en-US" dirty="0">
              <a:latin typeface="Garamond" panose="02020404030301010803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07917" y="3970612"/>
            <a:ext cx="95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fr-FR" dirty="0">
                <a:latin typeface="Garamond" panose="02020404030301010803" pitchFamily="18" charset="0"/>
              </a:rPr>
              <a:t>Mind Engineering </a:t>
            </a:r>
            <a:r>
              <a:rPr lang="fr-FR" dirty="0" err="1">
                <a:latin typeface="Garamond" panose="02020404030301010803" pitchFamily="18" charset="0"/>
              </a:rPr>
              <a:t>offers</a:t>
            </a:r>
            <a:r>
              <a:rPr lang="fr-FR" dirty="0">
                <a:latin typeface="Garamond" panose="02020404030301010803" pitchFamily="18" charset="0"/>
              </a:rPr>
              <a:t> innovative solutions </a:t>
            </a:r>
            <a:r>
              <a:rPr lang="fr-FR" dirty="0" err="1">
                <a:latin typeface="Garamond" panose="02020404030301010803" pitchFamily="18" charset="0"/>
              </a:rPr>
              <a:t>with</a:t>
            </a:r>
            <a:r>
              <a:rPr lang="fr-FR" dirty="0">
                <a:latin typeface="Garamond" panose="02020404030301010803" pitchFamily="18" charset="0"/>
              </a:rPr>
              <a:t> new communications technologies.</a:t>
            </a:r>
            <a:endParaRPr lang="fr-FR" altLang="en-US" dirty="0">
              <a:latin typeface="Garamond" panose="02020404030301010803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7021" y="4662316"/>
            <a:ext cx="304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fr-FR" altLang="en-US" dirty="0">
                <a:latin typeface="Garamond" panose="02020404030301010803" pitchFamily="18" charset="0"/>
              </a:rPr>
              <a:t>Web site </a:t>
            </a:r>
            <a:r>
              <a:rPr lang="fr-FR" altLang="en-US" dirty="0" err="1">
                <a:latin typeface="Garamond" panose="02020404030301010803" pitchFamily="18" charset="0"/>
              </a:rPr>
              <a:t>hosting</a:t>
            </a:r>
            <a:endParaRPr lang="fr-FR" altLang="en-US" dirty="0">
              <a:latin typeface="Garamond" panose="02020404030301010803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86448" y="5322537"/>
            <a:ext cx="298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fr-FR" altLang="en-US" dirty="0">
                <a:latin typeface="Garamond" panose="02020404030301010803" pitchFamily="18" charset="0"/>
              </a:rPr>
              <a:t>Web </a:t>
            </a:r>
            <a:r>
              <a:rPr lang="fr-FR" altLang="en-US" dirty="0" err="1">
                <a:latin typeface="Garamond" panose="02020404030301010803" pitchFamily="18" charset="0"/>
              </a:rPr>
              <a:t>desingning</a:t>
            </a:r>
            <a:endParaRPr lang="fr-FR" altLang="en-US" dirty="0">
              <a:latin typeface="Garamond" panose="02020404030301010803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77021" y="5947421"/>
            <a:ext cx="606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fr-FR" altLang="en-US" dirty="0" err="1" smtClean="0">
                <a:latin typeface="Garamond" panose="02020404030301010803" pitchFamily="18" charset="0"/>
              </a:rPr>
              <a:t>Creaate</a:t>
            </a:r>
            <a:r>
              <a:rPr lang="fr-FR" altLang="en-US" dirty="0" smtClean="0">
                <a:latin typeface="Garamond" panose="02020404030301010803" pitchFamily="18" charset="0"/>
              </a:rPr>
              <a:t> non </a:t>
            </a:r>
            <a:r>
              <a:rPr lang="fr-FR" altLang="en-US" dirty="0" err="1" smtClean="0">
                <a:latin typeface="Garamond" panose="02020404030301010803" pitchFamily="18" charset="0"/>
              </a:rPr>
              <a:t>realisable</a:t>
            </a:r>
            <a:r>
              <a:rPr lang="fr-FR" altLang="en-US" dirty="0" smtClean="0">
                <a:latin typeface="Garamond" panose="02020404030301010803" pitchFamily="18" charset="0"/>
              </a:rPr>
              <a:t> </a:t>
            </a:r>
            <a:r>
              <a:rPr lang="fr-FR" altLang="en-US" dirty="0" err="1" smtClean="0">
                <a:latin typeface="Garamond" panose="02020404030301010803" pitchFamily="18" charset="0"/>
              </a:rPr>
              <a:t>operations</a:t>
            </a:r>
            <a:r>
              <a:rPr lang="fr-FR" altLang="en-US" dirty="0" smtClean="0">
                <a:latin typeface="Garamond" panose="02020404030301010803" pitchFamily="18" charset="0"/>
              </a:rPr>
              <a:t> </a:t>
            </a:r>
            <a:r>
              <a:rPr lang="fr-FR" altLang="en-US" dirty="0" err="1" smtClean="0">
                <a:latin typeface="Garamond" panose="02020404030301010803" pitchFamily="18" charset="0"/>
              </a:rPr>
              <a:t>inside</a:t>
            </a:r>
            <a:r>
              <a:rPr lang="fr-FR" altLang="en-US" dirty="0" smtClean="0">
                <a:latin typeface="Garamond" panose="02020404030301010803" pitchFamily="18" charset="0"/>
              </a:rPr>
              <a:t> the server </a:t>
            </a:r>
            <a:endParaRPr lang="fr-FR" altLang="en-US" dirty="0">
              <a:latin typeface="Garamond" panose="02020404030301010803" pitchFamily="18" charset="0"/>
            </a:endParaRPr>
          </a:p>
        </p:txBody>
      </p:sp>
      <p:sp>
        <p:nvSpPr>
          <p:cNvPr id="98" name="Oval 55"/>
          <p:cNvSpPr/>
          <p:nvPr/>
        </p:nvSpPr>
        <p:spPr>
          <a:xfrm>
            <a:off x="3497154" y="3878411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solidFill>
                <a:srgbClr val="00B050"/>
              </a:solidFill>
            </a:endParaRPr>
          </a:p>
        </p:txBody>
      </p:sp>
      <p:pic>
        <p:nvPicPr>
          <p:cNvPr id="99" name="Picture 2" descr="RÃ©sultat de recherche d'images pour &quot;features icon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77" y="3906458"/>
            <a:ext cx="490651" cy="4906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Oval 55"/>
          <p:cNvSpPr/>
          <p:nvPr/>
        </p:nvSpPr>
        <p:spPr>
          <a:xfrm>
            <a:off x="3497154" y="4522600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solidFill>
                <a:srgbClr val="00B050"/>
              </a:solidFill>
            </a:endParaRPr>
          </a:p>
        </p:txBody>
      </p:sp>
      <p:pic>
        <p:nvPicPr>
          <p:cNvPr id="101" name="Picture 2" descr="RÃ©sultat de recherche d'images pour &quot;features icon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77" y="4550647"/>
            <a:ext cx="490651" cy="4906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Oval 55"/>
          <p:cNvSpPr/>
          <p:nvPr/>
        </p:nvSpPr>
        <p:spPr>
          <a:xfrm>
            <a:off x="3497154" y="5179553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solidFill>
                <a:srgbClr val="00B050"/>
              </a:solidFill>
            </a:endParaRPr>
          </a:p>
        </p:txBody>
      </p:sp>
      <p:pic>
        <p:nvPicPr>
          <p:cNvPr id="103" name="Picture 2" descr="RÃ©sultat de recherche d'images pour &quot;features icon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77" y="5207600"/>
            <a:ext cx="490651" cy="4906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Oval 55"/>
          <p:cNvSpPr/>
          <p:nvPr/>
        </p:nvSpPr>
        <p:spPr>
          <a:xfrm>
            <a:off x="3489772" y="5820519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solidFill>
                <a:srgbClr val="00B050"/>
              </a:solidFill>
            </a:endParaRPr>
          </a:p>
        </p:txBody>
      </p:sp>
      <p:pic>
        <p:nvPicPr>
          <p:cNvPr id="105" name="Picture 2" descr="RÃ©sultat de recherche d'images pour &quot;features icon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95" y="5848566"/>
            <a:ext cx="490651" cy="4906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animBg="1"/>
      <p:bldP spid="86" grpId="0" animBg="1"/>
      <p:bldP spid="87" grpId="0" animBg="1"/>
      <p:bldP spid="88" grpId="0" animBg="1"/>
      <p:bldP spid="92" grpId="0" animBg="1"/>
      <p:bldP spid="93" grpId="0" animBg="1"/>
      <p:bldP spid="94" grpId="0" animBg="1"/>
      <p:bldP spid="25" grpId="0"/>
      <p:bldP spid="95" grpId="0" animBg="1"/>
      <p:bldP spid="37" grpId="0"/>
      <p:bldP spid="42" grpId="0"/>
      <p:bldP spid="43" grpId="0"/>
      <p:bldP spid="98" grpId="0" animBg="1"/>
      <p:bldP spid="100" grpId="0" animBg="1"/>
      <p:bldP spid="102" grpId="0" animBg="1"/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re 1"/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3394" y="-44306"/>
            <a:ext cx="5992346" cy="1150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Smart Shopping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9605" y="1655132"/>
            <a:ext cx="259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b="1" dirty="0"/>
              <a:t>Recommandation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9409511" y="3342950"/>
            <a:ext cx="26681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Helping us to not lose any</a:t>
            </a:r>
          </a:p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information while or after</a:t>
            </a:r>
          </a:p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writing a list</a:t>
            </a:r>
            <a:endParaRPr lang="en-US" dirty="0">
              <a:latin typeface="Calibri (Body)"/>
            </a:endParaRPr>
          </a:p>
        </p:txBody>
      </p:sp>
      <p:pic>
        <p:nvPicPr>
          <p:cNvPr id="2052" name="Picture 4" descr="Résultat de recherche d'images pour &quot;Conception mécanique icon&quot;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24" b="9435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517" y="113054"/>
            <a:ext cx="3624484" cy="38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" y="2553692"/>
            <a:ext cx="2143125" cy="2143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511910" y="1671932"/>
            <a:ext cx="1976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b="1" dirty="0">
                <a:solidFill>
                  <a:srgbClr val="000000"/>
                </a:solidFill>
                <a:latin typeface="Calibri (Body)"/>
              </a:rPr>
              <a:t>Mobile application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39287" y="4848925"/>
            <a:ext cx="782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 (Body)"/>
              </a:rPr>
              <a:t>Facilitate the creation of a personal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 (Body)"/>
              </a:rPr>
              <a:t>customizable list of our needs from the market.</a:t>
            </a:r>
            <a:endParaRPr lang="fr-FR" b="1" dirty="0">
              <a:solidFill>
                <a:srgbClr val="000000"/>
              </a:solidFill>
              <a:latin typeface="Calibri (Body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39287" y="3208412"/>
            <a:ext cx="4288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Giving the user the ability to select and choose the products he needs all with </a:t>
            </a:r>
          </a:p>
          <a:p>
            <a:pPr algn="just"/>
            <a:r>
              <a:rPr lang="en-US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specifying the price for each list</a:t>
            </a:r>
            <a:endParaRPr lang="fr-FR" sz="16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09511" y="4958622"/>
            <a:ext cx="2642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 Optimize shopping run in</a:t>
            </a:r>
          </a:p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 distance and price</a:t>
            </a:r>
            <a:endParaRPr lang="en-US" b="1" dirty="0">
              <a:latin typeface="Calibri (Body)"/>
            </a:endParaRPr>
          </a:p>
        </p:txBody>
      </p:sp>
      <p:sp>
        <p:nvSpPr>
          <p:cNvPr id="47" name="AutoShape 24" descr="Résultat de recherche d'images pour &quot;Conception  microélectronique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9C729D1-DD55-4E76-A808-B8726B2E26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66" y="1164158"/>
            <a:ext cx="1444109" cy="1444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4F4D536-FCFD-4FFB-8076-7CE379B99D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62" y="2730945"/>
            <a:ext cx="1806849" cy="18068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7E0B57F3-11AF-4DBC-BFC4-B7B7957CADB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1704" r="15690" b="15691"/>
          <a:stretch/>
        </p:blipFill>
        <p:spPr>
          <a:xfrm>
            <a:off x="7823966" y="4537794"/>
            <a:ext cx="1444110" cy="15560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60F80781-C49B-499F-A554-E97A8B7051B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5" t="17428" r="15691" b="15690"/>
          <a:stretch/>
        </p:blipFill>
        <p:spPr>
          <a:xfrm>
            <a:off x="516382" y="4756095"/>
            <a:ext cx="1302683" cy="1433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6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4572169" y="7266"/>
            <a:ext cx="3097323" cy="1150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Conception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68D21A9-8E2C-45FF-9B5F-4CEA78641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33" y="1180454"/>
            <a:ext cx="6713070" cy="50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15" y="179194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re 1"/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436137E-CF09-4591-8BF3-545EA1623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5" y="580627"/>
            <a:ext cx="7919655" cy="51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re 1"/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66"/>
          <p:cNvSpPr/>
          <p:nvPr/>
        </p:nvSpPr>
        <p:spPr>
          <a:xfrm>
            <a:off x="2143006" y="4350541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5" name="Oval 83"/>
          <p:cNvSpPr/>
          <p:nvPr/>
        </p:nvSpPr>
        <p:spPr>
          <a:xfrm>
            <a:off x="2143006" y="5188063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5" name="Oval 55"/>
          <p:cNvSpPr/>
          <p:nvPr/>
        </p:nvSpPr>
        <p:spPr>
          <a:xfrm>
            <a:off x="2143006" y="1825526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8" name="Oval 86"/>
          <p:cNvSpPr/>
          <p:nvPr/>
        </p:nvSpPr>
        <p:spPr>
          <a:xfrm>
            <a:off x="2143006" y="2700591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>
                <a:solidFill>
                  <a:srgbClr val="00B050"/>
                </a:solidFill>
              </a:rPr>
              <a:t>+</a:t>
            </a:r>
            <a:endParaRPr lang="en-IN" sz="4400" b="1" dirty="0">
              <a:solidFill>
                <a:srgbClr val="00B050"/>
              </a:solidFill>
            </a:endParaRPr>
          </a:p>
        </p:txBody>
      </p:sp>
      <p:sp>
        <p:nvSpPr>
          <p:cNvPr id="52" name="Oval 92"/>
          <p:cNvSpPr/>
          <p:nvPr/>
        </p:nvSpPr>
        <p:spPr>
          <a:xfrm>
            <a:off x="2143006" y="3522339"/>
            <a:ext cx="583660" cy="583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59" name="TextBox 102"/>
          <p:cNvSpPr txBox="1"/>
          <p:nvPr/>
        </p:nvSpPr>
        <p:spPr>
          <a:xfrm>
            <a:off x="3036776" y="4426779"/>
            <a:ext cx="34650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b="1" dirty="0"/>
              <a:t>Saas platform: Docker/Containers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3036776" y="5295227"/>
            <a:ext cx="34077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b="1" dirty="0" err="1"/>
              <a:t>Gitlab</a:t>
            </a:r>
            <a:r>
              <a:rPr lang="fr-FR" b="1" dirty="0"/>
              <a:t> Mind Engineering</a:t>
            </a:r>
            <a:endParaRPr lang="en-US" b="1" dirty="0"/>
          </a:p>
        </p:txBody>
      </p:sp>
      <p:sp>
        <p:nvSpPr>
          <p:cNvPr id="63" name="TextBox 107"/>
          <p:cNvSpPr txBox="1"/>
          <p:nvPr/>
        </p:nvSpPr>
        <p:spPr>
          <a:xfrm>
            <a:off x="2631339" y="2002364"/>
            <a:ext cx="33696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fr-FR" b="1" dirty="0"/>
              <a:t>Python 3,6 /Flask Framework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08"/>
          <p:cNvSpPr txBox="1"/>
          <p:nvPr/>
        </p:nvSpPr>
        <p:spPr>
          <a:xfrm>
            <a:off x="1073918" y="2746355"/>
            <a:ext cx="3114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fr-FR" b="1" dirty="0"/>
              <a:t>  MongoDB    </a:t>
            </a: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109"/>
          <p:cNvSpPr txBox="1"/>
          <p:nvPr/>
        </p:nvSpPr>
        <p:spPr>
          <a:xfrm>
            <a:off x="1122698" y="3619787"/>
            <a:ext cx="32734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fr-FR" b="1" dirty="0" err="1"/>
              <a:t>SQLAlchemy</a:t>
            </a: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27466" y="-44306"/>
            <a:ext cx="5064207" cy="1150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2772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45" grpId="0" animBg="1"/>
      <p:bldP spid="48" grpId="0" animBg="1"/>
      <p:bldP spid="52" grpId="0" animBg="1"/>
      <p:bldP spid="59" grpId="0"/>
      <p:bldP spid="60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2268481" y="277734"/>
            <a:ext cx="6854762" cy="80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Microservice Architecture</a:t>
            </a:r>
            <a:endParaRPr lang="fr-FR" sz="5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xmlns="" id="{18C6C0E3-B4DB-479D-9C67-E1F1A079384F}"/>
              </a:ext>
            </a:extLst>
          </p:cNvPr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7F41A1-5883-4E9A-9ECD-749F572430F5}"/>
              </a:ext>
            </a:extLst>
          </p:cNvPr>
          <p:cNvSpPr/>
          <p:nvPr/>
        </p:nvSpPr>
        <p:spPr>
          <a:xfrm>
            <a:off x="566291" y="2458367"/>
            <a:ext cx="6096000" cy="1895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Technological agility.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Extensibility.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Factoring and reuse of microservices.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Scalability.</a:t>
            </a:r>
            <a:endParaRPr lang="en-US" sz="2000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FE84377-1C12-4F74-A3FF-CD4E8FA32042}"/>
              </a:ext>
            </a:extLst>
          </p:cNvPr>
          <p:cNvSpPr/>
          <p:nvPr/>
        </p:nvSpPr>
        <p:spPr>
          <a:xfrm>
            <a:off x="566291" y="451788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A product, not a project: In the microservices vision, a team is responsible for a product throughout its life cycle. She is entirely responsible software in production.</a:t>
            </a:r>
            <a:endParaRPr lang="en-US" sz="2000" b="0" i="0" dirty="0">
              <a:effectLst/>
              <a:latin typeface="Garamond" panose="02020404030301010803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D2C502D4-C682-4A4D-8574-A72B5D03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642" y="2118612"/>
            <a:ext cx="4549660" cy="331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7" descr="D:\esprit 2014\ESPRIT 2014\charte essprit 2014\render\support final\tri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42" y="23796"/>
            <a:ext cx="2000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" y="6521580"/>
            <a:ext cx="12214745" cy="3364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470545" y="712771"/>
            <a:ext cx="2390398" cy="80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89047">
              <a:lnSpc>
                <a:spcPct val="90000"/>
              </a:lnSpc>
              <a:spcAft>
                <a:spcPts val="12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000" b="1" dirty="0">
                <a:solidFill>
                  <a:srgbClr val="CB522A"/>
                </a:solidFill>
                <a:latin typeface="Bradley Hand ITC" panose="030704020503020302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Agility </a:t>
            </a:r>
            <a:endParaRPr lang="fr-FR" sz="54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xmlns="" id="{18C6C0E3-B4DB-479D-9C67-E1F1A079384F}"/>
              </a:ext>
            </a:extLst>
          </p:cNvPr>
          <p:cNvSpPr txBox="1"/>
          <p:nvPr/>
        </p:nvSpPr>
        <p:spPr>
          <a:xfrm>
            <a:off x="11516138" y="6021227"/>
            <a:ext cx="500328" cy="336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0389" y="3110230"/>
            <a:ext cx="9715913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Garamond" panose="02020404030301010803" pitchFamily="18" charset="0"/>
              </a:rPr>
              <a:t>As an agility method we are used the scrum methodology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Garamond" panose="02020404030301010803" pitchFamily="18" charset="0"/>
              </a:rPr>
              <a:t>Group of 5 students and a scrum master who was the manager of Mind Engineering</a:t>
            </a:r>
          </a:p>
        </p:txBody>
      </p:sp>
      <p:pic>
        <p:nvPicPr>
          <p:cNvPr id="10" name="Image 4">
            <a:extLst>
              <a:ext uri="{FF2B5EF4-FFF2-40B4-BE49-F238E27FC236}">
                <a16:creationId xmlns:a16="http://schemas.microsoft.com/office/drawing/2014/main" xmlns="" id="{35FD0254-9312-4811-95A2-55A75C15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576" y="-135088"/>
            <a:ext cx="2729551" cy="2277788"/>
          </a:xfrm>
          <a:prstGeom prst="rect">
            <a:avLst/>
          </a:prstGeom>
          <a:noFill/>
          <a:ln cap="flat">
            <a:noFill/>
          </a:ln>
          <a:effectLst>
            <a:outerShdw dist="38103" dir="1080000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8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tiny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tinyPPT</Template>
  <TotalTime>3387</TotalTime>
  <Words>309</Words>
  <Application>Microsoft Macintosh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Algerian</vt:lpstr>
      <vt:lpstr>Arial Hebrew</vt:lpstr>
      <vt:lpstr>Berlin Sans FB Demi</vt:lpstr>
      <vt:lpstr>Bradley Hand ITC</vt:lpstr>
      <vt:lpstr>Calibri</vt:lpstr>
      <vt:lpstr>Calibri (Body)</vt:lpstr>
      <vt:lpstr>Calibri Light</vt:lpstr>
      <vt:lpstr>Century Gothic</vt:lpstr>
      <vt:lpstr>Garamond</vt:lpstr>
      <vt:lpstr>Times New Roman</vt:lpstr>
      <vt:lpstr>Trebuchet MS</vt:lpstr>
      <vt:lpstr>Wingdings</vt:lpstr>
      <vt:lpstr>Arial</vt:lpstr>
      <vt:lpstr>1_tinyPPT.com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tinyPPT.com</Manager>
  <LinksUpToDate>false</LinksUpToDate>
  <SharedDoc>false</SharedDoc>
  <HyperlinkBase>https://tinyppt.com/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THANH PHONG HO</dc:creator>
  <cp:keywords>PowerPoint Presentation - TinyPPT.com</cp:keywords>
  <dc:description>We design and provide free PowerPoint Templates, Keynote Templates (MacOS) and Google Slides Templates with High-quality editable graphics, easily customizable to your needs and include animated._x000d_
Contact us: contact@tinyppt.com</dc:description>
  <cp:lastModifiedBy>Microsoft Office User</cp:lastModifiedBy>
  <cp:revision>387</cp:revision>
  <dcterms:created xsi:type="dcterms:W3CDTF">2018-07-15T11:37:00Z</dcterms:created>
  <dcterms:modified xsi:type="dcterms:W3CDTF">2019-10-18T08:34:45Z</dcterms:modified>
  <cp:category>PowerPoint Templates, Google Slides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tinyPPT.com</vt:lpwstr>
  </property>
  <property fmtid="{D5CDD505-2E9C-101B-9397-08002B2CF9AE}" pid="3" name="Mailstop">
    <vt:lpwstr>contact@tinyppt.com</vt:lpwstr>
  </property>
  <property fmtid="{D5CDD505-2E9C-101B-9397-08002B2CF9AE}" pid="4" name="Owner">
    <vt:lpwstr>tinyPPT.com</vt:lpwstr>
  </property>
  <property fmtid="{D5CDD505-2E9C-101B-9397-08002B2CF9AE}" pid="5" name="KSOProductBuildVer">
    <vt:lpwstr>1036-10.2.0.7635</vt:lpwstr>
  </property>
</Properties>
</file>