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omorrow" charset="1" panose="00000000000000000000"/>
      <p:regular r:id="rId18"/>
    </p:embeddedFont>
    <p:embeddedFont>
      <p:font typeface="Architype Van Der Leck" charset="1" panose="02000600030000020004"/>
      <p:regular r:id="rId19"/>
    </p:embeddedFont>
    <p:embeddedFont>
      <p:font typeface="Tomorrow Bold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45893" y="2815290"/>
            <a:ext cx="13796213" cy="4656421"/>
            <a:chOff x="0" y="0"/>
            <a:chExt cx="3633571" cy="12263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33570" cy="1226382"/>
            </a:xfrm>
            <a:custGeom>
              <a:avLst/>
              <a:gdLst/>
              <a:ahLst/>
              <a:cxnLst/>
              <a:rect r="r" b="b" t="t" l="l"/>
              <a:pathLst>
                <a:path h="1226382" w="3633570">
                  <a:moveTo>
                    <a:pt x="0" y="0"/>
                  </a:moveTo>
                  <a:lnTo>
                    <a:pt x="3633570" y="0"/>
                  </a:lnTo>
                  <a:lnTo>
                    <a:pt x="3633570" y="1226382"/>
                  </a:lnTo>
                  <a:lnTo>
                    <a:pt x="0" y="122638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633571" cy="1274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1304065">
            <a:off x="1156142" y="1120447"/>
            <a:ext cx="2686742" cy="3001440"/>
          </a:xfrm>
          <a:custGeom>
            <a:avLst/>
            <a:gdLst/>
            <a:ahLst/>
            <a:cxnLst/>
            <a:rect r="r" b="b" t="t" l="l"/>
            <a:pathLst>
              <a:path h="3001440" w="2686742">
                <a:moveTo>
                  <a:pt x="0" y="0"/>
                </a:moveTo>
                <a:lnTo>
                  <a:pt x="2686741" y="0"/>
                </a:lnTo>
                <a:lnTo>
                  <a:pt x="2686741" y="3001441"/>
                </a:lnTo>
                <a:lnTo>
                  <a:pt x="0" y="30014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1450">
            <a:off x="14149825" y="6104506"/>
            <a:ext cx="2615300" cy="2761785"/>
          </a:xfrm>
          <a:custGeom>
            <a:avLst/>
            <a:gdLst/>
            <a:ahLst/>
            <a:cxnLst/>
            <a:rect r="r" b="b" t="t" l="l"/>
            <a:pathLst>
              <a:path h="2761785" w="2615300">
                <a:moveTo>
                  <a:pt x="0" y="0"/>
                </a:moveTo>
                <a:lnTo>
                  <a:pt x="2615300" y="0"/>
                </a:lnTo>
                <a:lnTo>
                  <a:pt x="2615300" y="2761785"/>
                </a:lnTo>
                <a:lnTo>
                  <a:pt x="0" y="27617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27461" y="5372884"/>
            <a:ext cx="11633077" cy="767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29"/>
              </a:lnSpc>
            </a:pPr>
            <a:r>
              <a:rPr lang="en-US" sz="444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Linear Regression &amp; Random Forest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10987" y="3517832"/>
            <a:ext cx="10866026" cy="1305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62"/>
              </a:lnSpc>
              <a:spcBef>
                <a:spcPct val="0"/>
              </a:spcBef>
            </a:pPr>
            <a:r>
              <a:rPr lang="en-US" sz="3758">
                <a:solidFill>
                  <a:srgbClr val="FFFFFF"/>
                </a:solidFill>
                <a:latin typeface="Architype Van Der Leck"/>
                <a:ea typeface="Architype Van Der Leck"/>
                <a:cs typeface="Architype Van Der Leck"/>
                <a:sym typeface="Architype Van Der Leck"/>
              </a:rPr>
              <a:t>Predicting Health Outcomes Using Machine Learning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496166" y="7993829"/>
            <a:ext cx="4526072" cy="2528943"/>
          </a:xfrm>
          <a:custGeom>
            <a:avLst/>
            <a:gdLst/>
            <a:ahLst/>
            <a:cxnLst/>
            <a:rect r="r" b="b" t="t" l="l"/>
            <a:pathLst>
              <a:path h="2528943" w="4526072">
                <a:moveTo>
                  <a:pt x="0" y="0"/>
                </a:moveTo>
                <a:lnTo>
                  <a:pt x="4526072" y="0"/>
                </a:lnTo>
                <a:lnTo>
                  <a:pt x="4526072" y="2528942"/>
                </a:lnTo>
                <a:lnTo>
                  <a:pt x="0" y="25289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4192633" y="-235771"/>
            <a:ext cx="4526072" cy="2528943"/>
          </a:xfrm>
          <a:custGeom>
            <a:avLst/>
            <a:gdLst/>
            <a:ahLst/>
            <a:cxnLst/>
            <a:rect r="r" b="b" t="t" l="l"/>
            <a:pathLst>
              <a:path h="2528943" w="4526072">
                <a:moveTo>
                  <a:pt x="0" y="0"/>
                </a:moveTo>
                <a:lnTo>
                  <a:pt x="4526072" y="0"/>
                </a:lnTo>
                <a:lnTo>
                  <a:pt x="4526072" y="2528942"/>
                </a:lnTo>
                <a:lnTo>
                  <a:pt x="0" y="25289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5729015" y="4202312"/>
            <a:ext cx="626183" cy="620693"/>
            <a:chOff x="0" y="0"/>
            <a:chExt cx="164921" cy="1634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4921" cy="163475"/>
            </a:xfrm>
            <a:custGeom>
              <a:avLst/>
              <a:gdLst/>
              <a:ahLst/>
              <a:cxnLst/>
              <a:rect r="r" b="b" t="t" l="l"/>
              <a:pathLst>
                <a:path h="163475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63475"/>
                  </a:lnTo>
                  <a:lnTo>
                    <a:pt x="0" y="163475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4921" cy="211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787048" y="5143500"/>
            <a:ext cx="418486" cy="397926"/>
            <a:chOff x="0" y="0"/>
            <a:chExt cx="110219" cy="1048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0219" cy="104803"/>
            </a:xfrm>
            <a:custGeom>
              <a:avLst/>
              <a:gdLst/>
              <a:ahLst/>
              <a:cxnLst/>
              <a:rect r="r" b="b" t="t" l="l"/>
              <a:pathLst>
                <a:path h="104803" w="110219">
                  <a:moveTo>
                    <a:pt x="0" y="0"/>
                  </a:moveTo>
                  <a:lnTo>
                    <a:pt x="110219" y="0"/>
                  </a:lnTo>
                  <a:lnTo>
                    <a:pt x="110219" y="104803"/>
                  </a:lnTo>
                  <a:lnTo>
                    <a:pt x="0" y="104803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10219" cy="152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936712" y="5668780"/>
            <a:ext cx="291131" cy="270571"/>
            <a:chOff x="0" y="0"/>
            <a:chExt cx="76677" cy="7126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6677" cy="71261"/>
            </a:xfrm>
            <a:custGeom>
              <a:avLst/>
              <a:gdLst/>
              <a:ahLst/>
              <a:cxnLst/>
              <a:rect r="r" b="b" t="t" l="l"/>
              <a:pathLst>
                <a:path h="71261" w="76677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036650" y="6169297"/>
            <a:ext cx="418486" cy="397926"/>
            <a:chOff x="0" y="0"/>
            <a:chExt cx="110219" cy="10480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0219" cy="104803"/>
            </a:xfrm>
            <a:custGeom>
              <a:avLst/>
              <a:gdLst/>
              <a:ahLst/>
              <a:cxnLst/>
              <a:rect r="r" b="b" t="t" l="l"/>
              <a:pathLst>
                <a:path h="104803" w="110219">
                  <a:moveTo>
                    <a:pt x="0" y="0"/>
                  </a:moveTo>
                  <a:lnTo>
                    <a:pt x="110219" y="0"/>
                  </a:lnTo>
                  <a:lnTo>
                    <a:pt x="110219" y="104803"/>
                  </a:lnTo>
                  <a:lnTo>
                    <a:pt x="0" y="104803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110219" cy="152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652804" y="6886583"/>
            <a:ext cx="291131" cy="270571"/>
            <a:chOff x="0" y="0"/>
            <a:chExt cx="76677" cy="7126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6677" cy="71261"/>
            </a:xfrm>
            <a:custGeom>
              <a:avLst/>
              <a:gdLst/>
              <a:ahLst/>
              <a:cxnLst/>
              <a:rect r="r" b="b" t="t" l="l"/>
              <a:pathLst>
                <a:path h="71261" w="76677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036650" y="7350113"/>
            <a:ext cx="291131" cy="270571"/>
            <a:chOff x="0" y="0"/>
            <a:chExt cx="76677" cy="7126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6677" cy="71261"/>
            </a:xfrm>
            <a:custGeom>
              <a:avLst/>
              <a:gdLst/>
              <a:ahLst/>
              <a:cxnLst/>
              <a:rect r="r" b="b" t="t" l="l"/>
              <a:pathLst>
                <a:path h="71261" w="76677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2943935" y="7917629"/>
            <a:ext cx="7547789" cy="59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0"/>
              </a:lnSpc>
              <a:spcBef>
                <a:spcPct val="0"/>
              </a:spcBef>
            </a:pPr>
            <a:r>
              <a:rPr lang="en-US" sz="348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By Maher Al-Hamwi &amp; Hadi Kabbani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4166" y="2113107"/>
            <a:ext cx="14839668" cy="6095668"/>
            <a:chOff x="0" y="0"/>
            <a:chExt cx="3908390" cy="1605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08390" cy="1605443"/>
            </a:xfrm>
            <a:custGeom>
              <a:avLst/>
              <a:gdLst/>
              <a:ahLst/>
              <a:cxnLst/>
              <a:rect r="r" b="b" t="t" l="l"/>
              <a:pathLst>
                <a:path h="1605443" w="3908390">
                  <a:moveTo>
                    <a:pt x="0" y="0"/>
                  </a:moveTo>
                  <a:lnTo>
                    <a:pt x="3908390" y="0"/>
                  </a:lnTo>
                  <a:lnTo>
                    <a:pt x="3908390" y="1605443"/>
                  </a:lnTo>
                  <a:lnTo>
                    <a:pt x="0" y="1605443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908390" cy="1653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979588" y="7516926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192266" y="1344691"/>
            <a:ext cx="747321" cy="768415"/>
            <a:chOff x="0" y="0"/>
            <a:chExt cx="196825" cy="2023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943935" y="2452242"/>
            <a:ext cx="12621991" cy="2283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4"/>
              </a:lnSpc>
            </a:pPr>
            <a:r>
              <a:rPr lang="en-US" sz="6595">
                <a:solidFill>
                  <a:srgbClr val="FFFFFF"/>
                </a:solidFill>
                <a:latin typeface="Architype Van Der Leck"/>
                <a:ea typeface="Architype Van Der Leck"/>
                <a:cs typeface="Architype Van Der Leck"/>
                <a:sym typeface="Architype Van Der Leck"/>
              </a:rPr>
              <a:t>What did we learn?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08252" y="5103791"/>
            <a:ext cx="12531335" cy="2622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5939" indent="-267970" lvl="1">
              <a:lnSpc>
                <a:spcPts val="3475"/>
              </a:lnSpc>
              <a:buFont typeface="Arial"/>
              <a:buChar char="•"/>
            </a:pPr>
            <a:r>
              <a:rPr lang="en-US" sz="248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Linear Regression works well for simple, linear patterns.</a:t>
            </a:r>
          </a:p>
          <a:p>
            <a:pPr algn="just" marL="535939" indent="-267970" lvl="1">
              <a:lnSpc>
                <a:spcPts val="3475"/>
              </a:lnSpc>
              <a:buFont typeface="Arial"/>
              <a:buChar char="•"/>
            </a:pPr>
            <a:r>
              <a:rPr lang="en-US" sz="248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Random Forest handles non-linear and complex data better.</a:t>
            </a:r>
          </a:p>
          <a:p>
            <a:pPr algn="just" marL="535939" indent="-267970" lvl="1">
              <a:lnSpc>
                <a:spcPts val="3475"/>
              </a:lnSpc>
              <a:buFont typeface="Arial"/>
              <a:buChar char="•"/>
            </a:pPr>
            <a:r>
              <a:rPr lang="en-US" sz="248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The choice of algorithm affects the model’s accuracy and interpretability.</a:t>
            </a:r>
          </a:p>
          <a:p>
            <a:pPr algn="just" marL="535939" indent="-267970" lvl="1">
              <a:lnSpc>
                <a:spcPts val="3475"/>
              </a:lnSpc>
              <a:buFont typeface="Arial"/>
              <a:buChar char="•"/>
            </a:pPr>
            <a:r>
              <a:rPr lang="en-US" sz="248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Feature selection and engineering play a crucial role in improving predictions.</a:t>
            </a:r>
          </a:p>
          <a:p>
            <a:pPr algn="just" marL="535939" indent="-267970" lvl="1">
              <a:lnSpc>
                <a:spcPts val="3475"/>
              </a:lnSpc>
              <a:buFont typeface="Arial"/>
              <a:buChar char="•"/>
            </a:pPr>
            <a:r>
              <a:rPr lang="en-US" sz="248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Evaluation metrics like MSE, R², and MAE provide different perspectives on model performance.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6250742" y="2393082"/>
            <a:ext cx="626183" cy="566519"/>
            <a:chOff x="0" y="0"/>
            <a:chExt cx="164921" cy="1492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721829" y="1579328"/>
            <a:ext cx="310192" cy="299142"/>
            <a:chOff x="0" y="0"/>
            <a:chExt cx="81697" cy="7878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69070" y="6854327"/>
            <a:ext cx="310192" cy="299142"/>
            <a:chOff x="0" y="0"/>
            <a:chExt cx="81697" cy="7878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333412" y="7516926"/>
            <a:ext cx="310192" cy="299142"/>
            <a:chOff x="0" y="0"/>
            <a:chExt cx="81697" cy="787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273292" y="1028700"/>
            <a:ext cx="12729779" cy="8229600"/>
            <a:chOff x="0" y="0"/>
            <a:chExt cx="3352699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52699" cy="2167467"/>
            </a:xfrm>
            <a:custGeom>
              <a:avLst/>
              <a:gdLst/>
              <a:ahLst/>
              <a:cxnLst/>
              <a:rect r="r" b="b" t="t" l="l"/>
              <a:pathLst>
                <a:path h="2167467" w="3352699">
                  <a:moveTo>
                    <a:pt x="0" y="0"/>
                  </a:moveTo>
                  <a:lnTo>
                    <a:pt x="3352699" y="0"/>
                  </a:lnTo>
                  <a:lnTo>
                    <a:pt x="3352699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352699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035779" y="7073027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3178558"/>
            <a:ext cx="5273292" cy="4704316"/>
          </a:xfrm>
          <a:custGeom>
            <a:avLst/>
            <a:gdLst/>
            <a:ahLst/>
            <a:cxnLst/>
            <a:rect r="r" b="b" t="t" l="l"/>
            <a:pathLst>
              <a:path h="4704316" w="5273292">
                <a:moveTo>
                  <a:pt x="0" y="0"/>
                </a:moveTo>
                <a:lnTo>
                  <a:pt x="5273292" y="0"/>
                </a:lnTo>
                <a:lnTo>
                  <a:pt x="5273292" y="4704316"/>
                </a:lnTo>
                <a:lnTo>
                  <a:pt x="0" y="4704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5400000">
            <a:off x="16721788" y="7136129"/>
            <a:ext cx="544528" cy="530497"/>
            <a:chOff x="0" y="0"/>
            <a:chExt cx="156117" cy="1520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6117" cy="152094"/>
            </a:xfrm>
            <a:custGeom>
              <a:avLst/>
              <a:gdLst/>
              <a:ahLst/>
              <a:cxnLst/>
              <a:rect r="r" b="b" t="t" l="l"/>
              <a:pathLst>
                <a:path h="152094" w="156117">
                  <a:moveTo>
                    <a:pt x="0" y="0"/>
                  </a:moveTo>
                  <a:lnTo>
                    <a:pt x="156117" y="0"/>
                  </a:lnTo>
                  <a:lnTo>
                    <a:pt x="156117" y="152094"/>
                  </a:lnTo>
                  <a:lnTo>
                    <a:pt x="0" y="152094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56117" cy="199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7429611" y="7877361"/>
            <a:ext cx="427597" cy="438623"/>
            <a:chOff x="0" y="0"/>
            <a:chExt cx="122593" cy="12575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593" cy="125754"/>
            </a:xfrm>
            <a:custGeom>
              <a:avLst/>
              <a:gdLst/>
              <a:ahLst/>
              <a:cxnLst/>
              <a:rect r="r" b="b" t="t" l="l"/>
              <a:pathLst>
                <a:path h="125754" w="122593">
                  <a:moveTo>
                    <a:pt x="0" y="0"/>
                  </a:moveTo>
                  <a:lnTo>
                    <a:pt x="122593" y="0"/>
                  </a:lnTo>
                  <a:lnTo>
                    <a:pt x="122593" y="125754"/>
                  </a:lnTo>
                  <a:lnTo>
                    <a:pt x="0" y="125754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2593" cy="173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6419142" y="8311975"/>
            <a:ext cx="311166" cy="308157"/>
            <a:chOff x="0" y="0"/>
            <a:chExt cx="89212" cy="8834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9212" cy="88349"/>
            </a:xfrm>
            <a:custGeom>
              <a:avLst/>
              <a:gdLst/>
              <a:ahLst/>
              <a:cxnLst/>
              <a:rect r="r" b="b" t="t" l="l"/>
              <a:pathLst>
                <a:path h="88349" w="89212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5400000">
            <a:off x="7650336" y="3710081"/>
            <a:ext cx="311166" cy="308157"/>
            <a:chOff x="0" y="0"/>
            <a:chExt cx="89212" cy="8834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9212" cy="88349"/>
            </a:xfrm>
            <a:custGeom>
              <a:avLst/>
              <a:gdLst/>
              <a:ahLst/>
              <a:cxnLst/>
              <a:rect r="r" b="b" t="t" l="l"/>
              <a:pathLst>
                <a:path h="88349" w="89212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7958493" y="4796599"/>
            <a:ext cx="311166" cy="308157"/>
            <a:chOff x="0" y="0"/>
            <a:chExt cx="89212" cy="883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212" cy="88349"/>
            </a:xfrm>
            <a:custGeom>
              <a:avLst/>
              <a:gdLst/>
              <a:ahLst/>
              <a:cxnLst/>
              <a:rect r="r" b="b" t="t" l="l"/>
              <a:pathLst>
                <a:path h="88349" w="89212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7200821" y="4408923"/>
            <a:ext cx="311166" cy="308157"/>
            <a:chOff x="0" y="0"/>
            <a:chExt cx="89212" cy="8834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9212" cy="88349"/>
            </a:xfrm>
            <a:custGeom>
              <a:avLst/>
              <a:gdLst/>
              <a:ahLst/>
              <a:cxnLst/>
              <a:rect r="r" b="b" t="t" l="l"/>
              <a:pathLst>
                <a:path h="88349" w="89212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5755202" y="1320940"/>
            <a:ext cx="11765959" cy="58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44"/>
              </a:lnSpc>
              <a:spcBef>
                <a:spcPct val="0"/>
              </a:spcBef>
            </a:pPr>
            <a:r>
              <a:rPr lang="en-US" sz="3388">
                <a:solidFill>
                  <a:srgbClr val="FFFFFF"/>
                </a:solidFill>
                <a:latin typeface="Architype Van Der Leck"/>
                <a:ea typeface="Architype Van Der Leck"/>
                <a:cs typeface="Architype Van Der Leck"/>
                <a:sym typeface="Architype Van Der Leck"/>
              </a:rPr>
              <a:t>Future work and applications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517789" y="2626803"/>
            <a:ext cx="12344932" cy="620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71"/>
              </a:lnSpc>
            </a:pPr>
            <a:r>
              <a:rPr lang="en-US" sz="233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We can improve the accuracy of the modules by:</a:t>
            </a:r>
          </a:p>
          <a:p>
            <a:pPr algn="just" marL="504494" indent="-252247" lvl="1">
              <a:lnSpc>
                <a:spcPts val="3271"/>
              </a:lnSpc>
              <a:buFont typeface="Arial"/>
              <a:buChar char="•"/>
            </a:pPr>
            <a:r>
              <a:rPr lang="en-US" sz="233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adding more data</a:t>
            </a:r>
          </a:p>
          <a:p>
            <a:pPr algn="just" marL="504494" indent="-252247" lvl="1">
              <a:lnSpc>
                <a:spcPts val="3271"/>
              </a:lnSpc>
              <a:buFont typeface="Arial"/>
              <a:buChar char="•"/>
            </a:pPr>
            <a:r>
              <a:rPr lang="en-US" sz="233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Exploring additional variables like heart rate or diet.</a:t>
            </a:r>
          </a:p>
          <a:p>
            <a:pPr algn="just">
              <a:lnSpc>
                <a:spcPts val="3271"/>
              </a:lnSpc>
            </a:pPr>
          </a:p>
          <a:p>
            <a:pPr algn="just">
              <a:lnSpc>
                <a:spcPts val="3271"/>
              </a:lnSpc>
            </a:pPr>
            <a:r>
              <a:rPr lang="en-US" sz="233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Future Applications:</a:t>
            </a:r>
          </a:p>
          <a:p>
            <a:pPr algn="just">
              <a:lnSpc>
                <a:spcPts val="3271"/>
              </a:lnSpc>
            </a:pPr>
            <a:r>
              <a:rPr lang="en-US" sz="233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1 -Integration with Wearable Devices:</a:t>
            </a:r>
          </a:p>
          <a:p>
            <a:pPr algn="just">
              <a:lnSpc>
                <a:spcPts val="3271"/>
              </a:lnSpc>
            </a:pPr>
            <a:r>
              <a:rPr lang="en-US" sz="233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Real-time tracking of activity and calorie expenditure through devices like smartwatches or fitness trackers.</a:t>
            </a:r>
          </a:p>
          <a:p>
            <a:pPr algn="just">
              <a:lnSpc>
                <a:spcPts val="3271"/>
              </a:lnSpc>
            </a:pPr>
            <a:r>
              <a:rPr lang="en-US" sz="233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2-Health and Wellness Apps</a:t>
            </a:r>
          </a:p>
          <a:p>
            <a:pPr algn="just">
              <a:lnSpc>
                <a:spcPts val="3271"/>
              </a:lnSpc>
            </a:pPr>
            <a:r>
              <a:rPr lang="en-US" sz="233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Enhance mobile applications with features like personalized activity goals and progress tracking.</a:t>
            </a:r>
          </a:p>
          <a:p>
            <a:pPr algn="just">
              <a:lnSpc>
                <a:spcPts val="3271"/>
              </a:lnSpc>
            </a:pPr>
            <a:r>
              <a:rPr lang="en-US" sz="233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3-Chronic Disease Management</a:t>
            </a:r>
          </a:p>
          <a:p>
            <a:pPr algn="just">
              <a:lnSpc>
                <a:spcPts val="3271"/>
              </a:lnSpc>
            </a:pPr>
            <a:r>
              <a:rPr lang="en-US" sz="233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Use activity and calorie data to support the management of health conditions like  diabetes, and heart disease.</a:t>
            </a:r>
          </a:p>
          <a:p>
            <a:pPr algn="just">
              <a:lnSpc>
                <a:spcPts val="3271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689299"/>
            <a:ext cx="9180974" cy="5827191"/>
            <a:chOff x="0" y="0"/>
            <a:chExt cx="2418034" cy="15347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18034" cy="1534733"/>
            </a:xfrm>
            <a:custGeom>
              <a:avLst/>
              <a:gdLst/>
              <a:ahLst/>
              <a:cxnLst/>
              <a:rect r="r" b="b" t="t" l="l"/>
              <a:pathLst>
                <a:path h="1534733" w="2418034">
                  <a:moveTo>
                    <a:pt x="0" y="0"/>
                  </a:moveTo>
                  <a:lnTo>
                    <a:pt x="2418034" y="0"/>
                  </a:lnTo>
                  <a:lnTo>
                    <a:pt x="2418034" y="1534733"/>
                  </a:lnTo>
                  <a:lnTo>
                    <a:pt x="0" y="1534733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418034" cy="1582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068895" y="4272898"/>
            <a:ext cx="7614460" cy="268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Architype Van Der Leck"/>
                <a:ea typeface="Architype Van Der Leck"/>
                <a:cs typeface="Architype Van Der Leck"/>
                <a:sym typeface="Architype Van Der Leck"/>
              </a:rPr>
              <a:t>Thnak you for your time and attention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915319" y="2883545"/>
            <a:ext cx="5080002" cy="5364538"/>
          </a:xfrm>
          <a:custGeom>
            <a:avLst/>
            <a:gdLst/>
            <a:ahLst/>
            <a:cxnLst/>
            <a:rect r="r" b="b" t="t" l="l"/>
            <a:pathLst>
              <a:path h="5364538" w="5080002">
                <a:moveTo>
                  <a:pt x="0" y="0"/>
                </a:moveTo>
                <a:lnTo>
                  <a:pt x="5080003" y="0"/>
                </a:lnTo>
                <a:lnTo>
                  <a:pt x="5080003" y="5364538"/>
                </a:lnTo>
                <a:lnTo>
                  <a:pt x="0" y="53645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2573026" y="-639096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0800000">
            <a:off x="282438" y="4083269"/>
            <a:ext cx="544528" cy="530497"/>
            <a:chOff x="0" y="0"/>
            <a:chExt cx="156117" cy="1520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6117" cy="152094"/>
            </a:xfrm>
            <a:custGeom>
              <a:avLst/>
              <a:gdLst/>
              <a:ahLst/>
              <a:cxnLst/>
              <a:rect r="r" b="b" t="t" l="l"/>
              <a:pathLst>
                <a:path h="152094" w="156117">
                  <a:moveTo>
                    <a:pt x="0" y="0"/>
                  </a:moveTo>
                  <a:lnTo>
                    <a:pt x="156117" y="0"/>
                  </a:lnTo>
                  <a:lnTo>
                    <a:pt x="156117" y="152094"/>
                  </a:lnTo>
                  <a:lnTo>
                    <a:pt x="0" y="152094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56117" cy="199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10800000">
            <a:off x="1036199" y="3479849"/>
            <a:ext cx="427597" cy="438623"/>
            <a:chOff x="0" y="0"/>
            <a:chExt cx="122593" cy="12575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2593" cy="125754"/>
            </a:xfrm>
            <a:custGeom>
              <a:avLst/>
              <a:gdLst/>
              <a:ahLst/>
              <a:cxnLst/>
              <a:rect r="r" b="b" t="t" l="l"/>
              <a:pathLst>
                <a:path h="125754" w="122593">
                  <a:moveTo>
                    <a:pt x="0" y="0"/>
                  </a:moveTo>
                  <a:lnTo>
                    <a:pt x="122593" y="0"/>
                  </a:lnTo>
                  <a:lnTo>
                    <a:pt x="122593" y="125754"/>
                  </a:lnTo>
                  <a:lnTo>
                    <a:pt x="0" y="125754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22593" cy="173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800000">
            <a:off x="1463796" y="4613766"/>
            <a:ext cx="311166" cy="308157"/>
            <a:chOff x="0" y="0"/>
            <a:chExt cx="89212" cy="8834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9212" cy="88349"/>
            </a:xfrm>
            <a:custGeom>
              <a:avLst/>
              <a:gdLst/>
              <a:ahLst/>
              <a:cxnLst/>
              <a:rect r="r" b="b" t="t" l="l"/>
              <a:pathLst>
                <a:path h="88349" w="89212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10800000">
            <a:off x="9995875" y="6968307"/>
            <a:ext cx="427597" cy="438623"/>
            <a:chOff x="0" y="0"/>
            <a:chExt cx="122593" cy="12575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2593" cy="125754"/>
            </a:xfrm>
            <a:custGeom>
              <a:avLst/>
              <a:gdLst/>
              <a:ahLst/>
              <a:cxnLst/>
              <a:rect r="r" b="b" t="t" l="l"/>
              <a:pathLst>
                <a:path h="125754" w="122593">
                  <a:moveTo>
                    <a:pt x="0" y="0"/>
                  </a:moveTo>
                  <a:lnTo>
                    <a:pt x="122593" y="0"/>
                  </a:lnTo>
                  <a:lnTo>
                    <a:pt x="122593" y="125754"/>
                  </a:lnTo>
                  <a:lnTo>
                    <a:pt x="0" y="125754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22593" cy="173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10800000">
            <a:off x="10670249" y="7717117"/>
            <a:ext cx="311166" cy="308157"/>
            <a:chOff x="0" y="0"/>
            <a:chExt cx="89212" cy="8834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9212" cy="88349"/>
            </a:xfrm>
            <a:custGeom>
              <a:avLst/>
              <a:gdLst/>
              <a:ahLst/>
              <a:cxnLst/>
              <a:rect r="r" b="b" t="t" l="l"/>
              <a:pathLst>
                <a:path h="88349" w="89212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10800000">
            <a:off x="9527771" y="8248083"/>
            <a:ext cx="311166" cy="308157"/>
            <a:chOff x="0" y="0"/>
            <a:chExt cx="89212" cy="883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9212" cy="88349"/>
            </a:xfrm>
            <a:custGeom>
              <a:avLst/>
              <a:gdLst/>
              <a:ahLst/>
              <a:cxnLst/>
              <a:rect r="r" b="b" t="t" l="l"/>
              <a:pathLst>
                <a:path h="88349" w="89212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4166" y="2113107"/>
            <a:ext cx="14839668" cy="6095668"/>
            <a:chOff x="0" y="0"/>
            <a:chExt cx="3908390" cy="1605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08390" cy="1605443"/>
            </a:xfrm>
            <a:custGeom>
              <a:avLst/>
              <a:gdLst/>
              <a:ahLst/>
              <a:cxnLst/>
              <a:rect r="r" b="b" t="t" l="l"/>
              <a:pathLst>
                <a:path h="1605443" w="3908390">
                  <a:moveTo>
                    <a:pt x="0" y="0"/>
                  </a:moveTo>
                  <a:lnTo>
                    <a:pt x="3908390" y="0"/>
                  </a:lnTo>
                  <a:lnTo>
                    <a:pt x="3908390" y="1605443"/>
                  </a:lnTo>
                  <a:lnTo>
                    <a:pt x="0" y="1605443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908390" cy="1653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979588" y="7516926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192266" y="1344691"/>
            <a:ext cx="747321" cy="768415"/>
            <a:chOff x="0" y="0"/>
            <a:chExt cx="196825" cy="2023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943935" y="3139299"/>
            <a:ext cx="12400129" cy="1092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>
                <a:solidFill>
                  <a:srgbClr val="FFFFFF"/>
                </a:solidFill>
                <a:latin typeface="Architype Van Der Leck"/>
                <a:ea typeface="Architype Van Der Leck"/>
                <a:cs typeface="Architype Van Der Leck"/>
                <a:sym typeface="Architype Van Der Leck"/>
              </a:rPr>
              <a:t>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59589" y="4744544"/>
            <a:ext cx="12006338" cy="2893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32"/>
              </a:lnSpc>
            </a:pPr>
            <a:r>
              <a:rPr lang="en-US" sz="273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This project explores how daily activities, like steps taken and time spent at different activity levels, impact health. Using machine learning algorithms—Linear Regression and Random Forest—we analyze a dataset to predict calorie burn and uncover patterns that can help people make better lifestyle choices.</a:t>
            </a:r>
          </a:p>
          <a:p>
            <a:pPr algn="just">
              <a:lnSpc>
                <a:spcPts val="3832"/>
              </a:lnSpc>
            </a:pPr>
            <a:r>
              <a:rPr lang="en-US" sz="273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The data is obtained from Kaggle.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6250742" y="2393082"/>
            <a:ext cx="626183" cy="566519"/>
            <a:chOff x="0" y="0"/>
            <a:chExt cx="164921" cy="1492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721829" y="1579328"/>
            <a:ext cx="310192" cy="299142"/>
            <a:chOff x="0" y="0"/>
            <a:chExt cx="81697" cy="7878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69070" y="6854327"/>
            <a:ext cx="310192" cy="299142"/>
            <a:chOff x="0" y="0"/>
            <a:chExt cx="81697" cy="7878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333412" y="7516926"/>
            <a:ext cx="310192" cy="299142"/>
            <a:chOff x="0" y="0"/>
            <a:chExt cx="81697" cy="787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03506" y="1661474"/>
            <a:ext cx="10279990" cy="6964051"/>
            <a:chOff x="0" y="0"/>
            <a:chExt cx="2707487" cy="18341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7487" cy="1834153"/>
            </a:xfrm>
            <a:custGeom>
              <a:avLst/>
              <a:gdLst/>
              <a:ahLst/>
              <a:cxnLst/>
              <a:rect r="r" b="b" t="t" l="l"/>
              <a:pathLst>
                <a:path h="1834153" w="2707487">
                  <a:moveTo>
                    <a:pt x="0" y="0"/>
                  </a:moveTo>
                  <a:lnTo>
                    <a:pt x="2707487" y="0"/>
                  </a:lnTo>
                  <a:lnTo>
                    <a:pt x="2707487" y="1834153"/>
                  </a:lnTo>
                  <a:lnTo>
                    <a:pt x="0" y="1834153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707487" cy="1881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764577" y="1849619"/>
            <a:ext cx="7685210" cy="581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42"/>
              </a:lnSpc>
              <a:spcBef>
                <a:spcPct val="0"/>
              </a:spcBef>
            </a:pPr>
            <a:r>
              <a:rPr lang="en-US" sz="3387">
                <a:solidFill>
                  <a:srgbClr val="FFFFFF"/>
                </a:solidFill>
                <a:latin typeface="Architype Van Der Leck"/>
                <a:ea typeface="Architype Van Der Leck"/>
                <a:cs typeface="Architype Van Der Leck"/>
                <a:sym typeface="Architype Van Der Leck"/>
              </a:rPr>
              <a:t>DataSet : 706 rows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107946" y="2939992"/>
            <a:ext cx="5973130" cy="4911097"/>
          </a:xfrm>
          <a:custGeom>
            <a:avLst/>
            <a:gdLst/>
            <a:ahLst/>
            <a:cxnLst/>
            <a:rect r="r" b="b" t="t" l="l"/>
            <a:pathLst>
              <a:path h="4911097" w="5973130">
                <a:moveTo>
                  <a:pt x="0" y="0"/>
                </a:moveTo>
                <a:lnTo>
                  <a:pt x="5973130" y="0"/>
                </a:lnTo>
                <a:lnTo>
                  <a:pt x="5973130" y="4911098"/>
                </a:lnTo>
                <a:lnTo>
                  <a:pt x="0" y="4911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1983496" y="-868048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052685" y="7188490"/>
            <a:ext cx="310192" cy="299142"/>
            <a:chOff x="0" y="0"/>
            <a:chExt cx="81697" cy="7878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817027" y="7851090"/>
            <a:ext cx="310192" cy="299142"/>
            <a:chOff x="0" y="0"/>
            <a:chExt cx="81697" cy="7878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29846" y="1916294"/>
            <a:ext cx="747321" cy="768415"/>
            <a:chOff x="0" y="0"/>
            <a:chExt cx="196825" cy="20238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15608" y="3528171"/>
            <a:ext cx="626183" cy="566519"/>
            <a:chOff x="0" y="0"/>
            <a:chExt cx="164921" cy="14920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69038" y="1916294"/>
            <a:ext cx="310192" cy="299142"/>
            <a:chOff x="0" y="0"/>
            <a:chExt cx="81697" cy="787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703506" y="2882842"/>
            <a:ext cx="8423713" cy="5578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9656" indent="-264828" lvl="1">
              <a:lnSpc>
                <a:spcPts val="3434"/>
              </a:lnSpc>
              <a:buFont typeface="Arial"/>
              <a:buChar char="•"/>
            </a:pPr>
            <a:r>
              <a:rPr lang="en-US" sz="2453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TotalSteps</a:t>
            </a:r>
          </a:p>
          <a:p>
            <a:pPr algn="just" marL="529656" indent="-264828" lvl="1">
              <a:lnSpc>
                <a:spcPts val="3434"/>
              </a:lnSpc>
              <a:buFont typeface="Arial"/>
              <a:buChar char="•"/>
            </a:pPr>
            <a:r>
              <a:rPr lang="en-US" sz="2453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TotalDistance</a:t>
            </a:r>
          </a:p>
          <a:p>
            <a:pPr algn="just" marL="529656" indent="-264828" lvl="1">
              <a:lnSpc>
                <a:spcPts val="3434"/>
              </a:lnSpc>
              <a:buFont typeface="Arial"/>
              <a:buChar char="•"/>
            </a:pPr>
            <a:r>
              <a:rPr lang="en-US" sz="2453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TrackerDistance</a:t>
            </a:r>
          </a:p>
          <a:p>
            <a:pPr algn="just" marL="529656" indent="-264828" lvl="1">
              <a:lnSpc>
                <a:spcPts val="3434"/>
              </a:lnSpc>
              <a:buFont typeface="Arial"/>
              <a:buChar char="•"/>
            </a:pPr>
            <a:r>
              <a:rPr lang="en-US" sz="2453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LoggedActivitiesDistance</a:t>
            </a:r>
          </a:p>
          <a:p>
            <a:pPr algn="just" marL="529656" indent="-264828" lvl="1">
              <a:lnSpc>
                <a:spcPts val="3434"/>
              </a:lnSpc>
              <a:buFont typeface="Arial"/>
              <a:buChar char="•"/>
            </a:pPr>
            <a:r>
              <a:rPr lang="en-US" sz="2453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VeryActiveDistance</a:t>
            </a:r>
          </a:p>
          <a:p>
            <a:pPr algn="just" marL="529656" indent="-264828" lvl="1">
              <a:lnSpc>
                <a:spcPts val="3434"/>
              </a:lnSpc>
              <a:buFont typeface="Arial"/>
              <a:buChar char="•"/>
            </a:pPr>
            <a:r>
              <a:rPr lang="en-US" sz="2453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ModeratelyActiveDistance</a:t>
            </a:r>
          </a:p>
          <a:p>
            <a:pPr algn="just" marL="529656" indent="-264828" lvl="1">
              <a:lnSpc>
                <a:spcPts val="3434"/>
              </a:lnSpc>
              <a:buFont typeface="Arial"/>
              <a:buChar char="•"/>
            </a:pPr>
            <a:r>
              <a:rPr lang="en-US" sz="2453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LightActiveDistance</a:t>
            </a:r>
          </a:p>
          <a:p>
            <a:pPr algn="just" marL="529656" indent="-264828" lvl="1">
              <a:lnSpc>
                <a:spcPts val="3434"/>
              </a:lnSpc>
              <a:buFont typeface="Arial"/>
              <a:buChar char="•"/>
            </a:pPr>
            <a:r>
              <a:rPr lang="en-US" sz="2453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SedentaryActiveDistance</a:t>
            </a:r>
          </a:p>
          <a:p>
            <a:pPr algn="just" marL="529656" indent="-264828" lvl="1">
              <a:lnSpc>
                <a:spcPts val="3434"/>
              </a:lnSpc>
              <a:buFont typeface="Arial"/>
              <a:buChar char="•"/>
            </a:pPr>
            <a:r>
              <a:rPr lang="en-US" sz="2453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VeryActiveMinutes</a:t>
            </a:r>
          </a:p>
          <a:p>
            <a:pPr algn="just" marL="529656" indent="-264828" lvl="1">
              <a:lnSpc>
                <a:spcPts val="3434"/>
              </a:lnSpc>
              <a:buFont typeface="Arial"/>
              <a:buChar char="•"/>
            </a:pPr>
            <a:r>
              <a:rPr lang="en-US" sz="2453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FairlyActiveMinutes</a:t>
            </a:r>
          </a:p>
          <a:p>
            <a:pPr algn="just" marL="529656" indent="-264828" lvl="1">
              <a:lnSpc>
                <a:spcPts val="3434"/>
              </a:lnSpc>
              <a:buFont typeface="Arial"/>
              <a:buChar char="•"/>
            </a:pPr>
            <a:r>
              <a:rPr lang="en-US" sz="2453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LightlyActiveMinutes</a:t>
            </a:r>
          </a:p>
          <a:p>
            <a:pPr algn="just" marL="529656" indent="-264828" lvl="1">
              <a:lnSpc>
                <a:spcPts val="3434"/>
              </a:lnSpc>
              <a:buFont typeface="Arial"/>
              <a:buChar char="•"/>
            </a:pPr>
            <a:r>
              <a:rPr lang="en-US" sz="2453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SedentaryMinutes </a:t>
            </a:r>
          </a:p>
          <a:p>
            <a:pPr algn="just" marL="529656" indent="-264828" lvl="1">
              <a:lnSpc>
                <a:spcPts val="3434"/>
              </a:lnSpc>
              <a:buFont typeface="Arial"/>
              <a:buChar char="•"/>
            </a:pPr>
            <a:r>
              <a:rPr lang="en-US" sz="2453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Calories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695296" y="1749552"/>
            <a:ext cx="11564004" cy="7094498"/>
            <a:chOff x="0" y="0"/>
            <a:chExt cx="3045664" cy="18685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45664" cy="1868510"/>
            </a:xfrm>
            <a:custGeom>
              <a:avLst/>
              <a:gdLst/>
              <a:ahLst/>
              <a:cxnLst/>
              <a:rect r="r" b="b" t="t" l="l"/>
              <a:pathLst>
                <a:path h="1868510" w="3045664">
                  <a:moveTo>
                    <a:pt x="0" y="0"/>
                  </a:moveTo>
                  <a:lnTo>
                    <a:pt x="3045664" y="0"/>
                  </a:lnTo>
                  <a:lnTo>
                    <a:pt x="3045664" y="1868510"/>
                  </a:lnTo>
                  <a:lnTo>
                    <a:pt x="0" y="186851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045664" cy="19161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970646" y="1771991"/>
            <a:ext cx="9751387" cy="865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Architype Van Der Leck"/>
                <a:ea typeface="Architype Van Der Leck"/>
                <a:cs typeface="Architype Van Der Leck"/>
                <a:sym typeface="Architype Van Der Leck"/>
              </a:rPr>
              <a:t>Algorithims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51533" y="3080674"/>
            <a:ext cx="7080197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spc="18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Linear Regression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15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 simple and interpretable algorithm used to predict calorie burn based on daily activity patterns.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15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Helps identify linear relationships between features like steps or activity levels and calorie expenditure.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899330" y="7082729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24133" y="2920469"/>
            <a:ext cx="4356847" cy="4114800"/>
          </a:xfrm>
          <a:custGeom>
            <a:avLst/>
            <a:gdLst/>
            <a:ahLst/>
            <a:cxnLst/>
            <a:rect r="r" b="b" t="t" l="l"/>
            <a:pathLst>
              <a:path h="4114800" w="4356847">
                <a:moveTo>
                  <a:pt x="0" y="0"/>
                </a:moveTo>
                <a:lnTo>
                  <a:pt x="4356848" y="0"/>
                </a:lnTo>
                <a:lnTo>
                  <a:pt x="43568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444080">
            <a:off x="15494559" y="6180712"/>
            <a:ext cx="3529482" cy="3186163"/>
          </a:xfrm>
          <a:custGeom>
            <a:avLst/>
            <a:gdLst/>
            <a:ahLst/>
            <a:cxnLst/>
            <a:rect r="r" b="b" t="t" l="l"/>
            <a:pathLst>
              <a:path h="3186163" w="3529482">
                <a:moveTo>
                  <a:pt x="0" y="0"/>
                </a:moveTo>
                <a:lnTo>
                  <a:pt x="3529482" y="0"/>
                </a:lnTo>
                <a:lnTo>
                  <a:pt x="3529482" y="3186163"/>
                </a:lnTo>
                <a:lnTo>
                  <a:pt x="0" y="31861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505602" y="1365345"/>
            <a:ext cx="747321" cy="768415"/>
            <a:chOff x="0" y="0"/>
            <a:chExt cx="196825" cy="2023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70704" y="2637209"/>
            <a:ext cx="626183" cy="566519"/>
            <a:chOff x="0" y="0"/>
            <a:chExt cx="164921" cy="14920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24133" y="1025332"/>
            <a:ext cx="310192" cy="299142"/>
            <a:chOff x="0" y="0"/>
            <a:chExt cx="81697" cy="7878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722033" y="2325653"/>
            <a:ext cx="310192" cy="299142"/>
            <a:chOff x="0" y="0"/>
            <a:chExt cx="81697" cy="7878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486375" y="2988253"/>
            <a:ext cx="310192" cy="299142"/>
            <a:chOff x="0" y="0"/>
            <a:chExt cx="81697" cy="7878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6042477" y="6184013"/>
            <a:ext cx="7080197" cy="227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spc="18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Random Forest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15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algorithm that handles complex, non-linear relationships in the data.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15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Used to analyze interactions between features and determine their importance in predicting calorie burn.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44365" y="477340"/>
            <a:ext cx="12506162" cy="8780960"/>
            <a:chOff x="0" y="0"/>
            <a:chExt cx="3293804" cy="23126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93804" cy="2312681"/>
            </a:xfrm>
            <a:custGeom>
              <a:avLst/>
              <a:gdLst/>
              <a:ahLst/>
              <a:cxnLst/>
              <a:rect r="r" b="b" t="t" l="l"/>
              <a:pathLst>
                <a:path h="2312681" w="3293804">
                  <a:moveTo>
                    <a:pt x="0" y="0"/>
                  </a:moveTo>
                  <a:lnTo>
                    <a:pt x="3293804" y="0"/>
                  </a:lnTo>
                  <a:lnTo>
                    <a:pt x="3293804" y="2312681"/>
                  </a:lnTo>
                  <a:lnTo>
                    <a:pt x="0" y="231268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293804" cy="2360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10448" y="530348"/>
            <a:ext cx="9813147" cy="1775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Architype Van Der Leck"/>
                <a:ea typeface="Architype Van Der Leck"/>
                <a:cs typeface="Architype Van Der Leck"/>
                <a:sym typeface="Architype Van Der Leck"/>
              </a:rPr>
              <a:t>Data Preprocessing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83835" y="4149011"/>
            <a:ext cx="11395830" cy="510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10"/>
              </a:lnSpc>
            </a:pPr>
            <a:r>
              <a:rPr lang="en-US" sz="222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missing_values = data.isnull().sum()</a:t>
            </a:r>
          </a:p>
          <a:p>
            <a:pPr algn="just">
              <a:lnSpc>
                <a:spcPts val="3110"/>
              </a:lnSpc>
            </a:pPr>
            <a:r>
              <a:rPr lang="en-US" sz="222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print("\nMissing Values:")</a:t>
            </a:r>
          </a:p>
          <a:p>
            <a:pPr algn="just">
              <a:lnSpc>
                <a:spcPts val="3110"/>
              </a:lnSpc>
            </a:pPr>
            <a:r>
              <a:rPr lang="en-US" sz="222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print(missing_values)</a:t>
            </a:r>
          </a:p>
          <a:p>
            <a:pPr algn="just">
              <a:lnSpc>
                <a:spcPts val="3110"/>
              </a:lnSpc>
            </a:pPr>
          </a:p>
          <a:p>
            <a:pPr algn="just">
              <a:lnSpc>
                <a:spcPts val="3110"/>
              </a:lnSpc>
            </a:pPr>
            <a:r>
              <a:rPr lang="en-US" sz="222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duplicates = data.duplicated().sum()</a:t>
            </a:r>
          </a:p>
          <a:p>
            <a:pPr algn="just">
              <a:lnSpc>
                <a:spcPts val="3110"/>
              </a:lnSpc>
            </a:pPr>
            <a:r>
              <a:rPr lang="en-US" sz="222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print(f"\nTotal Duplicates: {duplicates}")</a:t>
            </a:r>
          </a:p>
          <a:p>
            <a:pPr algn="just">
              <a:lnSpc>
                <a:spcPts val="3110"/>
              </a:lnSpc>
            </a:pPr>
          </a:p>
          <a:p>
            <a:pPr algn="just">
              <a:lnSpc>
                <a:spcPts val="3110"/>
              </a:lnSpc>
            </a:pPr>
          </a:p>
          <a:p>
            <a:pPr algn="just">
              <a:lnSpc>
                <a:spcPts val="3110"/>
              </a:lnSpc>
            </a:pPr>
            <a:r>
              <a:rPr lang="en-US" sz="222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data = data.apply(lambda col: col.fillna(col.mean()) if col.dtype in ['int64', 'float64'] else col.fillna(col.mode()[0]), axis=0)</a:t>
            </a:r>
          </a:p>
          <a:p>
            <a:pPr algn="just">
              <a:lnSpc>
                <a:spcPts val="3110"/>
              </a:lnSpc>
            </a:pPr>
            <a:r>
              <a:rPr lang="en-US" sz="222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data.drop_duplicates(inplace=True)</a:t>
            </a:r>
          </a:p>
          <a:p>
            <a:pPr algn="just">
              <a:lnSpc>
                <a:spcPts val="3110"/>
              </a:lnSpc>
            </a:pPr>
            <a:r>
              <a:rPr lang="en-US" sz="222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data = data[data['Calories'] &gt; 0]  # To Remove data with calories of value 0</a:t>
            </a:r>
          </a:p>
          <a:p>
            <a:pPr algn="just">
              <a:lnSpc>
                <a:spcPts val="311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580409" y="4053761"/>
            <a:ext cx="4928490" cy="5204539"/>
          </a:xfrm>
          <a:custGeom>
            <a:avLst/>
            <a:gdLst/>
            <a:ahLst/>
            <a:cxnLst/>
            <a:rect r="r" b="b" t="t" l="l"/>
            <a:pathLst>
              <a:path h="5204539" w="4928490">
                <a:moveTo>
                  <a:pt x="0" y="0"/>
                </a:moveTo>
                <a:lnTo>
                  <a:pt x="4928490" y="0"/>
                </a:lnTo>
                <a:lnTo>
                  <a:pt x="4928490" y="5204539"/>
                </a:lnTo>
                <a:lnTo>
                  <a:pt x="0" y="52045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2233981" y="-732621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870704" y="7189743"/>
            <a:ext cx="747321" cy="768415"/>
            <a:chOff x="0" y="0"/>
            <a:chExt cx="196825" cy="20238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26739" y="9010736"/>
            <a:ext cx="626183" cy="566519"/>
            <a:chOff x="0" y="0"/>
            <a:chExt cx="164921" cy="14920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24133" y="8600077"/>
            <a:ext cx="310192" cy="299142"/>
            <a:chOff x="0" y="0"/>
            <a:chExt cx="81697" cy="7878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579665" y="2006683"/>
            <a:ext cx="310192" cy="299142"/>
            <a:chOff x="0" y="0"/>
            <a:chExt cx="81697" cy="7878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344007" y="2669282"/>
            <a:ext cx="310192" cy="299142"/>
            <a:chOff x="0" y="0"/>
            <a:chExt cx="81697" cy="7878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810448" y="2477568"/>
            <a:ext cx="1076996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The same data Cleaning/Processing is used for both modules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810448" y="3305730"/>
            <a:ext cx="1076996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b="true" sz="2799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Cleaning 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4365" y="477340"/>
            <a:ext cx="12506162" cy="8780960"/>
            <a:chOff x="0" y="0"/>
            <a:chExt cx="3293804" cy="23126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93804" cy="2312681"/>
            </a:xfrm>
            <a:custGeom>
              <a:avLst/>
              <a:gdLst/>
              <a:ahLst/>
              <a:cxnLst/>
              <a:rect r="r" b="b" t="t" l="l"/>
              <a:pathLst>
                <a:path h="2312681" w="3293804">
                  <a:moveTo>
                    <a:pt x="0" y="0"/>
                  </a:moveTo>
                  <a:lnTo>
                    <a:pt x="3293804" y="0"/>
                  </a:lnTo>
                  <a:lnTo>
                    <a:pt x="3293804" y="2312681"/>
                  </a:lnTo>
                  <a:lnTo>
                    <a:pt x="0" y="231268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293804" cy="2360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10448" y="530348"/>
            <a:ext cx="9813147" cy="1775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Architype Van Der Leck"/>
                <a:ea typeface="Architype Van Der Leck"/>
                <a:cs typeface="Architype Van Der Leck"/>
                <a:sym typeface="Architype Van Der Leck"/>
              </a:rPr>
              <a:t>Data Preprocessing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9831" y="4149011"/>
            <a:ext cx="11395830" cy="4314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10"/>
              </a:lnSpc>
            </a:pPr>
            <a:r>
              <a:rPr lang="en-US" sz="222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features = ['TotalSteps','TotalDistance','LoggedActivitiesDistance', 'TrackerDistance','VeryActiveDistance',</a:t>
            </a:r>
            <a:r>
              <a:rPr lang="en-US" sz="222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'ModeratelyActiveDistance','LightActiveDistance','SedentaryActiveDistance','VeryActiveMinutes','FairlyActiveMinutes', 'LightlyActiveMinutes', 'SedentaryMinutes']</a:t>
            </a:r>
          </a:p>
          <a:p>
            <a:pPr algn="just">
              <a:lnSpc>
                <a:spcPts val="3110"/>
              </a:lnSpc>
            </a:pPr>
            <a:r>
              <a:rPr lang="en-US" sz="222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X = data[features]</a:t>
            </a:r>
          </a:p>
          <a:p>
            <a:pPr algn="just">
              <a:lnSpc>
                <a:spcPts val="3110"/>
              </a:lnSpc>
            </a:pPr>
            <a:r>
              <a:rPr lang="en-US" sz="222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y = data['Calories']</a:t>
            </a:r>
          </a:p>
          <a:p>
            <a:pPr algn="just">
              <a:lnSpc>
                <a:spcPts val="3110"/>
              </a:lnSpc>
            </a:pPr>
          </a:p>
          <a:p>
            <a:pPr algn="just">
              <a:lnSpc>
                <a:spcPts val="3110"/>
              </a:lnSpc>
            </a:pPr>
            <a:r>
              <a:rPr lang="en-US" sz="222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X_train, X_test, y_train, y_test = train_test_split(X, y, test_size=0.2, random_state=42)</a:t>
            </a:r>
          </a:p>
          <a:p>
            <a:pPr algn="just">
              <a:lnSpc>
                <a:spcPts val="3110"/>
              </a:lnSpc>
            </a:pPr>
          </a:p>
          <a:p>
            <a:pPr algn="just">
              <a:lnSpc>
                <a:spcPts val="311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580409" y="4053761"/>
            <a:ext cx="4928490" cy="5204539"/>
          </a:xfrm>
          <a:custGeom>
            <a:avLst/>
            <a:gdLst/>
            <a:ahLst/>
            <a:cxnLst/>
            <a:rect r="r" b="b" t="t" l="l"/>
            <a:pathLst>
              <a:path h="5204539" w="4928490">
                <a:moveTo>
                  <a:pt x="0" y="0"/>
                </a:moveTo>
                <a:lnTo>
                  <a:pt x="4928490" y="0"/>
                </a:lnTo>
                <a:lnTo>
                  <a:pt x="4928490" y="5204539"/>
                </a:lnTo>
                <a:lnTo>
                  <a:pt x="0" y="5204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2233981" y="-732621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70704" y="7189743"/>
            <a:ext cx="747321" cy="768415"/>
            <a:chOff x="0" y="0"/>
            <a:chExt cx="196825" cy="2023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26739" y="9010736"/>
            <a:ext cx="626183" cy="566519"/>
            <a:chOff x="0" y="0"/>
            <a:chExt cx="164921" cy="1492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24133" y="8600077"/>
            <a:ext cx="310192" cy="299142"/>
            <a:chOff x="0" y="0"/>
            <a:chExt cx="81697" cy="7878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579665" y="2006683"/>
            <a:ext cx="310192" cy="299142"/>
            <a:chOff x="0" y="0"/>
            <a:chExt cx="81697" cy="7878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4344007" y="2669282"/>
            <a:ext cx="310192" cy="299142"/>
            <a:chOff x="0" y="0"/>
            <a:chExt cx="81697" cy="787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810448" y="2477568"/>
            <a:ext cx="1076996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The same data Cleaning/Processing is used for both modules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10448" y="3305730"/>
            <a:ext cx="1076996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b="true" sz="2799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Processing/Splitting 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94347" y="1490163"/>
            <a:ext cx="14338770" cy="8548394"/>
            <a:chOff x="0" y="0"/>
            <a:chExt cx="3776466" cy="22514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76466" cy="2251429"/>
            </a:xfrm>
            <a:custGeom>
              <a:avLst/>
              <a:gdLst/>
              <a:ahLst/>
              <a:cxnLst/>
              <a:rect r="r" b="b" t="t" l="l"/>
              <a:pathLst>
                <a:path h="2251429" w="3776466">
                  <a:moveTo>
                    <a:pt x="0" y="0"/>
                  </a:moveTo>
                  <a:lnTo>
                    <a:pt x="3776466" y="0"/>
                  </a:lnTo>
                  <a:lnTo>
                    <a:pt x="3776466" y="2251429"/>
                  </a:lnTo>
                  <a:lnTo>
                    <a:pt x="0" y="2251429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776466" cy="22990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43205" y="5143500"/>
            <a:ext cx="3313774" cy="3701917"/>
          </a:xfrm>
          <a:custGeom>
            <a:avLst/>
            <a:gdLst/>
            <a:ahLst/>
            <a:cxnLst/>
            <a:rect r="r" b="b" t="t" l="l"/>
            <a:pathLst>
              <a:path h="3701917" w="3313774">
                <a:moveTo>
                  <a:pt x="0" y="0"/>
                </a:moveTo>
                <a:lnTo>
                  <a:pt x="3313774" y="0"/>
                </a:lnTo>
                <a:lnTo>
                  <a:pt x="3313774" y="3701917"/>
                </a:lnTo>
                <a:lnTo>
                  <a:pt x="0" y="37019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87696" y="1798469"/>
            <a:ext cx="9694043" cy="1775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Architype Van Der Leck"/>
                <a:ea typeface="Architype Van Der Leck"/>
                <a:cs typeface="Architype Van Der Leck"/>
                <a:sym typeface="Architype Van Der Leck"/>
              </a:rPr>
              <a:t>Model Training and Predicting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64942" y="3774905"/>
            <a:ext cx="10358115" cy="1989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spc="18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Linear Regression:</a:t>
            </a:r>
          </a:p>
          <a:p>
            <a:pPr algn="just">
              <a:lnSpc>
                <a:spcPts val="3499"/>
              </a:lnSpc>
            </a:pPr>
            <a:r>
              <a:rPr lang="en-US" sz="2499" spc="18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from sklearn.linear_model import LinearRegression</a:t>
            </a:r>
          </a:p>
          <a:p>
            <a:pPr algn="just">
              <a:lnSpc>
                <a:spcPts val="2940"/>
              </a:lnSpc>
            </a:pPr>
            <a:r>
              <a:rPr lang="en-US" sz="2100" spc="15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linear_model = LinearRegression()</a:t>
            </a:r>
          </a:p>
          <a:p>
            <a:pPr algn="just">
              <a:lnSpc>
                <a:spcPts val="2940"/>
              </a:lnSpc>
            </a:pPr>
            <a:r>
              <a:rPr lang="en-US" sz="2100" spc="15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linear_model.fit(X_train, y_train)</a:t>
            </a:r>
          </a:p>
          <a:p>
            <a:pPr algn="just">
              <a:lnSpc>
                <a:spcPts val="2940"/>
              </a:lnSpc>
            </a:pPr>
            <a:r>
              <a:rPr lang="en-US" sz="2100" spc="15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y_pred = linear_model.predict(X_test)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964942" y="5907860"/>
            <a:ext cx="10792925" cy="4133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64"/>
              </a:lnSpc>
            </a:pPr>
            <a:r>
              <a:rPr lang="en-US" sz="2474" spc="188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Random Forest:</a:t>
            </a:r>
          </a:p>
          <a:p>
            <a:pPr algn="just">
              <a:lnSpc>
                <a:spcPts val="3464"/>
              </a:lnSpc>
            </a:pPr>
            <a:r>
              <a:rPr lang="en-US" sz="2474" spc="188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from sklearn.ensemble import RandomForestRegressor</a:t>
            </a:r>
          </a:p>
          <a:p>
            <a:pPr algn="just">
              <a:lnSpc>
                <a:spcPts val="2909"/>
              </a:lnSpc>
            </a:pPr>
            <a:r>
              <a:rPr lang="en-US" sz="2078" spc="15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rf_model = RandomForestRegressor(</a:t>
            </a:r>
          </a:p>
          <a:p>
            <a:pPr algn="just">
              <a:lnSpc>
                <a:spcPts val="2909"/>
              </a:lnSpc>
            </a:pPr>
            <a:r>
              <a:rPr lang="en-US" sz="2078" spc="15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 n_estimators=300, # Number of trees in the forest</a:t>
            </a:r>
          </a:p>
          <a:p>
            <a:pPr algn="just">
              <a:lnSpc>
                <a:spcPts val="2909"/>
              </a:lnSpc>
            </a:pPr>
            <a:r>
              <a:rPr lang="en-US" sz="2078" spc="15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 max_depth=None,  # Maximum depth of the tree</a:t>
            </a:r>
          </a:p>
          <a:p>
            <a:pPr algn="just">
              <a:lnSpc>
                <a:spcPts val="2909"/>
              </a:lnSpc>
            </a:pPr>
            <a:r>
              <a:rPr lang="en-US" sz="2078" spc="15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 min_samples_split=10, # Minimum samples to split a node</a:t>
            </a:r>
          </a:p>
          <a:p>
            <a:pPr algn="just">
              <a:lnSpc>
                <a:spcPts val="2909"/>
              </a:lnSpc>
            </a:pPr>
            <a:r>
              <a:rPr lang="en-US" sz="2078" spc="15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 min_samples_leaf=5,  # Minimum samples at a leaf node</a:t>
            </a:r>
          </a:p>
          <a:p>
            <a:pPr algn="just">
              <a:lnSpc>
                <a:spcPts val="2909"/>
              </a:lnSpc>
            </a:pPr>
            <a:r>
              <a:rPr lang="en-US" sz="2078" spc="15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 random_state=42    # Random seed for reproducibility)</a:t>
            </a:r>
          </a:p>
          <a:p>
            <a:pPr algn="just">
              <a:lnSpc>
                <a:spcPts val="2909"/>
              </a:lnSpc>
            </a:pPr>
            <a:r>
              <a:rPr lang="en-US" sz="2078" spc="15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rf_model.fit(X_train, y_train)</a:t>
            </a:r>
          </a:p>
          <a:p>
            <a:pPr algn="just">
              <a:lnSpc>
                <a:spcPts val="2909"/>
              </a:lnSpc>
            </a:pPr>
            <a:r>
              <a:rPr lang="en-US" sz="2078" spc="15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y_pred = rf_model.predict(X_test)</a:t>
            </a:r>
          </a:p>
          <a:p>
            <a:pPr algn="just">
              <a:lnSpc>
                <a:spcPts val="2909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5619993" y="2805531"/>
            <a:ext cx="747321" cy="768415"/>
            <a:chOff x="0" y="0"/>
            <a:chExt cx="196825" cy="20238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633117" y="3873847"/>
            <a:ext cx="626183" cy="566519"/>
            <a:chOff x="0" y="0"/>
            <a:chExt cx="164921" cy="14920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386233" y="4128597"/>
            <a:ext cx="310192" cy="299142"/>
            <a:chOff x="0" y="0"/>
            <a:chExt cx="81697" cy="7878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89900" y="2264816"/>
            <a:ext cx="310192" cy="299142"/>
            <a:chOff x="0" y="0"/>
            <a:chExt cx="81697" cy="7878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139251" y="3040167"/>
            <a:ext cx="310192" cy="299142"/>
            <a:chOff x="0" y="0"/>
            <a:chExt cx="81697" cy="7878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83796" y="2890596"/>
            <a:ext cx="310192" cy="299142"/>
            <a:chOff x="0" y="0"/>
            <a:chExt cx="81697" cy="7878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true" flipV="false" rot="0">
            <a:off x="12233981" y="7084097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6304504" y="0"/>
                </a:moveTo>
                <a:lnTo>
                  <a:pt x="0" y="0"/>
                </a:lnTo>
                <a:lnTo>
                  <a:pt x="0" y="3522641"/>
                </a:lnTo>
                <a:lnTo>
                  <a:pt x="6304504" y="3522641"/>
                </a:lnTo>
                <a:lnTo>
                  <a:pt x="6304504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321201" y="1316989"/>
            <a:ext cx="9938099" cy="6844628"/>
            <a:chOff x="0" y="0"/>
            <a:chExt cx="2617442" cy="18027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17442" cy="1802700"/>
            </a:xfrm>
            <a:custGeom>
              <a:avLst/>
              <a:gdLst/>
              <a:ahLst/>
              <a:cxnLst/>
              <a:rect r="r" b="b" t="t" l="l"/>
              <a:pathLst>
                <a:path h="1802700" w="2617442">
                  <a:moveTo>
                    <a:pt x="0" y="0"/>
                  </a:moveTo>
                  <a:lnTo>
                    <a:pt x="2617442" y="0"/>
                  </a:lnTo>
                  <a:lnTo>
                    <a:pt x="2617442" y="1802700"/>
                  </a:lnTo>
                  <a:lnTo>
                    <a:pt x="0" y="180270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617442" cy="1850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-10800000">
            <a:off x="-665027" y="-732621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6304504" y="0"/>
                </a:moveTo>
                <a:lnTo>
                  <a:pt x="0" y="0"/>
                </a:lnTo>
                <a:lnTo>
                  <a:pt x="0" y="3522642"/>
                </a:lnTo>
                <a:lnTo>
                  <a:pt x="6304504" y="3522642"/>
                </a:lnTo>
                <a:lnTo>
                  <a:pt x="630450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1739" y="4449722"/>
            <a:ext cx="5514422" cy="4638569"/>
          </a:xfrm>
          <a:custGeom>
            <a:avLst/>
            <a:gdLst/>
            <a:ahLst/>
            <a:cxnLst/>
            <a:rect r="r" b="b" t="t" l="l"/>
            <a:pathLst>
              <a:path h="4638569" w="5514422">
                <a:moveTo>
                  <a:pt x="0" y="0"/>
                </a:moveTo>
                <a:lnTo>
                  <a:pt x="5514422" y="0"/>
                </a:lnTo>
                <a:lnTo>
                  <a:pt x="5514422" y="4638568"/>
                </a:lnTo>
                <a:lnTo>
                  <a:pt x="0" y="4638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348262" y="1609914"/>
            <a:ext cx="8911038" cy="870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Architype Van Der Leck"/>
                <a:ea typeface="Architype Van Der Leck"/>
                <a:cs typeface="Architype Van Der Leck"/>
                <a:sym typeface="Architype Van Der Leck"/>
              </a:rPr>
              <a:t>Results scores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16074" y="3281692"/>
            <a:ext cx="7872172" cy="1662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4"/>
              </a:lnSpc>
            </a:pPr>
            <a:r>
              <a:rPr lang="en-US" sz="2410" spc="183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For Linear Regresstion we have:</a:t>
            </a:r>
          </a:p>
          <a:p>
            <a:pPr algn="just">
              <a:lnSpc>
                <a:spcPts val="3374"/>
              </a:lnSpc>
            </a:pPr>
            <a:r>
              <a:rPr lang="en-US" sz="2410" spc="183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Mean Squared Error (MSE): 178614.36</a:t>
            </a:r>
          </a:p>
          <a:p>
            <a:pPr algn="just">
              <a:lnSpc>
                <a:spcPts val="3374"/>
              </a:lnSpc>
            </a:pPr>
            <a:r>
              <a:rPr lang="en-US" sz="2410" spc="183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R-squared (R²): 0.73 </a:t>
            </a:r>
          </a:p>
          <a:p>
            <a:pPr algn="just">
              <a:lnSpc>
                <a:spcPts val="3374"/>
              </a:lnSpc>
            </a:pPr>
            <a:r>
              <a:rPr lang="en-US" sz="2410" spc="183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Mean Absolute Error (MAE): 341.14</a:t>
            </a:r>
          </a:p>
        </p:txBody>
      </p:sp>
      <p:grpSp>
        <p:nvGrpSpPr>
          <p:cNvPr name="Group 10" id="10"/>
          <p:cNvGrpSpPr/>
          <p:nvPr/>
        </p:nvGrpSpPr>
        <p:grpSpPr>
          <a:xfrm rot="-5400000">
            <a:off x="6139221" y="3290237"/>
            <a:ext cx="686516" cy="705894"/>
            <a:chOff x="0" y="0"/>
            <a:chExt cx="196825" cy="20238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7083521" y="2507921"/>
            <a:ext cx="575234" cy="520425"/>
            <a:chOff x="0" y="0"/>
            <a:chExt cx="164921" cy="14920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5400000">
            <a:off x="7531346" y="3856024"/>
            <a:ext cx="284953" cy="274803"/>
            <a:chOff x="0" y="0"/>
            <a:chExt cx="81697" cy="7878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5400000">
            <a:off x="17116823" y="7881739"/>
            <a:ext cx="284953" cy="274803"/>
            <a:chOff x="0" y="0"/>
            <a:chExt cx="81697" cy="7878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-5400000">
            <a:off x="16383171" y="8506938"/>
            <a:ext cx="284953" cy="274803"/>
            <a:chOff x="0" y="0"/>
            <a:chExt cx="81697" cy="7878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8516074" y="5436170"/>
            <a:ext cx="8146974" cy="1774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39"/>
              </a:lnSpc>
            </a:pPr>
            <a:r>
              <a:rPr lang="en-US" sz="2528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For Random Forest we have:</a:t>
            </a:r>
          </a:p>
          <a:p>
            <a:pPr algn="just">
              <a:lnSpc>
                <a:spcPts val="3539"/>
              </a:lnSpc>
            </a:pPr>
            <a:r>
              <a:rPr lang="en-US" sz="2528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Mean Squared Error (MSE): 127603.98</a:t>
            </a:r>
          </a:p>
          <a:p>
            <a:pPr algn="just">
              <a:lnSpc>
                <a:spcPts val="3539"/>
              </a:lnSpc>
            </a:pPr>
            <a:r>
              <a:rPr lang="en-US" sz="2528" spc="192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R-squared (R²): 0.72</a:t>
            </a:r>
          </a:p>
          <a:p>
            <a:pPr algn="just">
              <a:lnSpc>
                <a:spcPts val="3539"/>
              </a:lnSpc>
            </a:pPr>
            <a:r>
              <a:rPr lang="en-US" sz="2528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Mean Absolute Error (MAE): 258.31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22725" y="3036716"/>
            <a:ext cx="4748811" cy="5374819"/>
          </a:xfrm>
          <a:custGeom>
            <a:avLst/>
            <a:gdLst/>
            <a:ahLst/>
            <a:cxnLst/>
            <a:rect r="r" b="b" t="t" l="l"/>
            <a:pathLst>
              <a:path h="5374819" w="4748811">
                <a:moveTo>
                  <a:pt x="0" y="0"/>
                </a:moveTo>
                <a:lnTo>
                  <a:pt x="4748811" y="0"/>
                </a:lnTo>
                <a:lnTo>
                  <a:pt x="4748811" y="5374819"/>
                </a:lnTo>
                <a:lnTo>
                  <a:pt x="0" y="5374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84448" y="1509217"/>
            <a:ext cx="10582249" cy="7128504"/>
            <a:chOff x="0" y="0"/>
            <a:chExt cx="2787094" cy="18774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87094" cy="1877466"/>
            </a:xfrm>
            <a:custGeom>
              <a:avLst/>
              <a:gdLst/>
              <a:ahLst/>
              <a:cxnLst/>
              <a:rect r="r" b="b" t="t" l="l"/>
              <a:pathLst>
                <a:path h="1877466" w="2787094">
                  <a:moveTo>
                    <a:pt x="0" y="0"/>
                  </a:moveTo>
                  <a:lnTo>
                    <a:pt x="2787094" y="0"/>
                  </a:lnTo>
                  <a:lnTo>
                    <a:pt x="2787094" y="1877466"/>
                  </a:lnTo>
                  <a:lnTo>
                    <a:pt x="0" y="1877466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787094" cy="1925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844451" y="1860797"/>
            <a:ext cx="9337629" cy="870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Architype Van Der Leck"/>
                <a:ea typeface="Architype Van Der Leck"/>
                <a:cs typeface="Architype Van Der Leck"/>
                <a:sym typeface="Architype Van Der Leck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44451" y="3455967"/>
            <a:ext cx="9847443" cy="4600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1"/>
              </a:lnSpc>
            </a:pPr>
            <a:r>
              <a:rPr lang="en-US" sz="2893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Random Forest performs better in terms of MSE and MAE, indicating it provides more accurate predictions overall.</a:t>
            </a:r>
          </a:p>
          <a:p>
            <a:pPr algn="just">
              <a:lnSpc>
                <a:spcPts val="4051"/>
              </a:lnSpc>
            </a:pPr>
            <a:r>
              <a:rPr lang="en-US" sz="2893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Linear Regression slightly edges out Random Forest in R², but the difference is negligible.</a:t>
            </a:r>
          </a:p>
          <a:p>
            <a:pPr algn="just">
              <a:lnSpc>
                <a:spcPts val="4051"/>
              </a:lnSpc>
            </a:pPr>
            <a:r>
              <a:rPr lang="en-US" sz="2893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So Random Forest is likely capturing complex, non-linear relationships in the data that Linear Regression cannot.</a:t>
            </a:r>
          </a:p>
          <a:p>
            <a:pPr algn="just">
              <a:lnSpc>
                <a:spcPts val="4051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12322725" y="0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5400000">
            <a:off x="197543" y="7565870"/>
            <a:ext cx="686516" cy="705894"/>
            <a:chOff x="0" y="0"/>
            <a:chExt cx="196825" cy="20238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141843" y="6783554"/>
            <a:ext cx="575234" cy="520425"/>
            <a:chOff x="0" y="0"/>
            <a:chExt cx="164921" cy="14920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5400000">
            <a:off x="1589668" y="8131657"/>
            <a:ext cx="284953" cy="274803"/>
            <a:chOff x="0" y="0"/>
            <a:chExt cx="81697" cy="7878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5400000">
            <a:off x="11409363" y="5101248"/>
            <a:ext cx="47625" cy="47625"/>
            <a:chOff x="0" y="0"/>
            <a:chExt cx="13654" cy="1365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654" cy="13654"/>
            </a:xfrm>
            <a:custGeom>
              <a:avLst/>
              <a:gdLst/>
              <a:ahLst/>
              <a:cxnLst/>
              <a:rect r="r" b="b" t="t" l="l"/>
              <a:pathLst>
                <a:path h="13654" w="13654">
                  <a:moveTo>
                    <a:pt x="0" y="0"/>
                  </a:moveTo>
                  <a:lnTo>
                    <a:pt x="13654" y="0"/>
                  </a:lnTo>
                  <a:lnTo>
                    <a:pt x="13654" y="13654"/>
                  </a:lnTo>
                  <a:lnTo>
                    <a:pt x="0" y="13654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3654" cy="612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-5400000">
            <a:off x="11686818" y="5729201"/>
            <a:ext cx="284953" cy="274803"/>
            <a:chOff x="0" y="0"/>
            <a:chExt cx="81697" cy="7878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DAGalXhyRcM</dc:identifier>
  <dcterms:modified xsi:type="dcterms:W3CDTF">2011-08-01T06:04:30Z</dcterms:modified>
  <cp:revision>1</cp:revision>
  <dc:title>artificial intelligence</dc:title>
</cp:coreProperties>
</file>