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8" r:id="rId3"/>
    <p:sldId id="257" r:id="rId4"/>
    <p:sldId id="259" r:id="rId5"/>
    <p:sldId id="260" r:id="rId6"/>
    <p:sldId id="261" r:id="rId7"/>
    <p:sldId id="262" r:id="rId8"/>
    <p:sldId id="275" r:id="rId9"/>
    <p:sldId id="276" r:id="rId10"/>
    <p:sldId id="277" r:id="rId11"/>
    <p:sldId id="280" r:id="rId12"/>
    <p:sldId id="263" r:id="rId13"/>
    <p:sldId id="278" r:id="rId14"/>
    <p:sldId id="279" r:id="rId15"/>
    <p:sldId id="264" r:id="rId16"/>
    <p:sldId id="281" r:id="rId17"/>
    <p:sldId id="282" r:id="rId18"/>
    <p:sldId id="283" r:id="rId19"/>
    <p:sldId id="266" r:id="rId20"/>
    <p:sldId id="265" r:id="rId21"/>
    <p:sldId id="267" r:id="rId22"/>
    <p:sldId id="268" r:id="rId23"/>
    <p:sldId id="269" r:id="rId24"/>
    <p:sldId id="270" r:id="rId25"/>
    <p:sldId id="271" r:id="rId26"/>
    <p:sldId id="272" r:id="rId27"/>
    <p:sldId id="273" r:id="rId28"/>
    <p:sldId id="274" r:id="rId29"/>
    <p:sldId id="284" r:id="rId30"/>
    <p:sldId id="285" r:id="rId31"/>
    <p:sldId id="286" r:id="rId32"/>
    <p:sldId id="287" r:id="rId33"/>
    <p:sldId id="288" r:id="rId34"/>
    <p:sldId id="289"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62983"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12F49F2-72CE-4AB4-9646-791C1348615D}" type="datetimeFigureOut">
              <a:rPr lang="he-IL" smtClean="0"/>
              <a:t>ו'/אב/תשפ"ה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B01A380-D6F9-4F50-A710-6856C8CE9B0D}" type="slidenum">
              <a:rPr lang="he-IL" smtClean="0"/>
              <a:t>‹#›</a:t>
            </a:fld>
            <a:endParaRPr lang="he-IL"/>
          </a:p>
        </p:txBody>
      </p:sp>
    </p:spTree>
    <p:extLst>
      <p:ext uri="{BB962C8B-B14F-4D97-AF65-F5344CB8AC3E}">
        <p14:creationId xmlns:p14="http://schemas.microsoft.com/office/powerpoint/2010/main" val="4005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7</a:t>
            </a:fld>
            <a:endParaRPr lang="he-IL"/>
          </a:p>
        </p:txBody>
      </p:sp>
    </p:spTree>
    <p:extLst>
      <p:ext uri="{BB962C8B-B14F-4D97-AF65-F5344CB8AC3E}">
        <p14:creationId xmlns:p14="http://schemas.microsoft.com/office/powerpoint/2010/main" val="3285422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16</a:t>
            </a:fld>
            <a:endParaRPr lang="he-IL"/>
          </a:p>
        </p:txBody>
      </p:sp>
    </p:spTree>
    <p:extLst>
      <p:ext uri="{BB962C8B-B14F-4D97-AF65-F5344CB8AC3E}">
        <p14:creationId xmlns:p14="http://schemas.microsoft.com/office/powerpoint/2010/main" val="1534457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17</a:t>
            </a:fld>
            <a:endParaRPr lang="he-IL"/>
          </a:p>
        </p:txBody>
      </p:sp>
    </p:spTree>
    <p:extLst>
      <p:ext uri="{BB962C8B-B14F-4D97-AF65-F5344CB8AC3E}">
        <p14:creationId xmlns:p14="http://schemas.microsoft.com/office/powerpoint/2010/main" val="147827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18</a:t>
            </a:fld>
            <a:endParaRPr lang="he-IL"/>
          </a:p>
        </p:txBody>
      </p:sp>
    </p:spTree>
    <p:extLst>
      <p:ext uri="{BB962C8B-B14F-4D97-AF65-F5344CB8AC3E}">
        <p14:creationId xmlns:p14="http://schemas.microsoft.com/office/powerpoint/2010/main" val="323105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19</a:t>
            </a:fld>
            <a:endParaRPr lang="he-IL"/>
          </a:p>
        </p:txBody>
      </p:sp>
    </p:spTree>
    <p:extLst>
      <p:ext uri="{BB962C8B-B14F-4D97-AF65-F5344CB8AC3E}">
        <p14:creationId xmlns:p14="http://schemas.microsoft.com/office/powerpoint/2010/main" val="428100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for example if you’re chatting with someone and you send a text, you’re basically in idle mode in the app/website until they send you a message and you have to reply. </a:t>
            </a:r>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24</a:t>
            </a:fld>
            <a:endParaRPr lang="he-IL"/>
          </a:p>
        </p:txBody>
      </p:sp>
    </p:spTree>
    <p:extLst>
      <p:ext uri="{BB962C8B-B14F-4D97-AF65-F5344CB8AC3E}">
        <p14:creationId xmlns:p14="http://schemas.microsoft.com/office/powerpoint/2010/main" val="254872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example for this is if you’re chatting with someone on </a:t>
            </a:r>
            <a:r>
              <a:rPr lang="en-US" sz="1200" kern="1200" dirty="0" err="1">
                <a:solidFill>
                  <a:schemeClr val="tx1"/>
                </a:solidFill>
                <a:effectLst/>
                <a:latin typeface="+mn-lt"/>
                <a:ea typeface="+mn-ea"/>
                <a:cs typeface="+mn-cs"/>
              </a:rPr>
              <a:t>Whatsapp</a:t>
            </a:r>
            <a:r>
              <a:rPr lang="en-US" sz="1200" kern="1200" dirty="0">
                <a:solidFill>
                  <a:schemeClr val="tx1"/>
                </a:solidFill>
                <a:effectLst/>
                <a:latin typeface="+mn-lt"/>
                <a:ea typeface="+mn-ea"/>
                <a:cs typeface="+mn-cs"/>
              </a:rPr>
              <a:t> for example, and usually if you’re chatting with someone for a long time you might send voice messages/pictures/videos, thus introducing more variability to packet size.</a:t>
            </a:r>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25</a:t>
            </a:fld>
            <a:endParaRPr lang="he-IL"/>
          </a:p>
        </p:txBody>
      </p:sp>
    </p:spTree>
    <p:extLst>
      <p:ext uri="{BB962C8B-B14F-4D97-AF65-F5344CB8AC3E}">
        <p14:creationId xmlns:p14="http://schemas.microsoft.com/office/powerpoint/2010/main" val="259564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31</a:t>
            </a:fld>
            <a:endParaRPr lang="he-IL"/>
          </a:p>
        </p:txBody>
      </p:sp>
    </p:spTree>
    <p:extLst>
      <p:ext uri="{BB962C8B-B14F-4D97-AF65-F5344CB8AC3E}">
        <p14:creationId xmlns:p14="http://schemas.microsoft.com/office/powerpoint/2010/main" val="135315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K-means is an unsupervised learning algorithm that partitions data into K distinct clusters.</a:t>
            </a:r>
          </a:p>
          <a:p>
            <a:r>
              <a:rPr lang="en-US" sz="1200" kern="1200" dirty="0">
                <a:solidFill>
                  <a:schemeClr val="tx1"/>
                </a:solidFill>
                <a:effectLst/>
                <a:latin typeface="+mn-lt"/>
                <a:ea typeface="+mn-ea"/>
                <a:cs typeface="+mn-cs"/>
              </a:rPr>
              <a:t>It works by assigning K centroids and assign each point to the nearest centroid using Euclidian distance, then updating the centroids as the mean of points in each cluster, and we keep repeating this until there’s no more change.</a:t>
            </a:r>
          </a:p>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33</a:t>
            </a:fld>
            <a:endParaRPr lang="he-IL"/>
          </a:p>
        </p:txBody>
      </p:sp>
    </p:spTree>
    <p:extLst>
      <p:ext uri="{BB962C8B-B14F-4D97-AF65-F5344CB8AC3E}">
        <p14:creationId xmlns:p14="http://schemas.microsoft.com/office/powerpoint/2010/main" val="3374853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K-means is an unsupervised learning algorithm that partitions data into K distinct clusters.</a:t>
            </a:r>
          </a:p>
          <a:p>
            <a:r>
              <a:rPr lang="en-US" sz="1200" kern="1200" dirty="0">
                <a:solidFill>
                  <a:schemeClr val="tx1"/>
                </a:solidFill>
                <a:effectLst/>
                <a:latin typeface="+mn-lt"/>
                <a:ea typeface="+mn-ea"/>
                <a:cs typeface="+mn-cs"/>
              </a:rPr>
              <a:t>It works by assigning K centroids and assign each point to the nearest centroid using Euclidian distance, then updating the centroids as the mean of points in each cluster, and we keep repeating this until there’s no more change.</a:t>
            </a:r>
          </a:p>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34</a:t>
            </a:fld>
            <a:endParaRPr lang="he-IL"/>
          </a:p>
        </p:txBody>
      </p:sp>
    </p:spTree>
    <p:extLst>
      <p:ext uri="{BB962C8B-B14F-4D97-AF65-F5344CB8AC3E}">
        <p14:creationId xmlns:p14="http://schemas.microsoft.com/office/powerpoint/2010/main" val="108972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K-means is an unsupervised learning algorithm that partitions data into K distinct clusters.</a:t>
            </a:r>
          </a:p>
          <a:p>
            <a:r>
              <a:rPr lang="en-US" sz="1200" kern="1200" dirty="0">
                <a:solidFill>
                  <a:schemeClr val="tx1"/>
                </a:solidFill>
                <a:effectLst/>
                <a:latin typeface="+mn-lt"/>
                <a:ea typeface="+mn-ea"/>
                <a:cs typeface="+mn-cs"/>
              </a:rPr>
              <a:t>It works by assigning K centroids and assign each point to the nearest centroid using Euclidian distance, then updating the centroids as the mean of points in each cluster, and we keep repeating this until there’s no more change.</a:t>
            </a:r>
          </a:p>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35</a:t>
            </a:fld>
            <a:endParaRPr lang="he-IL"/>
          </a:p>
        </p:txBody>
      </p:sp>
    </p:spTree>
    <p:extLst>
      <p:ext uri="{BB962C8B-B14F-4D97-AF65-F5344CB8AC3E}">
        <p14:creationId xmlns:p14="http://schemas.microsoft.com/office/powerpoint/2010/main" val="28316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8</a:t>
            </a:fld>
            <a:endParaRPr lang="he-IL"/>
          </a:p>
        </p:txBody>
      </p:sp>
    </p:spTree>
    <p:extLst>
      <p:ext uri="{BB962C8B-B14F-4D97-AF65-F5344CB8AC3E}">
        <p14:creationId xmlns:p14="http://schemas.microsoft.com/office/powerpoint/2010/main" val="2033821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K-means is an unsupervised learning algorithm that partitions data into K distinct clusters.</a:t>
            </a:r>
          </a:p>
          <a:p>
            <a:r>
              <a:rPr lang="en-US" sz="1200" kern="1200" dirty="0">
                <a:solidFill>
                  <a:schemeClr val="tx1"/>
                </a:solidFill>
                <a:effectLst/>
                <a:latin typeface="+mn-lt"/>
                <a:ea typeface="+mn-ea"/>
                <a:cs typeface="+mn-cs"/>
              </a:rPr>
              <a:t>It works by assigning K centroids and assign each point to the nearest centroid using Euclidian distance, then updating the centroids as the mean of points in each cluster, and we keep repeating this until there’s no more change.</a:t>
            </a:r>
          </a:p>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36</a:t>
            </a:fld>
            <a:endParaRPr lang="he-IL"/>
          </a:p>
        </p:txBody>
      </p:sp>
    </p:spTree>
    <p:extLst>
      <p:ext uri="{BB962C8B-B14F-4D97-AF65-F5344CB8AC3E}">
        <p14:creationId xmlns:p14="http://schemas.microsoft.com/office/powerpoint/2010/main" val="376494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K-means is an unsupervised learning algorithm that partitions data into K distinct clusters.</a:t>
            </a:r>
          </a:p>
          <a:p>
            <a:r>
              <a:rPr lang="en-US" sz="1200" kern="1200" dirty="0">
                <a:solidFill>
                  <a:schemeClr val="tx1"/>
                </a:solidFill>
                <a:effectLst/>
                <a:latin typeface="+mn-lt"/>
                <a:ea typeface="+mn-ea"/>
                <a:cs typeface="+mn-cs"/>
              </a:rPr>
              <a:t>It works by assigning K centroids and assign each point to the nearest centroid using Euclidian distance, then updating the centroids as the mean of points in each cluster, and we keep repeating this until there’s no more change.</a:t>
            </a:r>
          </a:p>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37</a:t>
            </a:fld>
            <a:endParaRPr lang="he-IL"/>
          </a:p>
        </p:txBody>
      </p:sp>
    </p:spTree>
    <p:extLst>
      <p:ext uri="{BB962C8B-B14F-4D97-AF65-F5344CB8AC3E}">
        <p14:creationId xmlns:p14="http://schemas.microsoft.com/office/powerpoint/2010/main" val="3786919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9</a:t>
            </a:fld>
            <a:endParaRPr lang="he-IL"/>
          </a:p>
        </p:txBody>
      </p:sp>
    </p:spTree>
    <p:extLst>
      <p:ext uri="{BB962C8B-B14F-4D97-AF65-F5344CB8AC3E}">
        <p14:creationId xmlns:p14="http://schemas.microsoft.com/office/powerpoint/2010/main" val="377670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10</a:t>
            </a:fld>
            <a:endParaRPr lang="he-IL"/>
          </a:p>
        </p:txBody>
      </p:sp>
    </p:spTree>
    <p:extLst>
      <p:ext uri="{BB962C8B-B14F-4D97-AF65-F5344CB8AC3E}">
        <p14:creationId xmlns:p14="http://schemas.microsoft.com/office/powerpoint/2010/main" val="3039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11</a:t>
            </a:fld>
            <a:endParaRPr lang="he-IL"/>
          </a:p>
        </p:txBody>
      </p:sp>
    </p:spTree>
    <p:extLst>
      <p:ext uri="{BB962C8B-B14F-4D97-AF65-F5344CB8AC3E}">
        <p14:creationId xmlns:p14="http://schemas.microsoft.com/office/powerpoint/2010/main" val="58975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12</a:t>
            </a:fld>
            <a:endParaRPr lang="he-IL"/>
          </a:p>
        </p:txBody>
      </p:sp>
    </p:spTree>
    <p:extLst>
      <p:ext uri="{BB962C8B-B14F-4D97-AF65-F5344CB8AC3E}">
        <p14:creationId xmlns:p14="http://schemas.microsoft.com/office/powerpoint/2010/main" val="4182529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13</a:t>
            </a:fld>
            <a:endParaRPr lang="he-IL"/>
          </a:p>
        </p:txBody>
      </p:sp>
    </p:spTree>
    <p:extLst>
      <p:ext uri="{BB962C8B-B14F-4D97-AF65-F5344CB8AC3E}">
        <p14:creationId xmlns:p14="http://schemas.microsoft.com/office/powerpoint/2010/main" val="420734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14</a:t>
            </a:fld>
            <a:endParaRPr lang="he-IL"/>
          </a:p>
        </p:txBody>
      </p:sp>
    </p:spTree>
    <p:extLst>
      <p:ext uri="{BB962C8B-B14F-4D97-AF65-F5344CB8AC3E}">
        <p14:creationId xmlns:p14="http://schemas.microsoft.com/office/powerpoint/2010/main" val="4183611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B01A380-D6F9-4F50-A710-6856C8CE9B0D}" type="slidenum">
              <a:rPr lang="he-IL" smtClean="0"/>
              <a:t>15</a:t>
            </a:fld>
            <a:endParaRPr lang="he-IL"/>
          </a:p>
        </p:txBody>
      </p:sp>
    </p:spTree>
    <p:extLst>
      <p:ext uri="{BB962C8B-B14F-4D97-AF65-F5344CB8AC3E}">
        <p14:creationId xmlns:p14="http://schemas.microsoft.com/office/powerpoint/2010/main" val="285454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039EDAB-D0FD-43D5-8DE1-D36FFFFB0CB5}"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273921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309579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356843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039EDAB-D0FD-43D5-8DE1-D36FFFFB0CB5}"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78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356744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425735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247766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6606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4AE55D-40A7-4108-AC2A-CE37998D48BB}" type="datetimeFigureOut">
              <a:rPr lang="he-IL" smtClean="0"/>
              <a:t>ו'/אב/תשפ"ה</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39EDAB-D0FD-43D5-8DE1-D36FFFFB0CB5}" type="slidenum">
              <a:rPr lang="he-IL" smtClean="0"/>
              <a:t>‹#›</a:t>
            </a:fld>
            <a:endParaRPr lang="he-IL"/>
          </a:p>
        </p:txBody>
      </p:sp>
    </p:spTree>
    <p:extLst>
      <p:ext uri="{BB962C8B-B14F-4D97-AF65-F5344CB8AC3E}">
        <p14:creationId xmlns:p14="http://schemas.microsoft.com/office/powerpoint/2010/main" val="193383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4AE55D-40A7-4108-AC2A-CE37998D48BB}"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039EDAB-D0FD-43D5-8DE1-D36FFFFB0CB5}" type="slidenum">
              <a:rPr lang="he-IL" smtClean="0"/>
              <a:t>‹#›</a:t>
            </a:fld>
            <a:endParaRPr lang="he-IL"/>
          </a:p>
        </p:txBody>
      </p:sp>
    </p:spTree>
    <p:extLst>
      <p:ext uri="{BB962C8B-B14F-4D97-AF65-F5344CB8AC3E}">
        <p14:creationId xmlns:p14="http://schemas.microsoft.com/office/powerpoint/2010/main" val="36499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4AE55D-40A7-4108-AC2A-CE37998D48BB}" type="datetimeFigureOut">
              <a:rPr lang="he-IL" smtClean="0"/>
              <a:t>ו'/אב/תשפ"ה</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39EDAB-D0FD-43D5-8DE1-D36FFFFB0CB5}"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3941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8BB9-90A5-4FA0-83D9-5C330B9F1C05}"/>
              </a:ext>
            </a:extLst>
          </p:cNvPr>
          <p:cNvSpPr>
            <a:spLocks noGrp="1"/>
          </p:cNvSpPr>
          <p:nvPr>
            <p:ph type="ctrTitle"/>
          </p:nvPr>
        </p:nvSpPr>
        <p:spPr/>
        <p:txBody>
          <a:bodyPr/>
          <a:lstStyle/>
          <a:p>
            <a:r>
              <a:rPr lang="en-US" dirty="0">
                <a:latin typeface="Trebuchet MS" panose="020B0603020202020204" pitchFamily="34" charset="0"/>
              </a:rPr>
              <a:t>Pipeline Final Project</a:t>
            </a:r>
            <a:endParaRPr lang="he-IL" dirty="0">
              <a:latin typeface="Trebuchet MS" panose="020B0603020202020204" pitchFamily="34" charset="0"/>
            </a:endParaRPr>
          </a:p>
        </p:txBody>
      </p:sp>
      <p:sp>
        <p:nvSpPr>
          <p:cNvPr id="3" name="Subtitle 2">
            <a:extLst>
              <a:ext uri="{FF2B5EF4-FFF2-40B4-BE49-F238E27FC236}">
                <a16:creationId xmlns:a16="http://schemas.microsoft.com/office/drawing/2014/main" id="{F085D1B0-7D97-451C-A3E2-FFC72D101D61}"/>
              </a:ext>
            </a:extLst>
          </p:cNvPr>
          <p:cNvSpPr>
            <a:spLocks noGrp="1"/>
          </p:cNvSpPr>
          <p:nvPr>
            <p:ph type="subTitle" idx="1"/>
          </p:nvPr>
        </p:nvSpPr>
        <p:spPr/>
        <p:txBody>
          <a:bodyPr>
            <a:normAutofit fontScale="85000" lnSpcReduction="20000"/>
          </a:bodyPr>
          <a:lstStyle/>
          <a:p>
            <a:r>
              <a:rPr lang="en-US" dirty="0" err="1">
                <a:latin typeface="Trebuchet MS" panose="020B0603020202020204" pitchFamily="34" charset="0"/>
              </a:rPr>
              <a:t>Hadi</a:t>
            </a:r>
            <a:r>
              <a:rPr lang="en-US" dirty="0">
                <a:latin typeface="Trebuchet MS" panose="020B0603020202020204" pitchFamily="34" charset="0"/>
              </a:rPr>
              <a:t> </a:t>
            </a:r>
            <a:r>
              <a:rPr lang="en-US" dirty="0" err="1">
                <a:latin typeface="Trebuchet MS" panose="020B0603020202020204" pitchFamily="34" charset="0"/>
              </a:rPr>
              <a:t>Serhan</a:t>
            </a:r>
            <a:r>
              <a:rPr lang="en-US" dirty="0">
                <a:latin typeface="Trebuchet MS" panose="020B0603020202020204" pitchFamily="34" charset="0"/>
              </a:rPr>
              <a:t> (323968669)</a:t>
            </a:r>
          </a:p>
          <a:p>
            <a:endParaRPr lang="en-US" dirty="0">
              <a:latin typeface="Trebuchet MS" panose="020B0603020202020204" pitchFamily="34" charset="0"/>
            </a:endParaRPr>
          </a:p>
          <a:p>
            <a:r>
              <a:rPr lang="en-US" dirty="0">
                <a:latin typeface="Trebuchet MS" panose="020B0603020202020204" pitchFamily="34" charset="0"/>
              </a:rPr>
              <a:t>Pipeline 07/25</a:t>
            </a:r>
            <a:endParaRPr lang="he-IL" dirty="0">
              <a:latin typeface="Trebuchet MS" panose="020B0603020202020204" pitchFamily="34" charset="0"/>
            </a:endParaRPr>
          </a:p>
        </p:txBody>
      </p:sp>
    </p:spTree>
    <p:extLst>
      <p:ext uri="{BB962C8B-B14F-4D97-AF65-F5344CB8AC3E}">
        <p14:creationId xmlns:p14="http://schemas.microsoft.com/office/powerpoint/2010/main" val="425506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4251960"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127406" y="1793265"/>
            <a:ext cx="2954078"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Total </a:t>
            </a:r>
            <a:r>
              <a:rPr lang="en-US" sz="2800" dirty="0" err="1">
                <a:solidFill>
                  <a:schemeClr val="accent1">
                    <a:lumMod val="75000"/>
                  </a:schemeClr>
                </a:solidFill>
                <a:latin typeface="Trebuchet MS" panose="020B0603020202020204" pitchFamily="34" charset="0"/>
              </a:rPr>
              <a:t>Bwd</a:t>
            </a:r>
            <a:r>
              <a:rPr lang="en-US" sz="2800" dirty="0">
                <a:solidFill>
                  <a:schemeClr val="accent1">
                    <a:lumMod val="75000"/>
                  </a:schemeClr>
                </a:solidFill>
                <a:latin typeface="Trebuchet MS" panose="020B0603020202020204" pitchFamily="34" charset="0"/>
              </a:rPr>
              <a:t> Packet</a:t>
            </a:r>
            <a:endParaRPr lang="he-IL" sz="2800" dirty="0">
              <a:solidFill>
                <a:schemeClr val="accent1">
                  <a:lumMod val="75000"/>
                </a:schemeClr>
              </a:solidFill>
              <a:latin typeface="Trebuchet MS" panose="020B0603020202020204" pitchFamily="34" charset="0"/>
            </a:endParaRPr>
          </a:p>
        </p:txBody>
      </p:sp>
      <p:sp>
        <p:nvSpPr>
          <p:cNvPr id="12" name="Rectangle 11">
            <a:extLst>
              <a:ext uri="{FF2B5EF4-FFF2-40B4-BE49-F238E27FC236}">
                <a16:creationId xmlns:a16="http://schemas.microsoft.com/office/drawing/2014/main" id="{ED58AB32-FF00-4EAF-8521-BD4B2F3309B4}"/>
              </a:ext>
            </a:extLst>
          </p:cNvPr>
          <p:cNvSpPr/>
          <p:nvPr/>
        </p:nvSpPr>
        <p:spPr>
          <a:xfrm>
            <a:off x="478465" y="2422190"/>
            <a:ext cx="4251960" cy="3139321"/>
          </a:xfrm>
          <a:prstGeom prst="rect">
            <a:avLst/>
          </a:prstGeom>
        </p:spPr>
        <p:txBody>
          <a:bodyPr wrap="square">
            <a:spAutoFit/>
          </a:bodyPr>
          <a:lstStyle/>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 Number of packets sent from destination to source, ratio variable. (</a:t>
            </a:r>
            <a:r>
              <a:rPr lang="en-US" dirty="0">
                <a:latin typeface="Trebuchet MS" panose="020B0603020202020204" pitchFamily="34" charset="0"/>
              </a:rPr>
              <a:t>M = 154.69, std = 3419.30).</a:t>
            </a:r>
          </a:p>
          <a:p>
            <a:pPr marL="342900" indent="-342900">
              <a:buFont typeface="Wingdings" panose="05000000000000000000" pitchFamily="2" charset="2"/>
              <a:buChar char="§"/>
            </a:pPr>
            <a:r>
              <a:rPr lang="en-GB" dirty="0">
                <a:latin typeface="Trebuchet MS" panose="020B0603020202020204" pitchFamily="34" charset="0"/>
              </a:rPr>
              <a:t>Very little return traffic, a few have massive amounts.</a:t>
            </a:r>
          </a:p>
          <a:p>
            <a:pPr marL="342900" indent="-342900">
              <a:buFont typeface="Wingdings" panose="05000000000000000000" pitchFamily="2" charset="2"/>
              <a:buChar char="§"/>
            </a:pPr>
            <a:r>
              <a:rPr lang="en-GB" dirty="0">
                <a:latin typeface="Trebuchet MS" panose="020B0603020202020204" pitchFamily="34" charset="0"/>
              </a:rPr>
              <a:t>Outliers = extremely large number of packets sent from the opposite direction.</a:t>
            </a:r>
          </a:p>
          <a:p>
            <a:pPr marL="342900" indent="-342900">
              <a:buFont typeface="Wingdings" panose="05000000000000000000" pitchFamily="2" charset="2"/>
              <a:buChar char="§"/>
            </a:pPr>
            <a:r>
              <a:rPr lang="en-GB" dirty="0">
                <a:latin typeface="Trebuchet MS" panose="020B0603020202020204" pitchFamily="34" charset="0"/>
              </a:rPr>
              <a:t>Threshold = 7.5, #outliers = 22105 (15.62%).</a:t>
            </a:r>
            <a:endParaRPr lang="he-IL" dirty="0">
              <a:latin typeface="Trebuchet MS" panose="020B0603020202020204" pitchFamily="34" charset="0"/>
            </a:endParaRPr>
          </a:p>
        </p:txBody>
      </p:sp>
      <p:pic>
        <p:nvPicPr>
          <p:cNvPr id="15" name="Picture 14" descr="A graph of data showing the number of bwd packets&#10;&#10;AI-generated content may be incorrect.">
            <a:extLst>
              <a:ext uri="{FF2B5EF4-FFF2-40B4-BE49-F238E27FC236}">
                <a16:creationId xmlns:a16="http://schemas.microsoft.com/office/drawing/2014/main" id="{889B509B-70B4-4672-9CF3-F78ED785E9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22925" y="2079774"/>
            <a:ext cx="5501498" cy="3745043"/>
          </a:xfrm>
          <a:prstGeom prst="rect">
            <a:avLst/>
          </a:prstGeom>
          <a:noFill/>
          <a:ln>
            <a:noFill/>
          </a:ln>
        </p:spPr>
      </p:pic>
      <p:cxnSp>
        <p:nvCxnSpPr>
          <p:cNvPr id="17" name="Straight Connector 16">
            <a:extLst>
              <a:ext uri="{FF2B5EF4-FFF2-40B4-BE49-F238E27FC236}">
                <a16:creationId xmlns:a16="http://schemas.microsoft.com/office/drawing/2014/main" id="{51571CEA-5B85-466E-A905-DC5AC09B09E1}"/>
              </a:ext>
            </a:extLst>
          </p:cNvPr>
          <p:cNvCxnSpPr/>
          <p:nvPr/>
        </p:nvCxnSpPr>
        <p:spPr>
          <a:xfrm>
            <a:off x="6074734" y="4582632"/>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77CFC7-BFF3-4726-A96C-39EA5BAAC5EC}"/>
              </a:ext>
            </a:extLst>
          </p:cNvPr>
          <p:cNvSpPr txBox="1"/>
          <p:nvPr/>
        </p:nvSpPr>
        <p:spPr>
          <a:xfrm>
            <a:off x="5302103" y="5720315"/>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27178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4" y="2232837"/>
            <a:ext cx="3508741"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ectangle 4">
            <a:extLst>
              <a:ext uri="{FF2B5EF4-FFF2-40B4-BE49-F238E27FC236}">
                <a16:creationId xmlns:a16="http://schemas.microsoft.com/office/drawing/2014/main" id="{2000F7CA-99CE-4809-B7F5-8092112BC292}"/>
              </a:ext>
            </a:extLst>
          </p:cNvPr>
          <p:cNvSpPr/>
          <p:nvPr/>
        </p:nvSpPr>
        <p:spPr>
          <a:xfrm>
            <a:off x="4398689" y="2232836"/>
            <a:ext cx="3508740"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a:extLst>
              <a:ext uri="{FF2B5EF4-FFF2-40B4-BE49-F238E27FC236}">
                <a16:creationId xmlns:a16="http://schemas.microsoft.com/office/drawing/2014/main" id="{058825C7-F835-4C7A-8A35-D84FB4ABD5BE}"/>
              </a:ext>
            </a:extLst>
          </p:cNvPr>
          <p:cNvSpPr/>
          <p:nvPr/>
        </p:nvSpPr>
        <p:spPr>
          <a:xfrm>
            <a:off x="8357191" y="2232836"/>
            <a:ext cx="3508740"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880730" y="1838320"/>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Flow Bytes/s</a:t>
            </a:r>
            <a:endParaRPr lang="he-IL" sz="2800" dirty="0">
              <a:solidFill>
                <a:schemeClr val="accent1">
                  <a:lumMod val="75000"/>
                </a:schemeClr>
              </a:solidFill>
              <a:latin typeface="Trebuchet MS" panose="020B0603020202020204" pitchFamily="34" charset="0"/>
            </a:endParaRPr>
          </a:p>
        </p:txBody>
      </p:sp>
      <p:sp>
        <p:nvSpPr>
          <p:cNvPr id="9" name="TextBox 8">
            <a:extLst>
              <a:ext uri="{FF2B5EF4-FFF2-40B4-BE49-F238E27FC236}">
                <a16:creationId xmlns:a16="http://schemas.microsoft.com/office/drawing/2014/main" id="{E2E6A3B9-5087-42DE-B852-99A94B169BC9}"/>
              </a:ext>
            </a:extLst>
          </p:cNvPr>
          <p:cNvSpPr txBox="1"/>
          <p:nvPr/>
        </p:nvSpPr>
        <p:spPr>
          <a:xfrm>
            <a:off x="4618960" y="1838320"/>
            <a:ext cx="2954079"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Flow Packets/s</a:t>
            </a:r>
            <a:endParaRPr lang="he-IL" sz="2800" dirty="0">
              <a:solidFill>
                <a:schemeClr val="accent1">
                  <a:lumMod val="75000"/>
                </a:schemeClr>
              </a:solidFill>
              <a:latin typeface="Trebuchet MS" panose="020B0603020202020204" pitchFamily="34" charset="0"/>
            </a:endParaRPr>
          </a:p>
        </p:txBody>
      </p:sp>
      <p:sp>
        <p:nvSpPr>
          <p:cNvPr id="10" name="TextBox 9">
            <a:extLst>
              <a:ext uri="{FF2B5EF4-FFF2-40B4-BE49-F238E27FC236}">
                <a16:creationId xmlns:a16="http://schemas.microsoft.com/office/drawing/2014/main" id="{DD05A74C-4642-4C71-89BF-F740950233D2}"/>
              </a:ext>
            </a:extLst>
          </p:cNvPr>
          <p:cNvSpPr txBox="1"/>
          <p:nvPr/>
        </p:nvSpPr>
        <p:spPr>
          <a:xfrm>
            <a:off x="8558323" y="1838320"/>
            <a:ext cx="2954079"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Idle Mean</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46568" y="2361540"/>
            <a:ext cx="3502360" cy="1200329"/>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Mean number of byte rate of the flow, ratio variable</a:t>
            </a:r>
            <a:r>
              <a:rPr lang="en-US" dirty="0">
                <a:latin typeface="Trebuchet MS" panose="020B0603020202020204" pitchFamily="34" charset="0"/>
                <a:ea typeface="Calibri" panose="020F0502020204030204" pitchFamily="34" charset="0"/>
                <a:cs typeface="Arial" panose="020B0604020202020204" pitchFamily="34" charset="0"/>
              </a:rPr>
              <a:t>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(M = 85114.48, std = 1253100.98).</a:t>
            </a:r>
          </a:p>
        </p:txBody>
      </p:sp>
      <p:sp>
        <p:nvSpPr>
          <p:cNvPr id="11" name="Rectangle 10">
            <a:extLst>
              <a:ext uri="{FF2B5EF4-FFF2-40B4-BE49-F238E27FC236}">
                <a16:creationId xmlns:a16="http://schemas.microsoft.com/office/drawing/2014/main" id="{DEEBD768-5EF0-4267-9302-D9F2A4A44FF3}"/>
              </a:ext>
            </a:extLst>
          </p:cNvPr>
          <p:cNvSpPr/>
          <p:nvPr/>
        </p:nvSpPr>
        <p:spPr>
          <a:xfrm>
            <a:off x="4448307" y="2361540"/>
            <a:ext cx="3466214" cy="1477328"/>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Mean number of packets per second in the flow, ratio variable</a:t>
            </a:r>
            <a:r>
              <a:rPr lang="en-US" dirty="0">
                <a:latin typeface="Trebuchet MS" panose="020B0603020202020204" pitchFamily="34" charset="0"/>
                <a:ea typeface="Calibri" panose="020F0502020204030204" pitchFamily="34" charset="0"/>
                <a:cs typeface="Arial" panose="020B0604020202020204" pitchFamily="34" charset="0"/>
              </a:rPr>
              <a:t>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(M = 10900.18, std = 51407.09).</a:t>
            </a:r>
          </a:p>
        </p:txBody>
      </p:sp>
      <p:sp>
        <p:nvSpPr>
          <p:cNvPr id="12" name="Rectangle 11">
            <a:extLst>
              <a:ext uri="{FF2B5EF4-FFF2-40B4-BE49-F238E27FC236}">
                <a16:creationId xmlns:a16="http://schemas.microsoft.com/office/drawing/2014/main" id="{ED58AB32-FF00-4EAF-8521-BD4B2F3309B4}"/>
              </a:ext>
            </a:extLst>
          </p:cNvPr>
          <p:cNvSpPr/>
          <p:nvPr/>
        </p:nvSpPr>
        <p:spPr>
          <a:xfrm>
            <a:off x="8318913" y="2361540"/>
            <a:ext cx="3547018" cy="1477328"/>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Mean time where no packets were sent in either direction during a flow, ratio variable</a:t>
            </a:r>
            <a:r>
              <a:rPr lang="en-US" dirty="0">
                <a:latin typeface="Trebuchet MS" panose="020B0603020202020204" pitchFamily="34" charset="0"/>
                <a:ea typeface="Calibri" panose="020F0502020204030204" pitchFamily="34" charset="0"/>
                <a:cs typeface="Arial" panose="020B0604020202020204" pitchFamily="34" charset="0"/>
              </a:rPr>
              <a:t>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a:t>
            </a:r>
            <a:r>
              <a:rPr lang="en-US" dirty="0">
                <a:latin typeface="Trebuchet MS" panose="020B0603020202020204" pitchFamily="34" charset="0"/>
              </a:rPr>
              <a:t>M = 703041450982981.50, std = 705872024269573.90).</a:t>
            </a:r>
          </a:p>
        </p:txBody>
      </p:sp>
    </p:spTree>
    <p:extLst>
      <p:ext uri="{BB962C8B-B14F-4D97-AF65-F5344CB8AC3E}">
        <p14:creationId xmlns:p14="http://schemas.microsoft.com/office/powerpoint/2010/main" val="245543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3" y="2232837"/>
            <a:ext cx="4251960"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296641" y="1829611"/>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Flow Bytes/s</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46568" y="2361540"/>
            <a:ext cx="4251960" cy="3693319"/>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Mean number of byte rate of the flow, ratio variable</a:t>
            </a:r>
            <a:r>
              <a:rPr lang="en-US" dirty="0">
                <a:latin typeface="Trebuchet MS" panose="020B0603020202020204" pitchFamily="34" charset="0"/>
                <a:ea typeface="Calibri" panose="020F0502020204030204" pitchFamily="34" charset="0"/>
                <a:cs typeface="Arial" panose="020B0604020202020204" pitchFamily="34" charset="0"/>
              </a:rPr>
              <a:t> (M = 85114.48, std = 1253100.98).</a:t>
            </a:r>
          </a:p>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Most flows transfer data very slowly.</a:t>
            </a:r>
          </a:p>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Outliers = very fast transfers, such as in the case of bursts in attacks (as in the case of DDoS).</a:t>
            </a:r>
          </a:p>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Threshold = 2476.99, #outliers = 25023 (17.69%).</a:t>
            </a:r>
          </a:p>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This percentage may represent DDoS types of attacks; therefore, these cases are very meaningful</a:t>
            </a:r>
            <a:endParaRPr lang="en-US" dirty="0">
              <a:latin typeface="Trebuchet MS" panose="020B0603020202020204" pitchFamily="34" charset="0"/>
              <a:ea typeface="Calibri" panose="020F0502020204030204" pitchFamily="34" charset="0"/>
              <a:cs typeface="Arial" panose="020B0604020202020204" pitchFamily="34" charset="0"/>
            </a:endParaRPr>
          </a:p>
        </p:txBody>
      </p:sp>
      <p:pic>
        <p:nvPicPr>
          <p:cNvPr id="14" name="Picture 13" descr="A graph with numbers and lines&#10;&#10;AI-generated content may be incorrect.">
            <a:extLst>
              <a:ext uri="{FF2B5EF4-FFF2-40B4-BE49-F238E27FC236}">
                <a16:creationId xmlns:a16="http://schemas.microsoft.com/office/drawing/2014/main" id="{056EFF6B-A906-4575-8925-51FC4406FD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73188" y="2232837"/>
            <a:ext cx="5782491" cy="3902148"/>
          </a:xfrm>
          <a:prstGeom prst="rect">
            <a:avLst/>
          </a:prstGeom>
          <a:noFill/>
          <a:ln>
            <a:noFill/>
          </a:ln>
        </p:spPr>
      </p:pic>
      <p:cxnSp>
        <p:nvCxnSpPr>
          <p:cNvPr id="17" name="Straight Connector 16">
            <a:extLst>
              <a:ext uri="{FF2B5EF4-FFF2-40B4-BE49-F238E27FC236}">
                <a16:creationId xmlns:a16="http://schemas.microsoft.com/office/drawing/2014/main" id="{3D9F24C9-EB9E-45D3-BAA8-BBFBCB804513}"/>
              </a:ext>
            </a:extLst>
          </p:cNvPr>
          <p:cNvCxnSpPr/>
          <p:nvPr/>
        </p:nvCxnSpPr>
        <p:spPr>
          <a:xfrm>
            <a:off x="6142075" y="4795283"/>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D2DF0FB-E3C0-4527-A04C-A3A65AF03AD8}"/>
              </a:ext>
            </a:extLst>
          </p:cNvPr>
          <p:cNvSpPr txBox="1"/>
          <p:nvPr/>
        </p:nvSpPr>
        <p:spPr>
          <a:xfrm>
            <a:off x="5211727" y="5895653"/>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1622801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3" y="2232837"/>
            <a:ext cx="4251960"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205644" y="1838320"/>
            <a:ext cx="2733807"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Flow Packets/s</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46568" y="2361540"/>
            <a:ext cx="4251960" cy="3416320"/>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Mean number of packets per second in the flow, ratio variable</a:t>
            </a:r>
            <a:r>
              <a:rPr lang="en-US" dirty="0">
                <a:latin typeface="Trebuchet MS" panose="020B0603020202020204" pitchFamily="34" charset="0"/>
                <a:ea typeface="Calibri" panose="020F0502020204030204" pitchFamily="34" charset="0"/>
                <a:cs typeface="Arial" panose="020B0604020202020204" pitchFamily="34" charset="0"/>
              </a:rPr>
              <a:t> (M = 10900.18, std = 51407.09).</a:t>
            </a:r>
          </a:p>
          <a:p>
            <a:pPr marL="342900" indent="-342900">
              <a:buFont typeface="Wingdings" panose="05000000000000000000" pitchFamily="2" charset="2"/>
              <a:buChar char="§"/>
            </a:pPr>
            <a:r>
              <a:rPr lang="en-GB" dirty="0">
                <a:latin typeface="Trebuchet MS" panose="020B0603020202020204" pitchFamily="34" charset="0"/>
              </a:rPr>
              <a:t>Most flows transmit packets at a slow rate.</a:t>
            </a:r>
          </a:p>
          <a:p>
            <a:pPr marL="342900" indent="-342900">
              <a:buFont typeface="Wingdings" panose="05000000000000000000" pitchFamily="2" charset="2"/>
              <a:buChar char="§"/>
            </a:pPr>
            <a:r>
              <a:rPr lang="en-GB" dirty="0">
                <a:latin typeface="Trebuchet MS" panose="020B0603020202020204" pitchFamily="34" charset="0"/>
              </a:rPr>
              <a:t>Outliers = rapid packet bursts, such as in the case of flooding attacks or botnet communication.</a:t>
            </a:r>
          </a:p>
          <a:p>
            <a:pPr marL="342900" indent="-342900">
              <a:buFont typeface="Wingdings" panose="05000000000000000000" pitchFamily="2" charset="2"/>
              <a:buChar char="§"/>
            </a:pPr>
            <a:r>
              <a:rPr lang="en-GB" dirty="0">
                <a:latin typeface="Trebuchet MS" panose="020B0603020202020204" pitchFamily="34" charset="0"/>
              </a:rPr>
              <a:t>Threshold = 987.96, #outliers = 33723 (23.84%).</a:t>
            </a:r>
          </a:p>
          <a:p>
            <a:pPr marL="342900" indent="-342900">
              <a:buFont typeface="Wingdings" panose="05000000000000000000" pitchFamily="2" charset="2"/>
              <a:buChar char="§"/>
            </a:pPr>
            <a:r>
              <a:rPr lang="en-GB" dirty="0">
                <a:latin typeface="Trebuchet MS" panose="020B0603020202020204" pitchFamily="34" charset="0"/>
              </a:rPr>
              <a:t>Because of the high percentage, these cases may hold a meaning </a:t>
            </a:r>
            <a:endParaRPr lang="he-IL" dirty="0">
              <a:latin typeface="Trebuchet MS" panose="020B0603020202020204" pitchFamily="34" charset="0"/>
            </a:endParaRPr>
          </a:p>
        </p:txBody>
      </p:sp>
      <p:pic>
        <p:nvPicPr>
          <p:cNvPr id="15" name="Picture 14" descr="A graph of a function&#10;&#10;AI-generated content may be incorrect.">
            <a:extLst>
              <a:ext uri="{FF2B5EF4-FFF2-40B4-BE49-F238E27FC236}">
                <a16:creationId xmlns:a16="http://schemas.microsoft.com/office/drawing/2014/main" id="{0CCBAC30-B6EE-4844-B777-C935572C18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68389" y="2232837"/>
            <a:ext cx="6087291" cy="3678862"/>
          </a:xfrm>
          <a:prstGeom prst="rect">
            <a:avLst/>
          </a:prstGeom>
          <a:noFill/>
          <a:ln>
            <a:noFill/>
          </a:ln>
        </p:spPr>
      </p:pic>
      <p:cxnSp>
        <p:nvCxnSpPr>
          <p:cNvPr id="17" name="Straight Connector 16">
            <a:extLst>
              <a:ext uri="{FF2B5EF4-FFF2-40B4-BE49-F238E27FC236}">
                <a16:creationId xmlns:a16="http://schemas.microsoft.com/office/drawing/2014/main" id="{0133F3B8-F533-4BB6-A23B-0EF415F8CF8B}"/>
              </a:ext>
            </a:extLst>
          </p:cNvPr>
          <p:cNvCxnSpPr/>
          <p:nvPr/>
        </p:nvCxnSpPr>
        <p:spPr>
          <a:xfrm>
            <a:off x="5816010" y="4640177"/>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B1EA75-610A-48F4-9424-C250492EAF80}"/>
              </a:ext>
            </a:extLst>
          </p:cNvPr>
          <p:cNvSpPr txBox="1"/>
          <p:nvPr/>
        </p:nvSpPr>
        <p:spPr>
          <a:xfrm>
            <a:off x="4962067" y="5757810"/>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1585929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3" y="2232837"/>
            <a:ext cx="4251960"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296639" y="1838320"/>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Idle Mean</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46567" y="2361540"/>
            <a:ext cx="4251959" cy="2862322"/>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Mean time where no packets were sent in either direction during a flow, ratio variable</a:t>
            </a:r>
            <a:r>
              <a:rPr lang="en-US" dirty="0">
                <a:latin typeface="Trebuchet MS" panose="020B0603020202020204" pitchFamily="34" charset="0"/>
                <a:ea typeface="Calibri" panose="020F0502020204030204" pitchFamily="34" charset="0"/>
                <a:cs typeface="Arial" panose="020B0604020202020204" pitchFamily="34" charset="0"/>
              </a:rPr>
              <a:t> (</a:t>
            </a:r>
            <a:r>
              <a:rPr lang="en-US" dirty="0">
                <a:latin typeface="Trebuchet MS" panose="020B0603020202020204" pitchFamily="34" charset="0"/>
              </a:rPr>
              <a:t>M = 703041450982981.50, std = 705872024269573.90).</a:t>
            </a:r>
          </a:p>
          <a:p>
            <a:pPr marL="342900" indent="-342900">
              <a:buFont typeface="Wingdings" panose="05000000000000000000" pitchFamily="2" charset="2"/>
              <a:buChar char="§"/>
            </a:pPr>
            <a:endParaRPr lang="en-US" dirty="0">
              <a:latin typeface="Trebuchet MS" panose="020B0603020202020204" pitchFamily="34" charset="0"/>
            </a:endParaRPr>
          </a:p>
          <a:p>
            <a:pPr marL="342900" indent="-342900">
              <a:buFont typeface="Wingdings" panose="05000000000000000000" pitchFamily="2" charset="2"/>
              <a:buChar char="§"/>
            </a:pPr>
            <a:r>
              <a:rPr lang="en-US" dirty="0">
                <a:latin typeface="Trebuchet MS" panose="020B0603020202020204" pitchFamily="34" charset="0"/>
              </a:rPr>
              <a:t>2 peaks: almost no idle, or long idle durations.</a:t>
            </a:r>
          </a:p>
          <a:p>
            <a:pPr marL="342900" indent="-342900">
              <a:buFont typeface="Wingdings" panose="05000000000000000000" pitchFamily="2" charset="2"/>
              <a:buChar char="§"/>
            </a:pPr>
            <a:endParaRPr lang="en-US" dirty="0">
              <a:latin typeface="Trebuchet MS" panose="020B0603020202020204" pitchFamily="34" charset="0"/>
            </a:endParaRPr>
          </a:p>
          <a:p>
            <a:pPr marL="342900" indent="-342900">
              <a:buFont typeface="Wingdings" panose="05000000000000000000" pitchFamily="2" charset="2"/>
              <a:buChar char="§"/>
            </a:pPr>
            <a:r>
              <a:rPr lang="en-US" dirty="0">
                <a:latin typeface="Trebuchet MS" panose="020B0603020202020204" pitchFamily="34" charset="0"/>
              </a:rPr>
              <a:t>No outliers.</a:t>
            </a:r>
            <a:endParaRPr lang="he-IL" dirty="0">
              <a:latin typeface="Trebuchet MS" panose="020B0603020202020204" pitchFamily="34" charset="0"/>
            </a:endParaRPr>
          </a:p>
        </p:txBody>
      </p:sp>
      <p:pic>
        <p:nvPicPr>
          <p:cNvPr id="16" name="Picture 15" descr="A graph of a function&#10;&#10;AI-generated content may be incorrect.">
            <a:extLst>
              <a:ext uri="{FF2B5EF4-FFF2-40B4-BE49-F238E27FC236}">
                <a16:creationId xmlns:a16="http://schemas.microsoft.com/office/drawing/2014/main" id="{5CD87E95-C2CF-4FBB-AAF2-2D20A56AA0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56069" y="2232836"/>
            <a:ext cx="5599611" cy="3769241"/>
          </a:xfrm>
          <a:prstGeom prst="rect">
            <a:avLst/>
          </a:prstGeom>
          <a:noFill/>
          <a:ln>
            <a:noFill/>
          </a:ln>
        </p:spPr>
      </p:pic>
    </p:spTree>
    <p:extLst>
      <p:ext uri="{BB962C8B-B14F-4D97-AF65-F5344CB8AC3E}">
        <p14:creationId xmlns:p14="http://schemas.microsoft.com/office/powerpoint/2010/main" val="106916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3511296"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ectangle 4">
            <a:extLst>
              <a:ext uri="{FF2B5EF4-FFF2-40B4-BE49-F238E27FC236}">
                <a16:creationId xmlns:a16="http://schemas.microsoft.com/office/drawing/2014/main" id="{2000F7CA-99CE-4809-B7F5-8092112BC292}"/>
              </a:ext>
            </a:extLst>
          </p:cNvPr>
          <p:cNvSpPr/>
          <p:nvPr/>
        </p:nvSpPr>
        <p:spPr>
          <a:xfrm>
            <a:off x="4398689" y="2232836"/>
            <a:ext cx="3511296"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a:extLst>
              <a:ext uri="{FF2B5EF4-FFF2-40B4-BE49-F238E27FC236}">
                <a16:creationId xmlns:a16="http://schemas.microsoft.com/office/drawing/2014/main" id="{058825C7-F835-4C7A-8A35-D84FB4ABD5BE}"/>
              </a:ext>
            </a:extLst>
          </p:cNvPr>
          <p:cNvSpPr/>
          <p:nvPr/>
        </p:nvSpPr>
        <p:spPr>
          <a:xfrm>
            <a:off x="8357191" y="2232836"/>
            <a:ext cx="3511296"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478464" y="1907588"/>
            <a:ext cx="3356344" cy="430887"/>
          </a:xfrm>
          <a:prstGeom prst="rect">
            <a:avLst/>
          </a:prstGeom>
          <a:noFill/>
        </p:spPr>
        <p:txBody>
          <a:bodyPr wrap="square" rtlCol="1">
            <a:spAutoFit/>
          </a:bodyPr>
          <a:lstStyle/>
          <a:p>
            <a:pPr algn="ctr"/>
            <a:r>
              <a:rPr lang="en-US" sz="2200" dirty="0" err="1">
                <a:solidFill>
                  <a:schemeClr val="accent1">
                    <a:lumMod val="75000"/>
                  </a:schemeClr>
                </a:solidFill>
                <a:latin typeface="Trebuchet MS" panose="020B0603020202020204" pitchFamily="34" charset="0"/>
              </a:rPr>
              <a:t>Fwd</a:t>
            </a:r>
            <a:r>
              <a:rPr lang="en-US" sz="2200" dirty="0">
                <a:solidFill>
                  <a:schemeClr val="accent1">
                    <a:lumMod val="75000"/>
                  </a:schemeClr>
                </a:solidFill>
                <a:latin typeface="Trebuchet MS" panose="020B0603020202020204" pitchFamily="34" charset="0"/>
              </a:rPr>
              <a:t> Packet Length Mean</a:t>
            </a:r>
            <a:endParaRPr lang="he-IL" sz="2200" dirty="0">
              <a:solidFill>
                <a:schemeClr val="accent1">
                  <a:lumMod val="75000"/>
                </a:schemeClr>
              </a:solidFill>
              <a:latin typeface="Trebuchet MS" panose="020B0603020202020204" pitchFamily="34" charset="0"/>
            </a:endParaRPr>
          </a:p>
        </p:txBody>
      </p:sp>
      <p:sp>
        <p:nvSpPr>
          <p:cNvPr id="9" name="TextBox 8">
            <a:extLst>
              <a:ext uri="{FF2B5EF4-FFF2-40B4-BE49-F238E27FC236}">
                <a16:creationId xmlns:a16="http://schemas.microsoft.com/office/drawing/2014/main" id="{E2E6A3B9-5087-42DE-B852-99A94B169BC9}"/>
              </a:ext>
            </a:extLst>
          </p:cNvPr>
          <p:cNvSpPr txBox="1"/>
          <p:nvPr/>
        </p:nvSpPr>
        <p:spPr>
          <a:xfrm>
            <a:off x="4475243" y="1886322"/>
            <a:ext cx="3318067" cy="430887"/>
          </a:xfrm>
          <a:prstGeom prst="rect">
            <a:avLst/>
          </a:prstGeom>
          <a:noFill/>
        </p:spPr>
        <p:txBody>
          <a:bodyPr wrap="square" rtlCol="1">
            <a:spAutoFit/>
          </a:bodyPr>
          <a:lstStyle/>
          <a:p>
            <a:pPr lvl="0" algn="ctr"/>
            <a:r>
              <a:rPr lang="en-US" sz="2200" dirty="0" err="1">
                <a:solidFill>
                  <a:srgbClr val="1CADE4">
                    <a:lumMod val="75000"/>
                  </a:srgbClr>
                </a:solidFill>
                <a:latin typeface="Trebuchet MS" panose="020B0603020202020204" pitchFamily="34" charset="0"/>
              </a:rPr>
              <a:t>Bwd</a:t>
            </a:r>
            <a:r>
              <a:rPr lang="en-US" sz="2200" dirty="0">
                <a:solidFill>
                  <a:srgbClr val="1CADE4">
                    <a:lumMod val="75000"/>
                  </a:srgbClr>
                </a:solidFill>
                <a:latin typeface="Trebuchet MS" panose="020B0603020202020204" pitchFamily="34" charset="0"/>
              </a:rPr>
              <a:t> Packet Length Mean</a:t>
            </a:r>
            <a:endParaRPr lang="he-IL" sz="2200" dirty="0">
              <a:solidFill>
                <a:srgbClr val="1CADE4">
                  <a:lumMod val="75000"/>
                </a:srgbClr>
              </a:solidFill>
              <a:latin typeface="Trebuchet MS" panose="020B0603020202020204" pitchFamily="34" charset="0"/>
            </a:endParaRPr>
          </a:p>
        </p:txBody>
      </p:sp>
      <p:sp>
        <p:nvSpPr>
          <p:cNvPr id="10" name="TextBox 9">
            <a:extLst>
              <a:ext uri="{FF2B5EF4-FFF2-40B4-BE49-F238E27FC236}">
                <a16:creationId xmlns:a16="http://schemas.microsoft.com/office/drawing/2014/main" id="{DD05A74C-4642-4C71-89BF-F740950233D2}"/>
              </a:ext>
            </a:extLst>
          </p:cNvPr>
          <p:cNvSpPr txBox="1"/>
          <p:nvPr/>
        </p:nvSpPr>
        <p:spPr>
          <a:xfrm>
            <a:off x="8558323" y="1838320"/>
            <a:ext cx="2954079" cy="430887"/>
          </a:xfrm>
          <a:prstGeom prst="rect">
            <a:avLst/>
          </a:prstGeom>
          <a:noFill/>
        </p:spPr>
        <p:txBody>
          <a:bodyPr wrap="square" rtlCol="1">
            <a:spAutoFit/>
          </a:bodyPr>
          <a:lstStyle/>
          <a:p>
            <a:pPr algn="ctr"/>
            <a:r>
              <a:rPr lang="en-US" sz="2200" dirty="0">
                <a:solidFill>
                  <a:schemeClr val="accent1">
                    <a:lumMod val="75000"/>
                  </a:schemeClr>
                </a:solidFill>
                <a:latin typeface="Trebuchet MS" panose="020B0603020202020204" pitchFamily="34" charset="0"/>
              </a:rPr>
              <a:t>Packet Length Std</a:t>
            </a:r>
            <a:endParaRPr lang="he-IL" sz="22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3" y="2356679"/>
            <a:ext cx="3453880" cy="1477328"/>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Average size of forward packet, ratio variable</a:t>
            </a:r>
            <a:r>
              <a:rPr lang="en-US" dirty="0">
                <a:latin typeface="Trebuchet MS" panose="020B0603020202020204" pitchFamily="34" charset="0"/>
                <a:ea typeface="Calibri" panose="020F0502020204030204" pitchFamily="34" charset="0"/>
                <a:cs typeface="Arial" panose="020B0604020202020204" pitchFamily="34" charset="0"/>
              </a:rPr>
              <a:t>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(M = 69.62, std = 219.99).</a:t>
            </a:r>
          </a:p>
          <a:p>
            <a:pPr marL="342900" indent="-342900">
              <a:buFont typeface="Wingdings" panose="05000000000000000000" pitchFamily="2" charset="2"/>
              <a:buChar char="§"/>
            </a:pPr>
            <a:endParaRPr lang="en-US" dirty="0">
              <a:latin typeface="Trebuchet MS" panose="020B0603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endParaRPr lang="he-IL" dirty="0">
              <a:latin typeface="Trebuchet MS" panose="020B0603020202020204" pitchFamily="34" charset="0"/>
            </a:endParaRPr>
          </a:p>
        </p:txBody>
      </p:sp>
      <p:sp>
        <p:nvSpPr>
          <p:cNvPr id="11" name="Rectangle 10">
            <a:extLst>
              <a:ext uri="{FF2B5EF4-FFF2-40B4-BE49-F238E27FC236}">
                <a16:creationId xmlns:a16="http://schemas.microsoft.com/office/drawing/2014/main" id="{DEEBD768-5EF0-4267-9302-D9F2A4A44FF3}"/>
              </a:ext>
            </a:extLst>
          </p:cNvPr>
          <p:cNvSpPr/>
          <p:nvPr/>
        </p:nvSpPr>
        <p:spPr>
          <a:xfrm>
            <a:off x="4379548" y="2356679"/>
            <a:ext cx="3356345" cy="1200329"/>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Average size of packets in the backward direction, ratio variable</a:t>
            </a:r>
            <a:r>
              <a:rPr lang="en-US" dirty="0">
                <a:latin typeface="Trebuchet MS" panose="020B0603020202020204" pitchFamily="34" charset="0"/>
                <a:ea typeface="Calibri" panose="020F0502020204030204" pitchFamily="34" charset="0"/>
                <a:cs typeface="Arial" panose="020B0604020202020204" pitchFamily="34" charset="0"/>
              </a:rPr>
              <a:t>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(M = 107.32, std = 240.54).</a:t>
            </a:r>
          </a:p>
        </p:txBody>
      </p:sp>
      <p:sp>
        <p:nvSpPr>
          <p:cNvPr id="12" name="Rectangle 11">
            <a:extLst>
              <a:ext uri="{FF2B5EF4-FFF2-40B4-BE49-F238E27FC236}">
                <a16:creationId xmlns:a16="http://schemas.microsoft.com/office/drawing/2014/main" id="{ED58AB32-FF00-4EAF-8521-BD4B2F3309B4}"/>
              </a:ext>
            </a:extLst>
          </p:cNvPr>
          <p:cNvSpPr/>
          <p:nvPr/>
        </p:nvSpPr>
        <p:spPr>
          <a:xfrm>
            <a:off x="8357191" y="2356679"/>
            <a:ext cx="3356344" cy="1200329"/>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standard deviation of packet sizes in a flow, ratio variable</a:t>
            </a:r>
            <a:r>
              <a:rPr lang="en-US" dirty="0">
                <a:latin typeface="Trebuchet MS" panose="020B0603020202020204" pitchFamily="34" charset="0"/>
                <a:ea typeface="Calibri" panose="020F0502020204030204" pitchFamily="34" charset="0"/>
                <a:cs typeface="Arial" panose="020B0604020202020204" pitchFamily="34" charset="0"/>
              </a:rPr>
              <a:t>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a:t>
            </a:r>
            <a:r>
              <a:rPr lang="en-US" dirty="0">
                <a:latin typeface="Trebuchet MS" panose="020B0603020202020204" pitchFamily="34" charset="0"/>
              </a:rPr>
              <a:t>M = 108.51, std = 207.67).</a:t>
            </a:r>
          </a:p>
        </p:txBody>
      </p:sp>
    </p:spTree>
    <p:extLst>
      <p:ext uri="{BB962C8B-B14F-4D97-AF65-F5344CB8AC3E}">
        <p14:creationId xmlns:p14="http://schemas.microsoft.com/office/powerpoint/2010/main" val="1368409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3511296"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478464" y="1907588"/>
            <a:ext cx="3356344" cy="430887"/>
          </a:xfrm>
          <a:prstGeom prst="rect">
            <a:avLst/>
          </a:prstGeom>
          <a:noFill/>
        </p:spPr>
        <p:txBody>
          <a:bodyPr wrap="square" rtlCol="1">
            <a:spAutoFit/>
          </a:bodyPr>
          <a:lstStyle/>
          <a:p>
            <a:pPr algn="ctr"/>
            <a:r>
              <a:rPr lang="en-US" sz="2200" dirty="0" err="1">
                <a:solidFill>
                  <a:schemeClr val="accent1">
                    <a:lumMod val="75000"/>
                  </a:schemeClr>
                </a:solidFill>
                <a:latin typeface="Trebuchet MS" panose="020B0603020202020204" pitchFamily="34" charset="0"/>
              </a:rPr>
              <a:t>Fwd</a:t>
            </a:r>
            <a:r>
              <a:rPr lang="en-US" sz="2200" dirty="0">
                <a:solidFill>
                  <a:schemeClr val="accent1">
                    <a:lumMod val="75000"/>
                  </a:schemeClr>
                </a:solidFill>
                <a:latin typeface="Trebuchet MS" panose="020B0603020202020204" pitchFamily="34" charset="0"/>
              </a:rPr>
              <a:t> Packet Length Mean</a:t>
            </a:r>
            <a:endParaRPr lang="he-IL" sz="22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3" y="2356679"/>
            <a:ext cx="3453880" cy="3970318"/>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Average size of forward packet, ratio variable</a:t>
            </a:r>
            <a:r>
              <a:rPr lang="en-US" dirty="0">
                <a:latin typeface="Trebuchet MS" panose="020B0603020202020204" pitchFamily="34" charset="0"/>
                <a:ea typeface="Calibri" panose="020F0502020204030204" pitchFamily="34" charset="0"/>
                <a:cs typeface="Arial" panose="020B0604020202020204" pitchFamily="34" charset="0"/>
              </a:rPr>
              <a:t> (M = 69.62, std = 219.99).</a:t>
            </a:r>
          </a:p>
          <a:p>
            <a:pPr marL="342900" indent="-342900">
              <a:buFont typeface="Wingdings" panose="05000000000000000000" pitchFamily="2" charset="2"/>
              <a:buChar char="§"/>
            </a:pPr>
            <a:r>
              <a:rPr lang="en-US" dirty="0">
                <a:latin typeface="Trebuchet MS" panose="020B0603020202020204" pitchFamily="34" charset="0"/>
              </a:rPr>
              <a:t>Sharp peak, concentrated near 0-500 bytes, suggesting typical communication.</a:t>
            </a:r>
            <a:endParaRPr lang="en-US" dirty="0">
              <a:latin typeface="Trebuchet MS" panose="020B0603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Outliers = very high mean of </a:t>
            </a:r>
            <a:r>
              <a:rPr lang="en-GB" dirty="0" err="1">
                <a:latin typeface="Trebuchet MS" panose="020B0603020202020204" pitchFamily="34" charset="0"/>
                <a:ea typeface="Calibri" panose="020F0502020204030204" pitchFamily="34" charset="0"/>
                <a:cs typeface="Arial" panose="020B0604020202020204" pitchFamily="34" charset="0"/>
              </a:rPr>
              <a:t>fwd</a:t>
            </a:r>
            <a:r>
              <a:rPr lang="en-GB" dirty="0">
                <a:latin typeface="Trebuchet MS" panose="020B0603020202020204" pitchFamily="34" charset="0"/>
                <a:ea typeface="Calibri" panose="020F0502020204030204" pitchFamily="34" charset="0"/>
                <a:cs typeface="Arial" panose="020B0604020202020204" pitchFamily="34" charset="0"/>
              </a:rPr>
              <a:t> packet length, such as in the case of video streaming. </a:t>
            </a:r>
          </a:p>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Threshold = 112.5. #outliers = 18382 (12.99%).</a:t>
            </a:r>
            <a:endParaRPr lang="en-US" dirty="0">
              <a:latin typeface="Trebuchet MS" panose="020B0603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endParaRPr lang="en-US" dirty="0">
              <a:latin typeface="Trebuchet MS" panose="020B0603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endParaRPr lang="he-IL" dirty="0">
              <a:latin typeface="Trebuchet MS" panose="020B0603020202020204" pitchFamily="34" charset="0"/>
            </a:endParaRPr>
          </a:p>
        </p:txBody>
      </p:sp>
      <p:pic>
        <p:nvPicPr>
          <p:cNvPr id="13" name="Picture 12" descr="A graph with numbers and a line&#10;&#10;AI-generated content may be incorrect.">
            <a:extLst>
              <a:ext uri="{FF2B5EF4-FFF2-40B4-BE49-F238E27FC236}">
                <a16:creationId xmlns:a16="http://schemas.microsoft.com/office/drawing/2014/main" id="{5CEB633B-A888-4B0F-A49C-AA6A7B79FD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1489" y="2232837"/>
            <a:ext cx="6424192" cy="3902148"/>
          </a:xfrm>
          <a:prstGeom prst="rect">
            <a:avLst/>
          </a:prstGeom>
          <a:noFill/>
          <a:ln>
            <a:noFill/>
          </a:ln>
        </p:spPr>
      </p:pic>
      <p:cxnSp>
        <p:nvCxnSpPr>
          <p:cNvPr id="16" name="Straight Connector 15">
            <a:extLst>
              <a:ext uri="{FF2B5EF4-FFF2-40B4-BE49-F238E27FC236}">
                <a16:creationId xmlns:a16="http://schemas.microsoft.com/office/drawing/2014/main" id="{39AF1C0E-504F-40AE-BDD7-4476D16D8581}"/>
              </a:ext>
            </a:extLst>
          </p:cNvPr>
          <p:cNvCxnSpPr/>
          <p:nvPr/>
        </p:nvCxnSpPr>
        <p:spPr>
          <a:xfrm>
            <a:off x="5943600" y="4880343"/>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F30017-8F80-4F9D-81C6-5EF6FE2FE92B}"/>
              </a:ext>
            </a:extLst>
          </p:cNvPr>
          <p:cNvSpPr txBox="1"/>
          <p:nvPr/>
        </p:nvSpPr>
        <p:spPr>
          <a:xfrm>
            <a:off x="5165652" y="6007392"/>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2316995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3511296"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478464" y="1907588"/>
            <a:ext cx="3356344" cy="430887"/>
          </a:xfrm>
          <a:prstGeom prst="rect">
            <a:avLst/>
          </a:prstGeom>
          <a:noFill/>
        </p:spPr>
        <p:txBody>
          <a:bodyPr wrap="square" rtlCol="1">
            <a:spAutoFit/>
          </a:bodyPr>
          <a:lstStyle/>
          <a:p>
            <a:pPr algn="ctr"/>
            <a:r>
              <a:rPr lang="en-US" sz="2200" dirty="0" err="1">
                <a:solidFill>
                  <a:schemeClr val="accent1">
                    <a:lumMod val="75000"/>
                  </a:schemeClr>
                </a:solidFill>
                <a:latin typeface="Trebuchet MS" panose="020B0603020202020204" pitchFamily="34" charset="0"/>
              </a:rPr>
              <a:t>Bwd</a:t>
            </a:r>
            <a:r>
              <a:rPr lang="en-US" sz="2200" dirty="0">
                <a:solidFill>
                  <a:schemeClr val="accent1">
                    <a:lumMod val="75000"/>
                  </a:schemeClr>
                </a:solidFill>
                <a:latin typeface="Trebuchet MS" panose="020B0603020202020204" pitchFamily="34" charset="0"/>
              </a:rPr>
              <a:t> Packet Length Mean</a:t>
            </a:r>
            <a:endParaRPr lang="he-IL" sz="22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3" y="2356679"/>
            <a:ext cx="3453880" cy="2585323"/>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Average size of packets in the backward direction, ratio variable</a:t>
            </a:r>
            <a:r>
              <a:rPr lang="en-US" dirty="0">
                <a:latin typeface="Trebuchet MS" panose="020B0603020202020204" pitchFamily="34" charset="0"/>
                <a:ea typeface="Calibri" panose="020F0502020204030204" pitchFamily="34" charset="0"/>
                <a:cs typeface="Arial" panose="020B0604020202020204" pitchFamily="34" charset="0"/>
              </a:rPr>
              <a:t> (M = 107.32, std = 240.54).</a:t>
            </a:r>
          </a:p>
          <a:p>
            <a:pPr marL="342900" indent="-342900">
              <a:buFont typeface="Wingdings" panose="05000000000000000000" pitchFamily="2" charset="2"/>
              <a:buChar char="§"/>
            </a:pPr>
            <a:endParaRPr lang="en-US" dirty="0">
              <a:latin typeface="Trebuchet MS" panose="020B0603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r>
              <a:rPr lang="en-US" dirty="0">
                <a:latin typeface="Trebuchet MS" panose="020B0603020202020204" pitchFamily="34" charset="0"/>
              </a:rPr>
              <a:t>short response packets.</a:t>
            </a:r>
          </a:p>
          <a:p>
            <a:pPr marL="342900" indent="-342900">
              <a:buFont typeface="Wingdings" panose="05000000000000000000" pitchFamily="2" charset="2"/>
              <a:buChar char="§"/>
            </a:pPr>
            <a:endParaRPr lang="en-US" dirty="0">
              <a:latin typeface="Trebuchet MS" panose="020B0603020202020204" pitchFamily="34" charset="0"/>
            </a:endParaRPr>
          </a:p>
          <a:p>
            <a:pPr marL="342900" indent="-342900">
              <a:buFont typeface="Wingdings" panose="05000000000000000000" pitchFamily="2" charset="2"/>
              <a:buChar char="§"/>
            </a:pPr>
            <a:r>
              <a:rPr lang="en-GB" dirty="0">
                <a:latin typeface="Trebuchet MS" panose="020B0603020202020204" pitchFamily="34" charset="0"/>
              </a:rPr>
              <a:t>Threshold = 242.5. #outliers = 19261 (13.61%)</a:t>
            </a:r>
            <a:endParaRPr lang="he-IL" dirty="0">
              <a:latin typeface="Trebuchet MS" panose="020B0603020202020204" pitchFamily="34" charset="0"/>
            </a:endParaRPr>
          </a:p>
        </p:txBody>
      </p:sp>
      <p:pic>
        <p:nvPicPr>
          <p:cNvPr id="14" name="Picture 13" descr="A graph of a graph showing a number of points&#10;&#10;AI-generated content may be incorrect.">
            <a:extLst>
              <a:ext uri="{FF2B5EF4-FFF2-40B4-BE49-F238E27FC236}">
                <a16:creationId xmlns:a16="http://schemas.microsoft.com/office/drawing/2014/main" id="{04386E35-E9A2-465F-B0FE-B8AD7A9144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12512" y="2232836"/>
            <a:ext cx="6743168" cy="3742661"/>
          </a:xfrm>
          <a:prstGeom prst="rect">
            <a:avLst/>
          </a:prstGeom>
          <a:noFill/>
          <a:ln>
            <a:noFill/>
          </a:ln>
        </p:spPr>
      </p:pic>
      <p:cxnSp>
        <p:nvCxnSpPr>
          <p:cNvPr id="16" name="Straight Connector 15">
            <a:extLst>
              <a:ext uri="{FF2B5EF4-FFF2-40B4-BE49-F238E27FC236}">
                <a16:creationId xmlns:a16="http://schemas.microsoft.com/office/drawing/2014/main" id="{FDF74D58-B2BF-4D79-BB6C-419207C2CC1A}"/>
              </a:ext>
            </a:extLst>
          </p:cNvPr>
          <p:cNvCxnSpPr/>
          <p:nvPr/>
        </p:nvCxnSpPr>
        <p:spPr>
          <a:xfrm>
            <a:off x="5560827" y="4720855"/>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1A7E406-0961-45A1-AA20-F94DF6AFC136}"/>
              </a:ext>
            </a:extLst>
          </p:cNvPr>
          <p:cNvSpPr txBox="1"/>
          <p:nvPr/>
        </p:nvSpPr>
        <p:spPr>
          <a:xfrm>
            <a:off x="4770478" y="5821608"/>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38179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3511296"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478464" y="1907588"/>
            <a:ext cx="3356344" cy="430887"/>
          </a:xfrm>
          <a:prstGeom prst="rect">
            <a:avLst/>
          </a:prstGeom>
          <a:noFill/>
        </p:spPr>
        <p:txBody>
          <a:bodyPr wrap="square" rtlCol="1">
            <a:spAutoFit/>
          </a:bodyPr>
          <a:lstStyle/>
          <a:p>
            <a:pPr algn="ctr"/>
            <a:r>
              <a:rPr lang="en-US" sz="2200" dirty="0">
                <a:solidFill>
                  <a:schemeClr val="accent1">
                    <a:lumMod val="75000"/>
                  </a:schemeClr>
                </a:solidFill>
                <a:latin typeface="Trebuchet MS" panose="020B0603020202020204" pitchFamily="34" charset="0"/>
              </a:rPr>
              <a:t>Packet Length Std</a:t>
            </a:r>
            <a:endParaRPr lang="he-IL" sz="22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3" y="2356679"/>
            <a:ext cx="3453880" cy="3416320"/>
          </a:xfrm>
          <a:prstGeom prst="rect">
            <a:avLst/>
          </a:prstGeom>
        </p:spPr>
        <p:txBody>
          <a:bodyPr wrap="square">
            <a:spAutoFit/>
          </a:bodyPr>
          <a:lstStyle/>
          <a:p>
            <a:pPr marL="342900" indent="-342900">
              <a:buFont typeface="Wingdings" panose="05000000000000000000" pitchFamily="2" charset="2"/>
              <a:buChar char="§"/>
            </a:pPr>
            <a:r>
              <a:rPr lang="en-GB" dirty="0">
                <a:latin typeface="Trebuchet MS" panose="020B0603020202020204" pitchFamily="34" charset="0"/>
                <a:ea typeface="Calibri" panose="020F0502020204030204" pitchFamily="34" charset="0"/>
                <a:cs typeface="Arial" panose="020B0604020202020204" pitchFamily="34" charset="0"/>
              </a:rPr>
              <a:t>standard deviation of packet sizes in a flow, ratio variable</a:t>
            </a:r>
            <a:r>
              <a:rPr lang="en-US" dirty="0">
                <a:latin typeface="Trebuchet MS" panose="020B0603020202020204" pitchFamily="34" charset="0"/>
                <a:ea typeface="Calibri" panose="020F0502020204030204" pitchFamily="34" charset="0"/>
                <a:cs typeface="Arial" panose="020B0604020202020204" pitchFamily="34" charset="0"/>
              </a:rPr>
              <a:t> (</a:t>
            </a:r>
            <a:r>
              <a:rPr lang="en-US" dirty="0">
                <a:latin typeface="Trebuchet MS" panose="020B0603020202020204" pitchFamily="34" charset="0"/>
              </a:rPr>
              <a:t>M = 108.51, std = 207.67).</a:t>
            </a:r>
          </a:p>
          <a:p>
            <a:pPr marL="342900" indent="-342900">
              <a:buFont typeface="Wingdings" panose="05000000000000000000" pitchFamily="2" charset="2"/>
              <a:buChar char="§"/>
            </a:pPr>
            <a:r>
              <a:rPr lang="en-GB" dirty="0">
                <a:latin typeface="Trebuchet MS" panose="020B0603020202020204" pitchFamily="34" charset="0"/>
              </a:rPr>
              <a:t>Peak is near 0-500 bytes, flows of similar size.</a:t>
            </a:r>
          </a:p>
          <a:p>
            <a:pPr marL="342900" indent="-342900">
              <a:buFont typeface="Wingdings" panose="05000000000000000000" pitchFamily="2" charset="2"/>
              <a:buChar char="§"/>
            </a:pPr>
            <a:r>
              <a:rPr lang="en-GB" dirty="0">
                <a:latin typeface="Trebuchet MS" panose="020B0603020202020204" pitchFamily="34" charset="0"/>
              </a:rPr>
              <a:t>Outliers = high variability in the length of packets –inconsistent behaviour or multiple services.</a:t>
            </a:r>
          </a:p>
          <a:p>
            <a:pPr marL="342900" indent="-342900">
              <a:buFont typeface="Wingdings" panose="05000000000000000000" pitchFamily="2" charset="2"/>
              <a:buChar char="§"/>
            </a:pPr>
            <a:r>
              <a:rPr lang="en-GB" dirty="0">
                <a:latin typeface="Trebuchet MS" panose="020B0603020202020204" pitchFamily="34" charset="0"/>
              </a:rPr>
              <a:t>Threshold = 296.69, #outliers = 18883 (13.35%).</a:t>
            </a:r>
            <a:endParaRPr lang="he-IL" dirty="0">
              <a:latin typeface="Trebuchet MS" panose="020B0603020202020204" pitchFamily="34" charset="0"/>
            </a:endParaRPr>
          </a:p>
        </p:txBody>
      </p:sp>
      <p:pic>
        <p:nvPicPr>
          <p:cNvPr id="15" name="Picture 14" descr="A graph of a graph&#10;&#10;AI-generated content may be incorrect.">
            <a:extLst>
              <a:ext uri="{FF2B5EF4-FFF2-40B4-BE49-F238E27FC236}">
                <a16:creationId xmlns:a16="http://schemas.microsoft.com/office/drawing/2014/main" id="{BABD66DC-E638-43DA-A805-DAC7C5658D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88959" y="2232836"/>
            <a:ext cx="6466722" cy="3902147"/>
          </a:xfrm>
          <a:prstGeom prst="rect">
            <a:avLst/>
          </a:prstGeom>
          <a:noFill/>
          <a:ln>
            <a:noFill/>
          </a:ln>
        </p:spPr>
      </p:pic>
      <p:cxnSp>
        <p:nvCxnSpPr>
          <p:cNvPr id="16" name="Straight Connector 15">
            <a:extLst>
              <a:ext uri="{FF2B5EF4-FFF2-40B4-BE49-F238E27FC236}">
                <a16:creationId xmlns:a16="http://schemas.microsoft.com/office/drawing/2014/main" id="{E5784563-CBCB-471F-BAC2-AB3BAEED1812}"/>
              </a:ext>
            </a:extLst>
          </p:cNvPr>
          <p:cNvCxnSpPr/>
          <p:nvPr/>
        </p:nvCxnSpPr>
        <p:spPr>
          <a:xfrm>
            <a:off x="5730948" y="4805915"/>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19B356A-5836-4491-8E6C-DDA82475EDB3}"/>
              </a:ext>
            </a:extLst>
          </p:cNvPr>
          <p:cNvSpPr txBox="1"/>
          <p:nvPr/>
        </p:nvSpPr>
        <p:spPr>
          <a:xfrm>
            <a:off x="4843912" y="5901065"/>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93100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Missing Data &amp; Special Cases</a:t>
            </a:r>
            <a:endParaRPr lang="he-IL"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949842" y="2232835"/>
            <a:ext cx="3356344"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a:extLst>
              <a:ext uri="{FF2B5EF4-FFF2-40B4-BE49-F238E27FC236}">
                <a16:creationId xmlns:a16="http://schemas.microsoft.com/office/drawing/2014/main" id="{058825C7-F835-4C7A-8A35-D84FB4ABD5BE}"/>
              </a:ext>
            </a:extLst>
          </p:cNvPr>
          <p:cNvSpPr/>
          <p:nvPr/>
        </p:nvSpPr>
        <p:spPr>
          <a:xfrm>
            <a:off x="4653516" y="2232835"/>
            <a:ext cx="3356344"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392864" y="1838525"/>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Missing Data</a:t>
            </a:r>
            <a:endParaRPr lang="he-IL" sz="2800" dirty="0">
              <a:solidFill>
                <a:schemeClr val="accent1">
                  <a:lumMod val="75000"/>
                </a:schemeClr>
              </a:solidFill>
              <a:latin typeface="Trebuchet MS" panose="020B0603020202020204" pitchFamily="34" charset="0"/>
            </a:endParaRPr>
          </a:p>
        </p:txBody>
      </p:sp>
      <p:sp>
        <p:nvSpPr>
          <p:cNvPr id="9" name="TextBox 8">
            <a:extLst>
              <a:ext uri="{FF2B5EF4-FFF2-40B4-BE49-F238E27FC236}">
                <a16:creationId xmlns:a16="http://schemas.microsoft.com/office/drawing/2014/main" id="{E2E6A3B9-5087-42DE-B852-99A94B169BC9}"/>
              </a:ext>
            </a:extLst>
          </p:cNvPr>
          <p:cNvSpPr txBox="1"/>
          <p:nvPr/>
        </p:nvSpPr>
        <p:spPr>
          <a:xfrm>
            <a:off x="5055781" y="1835054"/>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Special Cases</a:t>
            </a:r>
            <a:endParaRPr lang="he-IL" sz="2800" dirty="0">
              <a:solidFill>
                <a:schemeClr val="accent1">
                  <a:lumMod val="75000"/>
                </a:schemeClr>
              </a:solidFill>
              <a:latin typeface="Trebuchet MS" panose="020B0603020202020204" pitchFamily="34" charset="0"/>
            </a:endParaRPr>
          </a:p>
        </p:txBody>
      </p:sp>
      <p:sp>
        <p:nvSpPr>
          <p:cNvPr id="10" name="TextBox 9">
            <a:extLst>
              <a:ext uri="{FF2B5EF4-FFF2-40B4-BE49-F238E27FC236}">
                <a16:creationId xmlns:a16="http://schemas.microsoft.com/office/drawing/2014/main" id="{44CD993C-ECAF-4B01-A50A-F9F50E5E3A9F}"/>
              </a:ext>
            </a:extLst>
          </p:cNvPr>
          <p:cNvSpPr txBox="1"/>
          <p:nvPr/>
        </p:nvSpPr>
        <p:spPr>
          <a:xfrm>
            <a:off x="990599" y="2490655"/>
            <a:ext cx="3356344" cy="2031325"/>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0.0003% had zero flow duration. Therefore other variables had </a:t>
            </a:r>
            <a:r>
              <a:rPr lang="en-US" dirty="0" err="1">
                <a:latin typeface="Trebuchet MS" panose="020B0603020202020204" pitchFamily="34" charset="0"/>
              </a:rPr>
              <a:t>NaN</a:t>
            </a:r>
            <a:r>
              <a:rPr lang="en-US" dirty="0">
                <a:latin typeface="Trebuchet MS" panose="020B0603020202020204" pitchFamily="34" charset="0"/>
              </a:rPr>
              <a:t> (such as flow bytes/s).</a:t>
            </a:r>
          </a:p>
          <a:p>
            <a:pPr marL="285750" indent="-285750">
              <a:buFont typeface="Wingdings" panose="05000000000000000000" pitchFamily="2" charset="2"/>
              <a:buChar char="§"/>
            </a:pPr>
            <a:endParaRPr lang="en-US" dirty="0">
              <a:latin typeface="Trebuchet MS" panose="020B0603020202020204" pitchFamily="34" charset="0"/>
            </a:endParaRPr>
          </a:p>
          <a:p>
            <a:pPr marL="285750" indent="-285750">
              <a:buFont typeface="Wingdings" panose="05000000000000000000" pitchFamily="2" charset="2"/>
              <a:buChar char="§"/>
            </a:pPr>
            <a:r>
              <a:rPr lang="en-US" dirty="0">
                <a:latin typeface="Trebuchet MS" panose="020B0603020202020204" pitchFamily="34" charset="0"/>
              </a:rPr>
              <a:t>Low number = the following analysis ran without them.</a:t>
            </a:r>
            <a:endParaRPr lang="he-IL" dirty="0">
              <a:latin typeface="Trebuchet MS" panose="020B0603020202020204" pitchFamily="34" charset="0"/>
            </a:endParaRPr>
          </a:p>
        </p:txBody>
      </p:sp>
      <p:sp>
        <p:nvSpPr>
          <p:cNvPr id="11" name="TextBox 10">
            <a:extLst>
              <a:ext uri="{FF2B5EF4-FFF2-40B4-BE49-F238E27FC236}">
                <a16:creationId xmlns:a16="http://schemas.microsoft.com/office/drawing/2014/main" id="{15DBE946-4564-46E9-BAFD-987EE5E758F7}"/>
              </a:ext>
            </a:extLst>
          </p:cNvPr>
          <p:cNvSpPr txBox="1"/>
          <p:nvPr/>
        </p:nvSpPr>
        <p:spPr>
          <a:xfrm>
            <a:off x="4690730" y="2490655"/>
            <a:ext cx="3356344" cy="1754326"/>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Label variable had a value of a number with 1 occurrence; therefore, I ignored it in the following analysis.</a:t>
            </a:r>
          </a:p>
          <a:p>
            <a:pPr marL="285750" indent="-285750">
              <a:buFont typeface="Wingdings" panose="05000000000000000000" pitchFamily="2" charset="2"/>
              <a:buChar char="§"/>
            </a:pPr>
            <a:endParaRPr lang="en-US" dirty="0">
              <a:latin typeface="Trebuchet MS" panose="020B0603020202020204" pitchFamily="34" charset="0"/>
            </a:endParaRPr>
          </a:p>
        </p:txBody>
      </p:sp>
      <p:sp>
        <p:nvSpPr>
          <p:cNvPr id="12" name="Rectangle 11">
            <a:extLst>
              <a:ext uri="{FF2B5EF4-FFF2-40B4-BE49-F238E27FC236}">
                <a16:creationId xmlns:a16="http://schemas.microsoft.com/office/drawing/2014/main" id="{A1C1F08C-4B99-42AE-BA42-126EB473B2E7}"/>
              </a:ext>
            </a:extLst>
          </p:cNvPr>
          <p:cNvSpPr/>
          <p:nvPr/>
        </p:nvSpPr>
        <p:spPr>
          <a:xfrm>
            <a:off x="8357191" y="2232835"/>
            <a:ext cx="3356344"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08A0B92C-B627-4DC1-A03B-7EB277202128}"/>
              </a:ext>
            </a:extLst>
          </p:cNvPr>
          <p:cNvSpPr txBox="1"/>
          <p:nvPr/>
        </p:nvSpPr>
        <p:spPr>
          <a:xfrm>
            <a:off x="8759456" y="1827058"/>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Duplicates</a:t>
            </a:r>
            <a:endParaRPr lang="he-IL" sz="2800" dirty="0">
              <a:solidFill>
                <a:schemeClr val="accent1">
                  <a:lumMod val="75000"/>
                </a:schemeClr>
              </a:solidFill>
              <a:latin typeface="Trebuchet MS" panose="020B0603020202020204" pitchFamily="34" charset="0"/>
            </a:endParaRPr>
          </a:p>
        </p:txBody>
      </p:sp>
      <p:sp>
        <p:nvSpPr>
          <p:cNvPr id="14" name="TextBox 13">
            <a:extLst>
              <a:ext uri="{FF2B5EF4-FFF2-40B4-BE49-F238E27FC236}">
                <a16:creationId xmlns:a16="http://schemas.microsoft.com/office/drawing/2014/main" id="{E940624C-D44A-4A93-963E-E015D5DA6942}"/>
              </a:ext>
            </a:extLst>
          </p:cNvPr>
          <p:cNvSpPr txBox="1"/>
          <p:nvPr/>
        </p:nvSpPr>
        <p:spPr>
          <a:xfrm>
            <a:off x="8394405" y="2490655"/>
            <a:ext cx="3356344" cy="1200329"/>
          </a:xfrm>
          <a:prstGeom prst="rect">
            <a:avLst/>
          </a:prstGeom>
          <a:noFill/>
        </p:spPr>
        <p:txBody>
          <a:bodyPr wrap="square" rtlCol="1">
            <a:spAutoFit/>
          </a:bodyPr>
          <a:lstStyle/>
          <a:p>
            <a:pPr marL="285750" indent="-285750">
              <a:buFont typeface="Wingdings" panose="05000000000000000000" pitchFamily="2" charset="2"/>
              <a:buChar char="§"/>
            </a:pPr>
            <a:r>
              <a:rPr lang="en-GB" dirty="0">
                <a:latin typeface="Trebuchet MS" panose="020B0603020202020204" pitchFamily="34" charset="0"/>
              </a:rPr>
              <a:t>I found 24457 duplicate rows in the dataset and removed them for the following analyses.</a:t>
            </a:r>
            <a:endParaRPr lang="en-US" dirty="0">
              <a:latin typeface="Trebuchet MS" panose="020B0603020202020204" pitchFamily="34" charset="0"/>
            </a:endParaRPr>
          </a:p>
        </p:txBody>
      </p:sp>
    </p:spTree>
    <p:extLst>
      <p:ext uri="{BB962C8B-B14F-4D97-AF65-F5344CB8AC3E}">
        <p14:creationId xmlns:p14="http://schemas.microsoft.com/office/powerpoint/2010/main" val="406823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DDD7-B027-406E-AF20-B655135C19FC}"/>
              </a:ext>
            </a:extLst>
          </p:cNvPr>
          <p:cNvSpPr>
            <a:spLocks noGrp="1"/>
          </p:cNvSpPr>
          <p:nvPr>
            <p:ph type="title"/>
          </p:nvPr>
        </p:nvSpPr>
        <p:spPr/>
        <p:txBody>
          <a:bodyPr/>
          <a:lstStyle/>
          <a:p>
            <a:r>
              <a:rPr lang="en-US" dirty="0">
                <a:latin typeface="Trebuchet MS" panose="020B0603020202020204" pitchFamily="34" charset="0"/>
              </a:rPr>
              <a:t>Dataset Overview</a:t>
            </a:r>
            <a:endParaRPr lang="he-IL"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7D89AE20-DE4E-4825-9284-D0E3F331649A}"/>
              </a:ext>
            </a:extLst>
          </p:cNvPr>
          <p:cNvSpPr>
            <a:spLocks noGrp="1"/>
          </p:cNvSpPr>
          <p:nvPr>
            <p:ph idx="1"/>
          </p:nvPr>
        </p:nvSpPr>
        <p:spPr/>
        <p:txBody>
          <a:bodyPr/>
          <a:lstStyle/>
          <a:p>
            <a:pPr marL="0" indent="0" algn="l" rtl="0">
              <a:buNone/>
            </a:pPr>
            <a:r>
              <a:rPr lang="en-US" dirty="0">
                <a:latin typeface="Trebuchet MS" panose="020B0603020202020204" pitchFamily="34" charset="0"/>
              </a:rPr>
              <a:t> </a:t>
            </a:r>
          </a:p>
          <a:p>
            <a:pPr algn="l" rtl="0">
              <a:buFont typeface="Wingdings" panose="05000000000000000000" pitchFamily="2" charset="2"/>
              <a:buChar char="q"/>
            </a:pPr>
            <a:r>
              <a:rPr lang="en-US" dirty="0">
                <a:latin typeface="Trebuchet MS" panose="020B0603020202020204" pitchFamily="34" charset="0"/>
              </a:rPr>
              <a:t>Presents real-world encrypted traffic flow from the darknet in 2020. </a:t>
            </a:r>
            <a:endParaRPr lang="he-IL" dirty="0">
              <a:latin typeface="Trebuchet MS" panose="020B0603020202020204" pitchFamily="34" charset="0"/>
            </a:endParaRPr>
          </a:p>
        </p:txBody>
      </p:sp>
      <p:pic>
        <p:nvPicPr>
          <p:cNvPr id="5" name="Picture 4">
            <a:extLst>
              <a:ext uri="{FF2B5EF4-FFF2-40B4-BE49-F238E27FC236}">
                <a16:creationId xmlns:a16="http://schemas.microsoft.com/office/drawing/2014/main" id="{971785B1-D1E4-45A0-A87A-A2E313C010C9}"/>
              </a:ext>
            </a:extLst>
          </p:cNvPr>
          <p:cNvPicPr>
            <a:picLocks noChangeAspect="1"/>
          </p:cNvPicPr>
          <p:nvPr/>
        </p:nvPicPr>
        <p:blipFill rotWithShape="1">
          <a:blip r:embed="rId2"/>
          <a:srcRect r="13219"/>
          <a:stretch/>
        </p:blipFill>
        <p:spPr>
          <a:xfrm>
            <a:off x="7837259" y="2968930"/>
            <a:ext cx="3530010" cy="2900164"/>
          </a:xfrm>
          <a:prstGeom prst="rect">
            <a:avLst/>
          </a:prstGeom>
        </p:spPr>
      </p:pic>
    </p:spTree>
    <p:extLst>
      <p:ext uri="{BB962C8B-B14F-4D97-AF65-F5344CB8AC3E}">
        <p14:creationId xmlns:p14="http://schemas.microsoft.com/office/powerpoint/2010/main" val="45077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2"/>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3970318"/>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Total </a:t>
            </a:r>
            <a:r>
              <a:rPr lang="en-US" dirty="0" err="1">
                <a:latin typeface="Trebuchet MS" panose="020B0603020202020204" pitchFamily="34" charset="0"/>
              </a:rPr>
              <a:t>fwd</a:t>
            </a:r>
            <a:r>
              <a:rPr lang="en-US" dirty="0">
                <a:latin typeface="Trebuchet MS" panose="020B0603020202020204" pitchFamily="34" charset="0"/>
              </a:rPr>
              <a:t> packet with total </a:t>
            </a:r>
            <a:r>
              <a:rPr lang="en-US" dirty="0" err="1">
                <a:latin typeface="Trebuchet MS" panose="020B0603020202020204" pitchFamily="34" charset="0"/>
              </a:rPr>
              <a:t>bwd</a:t>
            </a:r>
            <a:r>
              <a:rPr lang="en-US" dirty="0">
                <a:latin typeface="Trebuchet MS" panose="020B0603020202020204" pitchFamily="34" charset="0"/>
              </a:rPr>
              <a:t> packet (r = .74)</a:t>
            </a:r>
          </a:p>
          <a:p>
            <a:pPr marL="285750" indent="-285750">
              <a:buFont typeface="Wingdings" panose="05000000000000000000" pitchFamily="2" charset="2"/>
              <a:buChar char="§"/>
            </a:pPr>
            <a:r>
              <a:rPr lang="en-US" dirty="0" err="1">
                <a:latin typeface="Trebuchet MS" panose="020B0603020202020204" pitchFamily="34" charset="0"/>
              </a:rPr>
              <a:t>Bwd</a:t>
            </a:r>
            <a:r>
              <a:rPr lang="en-US" dirty="0">
                <a:latin typeface="Trebuchet MS" panose="020B0603020202020204" pitchFamily="34" charset="0"/>
              </a:rPr>
              <a:t> packet length mean with packet length std (r = .73)</a:t>
            </a:r>
          </a:p>
          <a:p>
            <a:pPr marL="285750" indent="-285750">
              <a:buFont typeface="Wingdings" panose="05000000000000000000" pitchFamily="2" charset="2"/>
              <a:buChar char="§"/>
            </a:pPr>
            <a:r>
              <a:rPr lang="en-US" dirty="0" err="1">
                <a:latin typeface="Trebuchet MS" panose="020B0603020202020204" pitchFamily="34" charset="0"/>
              </a:rPr>
              <a:t>Fwd</a:t>
            </a:r>
            <a:r>
              <a:rPr lang="en-US" dirty="0">
                <a:latin typeface="Trebuchet MS" panose="020B0603020202020204" pitchFamily="34" charset="0"/>
              </a:rPr>
              <a:t> packet length mean with packet length std (r = .57)</a:t>
            </a:r>
          </a:p>
          <a:p>
            <a:pPr marL="285750" indent="-285750">
              <a:buFont typeface="Wingdings" panose="05000000000000000000" pitchFamily="2" charset="2"/>
              <a:buChar char="§"/>
            </a:pPr>
            <a:r>
              <a:rPr lang="en-US" dirty="0">
                <a:latin typeface="Trebuchet MS" panose="020B0603020202020204" pitchFamily="34" charset="0"/>
              </a:rPr>
              <a:t>Idle mean with  flow duration (r = .51)</a:t>
            </a:r>
          </a:p>
          <a:p>
            <a:pPr marL="285750" indent="-285750">
              <a:buFont typeface="Wingdings" panose="05000000000000000000" pitchFamily="2" charset="2"/>
              <a:buChar char="§"/>
            </a:pPr>
            <a:r>
              <a:rPr lang="en-US" dirty="0">
                <a:latin typeface="Trebuchet MS" panose="020B0603020202020204" pitchFamily="34" charset="0"/>
              </a:rPr>
              <a:t>Packet length std with flow duration (r = .39)</a:t>
            </a:r>
          </a:p>
          <a:p>
            <a:pPr marL="285750" indent="-285750">
              <a:buFont typeface="Wingdings" panose="05000000000000000000" pitchFamily="2" charset="2"/>
              <a:buChar char="§"/>
            </a:pPr>
            <a:r>
              <a:rPr lang="en-US" dirty="0" err="1">
                <a:latin typeface="Trebuchet MS" panose="020B0603020202020204" pitchFamily="34" charset="0"/>
              </a:rPr>
              <a:t>Fwd</a:t>
            </a:r>
            <a:r>
              <a:rPr lang="en-US" dirty="0">
                <a:latin typeface="Trebuchet MS" panose="020B0603020202020204" pitchFamily="34" charset="0"/>
              </a:rPr>
              <a:t> packet length mean with flow duration (r = .20)</a:t>
            </a:r>
          </a:p>
          <a:p>
            <a:pPr marL="285750" indent="-285750">
              <a:buFont typeface="Wingdings" panose="05000000000000000000" pitchFamily="2" charset="2"/>
              <a:buChar char="§"/>
            </a:pPr>
            <a:r>
              <a:rPr lang="en-US" dirty="0">
                <a:latin typeface="Trebuchet MS" panose="020B0603020202020204" pitchFamily="34" charset="0"/>
              </a:rPr>
              <a:t>Flow packets/s with idle mean (r = -.20)</a:t>
            </a:r>
          </a:p>
        </p:txBody>
      </p:sp>
    </p:spTree>
    <p:extLst>
      <p:ext uri="{BB962C8B-B14F-4D97-AF65-F5344CB8AC3E}">
        <p14:creationId xmlns:p14="http://schemas.microsoft.com/office/powerpoint/2010/main" val="40651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2"/>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1477328"/>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Total </a:t>
            </a:r>
            <a:r>
              <a:rPr lang="en-US" dirty="0" err="1">
                <a:latin typeface="Trebuchet MS" panose="020B0603020202020204" pitchFamily="34" charset="0"/>
              </a:rPr>
              <a:t>fwd</a:t>
            </a:r>
            <a:r>
              <a:rPr lang="en-US" dirty="0">
                <a:latin typeface="Trebuchet MS" panose="020B0603020202020204" pitchFamily="34" charset="0"/>
              </a:rPr>
              <a:t> packet with total </a:t>
            </a:r>
            <a:r>
              <a:rPr lang="en-US" dirty="0" err="1">
                <a:latin typeface="Trebuchet MS" panose="020B0603020202020204" pitchFamily="34" charset="0"/>
              </a:rPr>
              <a:t>bwd</a:t>
            </a:r>
            <a:r>
              <a:rPr lang="en-US" dirty="0">
                <a:latin typeface="Trebuchet MS" panose="020B0603020202020204" pitchFamily="34" charset="0"/>
              </a:rPr>
              <a:t> packet (r = .74): </a:t>
            </a:r>
            <a:r>
              <a:rPr lang="en-GB" dirty="0">
                <a:latin typeface="Trebuchet MS" panose="020B0603020202020204" pitchFamily="34" charset="0"/>
              </a:rPr>
              <a:t>large forward flows are usually matched by large backward responses like requests and replies</a:t>
            </a:r>
            <a:endParaRPr lang="en-US" dirty="0">
              <a:latin typeface="Trebuchet MS" panose="020B0603020202020204" pitchFamily="34" charset="0"/>
            </a:endParaRPr>
          </a:p>
        </p:txBody>
      </p:sp>
      <p:sp>
        <p:nvSpPr>
          <p:cNvPr id="3" name="Oval 2">
            <a:extLst>
              <a:ext uri="{FF2B5EF4-FFF2-40B4-BE49-F238E27FC236}">
                <a16:creationId xmlns:a16="http://schemas.microsoft.com/office/drawing/2014/main" id="{F792D2FD-0A0E-44B0-BA77-34EDB8F88C83}"/>
              </a:ext>
            </a:extLst>
          </p:cNvPr>
          <p:cNvSpPr/>
          <p:nvPr/>
        </p:nvSpPr>
        <p:spPr>
          <a:xfrm>
            <a:off x="8293395" y="2466753"/>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315864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2"/>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2031325"/>
          </a:xfrm>
          <a:prstGeom prst="rect">
            <a:avLst/>
          </a:prstGeom>
          <a:noFill/>
        </p:spPr>
        <p:txBody>
          <a:bodyPr wrap="square" rtlCol="1">
            <a:spAutoFit/>
          </a:bodyPr>
          <a:lstStyle/>
          <a:p>
            <a:pPr marL="285750" indent="-285750">
              <a:buFont typeface="Wingdings" panose="05000000000000000000" pitchFamily="2" charset="2"/>
              <a:buChar char="§"/>
            </a:pPr>
            <a:r>
              <a:rPr lang="en-US" dirty="0" err="1">
                <a:latin typeface="Trebuchet MS" panose="020B0603020202020204" pitchFamily="34" charset="0"/>
              </a:rPr>
              <a:t>Bwd</a:t>
            </a:r>
            <a:r>
              <a:rPr lang="en-US" dirty="0">
                <a:latin typeface="Trebuchet MS" panose="020B0603020202020204" pitchFamily="34" charset="0"/>
              </a:rPr>
              <a:t> packet length mean with packet length std (r = .73): </a:t>
            </a:r>
            <a:r>
              <a:rPr lang="en-GB" dirty="0">
                <a:latin typeface="Trebuchet MS" panose="020B0603020202020204" pitchFamily="34" charset="0"/>
              </a:rPr>
              <a:t>Packet variability is closely tied to backward packet size.</a:t>
            </a:r>
          </a:p>
          <a:p>
            <a:pPr marL="285750" indent="-285750">
              <a:buFont typeface="Wingdings" panose="05000000000000000000" pitchFamily="2" charset="2"/>
              <a:buChar char="§"/>
            </a:pPr>
            <a:endParaRPr lang="en-GB" dirty="0">
              <a:latin typeface="Trebuchet MS" panose="020B0603020202020204" pitchFamily="34" charset="0"/>
            </a:endParaRPr>
          </a:p>
          <a:p>
            <a:pPr marL="285750" indent="-285750">
              <a:buFont typeface="Wingdings" panose="05000000000000000000" pitchFamily="2" charset="2"/>
              <a:buChar char="§"/>
            </a:pPr>
            <a:r>
              <a:rPr lang="en-GB" dirty="0">
                <a:latin typeface="Trebuchet MS" panose="020B0603020202020204" pitchFamily="34" charset="0"/>
              </a:rPr>
              <a:t>Typical in asymmetric protocols like HTTP or streaming</a:t>
            </a:r>
            <a:endParaRPr lang="en-US" dirty="0">
              <a:latin typeface="Trebuchet MS" panose="020B0603020202020204" pitchFamily="34" charset="0"/>
            </a:endParaRPr>
          </a:p>
        </p:txBody>
      </p:sp>
      <p:sp>
        <p:nvSpPr>
          <p:cNvPr id="7" name="Oval 6">
            <a:extLst>
              <a:ext uri="{FF2B5EF4-FFF2-40B4-BE49-F238E27FC236}">
                <a16:creationId xmlns:a16="http://schemas.microsoft.com/office/drawing/2014/main" id="{0131E51F-BFFB-4445-BE66-8C96A3BA5A56}"/>
              </a:ext>
            </a:extLst>
          </p:cNvPr>
          <p:cNvSpPr/>
          <p:nvPr/>
        </p:nvSpPr>
        <p:spPr>
          <a:xfrm>
            <a:off x="9888279" y="4056320"/>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2622937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2"/>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2031325"/>
          </a:xfrm>
          <a:prstGeom prst="rect">
            <a:avLst/>
          </a:prstGeom>
          <a:noFill/>
        </p:spPr>
        <p:txBody>
          <a:bodyPr wrap="square" rtlCol="1">
            <a:spAutoFit/>
          </a:bodyPr>
          <a:lstStyle/>
          <a:p>
            <a:pPr marL="285750" indent="-285750">
              <a:buFont typeface="Wingdings" panose="05000000000000000000" pitchFamily="2" charset="2"/>
              <a:buChar char="§"/>
            </a:pPr>
            <a:r>
              <a:rPr lang="en-US" dirty="0" err="1">
                <a:latin typeface="Trebuchet MS" panose="020B0603020202020204" pitchFamily="34" charset="0"/>
              </a:rPr>
              <a:t>Fwd</a:t>
            </a:r>
            <a:r>
              <a:rPr lang="en-US" dirty="0">
                <a:latin typeface="Trebuchet MS" panose="020B0603020202020204" pitchFamily="34" charset="0"/>
              </a:rPr>
              <a:t> packet length mean with packet length std (r = .57): </a:t>
            </a:r>
            <a:r>
              <a:rPr lang="en-GB" dirty="0">
                <a:latin typeface="Trebuchet MS" panose="020B0603020202020204" pitchFamily="34" charset="0"/>
              </a:rPr>
              <a:t>The opposite from </a:t>
            </a:r>
            <a:r>
              <a:rPr lang="en-GB" dirty="0" err="1">
                <a:latin typeface="Trebuchet MS" panose="020B0603020202020204" pitchFamily="34" charset="0"/>
              </a:rPr>
              <a:t>Bwd</a:t>
            </a:r>
            <a:r>
              <a:rPr lang="en-GB" dirty="0">
                <a:latin typeface="Trebuchet MS" panose="020B0603020202020204" pitchFamily="34" charset="0"/>
              </a:rPr>
              <a:t> Packet. </a:t>
            </a:r>
          </a:p>
          <a:p>
            <a:pPr marL="285750" indent="-285750">
              <a:buFont typeface="Wingdings" panose="05000000000000000000" pitchFamily="2" charset="2"/>
              <a:buChar char="§"/>
            </a:pPr>
            <a:endParaRPr lang="en-GB" dirty="0">
              <a:latin typeface="Trebuchet MS" panose="020B0603020202020204" pitchFamily="34" charset="0"/>
            </a:endParaRPr>
          </a:p>
          <a:p>
            <a:pPr marL="285750" indent="-285750">
              <a:buFont typeface="Wingdings" panose="05000000000000000000" pitchFamily="2" charset="2"/>
              <a:buChar char="§"/>
            </a:pPr>
            <a:r>
              <a:rPr lang="en-GB" dirty="0">
                <a:latin typeface="Trebuchet MS" panose="020B0603020202020204" pitchFamily="34" charset="0"/>
              </a:rPr>
              <a:t>Usually, messages sent from client to server are smaller than messages sent from server to client</a:t>
            </a:r>
            <a:endParaRPr lang="en-US" dirty="0">
              <a:latin typeface="Trebuchet MS" panose="020B0603020202020204" pitchFamily="34" charset="0"/>
            </a:endParaRPr>
          </a:p>
        </p:txBody>
      </p:sp>
      <p:sp>
        <p:nvSpPr>
          <p:cNvPr id="7" name="Oval 6">
            <a:extLst>
              <a:ext uri="{FF2B5EF4-FFF2-40B4-BE49-F238E27FC236}">
                <a16:creationId xmlns:a16="http://schemas.microsoft.com/office/drawing/2014/main" id="{D8D54BA8-D001-4E79-953C-6DC7FAC8B5CD}"/>
              </a:ext>
            </a:extLst>
          </p:cNvPr>
          <p:cNvSpPr/>
          <p:nvPr/>
        </p:nvSpPr>
        <p:spPr>
          <a:xfrm>
            <a:off x="9867013" y="3753292"/>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345034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3"/>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1754326"/>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Idle mean with  flow duration (r = .51): </a:t>
            </a:r>
            <a:r>
              <a:rPr lang="en-GB" dirty="0">
                <a:latin typeface="Trebuchet MS" panose="020B0603020202020204" pitchFamily="34" charset="0"/>
              </a:rPr>
              <a:t>The longer a flow lasts, the more likely it contains gaps between packets.</a:t>
            </a:r>
          </a:p>
          <a:p>
            <a:pPr marL="285750" indent="-285750">
              <a:buFont typeface="Wingdings" panose="05000000000000000000" pitchFamily="2" charset="2"/>
              <a:buChar char="§"/>
            </a:pPr>
            <a:endParaRPr lang="en-GB" dirty="0">
              <a:latin typeface="Trebuchet MS" panose="020B0603020202020204" pitchFamily="34" charset="0"/>
            </a:endParaRPr>
          </a:p>
          <a:p>
            <a:pPr marL="285750" indent="-285750">
              <a:buFont typeface="Wingdings" panose="05000000000000000000" pitchFamily="2" charset="2"/>
              <a:buChar char="§"/>
            </a:pPr>
            <a:endParaRPr lang="en-US" dirty="0">
              <a:latin typeface="Trebuchet MS" panose="020B0603020202020204" pitchFamily="34" charset="0"/>
            </a:endParaRPr>
          </a:p>
        </p:txBody>
      </p:sp>
      <p:sp>
        <p:nvSpPr>
          <p:cNvPr id="7" name="Oval 6">
            <a:extLst>
              <a:ext uri="{FF2B5EF4-FFF2-40B4-BE49-F238E27FC236}">
                <a16:creationId xmlns:a16="http://schemas.microsoft.com/office/drawing/2014/main" id="{3A0E2CB1-9FF1-44B5-8995-BC95D6F7307F}"/>
              </a:ext>
            </a:extLst>
          </p:cNvPr>
          <p:cNvSpPr/>
          <p:nvPr/>
        </p:nvSpPr>
        <p:spPr>
          <a:xfrm>
            <a:off x="10207255" y="2179674"/>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3170470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3"/>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1200329"/>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Packet length std with flow duration (r = .39): </a:t>
            </a:r>
            <a:r>
              <a:rPr lang="en-GB" dirty="0">
                <a:latin typeface="Trebuchet MS" panose="020B0603020202020204" pitchFamily="34" charset="0"/>
              </a:rPr>
              <a:t>As Flow Duration increases, there tends to be more variability in packet sizes.</a:t>
            </a:r>
            <a:endParaRPr lang="en-US" dirty="0">
              <a:latin typeface="Trebuchet MS" panose="020B0603020202020204" pitchFamily="34" charset="0"/>
            </a:endParaRPr>
          </a:p>
        </p:txBody>
      </p:sp>
      <p:sp>
        <p:nvSpPr>
          <p:cNvPr id="7" name="Oval 6">
            <a:extLst>
              <a:ext uri="{FF2B5EF4-FFF2-40B4-BE49-F238E27FC236}">
                <a16:creationId xmlns:a16="http://schemas.microsoft.com/office/drawing/2014/main" id="{31D62FE8-9BEE-42DB-9BD5-DEB46EE6E452}"/>
              </a:ext>
            </a:extLst>
          </p:cNvPr>
          <p:cNvSpPr/>
          <p:nvPr/>
        </p:nvSpPr>
        <p:spPr>
          <a:xfrm>
            <a:off x="9867014" y="2179674"/>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93802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2"/>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923330"/>
          </a:xfrm>
          <a:prstGeom prst="rect">
            <a:avLst/>
          </a:prstGeom>
          <a:noFill/>
        </p:spPr>
        <p:txBody>
          <a:bodyPr wrap="square" rtlCol="1">
            <a:spAutoFit/>
          </a:bodyPr>
          <a:lstStyle/>
          <a:p>
            <a:pPr marL="285750" indent="-285750">
              <a:buFont typeface="Wingdings" panose="05000000000000000000" pitchFamily="2" charset="2"/>
              <a:buChar char="§"/>
            </a:pPr>
            <a:r>
              <a:rPr lang="en-US" dirty="0" err="1">
                <a:latin typeface="Trebuchet MS" panose="020B0603020202020204" pitchFamily="34" charset="0"/>
              </a:rPr>
              <a:t>Fwd</a:t>
            </a:r>
            <a:r>
              <a:rPr lang="en-US" dirty="0">
                <a:latin typeface="Trebuchet MS" panose="020B0603020202020204" pitchFamily="34" charset="0"/>
              </a:rPr>
              <a:t> packet length mean with flow duration (r = .20): similar reasons as the previous one.</a:t>
            </a:r>
          </a:p>
        </p:txBody>
      </p:sp>
      <p:sp>
        <p:nvSpPr>
          <p:cNvPr id="7" name="Oval 6">
            <a:extLst>
              <a:ext uri="{FF2B5EF4-FFF2-40B4-BE49-F238E27FC236}">
                <a16:creationId xmlns:a16="http://schemas.microsoft.com/office/drawing/2014/main" id="{0C10FDFA-4E51-42EA-94D8-D2300A37AB7F}"/>
              </a:ext>
            </a:extLst>
          </p:cNvPr>
          <p:cNvSpPr/>
          <p:nvPr/>
        </p:nvSpPr>
        <p:spPr>
          <a:xfrm>
            <a:off x="9218427" y="2179675"/>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1568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D3B9-476F-400D-B165-57B7516F496F}"/>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3600" b="1" dirty="0">
                <a:solidFill>
                  <a:schemeClr val="accent3"/>
                </a:solidFill>
                <a:latin typeface="Trebuchet MS" panose="020B0603020202020204" pitchFamily="34" charset="0"/>
              </a:rPr>
              <a:t>Correlations between variables</a:t>
            </a:r>
            <a:endParaRPr lang="he-IL" b="1" dirty="0">
              <a:solidFill>
                <a:schemeClr val="accent3"/>
              </a:solidFill>
              <a:latin typeface="Trebuchet MS" panose="020B0603020202020204" pitchFamily="34" charset="0"/>
            </a:endParaRPr>
          </a:p>
        </p:txBody>
      </p:sp>
      <p:pic>
        <p:nvPicPr>
          <p:cNvPr id="4" name="Picture 3" descr="A chart with numbers and a red and blue box&#10;&#10;AI-generated content may be incorrect.">
            <a:extLst>
              <a:ext uri="{FF2B5EF4-FFF2-40B4-BE49-F238E27FC236}">
                <a16:creationId xmlns:a16="http://schemas.microsoft.com/office/drawing/2014/main" id="{246097DF-693C-4CAA-ABF0-2D6AD8E1CD13}"/>
              </a:ext>
            </a:extLst>
          </p:cNvPr>
          <p:cNvPicPr/>
          <p:nvPr/>
        </p:nvPicPr>
        <p:blipFill>
          <a:blip r:embed="rId2"/>
          <a:stretch>
            <a:fillRect/>
          </a:stretch>
        </p:blipFill>
        <p:spPr>
          <a:xfrm>
            <a:off x="5984358" y="2029718"/>
            <a:ext cx="5943600" cy="4053205"/>
          </a:xfrm>
          <a:prstGeom prst="rect">
            <a:avLst/>
          </a:prstGeom>
        </p:spPr>
      </p:pic>
      <p:sp>
        <p:nvSpPr>
          <p:cNvPr id="5" name="Rectangle 4">
            <a:extLst>
              <a:ext uri="{FF2B5EF4-FFF2-40B4-BE49-F238E27FC236}">
                <a16:creationId xmlns:a16="http://schemas.microsoft.com/office/drawing/2014/main" id="{2761948E-1E40-4B45-B5DE-D29B78E460D1}"/>
              </a:ext>
            </a:extLst>
          </p:cNvPr>
          <p:cNvSpPr/>
          <p:nvPr/>
        </p:nvSpPr>
        <p:spPr>
          <a:xfrm>
            <a:off x="1224870" y="2105246"/>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a:extLst>
              <a:ext uri="{FF2B5EF4-FFF2-40B4-BE49-F238E27FC236}">
                <a16:creationId xmlns:a16="http://schemas.microsoft.com/office/drawing/2014/main" id="{B223EC89-467D-4C59-BD12-B800C21052F7}"/>
              </a:ext>
            </a:extLst>
          </p:cNvPr>
          <p:cNvSpPr txBox="1"/>
          <p:nvPr/>
        </p:nvSpPr>
        <p:spPr>
          <a:xfrm>
            <a:off x="1224870" y="2090715"/>
            <a:ext cx="4335957" cy="1200329"/>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Flow packets/s with idle mean (r = -.20): </a:t>
            </a:r>
            <a:r>
              <a:rPr lang="en-GB" dirty="0">
                <a:latin typeface="Trebuchet MS" panose="020B0603020202020204" pitchFamily="34" charset="0"/>
              </a:rPr>
              <a:t>This means that the more packets/sec are sent, the less idle time there is</a:t>
            </a:r>
            <a:endParaRPr lang="en-US" dirty="0">
              <a:latin typeface="Trebuchet MS" panose="020B0603020202020204" pitchFamily="34" charset="0"/>
            </a:endParaRPr>
          </a:p>
        </p:txBody>
      </p:sp>
      <p:sp>
        <p:nvSpPr>
          <p:cNvPr id="7" name="Oval 6">
            <a:extLst>
              <a:ext uri="{FF2B5EF4-FFF2-40B4-BE49-F238E27FC236}">
                <a16:creationId xmlns:a16="http://schemas.microsoft.com/office/drawing/2014/main" id="{1A8C461C-9AFE-4F80-AF6B-AE2527ACD92E}"/>
              </a:ext>
            </a:extLst>
          </p:cNvPr>
          <p:cNvSpPr/>
          <p:nvPr/>
        </p:nvSpPr>
        <p:spPr>
          <a:xfrm>
            <a:off x="10185990" y="3429000"/>
            <a:ext cx="372140" cy="404038"/>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Tree>
    <p:extLst>
      <p:ext uri="{BB962C8B-B14F-4D97-AF65-F5344CB8AC3E}">
        <p14:creationId xmlns:p14="http://schemas.microsoft.com/office/powerpoint/2010/main" val="708187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9210-74C2-455B-BD67-6670BEE020E9}"/>
              </a:ext>
            </a:extLst>
          </p:cNvPr>
          <p:cNvSpPr>
            <a:spLocks noGrp="1"/>
          </p:cNvSpPr>
          <p:nvPr>
            <p:ph type="title"/>
          </p:nvPr>
        </p:nvSpPr>
        <p:spPr/>
        <p:txBody>
          <a:bodyPr/>
          <a:lstStyle/>
          <a:p>
            <a:r>
              <a:rPr lang="en-US" b="1" dirty="0">
                <a:latin typeface="Trebuchet MS" panose="020B0603020202020204" pitchFamily="34" charset="0"/>
              </a:rPr>
              <a:t>Shared Abnormalities</a:t>
            </a:r>
            <a:endParaRPr lang="he-IL"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260E1B06-B3B2-41AC-AD51-85C40D7B043D}"/>
              </a:ext>
            </a:extLst>
          </p:cNvPr>
          <p:cNvSpPr>
            <a:spLocks noGrp="1"/>
          </p:cNvSpPr>
          <p:nvPr>
            <p:ph idx="1"/>
          </p:nvPr>
        </p:nvSpPr>
        <p:spPr>
          <a:xfrm>
            <a:off x="1097280" y="1845734"/>
            <a:ext cx="10058400" cy="599754"/>
          </a:xfrm>
        </p:spPr>
        <p:txBody>
          <a:bodyPr/>
          <a:lstStyle/>
          <a:p>
            <a:pPr algn="l" rtl="0">
              <a:buFont typeface="Wingdings" panose="05000000000000000000" pitchFamily="2" charset="2"/>
              <a:buChar char="q"/>
            </a:pPr>
            <a:r>
              <a:rPr lang="en-US" dirty="0"/>
              <a:t>All variables (exc. Idle mean) had identified outliers. As expected: </a:t>
            </a:r>
          </a:p>
          <a:p>
            <a:pPr algn="l" rtl="0">
              <a:buFont typeface="Wingdings" panose="05000000000000000000" pitchFamily="2" charset="2"/>
              <a:buChar char="q"/>
            </a:pPr>
            <a:endParaRPr lang="en-US" dirty="0"/>
          </a:p>
          <a:p>
            <a:pPr algn="l" rtl="0">
              <a:buFont typeface="Wingdings" panose="05000000000000000000" pitchFamily="2" charset="2"/>
              <a:buChar char="q"/>
            </a:pPr>
            <a:endParaRPr lang="he-IL" dirty="0"/>
          </a:p>
        </p:txBody>
      </p:sp>
      <p:sp>
        <p:nvSpPr>
          <p:cNvPr id="4" name="Oval 3">
            <a:extLst>
              <a:ext uri="{FF2B5EF4-FFF2-40B4-BE49-F238E27FC236}">
                <a16:creationId xmlns:a16="http://schemas.microsoft.com/office/drawing/2014/main" id="{61A5C71D-879E-46D0-BE79-7A6C34C154AB}"/>
              </a:ext>
            </a:extLst>
          </p:cNvPr>
          <p:cNvSpPr/>
          <p:nvPr/>
        </p:nvSpPr>
        <p:spPr>
          <a:xfrm>
            <a:off x="404037" y="2636875"/>
            <a:ext cx="2190307" cy="19351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a:extLst>
              <a:ext uri="{FF2B5EF4-FFF2-40B4-BE49-F238E27FC236}">
                <a16:creationId xmlns:a16="http://schemas.microsoft.com/office/drawing/2014/main" id="{15CFA542-6393-490A-AD5C-B054767F6A50}"/>
              </a:ext>
            </a:extLst>
          </p:cNvPr>
          <p:cNvSpPr/>
          <p:nvPr/>
        </p:nvSpPr>
        <p:spPr>
          <a:xfrm>
            <a:off x="1779181" y="2636875"/>
            <a:ext cx="2190307" cy="19351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a:extLst>
              <a:ext uri="{FF2B5EF4-FFF2-40B4-BE49-F238E27FC236}">
                <a16:creationId xmlns:a16="http://schemas.microsoft.com/office/drawing/2014/main" id="{4FA62906-205D-4C9A-B8A6-8654AABD50A1}"/>
              </a:ext>
            </a:extLst>
          </p:cNvPr>
          <p:cNvSpPr/>
          <p:nvPr/>
        </p:nvSpPr>
        <p:spPr>
          <a:xfrm>
            <a:off x="4249479" y="2636875"/>
            <a:ext cx="2190307" cy="19351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a:extLst>
              <a:ext uri="{FF2B5EF4-FFF2-40B4-BE49-F238E27FC236}">
                <a16:creationId xmlns:a16="http://schemas.microsoft.com/office/drawing/2014/main" id="{5A1B5A11-8AD1-4964-9F45-6E8476144462}"/>
              </a:ext>
            </a:extLst>
          </p:cNvPr>
          <p:cNvSpPr/>
          <p:nvPr/>
        </p:nvSpPr>
        <p:spPr>
          <a:xfrm>
            <a:off x="5655458" y="2636875"/>
            <a:ext cx="2190307" cy="19351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Oval 7">
            <a:extLst>
              <a:ext uri="{FF2B5EF4-FFF2-40B4-BE49-F238E27FC236}">
                <a16:creationId xmlns:a16="http://schemas.microsoft.com/office/drawing/2014/main" id="{7815E827-2919-49E3-8D3E-6EA258350524}"/>
              </a:ext>
            </a:extLst>
          </p:cNvPr>
          <p:cNvSpPr/>
          <p:nvPr/>
        </p:nvSpPr>
        <p:spPr>
          <a:xfrm>
            <a:off x="8246966" y="2645303"/>
            <a:ext cx="2190307" cy="19351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a:extLst>
              <a:ext uri="{FF2B5EF4-FFF2-40B4-BE49-F238E27FC236}">
                <a16:creationId xmlns:a16="http://schemas.microsoft.com/office/drawing/2014/main" id="{654E4C2E-0339-411B-85C2-ECF075CE8B5E}"/>
              </a:ext>
            </a:extLst>
          </p:cNvPr>
          <p:cNvSpPr/>
          <p:nvPr/>
        </p:nvSpPr>
        <p:spPr>
          <a:xfrm>
            <a:off x="9610414" y="2636875"/>
            <a:ext cx="2190307" cy="19351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a:extLst>
              <a:ext uri="{FF2B5EF4-FFF2-40B4-BE49-F238E27FC236}">
                <a16:creationId xmlns:a16="http://schemas.microsoft.com/office/drawing/2014/main" id="{7A9626BE-C857-4ECB-B39D-288ED0732EB8}"/>
              </a:ext>
            </a:extLst>
          </p:cNvPr>
          <p:cNvSpPr txBox="1"/>
          <p:nvPr/>
        </p:nvSpPr>
        <p:spPr>
          <a:xfrm>
            <a:off x="359380" y="3250495"/>
            <a:ext cx="1630681" cy="646331"/>
          </a:xfrm>
          <a:prstGeom prst="rect">
            <a:avLst/>
          </a:prstGeom>
          <a:noFill/>
        </p:spPr>
        <p:txBody>
          <a:bodyPr wrap="square" rtlCol="1">
            <a:spAutoFit/>
          </a:bodyPr>
          <a:lstStyle/>
          <a:p>
            <a:pPr algn="ctr"/>
            <a:r>
              <a:rPr lang="en-US" dirty="0">
                <a:latin typeface="Trebuchet MS" panose="020B0603020202020204" pitchFamily="34" charset="0"/>
              </a:rPr>
              <a:t>Flow </a:t>
            </a:r>
          </a:p>
          <a:p>
            <a:pPr algn="ctr"/>
            <a:r>
              <a:rPr lang="en-US" dirty="0">
                <a:latin typeface="Trebuchet MS" panose="020B0603020202020204" pitchFamily="34" charset="0"/>
              </a:rPr>
              <a:t>duration</a:t>
            </a:r>
            <a:endParaRPr lang="he-IL" dirty="0">
              <a:latin typeface="Trebuchet MS" panose="020B0603020202020204" pitchFamily="34" charset="0"/>
            </a:endParaRPr>
          </a:p>
        </p:txBody>
      </p:sp>
      <p:sp>
        <p:nvSpPr>
          <p:cNvPr id="11" name="TextBox 10">
            <a:extLst>
              <a:ext uri="{FF2B5EF4-FFF2-40B4-BE49-F238E27FC236}">
                <a16:creationId xmlns:a16="http://schemas.microsoft.com/office/drawing/2014/main" id="{0D8BEC6C-6B42-4A29-A088-22247D15FC86}"/>
              </a:ext>
            </a:extLst>
          </p:cNvPr>
          <p:cNvSpPr txBox="1"/>
          <p:nvPr/>
        </p:nvSpPr>
        <p:spPr>
          <a:xfrm>
            <a:off x="2394096" y="3250495"/>
            <a:ext cx="1630681" cy="646331"/>
          </a:xfrm>
          <a:prstGeom prst="rect">
            <a:avLst/>
          </a:prstGeom>
          <a:noFill/>
        </p:spPr>
        <p:txBody>
          <a:bodyPr wrap="square" rtlCol="1">
            <a:spAutoFit/>
          </a:bodyPr>
          <a:lstStyle/>
          <a:p>
            <a:pPr algn="ctr"/>
            <a:r>
              <a:rPr lang="en-US" dirty="0">
                <a:latin typeface="Trebuchet MS" panose="020B0603020202020204" pitchFamily="34" charset="0"/>
              </a:rPr>
              <a:t>Total </a:t>
            </a:r>
            <a:r>
              <a:rPr lang="en-US" dirty="0" err="1">
                <a:latin typeface="Trebuchet MS" panose="020B0603020202020204" pitchFamily="34" charset="0"/>
              </a:rPr>
              <a:t>fwd</a:t>
            </a:r>
            <a:r>
              <a:rPr lang="en-US" dirty="0">
                <a:latin typeface="Trebuchet MS" panose="020B0603020202020204" pitchFamily="34" charset="0"/>
              </a:rPr>
              <a:t> packet</a:t>
            </a:r>
            <a:endParaRPr lang="he-IL" dirty="0">
              <a:latin typeface="Trebuchet MS" panose="020B0603020202020204" pitchFamily="34" charset="0"/>
            </a:endParaRPr>
          </a:p>
        </p:txBody>
      </p:sp>
      <p:sp>
        <p:nvSpPr>
          <p:cNvPr id="12" name="TextBox 11">
            <a:extLst>
              <a:ext uri="{FF2B5EF4-FFF2-40B4-BE49-F238E27FC236}">
                <a16:creationId xmlns:a16="http://schemas.microsoft.com/office/drawing/2014/main" id="{6616F0FD-FAC4-4B29-9C05-C4942AD842C9}"/>
              </a:ext>
            </a:extLst>
          </p:cNvPr>
          <p:cNvSpPr txBox="1"/>
          <p:nvPr/>
        </p:nvSpPr>
        <p:spPr>
          <a:xfrm>
            <a:off x="1388789" y="3420893"/>
            <a:ext cx="1630681" cy="369332"/>
          </a:xfrm>
          <a:prstGeom prst="rect">
            <a:avLst/>
          </a:prstGeom>
          <a:noFill/>
        </p:spPr>
        <p:txBody>
          <a:bodyPr wrap="square" rtlCol="1">
            <a:spAutoFit/>
          </a:bodyPr>
          <a:lstStyle/>
          <a:p>
            <a:pPr algn="ctr"/>
            <a:r>
              <a:rPr lang="en-US" dirty="0">
                <a:latin typeface="Trebuchet MS" panose="020B0603020202020204" pitchFamily="34" charset="0"/>
              </a:rPr>
              <a:t>56.70%</a:t>
            </a:r>
            <a:endParaRPr lang="he-IL" dirty="0">
              <a:latin typeface="Trebuchet MS" panose="020B0603020202020204" pitchFamily="34" charset="0"/>
            </a:endParaRPr>
          </a:p>
        </p:txBody>
      </p:sp>
      <p:sp>
        <p:nvSpPr>
          <p:cNvPr id="13" name="TextBox 12">
            <a:extLst>
              <a:ext uri="{FF2B5EF4-FFF2-40B4-BE49-F238E27FC236}">
                <a16:creationId xmlns:a16="http://schemas.microsoft.com/office/drawing/2014/main" id="{8CE04C9D-CE64-4D3F-B9C7-A6E25FB5C432}"/>
              </a:ext>
            </a:extLst>
          </p:cNvPr>
          <p:cNvSpPr txBox="1"/>
          <p:nvPr/>
        </p:nvSpPr>
        <p:spPr>
          <a:xfrm>
            <a:off x="359379" y="4617201"/>
            <a:ext cx="3610109" cy="830997"/>
          </a:xfrm>
          <a:prstGeom prst="rect">
            <a:avLst/>
          </a:prstGeom>
          <a:noFill/>
        </p:spPr>
        <p:txBody>
          <a:bodyPr wrap="square" rtlCol="1">
            <a:spAutoFit/>
          </a:bodyPr>
          <a:lstStyle/>
          <a:p>
            <a:pPr algn="ctr"/>
            <a:r>
              <a:rPr lang="en-US" sz="1600" dirty="0">
                <a:latin typeface="Trebuchet MS" panose="020B0603020202020204" pitchFamily="34" charset="0"/>
              </a:rPr>
              <a:t>Expected because of their high correlation</a:t>
            </a:r>
          </a:p>
          <a:p>
            <a:pPr algn="ctr"/>
            <a:r>
              <a:rPr lang="en-US" sz="1400" dirty="0">
                <a:latin typeface="Trebuchet MS" panose="020B0603020202020204" pitchFamily="34" charset="0"/>
              </a:rPr>
              <a:t>*same for total </a:t>
            </a:r>
            <a:r>
              <a:rPr lang="en-US" sz="1400" dirty="0" err="1">
                <a:latin typeface="Trebuchet MS" panose="020B0603020202020204" pitchFamily="34" charset="0"/>
              </a:rPr>
              <a:t>bwd</a:t>
            </a:r>
            <a:r>
              <a:rPr lang="en-US" sz="1400" dirty="0">
                <a:latin typeface="Trebuchet MS" panose="020B0603020202020204" pitchFamily="34" charset="0"/>
              </a:rPr>
              <a:t> packet – 53.26%</a:t>
            </a:r>
            <a:endParaRPr lang="he-IL" sz="1400" dirty="0">
              <a:latin typeface="Trebuchet MS" panose="020B0603020202020204" pitchFamily="34" charset="0"/>
            </a:endParaRPr>
          </a:p>
        </p:txBody>
      </p:sp>
      <p:sp>
        <p:nvSpPr>
          <p:cNvPr id="14" name="TextBox 13">
            <a:extLst>
              <a:ext uri="{FF2B5EF4-FFF2-40B4-BE49-F238E27FC236}">
                <a16:creationId xmlns:a16="http://schemas.microsoft.com/office/drawing/2014/main" id="{C16F90A5-8957-442F-8451-AEA0938AAEC8}"/>
              </a:ext>
            </a:extLst>
          </p:cNvPr>
          <p:cNvSpPr txBox="1"/>
          <p:nvPr/>
        </p:nvSpPr>
        <p:spPr>
          <a:xfrm>
            <a:off x="4218642" y="3250493"/>
            <a:ext cx="1630681" cy="646331"/>
          </a:xfrm>
          <a:prstGeom prst="rect">
            <a:avLst/>
          </a:prstGeom>
          <a:noFill/>
        </p:spPr>
        <p:txBody>
          <a:bodyPr wrap="square" rtlCol="1">
            <a:spAutoFit/>
          </a:bodyPr>
          <a:lstStyle/>
          <a:p>
            <a:pPr algn="ctr"/>
            <a:r>
              <a:rPr lang="en-US" dirty="0">
                <a:latin typeface="Trebuchet MS" panose="020B0603020202020204" pitchFamily="34" charset="0"/>
              </a:rPr>
              <a:t>Total </a:t>
            </a:r>
            <a:r>
              <a:rPr lang="en-US" dirty="0" err="1">
                <a:latin typeface="Trebuchet MS" panose="020B0603020202020204" pitchFamily="34" charset="0"/>
              </a:rPr>
              <a:t>fwd</a:t>
            </a:r>
            <a:r>
              <a:rPr lang="en-US" dirty="0">
                <a:latin typeface="Trebuchet MS" panose="020B0603020202020204" pitchFamily="34" charset="0"/>
              </a:rPr>
              <a:t> packet</a:t>
            </a:r>
          </a:p>
        </p:txBody>
      </p:sp>
      <p:sp>
        <p:nvSpPr>
          <p:cNvPr id="15" name="TextBox 14">
            <a:extLst>
              <a:ext uri="{FF2B5EF4-FFF2-40B4-BE49-F238E27FC236}">
                <a16:creationId xmlns:a16="http://schemas.microsoft.com/office/drawing/2014/main" id="{D8533243-3415-4459-B161-C54A793A63C7}"/>
              </a:ext>
            </a:extLst>
          </p:cNvPr>
          <p:cNvSpPr txBox="1"/>
          <p:nvPr/>
        </p:nvSpPr>
        <p:spPr>
          <a:xfrm>
            <a:off x="6267539" y="3250493"/>
            <a:ext cx="1630681" cy="646331"/>
          </a:xfrm>
          <a:prstGeom prst="rect">
            <a:avLst/>
          </a:prstGeom>
          <a:noFill/>
        </p:spPr>
        <p:txBody>
          <a:bodyPr wrap="square" rtlCol="1">
            <a:spAutoFit/>
          </a:bodyPr>
          <a:lstStyle/>
          <a:p>
            <a:pPr algn="ctr"/>
            <a:r>
              <a:rPr lang="en-US" dirty="0">
                <a:latin typeface="Trebuchet MS" panose="020B0603020202020204" pitchFamily="34" charset="0"/>
              </a:rPr>
              <a:t>Total </a:t>
            </a:r>
            <a:r>
              <a:rPr lang="en-US" dirty="0" err="1">
                <a:latin typeface="Trebuchet MS" panose="020B0603020202020204" pitchFamily="34" charset="0"/>
              </a:rPr>
              <a:t>bwd</a:t>
            </a:r>
            <a:r>
              <a:rPr lang="en-US" dirty="0">
                <a:latin typeface="Trebuchet MS" panose="020B0603020202020204" pitchFamily="34" charset="0"/>
              </a:rPr>
              <a:t> packet</a:t>
            </a:r>
          </a:p>
        </p:txBody>
      </p:sp>
      <p:sp>
        <p:nvSpPr>
          <p:cNvPr id="16" name="TextBox 15">
            <a:extLst>
              <a:ext uri="{FF2B5EF4-FFF2-40B4-BE49-F238E27FC236}">
                <a16:creationId xmlns:a16="http://schemas.microsoft.com/office/drawing/2014/main" id="{5DC7160B-692A-40C4-8FAA-5A87538161E7}"/>
              </a:ext>
            </a:extLst>
          </p:cNvPr>
          <p:cNvSpPr txBox="1"/>
          <p:nvPr/>
        </p:nvSpPr>
        <p:spPr>
          <a:xfrm>
            <a:off x="5241141" y="3388992"/>
            <a:ext cx="1630681" cy="369332"/>
          </a:xfrm>
          <a:prstGeom prst="rect">
            <a:avLst/>
          </a:prstGeom>
          <a:noFill/>
        </p:spPr>
        <p:txBody>
          <a:bodyPr wrap="square" rtlCol="1">
            <a:spAutoFit/>
          </a:bodyPr>
          <a:lstStyle/>
          <a:p>
            <a:pPr algn="ctr"/>
            <a:r>
              <a:rPr lang="en-US" dirty="0">
                <a:latin typeface="Trebuchet MS" panose="020B0603020202020204" pitchFamily="34" charset="0"/>
              </a:rPr>
              <a:t>91.37%</a:t>
            </a:r>
            <a:endParaRPr lang="he-IL" dirty="0">
              <a:latin typeface="Trebuchet MS" panose="020B0603020202020204" pitchFamily="34" charset="0"/>
            </a:endParaRPr>
          </a:p>
        </p:txBody>
      </p:sp>
      <p:sp>
        <p:nvSpPr>
          <p:cNvPr id="17" name="Rectangle 16">
            <a:extLst>
              <a:ext uri="{FF2B5EF4-FFF2-40B4-BE49-F238E27FC236}">
                <a16:creationId xmlns:a16="http://schemas.microsoft.com/office/drawing/2014/main" id="{3C7FD370-CB7F-467E-B753-17D31E93605C}"/>
              </a:ext>
            </a:extLst>
          </p:cNvPr>
          <p:cNvSpPr/>
          <p:nvPr/>
        </p:nvSpPr>
        <p:spPr>
          <a:xfrm>
            <a:off x="4456634" y="4617201"/>
            <a:ext cx="3199694" cy="830997"/>
          </a:xfrm>
          <a:prstGeom prst="rect">
            <a:avLst/>
          </a:prstGeom>
        </p:spPr>
        <p:txBody>
          <a:bodyPr wrap="square">
            <a:spAutoFit/>
          </a:bodyPr>
          <a:lstStyle/>
          <a:p>
            <a:pPr algn="ctr"/>
            <a:r>
              <a:rPr lang="en-US" sz="1600" dirty="0">
                <a:latin typeface="Trebuchet MS" panose="020B0603020202020204" pitchFamily="34" charset="0"/>
              </a:rPr>
              <a:t>packets sent from the client to the server will also generate packets from server to client</a:t>
            </a:r>
            <a:endParaRPr lang="he-IL" sz="1600" dirty="0">
              <a:latin typeface="Trebuchet MS" panose="020B0603020202020204" pitchFamily="34" charset="0"/>
            </a:endParaRPr>
          </a:p>
        </p:txBody>
      </p:sp>
      <p:sp>
        <p:nvSpPr>
          <p:cNvPr id="18" name="TextBox 17">
            <a:extLst>
              <a:ext uri="{FF2B5EF4-FFF2-40B4-BE49-F238E27FC236}">
                <a16:creationId xmlns:a16="http://schemas.microsoft.com/office/drawing/2014/main" id="{6F6ABFEE-6C86-4E9C-B000-B5B571C01B71}"/>
              </a:ext>
            </a:extLst>
          </p:cNvPr>
          <p:cNvSpPr txBox="1"/>
          <p:nvPr/>
        </p:nvSpPr>
        <p:spPr>
          <a:xfrm>
            <a:off x="8381645" y="3281272"/>
            <a:ext cx="1416259" cy="646331"/>
          </a:xfrm>
          <a:prstGeom prst="rect">
            <a:avLst/>
          </a:prstGeom>
          <a:noFill/>
        </p:spPr>
        <p:txBody>
          <a:bodyPr wrap="square" rtlCol="1">
            <a:spAutoFit/>
          </a:bodyPr>
          <a:lstStyle/>
          <a:p>
            <a:pPr algn="ctr"/>
            <a:r>
              <a:rPr lang="en-US" dirty="0">
                <a:latin typeface="Trebuchet MS" panose="020B0603020202020204" pitchFamily="34" charset="0"/>
              </a:rPr>
              <a:t>Flow duration</a:t>
            </a:r>
          </a:p>
        </p:txBody>
      </p:sp>
      <p:sp>
        <p:nvSpPr>
          <p:cNvPr id="19" name="TextBox 18">
            <a:extLst>
              <a:ext uri="{FF2B5EF4-FFF2-40B4-BE49-F238E27FC236}">
                <a16:creationId xmlns:a16="http://schemas.microsoft.com/office/drawing/2014/main" id="{4366466D-C4EE-4923-944C-9CA4E5C24F46}"/>
              </a:ext>
            </a:extLst>
          </p:cNvPr>
          <p:cNvSpPr txBox="1"/>
          <p:nvPr/>
        </p:nvSpPr>
        <p:spPr>
          <a:xfrm>
            <a:off x="10281682" y="3250493"/>
            <a:ext cx="1416259" cy="646331"/>
          </a:xfrm>
          <a:prstGeom prst="rect">
            <a:avLst/>
          </a:prstGeom>
          <a:noFill/>
        </p:spPr>
        <p:txBody>
          <a:bodyPr wrap="square" rtlCol="1">
            <a:spAutoFit/>
          </a:bodyPr>
          <a:lstStyle/>
          <a:p>
            <a:pPr algn="ctr"/>
            <a:r>
              <a:rPr lang="en-US" dirty="0">
                <a:latin typeface="Trebuchet MS" panose="020B0603020202020204" pitchFamily="34" charset="0"/>
              </a:rPr>
              <a:t>Packet length std</a:t>
            </a:r>
          </a:p>
        </p:txBody>
      </p:sp>
      <p:sp>
        <p:nvSpPr>
          <p:cNvPr id="20" name="TextBox 19">
            <a:extLst>
              <a:ext uri="{FF2B5EF4-FFF2-40B4-BE49-F238E27FC236}">
                <a16:creationId xmlns:a16="http://schemas.microsoft.com/office/drawing/2014/main" id="{DF8A0E1F-3E37-49D9-A12C-0D23E13A9F38}"/>
              </a:ext>
            </a:extLst>
          </p:cNvPr>
          <p:cNvSpPr txBox="1"/>
          <p:nvPr/>
        </p:nvSpPr>
        <p:spPr>
          <a:xfrm>
            <a:off x="9224453" y="3433189"/>
            <a:ext cx="1630681" cy="369332"/>
          </a:xfrm>
          <a:prstGeom prst="rect">
            <a:avLst/>
          </a:prstGeom>
          <a:noFill/>
        </p:spPr>
        <p:txBody>
          <a:bodyPr wrap="square" rtlCol="1">
            <a:spAutoFit/>
          </a:bodyPr>
          <a:lstStyle/>
          <a:p>
            <a:pPr algn="ctr"/>
            <a:r>
              <a:rPr lang="en-US" dirty="0">
                <a:latin typeface="Trebuchet MS" panose="020B0603020202020204" pitchFamily="34" charset="0"/>
              </a:rPr>
              <a:t>59.32%</a:t>
            </a:r>
            <a:endParaRPr lang="he-IL" dirty="0">
              <a:latin typeface="Trebuchet MS" panose="020B0603020202020204" pitchFamily="34" charset="0"/>
            </a:endParaRPr>
          </a:p>
        </p:txBody>
      </p:sp>
      <p:sp>
        <p:nvSpPr>
          <p:cNvPr id="21" name="Rectangle 20">
            <a:extLst>
              <a:ext uri="{FF2B5EF4-FFF2-40B4-BE49-F238E27FC236}">
                <a16:creationId xmlns:a16="http://schemas.microsoft.com/office/drawing/2014/main" id="{1BCCF434-E393-4D13-86CF-3FC0BB4243D9}"/>
              </a:ext>
            </a:extLst>
          </p:cNvPr>
          <p:cNvSpPr/>
          <p:nvPr/>
        </p:nvSpPr>
        <p:spPr>
          <a:xfrm>
            <a:off x="8249207" y="4721795"/>
            <a:ext cx="3551514" cy="584775"/>
          </a:xfrm>
          <a:prstGeom prst="rect">
            <a:avLst/>
          </a:prstGeom>
        </p:spPr>
        <p:txBody>
          <a:bodyPr wrap="square">
            <a:spAutoFit/>
          </a:bodyPr>
          <a:lstStyle/>
          <a:p>
            <a:pPr algn="ctr"/>
            <a:r>
              <a:rPr lang="en-US" sz="1600" dirty="0">
                <a:latin typeface="Trebuchet MS" panose="020B0603020202020204" pitchFamily="34" charset="0"/>
              </a:rPr>
              <a:t>Expected because of their high correlation</a:t>
            </a:r>
          </a:p>
        </p:txBody>
      </p:sp>
    </p:spTree>
    <p:extLst>
      <p:ext uri="{BB962C8B-B14F-4D97-AF65-F5344CB8AC3E}">
        <p14:creationId xmlns:p14="http://schemas.microsoft.com/office/powerpoint/2010/main" val="3956864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4A01-A79C-4A57-8B84-329A87C427B4}"/>
              </a:ext>
            </a:extLst>
          </p:cNvPr>
          <p:cNvSpPr>
            <a:spLocks noGrp="1"/>
          </p:cNvSpPr>
          <p:nvPr>
            <p:ph type="title"/>
          </p:nvPr>
        </p:nvSpPr>
        <p:spPr/>
        <p:txBody>
          <a:bodyPr/>
          <a:lstStyle/>
          <a:p>
            <a:r>
              <a:rPr lang="en-US" b="1" dirty="0">
                <a:latin typeface="Trebuchet MS" panose="020B0603020202020204" pitchFamily="34" charset="0"/>
              </a:rPr>
              <a:t>Principal Component Analysis</a:t>
            </a:r>
            <a:endParaRPr lang="he-IL" b="1" dirty="0">
              <a:latin typeface="Trebuchet MS" panose="020B0603020202020204" pitchFamily="34" charset="0"/>
            </a:endParaRPr>
          </a:p>
        </p:txBody>
      </p:sp>
      <p:sp>
        <p:nvSpPr>
          <p:cNvPr id="4" name="Rectangle 3">
            <a:extLst>
              <a:ext uri="{FF2B5EF4-FFF2-40B4-BE49-F238E27FC236}">
                <a16:creationId xmlns:a16="http://schemas.microsoft.com/office/drawing/2014/main" id="{58B018AD-6C6C-4CA6-B9D9-648ED717CA7D}"/>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a:extLst>
              <a:ext uri="{FF2B5EF4-FFF2-40B4-BE49-F238E27FC236}">
                <a16:creationId xmlns:a16="http://schemas.microsoft.com/office/drawing/2014/main" id="{05C30AC6-98FD-48F3-9622-BF9BF36E8CC6}"/>
              </a:ext>
            </a:extLst>
          </p:cNvPr>
          <p:cNvSpPr txBox="1"/>
          <p:nvPr/>
        </p:nvSpPr>
        <p:spPr>
          <a:xfrm>
            <a:off x="523121" y="2169042"/>
            <a:ext cx="4335957" cy="3139321"/>
          </a:xfrm>
          <a:prstGeom prst="rect">
            <a:avLst/>
          </a:prstGeom>
          <a:noFill/>
        </p:spPr>
        <p:txBody>
          <a:bodyPr wrap="square" rtlCol="1">
            <a:spAutoFit/>
          </a:bodyPr>
          <a:lstStyle/>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PCA with 3 components. </a:t>
            </a: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latin typeface="Trebuchet MS" panose="020B0603020202020204" pitchFamily="34" charset="0"/>
              </a:rPr>
              <a:t>PC1 (</a:t>
            </a:r>
            <a:r>
              <a:rPr lang="en-US" dirty="0" err="1">
                <a:latin typeface="Trebuchet MS" panose="020B0603020202020204" pitchFamily="34" charset="0"/>
              </a:rPr>
              <a:t>ev</a:t>
            </a:r>
            <a:r>
              <a:rPr lang="en-US" dirty="0">
                <a:latin typeface="Trebuchet MS" panose="020B0603020202020204" pitchFamily="34" charset="0"/>
              </a:rPr>
              <a:t> = 2.63) explains 29.26% variance.</a:t>
            </a:r>
          </a:p>
          <a:p>
            <a:pPr marL="285750" indent="-285750" algn="just">
              <a:buFont typeface="Wingdings" panose="05000000000000000000" pitchFamily="2" charset="2"/>
              <a:buChar char="q"/>
            </a:pPr>
            <a:r>
              <a:rPr lang="en-US" dirty="0">
                <a:latin typeface="Trebuchet MS" panose="020B0603020202020204" pitchFamily="34" charset="0"/>
              </a:rPr>
              <a:t>PC2 (</a:t>
            </a:r>
            <a:r>
              <a:rPr lang="en-US" dirty="0" err="1">
                <a:latin typeface="Trebuchet MS" panose="020B0603020202020204" pitchFamily="34" charset="0"/>
              </a:rPr>
              <a:t>ev</a:t>
            </a:r>
            <a:r>
              <a:rPr lang="en-US" dirty="0">
                <a:latin typeface="Trebuchet MS" panose="020B0603020202020204" pitchFamily="34" charset="0"/>
              </a:rPr>
              <a:t> = 1.63) explains 18.06% variance.</a:t>
            </a:r>
          </a:p>
          <a:p>
            <a:pPr marL="285750" indent="-285750" algn="just">
              <a:buFont typeface="Wingdings" panose="05000000000000000000" pitchFamily="2" charset="2"/>
              <a:buChar char="q"/>
            </a:pPr>
            <a:r>
              <a:rPr lang="en-US" dirty="0">
                <a:latin typeface="Trebuchet MS" panose="020B0603020202020204" pitchFamily="34" charset="0"/>
              </a:rPr>
              <a:t>PC3 (</a:t>
            </a:r>
            <a:r>
              <a:rPr lang="en-US" dirty="0" err="1">
                <a:latin typeface="Trebuchet MS" panose="020B0603020202020204" pitchFamily="34" charset="0"/>
              </a:rPr>
              <a:t>ev</a:t>
            </a:r>
            <a:r>
              <a:rPr lang="en-US" dirty="0">
                <a:latin typeface="Trebuchet MS" panose="020B0603020202020204" pitchFamily="34" charset="0"/>
              </a:rPr>
              <a:t> = 1.33) explains 14.82% variance.</a:t>
            </a: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latin typeface="Trebuchet MS" panose="020B0603020202020204" pitchFamily="34" charset="0"/>
              </a:rPr>
              <a:t>Total of 62.14% explained variance</a:t>
            </a:r>
          </a:p>
          <a:p>
            <a:pPr marL="285750" indent="-285750" algn="just">
              <a:buFont typeface="Wingdings" panose="05000000000000000000" pitchFamily="2" charset="2"/>
              <a:buChar char="q"/>
            </a:pPr>
            <a:endParaRPr lang="he-IL" dirty="0">
              <a:solidFill>
                <a:schemeClr val="accent3"/>
              </a:solidFill>
              <a:latin typeface="Trebuchet MS" panose="020B0603020202020204" pitchFamily="34" charset="0"/>
            </a:endParaRPr>
          </a:p>
        </p:txBody>
      </p:sp>
      <p:graphicFrame>
        <p:nvGraphicFramePr>
          <p:cNvPr id="7" name="Table 6">
            <a:extLst>
              <a:ext uri="{FF2B5EF4-FFF2-40B4-BE49-F238E27FC236}">
                <a16:creationId xmlns:a16="http://schemas.microsoft.com/office/drawing/2014/main" id="{9C28949C-A505-4EC2-909A-7F878F6E0A0C}"/>
              </a:ext>
            </a:extLst>
          </p:cNvPr>
          <p:cNvGraphicFramePr>
            <a:graphicFrameLocks noGrp="1"/>
          </p:cNvGraphicFramePr>
          <p:nvPr>
            <p:extLst>
              <p:ext uri="{D42A27DB-BD31-4B8C-83A1-F6EECF244321}">
                <p14:modId xmlns:p14="http://schemas.microsoft.com/office/powerpoint/2010/main" val="280725512"/>
              </p:ext>
            </p:extLst>
          </p:nvPr>
        </p:nvGraphicFramePr>
        <p:xfrm>
          <a:off x="5647069" y="1935125"/>
          <a:ext cx="6150345" cy="4246880"/>
        </p:xfrm>
        <a:graphic>
          <a:graphicData uri="http://schemas.openxmlformats.org/drawingml/2006/table">
            <a:tbl>
              <a:tblPr rtl="1" firstRow="1">
                <a:tableStyleId>{3B4B98B0-60AC-42C2-AFA5-B58CD77FA1E5}</a:tableStyleId>
              </a:tblPr>
              <a:tblGrid>
                <a:gridCol w="1292446">
                  <a:extLst>
                    <a:ext uri="{9D8B030D-6E8A-4147-A177-3AD203B41FA5}">
                      <a16:colId xmlns:a16="http://schemas.microsoft.com/office/drawing/2014/main" val="2855942832"/>
                    </a:ext>
                  </a:extLst>
                </a:gridCol>
                <a:gridCol w="1435396">
                  <a:extLst>
                    <a:ext uri="{9D8B030D-6E8A-4147-A177-3AD203B41FA5}">
                      <a16:colId xmlns:a16="http://schemas.microsoft.com/office/drawing/2014/main" val="1500020028"/>
                    </a:ext>
                  </a:extLst>
                </a:gridCol>
                <a:gridCol w="1451847">
                  <a:extLst>
                    <a:ext uri="{9D8B030D-6E8A-4147-A177-3AD203B41FA5}">
                      <a16:colId xmlns:a16="http://schemas.microsoft.com/office/drawing/2014/main" val="4049747025"/>
                    </a:ext>
                  </a:extLst>
                </a:gridCol>
                <a:gridCol w="1970656">
                  <a:extLst>
                    <a:ext uri="{9D8B030D-6E8A-4147-A177-3AD203B41FA5}">
                      <a16:colId xmlns:a16="http://schemas.microsoft.com/office/drawing/2014/main" val="785102757"/>
                    </a:ext>
                  </a:extLst>
                </a:gridCol>
              </a:tblGrid>
              <a:tr h="370840">
                <a:tc>
                  <a:txBody>
                    <a:bodyPr/>
                    <a:lstStyle/>
                    <a:p>
                      <a:pPr algn="ctr" rtl="0"/>
                      <a:r>
                        <a:rPr lang="en-US" dirty="0"/>
                        <a:t>PC3</a:t>
                      </a:r>
                      <a:endParaRPr lang="he-IL" dirty="0">
                        <a:latin typeface="Trebuchet MS" panose="020B0603020202020204" pitchFamily="34" charset="0"/>
                      </a:endParaRPr>
                    </a:p>
                  </a:txBody>
                  <a:tcPr/>
                </a:tc>
                <a:tc>
                  <a:txBody>
                    <a:bodyPr/>
                    <a:lstStyle/>
                    <a:p>
                      <a:pPr algn="ctr" rtl="0"/>
                      <a:r>
                        <a:rPr lang="en-US" dirty="0"/>
                        <a:t>PC2</a:t>
                      </a:r>
                      <a:endParaRPr lang="he-IL" dirty="0">
                        <a:latin typeface="Trebuchet MS" panose="020B0603020202020204" pitchFamily="34" charset="0"/>
                      </a:endParaRPr>
                    </a:p>
                  </a:txBody>
                  <a:tcPr/>
                </a:tc>
                <a:tc>
                  <a:txBody>
                    <a:bodyPr/>
                    <a:lstStyle/>
                    <a:p>
                      <a:pPr algn="ctr" rtl="0"/>
                      <a:r>
                        <a:rPr lang="en-US" dirty="0"/>
                        <a:t>PC1</a:t>
                      </a:r>
                      <a:endParaRPr lang="he-IL" dirty="0">
                        <a:latin typeface="Trebuchet MS" panose="020B0603020202020204" pitchFamily="34" charset="0"/>
                      </a:endParaRPr>
                    </a:p>
                  </a:txBody>
                  <a:tcPr/>
                </a:tc>
                <a:tc>
                  <a:txBody>
                    <a:bodyPr/>
                    <a:lstStyle/>
                    <a:p>
                      <a:pPr algn="ctr" rtl="0"/>
                      <a:r>
                        <a:rPr lang="en-US" dirty="0"/>
                        <a:t>Variable</a:t>
                      </a:r>
                      <a:endParaRPr lang="he-IL" dirty="0">
                        <a:latin typeface="Trebuchet MS" panose="020B0603020202020204" pitchFamily="34" charset="0"/>
                      </a:endParaRPr>
                    </a:p>
                  </a:txBody>
                  <a:tcPr/>
                </a:tc>
                <a:extLst>
                  <a:ext uri="{0D108BD9-81ED-4DB2-BD59-A6C34878D82A}">
                    <a16:rowId xmlns:a16="http://schemas.microsoft.com/office/drawing/2014/main" val="1425377927"/>
                  </a:ext>
                </a:extLst>
              </a:tr>
              <a:tr h="370840">
                <a:tc>
                  <a:txBody>
                    <a:bodyPr/>
                    <a:lstStyle/>
                    <a:p>
                      <a:pPr algn="ctr" rtl="0"/>
                      <a:r>
                        <a:rPr lang="en-US" dirty="0"/>
                        <a:t>-.12</a:t>
                      </a:r>
                      <a:endParaRPr lang="he-IL" dirty="0">
                        <a:latin typeface="Trebuchet MS" panose="020B0603020202020204" pitchFamily="34" charset="0"/>
                      </a:endParaRPr>
                    </a:p>
                  </a:txBody>
                  <a:tcPr/>
                </a:tc>
                <a:tc>
                  <a:txBody>
                    <a:bodyPr/>
                    <a:lstStyle/>
                    <a:p>
                      <a:pPr algn="ctr" rtl="0"/>
                      <a:r>
                        <a:rPr lang="en-US" dirty="0"/>
                        <a:t>-.22</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tc>
                <a:tc>
                  <a:txBody>
                    <a:bodyPr/>
                    <a:lstStyle/>
                    <a:p>
                      <a:pPr algn="l" rtl="0"/>
                      <a:r>
                        <a:rPr lang="en-US" dirty="0"/>
                        <a:t>Flow duration</a:t>
                      </a:r>
                      <a:endParaRPr lang="he-IL" dirty="0">
                        <a:latin typeface="Trebuchet MS" panose="020B0603020202020204" pitchFamily="34" charset="0"/>
                      </a:endParaRPr>
                    </a:p>
                  </a:txBody>
                  <a:tcPr/>
                </a:tc>
                <a:extLst>
                  <a:ext uri="{0D108BD9-81ED-4DB2-BD59-A6C34878D82A}">
                    <a16:rowId xmlns:a16="http://schemas.microsoft.com/office/drawing/2014/main" val="299566294"/>
                  </a:ext>
                </a:extLst>
              </a:tr>
              <a:tr h="370840">
                <a:tc>
                  <a:txBody>
                    <a:bodyPr/>
                    <a:lstStyle/>
                    <a:p>
                      <a:pPr algn="ctr" rtl="0"/>
                      <a:r>
                        <a:rPr lang="en-US" dirty="0"/>
                        <a:t>-.25</a:t>
                      </a:r>
                      <a:endParaRPr lang="he-IL" dirty="0">
                        <a:latin typeface="Trebuchet MS" panose="020B0603020202020204" pitchFamily="34" charset="0"/>
                      </a:endParaRPr>
                    </a:p>
                  </a:txBody>
                  <a:tcPr/>
                </a:tc>
                <a:tc>
                  <a:txBody>
                    <a:bodyPr/>
                    <a:lstStyle/>
                    <a:p>
                      <a:pPr algn="ctr" rtl="0"/>
                      <a:r>
                        <a:rPr lang="en-US" dirty="0"/>
                        <a:t>.58</a:t>
                      </a:r>
                      <a:endParaRPr lang="he-IL" dirty="0">
                        <a:latin typeface="Trebuchet MS" panose="020B0603020202020204" pitchFamily="34" charset="0"/>
                      </a:endParaRPr>
                    </a:p>
                  </a:txBody>
                  <a:tcPr/>
                </a:tc>
                <a:tc>
                  <a:txBody>
                    <a:bodyPr/>
                    <a:lstStyle/>
                    <a:p>
                      <a:pPr algn="ctr" rtl="0"/>
                      <a:r>
                        <a:rPr lang="en-US" dirty="0"/>
                        <a:t>.30</a:t>
                      </a:r>
                      <a:endParaRPr lang="he-IL" dirty="0">
                        <a:latin typeface="Trebuchet MS" panose="020B0603020202020204" pitchFamily="34" charset="0"/>
                      </a:endParaRPr>
                    </a:p>
                  </a:txBody>
                  <a:tcPr/>
                </a:tc>
                <a:tc>
                  <a:txBody>
                    <a:bodyPr/>
                    <a:lstStyle/>
                    <a:p>
                      <a:pPr algn="l" rtl="0"/>
                      <a:r>
                        <a:rPr lang="en-US" dirty="0"/>
                        <a:t>Total </a:t>
                      </a:r>
                      <a:r>
                        <a:rPr lang="en-US" dirty="0" err="1"/>
                        <a:t>fwd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517482441"/>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.60</a:t>
                      </a:r>
                      <a:endParaRPr lang="he-IL" dirty="0">
                        <a:latin typeface="Trebuchet MS" panose="020B0603020202020204" pitchFamily="34" charset="0"/>
                      </a:endParaRPr>
                    </a:p>
                  </a:txBody>
                  <a:tcPr/>
                </a:tc>
                <a:tc>
                  <a:txBody>
                    <a:bodyPr/>
                    <a:lstStyle/>
                    <a:p>
                      <a:pPr algn="ctr" rtl="0"/>
                      <a:r>
                        <a:rPr lang="en-US" dirty="0"/>
                        <a:t>.27</a:t>
                      </a:r>
                      <a:endParaRPr lang="he-IL" dirty="0">
                        <a:latin typeface="Trebuchet MS" panose="020B0603020202020204" pitchFamily="34" charset="0"/>
                      </a:endParaRPr>
                    </a:p>
                  </a:txBody>
                  <a:tcPr/>
                </a:tc>
                <a:tc>
                  <a:txBody>
                    <a:bodyPr/>
                    <a:lstStyle/>
                    <a:p>
                      <a:pPr algn="l" rtl="0"/>
                      <a:r>
                        <a:rPr lang="en-US" dirty="0"/>
                        <a:t>Total </a:t>
                      </a:r>
                      <a:r>
                        <a:rPr lang="en-US" dirty="0" err="1"/>
                        <a:t>bwd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334134328"/>
                  </a:ext>
                </a:extLst>
              </a:tr>
              <a:tr h="370840">
                <a:tc>
                  <a:txBody>
                    <a:bodyPr/>
                    <a:lstStyle/>
                    <a:p>
                      <a:pPr algn="ctr" rtl="0"/>
                      <a:r>
                        <a:rPr lang="en-US" dirty="0"/>
                        <a:t>.62</a:t>
                      </a:r>
                      <a:endParaRPr lang="he-IL" dirty="0">
                        <a:latin typeface="Trebuchet MS" panose="020B0603020202020204" pitchFamily="34" charset="0"/>
                      </a:endParaRPr>
                    </a:p>
                  </a:txBody>
                  <a:tcPr/>
                </a:tc>
                <a:tc>
                  <a:txBody>
                    <a:bodyPr/>
                    <a:lstStyle/>
                    <a:p>
                      <a:pPr algn="ctr" rtl="0"/>
                      <a:r>
                        <a:rPr lang="en-US" dirty="0"/>
                        <a:t>.23</a:t>
                      </a:r>
                      <a:endParaRPr lang="he-IL" dirty="0">
                        <a:latin typeface="Trebuchet MS" panose="020B0603020202020204" pitchFamily="34" charset="0"/>
                      </a:endParaRPr>
                    </a:p>
                  </a:txBody>
                  <a:tcPr/>
                </a:tc>
                <a:tc>
                  <a:txBody>
                    <a:bodyPr/>
                    <a:lstStyle/>
                    <a:p>
                      <a:pPr algn="ctr" rtl="0"/>
                      <a:r>
                        <a:rPr lang="en-US" dirty="0"/>
                        <a:t>.06</a:t>
                      </a:r>
                      <a:endParaRPr lang="he-IL" dirty="0">
                        <a:latin typeface="Trebuchet MS" panose="020B0603020202020204" pitchFamily="34" charset="0"/>
                      </a:endParaRPr>
                    </a:p>
                  </a:txBody>
                  <a:tcPr/>
                </a:tc>
                <a:tc>
                  <a:txBody>
                    <a:bodyPr/>
                    <a:lstStyle/>
                    <a:p>
                      <a:pPr algn="l" rtl="0"/>
                      <a:r>
                        <a:rPr lang="en-US" dirty="0"/>
                        <a:t>Flow bytes/s</a:t>
                      </a:r>
                      <a:endParaRPr lang="he-IL" dirty="0">
                        <a:latin typeface="Trebuchet MS" panose="020B0603020202020204" pitchFamily="34" charset="0"/>
                      </a:endParaRPr>
                    </a:p>
                  </a:txBody>
                  <a:tcPr/>
                </a:tc>
                <a:extLst>
                  <a:ext uri="{0D108BD9-81ED-4DB2-BD59-A6C34878D82A}">
                    <a16:rowId xmlns:a16="http://schemas.microsoft.com/office/drawing/2014/main" val="3703540768"/>
                  </a:ext>
                </a:extLst>
              </a:tr>
              <a:tr h="370840">
                <a:tc>
                  <a:txBody>
                    <a:bodyPr/>
                    <a:lstStyle/>
                    <a:p>
                      <a:pPr algn="ctr" rtl="0"/>
                      <a:r>
                        <a:rPr lang="en-US" dirty="0"/>
                        <a:t>.55</a:t>
                      </a:r>
                      <a:endParaRPr lang="he-IL" dirty="0">
                        <a:latin typeface="Trebuchet MS" panose="020B0603020202020204" pitchFamily="34" charset="0"/>
                      </a:endParaRPr>
                    </a:p>
                  </a:txBody>
                  <a:tcPr/>
                </a:tc>
                <a:tc>
                  <a:txBody>
                    <a:bodyPr/>
                    <a:lstStyle/>
                    <a:p>
                      <a:pPr algn="ctr" rtl="0"/>
                      <a:r>
                        <a:rPr lang="en-US" dirty="0"/>
                        <a:t>.27</a:t>
                      </a:r>
                      <a:endParaRPr lang="he-IL" dirty="0">
                        <a:latin typeface="Trebuchet MS" panose="020B0603020202020204" pitchFamily="34" charset="0"/>
                      </a:endParaRPr>
                    </a:p>
                  </a:txBody>
                  <a:tcPr/>
                </a:tc>
                <a:tc>
                  <a:txBody>
                    <a:bodyPr/>
                    <a:lstStyle/>
                    <a:p>
                      <a:pPr algn="ctr" rtl="0"/>
                      <a:r>
                        <a:rPr lang="en-US" dirty="0"/>
                        <a:t>-.13</a:t>
                      </a:r>
                      <a:endParaRPr lang="he-IL" dirty="0">
                        <a:latin typeface="Trebuchet MS" panose="020B0603020202020204" pitchFamily="34" charset="0"/>
                      </a:endParaRPr>
                    </a:p>
                  </a:txBody>
                  <a:tcPr/>
                </a:tc>
                <a:tc>
                  <a:txBody>
                    <a:bodyPr/>
                    <a:lstStyle/>
                    <a:p>
                      <a:pPr algn="l" rtl="0"/>
                      <a:r>
                        <a:rPr lang="en-US" dirty="0"/>
                        <a:t>Flow packets/s</a:t>
                      </a:r>
                      <a:endParaRPr lang="he-IL" dirty="0">
                        <a:latin typeface="Trebuchet MS" panose="020B0603020202020204" pitchFamily="34" charset="0"/>
                      </a:endParaRPr>
                    </a:p>
                  </a:txBody>
                  <a:tcPr/>
                </a:tc>
                <a:extLst>
                  <a:ext uri="{0D108BD9-81ED-4DB2-BD59-A6C34878D82A}">
                    <a16:rowId xmlns:a16="http://schemas.microsoft.com/office/drawing/2014/main" val="4198192541"/>
                  </a:ext>
                </a:extLst>
              </a:tr>
              <a:tr h="370840">
                <a:tc>
                  <a:txBody>
                    <a:bodyPr/>
                    <a:lstStyle/>
                    <a:p>
                      <a:pPr algn="ctr" rtl="0"/>
                      <a:r>
                        <a:rPr lang="en-US" dirty="0"/>
                        <a:t>.19</a:t>
                      </a:r>
                      <a:endParaRPr lang="he-IL" dirty="0">
                        <a:latin typeface="Trebuchet MS" panose="020B0603020202020204" pitchFamily="34" charset="0"/>
                      </a:endParaRPr>
                    </a:p>
                  </a:txBody>
                  <a:tcPr/>
                </a:tc>
                <a:tc>
                  <a:txBody>
                    <a:bodyPr/>
                    <a:lstStyle/>
                    <a:p>
                      <a:pPr algn="ctr" rtl="0"/>
                      <a:r>
                        <a:rPr lang="en-US" dirty="0"/>
                        <a:t>-.01</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err="1"/>
                        <a:t>Fwd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75252014"/>
                  </a:ext>
                </a:extLst>
              </a:tr>
              <a:tr h="370840">
                <a:tc>
                  <a:txBody>
                    <a:bodyPr/>
                    <a:lstStyle/>
                    <a:p>
                      <a:pPr algn="ctr" rtl="0"/>
                      <a:r>
                        <a:rPr lang="en-US" dirty="0"/>
                        <a:t>.20</a:t>
                      </a:r>
                      <a:endParaRPr lang="he-IL" dirty="0">
                        <a:latin typeface="Trebuchet MS" panose="020B0603020202020204" pitchFamily="34" charset="0"/>
                      </a:endParaRPr>
                    </a:p>
                  </a:txBody>
                  <a:tcPr/>
                </a:tc>
                <a:tc>
                  <a:txBody>
                    <a:bodyPr/>
                    <a:lstStyle/>
                    <a:p>
                      <a:pPr algn="ctr" rtl="0"/>
                      <a:r>
                        <a:rPr lang="en-US" dirty="0"/>
                        <a:t>-.10</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tc>
                <a:tc>
                  <a:txBody>
                    <a:bodyPr/>
                    <a:lstStyle/>
                    <a:p>
                      <a:pPr algn="l" rtl="0"/>
                      <a:r>
                        <a:rPr lang="en-US" dirty="0" err="1"/>
                        <a:t>Bwd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3517603612"/>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-.17</a:t>
                      </a:r>
                      <a:endParaRPr lang="he-IL" dirty="0">
                        <a:latin typeface="Trebuchet MS" panose="020B0603020202020204" pitchFamily="34" charset="0"/>
                      </a:endParaRPr>
                    </a:p>
                  </a:txBody>
                  <a:tcPr/>
                </a:tc>
                <a:tc>
                  <a:txBody>
                    <a:bodyPr/>
                    <a:lstStyle/>
                    <a:p>
                      <a:pPr algn="ctr" rtl="0"/>
                      <a:r>
                        <a:rPr lang="en-US" dirty="0"/>
                        <a:t>.52</a:t>
                      </a:r>
                      <a:endParaRPr lang="he-IL" dirty="0">
                        <a:latin typeface="Trebuchet MS" panose="020B0603020202020204" pitchFamily="34" charset="0"/>
                      </a:endParaRPr>
                    </a:p>
                  </a:txBody>
                  <a:tcPr/>
                </a:tc>
                <a:tc>
                  <a:txBody>
                    <a:bodyPr/>
                    <a:lstStyle/>
                    <a:p>
                      <a:pPr algn="l" rtl="0"/>
                      <a:r>
                        <a:rPr lang="en-US" dirty="0"/>
                        <a:t>Packet length std</a:t>
                      </a:r>
                      <a:endParaRPr lang="he-IL" dirty="0">
                        <a:latin typeface="Trebuchet MS" panose="020B0603020202020204" pitchFamily="34" charset="0"/>
                      </a:endParaRPr>
                    </a:p>
                  </a:txBody>
                  <a:tcPr/>
                </a:tc>
                <a:extLst>
                  <a:ext uri="{0D108BD9-81ED-4DB2-BD59-A6C34878D82A}">
                    <a16:rowId xmlns:a16="http://schemas.microsoft.com/office/drawing/2014/main" val="1933304907"/>
                  </a:ext>
                </a:extLst>
              </a:tr>
              <a:tr h="370840">
                <a:tc>
                  <a:txBody>
                    <a:bodyPr/>
                    <a:lstStyle/>
                    <a:p>
                      <a:pPr algn="ctr" rtl="0"/>
                      <a:r>
                        <a:rPr lang="en-US" dirty="0"/>
                        <a:t>-.16</a:t>
                      </a:r>
                      <a:endParaRPr lang="he-IL" dirty="0">
                        <a:latin typeface="Trebuchet MS" panose="020B0603020202020204" pitchFamily="34" charset="0"/>
                      </a:endParaRPr>
                    </a:p>
                  </a:txBody>
                  <a:tcPr/>
                </a:tc>
                <a:tc>
                  <a:txBody>
                    <a:bodyPr/>
                    <a:lstStyle/>
                    <a:p>
                      <a:pPr algn="ctr" rtl="0"/>
                      <a:r>
                        <a:rPr lang="en-US" dirty="0"/>
                        <a:t>-.29</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a:t>Idle mean</a:t>
                      </a:r>
                      <a:endParaRPr lang="he-IL" dirty="0">
                        <a:latin typeface="Trebuchet MS" panose="020B0603020202020204" pitchFamily="34" charset="0"/>
                      </a:endParaRPr>
                    </a:p>
                  </a:txBody>
                  <a:tcPr/>
                </a:tc>
                <a:extLst>
                  <a:ext uri="{0D108BD9-81ED-4DB2-BD59-A6C34878D82A}">
                    <a16:rowId xmlns:a16="http://schemas.microsoft.com/office/drawing/2014/main" val="1254883652"/>
                  </a:ext>
                </a:extLst>
              </a:tr>
            </a:tbl>
          </a:graphicData>
        </a:graphic>
      </p:graphicFrame>
    </p:spTree>
    <p:extLst>
      <p:ext uri="{BB962C8B-B14F-4D97-AF65-F5344CB8AC3E}">
        <p14:creationId xmlns:p14="http://schemas.microsoft.com/office/powerpoint/2010/main" val="283254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DDD7-B027-406E-AF20-B655135C19FC}"/>
              </a:ext>
            </a:extLst>
          </p:cNvPr>
          <p:cNvSpPr>
            <a:spLocks noGrp="1"/>
          </p:cNvSpPr>
          <p:nvPr>
            <p:ph type="title"/>
          </p:nvPr>
        </p:nvSpPr>
        <p:spPr/>
        <p:txBody>
          <a:bodyPr/>
          <a:lstStyle/>
          <a:p>
            <a:r>
              <a:rPr lang="en-US" dirty="0">
                <a:latin typeface="Trebuchet MS" panose="020B0603020202020204" pitchFamily="34" charset="0"/>
              </a:rPr>
              <a:t>Dataset Overview</a:t>
            </a:r>
            <a:endParaRPr lang="he-IL"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7D89AE20-DE4E-4825-9284-D0E3F331649A}"/>
              </a:ext>
            </a:extLst>
          </p:cNvPr>
          <p:cNvSpPr>
            <a:spLocks noGrp="1"/>
          </p:cNvSpPr>
          <p:nvPr>
            <p:ph idx="1"/>
          </p:nvPr>
        </p:nvSpPr>
        <p:spPr/>
        <p:txBody>
          <a:bodyPr/>
          <a:lstStyle/>
          <a:p>
            <a:pPr marL="0" indent="0" algn="l" rtl="0">
              <a:buNone/>
            </a:pPr>
            <a:r>
              <a:rPr lang="en-US" dirty="0">
                <a:latin typeface="Trebuchet MS" panose="020B0603020202020204" pitchFamily="34" charset="0"/>
              </a:rPr>
              <a:t> </a:t>
            </a:r>
          </a:p>
          <a:p>
            <a:pPr algn="l" rtl="0">
              <a:buFont typeface="Wingdings" panose="05000000000000000000" pitchFamily="2" charset="2"/>
              <a:buChar char="q"/>
            </a:pPr>
            <a:r>
              <a:rPr lang="en-US" dirty="0">
                <a:latin typeface="Trebuchet MS" panose="020B0603020202020204" pitchFamily="34" charset="0"/>
              </a:rPr>
              <a:t>Presents real-world encrypted traffic flow from the darknet in 2020.</a:t>
            </a:r>
          </a:p>
          <a:p>
            <a:pPr algn="l" rtl="0">
              <a:buFont typeface="Wingdings" panose="05000000000000000000" pitchFamily="2" charset="2"/>
              <a:buChar char="q"/>
            </a:pPr>
            <a:endParaRPr lang="en-US" dirty="0">
              <a:latin typeface="Trebuchet MS" panose="020B0603020202020204" pitchFamily="34" charset="0"/>
            </a:endParaRPr>
          </a:p>
          <a:p>
            <a:pPr algn="l" rtl="0">
              <a:buFont typeface="Wingdings" panose="05000000000000000000" pitchFamily="2" charset="2"/>
              <a:buChar char="q"/>
            </a:pPr>
            <a:r>
              <a:rPr lang="en-US" dirty="0">
                <a:latin typeface="Trebuchet MS" panose="020B0603020202020204" pitchFamily="34" charset="0"/>
              </a:rPr>
              <a:t>University of New Brunswick – </a:t>
            </a:r>
          </a:p>
          <a:p>
            <a:pPr lvl="1" algn="l" rtl="0">
              <a:buFont typeface="Wingdings" panose="05000000000000000000" pitchFamily="2" charset="2"/>
              <a:buChar char="q"/>
            </a:pPr>
            <a:r>
              <a:rPr lang="en-US" dirty="0">
                <a:latin typeface="Trebuchet MS" panose="020B0603020202020204" pitchFamily="34" charset="0"/>
              </a:rPr>
              <a:t>Data collected for research reasons </a:t>
            </a:r>
          </a:p>
          <a:p>
            <a:pPr lvl="1" algn="l" rtl="0">
              <a:buFont typeface="Wingdings" panose="05000000000000000000" pitchFamily="2" charset="2"/>
              <a:buChar char="q"/>
            </a:pPr>
            <a:endParaRPr lang="en-US" dirty="0">
              <a:latin typeface="Trebuchet MS" panose="020B0603020202020204" pitchFamily="34" charset="0"/>
            </a:endParaRPr>
          </a:p>
          <a:p>
            <a:pPr algn="l" rtl="0">
              <a:buFont typeface="Wingdings" panose="05000000000000000000" pitchFamily="2" charset="2"/>
              <a:buChar char="q"/>
            </a:pPr>
            <a:r>
              <a:rPr lang="en-US" dirty="0">
                <a:latin typeface="Trebuchet MS" panose="020B0603020202020204" pitchFamily="34" charset="0"/>
              </a:rPr>
              <a:t>Data has 85 variables and 140,000 rows. </a:t>
            </a:r>
          </a:p>
          <a:p>
            <a:pPr lvl="1" algn="l" rtl="0">
              <a:buFont typeface="Wingdings" panose="05000000000000000000" pitchFamily="2" charset="2"/>
              <a:buChar char="q"/>
            </a:pPr>
            <a:r>
              <a:rPr lang="en-US" dirty="0">
                <a:latin typeface="Trebuchet MS" panose="020B0603020202020204" pitchFamily="34" charset="0"/>
              </a:rPr>
              <a:t>Each represents a connection.</a:t>
            </a:r>
            <a:endParaRPr lang="he-IL" dirty="0">
              <a:latin typeface="Trebuchet MS" panose="020B0603020202020204" pitchFamily="34" charset="0"/>
            </a:endParaRPr>
          </a:p>
        </p:txBody>
      </p:sp>
      <p:pic>
        <p:nvPicPr>
          <p:cNvPr id="4" name="Picture 3">
            <a:extLst>
              <a:ext uri="{FF2B5EF4-FFF2-40B4-BE49-F238E27FC236}">
                <a16:creationId xmlns:a16="http://schemas.microsoft.com/office/drawing/2014/main" id="{E6EBE765-162A-4151-A9B2-168A2B6BC834}"/>
              </a:ext>
            </a:extLst>
          </p:cNvPr>
          <p:cNvPicPr>
            <a:picLocks noChangeAspect="1"/>
          </p:cNvPicPr>
          <p:nvPr/>
        </p:nvPicPr>
        <p:blipFill>
          <a:blip r:embed="rId2"/>
          <a:stretch>
            <a:fillRect/>
          </a:stretch>
        </p:blipFill>
        <p:spPr>
          <a:xfrm>
            <a:off x="6587223" y="2844209"/>
            <a:ext cx="5174512" cy="2670651"/>
          </a:xfrm>
          <a:prstGeom prst="rect">
            <a:avLst/>
          </a:prstGeom>
        </p:spPr>
      </p:pic>
    </p:spTree>
    <p:extLst>
      <p:ext uri="{BB962C8B-B14F-4D97-AF65-F5344CB8AC3E}">
        <p14:creationId xmlns:p14="http://schemas.microsoft.com/office/powerpoint/2010/main" val="2285179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4A01-A79C-4A57-8B84-329A87C427B4}"/>
              </a:ext>
            </a:extLst>
          </p:cNvPr>
          <p:cNvSpPr>
            <a:spLocks noGrp="1"/>
          </p:cNvSpPr>
          <p:nvPr>
            <p:ph type="title"/>
          </p:nvPr>
        </p:nvSpPr>
        <p:spPr/>
        <p:txBody>
          <a:bodyPr/>
          <a:lstStyle/>
          <a:p>
            <a:r>
              <a:rPr lang="en-US" b="1" dirty="0">
                <a:latin typeface="Trebuchet MS" panose="020B0603020202020204" pitchFamily="34" charset="0"/>
              </a:rPr>
              <a:t>Principal Component Analysis</a:t>
            </a:r>
            <a:endParaRPr lang="he-IL" b="1" dirty="0">
              <a:latin typeface="Trebuchet MS" panose="020B0603020202020204" pitchFamily="34" charset="0"/>
            </a:endParaRPr>
          </a:p>
        </p:txBody>
      </p:sp>
      <p:sp>
        <p:nvSpPr>
          <p:cNvPr id="4" name="Rectangle 3">
            <a:extLst>
              <a:ext uri="{FF2B5EF4-FFF2-40B4-BE49-F238E27FC236}">
                <a16:creationId xmlns:a16="http://schemas.microsoft.com/office/drawing/2014/main" id="{58B018AD-6C6C-4CA6-B9D9-648ED717CA7D}"/>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a:extLst>
              <a:ext uri="{FF2B5EF4-FFF2-40B4-BE49-F238E27FC236}">
                <a16:creationId xmlns:a16="http://schemas.microsoft.com/office/drawing/2014/main" id="{05C30AC6-98FD-48F3-9622-BF9BF36E8CC6}"/>
              </a:ext>
            </a:extLst>
          </p:cNvPr>
          <p:cNvSpPr txBox="1"/>
          <p:nvPr/>
        </p:nvSpPr>
        <p:spPr>
          <a:xfrm>
            <a:off x="523122" y="2169042"/>
            <a:ext cx="4112674" cy="1200329"/>
          </a:xfrm>
          <a:prstGeom prst="rect">
            <a:avLst/>
          </a:prstGeom>
          <a:noFill/>
        </p:spPr>
        <p:txBody>
          <a:bodyPr wrap="square" rtlCol="1">
            <a:spAutoFit/>
          </a:bodyPr>
          <a:lstStyle/>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PC1 (</a:t>
            </a:r>
            <a:r>
              <a:rPr lang="en-US" dirty="0" err="1">
                <a:latin typeface="Trebuchet MS" panose="020B0603020202020204" pitchFamily="34" charset="0"/>
              </a:rPr>
              <a:t>ev</a:t>
            </a:r>
            <a:r>
              <a:rPr lang="en-US" dirty="0">
                <a:latin typeface="Trebuchet MS" panose="020B0603020202020204" pitchFamily="34" charset="0"/>
              </a:rPr>
              <a:t> = 2.63) explains 29.26% variance.</a:t>
            </a:r>
          </a:p>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Represents the General size or timing of flows</a:t>
            </a:r>
            <a:r>
              <a:rPr lang="en-US" dirty="0">
                <a:solidFill>
                  <a:schemeClr val="accent3"/>
                </a:solidFill>
                <a:latin typeface="Trebuchet MS" panose="020B0603020202020204" pitchFamily="34" charset="0"/>
              </a:rPr>
              <a:t>. </a:t>
            </a:r>
            <a:endParaRPr lang="he-IL" dirty="0">
              <a:solidFill>
                <a:schemeClr val="accent3"/>
              </a:solidFill>
              <a:latin typeface="Trebuchet MS" panose="020B0603020202020204" pitchFamily="34" charset="0"/>
            </a:endParaRPr>
          </a:p>
        </p:txBody>
      </p:sp>
      <p:graphicFrame>
        <p:nvGraphicFramePr>
          <p:cNvPr id="7" name="Table 6">
            <a:extLst>
              <a:ext uri="{FF2B5EF4-FFF2-40B4-BE49-F238E27FC236}">
                <a16:creationId xmlns:a16="http://schemas.microsoft.com/office/drawing/2014/main" id="{9C28949C-A505-4EC2-909A-7F878F6E0A0C}"/>
              </a:ext>
            </a:extLst>
          </p:cNvPr>
          <p:cNvGraphicFramePr>
            <a:graphicFrameLocks noGrp="1"/>
          </p:cNvGraphicFramePr>
          <p:nvPr>
            <p:extLst>
              <p:ext uri="{D42A27DB-BD31-4B8C-83A1-F6EECF244321}">
                <p14:modId xmlns:p14="http://schemas.microsoft.com/office/powerpoint/2010/main" val="2692277208"/>
              </p:ext>
            </p:extLst>
          </p:nvPr>
        </p:nvGraphicFramePr>
        <p:xfrm>
          <a:off x="5647069" y="1935125"/>
          <a:ext cx="6150345" cy="4246880"/>
        </p:xfrm>
        <a:graphic>
          <a:graphicData uri="http://schemas.openxmlformats.org/drawingml/2006/table">
            <a:tbl>
              <a:tblPr rtl="1" firstRow="1">
                <a:tableStyleId>{3B4B98B0-60AC-42C2-AFA5-B58CD77FA1E5}</a:tableStyleId>
              </a:tblPr>
              <a:tblGrid>
                <a:gridCol w="1292446">
                  <a:extLst>
                    <a:ext uri="{9D8B030D-6E8A-4147-A177-3AD203B41FA5}">
                      <a16:colId xmlns:a16="http://schemas.microsoft.com/office/drawing/2014/main" val="2855942832"/>
                    </a:ext>
                  </a:extLst>
                </a:gridCol>
                <a:gridCol w="1435396">
                  <a:extLst>
                    <a:ext uri="{9D8B030D-6E8A-4147-A177-3AD203B41FA5}">
                      <a16:colId xmlns:a16="http://schemas.microsoft.com/office/drawing/2014/main" val="1500020028"/>
                    </a:ext>
                  </a:extLst>
                </a:gridCol>
                <a:gridCol w="1451847">
                  <a:extLst>
                    <a:ext uri="{9D8B030D-6E8A-4147-A177-3AD203B41FA5}">
                      <a16:colId xmlns:a16="http://schemas.microsoft.com/office/drawing/2014/main" val="4049747025"/>
                    </a:ext>
                  </a:extLst>
                </a:gridCol>
                <a:gridCol w="1970656">
                  <a:extLst>
                    <a:ext uri="{9D8B030D-6E8A-4147-A177-3AD203B41FA5}">
                      <a16:colId xmlns:a16="http://schemas.microsoft.com/office/drawing/2014/main" val="785102757"/>
                    </a:ext>
                  </a:extLst>
                </a:gridCol>
              </a:tblGrid>
              <a:tr h="370840">
                <a:tc>
                  <a:txBody>
                    <a:bodyPr/>
                    <a:lstStyle/>
                    <a:p>
                      <a:pPr algn="ctr" rtl="0"/>
                      <a:r>
                        <a:rPr lang="en-US" dirty="0"/>
                        <a:t>PC3</a:t>
                      </a:r>
                      <a:endParaRPr lang="he-IL" dirty="0">
                        <a:latin typeface="Trebuchet MS" panose="020B0603020202020204" pitchFamily="34" charset="0"/>
                      </a:endParaRPr>
                    </a:p>
                  </a:txBody>
                  <a:tcPr/>
                </a:tc>
                <a:tc>
                  <a:txBody>
                    <a:bodyPr/>
                    <a:lstStyle/>
                    <a:p>
                      <a:pPr algn="ctr" rtl="0"/>
                      <a:r>
                        <a:rPr lang="en-US" dirty="0"/>
                        <a:t>PC2</a:t>
                      </a:r>
                      <a:endParaRPr lang="he-IL" dirty="0">
                        <a:latin typeface="Trebuchet MS" panose="020B0603020202020204" pitchFamily="34" charset="0"/>
                      </a:endParaRPr>
                    </a:p>
                  </a:txBody>
                  <a:tcPr/>
                </a:tc>
                <a:tc>
                  <a:txBody>
                    <a:bodyPr/>
                    <a:lstStyle/>
                    <a:p>
                      <a:pPr algn="ctr" rtl="0"/>
                      <a:r>
                        <a:rPr lang="en-US" dirty="0"/>
                        <a:t>PC1</a:t>
                      </a:r>
                      <a:endParaRPr lang="he-IL" dirty="0">
                        <a:latin typeface="Trebuchet MS" panose="020B0603020202020204" pitchFamily="34" charset="0"/>
                      </a:endParaRPr>
                    </a:p>
                  </a:txBody>
                  <a:tcPr/>
                </a:tc>
                <a:tc>
                  <a:txBody>
                    <a:bodyPr/>
                    <a:lstStyle/>
                    <a:p>
                      <a:pPr algn="ctr" rtl="0"/>
                      <a:r>
                        <a:rPr lang="en-US" dirty="0"/>
                        <a:t>Variable</a:t>
                      </a:r>
                      <a:endParaRPr lang="he-IL" dirty="0">
                        <a:latin typeface="Trebuchet MS" panose="020B0603020202020204" pitchFamily="34" charset="0"/>
                      </a:endParaRPr>
                    </a:p>
                  </a:txBody>
                  <a:tcPr/>
                </a:tc>
                <a:extLst>
                  <a:ext uri="{0D108BD9-81ED-4DB2-BD59-A6C34878D82A}">
                    <a16:rowId xmlns:a16="http://schemas.microsoft.com/office/drawing/2014/main" val="1425377927"/>
                  </a:ext>
                </a:extLst>
              </a:tr>
              <a:tr h="370840">
                <a:tc>
                  <a:txBody>
                    <a:bodyPr/>
                    <a:lstStyle/>
                    <a:p>
                      <a:pPr algn="ctr" rtl="0"/>
                      <a:r>
                        <a:rPr lang="en-US" dirty="0"/>
                        <a:t>-.12</a:t>
                      </a:r>
                      <a:endParaRPr lang="he-IL" dirty="0">
                        <a:latin typeface="Trebuchet MS" panose="020B0603020202020204" pitchFamily="34" charset="0"/>
                      </a:endParaRPr>
                    </a:p>
                  </a:txBody>
                  <a:tcPr/>
                </a:tc>
                <a:tc>
                  <a:txBody>
                    <a:bodyPr/>
                    <a:lstStyle/>
                    <a:p>
                      <a:pPr algn="ctr" rtl="0"/>
                      <a:r>
                        <a:rPr lang="en-US" dirty="0"/>
                        <a:t>-.22</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l" rtl="0"/>
                      <a:r>
                        <a:rPr lang="en-US" dirty="0"/>
                        <a:t>Flow duration</a:t>
                      </a:r>
                      <a:endParaRPr lang="he-IL" dirty="0">
                        <a:latin typeface="Trebuchet MS" panose="020B0603020202020204" pitchFamily="34" charset="0"/>
                      </a:endParaRPr>
                    </a:p>
                  </a:txBody>
                  <a:tcPr/>
                </a:tc>
                <a:extLst>
                  <a:ext uri="{0D108BD9-81ED-4DB2-BD59-A6C34878D82A}">
                    <a16:rowId xmlns:a16="http://schemas.microsoft.com/office/drawing/2014/main" val="299566294"/>
                  </a:ext>
                </a:extLst>
              </a:tr>
              <a:tr h="370840">
                <a:tc>
                  <a:txBody>
                    <a:bodyPr/>
                    <a:lstStyle/>
                    <a:p>
                      <a:pPr algn="ctr" rtl="0"/>
                      <a:r>
                        <a:rPr lang="en-US" dirty="0"/>
                        <a:t>-.25</a:t>
                      </a:r>
                      <a:endParaRPr lang="he-IL" dirty="0">
                        <a:latin typeface="Trebuchet MS" panose="020B0603020202020204" pitchFamily="34" charset="0"/>
                      </a:endParaRPr>
                    </a:p>
                  </a:txBody>
                  <a:tcPr/>
                </a:tc>
                <a:tc>
                  <a:txBody>
                    <a:bodyPr/>
                    <a:lstStyle/>
                    <a:p>
                      <a:pPr algn="ctr" rtl="0"/>
                      <a:r>
                        <a:rPr lang="en-US" dirty="0"/>
                        <a:t>.58</a:t>
                      </a:r>
                      <a:endParaRPr lang="he-IL" dirty="0">
                        <a:latin typeface="Trebuchet MS" panose="020B0603020202020204" pitchFamily="34" charset="0"/>
                      </a:endParaRPr>
                    </a:p>
                  </a:txBody>
                  <a:tcPr/>
                </a:tc>
                <a:tc>
                  <a:txBody>
                    <a:bodyPr/>
                    <a:lstStyle/>
                    <a:p>
                      <a:pPr algn="ctr" rtl="0"/>
                      <a:r>
                        <a:rPr lang="en-US" dirty="0"/>
                        <a:t>.30</a:t>
                      </a:r>
                      <a:endParaRPr lang="he-IL" dirty="0">
                        <a:latin typeface="Trebuchet MS" panose="020B0603020202020204" pitchFamily="34" charset="0"/>
                      </a:endParaRPr>
                    </a:p>
                  </a:txBody>
                  <a:tcPr/>
                </a:tc>
                <a:tc>
                  <a:txBody>
                    <a:bodyPr/>
                    <a:lstStyle/>
                    <a:p>
                      <a:pPr algn="l" rtl="0"/>
                      <a:r>
                        <a:rPr lang="en-US" dirty="0"/>
                        <a:t>Total </a:t>
                      </a:r>
                      <a:r>
                        <a:rPr lang="en-US" dirty="0" err="1"/>
                        <a:t>fwd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517482441"/>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.60</a:t>
                      </a:r>
                      <a:endParaRPr lang="he-IL" dirty="0">
                        <a:latin typeface="Trebuchet MS" panose="020B0603020202020204" pitchFamily="34" charset="0"/>
                      </a:endParaRPr>
                    </a:p>
                  </a:txBody>
                  <a:tcPr/>
                </a:tc>
                <a:tc>
                  <a:txBody>
                    <a:bodyPr/>
                    <a:lstStyle/>
                    <a:p>
                      <a:pPr algn="ctr" rtl="0"/>
                      <a:r>
                        <a:rPr lang="en-US" dirty="0"/>
                        <a:t>.27</a:t>
                      </a:r>
                      <a:endParaRPr lang="he-IL" dirty="0">
                        <a:latin typeface="Trebuchet MS" panose="020B0603020202020204" pitchFamily="34" charset="0"/>
                      </a:endParaRPr>
                    </a:p>
                  </a:txBody>
                  <a:tcPr/>
                </a:tc>
                <a:tc>
                  <a:txBody>
                    <a:bodyPr/>
                    <a:lstStyle/>
                    <a:p>
                      <a:pPr algn="l" rtl="0"/>
                      <a:r>
                        <a:rPr lang="en-US" dirty="0"/>
                        <a:t>Total </a:t>
                      </a:r>
                      <a:r>
                        <a:rPr lang="en-US" dirty="0" err="1"/>
                        <a:t>bwd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334134328"/>
                  </a:ext>
                </a:extLst>
              </a:tr>
              <a:tr h="370840">
                <a:tc>
                  <a:txBody>
                    <a:bodyPr/>
                    <a:lstStyle/>
                    <a:p>
                      <a:pPr algn="ctr" rtl="0"/>
                      <a:r>
                        <a:rPr lang="en-US" dirty="0"/>
                        <a:t>.62</a:t>
                      </a:r>
                      <a:endParaRPr lang="he-IL" dirty="0">
                        <a:latin typeface="Trebuchet MS" panose="020B0603020202020204" pitchFamily="34" charset="0"/>
                      </a:endParaRPr>
                    </a:p>
                  </a:txBody>
                  <a:tcPr/>
                </a:tc>
                <a:tc>
                  <a:txBody>
                    <a:bodyPr/>
                    <a:lstStyle/>
                    <a:p>
                      <a:pPr algn="ctr" rtl="0"/>
                      <a:r>
                        <a:rPr lang="en-US" dirty="0"/>
                        <a:t>.23</a:t>
                      </a:r>
                      <a:endParaRPr lang="he-IL" dirty="0">
                        <a:latin typeface="Trebuchet MS" panose="020B0603020202020204" pitchFamily="34" charset="0"/>
                      </a:endParaRPr>
                    </a:p>
                  </a:txBody>
                  <a:tcPr/>
                </a:tc>
                <a:tc>
                  <a:txBody>
                    <a:bodyPr/>
                    <a:lstStyle/>
                    <a:p>
                      <a:pPr algn="ctr" rtl="0"/>
                      <a:r>
                        <a:rPr lang="en-US" dirty="0"/>
                        <a:t>.06</a:t>
                      </a:r>
                      <a:endParaRPr lang="he-IL" dirty="0">
                        <a:latin typeface="Trebuchet MS" panose="020B0603020202020204" pitchFamily="34" charset="0"/>
                      </a:endParaRPr>
                    </a:p>
                  </a:txBody>
                  <a:tcPr/>
                </a:tc>
                <a:tc>
                  <a:txBody>
                    <a:bodyPr/>
                    <a:lstStyle/>
                    <a:p>
                      <a:pPr algn="l" rtl="0"/>
                      <a:r>
                        <a:rPr lang="en-US" dirty="0"/>
                        <a:t>Flow bytes/s</a:t>
                      </a:r>
                      <a:endParaRPr lang="he-IL" dirty="0">
                        <a:latin typeface="Trebuchet MS" panose="020B0603020202020204" pitchFamily="34" charset="0"/>
                      </a:endParaRPr>
                    </a:p>
                  </a:txBody>
                  <a:tcPr/>
                </a:tc>
                <a:extLst>
                  <a:ext uri="{0D108BD9-81ED-4DB2-BD59-A6C34878D82A}">
                    <a16:rowId xmlns:a16="http://schemas.microsoft.com/office/drawing/2014/main" val="3703540768"/>
                  </a:ext>
                </a:extLst>
              </a:tr>
              <a:tr h="370840">
                <a:tc>
                  <a:txBody>
                    <a:bodyPr/>
                    <a:lstStyle/>
                    <a:p>
                      <a:pPr algn="ctr" rtl="0"/>
                      <a:r>
                        <a:rPr lang="en-US" dirty="0"/>
                        <a:t>.55</a:t>
                      </a:r>
                      <a:endParaRPr lang="he-IL" dirty="0">
                        <a:latin typeface="Trebuchet MS" panose="020B0603020202020204" pitchFamily="34" charset="0"/>
                      </a:endParaRPr>
                    </a:p>
                  </a:txBody>
                  <a:tcPr/>
                </a:tc>
                <a:tc>
                  <a:txBody>
                    <a:bodyPr/>
                    <a:lstStyle/>
                    <a:p>
                      <a:pPr algn="ctr" rtl="0"/>
                      <a:r>
                        <a:rPr lang="en-US" dirty="0"/>
                        <a:t>.27</a:t>
                      </a:r>
                      <a:endParaRPr lang="he-IL" dirty="0">
                        <a:latin typeface="Trebuchet MS" panose="020B0603020202020204" pitchFamily="34" charset="0"/>
                      </a:endParaRPr>
                    </a:p>
                  </a:txBody>
                  <a:tcPr/>
                </a:tc>
                <a:tc>
                  <a:txBody>
                    <a:bodyPr/>
                    <a:lstStyle/>
                    <a:p>
                      <a:pPr algn="ctr" rtl="0"/>
                      <a:r>
                        <a:rPr lang="en-US" dirty="0"/>
                        <a:t>-.13</a:t>
                      </a:r>
                      <a:endParaRPr lang="he-IL" dirty="0">
                        <a:latin typeface="Trebuchet MS" panose="020B0603020202020204" pitchFamily="34" charset="0"/>
                      </a:endParaRPr>
                    </a:p>
                  </a:txBody>
                  <a:tcPr/>
                </a:tc>
                <a:tc>
                  <a:txBody>
                    <a:bodyPr/>
                    <a:lstStyle/>
                    <a:p>
                      <a:pPr algn="l" rtl="0"/>
                      <a:r>
                        <a:rPr lang="en-US" dirty="0"/>
                        <a:t>Flow packets/s</a:t>
                      </a:r>
                      <a:endParaRPr lang="he-IL" dirty="0">
                        <a:latin typeface="Trebuchet MS" panose="020B0603020202020204" pitchFamily="34" charset="0"/>
                      </a:endParaRPr>
                    </a:p>
                  </a:txBody>
                  <a:tcPr/>
                </a:tc>
                <a:extLst>
                  <a:ext uri="{0D108BD9-81ED-4DB2-BD59-A6C34878D82A}">
                    <a16:rowId xmlns:a16="http://schemas.microsoft.com/office/drawing/2014/main" val="4198192541"/>
                  </a:ext>
                </a:extLst>
              </a:tr>
              <a:tr h="370840">
                <a:tc>
                  <a:txBody>
                    <a:bodyPr/>
                    <a:lstStyle/>
                    <a:p>
                      <a:pPr algn="ctr" rtl="0"/>
                      <a:r>
                        <a:rPr lang="en-US" dirty="0"/>
                        <a:t>.19</a:t>
                      </a:r>
                      <a:endParaRPr lang="he-IL" dirty="0">
                        <a:latin typeface="Trebuchet MS" panose="020B0603020202020204" pitchFamily="34" charset="0"/>
                      </a:endParaRPr>
                    </a:p>
                  </a:txBody>
                  <a:tcPr/>
                </a:tc>
                <a:tc>
                  <a:txBody>
                    <a:bodyPr/>
                    <a:lstStyle/>
                    <a:p>
                      <a:pPr algn="ctr" rtl="0"/>
                      <a:r>
                        <a:rPr lang="en-US" dirty="0"/>
                        <a:t>-.01</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l" rtl="0"/>
                      <a:r>
                        <a:rPr lang="en-US" dirty="0" err="1"/>
                        <a:t>Fwd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75252014"/>
                  </a:ext>
                </a:extLst>
              </a:tr>
              <a:tr h="370840">
                <a:tc>
                  <a:txBody>
                    <a:bodyPr/>
                    <a:lstStyle/>
                    <a:p>
                      <a:pPr algn="ctr" rtl="0"/>
                      <a:r>
                        <a:rPr lang="en-US" dirty="0"/>
                        <a:t>.20</a:t>
                      </a:r>
                      <a:endParaRPr lang="he-IL" dirty="0">
                        <a:latin typeface="Trebuchet MS" panose="020B0603020202020204" pitchFamily="34" charset="0"/>
                      </a:endParaRPr>
                    </a:p>
                  </a:txBody>
                  <a:tcPr/>
                </a:tc>
                <a:tc>
                  <a:txBody>
                    <a:bodyPr/>
                    <a:lstStyle/>
                    <a:p>
                      <a:pPr algn="ctr" rtl="0"/>
                      <a:r>
                        <a:rPr lang="en-US" dirty="0"/>
                        <a:t>-.10</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l" rtl="0"/>
                      <a:r>
                        <a:rPr lang="en-US" dirty="0" err="1"/>
                        <a:t>Bwd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3517603612"/>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-.17</a:t>
                      </a:r>
                      <a:endParaRPr lang="he-IL" dirty="0">
                        <a:latin typeface="Trebuchet MS" panose="020B0603020202020204" pitchFamily="34" charset="0"/>
                      </a:endParaRPr>
                    </a:p>
                  </a:txBody>
                  <a:tcPr/>
                </a:tc>
                <a:tc>
                  <a:txBody>
                    <a:bodyPr/>
                    <a:lstStyle/>
                    <a:p>
                      <a:pPr algn="ctr" rtl="0"/>
                      <a:r>
                        <a:rPr lang="en-US" dirty="0"/>
                        <a:t>.52</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l" rtl="0"/>
                      <a:r>
                        <a:rPr lang="en-US" dirty="0"/>
                        <a:t>Packet length std</a:t>
                      </a:r>
                      <a:endParaRPr lang="he-IL" dirty="0">
                        <a:latin typeface="Trebuchet MS" panose="020B0603020202020204" pitchFamily="34" charset="0"/>
                      </a:endParaRPr>
                    </a:p>
                  </a:txBody>
                  <a:tcPr/>
                </a:tc>
                <a:extLst>
                  <a:ext uri="{0D108BD9-81ED-4DB2-BD59-A6C34878D82A}">
                    <a16:rowId xmlns:a16="http://schemas.microsoft.com/office/drawing/2014/main" val="1933304907"/>
                  </a:ext>
                </a:extLst>
              </a:tr>
              <a:tr h="370840">
                <a:tc>
                  <a:txBody>
                    <a:bodyPr/>
                    <a:lstStyle/>
                    <a:p>
                      <a:pPr algn="ctr" rtl="0"/>
                      <a:r>
                        <a:rPr lang="en-US" dirty="0"/>
                        <a:t>-.16</a:t>
                      </a:r>
                      <a:endParaRPr lang="he-IL" dirty="0">
                        <a:latin typeface="Trebuchet MS" panose="020B0603020202020204" pitchFamily="34" charset="0"/>
                      </a:endParaRPr>
                    </a:p>
                  </a:txBody>
                  <a:tcPr/>
                </a:tc>
                <a:tc>
                  <a:txBody>
                    <a:bodyPr/>
                    <a:lstStyle/>
                    <a:p>
                      <a:pPr algn="ctr" rtl="0"/>
                      <a:r>
                        <a:rPr lang="en-US" dirty="0"/>
                        <a:t>-.29</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a:t>Idle mean</a:t>
                      </a:r>
                      <a:endParaRPr lang="he-IL" dirty="0">
                        <a:latin typeface="Trebuchet MS" panose="020B0603020202020204" pitchFamily="34" charset="0"/>
                      </a:endParaRPr>
                    </a:p>
                  </a:txBody>
                  <a:tcPr/>
                </a:tc>
                <a:extLst>
                  <a:ext uri="{0D108BD9-81ED-4DB2-BD59-A6C34878D82A}">
                    <a16:rowId xmlns:a16="http://schemas.microsoft.com/office/drawing/2014/main" val="1254883652"/>
                  </a:ext>
                </a:extLst>
              </a:tr>
            </a:tbl>
          </a:graphicData>
        </a:graphic>
      </p:graphicFrame>
    </p:spTree>
    <p:extLst>
      <p:ext uri="{BB962C8B-B14F-4D97-AF65-F5344CB8AC3E}">
        <p14:creationId xmlns:p14="http://schemas.microsoft.com/office/powerpoint/2010/main" val="4149129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4A01-A79C-4A57-8B84-329A87C427B4}"/>
              </a:ext>
            </a:extLst>
          </p:cNvPr>
          <p:cNvSpPr>
            <a:spLocks noGrp="1"/>
          </p:cNvSpPr>
          <p:nvPr>
            <p:ph type="title"/>
          </p:nvPr>
        </p:nvSpPr>
        <p:spPr/>
        <p:txBody>
          <a:bodyPr/>
          <a:lstStyle/>
          <a:p>
            <a:r>
              <a:rPr lang="en-US" b="1" dirty="0">
                <a:latin typeface="Trebuchet MS" panose="020B0603020202020204" pitchFamily="34" charset="0"/>
              </a:rPr>
              <a:t>Principal Component Analysis</a:t>
            </a:r>
            <a:endParaRPr lang="he-IL" b="1" dirty="0">
              <a:latin typeface="Trebuchet MS" panose="020B0603020202020204" pitchFamily="34" charset="0"/>
            </a:endParaRPr>
          </a:p>
        </p:txBody>
      </p:sp>
      <p:sp>
        <p:nvSpPr>
          <p:cNvPr id="4" name="Rectangle 3">
            <a:extLst>
              <a:ext uri="{FF2B5EF4-FFF2-40B4-BE49-F238E27FC236}">
                <a16:creationId xmlns:a16="http://schemas.microsoft.com/office/drawing/2014/main" id="{58B018AD-6C6C-4CA6-B9D9-648ED717CA7D}"/>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a:extLst>
              <a:ext uri="{FF2B5EF4-FFF2-40B4-BE49-F238E27FC236}">
                <a16:creationId xmlns:a16="http://schemas.microsoft.com/office/drawing/2014/main" id="{05C30AC6-98FD-48F3-9622-BF9BF36E8CC6}"/>
              </a:ext>
            </a:extLst>
          </p:cNvPr>
          <p:cNvSpPr txBox="1"/>
          <p:nvPr/>
        </p:nvSpPr>
        <p:spPr>
          <a:xfrm>
            <a:off x="523121" y="2169042"/>
            <a:ext cx="4335957" cy="1754326"/>
          </a:xfrm>
          <a:prstGeom prst="rect">
            <a:avLst/>
          </a:prstGeom>
          <a:noFill/>
        </p:spPr>
        <p:txBody>
          <a:bodyPr wrap="square" rtlCol="1">
            <a:spAutoFit/>
          </a:bodyPr>
          <a:lstStyle/>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PC2 (</a:t>
            </a:r>
            <a:r>
              <a:rPr lang="en-US" dirty="0" err="1">
                <a:latin typeface="Trebuchet MS" panose="020B0603020202020204" pitchFamily="34" charset="0"/>
              </a:rPr>
              <a:t>ev</a:t>
            </a:r>
            <a:r>
              <a:rPr lang="en-US" dirty="0">
                <a:latin typeface="Trebuchet MS" panose="020B0603020202020204" pitchFamily="34" charset="0"/>
              </a:rPr>
              <a:t> = 1.63) explains 18.06% variance.</a:t>
            </a: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Reflects communication volume, in terms of forward and backward packet counts.</a:t>
            </a:r>
            <a:endParaRPr lang="he-IL" dirty="0">
              <a:latin typeface="Trebuchet MS" panose="020B0603020202020204" pitchFamily="34" charset="0"/>
            </a:endParaRPr>
          </a:p>
        </p:txBody>
      </p:sp>
      <p:graphicFrame>
        <p:nvGraphicFramePr>
          <p:cNvPr id="7" name="Table 6">
            <a:extLst>
              <a:ext uri="{FF2B5EF4-FFF2-40B4-BE49-F238E27FC236}">
                <a16:creationId xmlns:a16="http://schemas.microsoft.com/office/drawing/2014/main" id="{9C28949C-A505-4EC2-909A-7F878F6E0A0C}"/>
              </a:ext>
            </a:extLst>
          </p:cNvPr>
          <p:cNvGraphicFramePr>
            <a:graphicFrameLocks noGrp="1"/>
          </p:cNvGraphicFramePr>
          <p:nvPr>
            <p:extLst>
              <p:ext uri="{D42A27DB-BD31-4B8C-83A1-F6EECF244321}">
                <p14:modId xmlns:p14="http://schemas.microsoft.com/office/powerpoint/2010/main" val="3680635801"/>
              </p:ext>
            </p:extLst>
          </p:nvPr>
        </p:nvGraphicFramePr>
        <p:xfrm>
          <a:off x="5647069" y="1935125"/>
          <a:ext cx="6150345" cy="4246880"/>
        </p:xfrm>
        <a:graphic>
          <a:graphicData uri="http://schemas.openxmlformats.org/drawingml/2006/table">
            <a:tbl>
              <a:tblPr rtl="1" firstRow="1">
                <a:tableStyleId>{3B4B98B0-60AC-42C2-AFA5-B58CD77FA1E5}</a:tableStyleId>
              </a:tblPr>
              <a:tblGrid>
                <a:gridCol w="1292446">
                  <a:extLst>
                    <a:ext uri="{9D8B030D-6E8A-4147-A177-3AD203B41FA5}">
                      <a16:colId xmlns:a16="http://schemas.microsoft.com/office/drawing/2014/main" val="2855942832"/>
                    </a:ext>
                  </a:extLst>
                </a:gridCol>
                <a:gridCol w="1435396">
                  <a:extLst>
                    <a:ext uri="{9D8B030D-6E8A-4147-A177-3AD203B41FA5}">
                      <a16:colId xmlns:a16="http://schemas.microsoft.com/office/drawing/2014/main" val="1500020028"/>
                    </a:ext>
                  </a:extLst>
                </a:gridCol>
                <a:gridCol w="1451847">
                  <a:extLst>
                    <a:ext uri="{9D8B030D-6E8A-4147-A177-3AD203B41FA5}">
                      <a16:colId xmlns:a16="http://schemas.microsoft.com/office/drawing/2014/main" val="4049747025"/>
                    </a:ext>
                  </a:extLst>
                </a:gridCol>
                <a:gridCol w="1970656">
                  <a:extLst>
                    <a:ext uri="{9D8B030D-6E8A-4147-A177-3AD203B41FA5}">
                      <a16:colId xmlns:a16="http://schemas.microsoft.com/office/drawing/2014/main" val="785102757"/>
                    </a:ext>
                  </a:extLst>
                </a:gridCol>
              </a:tblGrid>
              <a:tr h="370840">
                <a:tc>
                  <a:txBody>
                    <a:bodyPr/>
                    <a:lstStyle/>
                    <a:p>
                      <a:pPr algn="ctr" rtl="0"/>
                      <a:r>
                        <a:rPr lang="en-US" dirty="0"/>
                        <a:t>PC3</a:t>
                      </a:r>
                      <a:endParaRPr lang="he-IL" dirty="0">
                        <a:latin typeface="Trebuchet MS" panose="020B0603020202020204" pitchFamily="34" charset="0"/>
                      </a:endParaRPr>
                    </a:p>
                  </a:txBody>
                  <a:tcPr/>
                </a:tc>
                <a:tc>
                  <a:txBody>
                    <a:bodyPr/>
                    <a:lstStyle/>
                    <a:p>
                      <a:pPr algn="ctr" rtl="0"/>
                      <a:r>
                        <a:rPr lang="en-US" dirty="0"/>
                        <a:t>PC2</a:t>
                      </a:r>
                      <a:endParaRPr lang="he-IL" dirty="0">
                        <a:latin typeface="Trebuchet MS" panose="020B0603020202020204" pitchFamily="34" charset="0"/>
                      </a:endParaRPr>
                    </a:p>
                  </a:txBody>
                  <a:tcPr/>
                </a:tc>
                <a:tc>
                  <a:txBody>
                    <a:bodyPr/>
                    <a:lstStyle/>
                    <a:p>
                      <a:pPr algn="ctr" rtl="0"/>
                      <a:r>
                        <a:rPr lang="en-US" dirty="0"/>
                        <a:t>PC1</a:t>
                      </a:r>
                      <a:endParaRPr lang="he-IL" dirty="0">
                        <a:latin typeface="Trebuchet MS" panose="020B0603020202020204" pitchFamily="34" charset="0"/>
                      </a:endParaRPr>
                    </a:p>
                  </a:txBody>
                  <a:tcPr/>
                </a:tc>
                <a:tc>
                  <a:txBody>
                    <a:bodyPr/>
                    <a:lstStyle/>
                    <a:p>
                      <a:pPr algn="ctr" rtl="0"/>
                      <a:r>
                        <a:rPr lang="en-US" dirty="0"/>
                        <a:t>Variable</a:t>
                      </a:r>
                      <a:endParaRPr lang="he-IL" dirty="0">
                        <a:latin typeface="Trebuchet MS" panose="020B0603020202020204" pitchFamily="34" charset="0"/>
                      </a:endParaRPr>
                    </a:p>
                  </a:txBody>
                  <a:tcPr/>
                </a:tc>
                <a:extLst>
                  <a:ext uri="{0D108BD9-81ED-4DB2-BD59-A6C34878D82A}">
                    <a16:rowId xmlns:a16="http://schemas.microsoft.com/office/drawing/2014/main" val="1425377927"/>
                  </a:ext>
                </a:extLst>
              </a:tr>
              <a:tr h="370840">
                <a:tc>
                  <a:txBody>
                    <a:bodyPr/>
                    <a:lstStyle/>
                    <a:p>
                      <a:pPr algn="ctr" rtl="0"/>
                      <a:r>
                        <a:rPr lang="en-US" dirty="0"/>
                        <a:t>-.12</a:t>
                      </a:r>
                      <a:endParaRPr lang="he-IL" dirty="0">
                        <a:latin typeface="Trebuchet MS" panose="020B0603020202020204" pitchFamily="34" charset="0"/>
                      </a:endParaRPr>
                    </a:p>
                  </a:txBody>
                  <a:tcPr/>
                </a:tc>
                <a:tc>
                  <a:txBody>
                    <a:bodyPr/>
                    <a:lstStyle/>
                    <a:p>
                      <a:pPr algn="ctr" rtl="0"/>
                      <a:r>
                        <a:rPr lang="en-US" dirty="0"/>
                        <a:t>-.22</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tc>
                <a:tc>
                  <a:txBody>
                    <a:bodyPr/>
                    <a:lstStyle/>
                    <a:p>
                      <a:pPr algn="l" rtl="0"/>
                      <a:r>
                        <a:rPr lang="en-US" dirty="0"/>
                        <a:t>Flow duration</a:t>
                      </a:r>
                      <a:endParaRPr lang="he-IL" dirty="0">
                        <a:latin typeface="Trebuchet MS" panose="020B0603020202020204" pitchFamily="34" charset="0"/>
                      </a:endParaRPr>
                    </a:p>
                  </a:txBody>
                  <a:tcPr/>
                </a:tc>
                <a:extLst>
                  <a:ext uri="{0D108BD9-81ED-4DB2-BD59-A6C34878D82A}">
                    <a16:rowId xmlns:a16="http://schemas.microsoft.com/office/drawing/2014/main" val="299566294"/>
                  </a:ext>
                </a:extLst>
              </a:tr>
              <a:tr h="370840">
                <a:tc>
                  <a:txBody>
                    <a:bodyPr/>
                    <a:lstStyle/>
                    <a:p>
                      <a:pPr algn="ctr" rtl="0"/>
                      <a:r>
                        <a:rPr lang="en-US" dirty="0"/>
                        <a:t>-.25</a:t>
                      </a:r>
                      <a:endParaRPr lang="he-IL" dirty="0">
                        <a:latin typeface="Trebuchet MS" panose="020B0603020202020204" pitchFamily="34" charset="0"/>
                      </a:endParaRPr>
                    </a:p>
                  </a:txBody>
                  <a:tcPr/>
                </a:tc>
                <a:tc>
                  <a:txBody>
                    <a:bodyPr/>
                    <a:lstStyle/>
                    <a:p>
                      <a:pPr algn="ctr" rtl="0"/>
                      <a:r>
                        <a:rPr lang="en-US" dirty="0"/>
                        <a:t>.58</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ctr" rtl="0"/>
                      <a:r>
                        <a:rPr lang="en-US" dirty="0"/>
                        <a:t>.30</a:t>
                      </a:r>
                      <a:endParaRPr lang="he-IL" dirty="0">
                        <a:latin typeface="Trebuchet MS" panose="020B0603020202020204" pitchFamily="34" charset="0"/>
                      </a:endParaRPr>
                    </a:p>
                  </a:txBody>
                  <a:tcPr/>
                </a:tc>
                <a:tc>
                  <a:txBody>
                    <a:bodyPr/>
                    <a:lstStyle/>
                    <a:p>
                      <a:pPr algn="l" rtl="0"/>
                      <a:r>
                        <a:rPr lang="en-US" dirty="0"/>
                        <a:t>Total </a:t>
                      </a:r>
                      <a:r>
                        <a:rPr lang="en-US" dirty="0" err="1"/>
                        <a:t>fwd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517482441"/>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.60</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ctr" rtl="0"/>
                      <a:r>
                        <a:rPr lang="en-US" dirty="0"/>
                        <a:t>.27</a:t>
                      </a:r>
                      <a:endParaRPr lang="he-IL" dirty="0">
                        <a:latin typeface="Trebuchet MS" panose="020B0603020202020204" pitchFamily="34" charset="0"/>
                      </a:endParaRPr>
                    </a:p>
                  </a:txBody>
                  <a:tcPr/>
                </a:tc>
                <a:tc>
                  <a:txBody>
                    <a:bodyPr/>
                    <a:lstStyle/>
                    <a:p>
                      <a:pPr algn="l" rtl="0"/>
                      <a:r>
                        <a:rPr lang="en-US" dirty="0"/>
                        <a:t>Total </a:t>
                      </a:r>
                      <a:r>
                        <a:rPr lang="en-US" dirty="0" err="1"/>
                        <a:t>bwd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334134328"/>
                  </a:ext>
                </a:extLst>
              </a:tr>
              <a:tr h="370840">
                <a:tc>
                  <a:txBody>
                    <a:bodyPr/>
                    <a:lstStyle/>
                    <a:p>
                      <a:pPr algn="ctr" rtl="0"/>
                      <a:r>
                        <a:rPr lang="en-US" dirty="0"/>
                        <a:t>.62</a:t>
                      </a:r>
                      <a:endParaRPr lang="he-IL" dirty="0">
                        <a:latin typeface="Trebuchet MS" panose="020B0603020202020204" pitchFamily="34" charset="0"/>
                      </a:endParaRPr>
                    </a:p>
                  </a:txBody>
                  <a:tcPr/>
                </a:tc>
                <a:tc>
                  <a:txBody>
                    <a:bodyPr/>
                    <a:lstStyle/>
                    <a:p>
                      <a:pPr algn="ctr" rtl="0"/>
                      <a:r>
                        <a:rPr lang="en-US" dirty="0"/>
                        <a:t>.23</a:t>
                      </a:r>
                      <a:endParaRPr lang="he-IL" dirty="0">
                        <a:latin typeface="Trebuchet MS" panose="020B0603020202020204" pitchFamily="34" charset="0"/>
                      </a:endParaRPr>
                    </a:p>
                  </a:txBody>
                  <a:tcPr/>
                </a:tc>
                <a:tc>
                  <a:txBody>
                    <a:bodyPr/>
                    <a:lstStyle/>
                    <a:p>
                      <a:pPr algn="ctr" rtl="0"/>
                      <a:r>
                        <a:rPr lang="en-US" dirty="0"/>
                        <a:t>.06</a:t>
                      </a:r>
                      <a:endParaRPr lang="he-IL" dirty="0">
                        <a:latin typeface="Trebuchet MS" panose="020B0603020202020204" pitchFamily="34" charset="0"/>
                      </a:endParaRPr>
                    </a:p>
                  </a:txBody>
                  <a:tcPr/>
                </a:tc>
                <a:tc>
                  <a:txBody>
                    <a:bodyPr/>
                    <a:lstStyle/>
                    <a:p>
                      <a:pPr algn="l" rtl="0"/>
                      <a:r>
                        <a:rPr lang="en-US" dirty="0"/>
                        <a:t>Flow bytes/s</a:t>
                      </a:r>
                      <a:endParaRPr lang="he-IL" dirty="0">
                        <a:latin typeface="Trebuchet MS" panose="020B0603020202020204" pitchFamily="34" charset="0"/>
                      </a:endParaRPr>
                    </a:p>
                  </a:txBody>
                  <a:tcPr/>
                </a:tc>
                <a:extLst>
                  <a:ext uri="{0D108BD9-81ED-4DB2-BD59-A6C34878D82A}">
                    <a16:rowId xmlns:a16="http://schemas.microsoft.com/office/drawing/2014/main" val="3703540768"/>
                  </a:ext>
                </a:extLst>
              </a:tr>
              <a:tr h="370840">
                <a:tc>
                  <a:txBody>
                    <a:bodyPr/>
                    <a:lstStyle/>
                    <a:p>
                      <a:pPr algn="ctr" rtl="0"/>
                      <a:r>
                        <a:rPr lang="en-US" dirty="0"/>
                        <a:t>.55</a:t>
                      </a:r>
                      <a:endParaRPr lang="he-IL" dirty="0">
                        <a:latin typeface="Trebuchet MS" panose="020B0603020202020204" pitchFamily="34" charset="0"/>
                      </a:endParaRPr>
                    </a:p>
                  </a:txBody>
                  <a:tcPr/>
                </a:tc>
                <a:tc>
                  <a:txBody>
                    <a:bodyPr/>
                    <a:lstStyle/>
                    <a:p>
                      <a:pPr algn="ctr" rtl="0"/>
                      <a:r>
                        <a:rPr lang="en-US" dirty="0"/>
                        <a:t>.27</a:t>
                      </a:r>
                      <a:endParaRPr lang="he-IL" dirty="0">
                        <a:latin typeface="Trebuchet MS" panose="020B0603020202020204" pitchFamily="34" charset="0"/>
                      </a:endParaRPr>
                    </a:p>
                  </a:txBody>
                  <a:tcPr/>
                </a:tc>
                <a:tc>
                  <a:txBody>
                    <a:bodyPr/>
                    <a:lstStyle/>
                    <a:p>
                      <a:pPr algn="ctr" rtl="0"/>
                      <a:r>
                        <a:rPr lang="en-US" dirty="0"/>
                        <a:t>-.13</a:t>
                      </a:r>
                      <a:endParaRPr lang="he-IL" dirty="0">
                        <a:latin typeface="Trebuchet MS" panose="020B0603020202020204" pitchFamily="34" charset="0"/>
                      </a:endParaRPr>
                    </a:p>
                  </a:txBody>
                  <a:tcPr/>
                </a:tc>
                <a:tc>
                  <a:txBody>
                    <a:bodyPr/>
                    <a:lstStyle/>
                    <a:p>
                      <a:pPr algn="l" rtl="0"/>
                      <a:r>
                        <a:rPr lang="en-US" dirty="0"/>
                        <a:t>Flow packets/s</a:t>
                      </a:r>
                      <a:endParaRPr lang="he-IL" dirty="0">
                        <a:latin typeface="Trebuchet MS" panose="020B0603020202020204" pitchFamily="34" charset="0"/>
                      </a:endParaRPr>
                    </a:p>
                  </a:txBody>
                  <a:tcPr/>
                </a:tc>
                <a:extLst>
                  <a:ext uri="{0D108BD9-81ED-4DB2-BD59-A6C34878D82A}">
                    <a16:rowId xmlns:a16="http://schemas.microsoft.com/office/drawing/2014/main" val="4198192541"/>
                  </a:ext>
                </a:extLst>
              </a:tr>
              <a:tr h="370840">
                <a:tc>
                  <a:txBody>
                    <a:bodyPr/>
                    <a:lstStyle/>
                    <a:p>
                      <a:pPr algn="ctr" rtl="0"/>
                      <a:r>
                        <a:rPr lang="en-US" dirty="0"/>
                        <a:t>.19</a:t>
                      </a:r>
                      <a:endParaRPr lang="he-IL" dirty="0">
                        <a:latin typeface="Trebuchet MS" panose="020B0603020202020204" pitchFamily="34" charset="0"/>
                      </a:endParaRPr>
                    </a:p>
                  </a:txBody>
                  <a:tcPr/>
                </a:tc>
                <a:tc>
                  <a:txBody>
                    <a:bodyPr/>
                    <a:lstStyle/>
                    <a:p>
                      <a:pPr algn="ctr" rtl="0"/>
                      <a:r>
                        <a:rPr lang="en-US" dirty="0"/>
                        <a:t>-.01</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err="1"/>
                        <a:t>Fwd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75252014"/>
                  </a:ext>
                </a:extLst>
              </a:tr>
              <a:tr h="370840">
                <a:tc>
                  <a:txBody>
                    <a:bodyPr/>
                    <a:lstStyle/>
                    <a:p>
                      <a:pPr algn="ctr" rtl="0"/>
                      <a:r>
                        <a:rPr lang="en-US" dirty="0"/>
                        <a:t>.20</a:t>
                      </a:r>
                      <a:endParaRPr lang="he-IL" dirty="0">
                        <a:latin typeface="Trebuchet MS" panose="020B0603020202020204" pitchFamily="34" charset="0"/>
                      </a:endParaRPr>
                    </a:p>
                  </a:txBody>
                  <a:tcPr/>
                </a:tc>
                <a:tc>
                  <a:txBody>
                    <a:bodyPr/>
                    <a:lstStyle/>
                    <a:p>
                      <a:pPr algn="ctr" rtl="0"/>
                      <a:r>
                        <a:rPr lang="en-US" dirty="0"/>
                        <a:t>-.10</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tc>
                <a:tc>
                  <a:txBody>
                    <a:bodyPr/>
                    <a:lstStyle/>
                    <a:p>
                      <a:pPr algn="l" rtl="0"/>
                      <a:r>
                        <a:rPr lang="en-US" dirty="0" err="1"/>
                        <a:t>Bwd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3517603612"/>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-.17</a:t>
                      </a:r>
                      <a:endParaRPr lang="he-IL" dirty="0">
                        <a:latin typeface="Trebuchet MS" panose="020B0603020202020204" pitchFamily="34" charset="0"/>
                      </a:endParaRPr>
                    </a:p>
                  </a:txBody>
                  <a:tcPr/>
                </a:tc>
                <a:tc>
                  <a:txBody>
                    <a:bodyPr/>
                    <a:lstStyle/>
                    <a:p>
                      <a:pPr algn="ctr" rtl="0"/>
                      <a:r>
                        <a:rPr lang="en-US" dirty="0"/>
                        <a:t>.52</a:t>
                      </a:r>
                      <a:endParaRPr lang="he-IL" dirty="0">
                        <a:latin typeface="Trebuchet MS" panose="020B0603020202020204" pitchFamily="34" charset="0"/>
                      </a:endParaRPr>
                    </a:p>
                  </a:txBody>
                  <a:tcPr/>
                </a:tc>
                <a:tc>
                  <a:txBody>
                    <a:bodyPr/>
                    <a:lstStyle/>
                    <a:p>
                      <a:pPr algn="l" rtl="0"/>
                      <a:r>
                        <a:rPr lang="en-US" dirty="0"/>
                        <a:t>Packet length std</a:t>
                      </a:r>
                      <a:endParaRPr lang="he-IL" dirty="0">
                        <a:latin typeface="Trebuchet MS" panose="020B0603020202020204" pitchFamily="34" charset="0"/>
                      </a:endParaRPr>
                    </a:p>
                  </a:txBody>
                  <a:tcPr/>
                </a:tc>
                <a:extLst>
                  <a:ext uri="{0D108BD9-81ED-4DB2-BD59-A6C34878D82A}">
                    <a16:rowId xmlns:a16="http://schemas.microsoft.com/office/drawing/2014/main" val="1933304907"/>
                  </a:ext>
                </a:extLst>
              </a:tr>
              <a:tr h="370840">
                <a:tc>
                  <a:txBody>
                    <a:bodyPr/>
                    <a:lstStyle/>
                    <a:p>
                      <a:pPr algn="ctr" rtl="0"/>
                      <a:r>
                        <a:rPr lang="en-US" dirty="0"/>
                        <a:t>-.16</a:t>
                      </a:r>
                      <a:endParaRPr lang="he-IL" dirty="0">
                        <a:latin typeface="Trebuchet MS" panose="020B0603020202020204" pitchFamily="34" charset="0"/>
                      </a:endParaRPr>
                    </a:p>
                  </a:txBody>
                  <a:tcPr/>
                </a:tc>
                <a:tc>
                  <a:txBody>
                    <a:bodyPr/>
                    <a:lstStyle/>
                    <a:p>
                      <a:pPr algn="ctr" rtl="0"/>
                      <a:r>
                        <a:rPr lang="en-US" dirty="0"/>
                        <a:t>-.29</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a:t>Idle mean</a:t>
                      </a:r>
                      <a:endParaRPr lang="he-IL" dirty="0">
                        <a:latin typeface="Trebuchet MS" panose="020B0603020202020204" pitchFamily="34" charset="0"/>
                      </a:endParaRPr>
                    </a:p>
                  </a:txBody>
                  <a:tcPr/>
                </a:tc>
                <a:extLst>
                  <a:ext uri="{0D108BD9-81ED-4DB2-BD59-A6C34878D82A}">
                    <a16:rowId xmlns:a16="http://schemas.microsoft.com/office/drawing/2014/main" val="1254883652"/>
                  </a:ext>
                </a:extLst>
              </a:tr>
            </a:tbl>
          </a:graphicData>
        </a:graphic>
      </p:graphicFrame>
    </p:spTree>
    <p:extLst>
      <p:ext uri="{BB962C8B-B14F-4D97-AF65-F5344CB8AC3E}">
        <p14:creationId xmlns:p14="http://schemas.microsoft.com/office/powerpoint/2010/main" val="3002614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4A01-A79C-4A57-8B84-329A87C427B4}"/>
              </a:ext>
            </a:extLst>
          </p:cNvPr>
          <p:cNvSpPr>
            <a:spLocks noGrp="1"/>
          </p:cNvSpPr>
          <p:nvPr>
            <p:ph type="title"/>
          </p:nvPr>
        </p:nvSpPr>
        <p:spPr/>
        <p:txBody>
          <a:bodyPr/>
          <a:lstStyle/>
          <a:p>
            <a:r>
              <a:rPr lang="en-US" b="1" dirty="0">
                <a:latin typeface="Trebuchet MS" panose="020B0603020202020204" pitchFamily="34" charset="0"/>
              </a:rPr>
              <a:t>Principal Component Analysis</a:t>
            </a:r>
            <a:endParaRPr lang="he-IL" b="1" dirty="0">
              <a:latin typeface="Trebuchet MS" panose="020B0603020202020204" pitchFamily="34" charset="0"/>
            </a:endParaRPr>
          </a:p>
        </p:txBody>
      </p:sp>
      <p:sp>
        <p:nvSpPr>
          <p:cNvPr id="4" name="Rectangle 3">
            <a:extLst>
              <a:ext uri="{FF2B5EF4-FFF2-40B4-BE49-F238E27FC236}">
                <a16:creationId xmlns:a16="http://schemas.microsoft.com/office/drawing/2014/main" id="{58B018AD-6C6C-4CA6-B9D9-648ED717CA7D}"/>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a:extLst>
              <a:ext uri="{FF2B5EF4-FFF2-40B4-BE49-F238E27FC236}">
                <a16:creationId xmlns:a16="http://schemas.microsoft.com/office/drawing/2014/main" id="{05C30AC6-98FD-48F3-9622-BF9BF36E8CC6}"/>
              </a:ext>
            </a:extLst>
          </p:cNvPr>
          <p:cNvSpPr txBox="1"/>
          <p:nvPr/>
        </p:nvSpPr>
        <p:spPr>
          <a:xfrm>
            <a:off x="523121" y="2169042"/>
            <a:ext cx="4335957" cy="1477328"/>
          </a:xfrm>
          <a:prstGeom prst="rect">
            <a:avLst/>
          </a:prstGeom>
          <a:noFill/>
        </p:spPr>
        <p:txBody>
          <a:bodyPr wrap="square" rtlCol="1">
            <a:spAutoFit/>
          </a:bodyPr>
          <a:lstStyle/>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PC3 (</a:t>
            </a:r>
            <a:r>
              <a:rPr lang="en-US" dirty="0" err="1">
                <a:latin typeface="Trebuchet MS" panose="020B0603020202020204" pitchFamily="34" charset="0"/>
              </a:rPr>
              <a:t>ev</a:t>
            </a:r>
            <a:r>
              <a:rPr lang="en-US" dirty="0">
                <a:latin typeface="Trebuchet MS" panose="020B0603020202020204" pitchFamily="34" charset="0"/>
              </a:rPr>
              <a:t> = 1.33) explains 14.82% variance.</a:t>
            </a:r>
          </a:p>
          <a:p>
            <a:pPr marL="285750" indent="-285750" algn="just">
              <a:buFont typeface="Wingdings" panose="05000000000000000000" pitchFamily="2" charset="2"/>
              <a:buChar char="q"/>
            </a:pPr>
            <a:endParaRPr lang="en-US" dirty="0">
              <a:latin typeface="Trebuchet MS" panose="020B0603020202020204" pitchFamily="34" charset="0"/>
            </a:endParaRPr>
          </a:p>
          <a:p>
            <a:pPr marL="285750" indent="-285750" algn="just">
              <a:buFont typeface="Wingdings" panose="05000000000000000000" pitchFamily="2" charset="2"/>
              <a:buChar char="q"/>
            </a:pPr>
            <a:r>
              <a:rPr lang="en-US" dirty="0">
                <a:solidFill>
                  <a:schemeClr val="accent3"/>
                </a:solidFill>
                <a:latin typeface="Trebuchet MS" panose="020B0603020202020204" pitchFamily="34" charset="0"/>
              </a:rPr>
              <a:t> </a:t>
            </a:r>
            <a:r>
              <a:rPr lang="en-US" dirty="0">
                <a:latin typeface="Trebuchet MS" panose="020B0603020202020204" pitchFamily="34" charset="0"/>
              </a:rPr>
              <a:t>Represents data transfer rate – how fast the flow sends bytes or packets</a:t>
            </a:r>
            <a:r>
              <a:rPr lang="en-US" dirty="0">
                <a:solidFill>
                  <a:schemeClr val="accent3"/>
                </a:solidFill>
                <a:latin typeface="Trebuchet MS" panose="020B0603020202020204" pitchFamily="34" charset="0"/>
              </a:rPr>
              <a:t>.</a:t>
            </a:r>
            <a:endParaRPr lang="he-IL" dirty="0">
              <a:solidFill>
                <a:schemeClr val="accent3"/>
              </a:solidFill>
              <a:latin typeface="Trebuchet MS" panose="020B0603020202020204" pitchFamily="34" charset="0"/>
            </a:endParaRPr>
          </a:p>
        </p:txBody>
      </p:sp>
      <p:graphicFrame>
        <p:nvGraphicFramePr>
          <p:cNvPr id="7" name="Table 6">
            <a:extLst>
              <a:ext uri="{FF2B5EF4-FFF2-40B4-BE49-F238E27FC236}">
                <a16:creationId xmlns:a16="http://schemas.microsoft.com/office/drawing/2014/main" id="{9C28949C-A505-4EC2-909A-7F878F6E0A0C}"/>
              </a:ext>
            </a:extLst>
          </p:cNvPr>
          <p:cNvGraphicFramePr>
            <a:graphicFrameLocks noGrp="1"/>
          </p:cNvGraphicFramePr>
          <p:nvPr>
            <p:extLst>
              <p:ext uri="{D42A27DB-BD31-4B8C-83A1-F6EECF244321}">
                <p14:modId xmlns:p14="http://schemas.microsoft.com/office/powerpoint/2010/main" val="4032349324"/>
              </p:ext>
            </p:extLst>
          </p:nvPr>
        </p:nvGraphicFramePr>
        <p:xfrm>
          <a:off x="5647069" y="1935125"/>
          <a:ext cx="6150345" cy="4246880"/>
        </p:xfrm>
        <a:graphic>
          <a:graphicData uri="http://schemas.openxmlformats.org/drawingml/2006/table">
            <a:tbl>
              <a:tblPr rtl="1" firstRow="1">
                <a:tableStyleId>{3B4B98B0-60AC-42C2-AFA5-B58CD77FA1E5}</a:tableStyleId>
              </a:tblPr>
              <a:tblGrid>
                <a:gridCol w="1292446">
                  <a:extLst>
                    <a:ext uri="{9D8B030D-6E8A-4147-A177-3AD203B41FA5}">
                      <a16:colId xmlns:a16="http://schemas.microsoft.com/office/drawing/2014/main" val="2855942832"/>
                    </a:ext>
                  </a:extLst>
                </a:gridCol>
                <a:gridCol w="1435396">
                  <a:extLst>
                    <a:ext uri="{9D8B030D-6E8A-4147-A177-3AD203B41FA5}">
                      <a16:colId xmlns:a16="http://schemas.microsoft.com/office/drawing/2014/main" val="1500020028"/>
                    </a:ext>
                  </a:extLst>
                </a:gridCol>
                <a:gridCol w="1451847">
                  <a:extLst>
                    <a:ext uri="{9D8B030D-6E8A-4147-A177-3AD203B41FA5}">
                      <a16:colId xmlns:a16="http://schemas.microsoft.com/office/drawing/2014/main" val="4049747025"/>
                    </a:ext>
                  </a:extLst>
                </a:gridCol>
                <a:gridCol w="1970656">
                  <a:extLst>
                    <a:ext uri="{9D8B030D-6E8A-4147-A177-3AD203B41FA5}">
                      <a16:colId xmlns:a16="http://schemas.microsoft.com/office/drawing/2014/main" val="785102757"/>
                    </a:ext>
                  </a:extLst>
                </a:gridCol>
              </a:tblGrid>
              <a:tr h="370840">
                <a:tc>
                  <a:txBody>
                    <a:bodyPr/>
                    <a:lstStyle/>
                    <a:p>
                      <a:pPr algn="ctr" rtl="0"/>
                      <a:r>
                        <a:rPr lang="en-US" dirty="0"/>
                        <a:t>PC3</a:t>
                      </a:r>
                      <a:endParaRPr lang="he-IL" dirty="0">
                        <a:latin typeface="Trebuchet MS" panose="020B0603020202020204" pitchFamily="34" charset="0"/>
                      </a:endParaRPr>
                    </a:p>
                  </a:txBody>
                  <a:tcPr/>
                </a:tc>
                <a:tc>
                  <a:txBody>
                    <a:bodyPr/>
                    <a:lstStyle/>
                    <a:p>
                      <a:pPr algn="ctr" rtl="0"/>
                      <a:r>
                        <a:rPr lang="en-US" dirty="0"/>
                        <a:t>PC2</a:t>
                      </a:r>
                      <a:endParaRPr lang="he-IL" dirty="0">
                        <a:latin typeface="Trebuchet MS" panose="020B0603020202020204" pitchFamily="34" charset="0"/>
                      </a:endParaRPr>
                    </a:p>
                  </a:txBody>
                  <a:tcPr/>
                </a:tc>
                <a:tc>
                  <a:txBody>
                    <a:bodyPr/>
                    <a:lstStyle/>
                    <a:p>
                      <a:pPr algn="ctr" rtl="0"/>
                      <a:r>
                        <a:rPr lang="en-US" dirty="0"/>
                        <a:t>PC1</a:t>
                      </a:r>
                      <a:endParaRPr lang="he-IL" dirty="0">
                        <a:latin typeface="Trebuchet MS" panose="020B0603020202020204" pitchFamily="34" charset="0"/>
                      </a:endParaRPr>
                    </a:p>
                  </a:txBody>
                  <a:tcPr/>
                </a:tc>
                <a:tc>
                  <a:txBody>
                    <a:bodyPr/>
                    <a:lstStyle/>
                    <a:p>
                      <a:pPr algn="ctr" rtl="0"/>
                      <a:r>
                        <a:rPr lang="en-US" dirty="0"/>
                        <a:t>Variable</a:t>
                      </a:r>
                      <a:endParaRPr lang="he-IL" dirty="0">
                        <a:latin typeface="Trebuchet MS" panose="020B0603020202020204" pitchFamily="34" charset="0"/>
                      </a:endParaRPr>
                    </a:p>
                  </a:txBody>
                  <a:tcPr/>
                </a:tc>
                <a:extLst>
                  <a:ext uri="{0D108BD9-81ED-4DB2-BD59-A6C34878D82A}">
                    <a16:rowId xmlns:a16="http://schemas.microsoft.com/office/drawing/2014/main" val="1425377927"/>
                  </a:ext>
                </a:extLst>
              </a:tr>
              <a:tr h="370840">
                <a:tc>
                  <a:txBody>
                    <a:bodyPr/>
                    <a:lstStyle/>
                    <a:p>
                      <a:pPr algn="ctr" rtl="0"/>
                      <a:r>
                        <a:rPr lang="en-US" dirty="0"/>
                        <a:t>-.12</a:t>
                      </a:r>
                      <a:endParaRPr lang="he-IL" dirty="0">
                        <a:latin typeface="Trebuchet MS" panose="020B0603020202020204" pitchFamily="34" charset="0"/>
                      </a:endParaRPr>
                    </a:p>
                  </a:txBody>
                  <a:tcPr/>
                </a:tc>
                <a:tc>
                  <a:txBody>
                    <a:bodyPr/>
                    <a:lstStyle/>
                    <a:p>
                      <a:pPr algn="ctr" rtl="0"/>
                      <a:r>
                        <a:rPr lang="en-US" dirty="0"/>
                        <a:t>-.22</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tc>
                <a:tc>
                  <a:txBody>
                    <a:bodyPr/>
                    <a:lstStyle/>
                    <a:p>
                      <a:pPr algn="l" rtl="0"/>
                      <a:r>
                        <a:rPr lang="en-US" dirty="0"/>
                        <a:t>Flow duration</a:t>
                      </a:r>
                      <a:endParaRPr lang="he-IL" dirty="0">
                        <a:latin typeface="Trebuchet MS" panose="020B0603020202020204" pitchFamily="34" charset="0"/>
                      </a:endParaRPr>
                    </a:p>
                  </a:txBody>
                  <a:tcPr/>
                </a:tc>
                <a:extLst>
                  <a:ext uri="{0D108BD9-81ED-4DB2-BD59-A6C34878D82A}">
                    <a16:rowId xmlns:a16="http://schemas.microsoft.com/office/drawing/2014/main" val="299566294"/>
                  </a:ext>
                </a:extLst>
              </a:tr>
              <a:tr h="370840">
                <a:tc>
                  <a:txBody>
                    <a:bodyPr/>
                    <a:lstStyle/>
                    <a:p>
                      <a:pPr algn="ctr" rtl="0"/>
                      <a:r>
                        <a:rPr lang="en-US" dirty="0"/>
                        <a:t>-.25</a:t>
                      </a:r>
                      <a:endParaRPr lang="he-IL" dirty="0">
                        <a:latin typeface="Trebuchet MS" panose="020B0603020202020204" pitchFamily="34" charset="0"/>
                      </a:endParaRPr>
                    </a:p>
                  </a:txBody>
                  <a:tcPr/>
                </a:tc>
                <a:tc>
                  <a:txBody>
                    <a:bodyPr/>
                    <a:lstStyle/>
                    <a:p>
                      <a:pPr algn="ctr" rtl="0"/>
                      <a:r>
                        <a:rPr lang="en-US" dirty="0"/>
                        <a:t>.58</a:t>
                      </a:r>
                      <a:endParaRPr lang="he-IL" dirty="0">
                        <a:latin typeface="Trebuchet MS" panose="020B0603020202020204" pitchFamily="34" charset="0"/>
                      </a:endParaRPr>
                    </a:p>
                  </a:txBody>
                  <a:tcPr/>
                </a:tc>
                <a:tc>
                  <a:txBody>
                    <a:bodyPr/>
                    <a:lstStyle/>
                    <a:p>
                      <a:pPr algn="ctr" rtl="0"/>
                      <a:r>
                        <a:rPr lang="en-US" dirty="0"/>
                        <a:t>.30</a:t>
                      </a:r>
                      <a:endParaRPr lang="he-IL" dirty="0">
                        <a:latin typeface="Trebuchet MS" panose="020B0603020202020204" pitchFamily="34" charset="0"/>
                      </a:endParaRPr>
                    </a:p>
                  </a:txBody>
                  <a:tcPr/>
                </a:tc>
                <a:tc>
                  <a:txBody>
                    <a:bodyPr/>
                    <a:lstStyle/>
                    <a:p>
                      <a:pPr algn="l" rtl="0"/>
                      <a:r>
                        <a:rPr lang="en-US" dirty="0"/>
                        <a:t>Total </a:t>
                      </a:r>
                      <a:r>
                        <a:rPr lang="en-US" dirty="0" err="1"/>
                        <a:t>fwd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517482441"/>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.60</a:t>
                      </a:r>
                      <a:endParaRPr lang="he-IL" dirty="0">
                        <a:latin typeface="Trebuchet MS" panose="020B0603020202020204" pitchFamily="34" charset="0"/>
                      </a:endParaRPr>
                    </a:p>
                  </a:txBody>
                  <a:tcPr/>
                </a:tc>
                <a:tc>
                  <a:txBody>
                    <a:bodyPr/>
                    <a:lstStyle/>
                    <a:p>
                      <a:pPr algn="ctr" rtl="0"/>
                      <a:r>
                        <a:rPr lang="en-US" dirty="0"/>
                        <a:t>.27</a:t>
                      </a:r>
                      <a:endParaRPr lang="he-IL" dirty="0">
                        <a:latin typeface="Trebuchet MS" panose="020B0603020202020204" pitchFamily="34" charset="0"/>
                      </a:endParaRPr>
                    </a:p>
                  </a:txBody>
                  <a:tcPr/>
                </a:tc>
                <a:tc>
                  <a:txBody>
                    <a:bodyPr/>
                    <a:lstStyle/>
                    <a:p>
                      <a:pPr algn="l" rtl="0"/>
                      <a:r>
                        <a:rPr lang="en-US" dirty="0"/>
                        <a:t>Total </a:t>
                      </a:r>
                      <a:r>
                        <a:rPr lang="en-US" dirty="0" err="1"/>
                        <a:t>bwd</a:t>
                      </a:r>
                      <a:r>
                        <a:rPr lang="en-US" dirty="0"/>
                        <a:t> packet</a:t>
                      </a:r>
                      <a:endParaRPr lang="en-US" dirty="0">
                        <a:latin typeface="Trebuchet MS" panose="020B0603020202020204" pitchFamily="34" charset="0"/>
                      </a:endParaRPr>
                    </a:p>
                  </a:txBody>
                  <a:tcPr/>
                </a:tc>
                <a:extLst>
                  <a:ext uri="{0D108BD9-81ED-4DB2-BD59-A6C34878D82A}">
                    <a16:rowId xmlns:a16="http://schemas.microsoft.com/office/drawing/2014/main" val="2334134328"/>
                  </a:ext>
                </a:extLst>
              </a:tr>
              <a:tr h="370840">
                <a:tc>
                  <a:txBody>
                    <a:bodyPr/>
                    <a:lstStyle/>
                    <a:p>
                      <a:pPr algn="ctr" rtl="0"/>
                      <a:r>
                        <a:rPr lang="en-US" dirty="0"/>
                        <a:t>.62</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ctr" rtl="0"/>
                      <a:r>
                        <a:rPr lang="en-US" dirty="0"/>
                        <a:t>.23</a:t>
                      </a:r>
                      <a:endParaRPr lang="he-IL" dirty="0">
                        <a:latin typeface="Trebuchet MS" panose="020B0603020202020204" pitchFamily="34" charset="0"/>
                      </a:endParaRPr>
                    </a:p>
                  </a:txBody>
                  <a:tcPr/>
                </a:tc>
                <a:tc>
                  <a:txBody>
                    <a:bodyPr/>
                    <a:lstStyle/>
                    <a:p>
                      <a:pPr algn="ctr" rtl="0"/>
                      <a:r>
                        <a:rPr lang="en-US" dirty="0"/>
                        <a:t>.06</a:t>
                      </a:r>
                      <a:endParaRPr lang="he-IL" dirty="0">
                        <a:latin typeface="Trebuchet MS" panose="020B0603020202020204" pitchFamily="34" charset="0"/>
                      </a:endParaRPr>
                    </a:p>
                  </a:txBody>
                  <a:tcPr/>
                </a:tc>
                <a:tc>
                  <a:txBody>
                    <a:bodyPr/>
                    <a:lstStyle/>
                    <a:p>
                      <a:pPr algn="l" rtl="0"/>
                      <a:r>
                        <a:rPr lang="en-US" dirty="0"/>
                        <a:t>Flow bytes/s</a:t>
                      </a:r>
                      <a:endParaRPr lang="he-IL" dirty="0">
                        <a:latin typeface="Trebuchet MS" panose="020B0603020202020204" pitchFamily="34" charset="0"/>
                      </a:endParaRPr>
                    </a:p>
                  </a:txBody>
                  <a:tcPr/>
                </a:tc>
                <a:extLst>
                  <a:ext uri="{0D108BD9-81ED-4DB2-BD59-A6C34878D82A}">
                    <a16:rowId xmlns:a16="http://schemas.microsoft.com/office/drawing/2014/main" val="3703540768"/>
                  </a:ext>
                </a:extLst>
              </a:tr>
              <a:tr h="370840">
                <a:tc>
                  <a:txBody>
                    <a:bodyPr/>
                    <a:lstStyle/>
                    <a:p>
                      <a:pPr algn="ctr" rtl="0"/>
                      <a:r>
                        <a:rPr lang="en-US" dirty="0"/>
                        <a:t>.55</a:t>
                      </a:r>
                      <a:endParaRPr lang="he-IL" dirty="0">
                        <a:latin typeface="Trebuchet MS" panose="020B0603020202020204" pitchFamily="34" charset="0"/>
                      </a:endParaRPr>
                    </a:p>
                  </a:txBody>
                  <a:tcPr>
                    <a:solidFill>
                      <a:schemeClr val="accent1">
                        <a:lumMod val="20000"/>
                        <a:lumOff val="80000"/>
                      </a:schemeClr>
                    </a:solidFill>
                  </a:tcPr>
                </a:tc>
                <a:tc>
                  <a:txBody>
                    <a:bodyPr/>
                    <a:lstStyle/>
                    <a:p>
                      <a:pPr algn="ctr" rtl="0"/>
                      <a:r>
                        <a:rPr lang="en-US" dirty="0"/>
                        <a:t>.27</a:t>
                      </a:r>
                      <a:endParaRPr lang="he-IL" dirty="0">
                        <a:latin typeface="Trebuchet MS" panose="020B0603020202020204" pitchFamily="34" charset="0"/>
                      </a:endParaRPr>
                    </a:p>
                  </a:txBody>
                  <a:tcPr/>
                </a:tc>
                <a:tc>
                  <a:txBody>
                    <a:bodyPr/>
                    <a:lstStyle/>
                    <a:p>
                      <a:pPr algn="ctr" rtl="0"/>
                      <a:r>
                        <a:rPr lang="en-US" dirty="0"/>
                        <a:t>-.13</a:t>
                      </a:r>
                      <a:endParaRPr lang="he-IL" dirty="0">
                        <a:latin typeface="Trebuchet MS" panose="020B0603020202020204" pitchFamily="34" charset="0"/>
                      </a:endParaRPr>
                    </a:p>
                  </a:txBody>
                  <a:tcPr/>
                </a:tc>
                <a:tc>
                  <a:txBody>
                    <a:bodyPr/>
                    <a:lstStyle/>
                    <a:p>
                      <a:pPr algn="l" rtl="0"/>
                      <a:r>
                        <a:rPr lang="en-US" dirty="0"/>
                        <a:t>Flow packets/s</a:t>
                      </a:r>
                      <a:endParaRPr lang="he-IL" dirty="0">
                        <a:latin typeface="Trebuchet MS" panose="020B0603020202020204" pitchFamily="34" charset="0"/>
                      </a:endParaRPr>
                    </a:p>
                  </a:txBody>
                  <a:tcPr/>
                </a:tc>
                <a:extLst>
                  <a:ext uri="{0D108BD9-81ED-4DB2-BD59-A6C34878D82A}">
                    <a16:rowId xmlns:a16="http://schemas.microsoft.com/office/drawing/2014/main" val="4198192541"/>
                  </a:ext>
                </a:extLst>
              </a:tr>
              <a:tr h="370840">
                <a:tc>
                  <a:txBody>
                    <a:bodyPr/>
                    <a:lstStyle/>
                    <a:p>
                      <a:pPr algn="ctr" rtl="0"/>
                      <a:r>
                        <a:rPr lang="en-US" dirty="0"/>
                        <a:t>.19</a:t>
                      </a:r>
                      <a:endParaRPr lang="he-IL" dirty="0">
                        <a:latin typeface="Trebuchet MS" panose="020B0603020202020204" pitchFamily="34" charset="0"/>
                      </a:endParaRPr>
                    </a:p>
                  </a:txBody>
                  <a:tcPr/>
                </a:tc>
                <a:tc>
                  <a:txBody>
                    <a:bodyPr/>
                    <a:lstStyle/>
                    <a:p>
                      <a:pPr algn="ctr" rtl="0"/>
                      <a:r>
                        <a:rPr lang="en-US" dirty="0"/>
                        <a:t>-.01</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err="1"/>
                        <a:t>Fwd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75252014"/>
                  </a:ext>
                </a:extLst>
              </a:tr>
              <a:tr h="370840">
                <a:tc>
                  <a:txBody>
                    <a:bodyPr/>
                    <a:lstStyle/>
                    <a:p>
                      <a:pPr algn="ctr" rtl="0"/>
                      <a:r>
                        <a:rPr lang="en-US" dirty="0"/>
                        <a:t>.20</a:t>
                      </a:r>
                      <a:endParaRPr lang="he-IL" dirty="0">
                        <a:latin typeface="Trebuchet MS" panose="020B0603020202020204" pitchFamily="34" charset="0"/>
                      </a:endParaRPr>
                    </a:p>
                  </a:txBody>
                  <a:tcPr/>
                </a:tc>
                <a:tc>
                  <a:txBody>
                    <a:bodyPr/>
                    <a:lstStyle/>
                    <a:p>
                      <a:pPr algn="ctr" rtl="0"/>
                      <a:r>
                        <a:rPr lang="en-US" dirty="0"/>
                        <a:t>-.10</a:t>
                      </a:r>
                      <a:endParaRPr lang="he-IL" dirty="0">
                        <a:latin typeface="Trebuchet MS" panose="020B0603020202020204" pitchFamily="34" charset="0"/>
                      </a:endParaRPr>
                    </a:p>
                  </a:txBody>
                  <a:tcPr/>
                </a:tc>
                <a:tc>
                  <a:txBody>
                    <a:bodyPr/>
                    <a:lstStyle/>
                    <a:p>
                      <a:pPr algn="ctr" rtl="0"/>
                      <a:r>
                        <a:rPr lang="en-US" dirty="0"/>
                        <a:t>.38</a:t>
                      </a:r>
                      <a:endParaRPr lang="he-IL" dirty="0">
                        <a:latin typeface="Trebuchet MS" panose="020B0603020202020204" pitchFamily="34" charset="0"/>
                      </a:endParaRPr>
                    </a:p>
                  </a:txBody>
                  <a:tcPr/>
                </a:tc>
                <a:tc>
                  <a:txBody>
                    <a:bodyPr/>
                    <a:lstStyle/>
                    <a:p>
                      <a:pPr algn="l" rtl="0"/>
                      <a:r>
                        <a:rPr lang="en-US" dirty="0" err="1"/>
                        <a:t>Bwd</a:t>
                      </a:r>
                      <a:r>
                        <a:rPr lang="en-US" dirty="0"/>
                        <a:t> packet length mean</a:t>
                      </a:r>
                      <a:endParaRPr lang="he-IL" dirty="0">
                        <a:latin typeface="Trebuchet MS" panose="020B0603020202020204" pitchFamily="34" charset="0"/>
                      </a:endParaRPr>
                    </a:p>
                  </a:txBody>
                  <a:tcPr/>
                </a:tc>
                <a:extLst>
                  <a:ext uri="{0D108BD9-81ED-4DB2-BD59-A6C34878D82A}">
                    <a16:rowId xmlns:a16="http://schemas.microsoft.com/office/drawing/2014/main" val="3517603612"/>
                  </a:ext>
                </a:extLst>
              </a:tr>
              <a:tr h="370840">
                <a:tc>
                  <a:txBody>
                    <a:bodyPr/>
                    <a:lstStyle/>
                    <a:p>
                      <a:pPr algn="ctr" rtl="0"/>
                      <a:r>
                        <a:rPr lang="en-US" dirty="0"/>
                        <a:t>.26</a:t>
                      </a:r>
                      <a:endParaRPr lang="he-IL" dirty="0">
                        <a:latin typeface="Trebuchet MS" panose="020B0603020202020204" pitchFamily="34" charset="0"/>
                      </a:endParaRPr>
                    </a:p>
                  </a:txBody>
                  <a:tcPr/>
                </a:tc>
                <a:tc>
                  <a:txBody>
                    <a:bodyPr/>
                    <a:lstStyle/>
                    <a:p>
                      <a:pPr algn="ctr" rtl="0"/>
                      <a:r>
                        <a:rPr lang="en-US" dirty="0"/>
                        <a:t>-.17</a:t>
                      </a:r>
                      <a:endParaRPr lang="he-IL" dirty="0">
                        <a:latin typeface="Trebuchet MS" panose="020B0603020202020204" pitchFamily="34" charset="0"/>
                      </a:endParaRPr>
                    </a:p>
                  </a:txBody>
                  <a:tcPr/>
                </a:tc>
                <a:tc>
                  <a:txBody>
                    <a:bodyPr/>
                    <a:lstStyle/>
                    <a:p>
                      <a:pPr algn="ctr" rtl="0"/>
                      <a:r>
                        <a:rPr lang="en-US" dirty="0"/>
                        <a:t>.52</a:t>
                      </a:r>
                      <a:endParaRPr lang="he-IL" dirty="0">
                        <a:latin typeface="Trebuchet MS" panose="020B0603020202020204" pitchFamily="34" charset="0"/>
                      </a:endParaRPr>
                    </a:p>
                  </a:txBody>
                  <a:tcPr/>
                </a:tc>
                <a:tc>
                  <a:txBody>
                    <a:bodyPr/>
                    <a:lstStyle/>
                    <a:p>
                      <a:pPr algn="l" rtl="0"/>
                      <a:r>
                        <a:rPr lang="en-US" dirty="0"/>
                        <a:t>Packet length std</a:t>
                      </a:r>
                      <a:endParaRPr lang="he-IL" dirty="0">
                        <a:latin typeface="Trebuchet MS" panose="020B0603020202020204" pitchFamily="34" charset="0"/>
                      </a:endParaRPr>
                    </a:p>
                  </a:txBody>
                  <a:tcPr/>
                </a:tc>
                <a:extLst>
                  <a:ext uri="{0D108BD9-81ED-4DB2-BD59-A6C34878D82A}">
                    <a16:rowId xmlns:a16="http://schemas.microsoft.com/office/drawing/2014/main" val="1933304907"/>
                  </a:ext>
                </a:extLst>
              </a:tr>
              <a:tr h="370840">
                <a:tc>
                  <a:txBody>
                    <a:bodyPr/>
                    <a:lstStyle/>
                    <a:p>
                      <a:pPr algn="ctr" rtl="0"/>
                      <a:r>
                        <a:rPr lang="en-US" dirty="0"/>
                        <a:t>-.16</a:t>
                      </a:r>
                      <a:endParaRPr lang="he-IL" dirty="0">
                        <a:latin typeface="Trebuchet MS" panose="020B0603020202020204" pitchFamily="34" charset="0"/>
                      </a:endParaRPr>
                    </a:p>
                  </a:txBody>
                  <a:tcPr/>
                </a:tc>
                <a:tc>
                  <a:txBody>
                    <a:bodyPr/>
                    <a:lstStyle/>
                    <a:p>
                      <a:pPr algn="ctr" rtl="0"/>
                      <a:r>
                        <a:rPr lang="en-US" dirty="0"/>
                        <a:t>-.29</a:t>
                      </a:r>
                      <a:endParaRPr lang="he-IL" dirty="0">
                        <a:latin typeface="Trebuchet MS" panose="020B0603020202020204" pitchFamily="34" charset="0"/>
                      </a:endParaRPr>
                    </a:p>
                  </a:txBody>
                  <a:tcPr/>
                </a:tc>
                <a:tc>
                  <a:txBody>
                    <a:bodyPr/>
                    <a:lstStyle/>
                    <a:p>
                      <a:pPr algn="ctr" rtl="0"/>
                      <a:r>
                        <a:rPr lang="en-US" dirty="0"/>
                        <a:t>.35</a:t>
                      </a:r>
                      <a:endParaRPr lang="he-IL" dirty="0">
                        <a:latin typeface="Trebuchet MS" panose="020B0603020202020204" pitchFamily="34" charset="0"/>
                      </a:endParaRPr>
                    </a:p>
                  </a:txBody>
                  <a:tcPr/>
                </a:tc>
                <a:tc>
                  <a:txBody>
                    <a:bodyPr/>
                    <a:lstStyle/>
                    <a:p>
                      <a:pPr algn="l" rtl="0"/>
                      <a:r>
                        <a:rPr lang="en-US" dirty="0"/>
                        <a:t>Idle mean</a:t>
                      </a:r>
                      <a:endParaRPr lang="he-IL" dirty="0">
                        <a:latin typeface="Trebuchet MS" panose="020B0603020202020204" pitchFamily="34" charset="0"/>
                      </a:endParaRPr>
                    </a:p>
                  </a:txBody>
                  <a:tcPr/>
                </a:tc>
                <a:extLst>
                  <a:ext uri="{0D108BD9-81ED-4DB2-BD59-A6C34878D82A}">
                    <a16:rowId xmlns:a16="http://schemas.microsoft.com/office/drawing/2014/main" val="1254883652"/>
                  </a:ext>
                </a:extLst>
              </a:tr>
            </a:tbl>
          </a:graphicData>
        </a:graphic>
      </p:graphicFrame>
    </p:spTree>
    <p:extLst>
      <p:ext uri="{BB962C8B-B14F-4D97-AF65-F5344CB8AC3E}">
        <p14:creationId xmlns:p14="http://schemas.microsoft.com/office/powerpoint/2010/main" val="346937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810F-3998-4FED-A3CC-1F6AA8CB6BCB}"/>
              </a:ext>
            </a:extLst>
          </p:cNvPr>
          <p:cNvSpPr>
            <a:spLocks noGrp="1"/>
          </p:cNvSpPr>
          <p:nvPr>
            <p:ph type="title"/>
          </p:nvPr>
        </p:nvSpPr>
        <p:spPr/>
        <p:txBody>
          <a:bodyPr/>
          <a:lstStyle/>
          <a:p>
            <a:r>
              <a:rPr lang="en-US" b="1" dirty="0">
                <a:latin typeface="Trebuchet MS" panose="020B0603020202020204" pitchFamily="34" charset="0"/>
              </a:rPr>
              <a:t>Clustering K-Means</a:t>
            </a:r>
            <a:r>
              <a:rPr lang="en-US" b="1" dirty="0">
                <a:solidFill>
                  <a:schemeClr val="accent3">
                    <a:lumMod val="60000"/>
                    <a:lumOff val="40000"/>
                  </a:schemeClr>
                </a:solidFill>
                <a:latin typeface="Trebuchet MS" panose="020B0603020202020204" pitchFamily="34" charset="0"/>
              </a:rPr>
              <a:t> </a:t>
            </a:r>
            <a:br>
              <a:rPr lang="en-US" b="1" dirty="0">
                <a:solidFill>
                  <a:schemeClr val="accent3">
                    <a:lumMod val="60000"/>
                    <a:lumOff val="40000"/>
                  </a:schemeClr>
                </a:solidFill>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Elbow method</a:t>
            </a:r>
            <a:endParaRPr lang="he-IL" b="1" dirty="0">
              <a:solidFill>
                <a:schemeClr val="accent3">
                  <a:lumMod val="60000"/>
                  <a:lumOff val="40000"/>
                </a:schemeClr>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B4F9A534-29AF-4EE7-802A-BD49E7B9AA74}"/>
              </a:ext>
            </a:extLst>
          </p:cNvPr>
          <p:cNvSpPr>
            <a:spLocks noGrp="1"/>
          </p:cNvSpPr>
          <p:nvPr>
            <p:ph idx="1"/>
          </p:nvPr>
        </p:nvSpPr>
        <p:spPr>
          <a:xfrm>
            <a:off x="597550" y="2583072"/>
            <a:ext cx="4123306" cy="2592178"/>
          </a:xfrm>
        </p:spPr>
        <p:txBody>
          <a:bodyPr>
            <a:normAutofit/>
          </a:bodyPr>
          <a:lstStyle/>
          <a:p>
            <a:pPr algn="l" rtl="0">
              <a:buFont typeface="Wingdings" panose="05000000000000000000" pitchFamily="2" charset="2"/>
              <a:buChar char="q"/>
            </a:pPr>
            <a:r>
              <a:rPr lang="en-US" sz="1800" dirty="0">
                <a:latin typeface="Trebuchet MS" panose="020B0603020202020204" pitchFamily="34" charset="0"/>
              </a:rPr>
              <a:t> Elbow method was applied to find the optimal K.</a:t>
            </a:r>
          </a:p>
          <a:p>
            <a:pPr lvl="1" algn="l" rtl="0">
              <a:buFont typeface="Wingdings" panose="05000000000000000000" pitchFamily="2" charset="2"/>
              <a:buChar char="q"/>
            </a:pPr>
            <a:r>
              <a:rPr lang="en-US" dirty="0">
                <a:latin typeface="Trebuchet MS" panose="020B0603020202020204" pitchFamily="34" charset="0"/>
              </a:rPr>
              <a:t>Drastic drop from k=1 to k=4, then it slows down, hence, the elbow. </a:t>
            </a:r>
          </a:p>
          <a:p>
            <a:pPr lvl="1" algn="l" rtl="0">
              <a:buFont typeface="Wingdings" panose="05000000000000000000" pitchFamily="2" charset="2"/>
              <a:buChar char="q"/>
            </a:pPr>
            <a:endParaRPr lang="en-US" dirty="0">
              <a:latin typeface="Trebuchet MS" panose="020B0603020202020204" pitchFamily="34" charset="0"/>
            </a:endParaRPr>
          </a:p>
          <a:p>
            <a:pPr lvl="1" algn="l" rtl="0">
              <a:buFont typeface="Wingdings" panose="05000000000000000000" pitchFamily="2" charset="2"/>
              <a:buChar char="q"/>
            </a:pPr>
            <a:r>
              <a:rPr lang="en-US" dirty="0">
                <a:latin typeface="Trebuchet MS" panose="020B0603020202020204" pitchFamily="34" charset="0"/>
              </a:rPr>
              <a:t>I originally tried for 4 clusters, but because the fourth one included 12 observations, I decided to go for 3 clusters.</a:t>
            </a:r>
            <a:endParaRPr lang="he-IL" dirty="0">
              <a:latin typeface="Trebuchet MS" panose="020B0603020202020204" pitchFamily="34" charset="0"/>
            </a:endParaRPr>
          </a:p>
        </p:txBody>
      </p:sp>
      <p:pic>
        <p:nvPicPr>
          <p:cNvPr id="4" name="Picture 3" descr="A graph with a line&#10;&#10;AI-generated content may be incorrect.">
            <a:extLst>
              <a:ext uri="{FF2B5EF4-FFF2-40B4-BE49-F238E27FC236}">
                <a16:creationId xmlns:a16="http://schemas.microsoft.com/office/drawing/2014/main" id="{1AC5B7F0-E20A-45BC-8F08-E56E4FEF7F6E}"/>
              </a:ext>
            </a:extLst>
          </p:cNvPr>
          <p:cNvPicPr/>
          <p:nvPr/>
        </p:nvPicPr>
        <p:blipFill>
          <a:blip r:embed="rId3"/>
          <a:stretch>
            <a:fillRect/>
          </a:stretch>
        </p:blipFill>
        <p:spPr>
          <a:xfrm>
            <a:off x="5220586" y="2015239"/>
            <a:ext cx="5935094" cy="4098135"/>
          </a:xfrm>
          <a:prstGeom prst="rect">
            <a:avLst/>
          </a:prstGeom>
        </p:spPr>
      </p:pic>
      <p:sp>
        <p:nvSpPr>
          <p:cNvPr id="5" name="Oval 4">
            <a:extLst>
              <a:ext uri="{FF2B5EF4-FFF2-40B4-BE49-F238E27FC236}">
                <a16:creationId xmlns:a16="http://schemas.microsoft.com/office/drawing/2014/main" id="{9F455A28-736C-4D9D-8C44-3542C68BE525}"/>
              </a:ext>
            </a:extLst>
          </p:cNvPr>
          <p:cNvSpPr/>
          <p:nvPr/>
        </p:nvSpPr>
        <p:spPr>
          <a:xfrm>
            <a:off x="7013501" y="3491963"/>
            <a:ext cx="382772" cy="603387"/>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82642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CFF45-EB88-406C-ABC3-5D906E6218BC}"/>
              </a:ext>
            </a:extLst>
          </p:cNvPr>
          <p:cNvPicPr>
            <a:picLocks noChangeAspect="1"/>
          </p:cNvPicPr>
          <p:nvPr/>
        </p:nvPicPr>
        <p:blipFill rotWithShape="1">
          <a:blip r:embed="rId3">
            <a:extLst>
              <a:ext uri="{28A0092B-C50C-407E-A947-70E740481C1C}">
                <a14:useLocalDpi xmlns:a14="http://schemas.microsoft.com/office/drawing/2010/main" val="0"/>
              </a:ext>
            </a:extLst>
          </a:blip>
          <a:srcRect l="24218" t="4708" r="21615"/>
          <a:stretch/>
        </p:blipFill>
        <p:spPr>
          <a:xfrm>
            <a:off x="901701" y="1924049"/>
            <a:ext cx="4635798" cy="4008133"/>
          </a:xfrm>
          <a:prstGeom prst="rect">
            <a:avLst/>
          </a:prstGeom>
        </p:spPr>
      </p:pic>
      <p:sp>
        <p:nvSpPr>
          <p:cNvPr id="2" name="Title 1">
            <a:extLst>
              <a:ext uri="{FF2B5EF4-FFF2-40B4-BE49-F238E27FC236}">
                <a16:creationId xmlns:a16="http://schemas.microsoft.com/office/drawing/2014/main" id="{93A8810F-3998-4FED-A3CC-1F6AA8CB6BCB}"/>
              </a:ext>
            </a:extLst>
          </p:cNvPr>
          <p:cNvSpPr>
            <a:spLocks noGrp="1"/>
          </p:cNvSpPr>
          <p:nvPr>
            <p:ph type="title"/>
          </p:nvPr>
        </p:nvSpPr>
        <p:spPr/>
        <p:txBody>
          <a:bodyPr/>
          <a:lstStyle/>
          <a:p>
            <a:r>
              <a:rPr lang="en-US" b="1" dirty="0">
                <a:latin typeface="Trebuchet MS" panose="020B0603020202020204" pitchFamily="34" charset="0"/>
              </a:rPr>
              <a:t>Clustering K-Means</a:t>
            </a:r>
            <a:r>
              <a:rPr lang="en-US" b="1" dirty="0">
                <a:solidFill>
                  <a:schemeClr val="accent3">
                    <a:lumMod val="60000"/>
                    <a:lumOff val="40000"/>
                  </a:schemeClr>
                </a:solidFill>
                <a:latin typeface="Trebuchet MS" panose="020B0603020202020204" pitchFamily="34" charset="0"/>
              </a:rPr>
              <a:t> </a:t>
            </a:r>
            <a:br>
              <a:rPr lang="en-US" b="1" dirty="0">
                <a:solidFill>
                  <a:schemeClr val="accent3">
                    <a:lumMod val="60000"/>
                    <a:lumOff val="40000"/>
                  </a:schemeClr>
                </a:solidFill>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Results on 3PC</a:t>
            </a:r>
            <a:endParaRPr lang="he-IL" b="1" dirty="0">
              <a:solidFill>
                <a:schemeClr val="accent3">
                  <a:lumMod val="60000"/>
                  <a:lumOff val="40000"/>
                </a:schemeClr>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B4F9A534-29AF-4EE7-802A-BD49E7B9AA74}"/>
              </a:ext>
            </a:extLst>
          </p:cNvPr>
          <p:cNvSpPr>
            <a:spLocks noGrp="1"/>
          </p:cNvSpPr>
          <p:nvPr>
            <p:ph idx="1"/>
          </p:nvPr>
        </p:nvSpPr>
        <p:spPr>
          <a:xfrm>
            <a:off x="172248" y="6032896"/>
            <a:ext cx="5498450" cy="716713"/>
          </a:xfrm>
        </p:spPr>
        <p:txBody>
          <a:bodyPr>
            <a:normAutofit/>
          </a:bodyPr>
          <a:lstStyle/>
          <a:p>
            <a:pPr marL="0" indent="0" algn="l" rtl="0">
              <a:buNone/>
            </a:pPr>
            <a:r>
              <a:rPr lang="en-US" sz="1600" dirty="0">
                <a:latin typeface="Trebuchet MS" panose="020B0603020202020204" pitchFamily="34" charset="0"/>
              </a:rPr>
              <a:t>*For visual reasons, presented 5k sampled points. </a:t>
            </a:r>
            <a:endParaRPr lang="he-IL" sz="1600" dirty="0">
              <a:latin typeface="Trebuchet MS" panose="020B0603020202020204" pitchFamily="34" charset="0"/>
            </a:endParaRPr>
          </a:p>
        </p:txBody>
      </p:sp>
      <p:pic>
        <p:nvPicPr>
          <p:cNvPr id="7" name="Picture 6">
            <a:extLst>
              <a:ext uri="{FF2B5EF4-FFF2-40B4-BE49-F238E27FC236}">
                <a16:creationId xmlns:a16="http://schemas.microsoft.com/office/drawing/2014/main" id="{DEE66BDD-5D09-460E-A12F-02A92E8CAB7E}"/>
              </a:ext>
            </a:extLst>
          </p:cNvPr>
          <p:cNvPicPr/>
          <p:nvPr/>
        </p:nvPicPr>
        <p:blipFill rotWithShape="1">
          <a:blip r:embed="rId4"/>
          <a:srcRect l="9692" t="4284" r="7559"/>
          <a:stretch/>
        </p:blipFill>
        <p:spPr>
          <a:xfrm>
            <a:off x="6648893" y="2109763"/>
            <a:ext cx="4635796" cy="3550727"/>
          </a:xfrm>
          <a:prstGeom prst="rect">
            <a:avLst/>
          </a:prstGeom>
        </p:spPr>
      </p:pic>
      <p:pic>
        <p:nvPicPr>
          <p:cNvPr id="13" name="Picture 12">
            <a:extLst>
              <a:ext uri="{FF2B5EF4-FFF2-40B4-BE49-F238E27FC236}">
                <a16:creationId xmlns:a16="http://schemas.microsoft.com/office/drawing/2014/main" id="{C71751FC-38CB-4AF9-8F5E-BFF6D784B597}"/>
              </a:ext>
            </a:extLst>
          </p:cNvPr>
          <p:cNvPicPr/>
          <p:nvPr/>
        </p:nvPicPr>
        <p:blipFill rotWithShape="1">
          <a:blip r:embed="rId4"/>
          <a:srcRect l="3417" t="83716" r="84828"/>
          <a:stretch/>
        </p:blipFill>
        <p:spPr>
          <a:xfrm>
            <a:off x="6585857" y="2122795"/>
            <a:ext cx="658585" cy="808107"/>
          </a:xfrm>
          <a:prstGeom prst="rect">
            <a:avLst/>
          </a:prstGeom>
        </p:spPr>
      </p:pic>
      <p:cxnSp>
        <p:nvCxnSpPr>
          <p:cNvPr id="15" name="Straight Arrow Connector 14">
            <a:extLst>
              <a:ext uri="{FF2B5EF4-FFF2-40B4-BE49-F238E27FC236}">
                <a16:creationId xmlns:a16="http://schemas.microsoft.com/office/drawing/2014/main" id="{45729FCF-7399-4009-A978-3DFFBF10654A}"/>
              </a:ext>
            </a:extLst>
          </p:cNvPr>
          <p:cNvCxnSpPr>
            <a:cxnSpLocks/>
            <a:endCxn id="7" idx="1"/>
          </p:cNvCxnSpPr>
          <p:nvPr/>
        </p:nvCxnSpPr>
        <p:spPr>
          <a:xfrm flipV="1">
            <a:off x="5543109" y="3885127"/>
            <a:ext cx="11057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508E52-0FF7-4395-8E7C-272E2224097D}"/>
              </a:ext>
            </a:extLst>
          </p:cNvPr>
          <p:cNvSpPr txBox="1"/>
          <p:nvPr/>
        </p:nvSpPr>
        <p:spPr>
          <a:xfrm>
            <a:off x="5644244" y="3651082"/>
            <a:ext cx="903512" cy="253916"/>
          </a:xfrm>
          <a:prstGeom prst="rect">
            <a:avLst/>
          </a:prstGeom>
          <a:noFill/>
        </p:spPr>
        <p:txBody>
          <a:bodyPr wrap="square" rtlCol="1">
            <a:spAutoFit/>
          </a:bodyPr>
          <a:lstStyle/>
          <a:p>
            <a:pPr algn="ctr"/>
            <a:r>
              <a:rPr lang="en-US" sz="1050" dirty="0">
                <a:latin typeface="Trebuchet MS" panose="020B0603020202020204" pitchFamily="34" charset="0"/>
                <a:cs typeface="+mj-cs"/>
              </a:rPr>
              <a:t>Zooming in</a:t>
            </a:r>
            <a:endParaRPr lang="he-IL" sz="1050" dirty="0">
              <a:latin typeface="Trebuchet MS" panose="020B0603020202020204" pitchFamily="34" charset="0"/>
              <a:cs typeface="+mj-cs"/>
            </a:endParaRPr>
          </a:p>
        </p:txBody>
      </p:sp>
      <p:pic>
        <p:nvPicPr>
          <p:cNvPr id="5" name="Picture 4">
            <a:extLst>
              <a:ext uri="{FF2B5EF4-FFF2-40B4-BE49-F238E27FC236}">
                <a16:creationId xmlns:a16="http://schemas.microsoft.com/office/drawing/2014/main" id="{DA27C790-4A5A-403A-8427-7C73B87C3D70}"/>
              </a:ext>
            </a:extLst>
          </p:cNvPr>
          <p:cNvPicPr>
            <a:picLocks noChangeAspect="1"/>
          </p:cNvPicPr>
          <p:nvPr/>
        </p:nvPicPr>
        <p:blipFill rotWithShape="1">
          <a:blip r:embed="rId5">
            <a:extLst>
              <a:ext uri="{28A0092B-C50C-407E-A947-70E740481C1C}">
                <a14:useLocalDpi xmlns:a14="http://schemas.microsoft.com/office/drawing/2010/main" val="0"/>
              </a:ext>
            </a:extLst>
          </a:blip>
          <a:srcRect l="15451" t="3747" r="10506"/>
          <a:stretch/>
        </p:blipFill>
        <p:spPr>
          <a:xfrm>
            <a:off x="6915149" y="2109762"/>
            <a:ext cx="4375150" cy="3550728"/>
          </a:xfrm>
          <a:prstGeom prst="rect">
            <a:avLst/>
          </a:prstGeom>
        </p:spPr>
      </p:pic>
    </p:spTree>
    <p:extLst>
      <p:ext uri="{BB962C8B-B14F-4D97-AF65-F5344CB8AC3E}">
        <p14:creationId xmlns:p14="http://schemas.microsoft.com/office/powerpoint/2010/main" val="597855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F96DFF-80AC-4347-A41B-6CEAE0ED666E}"/>
              </a:ext>
            </a:extLst>
          </p:cNvPr>
          <p:cNvPicPr>
            <a:picLocks noChangeAspect="1"/>
          </p:cNvPicPr>
          <p:nvPr/>
        </p:nvPicPr>
        <p:blipFill rotWithShape="1">
          <a:blip r:embed="rId3">
            <a:extLst>
              <a:ext uri="{28A0092B-C50C-407E-A947-70E740481C1C}">
                <a14:useLocalDpi xmlns:a14="http://schemas.microsoft.com/office/drawing/2010/main" val="0"/>
              </a:ext>
            </a:extLst>
          </a:blip>
          <a:srcRect r="9287"/>
          <a:stretch/>
        </p:blipFill>
        <p:spPr>
          <a:xfrm>
            <a:off x="5509058" y="1942373"/>
            <a:ext cx="5974822" cy="3902148"/>
          </a:xfrm>
          <a:prstGeom prst="rect">
            <a:avLst/>
          </a:prstGeom>
        </p:spPr>
      </p:pic>
      <p:sp>
        <p:nvSpPr>
          <p:cNvPr id="2" name="Title 1">
            <a:extLst>
              <a:ext uri="{FF2B5EF4-FFF2-40B4-BE49-F238E27FC236}">
                <a16:creationId xmlns:a16="http://schemas.microsoft.com/office/drawing/2014/main" id="{93A8810F-3998-4FED-A3CC-1F6AA8CB6BCB}"/>
              </a:ext>
            </a:extLst>
          </p:cNvPr>
          <p:cNvSpPr>
            <a:spLocks noGrp="1"/>
          </p:cNvSpPr>
          <p:nvPr>
            <p:ph type="title"/>
          </p:nvPr>
        </p:nvSpPr>
        <p:spPr/>
        <p:txBody>
          <a:bodyPr/>
          <a:lstStyle/>
          <a:p>
            <a:r>
              <a:rPr lang="en-US" b="1" dirty="0">
                <a:latin typeface="Trebuchet MS" panose="020B0603020202020204" pitchFamily="34" charset="0"/>
              </a:rPr>
              <a:t>Clustering K-Means</a:t>
            </a:r>
            <a:r>
              <a:rPr lang="en-US" b="1" dirty="0">
                <a:solidFill>
                  <a:schemeClr val="accent3">
                    <a:lumMod val="60000"/>
                    <a:lumOff val="40000"/>
                  </a:schemeClr>
                </a:solidFill>
                <a:latin typeface="Trebuchet MS" panose="020B0603020202020204" pitchFamily="34" charset="0"/>
              </a:rPr>
              <a:t> </a:t>
            </a:r>
            <a:br>
              <a:rPr lang="en-US" b="1" dirty="0">
                <a:solidFill>
                  <a:schemeClr val="accent3">
                    <a:lumMod val="60000"/>
                    <a:lumOff val="40000"/>
                  </a:schemeClr>
                </a:solidFill>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Results on 3PC</a:t>
            </a:r>
            <a:endParaRPr lang="he-IL" b="1" dirty="0">
              <a:solidFill>
                <a:schemeClr val="accent3">
                  <a:lumMod val="60000"/>
                  <a:lumOff val="40000"/>
                </a:schemeClr>
              </a:solidFill>
              <a:latin typeface="Trebuchet MS" panose="020B0603020202020204" pitchFamily="34" charset="0"/>
            </a:endParaRPr>
          </a:p>
        </p:txBody>
      </p:sp>
      <p:sp>
        <p:nvSpPr>
          <p:cNvPr id="10" name="Content Placeholder 2">
            <a:extLst>
              <a:ext uri="{FF2B5EF4-FFF2-40B4-BE49-F238E27FC236}">
                <a16:creationId xmlns:a16="http://schemas.microsoft.com/office/drawing/2014/main" id="{77EC01C8-D865-4F5A-9107-213CD256CCA7}"/>
              </a:ext>
            </a:extLst>
          </p:cNvPr>
          <p:cNvSpPr txBox="1">
            <a:spLocks/>
          </p:cNvSpPr>
          <p:nvPr/>
        </p:nvSpPr>
        <p:spPr>
          <a:xfrm>
            <a:off x="1035964" y="2554964"/>
            <a:ext cx="4067664" cy="1748071"/>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US" sz="1800" b="1" dirty="0">
                <a:latin typeface="Trebuchet MS" panose="020B0603020202020204" pitchFamily="34" charset="0"/>
              </a:rPr>
              <a:t> </a:t>
            </a:r>
            <a:r>
              <a:rPr lang="en-GB" sz="1800" b="1" dirty="0">
                <a:latin typeface="Trebuchet MS" panose="020B0603020202020204" pitchFamily="34" charset="0"/>
              </a:rPr>
              <a:t>Cluster 0:</a:t>
            </a:r>
          </a:p>
          <a:p>
            <a:pPr lvl="1" algn="just" rtl="0">
              <a:buFont typeface="Wingdings" panose="05000000000000000000" pitchFamily="2" charset="2"/>
              <a:buChar char="q"/>
            </a:pPr>
            <a:r>
              <a:rPr lang="en-GB" dirty="0">
                <a:latin typeface="Trebuchet MS" panose="020B0603020202020204" pitchFamily="34" charset="0"/>
              </a:rPr>
              <a:t> Moderate in Flow duration and Idle mean</a:t>
            </a:r>
          </a:p>
          <a:p>
            <a:pPr lvl="1" algn="just" rtl="0">
              <a:buFont typeface="Wingdings" panose="05000000000000000000" pitchFamily="2" charset="2"/>
              <a:buChar char="q"/>
            </a:pPr>
            <a:r>
              <a:rPr lang="en-GB" dirty="0">
                <a:latin typeface="Trebuchet MS" panose="020B0603020202020204" pitchFamily="34" charset="0"/>
              </a:rPr>
              <a:t> Very low in most packet count/length metrics</a:t>
            </a:r>
          </a:p>
          <a:p>
            <a:pPr marL="0" indent="0" algn="just" rtl="0">
              <a:buNone/>
            </a:pPr>
            <a:r>
              <a:rPr lang="en-GB" sz="1800" dirty="0">
                <a:latin typeface="Trebuchet MS" panose="020B0603020202020204" pitchFamily="34" charset="0"/>
              </a:rPr>
              <a:t>This looks like low-traffic or idle sessions – short flows and few packets.</a:t>
            </a:r>
          </a:p>
          <a:p>
            <a:pPr algn="just" rtl="0">
              <a:buFont typeface="Wingdings" panose="05000000000000000000" pitchFamily="2" charset="2"/>
              <a:buChar char="q"/>
            </a:pPr>
            <a:endParaRPr lang="he-IL" sz="1800" dirty="0">
              <a:latin typeface="Trebuchet MS" panose="020B0603020202020204" pitchFamily="34" charset="0"/>
            </a:endParaRPr>
          </a:p>
        </p:txBody>
      </p:sp>
      <p:sp>
        <p:nvSpPr>
          <p:cNvPr id="14" name="Rectangle 13">
            <a:extLst>
              <a:ext uri="{FF2B5EF4-FFF2-40B4-BE49-F238E27FC236}">
                <a16:creationId xmlns:a16="http://schemas.microsoft.com/office/drawing/2014/main" id="{D18A49C7-A88C-480D-B986-A8FFFB989C20}"/>
              </a:ext>
            </a:extLst>
          </p:cNvPr>
          <p:cNvSpPr/>
          <p:nvPr/>
        </p:nvSpPr>
        <p:spPr>
          <a:xfrm>
            <a:off x="907311" y="2109763"/>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a:extLst>
              <a:ext uri="{FF2B5EF4-FFF2-40B4-BE49-F238E27FC236}">
                <a16:creationId xmlns:a16="http://schemas.microsoft.com/office/drawing/2014/main" id="{D7C72585-C947-4227-B9F9-3DF9FD3EEB87}"/>
              </a:ext>
            </a:extLst>
          </p:cNvPr>
          <p:cNvSpPr/>
          <p:nvPr/>
        </p:nvSpPr>
        <p:spPr>
          <a:xfrm>
            <a:off x="10206876" y="2217764"/>
            <a:ext cx="520995" cy="67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a:extLst>
              <a:ext uri="{FF2B5EF4-FFF2-40B4-BE49-F238E27FC236}">
                <a16:creationId xmlns:a16="http://schemas.microsoft.com/office/drawing/2014/main" id="{DC32252B-9422-44B1-B7BC-B5AE1115E127}"/>
              </a:ext>
            </a:extLst>
          </p:cNvPr>
          <p:cNvSpPr/>
          <p:nvPr/>
        </p:nvSpPr>
        <p:spPr>
          <a:xfrm>
            <a:off x="9153789" y="2217764"/>
            <a:ext cx="520995" cy="67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Oval 11">
            <a:extLst>
              <a:ext uri="{FF2B5EF4-FFF2-40B4-BE49-F238E27FC236}">
                <a16:creationId xmlns:a16="http://schemas.microsoft.com/office/drawing/2014/main" id="{110D173F-B0E1-41C1-B14D-FA740272EE0A}"/>
              </a:ext>
            </a:extLst>
          </p:cNvPr>
          <p:cNvSpPr/>
          <p:nvPr/>
        </p:nvSpPr>
        <p:spPr>
          <a:xfrm>
            <a:off x="5835502" y="2217764"/>
            <a:ext cx="520995" cy="67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1150934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CC72669-1B35-4EEC-97EC-6ACFC6AEF7E9}"/>
              </a:ext>
            </a:extLst>
          </p:cNvPr>
          <p:cNvPicPr>
            <a:picLocks noChangeAspect="1"/>
          </p:cNvPicPr>
          <p:nvPr/>
        </p:nvPicPr>
        <p:blipFill rotWithShape="1">
          <a:blip r:embed="rId3">
            <a:extLst>
              <a:ext uri="{28A0092B-C50C-407E-A947-70E740481C1C}">
                <a14:useLocalDpi xmlns:a14="http://schemas.microsoft.com/office/drawing/2010/main" val="0"/>
              </a:ext>
            </a:extLst>
          </a:blip>
          <a:srcRect r="9287"/>
          <a:stretch/>
        </p:blipFill>
        <p:spPr>
          <a:xfrm>
            <a:off x="5601586" y="1991359"/>
            <a:ext cx="5974822" cy="3902148"/>
          </a:xfrm>
          <a:prstGeom prst="rect">
            <a:avLst/>
          </a:prstGeom>
        </p:spPr>
      </p:pic>
      <p:sp>
        <p:nvSpPr>
          <p:cNvPr id="2" name="Title 1">
            <a:extLst>
              <a:ext uri="{FF2B5EF4-FFF2-40B4-BE49-F238E27FC236}">
                <a16:creationId xmlns:a16="http://schemas.microsoft.com/office/drawing/2014/main" id="{93A8810F-3998-4FED-A3CC-1F6AA8CB6BCB}"/>
              </a:ext>
            </a:extLst>
          </p:cNvPr>
          <p:cNvSpPr>
            <a:spLocks noGrp="1"/>
          </p:cNvSpPr>
          <p:nvPr>
            <p:ph type="title"/>
          </p:nvPr>
        </p:nvSpPr>
        <p:spPr/>
        <p:txBody>
          <a:bodyPr/>
          <a:lstStyle/>
          <a:p>
            <a:r>
              <a:rPr lang="en-US" b="1" dirty="0">
                <a:latin typeface="Trebuchet MS" panose="020B0603020202020204" pitchFamily="34" charset="0"/>
              </a:rPr>
              <a:t>Clustering K-Means</a:t>
            </a:r>
            <a:r>
              <a:rPr lang="en-US" b="1" dirty="0">
                <a:solidFill>
                  <a:schemeClr val="accent3">
                    <a:lumMod val="60000"/>
                    <a:lumOff val="40000"/>
                  </a:schemeClr>
                </a:solidFill>
                <a:latin typeface="Trebuchet MS" panose="020B0603020202020204" pitchFamily="34" charset="0"/>
              </a:rPr>
              <a:t> </a:t>
            </a:r>
            <a:br>
              <a:rPr lang="en-US" b="1" dirty="0">
                <a:solidFill>
                  <a:schemeClr val="accent3">
                    <a:lumMod val="60000"/>
                    <a:lumOff val="40000"/>
                  </a:schemeClr>
                </a:solidFill>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Results on 3PC</a:t>
            </a:r>
            <a:endParaRPr lang="he-IL" b="1" dirty="0">
              <a:solidFill>
                <a:schemeClr val="accent3">
                  <a:lumMod val="60000"/>
                  <a:lumOff val="40000"/>
                </a:schemeClr>
              </a:solidFill>
              <a:latin typeface="Trebuchet MS" panose="020B0603020202020204" pitchFamily="34" charset="0"/>
            </a:endParaRPr>
          </a:p>
        </p:txBody>
      </p:sp>
      <p:sp>
        <p:nvSpPr>
          <p:cNvPr id="10" name="Content Placeholder 2">
            <a:extLst>
              <a:ext uri="{FF2B5EF4-FFF2-40B4-BE49-F238E27FC236}">
                <a16:creationId xmlns:a16="http://schemas.microsoft.com/office/drawing/2014/main" id="{77EC01C8-D865-4F5A-9107-213CD256CCA7}"/>
              </a:ext>
            </a:extLst>
          </p:cNvPr>
          <p:cNvSpPr txBox="1">
            <a:spLocks/>
          </p:cNvSpPr>
          <p:nvPr/>
        </p:nvSpPr>
        <p:spPr>
          <a:xfrm>
            <a:off x="1035964" y="2554964"/>
            <a:ext cx="4078296" cy="2293483"/>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US" sz="1800" b="1" dirty="0">
                <a:latin typeface="Trebuchet MS" panose="020B0603020202020204" pitchFamily="34" charset="0"/>
              </a:rPr>
              <a:t> </a:t>
            </a:r>
            <a:r>
              <a:rPr lang="en-GB" sz="1800" b="1" dirty="0">
                <a:latin typeface="Trebuchet MS" panose="020B0603020202020204" pitchFamily="34" charset="0"/>
              </a:rPr>
              <a:t>Cluster 1:</a:t>
            </a:r>
          </a:p>
          <a:p>
            <a:pPr lvl="1" algn="just" rtl="0">
              <a:buFont typeface="Wingdings" panose="05000000000000000000" pitchFamily="2" charset="2"/>
              <a:buChar char="q"/>
            </a:pPr>
            <a:r>
              <a:rPr lang="en-GB" dirty="0">
                <a:latin typeface="Trebuchet MS" panose="020B0603020202020204" pitchFamily="34" charset="0"/>
              </a:rPr>
              <a:t> Highest in Flow packets/s and flow bytes/s.</a:t>
            </a:r>
          </a:p>
          <a:p>
            <a:pPr algn="just" rtl="0">
              <a:buFont typeface="Wingdings" panose="05000000000000000000" pitchFamily="2" charset="2"/>
              <a:buChar char="q"/>
            </a:pPr>
            <a:r>
              <a:rPr lang="en-US" sz="1800" dirty="0">
                <a:latin typeface="Trebuchet MS" panose="020B0603020202020204" pitchFamily="34" charset="0"/>
              </a:rPr>
              <a:t>Represents long-lived sessions, like downloads or video streams</a:t>
            </a:r>
            <a:endParaRPr lang="he-IL" sz="1800" dirty="0">
              <a:latin typeface="Trebuchet MS" panose="020B0603020202020204" pitchFamily="34" charset="0"/>
            </a:endParaRPr>
          </a:p>
        </p:txBody>
      </p:sp>
      <p:sp>
        <p:nvSpPr>
          <p:cNvPr id="14" name="Rectangle 13">
            <a:extLst>
              <a:ext uri="{FF2B5EF4-FFF2-40B4-BE49-F238E27FC236}">
                <a16:creationId xmlns:a16="http://schemas.microsoft.com/office/drawing/2014/main" id="{D18A49C7-A88C-480D-B986-A8FFFB989C20}"/>
              </a:ext>
            </a:extLst>
          </p:cNvPr>
          <p:cNvSpPr/>
          <p:nvPr/>
        </p:nvSpPr>
        <p:spPr>
          <a:xfrm>
            <a:off x="907311" y="2109763"/>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Oval 15">
            <a:extLst>
              <a:ext uri="{FF2B5EF4-FFF2-40B4-BE49-F238E27FC236}">
                <a16:creationId xmlns:a16="http://schemas.microsoft.com/office/drawing/2014/main" id="{E522A8DF-7420-4442-AA76-29A490D632E7}"/>
              </a:ext>
            </a:extLst>
          </p:cNvPr>
          <p:cNvSpPr/>
          <p:nvPr/>
        </p:nvSpPr>
        <p:spPr>
          <a:xfrm>
            <a:off x="5923498" y="3027305"/>
            <a:ext cx="1614859" cy="67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a:extLst>
              <a:ext uri="{FF2B5EF4-FFF2-40B4-BE49-F238E27FC236}">
                <a16:creationId xmlns:a16="http://schemas.microsoft.com/office/drawing/2014/main" id="{4D13D0EA-F43B-460D-B0B8-694CA2329BE5}"/>
              </a:ext>
            </a:extLst>
          </p:cNvPr>
          <p:cNvSpPr/>
          <p:nvPr/>
        </p:nvSpPr>
        <p:spPr>
          <a:xfrm>
            <a:off x="8657941" y="3027305"/>
            <a:ext cx="2124359" cy="67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2939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05DC10-27CA-45A2-BEF9-A85080BAC1F9}"/>
              </a:ext>
            </a:extLst>
          </p:cNvPr>
          <p:cNvPicPr>
            <a:picLocks noChangeAspect="1"/>
          </p:cNvPicPr>
          <p:nvPr/>
        </p:nvPicPr>
        <p:blipFill rotWithShape="1">
          <a:blip r:embed="rId3">
            <a:extLst>
              <a:ext uri="{28A0092B-C50C-407E-A947-70E740481C1C}">
                <a14:useLocalDpi xmlns:a14="http://schemas.microsoft.com/office/drawing/2010/main" val="0"/>
              </a:ext>
            </a:extLst>
          </a:blip>
          <a:srcRect r="9287"/>
          <a:stretch/>
        </p:blipFill>
        <p:spPr>
          <a:xfrm>
            <a:off x="5601586" y="1991359"/>
            <a:ext cx="5974822" cy="3902148"/>
          </a:xfrm>
          <a:prstGeom prst="rect">
            <a:avLst/>
          </a:prstGeom>
        </p:spPr>
      </p:pic>
      <p:sp>
        <p:nvSpPr>
          <p:cNvPr id="2" name="Title 1">
            <a:extLst>
              <a:ext uri="{FF2B5EF4-FFF2-40B4-BE49-F238E27FC236}">
                <a16:creationId xmlns:a16="http://schemas.microsoft.com/office/drawing/2014/main" id="{93A8810F-3998-4FED-A3CC-1F6AA8CB6BCB}"/>
              </a:ext>
            </a:extLst>
          </p:cNvPr>
          <p:cNvSpPr>
            <a:spLocks noGrp="1"/>
          </p:cNvSpPr>
          <p:nvPr>
            <p:ph type="title"/>
          </p:nvPr>
        </p:nvSpPr>
        <p:spPr/>
        <p:txBody>
          <a:bodyPr/>
          <a:lstStyle/>
          <a:p>
            <a:r>
              <a:rPr lang="en-US" b="1" dirty="0">
                <a:latin typeface="Trebuchet MS" panose="020B0603020202020204" pitchFamily="34" charset="0"/>
              </a:rPr>
              <a:t>Clustering K-Means</a:t>
            </a:r>
            <a:r>
              <a:rPr lang="en-US" b="1" dirty="0">
                <a:solidFill>
                  <a:schemeClr val="accent3">
                    <a:lumMod val="60000"/>
                    <a:lumOff val="40000"/>
                  </a:schemeClr>
                </a:solidFill>
                <a:latin typeface="Trebuchet MS" panose="020B0603020202020204" pitchFamily="34" charset="0"/>
              </a:rPr>
              <a:t> </a:t>
            </a:r>
            <a:br>
              <a:rPr lang="en-US" b="1" dirty="0">
                <a:solidFill>
                  <a:schemeClr val="accent3">
                    <a:lumMod val="60000"/>
                    <a:lumOff val="40000"/>
                  </a:schemeClr>
                </a:solidFill>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Results on 3PC</a:t>
            </a:r>
            <a:endParaRPr lang="he-IL" b="1" dirty="0">
              <a:solidFill>
                <a:schemeClr val="accent3">
                  <a:lumMod val="60000"/>
                  <a:lumOff val="40000"/>
                </a:schemeClr>
              </a:solidFill>
              <a:latin typeface="Trebuchet MS" panose="020B0603020202020204" pitchFamily="34" charset="0"/>
            </a:endParaRPr>
          </a:p>
        </p:txBody>
      </p:sp>
      <p:sp>
        <p:nvSpPr>
          <p:cNvPr id="10" name="Content Placeholder 2">
            <a:extLst>
              <a:ext uri="{FF2B5EF4-FFF2-40B4-BE49-F238E27FC236}">
                <a16:creationId xmlns:a16="http://schemas.microsoft.com/office/drawing/2014/main" id="{77EC01C8-D865-4F5A-9107-213CD256CCA7}"/>
              </a:ext>
            </a:extLst>
          </p:cNvPr>
          <p:cNvSpPr txBox="1">
            <a:spLocks/>
          </p:cNvSpPr>
          <p:nvPr/>
        </p:nvSpPr>
        <p:spPr>
          <a:xfrm>
            <a:off x="1035964" y="2554964"/>
            <a:ext cx="4046399"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US" sz="1800" b="1" dirty="0">
                <a:latin typeface="Trebuchet MS" panose="020B0603020202020204" pitchFamily="34" charset="0"/>
              </a:rPr>
              <a:t> </a:t>
            </a:r>
            <a:r>
              <a:rPr lang="en-GB" sz="1800" b="1" dirty="0">
                <a:latin typeface="Trebuchet MS" panose="020B0603020202020204" pitchFamily="34" charset="0"/>
              </a:rPr>
              <a:t>Cluster 2:</a:t>
            </a:r>
          </a:p>
          <a:p>
            <a:pPr lvl="1" algn="just" rtl="0">
              <a:buFont typeface="Wingdings" panose="05000000000000000000" pitchFamily="2" charset="2"/>
              <a:buChar char="q"/>
            </a:pPr>
            <a:r>
              <a:rPr lang="en-GB" dirty="0">
                <a:latin typeface="Trebuchet MS" panose="020B0603020202020204" pitchFamily="34" charset="0"/>
              </a:rPr>
              <a:t> Highest in Flow packets/s and flow bytes/s.</a:t>
            </a:r>
          </a:p>
          <a:p>
            <a:pPr lvl="1" algn="just" rtl="0">
              <a:buFont typeface="Wingdings" panose="05000000000000000000" pitchFamily="2" charset="2"/>
              <a:buChar char="q"/>
            </a:pPr>
            <a:r>
              <a:rPr lang="en-GB" dirty="0">
                <a:latin typeface="Trebuchet MS" panose="020B0603020202020204" pitchFamily="34" charset="0"/>
              </a:rPr>
              <a:t>Low across the map otherwise – everything is nearly 0</a:t>
            </a:r>
          </a:p>
          <a:p>
            <a:pPr lvl="1" algn="just" rtl="0">
              <a:buFont typeface="Wingdings" panose="05000000000000000000" pitchFamily="2" charset="2"/>
              <a:buChar char="q"/>
            </a:pPr>
            <a:endParaRPr lang="en-GB" dirty="0">
              <a:latin typeface="Trebuchet MS" panose="020B0603020202020204" pitchFamily="34" charset="0"/>
            </a:endParaRPr>
          </a:p>
          <a:p>
            <a:pPr algn="just" rtl="0">
              <a:buFont typeface="Wingdings" panose="05000000000000000000" pitchFamily="2" charset="2"/>
              <a:buChar char="q"/>
            </a:pPr>
            <a:r>
              <a:rPr lang="en-GB" sz="1800" dirty="0">
                <a:latin typeface="Trebuchet MS" panose="020B0603020202020204" pitchFamily="34" charset="0"/>
              </a:rPr>
              <a:t>Represents burst attacks, bots, or high speed automated traffic.</a:t>
            </a:r>
          </a:p>
        </p:txBody>
      </p:sp>
      <p:sp>
        <p:nvSpPr>
          <p:cNvPr id="14" name="Rectangle 13">
            <a:extLst>
              <a:ext uri="{FF2B5EF4-FFF2-40B4-BE49-F238E27FC236}">
                <a16:creationId xmlns:a16="http://schemas.microsoft.com/office/drawing/2014/main" id="{D18A49C7-A88C-480D-B986-A8FFFB989C20}"/>
              </a:ext>
            </a:extLst>
          </p:cNvPr>
          <p:cNvSpPr/>
          <p:nvPr/>
        </p:nvSpPr>
        <p:spPr>
          <a:xfrm>
            <a:off x="907311" y="2109763"/>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Oval 14">
            <a:extLst>
              <a:ext uri="{FF2B5EF4-FFF2-40B4-BE49-F238E27FC236}">
                <a16:creationId xmlns:a16="http://schemas.microsoft.com/office/drawing/2014/main" id="{0FB050E1-869C-48C7-9083-951D27620FE7}"/>
              </a:ext>
            </a:extLst>
          </p:cNvPr>
          <p:cNvSpPr/>
          <p:nvPr/>
        </p:nvSpPr>
        <p:spPr>
          <a:xfrm>
            <a:off x="7543800" y="3785105"/>
            <a:ext cx="1128087" cy="67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0436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Segmentation Analysis</a:t>
            </a:r>
            <a:br>
              <a:rPr lang="en-US" b="1" dirty="0">
                <a:latin typeface="Trebuchet MS" panose="020B0603020202020204" pitchFamily="34" charset="0"/>
              </a:rPr>
            </a:br>
            <a:r>
              <a:rPr lang="en-US" sz="3600" b="1" dirty="0">
                <a:solidFill>
                  <a:schemeClr val="accent3">
                    <a:lumMod val="60000"/>
                    <a:lumOff val="40000"/>
                  </a:schemeClr>
                </a:solidFill>
                <a:latin typeface="Trebuchet MS" panose="020B0603020202020204" pitchFamily="34" charset="0"/>
              </a:rPr>
              <a:t>Temporal</a:t>
            </a:r>
            <a:endParaRPr lang="he-IL" b="1" dirty="0">
              <a:solidFill>
                <a:schemeClr val="accent3">
                  <a:lumMod val="60000"/>
                  <a:lumOff val="40000"/>
                </a:schemeClr>
              </a:solidFill>
              <a:latin typeface="Trebuchet MS" panose="020B0603020202020204" pitchFamily="34" charset="0"/>
            </a:endParaRPr>
          </a:p>
        </p:txBody>
      </p:sp>
      <p:pic>
        <p:nvPicPr>
          <p:cNvPr id="5" name="Content Placeholder 4">
            <a:extLst>
              <a:ext uri="{FF2B5EF4-FFF2-40B4-BE49-F238E27FC236}">
                <a16:creationId xmlns:a16="http://schemas.microsoft.com/office/drawing/2014/main" id="{C5CD75E0-0D76-4A8E-8098-CB86E4D00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2753" y="2299653"/>
            <a:ext cx="5938922" cy="2820988"/>
          </a:xfrm>
        </p:spPr>
      </p:pic>
      <p:sp>
        <p:nvSpPr>
          <p:cNvPr id="6" name="Rectangle 5">
            <a:extLst>
              <a:ext uri="{FF2B5EF4-FFF2-40B4-BE49-F238E27FC236}">
                <a16:creationId xmlns:a16="http://schemas.microsoft.com/office/drawing/2014/main" id="{8C5E4814-3639-492C-A5B8-370FFE698FBE}"/>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427373"/>
            <a:ext cx="4046399"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sz="1800" dirty="0">
                <a:latin typeface="Trebuchet MS" panose="020B0603020202020204" pitchFamily="34" charset="0"/>
              </a:rPr>
              <a:t>Regarding the day of the week, we can clearly see that the clusters have different frequencies for each day.</a:t>
            </a:r>
          </a:p>
          <a:p>
            <a:pPr algn="just" rtl="0">
              <a:buFont typeface="Wingdings" panose="05000000000000000000" pitchFamily="2" charset="2"/>
              <a:buChar char="q"/>
            </a:pPr>
            <a:endParaRPr lang="en-GB" sz="1800" dirty="0">
              <a:latin typeface="Trebuchet MS" panose="020B0603020202020204" pitchFamily="34" charset="0"/>
            </a:endParaRPr>
          </a:p>
          <a:p>
            <a:pPr algn="just" rtl="0">
              <a:buFont typeface="Wingdings" panose="05000000000000000000" pitchFamily="2" charset="2"/>
              <a:buChar char="q"/>
            </a:pPr>
            <a:r>
              <a:rPr lang="en-GB" sz="1800" dirty="0">
                <a:latin typeface="Trebuchet MS" panose="020B0603020202020204" pitchFamily="34" charset="0"/>
              </a:rPr>
              <a:t>After trying to compare during the week and weekend, I noticed the plots are meaningless, and therefore did not include them in the presentation.</a:t>
            </a:r>
          </a:p>
        </p:txBody>
      </p:sp>
    </p:spTree>
    <p:extLst>
      <p:ext uri="{BB962C8B-B14F-4D97-AF65-F5344CB8AC3E}">
        <p14:creationId xmlns:p14="http://schemas.microsoft.com/office/powerpoint/2010/main" val="2006877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Segmentation Analysis</a:t>
            </a:r>
            <a:br>
              <a:rPr lang="en-US" b="1" dirty="0">
                <a:latin typeface="Trebuchet MS" panose="020B0603020202020204" pitchFamily="34" charset="0"/>
              </a:rPr>
            </a:br>
            <a:r>
              <a:rPr lang="en-US" sz="3600" b="1" dirty="0">
                <a:solidFill>
                  <a:schemeClr val="accent3">
                    <a:lumMod val="60000"/>
                    <a:lumOff val="40000"/>
                  </a:schemeClr>
                </a:solidFill>
                <a:latin typeface="Trebuchet MS" panose="020B0603020202020204" pitchFamily="34" charset="0"/>
              </a:rPr>
              <a:t>Temporal</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427373"/>
            <a:ext cx="4046399"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sz="1800" dirty="0">
                <a:latin typeface="Trebuchet MS" panose="020B0603020202020204" pitchFamily="34" charset="0"/>
              </a:rPr>
              <a:t>I combined the hours of the day into parts of day as follows: Morning from 6a.m to 12 p.m., afternoon from 12 p.m. to 6 p.m., and evening from 6 p.m. to 12 a.m. (no data in night time). </a:t>
            </a:r>
          </a:p>
          <a:p>
            <a:pPr algn="just" rtl="0">
              <a:buFont typeface="Wingdings" panose="05000000000000000000" pitchFamily="2" charset="2"/>
              <a:buChar char="q"/>
            </a:pPr>
            <a:r>
              <a:rPr lang="en-GB" sz="1800" dirty="0">
                <a:latin typeface="Trebuchet MS" panose="020B0603020202020204" pitchFamily="34" charset="0"/>
              </a:rPr>
              <a:t>I found similar patterns for every feature when I compared between clusters and part of day using the </a:t>
            </a:r>
            <a:r>
              <a:rPr lang="en-US" dirty="0"/>
              <a:t>Kolmogorov–Smirnov test (with Bonferroni correction for the high number of comparisons).</a:t>
            </a:r>
            <a:endParaRPr lang="en-GB" sz="1800" dirty="0">
              <a:latin typeface="Trebuchet MS" panose="020B0603020202020204" pitchFamily="34" charset="0"/>
            </a:endParaRPr>
          </a:p>
        </p:txBody>
      </p:sp>
      <p:pic>
        <p:nvPicPr>
          <p:cNvPr id="8" name="Picture 7" descr="A graph of different colored bars&#10;&#10;AI-generated content may be incorrect.">
            <a:extLst>
              <a:ext uri="{FF2B5EF4-FFF2-40B4-BE49-F238E27FC236}">
                <a16:creationId xmlns:a16="http://schemas.microsoft.com/office/drawing/2014/main" id="{D9941AFE-0AC5-4E04-8AFA-975DD79CF3B0}"/>
              </a:ext>
            </a:extLst>
          </p:cNvPr>
          <p:cNvPicPr/>
          <p:nvPr/>
        </p:nvPicPr>
        <p:blipFill>
          <a:blip r:embed="rId2"/>
          <a:stretch>
            <a:fillRect/>
          </a:stretch>
        </p:blipFill>
        <p:spPr>
          <a:xfrm>
            <a:off x="5114260" y="2178849"/>
            <a:ext cx="6554619" cy="3435142"/>
          </a:xfrm>
          <a:prstGeom prst="rect">
            <a:avLst/>
          </a:prstGeom>
        </p:spPr>
      </p:pic>
    </p:spTree>
    <p:extLst>
      <p:ext uri="{BB962C8B-B14F-4D97-AF65-F5344CB8AC3E}">
        <p14:creationId xmlns:p14="http://schemas.microsoft.com/office/powerpoint/2010/main" val="322477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3D9C-083E-429D-8D7B-DF1ECDEF2CEB}"/>
              </a:ext>
            </a:extLst>
          </p:cNvPr>
          <p:cNvSpPr>
            <a:spLocks noGrp="1"/>
          </p:cNvSpPr>
          <p:nvPr>
            <p:ph type="title"/>
          </p:nvPr>
        </p:nvSpPr>
        <p:spPr/>
        <p:txBody>
          <a:bodyPr/>
          <a:lstStyle/>
          <a:p>
            <a:r>
              <a:rPr lang="en-US" b="1" dirty="0">
                <a:latin typeface="Trebuchet MS" panose="020B0603020202020204" pitchFamily="34" charset="0"/>
              </a:rPr>
              <a:t>Metadata</a:t>
            </a:r>
            <a:endParaRPr lang="he-IL"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F56421F-4746-4CFA-B3DB-D21C31790E6E}"/>
              </a:ext>
            </a:extLst>
          </p:cNvPr>
          <p:cNvSpPr>
            <a:spLocks noGrp="1"/>
          </p:cNvSpPr>
          <p:nvPr>
            <p:ph idx="1"/>
          </p:nvPr>
        </p:nvSpPr>
        <p:spPr>
          <a:xfrm>
            <a:off x="1097280" y="1845734"/>
            <a:ext cx="10141334" cy="4023360"/>
          </a:xfrm>
        </p:spPr>
        <p:txBody>
          <a:bodyPr/>
          <a:lstStyle/>
          <a:p>
            <a:pPr algn="just" rtl="0">
              <a:buFont typeface="Wingdings" panose="05000000000000000000" pitchFamily="2" charset="2"/>
              <a:buChar char="q"/>
            </a:pPr>
            <a:r>
              <a:rPr lang="en-US" dirty="0">
                <a:latin typeface="Trebuchet MS" panose="020B0603020202020204" pitchFamily="34" charset="0"/>
              </a:rPr>
              <a:t> After viewing the correlations between variables:</a:t>
            </a:r>
            <a:endParaRPr lang="he-IL" dirty="0">
              <a:latin typeface="Trebuchet MS" panose="020B0603020202020204" pitchFamily="34" charset="0"/>
            </a:endParaRPr>
          </a:p>
        </p:txBody>
      </p:sp>
      <p:pic>
        <p:nvPicPr>
          <p:cNvPr id="10" name="Picture 9">
            <a:extLst>
              <a:ext uri="{FF2B5EF4-FFF2-40B4-BE49-F238E27FC236}">
                <a16:creationId xmlns:a16="http://schemas.microsoft.com/office/drawing/2014/main" id="{C97A913F-D47B-44E3-ADDD-C73AAA30D9BB}"/>
              </a:ext>
            </a:extLst>
          </p:cNvPr>
          <p:cNvPicPr/>
          <p:nvPr/>
        </p:nvPicPr>
        <p:blipFill>
          <a:blip r:embed="rId2"/>
          <a:stretch>
            <a:fillRect/>
          </a:stretch>
        </p:blipFill>
        <p:spPr>
          <a:xfrm>
            <a:off x="2883550" y="2265720"/>
            <a:ext cx="5943600" cy="4053205"/>
          </a:xfrm>
          <a:prstGeom prst="rect">
            <a:avLst/>
          </a:prstGeom>
        </p:spPr>
      </p:pic>
    </p:spTree>
    <p:extLst>
      <p:ext uri="{BB962C8B-B14F-4D97-AF65-F5344CB8AC3E}">
        <p14:creationId xmlns:p14="http://schemas.microsoft.com/office/powerpoint/2010/main" val="2629215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Segmentation Analysis</a:t>
            </a:r>
            <a:br>
              <a:rPr lang="en-US" b="1" dirty="0">
                <a:latin typeface="Trebuchet MS" panose="020B0603020202020204" pitchFamily="34" charset="0"/>
              </a:rPr>
            </a:br>
            <a:r>
              <a:rPr lang="en-US" sz="3600" b="1" dirty="0">
                <a:solidFill>
                  <a:schemeClr val="accent3">
                    <a:lumMod val="60000"/>
                    <a:lumOff val="40000"/>
                  </a:schemeClr>
                </a:solidFill>
                <a:latin typeface="Trebuchet MS" panose="020B0603020202020204" pitchFamily="34" charset="0"/>
              </a:rPr>
              <a:t>Temporal – Idle Mean</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427373"/>
            <a:ext cx="4046399"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sz="1800" dirty="0">
                <a:latin typeface="Trebuchet MS" panose="020B0603020202020204" pitchFamily="34" charset="0"/>
              </a:rPr>
              <a:t>Example feature – idle mean (comparing cluster 0 and 1):</a:t>
            </a:r>
          </a:p>
          <a:p>
            <a:pPr algn="just" rtl="0">
              <a:buFont typeface="Wingdings" panose="05000000000000000000" pitchFamily="2" charset="2"/>
              <a:buChar char="q"/>
            </a:pPr>
            <a:r>
              <a:rPr lang="en-GB" sz="1800" dirty="0">
                <a:latin typeface="Trebuchet MS" panose="020B0603020202020204" pitchFamily="34" charset="0"/>
              </a:rPr>
              <a:t>As expected: </a:t>
            </a:r>
          </a:p>
          <a:p>
            <a:pPr lvl="1" algn="just" rtl="0">
              <a:buFont typeface="Wingdings" panose="05000000000000000000" pitchFamily="2" charset="2"/>
              <a:buChar char="q"/>
            </a:pPr>
            <a:r>
              <a:rPr lang="en-GB" sz="1600" dirty="0">
                <a:latin typeface="Trebuchet MS" panose="020B0603020202020204" pitchFamily="34" charset="0"/>
              </a:rPr>
              <a:t>Cluster 0 has two peaks of low and high idle mean sessions. </a:t>
            </a:r>
          </a:p>
          <a:p>
            <a:pPr lvl="1" algn="just" rtl="0">
              <a:buFont typeface="Wingdings" panose="05000000000000000000" pitchFamily="2" charset="2"/>
              <a:buChar char="q"/>
            </a:pPr>
            <a:r>
              <a:rPr lang="en-GB" sz="1600" dirty="0">
                <a:latin typeface="Trebuchet MS" panose="020B0603020202020204" pitchFamily="34" charset="0"/>
              </a:rPr>
              <a:t>We see that, regardless of time of day, cluster 1 always has a peak, and the data is very much grouped at high idle mean time</a:t>
            </a:r>
          </a:p>
        </p:txBody>
      </p:sp>
      <p:pic>
        <p:nvPicPr>
          <p:cNvPr id="9" name="Picture 8" descr="A graph with blue lines and numbers&#10;&#10;AI-generated content may be incorrect.">
            <a:extLst>
              <a:ext uri="{FF2B5EF4-FFF2-40B4-BE49-F238E27FC236}">
                <a16:creationId xmlns:a16="http://schemas.microsoft.com/office/drawing/2014/main" id="{EDCB1440-32C2-4C03-A99E-08BA19FF2D01}"/>
              </a:ext>
            </a:extLst>
          </p:cNvPr>
          <p:cNvPicPr/>
          <p:nvPr/>
        </p:nvPicPr>
        <p:blipFill>
          <a:blip r:embed="rId2"/>
          <a:stretch>
            <a:fillRect/>
          </a:stretch>
        </p:blipFill>
        <p:spPr>
          <a:xfrm>
            <a:off x="5003857" y="1836243"/>
            <a:ext cx="3340044" cy="1832244"/>
          </a:xfrm>
          <a:prstGeom prst="rect">
            <a:avLst/>
          </a:prstGeom>
        </p:spPr>
      </p:pic>
      <p:pic>
        <p:nvPicPr>
          <p:cNvPr id="10" name="Picture 9" descr="A graph with blue lines and a white background&#10;&#10;AI-generated content may be incorrect.">
            <a:extLst>
              <a:ext uri="{FF2B5EF4-FFF2-40B4-BE49-F238E27FC236}">
                <a16:creationId xmlns:a16="http://schemas.microsoft.com/office/drawing/2014/main" id="{CD65F99A-5F1F-41AD-B5DC-C51379077B04}"/>
              </a:ext>
            </a:extLst>
          </p:cNvPr>
          <p:cNvPicPr/>
          <p:nvPr/>
        </p:nvPicPr>
        <p:blipFill>
          <a:blip r:embed="rId3"/>
          <a:stretch>
            <a:fillRect/>
          </a:stretch>
        </p:blipFill>
        <p:spPr>
          <a:xfrm>
            <a:off x="8343901" y="1781132"/>
            <a:ext cx="3818074" cy="1942465"/>
          </a:xfrm>
          <a:prstGeom prst="rect">
            <a:avLst/>
          </a:prstGeom>
        </p:spPr>
      </p:pic>
      <p:pic>
        <p:nvPicPr>
          <p:cNvPr id="11" name="Picture 10" descr="A graph of a line&#10;&#10;AI-generated content may be incorrect.">
            <a:extLst>
              <a:ext uri="{FF2B5EF4-FFF2-40B4-BE49-F238E27FC236}">
                <a16:creationId xmlns:a16="http://schemas.microsoft.com/office/drawing/2014/main" id="{8367ED37-7D9C-4AF3-A856-D1257D1C38E4}"/>
              </a:ext>
            </a:extLst>
          </p:cNvPr>
          <p:cNvPicPr/>
          <p:nvPr/>
        </p:nvPicPr>
        <p:blipFill>
          <a:blip r:embed="rId4"/>
          <a:stretch>
            <a:fillRect/>
          </a:stretch>
        </p:blipFill>
        <p:spPr>
          <a:xfrm>
            <a:off x="6035538" y="3723597"/>
            <a:ext cx="4507865" cy="2136140"/>
          </a:xfrm>
          <a:prstGeom prst="rect">
            <a:avLst/>
          </a:prstGeom>
        </p:spPr>
      </p:pic>
    </p:spTree>
    <p:extLst>
      <p:ext uri="{BB962C8B-B14F-4D97-AF65-F5344CB8AC3E}">
        <p14:creationId xmlns:p14="http://schemas.microsoft.com/office/powerpoint/2010/main" val="495066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Segmentation Analysis</a:t>
            </a:r>
            <a:br>
              <a:rPr lang="en-US" b="1" dirty="0">
                <a:latin typeface="Trebuchet MS" panose="020B0603020202020204" pitchFamily="34" charset="0"/>
              </a:rPr>
            </a:br>
            <a:r>
              <a:rPr lang="en-US" sz="3600" b="1" dirty="0">
                <a:solidFill>
                  <a:schemeClr val="accent3">
                    <a:lumMod val="60000"/>
                    <a:lumOff val="40000"/>
                  </a:schemeClr>
                </a:solidFill>
                <a:latin typeface="Trebuchet MS" panose="020B0603020202020204" pitchFamily="34" charset="0"/>
              </a:rPr>
              <a:t>Temporal – Idle Mean</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165300"/>
            <a:ext cx="4046399"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sz="1800" dirty="0">
                <a:latin typeface="Trebuchet MS" panose="020B0603020202020204" pitchFamily="34" charset="0"/>
              </a:rPr>
              <a:t>Example feature – idle mean (comparing cluster 0 and 1):</a:t>
            </a:r>
          </a:p>
          <a:p>
            <a:pPr algn="just" rtl="0">
              <a:buFont typeface="Wingdings" panose="05000000000000000000" pitchFamily="2" charset="2"/>
              <a:buChar char="q"/>
            </a:pPr>
            <a:r>
              <a:rPr lang="en-GB" sz="1800" dirty="0">
                <a:latin typeface="Trebuchet MS" panose="020B0603020202020204" pitchFamily="34" charset="0"/>
              </a:rPr>
              <a:t>Interestingly, for cluster 0, we see that in the morning, there are two peaks, where the peak of high idle mean sessions starts to get flattened by time. </a:t>
            </a:r>
          </a:p>
          <a:p>
            <a:pPr algn="just" rtl="0">
              <a:buFont typeface="Wingdings" panose="05000000000000000000" pitchFamily="2" charset="2"/>
              <a:buChar char="q"/>
            </a:pPr>
            <a:r>
              <a:rPr lang="en-GB" sz="1800" dirty="0">
                <a:latin typeface="Trebuchet MS" panose="020B0603020202020204" pitchFamily="34" charset="0"/>
              </a:rPr>
              <a:t>I would expect that at night time,, a short idle times session only, but if I had the data, it would be interesting to see which hour approximately this peak starts to show up again. </a:t>
            </a:r>
          </a:p>
        </p:txBody>
      </p:sp>
      <p:pic>
        <p:nvPicPr>
          <p:cNvPr id="9" name="Picture 8" descr="A graph with blue lines and numbers&#10;&#10;AI-generated content may be incorrect.">
            <a:extLst>
              <a:ext uri="{FF2B5EF4-FFF2-40B4-BE49-F238E27FC236}">
                <a16:creationId xmlns:a16="http://schemas.microsoft.com/office/drawing/2014/main" id="{EDCB1440-32C2-4C03-A99E-08BA19FF2D01}"/>
              </a:ext>
            </a:extLst>
          </p:cNvPr>
          <p:cNvPicPr/>
          <p:nvPr/>
        </p:nvPicPr>
        <p:blipFill>
          <a:blip r:embed="rId2"/>
          <a:stretch>
            <a:fillRect/>
          </a:stretch>
        </p:blipFill>
        <p:spPr>
          <a:xfrm>
            <a:off x="5003857" y="1836243"/>
            <a:ext cx="3340044" cy="1832244"/>
          </a:xfrm>
          <a:prstGeom prst="rect">
            <a:avLst/>
          </a:prstGeom>
        </p:spPr>
      </p:pic>
      <p:pic>
        <p:nvPicPr>
          <p:cNvPr id="10" name="Picture 9" descr="A graph with blue lines and a white background&#10;&#10;AI-generated content may be incorrect.">
            <a:extLst>
              <a:ext uri="{FF2B5EF4-FFF2-40B4-BE49-F238E27FC236}">
                <a16:creationId xmlns:a16="http://schemas.microsoft.com/office/drawing/2014/main" id="{CD65F99A-5F1F-41AD-B5DC-C51379077B04}"/>
              </a:ext>
            </a:extLst>
          </p:cNvPr>
          <p:cNvPicPr/>
          <p:nvPr/>
        </p:nvPicPr>
        <p:blipFill>
          <a:blip r:embed="rId3"/>
          <a:stretch>
            <a:fillRect/>
          </a:stretch>
        </p:blipFill>
        <p:spPr>
          <a:xfrm>
            <a:off x="8343901" y="1781132"/>
            <a:ext cx="3818074" cy="1942465"/>
          </a:xfrm>
          <a:prstGeom prst="rect">
            <a:avLst/>
          </a:prstGeom>
        </p:spPr>
      </p:pic>
      <p:pic>
        <p:nvPicPr>
          <p:cNvPr id="11" name="Picture 10" descr="A graph of a line&#10;&#10;AI-generated content may be incorrect.">
            <a:extLst>
              <a:ext uri="{FF2B5EF4-FFF2-40B4-BE49-F238E27FC236}">
                <a16:creationId xmlns:a16="http://schemas.microsoft.com/office/drawing/2014/main" id="{8367ED37-7D9C-4AF3-A856-D1257D1C38E4}"/>
              </a:ext>
            </a:extLst>
          </p:cNvPr>
          <p:cNvPicPr/>
          <p:nvPr/>
        </p:nvPicPr>
        <p:blipFill>
          <a:blip r:embed="rId4"/>
          <a:stretch>
            <a:fillRect/>
          </a:stretch>
        </p:blipFill>
        <p:spPr>
          <a:xfrm>
            <a:off x="6035538" y="3723597"/>
            <a:ext cx="4507865" cy="2136140"/>
          </a:xfrm>
          <a:prstGeom prst="rect">
            <a:avLst/>
          </a:prstGeom>
        </p:spPr>
      </p:pic>
    </p:spTree>
    <p:extLst>
      <p:ext uri="{BB962C8B-B14F-4D97-AF65-F5344CB8AC3E}">
        <p14:creationId xmlns:p14="http://schemas.microsoft.com/office/powerpoint/2010/main" val="4265982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Segmentation Analysis</a:t>
            </a:r>
            <a:br>
              <a:rPr lang="en-US" b="1" dirty="0">
                <a:latin typeface="Trebuchet MS" panose="020B0603020202020204" pitchFamily="34" charset="0"/>
              </a:rPr>
            </a:br>
            <a:r>
              <a:rPr lang="en-US" sz="3600" b="1" dirty="0">
                <a:solidFill>
                  <a:schemeClr val="accent3">
                    <a:lumMod val="60000"/>
                    <a:lumOff val="40000"/>
                  </a:schemeClr>
                </a:solidFill>
                <a:latin typeface="Trebuchet MS" panose="020B0603020202020204" pitchFamily="34" charset="0"/>
              </a:rPr>
              <a:t>Temporal – K-S test results</a:t>
            </a:r>
            <a:endParaRPr lang="he-IL" b="1" dirty="0">
              <a:solidFill>
                <a:schemeClr val="accent3">
                  <a:lumMod val="60000"/>
                  <a:lumOff val="40000"/>
                </a:schemeClr>
              </a:solidFill>
              <a:latin typeface="Trebuchet MS" panose="020B0603020202020204" pitchFamily="34" charset="0"/>
            </a:endParaRPr>
          </a:p>
        </p:txBody>
      </p:sp>
      <p:graphicFrame>
        <p:nvGraphicFramePr>
          <p:cNvPr id="3" name="Table 2">
            <a:extLst>
              <a:ext uri="{FF2B5EF4-FFF2-40B4-BE49-F238E27FC236}">
                <a16:creationId xmlns:a16="http://schemas.microsoft.com/office/drawing/2014/main" id="{C09ECFBA-B62B-44B4-A0A0-E4258A9E290C}"/>
              </a:ext>
            </a:extLst>
          </p:cNvPr>
          <p:cNvGraphicFramePr>
            <a:graphicFrameLocks noGrp="1"/>
          </p:cNvGraphicFramePr>
          <p:nvPr>
            <p:extLst>
              <p:ext uri="{D42A27DB-BD31-4B8C-83A1-F6EECF244321}">
                <p14:modId xmlns:p14="http://schemas.microsoft.com/office/powerpoint/2010/main" val="3702299078"/>
              </p:ext>
            </p:extLst>
          </p:nvPr>
        </p:nvGraphicFramePr>
        <p:xfrm>
          <a:off x="4577390" y="2193230"/>
          <a:ext cx="7022731" cy="3378235"/>
        </p:xfrm>
        <a:graphic>
          <a:graphicData uri="http://schemas.openxmlformats.org/drawingml/2006/table">
            <a:tbl>
              <a:tblPr firstRow="1" firstCol="1">
                <a:tableStyleId>{0E3FDE45-AF77-4B5C-9715-49D594BDF05E}</a:tableStyleId>
              </a:tblPr>
              <a:tblGrid>
                <a:gridCol w="983864">
                  <a:extLst>
                    <a:ext uri="{9D8B030D-6E8A-4147-A177-3AD203B41FA5}">
                      <a16:colId xmlns:a16="http://schemas.microsoft.com/office/drawing/2014/main" val="3542517349"/>
                    </a:ext>
                  </a:extLst>
                </a:gridCol>
                <a:gridCol w="955061">
                  <a:extLst>
                    <a:ext uri="{9D8B030D-6E8A-4147-A177-3AD203B41FA5}">
                      <a16:colId xmlns:a16="http://schemas.microsoft.com/office/drawing/2014/main" val="1621441756"/>
                    </a:ext>
                  </a:extLst>
                </a:gridCol>
                <a:gridCol w="910340">
                  <a:extLst>
                    <a:ext uri="{9D8B030D-6E8A-4147-A177-3AD203B41FA5}">
                      <a16:colId xmlns:a16="http://schemas.microsoft.com/office/drawing/2014/main" val="1944548357"/>
                    </a:ext>
                  </a:extLst>
                </a:gridCol>
                <a:gridCol w="910340">
                  <a:extLst>
                    <a:ext uri="{9D8B030D-6E8A-4147-A177-3AD203B41FA5}">
                      <a16:colId xmlns:a16="http://schemas.microsoft.com/office/drawing/2014/main" val="223916484"/>
                    </a:ext>
                  </a:extLst>
                </a:gridCol>
                <a:gridCol w="965673">
                  <a:extLst>
                    <a:ext uri="{9D8B030D-6E8A-4147-A177-3AD203B41FA5}">
                      <a16:colId xmlns:a16="http://schemas.microsoft.com/office/drawing/2014/main" val="1539099657"/>
                    </a:ext>
                  </a:extLst>
                </a:gridCol>
                <a:gridCol w="1071033">
                  <a:extLst>
                    <a:ext uri="{9D8B030D-6E8A-4147-A177-3AD203B41FA5}">
                      <a16:colId xmlns:a16="http://schemas.microsoft.com/office/drawing/2014/main" val="942893646"/>
                    </a:ext>
                  </a:extLst>
                </a:gridCol>
                <a:gridCol w="1226420">
                  <a:extLst>
                    <a:ext uri="{9D8B030D-6E8A-4147-A177-3AD203B41FA5}">
                      <a16:colId xmlns:a16="http://schemas.microsoft.com/office/drawing/2014/main" val="3195938177"/>
                    </a:ext>
                  </a:extLst>
                </a:gridCol>
              </a:tblGrid>
              <a:tr h="622345">
                <a:tc>
                  <a:txBody>
                    <a:bodyPr/>
                    <a:lstStyle/>
                    <a:p>
                      <a:pPr marL="228600" marR="0">
                        <a:lnSpc>
                          <a:spcPct val="115000"/>
                        </a:lnSpc>
                        <a:spcBef>
                          <a:spcPts val="0"/>
                        </a:spcBef>
                        <a:spcAft>
                          <a:spcPts val="0"/>
                        </a:spcAft>
                      </a:pPr>
                      <a:r>
                        <a:rPr lang="en-US" sz="1100" kern="100">
                          <a:effectLst/>
                        </a:rPr>
                        <a:t>Time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100" kern="100">
                          <a:effectLst/>
                        </a:rPr>
                        <a:t>Feature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Cluster 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Cluster 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KS Statistic (D)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Raw p-value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Adjusted p-value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3048059"/>
                  </a:ext>
                </a:extLst>
              </a:tr>
              <a:tr h="306210">
                <a:tc>
                  <a:txBody>
                    <a:bodyPr/>
                    <a:lstStyle/>
                    <a:p>
                      <a:pPr marL="0" marR="0" algn="l" rtl="0">
                        <a:lnSpc>
                          <a:spcPct val="115000"/>
                        </a:lnSpc>
                        <a:spcBef>
                          <a:spcPts val="0"/>
                        </a:spcBef>
                        <a:spcAft>
                          <a:spcPts val="0"/>
                        </a:spcAft>
                      </a:pPr>
                      <a:r>
                        <a:rPr lang="en-US" sz="1100" kern="100" dirty="0">
                          <a:effectLst/>
                        </a:rPr>
                        <a:t>Afternoon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dirty="0">
                          <a:effectLst/>
                        </a:rPr>
                        <a:t>0</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dirty="0">
                          <a:effectLst/>
                        </a:rPr>
                        <a:t>0.724</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0" marR="0" algn="ctr">
                        <a:lnSpc>
                          <a:spcPct val="115000"/>
                        </a:lnSpc>
                        <a:spcBef>
                          <a:spcPts val="0"/>
                        </a:spcBef>
                        <a:spcAft>
                          <a:spcPts val="0"/>
                        </a:spcAft>
                      </a:pPr>
                      <a:r>
                        <a:rPr lang="en-US" sz="1100" kern="100" dirty="0">
                          <a:effectLst/>
                        </a:rPr>
                        <a:t>0</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2872802707"/>
                  </a:ext>
                </a:extLst>
              </a:tr>
              <a:tr h="306210">
                <a:tc>
                  <a:txBody>
                    <a:bodyPr/>
                    <a:lstStyle/>
                    <a:p>
                      <a:pPr marL="0" marR="0" algn="l" rtl="0">
                        <a:lnSpc>
                          <a:spcPct val="115000"/>
                        </a:lnSpc>
                        <a:spcBef>
                          <a:spcPts val="0"/>
                        </a:spcBef>
                        <a:spcAft>
                          <a:spcPts val="0"/>
                        </a:spcAft>
                      </a:pPr>
                      <a:r>
                        <a:rPr lang="en-US" sz="1100" kern="100" dirty="0">
                          <a:effectLst/>
                        </a:rPr>
                        <a:t>Afternoon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pPr>
                      <a:r>
                        <a:rPr lang="en-US" sz="1100" kern="100">
                          <a:effectLst/>
                        </a:rPr>
                        <a:t>Idle Mean</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0.348</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150469"/>
                  </a:ext>
                </a:extLst>
              </a:tr>
              <a:tr h="306210">
                <a:tc>
                  <a:txBody>
                    <a:bodyPr/>
                    <a:lstStyle/>
                    <a:p>
                      <a:pPr marL="0" marR="0" algn="l" rtl="0">
                        <a:lnSpc>
                          <a:spcPct val="115000"/>
                        </a:lnSpc>
                        <a:spcBef>
                          <a:spcPts val="0"/>
                        </a:spcBef>
                        <a:spcAft>
                          <a:spcPts val="0"/>
                        </a:spcAft>
                      </a:pPr>
                      <a:r>
                        <a:rPr lang="en-US" sz="1100" kern="100" dirty="0">
                          <a:effectLst/>
                        </a:rPr>
                        <a:t>Afternoon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pPr>
                      <a:r>
                        <a:rPr lang="en-US" sz="1100" kern="100">
                          <a:effectLst/>
                        </a:rPr>
                        <a:t>Idle Mean</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0.997</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1579279"/>
                  </a:ext>
                </a:extLst>
              </a:tr>
              <a:tr h="306210">
                <a:tc>
                  <a:txBody>
                    <a:bodyPr/>
                    <a:lstStyle/>
                    <a:p>
                      <a:pPr marL="0" marR="0" algn="l" rtl="0">
                        <a:lnSpc>
                          <a:spcPct val="115000"/>
                        </a:lnSpc>
                        <a:spcBef>
                          <a:spcPts val="0"/>
                        </a:spcBef>
                        <a:spcAft>
                          <a:spcPts val="0"/>
                        </a:spcAft>
                      </a:pPr>
                      <a:r>
                        <a:rPr lang="en-US" sz="1100" kern="100" dirty="0">
                          <a:effectLst/>
                        </a:rPr>
                        <a:t>Evening</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dirty="0">
                          <a:effectLst/>
                        </a:rPr>
                        <a:t>0</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0.820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7.9e-322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0" marR="0" algn="ctr">
                        <a:lnSpc>
                          <a:spcPct val="115000"/>
                        </a:lnSpc>
                        <a:spcBef>
                          <a:spcPts val="0"/>
                        </a:spcBef>
                        <a:spcAft>
                          <a:spcPts val="0"/>
                        </a:spcAft>
                      </a:pPr>
                      <a:r>
                        <a:rPr lang="en-US" sz="1100" kern="100" dirty="0">
                          <a:effectLst/>
                        </a:rPr>
                        <a:t>6.403e-320</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969727251"/>
                  </a:ext>
                </a:extLst>
              </a:tr>
              <a:tr h="306210">
                <a:tc>
                  <a:txBody>
                    <a:bodyPr/>
                    <a:lstStyle/>
                    <a:p>
                      <a:pPr marL="0" marR="0" algn="l" rtl="0">
                        <a:lnSpc>
                          <a:spcPct val="115000"/>
                        </a:lnSpc>
                        <a:spcBef>
                          <a:spcPts val="0"/>
                        </a:spcBef>
                        <a:spcAft>
                          <a:spcPts val="0"/>
                        </a:spcAft>
                      </a:pPr>
                      <a:r>
                        <a:rPr lang="en-US" sz="1100" kern="100">
                          <a:effectLst/>
                        </a:rPr>
                        <a:t>Evening</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0.213</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0.198</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5809812"/>
                  </a:ext>
                </a:extLst>
              </a:tr>
              <a:tr h="306210">
                <a:tc>
                  <a:txBody>
                    <a:bodyPr/>
                    <a:lstStyle/>
                    <a:p>
                      <a:pPr marL="0" marR="0" algn="l" rtl="0">
                        <a:lnSpc>
                          <a:spcPct val="115000"/>
                        </a:lnSpc>
                        <a:spcBef>
                          <a:spcPts val="0"/>
                        </a:spcBef>
                        <a:spcAft>
                          <a:spcPts val="0"/>
                        </a:spcAft>
                      </a:pPr>
                      <a:r>
                        <a:rPr lang="en-US" sz="1100" kern="100">
                          <a:effectLst/>
                        </a:rPr>
                        <a:t>Evening</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6.85E-44</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5.55E-42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282267"/>
                  </a:ext>
                </a:extLst>
              </a:tr>
              <a:tr h="306210">
                <a:tc>
                  <a:txBody>
                    <a:bodyPr/>
                    <a:lstStyle/>
                    <a:p>
                      <a:pPr marL="0" marR="0" algn="l" rtl="0">
                        <a:lnSpc>
                          <a:spcPct val="115000"/>
                        </a:lnSpc>
                        <a:spcBef>
                          <a:spcPts val="0"/>
                        </a:spcBef>
                        <a:spcAft>
                          <a:spcPts val="0"/>
                        </a:spcAft>
                      </a:pPr>
                      <a:r>
                        <a:rPr lang="en-US" sz="1100" kern="100">
                          <a:effectLst/>
                        </a:rPr>
                        <a:t>Morning</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dirty="0">
                          <a:effectLst/>
                        </a:rPr>
                        <a:t>0.557</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tc>
                  <a:txBody>
                    <a:bodyPr/>
                    <a:lstStyle/>
                    <a:p>
                      <a:pPr marL="0" marR="0" algn="ctr">
                        <a:lnSpc>
                          <a:spcPct val="115000"/>
                        </a:lnSpc>
                        <a:spcBef>
                          <a:spcPts val="0"/>
                        </a:spcBef>
                        <a:spcAft>
                          <a:spcPts val="0"/>
                        </a:spcAft>
                      </a:pPr>
                      <a:r>
                        <a:rPr lang="en-US" sz="1100" kern="100" dirty="0">
                          <a:effectLst/>
                        </a:rPr>
                        <a:t>0</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2333718868"/>
                  </a:ext>
                </a:extLst>
              </a:tr>
              <a:tr h="306210">
                <a:tc>
                  <a:txBody>
                    <a:bodyPr/>
                    <a:lstStyle/>
                    <a:p>
                      <a:pPr marL="0" marR="0" algn="l" rtl="0">
                        <a:lnSpc>
                          <a:spcPct val="115000"/>
                        </a:lnSpc>
                        <a:spcBef>
                          <a:spcPts val="0"/>
                        </a:spcBef>
                        <a:spcAft>
                          <a:spcPts val="0"/>
                        </a:spcAft>
                      </a:pPr>
                      <a:r>
                        <a:rPr lang="en-US" sz="1100" kern="100">
                          <a:effectLst/>
                        </a:rPr>
                        <a:t>Morning</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0.992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6090443"/>
                  </a:ext>
                </a:extLst>
              </a:tr>
              <a:tr h="306210">
                <a:tc>
                  <a:txBody>
                    <a:bodyPr/>
                    <a:lstStyle/>
                    <a:p>
                      <a:pPr marL="0" marR="0" algn="l" rtl="0">
                        <a:lnSpc>
                          <a:spcPct val="115000"/>
                        </a:lnSpc>
                        <a:spcBef>
                          <a:spcPts val="0"/>
                        </a:spcBef>
                        <a:spcAft>
                          <a:spcPts val="0"/>
                        </a:spcAft>
                      </a:pPr>
                      <a:r>
                        <a:rPr lang="en-US" sz="1100" kern="100">
                          <a:effectLst/>
                        </a:rPr>
                        <a:t>Morning</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0"/>
                        </a:spcAft>
                      </a:pPr>
                      <a:r>
                        <a:rPr lang="en-US" sz="1100" kern="100" dirty="0">
                          <a:effectLst/>
                        </a:rPr>
                        <a:t>Idle Mean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2</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0.511</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ctr">
                        <a:lnSpc>
                          <a:spcPct val="115000"/>
                        </a:lnSpc>
                        <a:spcBef>
                          <a:spcPts val="0"/>
                        </a:spcBef>
                        <a:spcAft>
                          <a:spcPts val="0"/>
                        </a:spcAft>
                      </a:pPr>
                      <a:r>
                        <a:rPr lang="en-US" sz="1100" kern="100">
                          <a:effectLst/>
                        </a:rPr>
                        <a:t>0</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kern="100" dirty="0">
                          <a:effectLst/>
                        </a:rPr>
                        <a:t>0</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62956608"/>
                  </a:ext>
                </a:extLst>
              </a:tr>
            </a:tbl>
          </a:graphicData>
        </a:graphic>
      </p:graphicFrame>
      <p:sp>
        <p:nvSpPr>
          <p:cNvPr id="12" name="Content Placeholder 2">
            <a:extLst>
              <a:ext uri="{FF2B5EF4-FFF2-40B4-BE49-F238E27FC236}">
                <a16:creationId xmlns:a16="http://schemas.microsoft.com/office/drawing/2014/main" id="{091F7CD0-0A3F-40C2-85F0-40FC394E649F}"/>
              </a:ext>
            </a:extLst>
          </p:cNvPr>
          <p:cNvSpPr txBox="1">
            <a:spLocks/>
          </p:cNvSpPr>
          <p:nvPr/>
        </p:nvSpPr>
        <p:spPr>
          <a:xfrm>
            <a:off x="591879" y="3214187"/>
            <a:ext cx="3372473"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sz="1800" dirty="0">
                <a:latin typeface="Trebuchet MS" panose="020B0603020202020204" pitchFamily="34" charset="0"/>
              </a:rPr>
              <a:t>Highlighted – are the ones we saw in the previous slide.</a:t>
            </a:r>
          </a:p>
        </p:txBody>
      </p:sp>
    </p:spTree>
    <p:extLst>
      <p:ext uri="{BB962C8B-B14F-4D97-AF65-F5344CB8AC3E}">
        <p14:creationId xmlns:p14="http://schemas.microsoft.com/office/powerpoint/2010/main" val="1485330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Network Graph</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4335957"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165300"/>
            <a:ext cx="4046399"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sz="1800" dirty="0">
                <a:latin typeface="Trebuchet MS" panose="020B0603020202020204" pitchFamily="34" charset="0"/>
              </a:rPr>
              <a:t>A directed network graph to show connections from source to destination – in the following plot, there are only 100 nodes (sampled) to make the graph readable and meaningful. </a:t>
            </a:r>
          </a:p>
          <a:p>
            <a:pPr algn="just" rtl="0">
              <a:buFont typeface="Wingdings" panose="05000000000000000000" pitchFamily="2" charset="2"/>
              <a:buChar char="q"/>
            </a:pPr>
            <a:r>
              <a:rPr lang="en-GB" sz="1800" dirty="0">
                <a:latin typeface="Trebuchet MS" panose="020B0603020202020204" pitchFamily="34" charset="0"/>
              </a:rPr>
              <a:t>We see that 10.152.152.11 is a central source node or a hub which many flows are outgoing from, meaning it initiates or responds to most traffic. </a:t>
            </a:r>
          </a:p>
        </p:txBody>
      </p:sp>
      <p:pic>
        <p:nvPicPr>
          <p:cNvPr id="8" name="Picture 7" descr="A diagram of a network&#10;&#10;AI-generated content may be incorrect.">
            <a:extLst>
              <a:ext uri="{FF2B5EF4-FFF2-40B4-BE49-F238E27FC236}">
                <a16:creationId xmlns:a16="http://schemas.microsoft.com/office/drawing/2014/main" id="{A994ABA1-124D-4938-8F80-FDF902B0C33B}"/>
              </a:ext>
            </a:extLst>
          </p:cNvPr>
          <p:cNvPicPr/>
          <p:nvPr/>
        </p:nvPicPr>
        <p:blipFill>
          <a:blip r:embed="rId2"/>
          <a:stretch>
            <a:fillRect/>
          </a:stretch>
        </p:blipFill>
        <p:spPr>
          <a:xfrm>
            <a:off x="5461417" y="2114104"/>
            <a:ext cx="6207462" cy="3569787"/>
          </a:xfrm>
          <a:prstGeom prst="rect">
            <a:avLst/>
          </a:prstGeom>
        </p:spPr>
      </p:pic>
    </p:spTree>
    <p:extLst>
      <p:ext uri="{BB962C8B-B14F-4D97-AF65-F5344CB8AC3E}">
        <p14:creationId xmlns:p14="http://schemas.microsoft.com/office/powerpoint/2010/main" val="3665039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Summary</a:t>
            </a:r>
            <a:br>
              <a:rPr lang="en-US" b="1" dirty="0">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Modeling &amp; Analysis</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11098265"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165300"/>
            <a:ext cx="10783366"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dirty="0">
                <a:latin typeface="Trebuchet MS" panose="020B0603020202020204" pitchFamily="34" charset="0"/>
              </a:rPr>
              <a:t>I tried to understand the data from different perspectives that would give a fuller picture of the variables’ connections using unsupervised clustering methods:</a:t>
            </a:r>
          </a:p>
          <a:p>
            <a:pPr algn="just" rtl="0">
              <a:buFont typeface="Wingdings" panose="05000000000000000000" pitchFamily="2" charset="2"/>
              <a:buChar char="q"/>
            </a:pPr>
            <a:r>
              <a:rPr lang="en-GB" b="1" dirty="0">
                <a:latin typeface="Trebuchet MS" panose="020B0603020202020204" pitchFamily="34" charset="0"/>
              </a:rPr>
              <a:t>PCA was used</a:t>
            </a:r>
            <a:r>
              <a:rPr lang="en-GB" dirty="0">
                <a:latin typeface="Trebuchet MS" panose="020B0603020202020204" pitchFamily="34" charset="0"/>
              </a:rPr>
              <a:t> to first lower the dimensions of the data, where I succeeded in lowering their number to 3.</a:t>
            </a:r>
          </a:p>
          <a:p>
            <a:pPr algn="just" rtl="0">
              <a:buFont typeface="Wingdings" panose="05000000000000000000" pitchFamily="2" charset="2"/>
              <a:buChar char="q"/>
            </a:pPr>
            <a:r>
              <a:rPr lang="en-GB" b="1" dirty="0">
                <a:latin typeface="Trebuchet MS" panose="020B0603020202020204" pitchFamily="34" charset="0"/>
              </a:rPr>
              <a:t>K-Means</a:t>
            </a:r>
            <a:r>
              <a:rPr lang="en-GB" dirty="0">
                <a:latin typeface="Trebuchet MS" panose="020B0603020202020204" pitchFamily="34" charset="0"/>
              </a:rPr>
              <a:t> helped me further discover patterns of behaviour, where I managed to find very distinct clusters (as we can see from the heatmap and the 3d graphs). </a:t>
            </a:r>
          </a:p>
          <a:p>
            <a:pPr algn="just" rtl="0">
              <a:buFont typeface="Wingdings" panose="05000000000000000000" pitchFamily="2" charset="2"/>
              <a:buChar char="q"/>
            </a:pPr>
            <a:r>
              <a:rPr lang="en-GB" dirty="0">
                <a:latin typeface="Trebuchet MS" panose="020B0603020202020204" pitchFamily="34" charset="0"/>
              </a:rPr>
              <a:t>I further used </a:t>
            </a:r>
            <a:r>
              <a:rPr lang="en-GB" b="1" dirty="0">
                <a:latin typeface="Trebuchet MS" panose="020B0603020202020204" pitchFamily="34" charset="0"/>
              </a:rPr>
              <a:t>KS tests </a:t>
            </a:r>
            <a:r>
              <a:rPr lang="en-GB" dirty="0">
                <a:latin typeface="Trebuchet MS" panose="020B0603020202020204" pitchFamily="34" charset="0"/>
              </a:rPr>
              <a:t>to justify that the clusters show different patterns of behaviour, as demonstrated above, we see how clusters act differently in their idle mean time. </a:t>
            </a:r>
          </a:p>
          <a:p>
            <a:pPr algn="just" rtl="0">
              <a:buFont typeface="Wingdings" panose="05000000000000000000" pitchFamily="2" charset="2"/>
              <a:buChar char="q"/>
            </a:pPr>
            <a:r>
              <a:rPr lang="en-GB" dirty="0">
                <a:latin typeface="Trebuchet MS" panose="020B0603020202020204" pitchFamily="34" charset="0"/>
              </a:rPr>
              <a:t>Finally, we can see from the </a:t>
            </a:r>
            <a:r>
              <a:rPr lang="en-GB" b="1" dirty="0">
                <a:latin typeface="Trebuchet MS" panose="020B0603020202020204" pitchFamily="34" charset="0"/>
              </a:rPr>
              <a:t>plots of the networks </a:t>
            </a:r>
            <a:r>
              <a:rPr lang="en-GB" dirty="0">
                <a:latin typeface="Trebuchet MS" panose="020B0603020202020204" pitchFamily="34" charset="0"/>
              </a:rPr>
              <a:t>that there is a “hub” node that sends requests and replies to many other nodes. </a:t>
            </a:r>
          </a:p>
        </p:txBody>
      </p:sp>
    </p:spTree>
    <p:extLst>
      <p:ext uri="{BB962C8B-B14F-4D97-AF65-F5344CB8AC3E}">
        <p14:creationId xmlns:p14="http://schemas.microsoft.com/office/powerpoint/2010/main" val="32271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Summary</a:t>
            </a:r>
            <a:br>
              <a:rPr lang="en-US" b="1" dirty="0">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Future Directions</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11098265"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165300"/>
            <a:ext cx="10783366"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b="1" dirty="0">
                <a:latin typeface="Trebuchet MS" panose="020B0603020202020204" pitchFamily="34" charset="0"/>
              </a:rPr>
              <a:t> Whether malicious activity manifests immediately, or if there is a gradual learning phase?</a:t>
            </a:r>
          </a:p>
          <a:p>
            <a:pPr algn="just" rtl="0">
              <a:buFont typeface="Wingdings" panose="05000000000000000000" pitchFamily="2" charset="2"/>
              <a:buChar char="q"/>
            </a:pPr>
            <a:endParaRPr lang="en-GB" dirty="0">
              <a:latin typeface="Trebuchet MS" panose="020B0603020202020204" pitchFamily="34" charset="0"/>
            </a:endParaRPr>
          </a:p>
          <a:p>
            <a:pPr algn="just" rtl="0">
              <a:buFont typeface="Wingdings" panose="05000000000000000000" pitchFamily="2" charset="2"/>
              <a:buChar char="q"/>
            </a:pPr>
            <a:r>
              <a:rPr lang="en-GB" dirty="0">
                <a:latin typeface="Trebuchet MS" panose="020B0603020202020204" pitchFamily="34" charset="0"/>
              </a:rPr>
              <a:t>From a cybersecurity perspective, it would have been interesting to investigate the early stages of the network connections. As our current database captures established flows, while an open question is whether malicious activity manifests immediately, or if there is a gradual learning phase where an attacker or malware observes and adapts to the target system before attacking.</a:t>
            </a:r>
          </a:p>
        </p:txBody>
      </p:sp>
    </p:spTree>
    <p:extLst>
      <p:ext uri="{BB962C8B-B14F-4D97-AF65-F5344CB8AC3E}">
        <p14:creationId xmlns:p14="http://schemas.microsoft.com/office/powerpoint/2010/main" val="364795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FD3-9F59-49F6-9E69-DF76B709568E}"/>
              </a:ext>
            </a:extLst>
          </p:cNvPr>
          <p:cNvSpPr>
            <a:spLocks noGrp="1"/>
          </p:cNvSpPr>
          <p:nvPr>
            <p:ph type="title"/>
          </p:nvPr>
        </p:nvSpPr>
        <p:spPr/>
        <p:txBody>
          <a:bodyPr/>
          <a:lstStyle/>
          <a:p>
            <a:r>
              <a:rPr lang="en-US" b="1" dirty="0">
                <a:latin typeface="Trebuchet MS" panose="020B0603020202020204" pitchFamily="34" charset="0"/>
              </a:rPr>
              <a:t>Summary</a:t>
            </a:r>
            <a:br>
              <a:rPr lang="en-US" b="1" dirty="0">
                <a:latin typeface="Trebuchet MS" panose="020B0603020202020204" pitchFamily="34" charset="0"/>
              </a:rPr>
            </a:br>
            <a:r>
              <a:rPr lang="en-US" sz="4000" b="1" dirty="0">
                <a:solidFill>
                  <a:schemeClr val="accent3">
                    <a:lumMod val="60000"/>
                    <a:lumOff val="40000"/>
                  </a:schemeClr>
                </a:solidFill>
                <a:latin typeface="Trebuchet MS" panose="020B0603020202020204" pitchFamily="34" charset="0"/>
              </a:rPr>
              <a:t>Improving the System</a:t>
            </a:r>
            <a:endParaRPr lang="he-IL" b="1" dirty="0">
              <a:solidFill>
                <a:schemeClr val="accent3">
                  <a:lumMod val="60000"/>
                  <a:lumOff val="40000"/>
                </a:schemeClr>
              </a:solidFill>
              <a:latin typeface="Trebuchet MS" panose="020B0603020202020204" pitchFamily="34" charset="0"/>
            </a:endParaRPr>
          </a:p>
        </p:txBody>
      </p:sp>
      <p:sp>
        <p:nvSpPr>
          <p:cNvPr id="6" name="Rectangle 5">
            <a:extLst>
              <a:ext uri="{FF2B5EF4-FFF2-40B4-BE49-F238E27FC236}">
                <a16:creationId xmlns:a16="http://schemas.microsoft.com/office/drawing/2014/main" id="{8C5E4814-3639-492C-A5B8-370FFE698FBE}"/>
              </a:ext>
            </a:extLst>
          </p:cNvPr>
          <p:cNvSpPr/>
          <p:nvPr/>
        </p:nvSpPr>
        <p:spPr>
          <a:xfrm>
            <a:off x="523121" y="1935125"/>
            <a:ext cx="11098265"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Content Placeholder 2">
            <a:extLst>
              <a:ext uri="{FF2B5EF4-FFF2-40B4-BE49-F238E27FC236}">
                <a16:creationId xmlns:a16="http://schemas.microsoft.com/office/drawing/2014/main" id="{DC0E7B05-8C59-4F37-A143-57F734BB94D6}"/>
              </a:ext>
            </a:extLst>
          </p:cNvPr>
          <p:cNvSpPr txBox="1">
            <a:spLocks/>
          </p:cNvSpPr>
          <p:nvPr/>
        </p:nvSpPr>
        <p:spPr>
          <a:xfrm>
            <a:off x="667899" y="2165300"/>
            <a:ext cx="10783366" cy="2357278"/>
          </a:xfrm>
          <a:prstGeom prst="rect">
            <a:avLst/>
          </a:prstGeom>
        </p:spPr>
        <p:txBody>
          <a:bodyPr vert="horz" lIns="0" tIns="45720" rIns="0" bIns="45720" rtlCol="0">
            <a:no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buFont typeface="Wingdings" panose="05000000000000000000" pitchFamily="2" charset="2"/>
              <a:buChar char="q"/>
            </a:pPr>
            <a:r>
              <a:rPr lang="en-GB" b="1" dirty="0">
                <a:latin typeface="Trebuchet MS" panose="020B0603020202020204" pitchFamily="34" charset="0"/>
              </a:rPr>
              <a:t> </a:t>
            </a:r>
            <a:r>
              <a:rPr lang="en-GB" b="1" dirty="0" err="1">
                <a:latin typeface="Trebuchet MS" panose="020B0603020202020204" pitchFamily="34" charset="0"/>
              </a:rPr>
              <a:t>Explainability</a:t>
            </a:r>
            <a:r>
              <a:rPr lang="en-GB" b="1" dirty="0">
                <a:latin typeface="Trebuchet MS" panose="020B0603020202020204" pitchFamily="34" charset="0"/>
              </a:rPr>
              <a:t> layer = </a:t>
            </a:r>
            <a:r>
              <a:rPr lang="en-GB" dirty="0">
                <a:latin typeface="Trebuchet MS" panose="020B0603020202020204" pitchFamily="34" charset="0"/>
              </a:rPr>
              <a:t>Adding an interpretability framework that explains why a particular flow was clustered in a certain group, aiding in trust and understanding by analysts.</a:t>
            </a:r>
          </a:p>
          <a:p>
            <a:pPr algn="just" rtl="0">
              <a:buFont typeface="Wingdings" panose="05000000000000000000" pitchFamily="2" charset="2"/>
              <a:buChar char="q"/>
            </a:pPr>
            <a:r>
              <a:rPr lang="en-GB" b="1" dirty="0">
                <a:latin typeface="Trebuchet MS" panose="020B0603020202020204" pitchFamily="34" charset="0"/>
              </a:rPr>
              <a:t>Using different clustering algorithms = </a:t>
            </a:r>
            <a:r>
              <a:rPr lang="en-GB" dirty="0">
                <a:latin typeface="Trebuchet MS" panose="020B0603020202020204" pitchFamily="34" charset="0"/>
              </a:rPr>
              <a:t>Different clustering algorithms have different strengths and weaknesses, so using different methods can give better diversity and thus better and more accurate results.</a:t>
            </a:r>
          </a:p>
        </p:txBody>
      </p:sp>
    </p:spTree>
    <p:extLst>
      <p:ext uri="{BB962C8B-B14F-4D97-AF65-F5344CB8AC3E}">
        <p14:creationId xmlns:p14="http://schemas.microsoft.com/office/powerpoint/2010/main" val="170094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BF6-2317-4147-B30E-A62E365447F4}"/>
              </a:ext>
            </a:extLst>
          </p:cNvPr>
          <p:cNvSpPr>
            <a:spLocks noGrp="1"/>
          </p:cNvSpPr>
          <p:nvPr>
            <p:ph type="title"/>
          </p:nvPr>
        </p:nvSpPr>
        <p:spPr>
          <a:xfrm>
            <a:off x="1066800" y="2232361"/>
            <a:ext cx="10058400" cy="1450757"/>
          </a:xfrm>
        </p:spPr>
        <p:txBody>
          <a:bodyPr/>
          <a:lstStyle/>
          <a:p>
            <a:pPr algn="ctr"/>
            <a:r>
              <a:rPr lang="en-US" b="1" dirty="0">
                <a:latin typeface="Trebuchet MS" panose="020B0603020202020204" pitchFamily="34" charset="0"/>
              </a:rPr>
              <a:t>Thank you</a:t>
            </a:r>
            <a:endParaRPr lang="he-IL"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CBEB2EBB-93EB-4EE6-8936-273062E026B1}"/>
              </a:ext>
            </a:extLst>
          </p:cNvPr>
          <p:cNvSpPr>
            <a:spLocks noGrp="1"/>
          </p:cNvSpPr>
          <p:nvPr>
            <p:ph idx="1"/>
          </p:nvPr>
        </p:nvSpPr>
        <p:spPr>
          <a:xfrm>
            <a:off x="140350" y="5003683"/>
            <a:ext cx="4899483" cy="1450756"/>
          </a:xfrm>
        </p:spPr>
        <p:txBody>
          <a:bodyPr/>
          <a:lstStyle/>
          <a:p>
            <a:pPr algn="l" rtl="0">
              <a:buFont typeface="Wingdings" panose="05000000000000000000" pitchFamily="2" charset="2"/>
              <a:buChar char="q"/>
            </a:pPr>
            <a:r>
              <a:rPr lang="en-US" dirty="0">
                <a:latin typeface="Trebuchet MS" panose="020B0603020202020204" pitchFamily="34" charset="0"/>
              </a:rPr>
              <a:t>Name: </a:t>
            </a:r>
            <a:r>
              <a:rPr lang="en-US" dirty="0" err="1">
                <a:latin typeface="Trebuchet MS" panose="020B0603020202020204" pitchFamily="34" charset="0"/>
              </a:rPr>
              <a:t>Hadi</a:t>
            </a:r>
            <a:r>
              <a:rPr lang="en-US" dirty="0">
                <a:latin typeface="Trebuchet MS" panose="020B0603020202020204" pitchFamily="34" charset="0"/>
              </a:rPr>
              <a:t> </a:t>
            </a:r>
            <a:r>
              <a:rPr lang="en-US" dirty="0" err="1">
                <a:latin typeface="Trebuchet MS" panose="020B0603020202020204" pitchFamily="34" charset="0"/>
              </a:rPr>
              <a:t>Serhan</a:t>
            </a:r>
            <a:r>
              <a:rPr lang="en-US" dirty="0">
                <a:latin typeface="Trebuchet MS" panose="020B0603020202020204" pitchFamily="34" charset="0"/>
              </a:rPr>
              <a:t> (323968669) </a:t>
            </a:r>
          </a:p>
          <a:p>
            <a:pPr algn="l" rtl="0">
              <a:buFont typeface="Wingdings" panose="05000000000000000000" pitchFamily="2" charset="2"/>
              <a:buChar char="q"/>
            </a:pPr>
            <a:endParaRPr lang="en-US" dirty="0">
              <a:latin typeface="Trebuchet MS" panose="020B0603020202020204" pitchFamily="34" charset="0"/>
            </a:endParaRPr>
          </a:p>
          <a:p>
            <a:pPr algn="l" rtl="0">
              <a:buFont typeface="Wingdings" panose="05000000000000000000" pitchFamily="2" charset="2"/>
              <a:buChar char="q"/>
            </a:pPr>
            <a:r>
              <a:rPr lang="en-US" dirty="0">
                <a:latin typeface="Trebuchet MS" panose="020B0603020202020204" pitchFamily="34" charset="0"/>
              </a:rPr>
              <a:t>Email: hadixserhan@gmail.com</a:t>
            </a:r>
            <a:endParaRPr lang="he-IL" dirty="0">
              <a:latin typeface="Trebuchet MS" panose="020B0603020202020204" pitchFamily="34" charset="0"/>
            </a:endParaRPr>
          </a:p>
        </p:txBody>
      </p:sp>
    </p:spTree>
    <p:extLst>
      <p:ext uri="{BB962C8B-B14F-4D97-AF65-F5344CB8AC3E}">
        <p14:creationId xmlns:p14="http://schemas.microsoft.com/office/powerpoint/2010/main" val="368884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3D9C-083E-429D-8D7B-DF1ECDEF2CEB}"/>
              </a:ext>
            </a:extLst>
          </p:cNvPr>
          <p:cNvSpPr>
            <a:spLocks noGrp="1"/>
          </p:cNvSpPr>
          <p:nvPr>
            <p:ph type="title"/>
          </p:nvPr>
        </p:nvSpPr>
        <p:spPr/>
        <p:txBody>
          <a:bodyPr/>
          <a:lstStyle/>
          <a:p>
            <a:r>
              <a:rPr lang="en-US" b="1" dirty="0">
                <a:latin typeface="Trebuchet MS" panose="020B0603020202020204" pitchFamily="34" charset="0"/>
              </a:rPr>
              <a:t>Metadata</a:t>
            </a:r>
            <a:endParaRPr lang="he-IL"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F56421F-4746-4CFA-B3DB-D21C31790E6E}"/>
              </a:ext>
            </a:extLst>
          </p:cNvPr>
          <p:cNvSpPr>
            <a:spLocks noGrp="1"/>
          </p:cNvSpPr>
          <p:nvPr>
            <p:ph idx="1"/>
          </p:nvPr>
        </p:nvSpPr>
        <p:spPr>
          <a:xfrm>
            <a:off x="1097280" y="1845734"/>
            <a:ext cx="10141334" cy="4023360"/>
          </a:xfrm>
        </p:spPr>
        <p:txBody>
          <a:bodyPr/>
          <a:lstStyle/>
          <a:p>
            <a:pPr algn="just" rtl="0">
              <a:buFont typeface="Wingdings" panose="05000000000000000000" pitchFamily="2" charset="2"/>
              <a:buChar char="q"/>
            </a:pPr>
            <a:r>
              <a:rPr lang="en-US" dirty="0">
                <a:latin typeface="Trebuchet MS" panose="020B0603020202020204" pitchFamily="34" charset="0"/>
              </a:rPr>
              <a:t> After viewing the correlations between variables, I focused on the following 10 variables:</a:t>
            </a:r>
            <a:endParaRPr lang="he-IL" dirty="0">
              <a:latin typeface="Trebuchet MS" panose="020B0603020202020204" pitchFamily="34" charset="0"/>
            </a:endParaRPr>
          </a:p>
        </p:txBody>
      </p:sp>
      <p:pic>
        <p:nvPicPr>
          <p:cNvPr id="10" name="Picture 9">
            <a:extLst>
              <a:ext uri="{FF2B5EF4-FFF2-40B4-BE49-F238E27FC236}">
                <a16:creationId xmlns:a16="http://schemas.microsoft.com/office/drawing/2014/main" id="{C97A913F-D47B-44E3-ADDD-C73AAA30D9BB}"/>
              </a:ext>
            </a:extLst>
          </p:cNvPr>
          <p:cNvPicPr/>
          <p:nvPr/>
        </p:nvPicPr>
        <p:blipFill>
          <a:blip r:embed="rId2"/>
          <a:stretch>
            <a:fillRect/>
          </a:stretch>
        </p:blipFill>
        <p:spPr>
          <a:xfrm>
            <a:off x="2883550" y="2265720"/>
            <a:ext cx="5943600" cy="4053205"/>
          </a:xfrm>
          <a:prstGeom prst="rect">
            <a:avLst/>
          </a:prstGeom>
        </p:spPr>
      </p:pic>
    </p:spTree>
    <p:extLst>
      <p:ext uri="{BB962C8B-B14F-4D97-AF65-F5344CB8AC3E}">
        <p14:creationId xmlns:p14="http://schemas.microsoft.com/office/powerpoint/2010/main" val="188578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1754372" y="2232836"/>
            <a:ext cx="3356344"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a:extLst>
              <a:ext uri="{FF2B5EF4-FFF2-40B4-BE49-F238E27FC236}">
                <a16:creationId xmlns:a16="http://schemas.microsoft.com/office/drawing/2014/main" id="{058825C7-F835-4C7A-8A35-D84FB4ABD5BE}"/>
              </a:ext>
            </a:extLst>
          </p:cNvPr>
          <p:cNvSpPr/>
          <p:nvPr/>
        </p:nvSpPr>
        <p:spPr>
          <a:xfrm>
            <a:off x="7043006" y="2232836"/>
            <a:ext cx="3356344"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2156637" y="1812801"/>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Label</a:t>
            </a:r>
            <a:endParaRPr lang="he-IL" sz="2800" dirty="0">
              <a:solidFill>
                <a:schemeClr val="accent1">
                  <a:lumMod val="75000"/>
                </a:schemeClr>
              </a:solidFill>
              <a:latin typeface="Trebuchet MS" panose="020B0603020202020204" pitchFamily="34" charset="0"/>
            </a:endParaRPr>
          </a:p>
        </p:txBody>
      </p:sp>
      <p:sp>
        <p:nvSpPr>
          <p:cNvPr id="9" name="TextBox 8">
            <a:extLst>
              <a:ext uri="{FF2B5EF4-FFF2-40B4-BE49-F238E27FC236}">
                <a16:creationId xmlns:a16="http://schemas.microsoft.com/office/drawing/2014/main" id="{E2E6A3B9-5087-42DE-B852-99A94B169BC9}"/>
              </a:ext>
            </a:extLst>
          </p:cNvPr>
          <p:cNvSpPr txBox="1"/>
          <p:nvPr/>
        </p:nvSpPr>
        <p:spPr>
          <a:xfrm>
            <a:off x="7445271" y="1812801"/>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Timestamp</a:t>
            </a:r>
            <a:endParaRPr lang="he-IL" sz="2800" dirty="0">
              <a:solidFill>
                <a:schemeClr val="accent1">
                  <a:lumMod val="75000"/>
                </a:schemeClr>
              </a:solidFill>
              <a:latin typeface="Trebuchet MS" panose="020B0603020202020204" pitchFamily="34" charset="0"/>
            </a:endParaRPr>
          </a:p>
        </p:txBody>
      </p:sp>
      <p:sp>
        <p:nvSpPr>
          <p:cNvPr id="10" name="TextBox 9">
            <a:extLst>
              <a:ext uri="{FF2B5EF4-FFF2-40B4-BE49-F238E27FC236}">
                <a16:creationId xmlns:a16="http://schemas.microsoft.com/office/drawing/2014/main" id="{44CD993C-ECAF-4B01-A50A-F9F50E5E3A9F}"/>
              </a:ext>
            </a:extLst>
          </p:cNvPr>
          <p:cNvSpPr txBox="1"/>
          <p:nvPr/>
        </p:nvSpPr>
        <p:spPr>
          <a:xfrm>
            <a:off x="1754372" y="2615609"/>
            <a:ext cx="3356344" cy="1477328"/>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Type of Flow (Tor, non-Tor, VPN, non-VPN), nominal variable. </a:t>
            </a:r>
          </a:p>
          <a:p>
            <a:pPr marL="285750" indent="-285750">
              <a:buFont typeface="Wingdings" panose="05000000000000000000" pitchFamily="2" charset="2"/>
              <a:buChar char="§"/>
            </a:pPr>
            <a:endParaRPr lang="en-US" dirty="0">
              <a:latin typeface="Trebuchet MS" panose="020B0603020202020204" pitchFamily="34" charset="0"/>
            </a:endParaRPr>
          </a:p>
          <a:p>
            <a:pPr marL="285750" indent="-285750">
              <a:buFont typeface="Wingdings" panose="05000000000000000000" pitchFamily="2" charset="2"/>
              <a:buChar char="§"/>
            </a:pPr>
            <a:r>
              <a:rPr lang="en-US" dirty="0">
                <a:latin typeface="Trebuchet MS" panose="020B0603020202020204" pitchFamily="34" charset="0"/>
              </a:rPr>
              <a:t>Mode – non-Tor (65.96%)</a:t>
            </a:r>
            <a:endParaRPr lang="he-IL" dirty="0">
              <a:latin typeface="Trebuchet MS" panose="020B0603020202020204" pitchFamily="34" charset="0"/>
            </a:endParaRPr>
          </a:p>
        </p:txBody>
      </p:sp>
      <p:sp>
        <p:nvSpPr>
          <p:cNvPr id="11" name="TextBox 10">
            <a:extLst>
              <a:ext uri="{FF2B5EF4-FFF2-40B4-BE49-F238E27FC236}">
                <a16:creationId xmlns:a16="http://schemas.microsoft.com/office/drawing/2014/main" id="{15DBE946-4564-46E9-BAFD-987EE5E758F7}"/>
              </a:ext>
            </a:extLst>
          </p:cNvPr>
          <p:cNvSpPr txBox="1"/>
          <p:nvPr/>
        </p:nvSpPr>
        <p:spPr>
          <a:xfrm>
            <a:off x="7043006" y="2615609"/>
            <a:ext cx="3356344" cy="646331"/>
          </a:xfrm>
          <a:prstGeom prst="rect">
            <a:avLst/>
          </a:prstGeom>
          <a:noFill/>
        </p:spPr>
        <p:txBody>
          <a:bodyPr wrap="square" rtlCol="1">
            <a:spAutoFit/>
          </a:bodyPr>
          <a:lstStyle/>
          <a:p>
            <a:pPr marL="285750" indent="-285750">
              <a:buFont typeface="Wingdings" panose="05000000000000000000" pitchFamily="2" charset="2"/>
              <a:buChar char="§"/>
            </a:pPr>
            <a:r>
              <a:rPr lang="en-US" dirty="0">
                <a:latin typeface="Trebuchet MS" panose="020B0603020202020204" pitchFamily="34" charset="0"/>
              </a:rPr>
              <a:t>The time a flow started.</a:t>
            </a:r>
          </a:p>
          <a:p>
            <a:pPr marL="285750" indent="-285750">
              <a:buFont typeface="Wingdings" panose="05000000000000000000" pitchFamily="2" charset="2"/>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262678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3511296"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ectangle 4">
            <a:extLst>
              <a:ext uri="{FF2B5EF4-FFF2-40B4-BE49-F238E27FC236}">
                <a16:creationId xmlns:a16="http://schemas.microsoft.com/office/drawing/2014/main" id="{2000F7CA-99CE-4809-B7F5-8092112BC292}"/>
              </a:ext>
            </a:extLst>
          </p:cNvPr>
          <p:cNvSpPr/>
          <p:nvPr/>
        </p:nvSpPr>
        <p:spPr>
          <a:xfrm>
            <a:off x="4398689" y="2232836"/>
            <a:ext cx="3511296"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ectangle 5">
            <a:extLst>
              <a:ext uri="{FF2B5EF4-FFF2-40B4-BE49-F238E27FC236}">
                <a16:creationId xmlns:a16="http://schemas.microsoft.com/office/drawing/2014/main" id="{058825C7-F835-4C7A-8A35-D84FB4ABD5BE}"/>
              </a:ext>
            </a:extLst>
          </p:cNvPr>
          <p:cNvSpPr/>
          <p:nvPr/>
        </p:nvSpPr>
        <p:spPr>
          <a:xfrm>
            <a:off x="8357191" y="2232836"/>
            <a:ext cx="3511296" cy="3902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880730" y="1838320"/>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Flow Duration</a:t>
            </a:r>
            <a:endParaRPr lang="he-IL" sz="2800" dirty="0">
              <a:solidFill>
                <a:schemeClr val="accent1">
                  <a:lumMod val="75000"/>
                </a:schemeClr>
              </a:solidFill>
              <a:latin typeface="Trebuchet MS" panose="020B0603020202020204" pitchFamily="34" charset="0"/>
            </a:endParaRPr>
          </a:p>
        </p:txBody>
      </p:sp>
      <p:sp>
        <p:nvSpPr>
          <p:cNvPr id="9" name="TextBox 8">
            <a:extLst>
              <a:ext uri="{FF2B5EF4-FFF2-40B4-BE49-F238E27FC236}">
                <a16:creationId xmlns:a16="http://schemas.microsoft.com/office/drawing/2014/main" id="{E2E6A3B9-5087-42DE-B852-99A94B169BC9}"/>
              </a:ext>
            </a:extLst>
          </p:cNvPr>
          <p:cNvSpPr txBox="1"/>
          <p:nvPr/>
        </p:nvSpPr>
        <p:spPr>
          <a:xfrm>
            <a:off x="4618960" y="1838320"/>
            <a:ext cx="2954079"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Total </a:t>
            </a:r>
            <a:r>
              <a:rPr lang="en-US" sz="2800" dirty="0" err="1">
                <a:solidFill>
                  <a:schemeClr val="accent1">
                    <a:lumMod val="75000"/>
                  </a:schemeClr>
                </a:solidFill>
                <a:latin typeface="Trebuchet MS" panose="020B0603020202020204" pitchFamily="34" charset="0"/>
              </a:rPr>
              <a:t>Fwd</a:t>
            </a:r>
            <a:r>
              <a:rPr lang="en-US" sz="2800" dirty="0">
                <a:solidFill>
                  <a:schemeClr val="accent1">
                    <a:lumMod val="75000"/>
                  </a:schemeClr>
                </a:solidFill>
                <a:latin typeface="Trebuchet MS" panose="020B0603020202020204" pitchFamily="34" charset="0"/>
              </a:rPr>
              <a:t> Packet</a:t>
            </a:r>
            <a:endParaRPr lang="he-IL" sz="2800" dirty="0">
              <a:solidFill>
                <a:schemeClr val="accent1">
                  <a:lumMod val="75000"/>
                </a:schemeClr>
              </a:solidFill>
              <a:latin typeface="Trebuchet MS" panose="020B0603020202020204" pitchFamily="34" charset="0"/>
            </a:endParaRPr>
          </a:p>
        </p:txBody>
      </p:sp>
      <p:sp>
        <p:nvSpPr>
          <p:cNvPr id="10" name="TextBox 9">
            <a:extLst>
              <a:ext uri="{FF2B5EF4-FFF2-40B4-BE49-F238E27FC236}">
                <a16:creationId xmlns:a16="http://schemas.microsoft.com/office/drawing/2014/main" id="{DD05A74C-4642-4C71-89BF-F740950233D2}"/>
              </a:ext>
            </a:extLst>
          </p:cNvPr>
          <p:cNvSpPr txBox="1"/>
          <p:nvPr/>
        </p:nvSpPr>
        <p:spPr>
          <a:xfrm>
            <a:off x="8558323" y="1838320"/>
            <a:ext cx="2954079"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Total </a:t>
            </a:r>
            <a:r>
              <a:rPr lang="en-US" sz="2800" dirty="0" err="1">
                <a:solidFill>
                  <a:schemeClr val="accent1">
                    <a:lumMod val="75000"/>
                  </a:schemeClr>
                </a:solidFill>
                <a:latin typeface="Trebuchet MS" panose="020B0603020202020204" pitchFamily="34" charset="0"/>
              </a:rPr>
              <a:t>Bwd</a:t>
            </a:r>
            <a:r>
              <a:rPr lang="en-US" sz="2800" dirty="0">
                <a:solidFill>
                  <a:schemeClr val="accent1">
                    <a:lumMod val="75000"/>
                  </a:schemeClr>
                </a:solidFill>
                <a:latin typeface="Trebuchet MS" panose="020B0603020202020204" pitchFamily="34" charset="0"/>
              </a:rPr>
              <a:t> Packet</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4" y="2361540"/>
            <a:ext cx="3473017" cy="1200329"/>
          </a:xfrm>
          <a:prstGeom prst="rect">
            <a:avLst/>
          </a:prstGeom>
        </p:spPr>
        <p:txBody>
          <a:bodyPr wrap="square">
            <a:spAutoFit/>
          </a:bodyPr>
          <a:lstStyle/>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Time in microseconds the flow lasted, ratio variable.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(M = 20819965.83, std = 38086045.21).</a:t>
            </a:r>
          </a:p>
        </p:txBody>
      </p:sp>
      <p:sp>
        <p:nvSpPr>
          <p:cNvPr id="11" name="Rectangle 10">
            <a:extLst>
              <a:ext uri="{FF2B5EF4-FFF2-40B4-BE49-F238E27FC236}">
                <a16:creationId xmlns:a16="http://schemas.microsoft.com/office/drawing/2014/main" id="{DEEBD768-5EF0-4267-9302-D9F2A4A44FF3}"/>
              </a:ext>
            </a:extLst>
          </p:cNvPr>
          <p:cNvSpPr/>
          <p:nvPr/>
        </p:nvSpPr>
        <p:spPr>
          <a:xfrm>
            <a:off x="4417828" y="2361539"/>
            <a:ext cx="3492158" cy="1200329"/>
          </a:xfrm>
          <a:prstGeom prst="rect">
            <a:avLst/>
          </a:prstGeom>
        </p:spPr>
        <p:txBody>
          <a:bodyPr wrap="square">
            <a:spAutoFit/>
          </a:bodyPr>
          <a:lstStyle/>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Number of packets sent from the source to the destination, ratio variable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(M = 152.85, std = 2378.73).</a:t>
            </a:r>
          </a:p>
        </p:txBody>
      </p:sp>
      <p:sp>
        <p:nvSpPr>
          <p:cNvPr id="12" name="Rectangle 11">
            <a:extLst>
              <a:ext uri="{FF2B5EF4-FFF2-40B4-BE49-F238E27FC236}">
                <a16:creationId xmlns:a16="http://schemas.microsoft.com/office/drawing/2014/main" id="{ED58AB32-FF00-4EAF-8521-BD4B2F3309B4}"/>
              </a:ext>
            </a:extLst>
          </p:cNvPr>
          <p:cNvSpPr/>
          <p:nvPr/>
        </p:nvSpPr>
        <p:spPr>
          <a:xfrm>
            <a:off x="8434667" y="2361539"/>
            <a:ext cx="3356344" cy="1477328"/>
          </a:xfrm>
          <a:prstGeom prst="rect">
            <a:avLst/>
          </a:prstGeom>
        </p:spPr>
        <p:txBody>
          <a:bodyPr wrap="square">
            <a:spAutoFit/>
          </a:bodyPr>
          <a:lstStyle/>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 Number of packets sent from destination to source, ratio variable. </a:t>
            </a:r>
          </a:p>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a:t>
            </a:r>
            <a:r>
              <a:rPr lang="en-US" dirty="0">
                <a:latin typeface="Trebuchet MS" panose="020B0603020202020204" pitchFamily="34" charset="0"/>
              </a:rPr>
              <a:t>M = 154.69, std = 3419.30).</a:t>
            </a:r>
          </a:p>
        </p:txBody>
      </p:sp>
    </p:spTree>
    <p:extLst>
      <p:ext uri="{BB962C8B-B14F-4D97-AF65-F5344CB8AC3E}">
        <p14:creationId xmlns:p14="http://schemas.microsoft.com/office/powerpoint/2010/main" val="420315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4" y="2232837"/>
            <a:ext cx="4253023"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329068" y="1787840"/>
            <a:ext cx="2551814"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Flow Duration</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4" y="2361540"/>
            <a:ext cx="4233883" cy="3693319"/>
          </a:xfrm>
          <a:prstGeom prst="rect">
            <a:avLst/>
          </a:prstGeom>
        </p:spPr>
        <p:txBody>
          <a:bodyPr wrap="square">
            <a:spAutoFit/>
          </a:bodyPr>
          <a:lstStyle/>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Time in microseconds the flow lasted, ratio variable. (M = 20819965.83, std = 38086045.21).</a:t>
            </a:r>
          </a:p>
          <a:p>
            <a:pPr marL="342900" indent="-342900">
              <a:buFont typeface="Wingdings" panose="05000000000000000000" pitchFamily="2" charset="2"/>
              <a:buChar char="§"/>
            </a:pPr>
            <a:r>
              <a:rPr lang="en-GB" dirty="0">
                <a:latin typeface="Trebuchet MS" panose="020B0603020202020204" pitchFamily="34" charset="0"/>
              </a:rPr>
              <a:t>Majority of flows end quickly.</a:t>
            </a:r>
          </a:p>
          <a:p>
            <a:pPr marL="342900" indent="-342900">
              <a:buFont typeface="Wingdings" panose="05000000000000000000" pitchFamily="2" charset="2"/>
              <a:buChar char="§"/>
            </a:pPr>
            <a:r>
              <a:rPr lang="en-GB" dirty="0">
                <a:latin typeface="Trebuchet MS" panose="020B0603020202020204" pitchFamily="34" charset="0"/>
              </a:rPr>
              <a:t>Long durations could indicate large file transfers, video streaming or idle connections.</a:t>
            </a:r>
          </a:p>
          <a:p>
            <a:pPr marL="342900" indent="-342900">
              <a:buFont typeface="Wingdings" panose="05000000000000000000" pitchFamily="2" charset="2"/>
              <a:buChar char="§"/>
            </a:pPr>
            <a:r>
              <a:rPr lang="en-GB" dirty="0">
                <a:latin typeface="Trebuchet MS" panose="020B0603020202020204" pitchFamily="34" charset="0"/>
              </a:rPr>
              <a:t>Threshold = 29575914.75. #outliers  = 29721 (21.01%). </a:t>
            </a:r>
          </a:p>
          <a:p>
            <a:pPr marL="342900" indent="-342900">
              <a:buFont typeface="Wingdings" panose="05000000000000000000" pitchFamily="2" charset="2"/>
              <a:buChar char="§"/>
            </a:pPr>
            <a:r>
              <a:rPr lang="en-GB" dirty="0">
                <a:latin typeface="Trebuchet MS" panose="020B0603020202020204" pitchFamily="34" charset="0"/>
              </a:rPr>
              <a:t>Because of the high number, I think these values are not outliers, rather, they can make a classified group</a:t>
            </a:r>
            <a:endParaRPr lang="he-IL" dirty="0">
              <a:latin typeface="Trebuchet MS" panose="020B0603020202020204" pitchFamily="34" charset="0"/>
            </a:endParaRPr>
          </a:p>
        </p:txBody>
      </p:sp>
      <p:pic>
        <p:nvPicPr>
          <p:cNvPr id="13" name="Picture 12" descr="A graph of a flow&#10;&#10;AI-generated content may be incorrect.">
            <a:extLst>
              <a:ext uri="{FF2B5EF4-FFF2-40B4-BE49-F238E27FC236}">
                <a16:creationId xmlns:a16="http://schemas.microsoft.com/office/drawing/2014/main" id="{F077236A-0600-48CD-A561-B01BBC8AA9F2}"/>
              </a:ext>
            </a:extLst>
          </p:cNvPr>
          <p:cNvPicPr/>
          <p:nvPr/>
        </p:nvPicPr>
        <p:blipFill>
          <a:blip r:embed="rId3"/>
          <a:stretch>
            <a:fillRect/>
          </a:stretch>
        </p:blipFill>
        <p:spPr>
          <a:xfrm>
            <a:off x="5362708" y="2041451"/>
            <a:ext cx="5792972" cy="3902148"/>
          </a:xfrm>
          <a:prstGeom prst="rect">
            <a:avLst/>
          </a:prstGeom>
        </p:spPr>
      </p:pic>
      <p:cxnSp>
        <p:nvCxnSpPr>
          <p:cNvPr id="16" name="Straight Connector 15">
            <a:extLst>
              <a:ext uri="{FF2B5EF4-FFF2-40B4-BE49-F238E27FC236}">
                <a16:creationId xmlns:a16="http://schemas.microsoft.com/office/drawing/2014/main" id="{81A4D82C-E267-40C9-8C4E-49E8AE37BC08}"/>
              </a:ext>
            </a:extLst>
          </p:cNvPr>
          <p:cNvCxnSpPr/>
          <p:nvPr/>
        </p:nvCxnSpPr>
        <p:spPr>
          <a:xfrm>
            <a:off x="7293935" y="4699591"/>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0EEC8E-6F7B-4FBC-844C-32A229E666EB}"/>
              </a:ext>
            </a:extLst>
          </p:cNvPr>
          <p:cNvSpPr txBox="1"/>
          <p:nvPr/>
        </p:nvSpPr>
        <p:spPr>
          <a:xfrm>
            <a:off x="6398498" y="5943599"/>
            <a:ext cx="1860696" cy="307777"/>
          </a:xfrm>
          <a:prstGeom prst="rect">
            <a:avLst/>
          </a:prstGeom>
          <a:noFill/>
        </p:spPr>
        <p:txBody>
          <a:bodyPr wrap="square" rtlCol="1">
            <a:spAutoFit/>
          </a:bodyPr>
          <a:lstStyle/>
          <a:p>
            <a:pPr algn="ctr"/>
            <a:r>
              <a:rPr lang="en-US" sz="1400" dirty="0"/>
              <a:t>outlier threshold - .29</a:t>
            </a:r>
            <a:endParaRPr lang="he-IL" sz="1400" dirty="0"/>
          </a:p>
        </p:txBody>
      </p:sp>
    </p:spTree>
    <p:extLst>
      <p:ext uri="{BB962C8B-B14F-4D97-AF65-F5344CB8AC3E}">
        <p14:creationId xmlns:p14="http://schemas.microsoft.com/office/powerpoint/2010/main" val="3552912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C34-992B-43F5-B872-B146A54F37D8}"/>
              </a:ext>
            </a:extLst>
          </p:cNvPr>
          <p:cNvSpPr>
            <a:spLocks noGrp="1"/>
          </p:cNvSpPr>
          <p:nvPr>
            <p:ph type="title"/>
          </p:nvPr>
        </p:nvSpPr>
        <p:spPr/>
        <p:txBody>
          <a:bodyPr/>
          <a:lstStyle/>
          <a:p>
            <a:r>
              <a:rPr lang="en-US" b="1" dirty="0">
                <a:latin typeface="Trebuchet MS" panose="020B0603020202020204" pitchFamily="34" charset="0"/>
              </a:rPr>
              <a:t>Metadata</a:t>
            </a:r>
            <a:br>
              <a:rPr lang="en-US" b="1" dirty="0">
                <a:latin typeface="Trebuchet MS" panose="020B0603020202020204" pitchFamily="34" charset="0"/>
              </a:rPr>
            </a:br>
            <a:r>
              <a:rPr lang="en-US" sz="4000" b="1" dirty="0">
                <a:solidFill>
                  <a:schemeClr val="accent3"/>
                </a:solidFill>
                <a:latin typeface="Trebuchet MS" panose="020B0603020202020204" pitchFamily="34" charset="0"/>
              </a:rPr>
              <a:t>Chosen variables</a:t>
            </a:r>
            <a:endParaRPr lang="he-IL" b="1" dirty="0">
              <a:solidFill>
                <a:schemeClr val="accent3"/>
              </a:solidFill>
              <a:latin typeface="Trebuchet MS" panose="020B0603020202020204" pitchFamily="34" charset="0"/>
            </a:endParaRPr>
          </a:p>
        </p:txBody>
      </p:sp>
      <p:sp>
        <p:nvSpPr>
          <p:cNvPr id="4" name="Rectangle 3">
            <a:extLst>
              <a:ext uri="{FF2B5EF4-FFF2-40B4-BE49-F238E27FC236}">
                <a16:creationId xmlns:a16="http://schemas.microsoft.com/office/drawing/2014/main" id="{7DAD0C57-4495-4AE1-BFC6-70E533341FF9}"/>
              </a:ext>
            </a:extLst>
          </p:cNvPr>
          <p:cNvSpPr/>
          <p:nvPr/>
        </p:nvSpPr>
        <p:spPr>
          <a:xfrm>
            <a:off x="478465" y="2232837"/>
            <a:ext cx="4251960" cy="390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a:extLst>
              <a:ext uri="{FF2B5EF4-FFF2-40B4-BE49-F238E27FC236}">
                <a16:creationId xmlns:a16="http://schemas.microsoft.com/office/drawing/2014/main" id="{903EB1BD-2119-4336-855A-285985C9BD8C}"/>
              </a:ext>
            </a:extLst>
          </p:cNvPr>
          <p:cNvSpPr txBox="1"/>
          <p:nvPr/>
        </p:nvSpPr>
        <p:spPr>
          <a:xfrm>
            <a:off x="1127406" y="1789511"/>
            <a:ext cx="2954078" cy="523220"/>
          </a:xfrm>
          <a:prstGeom prst="rect">
            <a:avLst/>
          </a:prstGeom>
          <a:noFill/>
        </p:spPr>
        <p:txBody>
          <a:bodyPr wrap="square" rtlCol="1">
            <a:spAutoFit/>
          </a:bodyPr>
          <a:lstStyle/>
          <a:p>
            <a:pPr algn="ctr"/>
            <a:r>
              <a:rPr lang="en-US" sz="2800" dirty="0">
                <a:solidFill>
                  <a:schemeClr val="accent1">
                    <a:lumMod val="75000"/>
                  </a:schemeClr>
                </a:solidFill>
                <a:latin typeface="Trebuchet MS" panose="020B0603020202020204" pitchFamily="34" charset="0"/>
              </a:rPr>
              <a:t>Total </a:t>
            </a:r>
            <a:r>
              <a:rPr lang="en-US" sz="2800" dirty="0" err="1">
                <a:solidFill>
                  <a:schemeClr val="accent1">
                    <a:lumMod val="75000"/>
                  </a:schemeClr>
                </a:solidFill>
                <a:latin typeface="Trebuchet MS" panose="020B0603020202020204" pitchFamily="34" charset="0"/>
              </a:rPr>
              <a:t>Fwd</a:t>
            </a:r>
            <a:r>
              <a:rPr lang="en-US" sz="2800" dirty="0">
                <a:solidFill>
                  <a:schemeClr val="accent1">
                    <a:lumMod val="75000"/>
                  </a:schemeClr>
                </a:solidFill>
                <a:latin typeface="Trebuchet MS" panose="020B0603020202020204" pitchFamily="34" charset="0"/>
              </a:rPr>
              <a:t> Packet</a:t>
            </a:r>
            <a:endParaRPr lang="he-IL" sz="2800" dirty="0">
              <a:solidFill>
                <a:schemeClr val="accent1">
                  <a:lumMod val="75000"/>
                </a:schemeClr>
              </a:solidFill>
              <a:latin typeface="Trebuchet MS" panose="020B0603020202020204" pitchFamily="34" charset="0"/>
            </a:endParaRPr>
          </a:p>
        </p:txBody>
      </p:sp>
      <p:sp>
        <p:nvSpPr>
          <p:cNvPr id="7" name="Rectangle 6">
            <a:extLst>
              <a:ext uri="{FF2B5EF4-FFF2-40B4-BE49-F238E27FC236}">
                <a16:creationId xmlns:a16="http://schemas.microsoft.com/office/drawing/2014/main" id="{719C45D7-9A90-41E9-A379-CBB71D5E9DD8}"/>
              </a:ext>
            </a:extLst>
          </p:cNvPr>
          <p:cNvSpPr/>
          <p:nvPr/>
        </p:nvSpPr>
        <p:spPr>
          <a:xfrm>
            <a:off x="497604" y="2361540"/>
            <a:ext cx="4232821" cy="3139321"/>
          </a:xfrm>
          <a:prstGeom prst="rect">
            <a:avLst/>
          </a:prstGeom>
        </p:spPr>
        <p:txBody>
          <a:bodyPr wrap="square">
            <a:spAutoFit/>
          </a:bodyPr>
          <a:lstStyle/>
          <a:p>
            <a:pPr marL="342900" indent="-342900">
              <a:buFont typeface="Wingdings" panose="05000000000000000000" pitchFamily="2" charset="2"/>
              <a:buChar char="§"/>
            </a:pPr>
            <a:r>
              <a:rPr lang="en-US" dirty="0">
                <a:latin typeface="Trebuchet MS" panose="020B0603020202020204" pitchFamily="34" charset="0"/>
                <a:ea typeface="Calibri" panose="020F0502020204030204" pitchFamily="34" charset="0"/>
                <a:cs typeface="Arial" panose="020B0604020202020204" pitchFamily="34" charset="0"/>
              </a:rPr>
              <a:t>Number of packets sent from the source to the destination, ratio variable (M = 152.85, std = 2378.73).</a:t>
            </a:r>
          </a:p>
          <a:p>
            <a:pPr marL="342900" indent="-342900">
              <a:buFont typeface="Wingdings" panose="05000000000000000000" pitchFamily="2" charset="2"/>
              <a:buChar char="§"/>
            </a:pPr>
            <a:r>
              <a:rPr lang="en-US" dirty="0">
                <a:latin typeface="Trebuchet MS" panose="020B0603020202020204" pitchFamily="34" charset="0"/>
              </a:rPr>
              <a:t>Peak is very close to zero with a long tail.</a:t>
            </a:r>
          </a:p>
          <a:p>
            <a:pPr marL="342900" indent="-342900">
              <a:buFont typeface="Wingdings" panose="05000000000000000000" pitchFamily="2" charset="2"/>
              <a:buChar char="§"/>
            </a:pPr>
            <a:r>
              <a:rPr lang="en-GB" dirty="0">
                <a:latin typeface="Trebuchet MS" panose="020B0603020202020204" pitchFamily="34" charset="0"/>
              </a:rPr>
              <a:t>Large number of </a:t>
            </a:r>
            <a:r>
              <a:rPr lang="en-GB" dirty="0" err="1">
                <a:latin typeface="Trebuchet MS" panose="020B0603020202020204" pitchFamily="34" charset="0"/>
              </a:rPr>
              <a:t>fwd</a:t>
            </a:r>
            <a:r>
              <a:rPr lang="en-GB" dirty="0">
                <a:latin typeface="Trebuchet MS" panose="020B0603020202020204" pitchFamily="34" charset="0"/>
              </a:rPr>
              <a:t> packets can indicate a large number of file transfers.</a:t>
            </a:r>
          </a:p>
          <a:p>
            <a:pPr marL="342900" indent="-342900">
              <a:buFont typeface="Wingdings" panose="05000000000000000000" pitchFamily="2" charset="2"/>
              <a:buChar char="§"/>
            </a:pPr>
            <a:r>
              <a:rPr lang="en-GB" dirty="0">
                <a:latin typeface="Trebuchet MS" panose="020B0603020202020204" pitchFamily="34" charset="0"/>
              </a:rPr>
              <a:t>Threshold = 8.5, #outliers = 23349 (16.50%).</a:t>
            </a:r>
            <a:endParaRPr lang="he-IL" dirty="0">
              <a:latin typeface="Trebuchet MS" panose="020B0603020202020204" pitchFamily="34" charset="0"/>
            </a:endParaRPr>
          </a:p>
        </p:txBody>
      </p:sp>
      <p:pic>
        <p:nvPicPr>
          <p:cNvPr id="14" name="Picture 13" descr="A white rectangular object with numbers&#10;&#10;AI-generated content may be incorrect.">
            <a:extLst>
              <a:ext uri="{FF2B5EF4-FFF2-40B4-BE49-F238E27FC236}">
                <a16:creationId xmlns:a16="http://schemas.microsoft.com/office/drawing/2014/main" id="{6FAC11A4-C5D8-44E2-BD3E-F47D13F108DC}"/>
              </a:ext>
            </a:extLst>
          </p:cNvPr>
          <p:cNvPicPr/>
          <p:nvPr/>
        </p:nvPicPr>
        <p:blipFill>
          <a:blip r:embed="rId3"/>
          <a:stretch>
            <a:fillRect/>
          </a:stretch>
        </p:blipFill>
        <p:spPr>
          <a:xfrm>
            <a:off x="5261203" y="1996537"/>
            <a:ext cx="5792972" cy="3745043"/>
          </a:xfrm>
          <a:prstGeom prst="rect">
            <a:avLst/>
          </a:prstGeom>
        </p:spPr>
      </p:pic>
      <p:cxnSp>
        <p:nvCxnSpPr>
          <p:cNvPr id="17" name="Straight Connector 16">
            <a:extLst>
              <a:ext uri="{FF2B5EF4-FFF2-40B4-BE49-F238E27FC236}">
                <a16:creationId xmlns:a16="http://schemas.microsoft.com/office/drawing/2014/main" id="{520176E4-AD95-4B68-895D-DD2CF38771ED}"/>
              </a:ext>
            </a:extLst>
          </p:cNvPr>
          <p:cNvCxnSpPr/>
          <p:nvPr/>
        </p:nvCxnSpPr>
        <p:spPr>
          <a:xfrm>
            <a:off x="6496493" y="4603897"/>
            <a:ext cx="0" cy="11376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33588F4-A70A-4876-A509-17526BA2771B}"/>
              </a:ext>
            </a:extLst>
          </p:cNvPr>
          <p:cNvSpPr txBox="1"/>
          <p:nvPr/>
        </p:nvSpPr>
        <p:spPr>
          <a:xfrm>
            <a:off x="5695508" y="5741580"/>
            <a:ext cx="1860696" cy="307777"/>
          </a:xfrm>
          <a:prstGeom prst="rect">
            <a:avLst/>
          </a:prstGeom>
          <a:noFill/>
        </p:spPr>
        <p:txBody>
          <a:bodyPr wrap="square" rtlCol="1">
            <a:spAutoFit/>
          </a:bodyPr>
          <a:lstStyle/>
          <a:p>
            <a:pPr algn="ctr"/>
            <a:r>
              <a:rPr lang="en-US" sz="1400" dirty="0"/>
              <a:t>outlier threshold </a:t>
            </a:r>
            <a:endParaRPr lang="he-IL" sz="1400" dirty="0"/>
          </a:p>
        </p:txBody>
      </p:sp>
    </p:spTree>
    <p:extLst>
      <p:ext uri="{BB962C8B-B14F-4D97-AF65-F5344CB8AC3E}">
        <p14:creationId xmlns:p14="http://schemas.microsoft.com/office/powerpoint/2010/main" val="98217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331</TotalTime>
  <Words>3280</Words>
  <Application>Microsoft Office PowerPoint</Application>
  <PresentationFormat>Widescreen</PresentationFormat>
  <Paragraphs>518</Paragraphs>
  <Slides>47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Calibri Light</vt:lpstr>
      <vt:lpstr>Trebuchet MS</vt:lpstr>
      <vt:lpstr>Wingdings</vt:lpstr>
      <vt:lpstr>Retrospect</vt:lpstr>
      <vt:lpstr>Pipeline Final Project</vt:lpstr>
      <vt:lpstr>Dataset Overview</vt:lpstr>
      <vt:lpstr>Dataset Overview</vt:lpstr>
      <vt:lpstr>Metadata</vt:lpstr>
      <vt:lpstr>Metadata</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Chosen variables</vt:lpstr>
      <vt:lpstr>Metadata Missing Data &amp; Special Cases</vt:lpstr>
      <vt:lpstr>Metadata Correlations between variables</vt:lpstr>
      <vt:lpstr>Metadata Correlations between variables</vt:lpstr>
      <vt:lpstr>Metadata Correlations between variables</vt:lpstr>
      <vt:lpstr>Metadata Correlations between variables</vt:lpstr>
      <vt:lpstr>Metadata Correlations between variables</vt:lpstr>
      <vt:lpstr>Metadata Correlations between variables</vt:lpstr>
      <vt:lpstr>Metadata Correlations between variables</vt:lpstr>
      <vt:lpstr>Metadata Correlations between variables</vt:lpstr>
      <vt:lpstr>Shared Abnormalities</vt:lpstr>
      <vt:lpstr>Principal Component Analysis</vt:lpstr>
      <vt:lpstr>Principal Component Analysis</vt:lpstr>
      <vt:lpstr>Principal Component Analysis</vt:lpstr>
      <vt:lpstr>Principal Component Analysis</vt:lpstr>
      <vt:lpstr>Clustering K-Means  Elbow method</vt:lpstr>
      <vt:lpstr>Clustering K-Means  Results on 3PC</vt:lpstr>
      <vt:lpstr>Clustering K-Means  Results on 3PC</vt:lpstr>
      <vt:lpstr>Clustering K-Means  Results on 3PC</vt:lpstr>
      <vt:lpstr>Clustering K-Means  Results on 3PC</vt:lpstr>
      <vt:lpstr>Segmentation Analysis Temporal</vt:lpstr>
      <vt:lpstr>Segmentation Analysis Temporal</vt:lpstr>
      <vt:lpstr>Segmentation Analysis Temporal – Idle Mean</vt:lpstr>
      <vt:lpstr>Segmentation Analysis Temporal – Idle Mean</vt:lpstr>
      <vt:lpstr>Segmentation Analysis Temporal – K-S test results</vt:lpstr>
      <vt:lpstr>Network Graph</vt:lpstr>
      <vt:lpstr>Summary Modeling &amp; Analysis</vt:lpstr>
      <vt:lpstr>Summary Future Directions</vt:lpstr>
      <vt:lpstr>Summary Improving the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Atil Mansour</dc:creator>
  <cp:lastModifiedBy>האדי סרחאן</cp:lastModifiedBy>
  <cp:revision>47</cp:revision>
  <dcterms:created xsi:type="dcterms:W3CDTF">2025-07-31T06:24:05Z</dcterms:created>
  <dcterms:modified xsi:type="dcterms:W3CDTF">2025-07-31T17:00:58Z</dcterms:modified>
</cp:coreProperties>
</file>