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7" r:id="rId3"/>
    <p:sldId id="267" r:id="rId4"/>
    <p:sldId id="26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728760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85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8aa7ee31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8aa7ee3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70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8aa7ee31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8aa7ee31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3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8aa7ee31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8aa7ee31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43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134D6E66-E3F3-46D0-A2B1-4719CA6A3F42}" type="datetimeFigureOut">
              <a:rPr lang="" smtClean="0"/>
              <a:t>29/12/2020</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03011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34D6E66-E3F3-46D0-A2B1-4719CA6A3F42}" type="datetimeFigureOut">
              <a:rPr lang="" smtClean="0"/>
              <a:t>29/12/2020</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84763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34D6E66-E3F3-46D0-A2B1-4719CA6A3F42}" type="datetimeFigureOut">
              <a:rPr lang="" smtClean="0"/>
              <a:t>29/12/2020</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008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1073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34D6E66-E3F3-46D0-A2B1-4719CA6A3F42}" type="datetimeFigureOut">
              <a:rPr lang="" smtClean="0"/>
              <a:t>29/12/2020</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277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D6E66-E3F3-46D0-A2B1-4719CA6A3F42}" type="datetimeFigureOut">
              <a:rPr lang="" smtClean="0"/>
              <a:t>29/12/2020</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83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134D6E66-E3F3-46D0-A2B1-4719CA6A3F42}" type="datetimeFigureOut">
              <a:rPr lang="" smtClean="0"/>
              <a:t>29/12/2020</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43199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134D6E66-E3F3-46D0-A2B1-4719CA6A3F42}" type="datetimeFigureOut">
              <a:rPr lang="" smtClean="0"/>
              <a:t>29/12/2020</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1301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134D6E66-E3F3-46D0-A2B1-4719CA6A3F42}" type="datetimeFigureOut">
              <a:rPr lang="" smtClean="0"/>
              <a:t>29/12/2020</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2777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6E66-E3F3-46D0-A2B1-4719CA6A3F42}" type="datetimeFigureOut">
              <a:rPr lang="" smtClean="0"/>
              <a:t>29/12/2020</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74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D6E66-E3F3-46D0-A2B1-4719CA6A3F42}" type="datetimeFigureOut">
              <a:rPr lang="" smtClean="0"/>
              <a:t>29/12/2020</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56314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D6E66-E3F3-46D0-A2B1-4719CA6A3F42}" type="datetimeFigureOut">
              <a:rPr lang="" smtClean="0"/>
              <a:t>29/12/2020</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7490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34D6E66-E3F3-46D0-A2B1-4719CA6A3F42}" type="datetimeFigureOut">
              <a:rPr lang="" smtClean="0"/>
              <a:t>29/12/2020</a:t>
            </a:fld>
            <a:endParaRPr lang=""/>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7487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extLst>
              <a:ext uri="{28A0092B-C50C-407E-A947-70E740481C1C}">
                <a14:useLocalDpi xmlns:a14="http://schemas.microsoft.com/office/drawing/2010/main" val="0"/>
              </a:ext>
            </a:extLst>
          </a:blip>
          <a:srcRect l="4108" t="4341" r="4315" b="4496"/>
          <a:stretch/>
        </p:blipFill>
        <p:spPr>
          <a:xfrm>
            <a:off x="2222204" y="233916"/>
            <a:ext cx="4699591" cy="4678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slow" p14:dur="2000" advTm="10498"/>
    </mc:Choice>
    <mc:Fallback>
      <p:transition spd="slow" advTm="1049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0" y="1999049"/>
            <a:ext cx="8927100" cy="946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t>H</a:t>
            </a:r>
            <a:r>
              <a:rPr lang="en"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t>otel Management system</a:t>
            </a:r>
            <a:br>
              <a:rPr lang="en"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br>
            <a:r>
              <a:rPr lang="en"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t>-caf</a:t>
            </a:r>
            <a:r>
              <a:rPr lang="en-US"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t>é</a:t>
            </a:r>
            <a:r>
              <a:rPr lang="en" sz="31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rPr>
              <a:t> </a:t>
            </a:r>
            <a:endParaRPr sz="3100" b="1" u="sng"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Tm="850"/>
    </mc:Choice>
    <mc:Fallback>
      <p:transition spd="slow" advTm="85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265716" y="272291"/>
            <a:ext cx="8520600" cy="1621800"/>
          </a:xfrm>
          <a:prstGeom prst="rect">
            <a:avLst/>
          </a:prstGeom>
        </p:spPr>
        <p:txBody>
          <a:bodyPr spcFirstLastPara="1" wrap="square" lIns="91425" tIns="91425" rIns="91425" bIns="91425" anchor="t" anchorCtr="0">
            <a:noAutofit/>
          </a:bodyPr>
          <a:lstStyle/>
          <a:p>
            <a:r>
              <a:rPr lang="en-US" sz="2400" b="1" u="sng"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Introduction</a:t>
            </a:r>
            <a:r>
              <a:rPr lang="en-US" sz="1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r>
            <a:br>
              <a:rPr lang="en-US" sz="1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r>
              <a:rPr lang="en-US" sz="1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My project is basically on a management system of a hotel but I have tuned it to a café. I am making an </a:t>
            </a:r>
            <a:r>
              <a:rPr lang="en-US" sz="1400" b="1"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systematic </a:t>
            </a:r>
            <a:r>
              <a:rPr lang="en-US" sz="1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system for my café so that the customers can avail it through the specific machines on the café. It requires no manpower so that the </a:t>
            </a:r>
            <a:r>
              <a:rPr lang="en-US" sz="1400" b="1"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workload </a:t>
            </a:r>
            <a:r>
              <a:rPr lang="en-US" sz="1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on the staff will be less. This system is human friendly.</a:t>
            </a:r>
          </a:p>
        </p:txBody>
      </p:sp>
      <p:sp>
        <p:nvSpPr>
          <p:cNvPr id="2" name="TextBox 1"/>
          <p:cNvSpPr txBox="1"/>
          <p:nvPr/>
        </p:nvSpPr>
        <p:spPr>
          <a:xfrm>
            <a:off x="350874" y="2243470"/>
            <a:ext cx="8346559" cy="954107"/>
          </a:xfrm>
          <a:prstGeom prst="rect">
            <a:avLst/>
          </a:prstGeom>
          <a:noFill/>
        </p:spPr>
        <p:txBody>
          <a:bodyPr wrap="square" rtlCol="0">
            <a:spAutoFit/>
          </a:bodyPr>
          <a:lstStyle/>
          <a:p>
            <a:r>
              <a:rPr lang="en-US" b="1" u="sng" spc="50" dirty="0" err="1" smtClean="0">
                <a:ln w="0"/>
                <a:solidFill>
                  <a:schemeClr val="bg2"/>
                </a:solidFill>
                <a:effectLst>
                  <a:innerShdw blurRad="63500" dist="50800" dir="13500000">
                    <a:srgbClr val="000000">
                      <a:alpha val="50000"/>
                    </a:srgbClr>
                  </a:innerShdw>
                </a:effectLst>
              </a:rPr>
              <a:t>Metherdology</a:t>
            </a:r>
            <a:endParaRPr lang="en-US" b="1" u="sng" spc="50" dirty="0">
              <a:ln w="0"/>
              <a:solidFill>
                <a:schemeClr val="bg2"/>
              </a:solidFill>
              <a:effectLst>
                <a:innerShdw blurRad="63500" dist="50800" dir="13500000">
                  <a:srgbClr val="000000">
                    <a:alpha val="50000"/>
                  </a:srgbClr>
                </a:innerShdw>
              </a:effectLst>
            </a:endParaRPr>
          </a:p>
          <a:p>
            <a:r>
              <a:rPr lang="en-US" spc="50" dirty="0">
                <a:ln w="0"/>
                <a:solidFill>
                  <a:schemeClr val="bg2"/>
                </a:solidFill>
                <a:effectLst>
                  <a:innerShdw blurRad="63500" dist="50800" dir="13500000">
                    <a:srgbClr val="000000">
                      <a:alpha val="50000"/>
                    </a:srgbClr>
                  </a:innerShdw>
                </a:effectLst>
              </a:rPr>
              <a:t>I am using some basic </a:t>
            </a:r>
            <a:r>
              <a:rPr lang="en-US" spc="50" dirty="0" err="1">
                <a:ln w="0"/>
                <a:solidFill>
                  <a:schemeClr val="bg2"/>
                </a:solidFill>
                <a:effectLst>
                  <a:innerShdw blurRad="63500" dist="50800" dir="13500000">
                    <a:srgbClr val="000000">
                      <a:alpha val="50000"/>
                    </a:srgbClr>
                  </a:innerShdw>
                </a:effectLst>
              </a:rPr>
              <a:t>oop</a:t>
            </a:r>
            <a:r>
              <a:rPr lang="en-US" spc="50" dirty="0">
                <a:ln w="0"/>
                <a:solidFill>
                  <a:schemeClr val="bg2"/>
                </a:solidFill>
                <a:effectLst>
                  <a:innerShdw blurRad="63500" dist="50800" dir="13500000">
                    <a:srgbClr val="000000">
                      <a:alpha val="50000"/>
                    </a:srgbClr>
                  </a:innerShdw>
                </a:effectLst>
              </a:rPr>
              <a:t> concepts, some data structures concepts, and a database for the execution.</a:t>
            </a:r>
          </a:p>
          <a:p>
            <a:endParaRPr lang="" dirty="0"/>
          </a:p>
        </p:txBody>
      </p:sp>
      <p:sp>
        <p:nvSpPr>
          <p:cNvPr id="3" name="TextBox 2"/>
          <p:cNvSpPr txBox="1"/>
          <p:nvPr/>
        </p:nvSpPr>
        <p:spPr>
          <a:xfrm>
            <a:off x="435935" y="3197577"/>
            <a:ext cx="8187070" cy="1161772"/>
          </a:xfrm>
          <a:prstGeom prst="rect">
            <a:avLst/>
          </a:prstGeom>
          <a:noFill/>
        </p:spPr>
        <p:txBody>
          <a:bodyPr wrap="square" rtlCol="0">
            <a:spAutoFit/>
          </a:bodyPr>
          <a:lstStyle/>
          <a:p>
            <a:r>
              <a:rPr lang="en-US" b="1" u="sng" spc="50" dirty="0">
                <a:ln w="0"/>
                <a:solidFill>
                  <a:schemeClr val="bg2"/>
                </a:solidFill>
                <a:effectLst>
                  <a:innerShdw blurRad="63500" dist="50800" dir="13500000">
                    <a:srgbClr val="000000">
                      <a:alpha val="50000"/>
                    </a:srgbClr>
                  </a:innerShdw>
                </a:effectLst>
              </a:rPr>
              <a:t>Scope</a:t>
            </a:r>
          </a:p>
          <a:p>
            <a:r>
              <a:rPr lang="en-US" spc="50" dirty="0">
                <a:ln w="0"/>
                <a:solidFill>
                  <a:schemeClr val="bg2"/>
                </a:solidFill>
                <a:effectLst>
                  <a:innerShdw blurRad="63500" dist="50800" dir="13500000">
                    <a:srgbClr val="000000">
                      <a:alpha val="50000"/>
                    </a:srgbClr>
                  </a:innerShdw>
                </a:effectLst>
              </a:rPr>
              <a:t>My project has a vast scope in the field of modern sciences. It will help the café’s to work more systematically and in a </a:t>
            </a:r>
            <a:r>
              <a:rPr lang="en-US" spc="50" dirty="0" err="1" smtClean="0">
                <a:ln w="0"/>
                <a:solidFill>
                  <a:schemeClr val="bg2"/>
                </a:solidFill>
                <a:effectLst>
                  <a:innerShdw blurRad="63500" dist="50800" dir="13500000">
                    <a:srgbClr val="000000">
                      <a:alpha val="50000"/>
                    </a:srgbClr>
                  </a:innerShdw>
                </a:effectLst>
              </a:rPr>
              <a:t>mordernized</a:t>
            </a:r>
            <a:r>
              <a:rPr lang="en-US" spc="50" dirty="0" smtClean="0">
                <a:ln w="0"/>
                <a:solidFill>
                  <a:schemeClr val="bg2"/>
                </a:solidFill>
                <a:effectLst>
                  <a:innerShdw blurRad="63500" dist="50800" dir="13500000">
                    <a:srgbClr val="000000">
                      <a:alpha val="50000"/>
                    </a:srgbClr>
                  </a:innerShdw>
                </a:effectLst>
              </a:rPr>
              <a:t> </a:t>
            </a:r>
            <a:r>
              <a:rPr lang="en-US" spc="50" dirty="0">
                <a:ln w="0"/>
                <a:solidFill>
                  <a:schemeClr val="bg2"/>
                </a:solidFill>
                <a:effectLst>
                  <a:innerShdw blurRad="63500" dist="50800" dir="13500000">
                    <a:srgbClr val="000000">
                      <a:alpha val="50000"/>
                    </a:srgbClr>
                  </a:innerShdw>
                </a:effectLst>
              </a:rPr>
              <a:t>way. It will work with the android systems and the users can easily use it once they are guided properly.</a:t>
            </a:r>
          </a:p>
          <a:p>
            <a:endParaRPr lang="" dirty="0"/>
          </a:p>
        </p:txBody>
      </p:sp>
    </p:spTree>
  </p:cSld>
  <p:clrMapOvr>
    <a:masterClrMapping/>
  </p:clrMapOvr>
  <mc:AlternateContent xmlns:mc="http://schemas.openxmlformats.org/markup-compatibility/2006">
    <mc:Choice xmlns:p14="http://schemas.microsoft.com/office/powerpoint/2010/main" Requires="p14">
      <p:transition spd="slow" p14:dur="2000" advTm="517"/>
    </mc:Choice>
    <mc:Fallback>
      <p:transition spd="slow" advTm="51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276348" y="1505667"/>
            <a:ext cx="8520600" cy="780333"/>
          </a:xfrm>
          <a:prstGeom prst="rect">
            <a:avLst/>
          </a:prstGeom>
        </p:spPr>
        <p:txBody>
          <a:bodyPr spcFirstLastPara="1" wrap="square" lIns="91425" tIns="91425" rIns="91425" bIns="91425" anchor="t" anchorCtr="0">
            <a:noAutofit/>
          </a:bodyPr>
          <a:lstStyle/>
          <a:p>
            <a:r>
              <a:rPr lang="en-US" sz="1400"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So </a:t>
            </a:r>
            <a:r>
              <a:rPr lang="en-US" sz="14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basically the conclusion is that one can easily cope with this system and can use this system and upgrade it too for further benefits in future. </a:t>
            </a:r>
            <a:br>
              <a:rPr lang="en-US" sz="14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r>
              <a:rPr lang="en-US" sz="14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This system is time saving</a:t>
            </a:r>
            <a:r>
              <a:rPr lang="en-US" sz="1400"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a:t>
            </a:r>
            <a:br>
              <a:rPr lang="en-US" sz="1400"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br>
            <a:r>
              <a:rPr lang="en-US" sz="1400" dirty="0"/>
              <a:t/>
            </a:r>
            <a:br>
              <a:rPr lang="en-US" sz="1400" dirty="0"/>
            </a:br>
            <a:r>
              <a:rPr lang="en-US" sz="1400" dirty="0"/>
              <a:t/>
            </a:r>
            <a:br>
              <a:rPr lang="en-US" sz="1400" dirty="0"/>
            </a:br>
            <a:endParaRPr lang="en-US" sz="14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
        <p:nvSpPr>
          <p:cNvPr id="4" name="TextBox 3"/>
          <p:cNvSpPr txBox="1"/>
          <p:nvPr/>
        </p:nvSpPr>
        <p:spPr>
          <a:xfrm>
            <a:off x="520995" y="329609"/>
            <a:ext cx="2083982" cy="400110"/>
          </a:xfrm>
          <a:prstGeom prst="rect">
            <a:avLst/>
          </a:prstGeom>
          <a:noFill/>
        </p:spPr>
        <p:txBody>
          <a:bodyPr wrap="square" rtlCol="0">
            <a:spAutoFit/>
          </a:bodyPr>
          <a:lstStyle/>
          <a:p>
            <a:r>
              <a:rPr lang="en-US" sz="2000" b="1" u="sng" spc="50" dirty="0" smtClean="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Conclusion</a:t>
            </a:r>
            <a:endParaRPr lang="" sz="2000" b="1" u="sng" dirty="0">
              <a:latin typeface="Arial" panose="020B0604020202020204" pitchFamily="34" charset="0"/>
              <a:cs typeface="Arial" panose="020B0604020202020204" pitchFamily="34" charset="0"/>
            </a:endParaRPr>
          </a:p>
        </p:txBody>
      </p:sp>
      <p:sp>
        <p:nvSpPr>
          <p:cNvPr id="5" name="TextBox 4"/>
          <p:cNvSpPr txBox="1"/>
          <p:nvPr/>
        </p:nvSpPr>
        <p:spPr>
          <a:xfrm>
            <a:off x="1711841" y="2562446"/>
            <a:ext cx="4635796" cy="1600438"/>
          </a:xfrm>
          <a:prstGeom prst="rect">
            <a:avLst/>
          </a:prstGeom>
          <a:noFill/>
        </p:spPr>
        <p:txBody>
          <a:bodyPr wrap="square" rtlCol="0">
            <a:spAutoFit/>
          </a:bodyPr>
          <a:lstStyle/>
          <a:p>
            <a:pPr marL="285750" indent="-285750">
              <a:buFont typeface="Arial" panose="020B0604020202020204" pitchFamily="34" charset="0"/>
              <a:buChar char="•"/>
            </a:pPr>
            <a:r>
              <a:rPr lang="en-US" spc="50" dirty="0">
                <a:ln w="0"/>
                <a:solidFill>
                  <a:schemeClr val="bg2"/>
                </a:solidFill>
                <a:effectLst>
                  <a:innerShdw blurRad="63500" dist="50800" dir="13500000">
                    <a:srgbClr val="000000">
                      <a:alpha val="50000"/>
                    </a:srgbClr>
                  </a:innerShdw>
                </a:effectLst>
              </a:rPr>
              <a:t>This system is time saving</a:t>
            </a:r>
            <a:r>
              <a:rPr lang="en-US" spc="50" dirty="0" smtClean="0">
                <a:ln w="0"/>
                <a:solidFill>
                  <a:schemeClr val="bg2"/>
                </a:solidFill>
                <a:effectLst>
                  <a:innerShdw blurRad="63500" dist="50800" dir="13500000">
                    <a:srgbClr val="000000">
                      <a:alpha val="50000"/>
                    </a:srgbClr>
                  </a:innerShdw>
                </a:effectLst>
              </a:rPr>
              <a:t>.</a:t>
            </a:r>
          </a:p>
          <a:p>
            <a:pPr marL="285750" indent="-285750">
              <a:buFont typeface="Arial" panose="020B0604020202020204" pitchFamily="34" charset="0"/>
              <a:buChar char="•"/>
            </a:pPr>
            <a:r>
              <a:rPr lang="en-US" spc="50" dirty="0">
                <a:ln w="0"/>
                <a:solidFill>
                  <a:schemeClr val="bg2"/>
                </a:solidFill>
                <a:effectLst>
                  <a:innerShdw blurRad="63500" dist="50800" dir="13500000">
                    <a:srgbClr val="000000">
                      <a:alpha val="50000"/>
                    </a:srgbClr>
                  </a:innerShdw>
                </a:effectLst>
              </a:rPr>
              <a:t>It requires less man power.</a:t>
            </a:r>
          </a:p>
          <a:p>
            <a:pPr marL="285750" indent="-285750">
              <a:buFont typeface="Arial" panose="020B0604020202020204" pitchFamily="34" charset="0"/>
              <a:buChar char="•"/>
            </a:pPr>
            <a:r>
              <a:rPr lang="en-US" spc="50" dirty="0">
                <a:ln w="0"/>
                <a:solidFill>
                  <a:schemeClr val="bg2"/>
                </a:solidFill>
                <a:effectLst>
                  <a:innerShdw blurRad="63500" dist="50800" dir="13500000">
                    <a:srgbClr val="000000">
                      <a:alpha val="50000"/>
                    </a:srgbClr>
                  </a:innerShdw>
                </a:effectLst>
              </a:rPr>
              <a:t>It uses less power.</a:t>
            </a:r>
          </a:p>
          <a:p>
            <a:pPr marL="285750" indent="-285750">
              <a:buFont typeface="Arial" panose="020B0604020202020204" pitchFamily="34" charset="0"/>
              <a:buChar char="•"/>
            </a:pPr>
            <a:r>
              <a:rPr lang="en-US" spc="50" dirty="0">
                <a:ln w="0"/>
                <a:solidFill>
                  <a:schemeClr val="bg2"/>
                </a:solidFill>
                <a:effectLst>
                  <a:innerShdw blurRad="63500" dist="50800" dir="13500000">
                    <a:srgbClr val="000000">
                      <a:alpha val="50000"/>
                    </a:srgbClr>
                  </a:innerShdw>
                </a:effectLst>
              </a:rPr>
              <a:t>It is more efficient than the man power.</a:t>
            </a:r>
          </a:p>
          <a:p>
            <a:pPr marL="285750" indent="-285750">
              <a:buFont typeface="Arial" panose="020B0604020202020204" pitchFamily="34" charset="0"/>
              <a:buChar char="•"/>
            </a:pPr>
            <a:r>
              <a:rPr lang="en-US" spc="50" dirty="0">
                <a:ln w="0"/>
                <a:solidFill>
                  <a:schemeClr val="bg2"/>
                </a:solidFill>
                <a:effectLst>
                  <a:innerShdw blurRad="63500" dist="50800" dir="13500000">
                    <a:srgbClr val="000000">
                      <a:alpha val="50000"/>
                    </a:srgbClr>
                  </a:innerShdw>
                </a:effectLst>
              </a:rPr>
              <a:t>It has no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 dirty="0"/>
          </a:p>
        </p:txBody>
      </p:sp>
    </p:spTree>
    <p:extLst>
      <p:ext uri="{BB962C8B-B14F-4D97-AF65-F5344CB8AC3E}">
        <p14:creationId xmlns:p14="http://schemas.microsoft.com/office/powerpoint/2010/main" val="3945728856"/>
      </p:ext>
    </p:extLst>
  </p:cSld>
  <p:clrMapOvr>
    <a:masterClrMapping/>
  </p:clrMapOvr>
  <mc:AlternateContent xmlns:mc="http://schemas.openxmlformats.org/markup-compatibility/2006">
    <mc:Choice xmlns:p14="http://schemas.microsoft.com/office/powerpoint/2010/main" Requires="p14">
      <p:transition spd="slow" p14:dur="2000" advTm="397"/>
    </mc:Choice>
    <mc:Fallback>
      <p:transition spd="slow" advTm="397"/>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135</Words>
  <Application>Microsoft Office PowerPoint</Application>
  <PresentationFormat>On-screen Show (16:9)</PresentationFormat>
  <Paragraphs>13</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Hotel Management system -café </vt:lpstr>
      <vt:lpstr>Introduction My project is basically on a management system of a hotel but I have tuned it to a café. I am making an systematic system for my café so that the customers can avail it through the specific machines on the café. It requires no manpower so that the workload on the staff will be less. This system is human friendly.</vt:lpstr>
      <vt:lpstr>So basically the conclusion is that one can easily cope with this system and can use this system and upgrade it too for further benefits in future.  This system is time saving.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dc:creator>
  <cp:lastModifiedBy>THIS</cp:lastModifiedBy>
  <cp:revision>7</cp:revision>
  <dcterms:modified xsi:type="dcterms:W3CDTF">2020-12-29T12:30:13Z</dcterms:modified>
</cp:coreProperties>
</file>