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313" r:id="rId2"/>
    <p:sldId id="314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41" r:id="rId12"/>
    <p:sldId id="343" r:id="rId13"/>
    <p:sldId id="330" r:id="rId14"/>
    <p:sldId id="345" r:id="rId15"/>
    <p:sldId id="344" r:id="rId16"/>
    <p:sldId id="342" r:id="rId17"/>
    <p:sldId id="340" r:id="rId18"/>
    <p:sldId id="331" r:id="rId19"/>
    <p:sldId id="332" r:id="rId20"/>
    <p:sldId id="334" r:id="rId21"/>
    <p:sldId id="333" r:id="rId22"/>
    <p:sldId id="336" r:id="rId23"/>
    <p:sldId id="338" r:id="rId24"/>
    <p:sldId id="3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ist.mni.mcgill.ca/?p=85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ist.mni.mcgill.ca/?p=85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ist.mni.mcgill.ca/?p=85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Medical_gallery_of_David_Richfield_2014" TargetMode="External"/><Relationship Id="rId7" Type="http://schemas.openxmlformats.org/officeDocument/2006/relationships/hyperlink" Target="http://www.worldcat.org/issn/2002-4436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International_Standard_Serial_Number" TargetMode="External"/><Relationship Id="rId5" Type="http://schemas.openxmlformats.org/officeDocument/2006/relationships/hyperlink" Target="https://doi.org/10.15347/wjm/2014.009" TargetMode="External"/><Relationship Id="rId4" Type="http://schemas.openxmlformats.org/officeDocument/2006/relationships/hyperlink" Target="https://en.wikipedia.org/wiki/Digital_object_identifi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ist.mni.mcgill.ca/?p=85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s://commons.wikimedia.org/wiki/File:Aircraft_Parts_eng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ffine_transformation#/media/File:2D_affine_transformation_matrix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Atlases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The MNI 152 Atlas</a:t>
            </a:r>
            <a:br>
              <a:rPr lang="en-US" smtClean="0"/>
            </a:br>
            <a:r>
              <a:rPr lang="en-US" smtClean="0"/>
              <a:t>(non-linear)</a:t>
            </a:r>
            <a:endParaRPr lang="en-US"/>
          </a:p>
        </p:txBody>
      </p:sp>
      <p:pic>
        <p:nvPicPr>
          <p:cNvPr id="10" name="Picture 2" descr="http://www.bic.mni.mcgill.ca/uploads/ServicesAtlases/mni_icbm152_nl_VI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48705"/>
          <a:stretch/>
        </p:blipFill>
        <p:spPr bwMode="auto">
          <a:xfrm>
            <a:off x="4205160" y="2209800"/>
            <a:ext cx="37816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bic.mni.mcgill.ca/uploads/ServicesAtlases/mni_icbm152_nl_V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7" r="48705" b="32000"/>
          <a:stretch/>
        </p:blipFill>
        <p:spPr bwMode="auto">
          <a:xfrm>
            <a:off x="222042" y="2209800"/>
            <a:ext cx="37816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bic.mni.mcgill.ca/uploads/ServicesAtlases/mni_icbm152_nl_V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705" b="66666"/>
          <a:stretch/>
        </p:blipFill>
        <p:spPr bwMode="auto">
          <a:xfrm>
            <a:off x="8188278" y="2209800"/>
            <a:ext cx="37816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6912" y="6051827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Source: </a:t>
            </a:r>
            <a:r>
              <a:rPr lang="en-US" sz="1050">
                <a:hlinkClick r:id="rId3"/>
              </a:rPr>
              <a:t>http://nist.mni.mcgill.ca/?</a:t>
            </a:r>
            <a:r>
              <a:rPr lang="en-US" sz="1050" smtClean="0">
                <a:hlinkClick r:id="rId3"/>
              </a:rPr>
              <a:t>p=858</a:t>
            </a:r>
            <a:endParaRPr lang="en-US" sz="1050" smtClean="0"/>
          </a:p>
          <a:p>
            <a:endParaRPr lang="en-US" sz="1050" smtClean="0"/>
          </a:p>
        </p:txBody>
      </p:sp>
    </p:spTree>
    <p:extLst>
      <p:ext uri="{BB962C8B-B14F-4D97-AF65-F5344CB8AC3E}">
        <p14:creationId xmlns:p14="http://schemas.microsoft.com/office/powerpoint/2010/main" val="19672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Fuzziness</a:t>
            </a:r>
            <a:endParaRPr lang="en-US"/>
          </a:p>
        </p:txBody>
      </p:sp>
      <p:pic>
        <p:nvPicPr>
          <p:cNvPr id="16" name="Picture 2" descr="http://www.bic.mni.mcgill.ca/uploads/ServicesAtlases/mni_icbm152_nl_V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705" b="66666"/>
          <a:stretch/>
        </p:blipFill>
        <p:spPr bwMode="auto">
          <a:xfrm>
            <a:off x="450455" y="2511523"/>
            <a:ext cx="37816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6912" y="6051827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Source: </a:t>
            </a:r>
            <a:r>
              <a:rPr lang="en-US" sz="1050">
                <a:hlinkClick r:id="rId3"/>
              </a:rPr>
              <a:t>http://nist.mni.mcgill.ca/?</a:t>
            </a:r>
            <a:r>
              <a:rPr lang="en-US" sz="1050" smtClean="0">
                <a:hlinkClick r:id="rId3"/>
              </a:rPr>
              <a:t>p=858</a:t>
            </a:r>
            <a:endParaRPr lang="en-US" sz="1050" smtClean="0"/>
          </a:p>
          <a:p>
            <a:endParaRPr lang="en-US" sz="105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2695" y="193040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MNI 152 Non Linear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14453" y="1888920"/>
            <a:ext cx="30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Colin 27 Average Brain 1998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7098" y="3360716"/>
            <a:ext cx="3467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see that the MNI 152 atlas's skull (left) is much fuzzier than the single-subject Colin 27 atlas (right), where we can make out different tissues and more individual variation.</a:t>
            </a:r>
            <a:endParaRPr lang="en-US"/>
          </a:p>
        </p:txBody>
      </p:sp>
      <p:pic>
        <p:nvPicPr>
          <p:cNvPr id="1026" name="Picture 2" descr="http://nist.mni.mcgill.ca/wp-content/uploads/2016/04/mni_colin27_199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03"/>
          <a:stretch/>
        </p:blipFill>
        <p:spPr bwMode="auto">
          <a:xfrm>
            <a:off x="8661542" y="2511523"/>
            <a:ext cx="289248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Atlas Segmentations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012641" cy="3880773"/>
          </a:xfrm>
        </p:spPr>
        <p:txBody>
          <a:bodyPr>
            <a:normAutofit/>
          </a:bodyPr>
          <a:lstStyle/>
          <a:p>
            <a:r>
              <a:rPr lang="en-US" sz="2000" smtClean="0"/>
              <a:t>A segmentation divides an image or volume into regions of interest, labeling tissues differently based on certain criteria.</a:t>
            </a:r>
          </a:p>
          <a:p>
            <a:endParaRPr lang="en-US" sz="2000"/>
          </a:p>
          <a:p>
            <a:r>
              <a:rPr lang="en-US" sz="2000" smtClean="0"/>
              <a:t>Segmentations are commonly computed for atlases. In the right-most column of images, we can see the segmentation for the MNI 152 atlas, which divides the volume into brain, head, and eye masks.</a:t>
            </a:r>
          </a:p>
          <a:p>
            <a:endParaRPr lang="en-US" sz="2000"/>
          </a:p>
          <a:p>
            <a:r>
              <a:rPr lang="en-US" sz="2000" smtClean="0"/>
              <a:t>Other segmentations might differentiate bone, meninges, and grey &amp; white matter.</a:t>
            </a:r>
          </a:p>
        </p:txBody>
      </p:sp>
      <p:pic>
        <p:nvPicPr>
          <p:cNvPr id="1026" name="Picture 2" descr="http://www.bic.mni.mcgill.ca/uploads/ServicesAtlases/mni_icbm152_nl_V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5"/>
          <a:stretch/>
        </p:blipFill>
        <p:spPr bwMode="auto">
          <a:xfrm>
            <a:off x="8689975" y="1597839"/>
            <a:ext cx="3184525" cy="426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6912" y="6051827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Source: </a:t>
            </a:r>
            <a:r>
              <a:rPr lang="en-US" sz="1050">
                <a:hlinkClick r:id="rId3"/>
              </a:rPr>
              <a:t>http://nist.mni.mcgill.ca/?</a:t>
            </a:r>
            <a:r>
              <a:rPr lang="en-US" sz="1050" smtClean="0">
                <a:hlinkClick r:id="rId3"/>
              </a:rPr>
              <a:t>p=858</a:t>
            </a:r>
            <a:endParaRPr lang="en-US" sz="1050" smtClean="0"/>
          </a:p>
          <a:p>
            <a:endParaRPr lang="en-US" sz="1050" smtClean="0"/>
          </a:p>
        </p:txBody>
      </p:sp>
    </p:spTree>
    <p:extLst>
      <p:ext uri="{BB962C8B-B14F-4D97-AF65-F5344CB8AC3E}">
        <p14:creationId xmlns:p14="http://schemas.microsoft.com/office/powerpoint/2010/main" val="23032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Canonical Spaces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smtClean="0"/>
              <a:t>For any given atlas, such as the MNI 152, there can be a number of sub-varieties which exist in different spaces.</a:t>
            </a:r>
          </a:p>
          <a:p>
            <a:endParaRPr lang="en-US" sz="2000"/>
          </a:p>
          <a:p>
            <a:r>
              <a:rPr lang="en-US" sz="2000" smtClean="0"/>
              <a:t>Canonical spaces are a popular handful of such spaces chosen for qualities such as universality or correspondence to a specific modality's point spread function (resolution).</a:t>
            </a:r>
          </a:p>
          <a:p>
            <a:endParaRPr lang="en-US" sz="2000"/>
          </a:p>
          <a:p>
            <a:r>
              <a:rPr lang="en-US" sz="2000" smtClean="0"/>
              <a:t>In NeuroDOT 2, we describe these spaces mathematically with several vectors and scalar values.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74002" y="3942027"/>
            <a:ext cx="27432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8" name="Group 1027"/>
          <p:cNvGrpSpPr/>
          <p:nvPr/>
        </p:nvGrpSpPr>
        <p:grpSpPr>
          <a:xfrm>
            <a:off x="9502602" y="4283759"/>
            <a:ext cx="2286000" cy="2059736"/>
            <a:chOff x="7281948" y="3867326"/>
            <a:chExt cx="2286000" cy="2059736"/>
          </a:xfrm>
        </p:grpSpPr>
        <p:sp>
          <p:nvSpPr>
            <p:cNvPr id="75" name="Rectangle 74"/>
            <p:cNvSpPr/>
            <p:nvPr/>
          </p:nvSpPr>
          <p:spPr>
            <a:xfrm>
              <a:off x="7281948" y="4098262"/>
              <a:ext cx="1828800" cy="18288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/>
            <p:cNvSpPr/>
            <p:nvPr/>
          </p:nvSpPr>
          <p:spPr>
            <a:xfrm>
              <a:off x="7281948" y="3868868"/>
              <a:ext cx="2286000" cy="228600"/>
            </a:xfrm>
            <a:prstGeom prst="parallelogram">
              <a:avLst>
                <a:gd name="adj" fmla="val 19861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/>
            <p:cNvSpPr/>
            <p:nvPr/>
          </p:nvSpPr>
          <p:spPr>
            <a:xfrm rot="16200000" flipH="1">
              <a:off x="8310648" y="4668968"/>
              <a:ext cx="2057400" cy="457200"/>
            </a:xfrm>
            <a:prstGeom prst="parallelogram">
              <a:avLst>
                <a:gd name="adj" fmla="val 5086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7" idx="1"/>
              <a:endCxn id="75" idx="1"/>
            </p:cNvCxnSpPr>
            <p:nvPr/>
          </p:nvCxnSpPr>
          <p:spPr>
            <a:xfrm flipH="1" flipV="1">
              <a:off x="7281948" y="501266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7285272" y="519204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7281948" y="537667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7281948" y="555955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7285272" y="573893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285272" y="4828224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7285272" y="4463844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285272" y="4646164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285272" y="427939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6556248" y="5008593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73912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692200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710488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728776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747064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765352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783640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8019288" y="501091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8622792" y="480000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8577072" y="482540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8531352" y="484445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8485632" y="486985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8439912" y="488890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 flipV="1">
              <a:off x="8394192" y="491430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8348472" y="494605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 flipH="1" flipV="1">
              <a:off x="8302752" y="495875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 flipV="1">
              <a:off x="8257032" y="4984155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77" idx="3"/>
              <a:endCxn id="77" idx="1"/>
            </p:cNvCxnSpPr>
            <p:nvPr/>
          </p:nvCxnSpPr>
          <p:spPr>
            <a:xfrm flipH="1">
              <a:off x="9110748" y="4781284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9103273" y="4959077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9105174" y="5148658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9110747" y="5328174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9110747" y="5504366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9104971" y="4597242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9105999" y="4413487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9104497" y="4235577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9110747" y="4044156"/>
              <a:ext cx="457200" cy="232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76" idx="1"/>
              <a:endCxn id="76" idx="3"/>
            </p:cNvCxnSpPr>
            <p:nvPr/>
          </p:nvCxnSpPr>
          <p:spPr>
            <a:xfrm flipH="1">
              <a:off x="8197936" y="3868868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8381364" y="3868073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8570593" y="3870522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8747058" y="3869410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8928857" y="3884609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8021605" y="3870522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832242" y="3867666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7646807" y="3884164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7458702" y="3867326"/>
              <a:ext cx="454024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 flipV="1">
              <a:off x="7697272" y="3888582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 flipV="1">
              <a:off x="7386664" y="4041523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 flipV="1">
              <a:off x="7336934" y="4063951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7662347" y="3910807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 flipV="1">
              <a:off x="7607377" y="3936443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7545225" y="3962613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 flipV="1">
              <a:off x="7517240" y="3983978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7474963" y="4004531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7430469" y="4022413"/>
              <a:ext cx="1828800" cy="1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3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72"/>
            <a:ext cx="8596668" cy="1320800"/>
          </a:xfrm>
        </p:spPr>
        <p:txBody>
          <a:bodyPr/>
          <a:lstStyle/>
          <a:p>
            <a:r>
              <a:rPr lang="en-US" smtClean="0"/>
              <a:t>Canonical Spaces: </a:t>
            </a:r>
            <a:r>
              <a:rPr lang="en-US" smtClean="0">
                <a:solidFill>
                  <a:srgbClr val="00B050"/>
                </a:solidFill>
              </a:rPr>
              <a:t>mmx</a:t>
            </a:r>
            <a:r>
              <a:rPr lang="en-US" smtClean="0"/>
              <a:t>, </a:t>
            </a:r>
            <a:r>
              <a:rPr lang="en-US" smtClean="0">
                <a:solidFill>
                  <a:srgbClr val="00B050"/>
                </a:solidFill>
              </a:rPr>
              <a:t>mmy</a:t>
            </a:r>
            <a:r>
              <a:rPr lang="en-US" smtClean="0"/>
              <a:t>, </a:t>
            </a:r>
            <a:r>
              <a:rPr lang="en-US" smtClean="0">
                <a:solidFill>
                  <a:srgbClr val="00B050"/>
                </a:solidFill>
              </a:rPr>
              <a:t>mmz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The quantities </a:t>
            </a:r>
            <a:r>
              <a:rPr lang="en-US" sz="2000" smtClean="0">
                <a:solidFill>
                  <a:srgbClr val="00B050"/>
                </a:solidFill>
              </a:rPr>
              <a:t>mmx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00B050"/>
                </a:solidFill>
              </a:rPr>
              <a:t>mmy</a:t>
            </a:r>
            <a:r>
              <a:rPr lang="en-US" sz="2000" smtClean="0"/>
              <a:t>, and </a:t>
            </a:r>
            <a:r>
              <a:rPr lang="en-US" sz="2000" smtClean="0">
                <a:solidFill>
                  <a:srgbClr val="00B050"/>
                </a:solidFill>
              </a:rPr>
              <a:t>mmz </a:t>
            </a:r>
            <a:r>
              <a:rPr lang="en-US" sz="2000" smtClean="0"/>
              <a:t>give the voxels' dimensions in millimeters for each axis.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2678199" y="3035300"/>
            <a:ext cx="6835602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46465" y="3575995"/>
            <a:ext cx="4699069" cy="2576210"/>
            <a:chOff x="4603148" y="3676890"/>
            <a:chExt cx="4699069" cy="2576210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4983492" y="5461226"/>
              <a:ext cx="91440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4907048" y="5498529"/>
              <a:ext cx="914400" cy="457200"/>
            </a:xfrm>
            <a:prstGeom prst="straightConnector1">
              <a:avLst/>
            </a:prstGeom>
            <a:ln>
              <a:solidFill>
                <a:schemeClr val="bg2"/>
              </a:solidFill>
              <a:tailEnd type="oval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907048" y="3906173"/>
              <a:ext cx="2286000" cy="2058989"/>
              <a:chOff x="4667249" y="3982373"/>
              <a:chExt cx="2286000" cy="205898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667249" y="4212562"/>
                <a:ext cx="1828800" cy="18288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/>
              <p:cNvSpPr/>
              <p:nvPr/>
            </p:nvSpPr>
            <p:spPr>
              <a:xfrm>
                <a:off x="4667249" y="3983168"/>
                <a:ext cx="2286000" cy="228600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/>
              <p:cNvSpPr/>
              <p:nvPr/>
            </p:nvSpPr>
            <p:spPr>
              <a:xfrm rot="16200000" flipH="1">
                <a:off x="5695949" y="4783268"/>
                <a:ext cx="2057400" cy="457200"/>
              </a:xfrm>
              <a:prstGeom prst="parallelogram">
                <a:avLst>
                  <a:gd name="adj" fmla="val 50868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124449" y="3982373"/>
                <a:ext cx="1828800" cy="18288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/>
              <p:cNvSpPr/>
              <p:nvPr/>
            </p:nvSpPr>
            <p:spPr>
              <a:xfrm>
                <a:off x="4667249" y="5811173"/>
                <a:ext cx="2286000" cy="228600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06544" y="5756205"/>
              <a:ext cx="230981" cy="213673"/>
              <a:chOff x="7353298" y="3998320"/>
              <a:chExt cx="230981" cy="21367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53298" y="4028033"/>
                <a:ext cx="182880" cy="1828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/>
              <p:cNvSpPr/>
              <p:nvPr/>
            </p:nvSpPr>
            <p:spPr>
              <a:xfrm>
                <a:off x="7353298" y="3998320"/>
                <a:ext cx="228600" cy="27432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/>
              <p:cNvSpPr/>
              <p:nvPr/>
            </p:nvSpPr>
            <p:spPr>
              <a:xfrm rot="16200000" flipH="1">
                <a:off x="7453882" y="4083186"/>
                <a:ext cx="210312" cy="45720"/>
              </a:xfrm>
              <a:prstGeom prst="parallelogram">
                <a:avLst>
                  <a:gd name="adj" fmla="val 50868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401399" y="4002760"/>
                <a:ext cx="182880" cy="1828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>
                <a:off x="7353298" y="4184561"/>
                <a:ext cx="228600" cy="27432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4904666" y="3676890"/>
              <a:ext cx="0" cy="2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4907048" y="5965747"/>
              <a:ext cx="228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21738" y="543740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y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0033" y="5883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x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3148" y="37144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z</a:t>
              </a:r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354487" y="4501436"/>
              <a:ext cx="692943" cy="641019"/>
              <a:chOff x="7353298" y="3998320"/>
              <a:chExt cx="230981" cy="21367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353298" y="4028033"/>
                <a:ext cx="182880" cy="1828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/>
              <p:cNvSpPr/>
              <p:nvPr/>
            </p:nvSpPr>
            <p:spPr>
              <a:xfrm>
                <a:off x="7353298" y="3998320"/>
                <a:ext cx="228600" cy="27432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6200000" flipH="1">
                <a:off x="7453882" y="4083186"/>
                <a:ext cx="210312" cy="45720"/>
              </a:xfrm>
              <a:prstGeom prst="parallelogram">
                <a:avLst>
                  <a:gd name="adj" fmla="val 50868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401399" y="4002760"/>
                <a:ext cx="182880" cy="18288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arallelogram 56"/>
              <p:cNvSpPr/>
              <p:nvPr/>
            </p:nvSpPr>
            <p:spPr>
              <a:xfrm>
                <a:off x="7353298" y="4184561"/>
                <a:ext cx="228600" cy="27432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5099259" y="4563417"/>
              <a:ext cx="3060445" cy="115207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149636" y="5240468"/>
              <a:ext cx="3095414" cy="762796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60" idx="2"/>
            </p:cNvCxnSpPr>
            <p:nvPr/>
          </p:nvCxnSpPr>
          <p:spPr>
            <a:xfrm flipV="1">
              <a:off x="5175459" y="5055709"/>
              <a:ext cx="2579131" cy="79694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14405" y="4809488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chemeClr val="accent5"/>
                  </a:solidFill>
                </a:rPr>
                <a:t>mmz = 1mm</a:t>
              </a:r>
              <a:endParaRPr lang="en-US" sz="1000">
                <a:solidFill>
                  <a:schemeClr val="accent5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21848" y="4174297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rgbClr val="7030A0"/>
                  </a:solidFill>
                </a:rPr>
                <a:t>mmy = 1mm</a:t>
              </a:r>
              <a:endParaRPr lang="en-US" sz="1000">
                <a:solidFill>
                  <a:srgbClr val="7030A0"/>
                </a:solidFill>
              </a:endParaRPr>
            </a:p>
          </p:txBody>
        </p:sp>
        <p:sp>
          <p:nvSpPr>
            <p:cNvPr id="66" name="Right Bracket 65"/>
            <p:cNvSpPr/>
            <p:nvPr/>
          </p:nvSpPr>
          <p:spPr>
            <a:xfrm rot="3600000" flipH="1">
              <a:off x="8869034" y="4364276"/>
              <a:ext cx="91440" cy="274320"/>
            </a:xfrm>
            <a:prstGeom prst="rightBracket">
              <a:avLst>
                <a:gd name="adj" fmla="val 88744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7" name="Right Bracket 66"/>
            <p:cNvSpPr/>
            <p:nvPr/>
          </p:nvSpPr>
          <p:spPr>
            <a:xfrm flipH="1">
              <a:off x="8217532" y="4540962"/>
              <a:ext cx="91440" cy="640080"/>
            </a:xfrm>
            <a:prstGeom prst="rightBracket">
              <a:avLst>
                <a:gd name="adj" fmla="val 88744"/>
              </a:avLst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Bracket 70"/>
            <p:cNvSpPr/>
            <p:nvPr/>
          </p:nvSpPr>
          <p:spPr>
            <a:xfrm rot="16200000" flipH="1">
              <a:off x="8594834" y="4963392"/>
              <a:ext cx="91440" cy="640080"/>
            </a:xfrm>
            <a:prstGeom prst="rightBracket">
              <a:avLst>
                <a:gd name="adj" fmla="val 88744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85527" y="5331069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solidFill>
                    <a:srgbClr val="0070C0"/>
                  </a:solidFill>
                </a:rPr>
                <a:t>mmx = 1mm</a:t>
              </a:r>
              <a:endParaRPr lang="en-US" sz="10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25"/>
            <a:ext cx="8596668" cy="1320800"/>
          </a:xfrm>
        </p:spPr>
        <p:txBody>
          <a:bodyPr/>
          <a:lstStyle/>
          <a:p>
            <a:r>
              <a:rPr lang="en-US" smtClean="0"/>
              <a:t>Canonical Spaces: </a:t>
            </a:r>
            <a:r>
              <a:rPr lang="en-US" smtClean="0">
                <a:solidFill>
                  <a:srgbClr val="00B050"/>
                </a:solidFill>
              </a:rPr>
              <a:t>nVx</a:t>
            </a:r>
            <a:r>
              <a:rPr lang="en-US" smtClean="0"/>
              <a:t>, </a:t>
            </a:r>
            <a:r>
              <a:rPr lang="en-US" smtClean="0">
                <a:solidFill>
                  <a:srgbClr val="00B050"/>
                </a:solidFill>
              </a:rPr>
              <a:t>nVy</a:t>
            </a:r>
            <a:r>
              <a:rPr lang="en-US" smtClean="0"/>
              <a:t>, </a:t>
            </a:r>
            <a:r>
              <a:rPr lang="en-US" smtClean="0">
                <a:solidFill>
                  <a:srgbClr val="00B050"/>
                </a:solidFill>
              </a:rPr>
              <a:t>nVz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nVx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00B050"/>
                </a:solidFill>
              </a:rPr>
              <a:t>nVy</a:t>
            </a:r>
            <a:r>
              <a:rPr lang="en-US" sz="2000" smtClean="0"/>
              <a:t>, and </a:t>
            </a:r>
            <a:r>
              <a:rPr lang="en-US" sz="2000" smtClean="0">
                <a:solidFill>
                  <a:srgbClr val="00B050"/>
                </a:solidFill>
              </a:rPr>
              <a:t>nVz </a:t>
            </a:r>
            <a:r>
              <a:rPr lang="en-US" sz="2000" smtClean="0"/>
              <a:t>give us the number of voxels in each dimension.</a:t>
            </a:r>
            <a:endParaRPr lang="en-US" sz="2000"/>
          </a:p>
        </p:txBody>
      </p:sp>
      <p:grpSp>
        <p:nvGrpSpPr>
          <p:cNvPr id="19" name="Group 18"/>
          <p:cNvGrpSpPr/>
          <p:nvPr/>
        </p:nvGrpSpPr>
        <p:grpSpPr>
          <a:xfrm>
            <a:off x="2678199" y="3035300"/>
            <a:ext cx="6835602" cy="3657600"/>
            <a:chOff x="2678199" y="3035300"/>
            <a:chExt cx="6835602" cy="3657600"/>
          </a:xfrm>
        </p:grpSpPr>
        <p:sp>
          <p:nvSpPr>
            <p:cNvPr id="11" name="Rectangle 10"/>
            <p:cNvSpPr/>
            <p:nvPr/>
          </p:nvSpPr>
          <p:spPr>
            <a:xfrm>
              <a:off x="2678199" y="3035300"/>
              <a:ext cx="6835602" cy="3657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985704" y="3184285"/>
              <a:ext cx="4220592" cy="3359630"/>
              <a:chOff x="3914572" y="3184285"/>
              <a:chExt cx="4220592" cy="335963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016369" y="3322174"/>
                <a:ext cx="3118795" cy="2761531"/>
                <a:chOff x="2869598" y="3390674"/>
                <a:chExt cx="3118795" cy="2761531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5073993" y="3550847"/>
                  <a:ext cx="914400" cy="457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V="1">
                  <a:off x="4997549" y="3588150"/>
                  <a:ext cx="914400" cy="457200"/>
                </a:xfrm>
                <a:prstGeom prst="straightConnector1">
                  <a:avLst/>
                </a:prstGeom>
                <a:ln>
                  <a:solidFill>
                    <a:schemeClr val="bg2"/>
                  </a:solidFill>
                  <a:tailEnd type="oval" w="med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3171116" y="3575995"/>
                  <a:ext cx="0" cy="2286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3173498" y="5864852"/>
                  <a:ext cx="228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5016483" y="578287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bg1"/>
                      </a:solidFill>
                    </a:rPr>
                    <a:t>x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69598" y="361356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bg1"/>
                      </a:solidFill>
                    </a:rPr>
                    <a:t>z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468060" y="339067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bg1"/>
                      </a:solidFill>
                    </a:rPr>
                    <a:t>y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3173498" y="3812277"/>
                  <a:ext cx="2286000" cy="2059736"/>
                  <a:chOff x="7281948" y="3867326"/>
                  <a:chExt cx="2286000" cy="2059736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7281948" y="4098262"/>
                    <a:ext cx="1828800" cy="1828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lelogram 52"/>
                  <p:cNvSpPr/>
                  <p:nvPr/>
                </p:nvSpPr>
                <p:spPr>
                  <a:xfrm>
                    <a:off x="7281948" y="3868868"/>
                    <a:ext cx="2286000" cy="228600"/>
                  </a:xfrm>
                  <a:prstGeom prst="parallelogram">
                    <a:avLst>
                      <a:gd name="adj" fmla="val 198611"/>
                    </a:avLst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Parallelogram 53"/>
                  <p:cNvSpPr/>
                  <p:nvPr/>
                </p:nvSpPr>
                <p:spPr>
                  <a:xfrm rot="16200000" flipH="1">
                    <a:off x="8310648" y="4668968"/>
                    <a:ext cx="2057400" cy="457200"/>
                  </a:xfrm>
                  <a:prstGeom prst="parallelogram">
                    <a:avLst>
                      <a:gd name="adj" fmla="val 50868"/>
                    </a:avLst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/>
                  <p:cNvCxnSpPr>
                    <a:stCxn id="54" idx="1"/>
                    <a:endCxn id="50" idx="1"/>
                  </p:cNvCxnSpPr>
                  <p:nvPr/>
                </p:nvCxnSpPr>
                <p:spPr>
                  <a:xfrm flipH="1" flipV="1">
                    <a:off x="7281948" y="501266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7285272" y="519204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7281948" y="537667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H="1" flipV="1">
                    <a:off x="7281948" y="555955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H="1" flipV="1">
                    <a:off x="7285272" y="573893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7285272" y="4828224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H="1" flipV="1">
                    <a:off x="7285272" y="4463844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 flipV="1">
                    <a:off x="7285272" y="4646164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7285272" y="427939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rot="5400000" flipH="1" flipV="1">
                    <a:off x="6556248" y="5008593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5400000" flipH="1" flipV="1">
                    <a:off x="673912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5400000" flipH="1" flipV="1">
                    <a:off x="692200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5400000" flipH="1" flipV="1">
                    <a:off x="710488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5400000" flipH="1" flipV="1">
                    <a:off x="728776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5400000" flipH="1" flipV="1">
                    <a:off x="747064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5400000" flipH="1" flipV="1">
                    <a:off x="765352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5400000" flipH="1" flipV="1">
                    <a:off x="783640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5400000" flipH="1" flipV="1">
                    <a:off x="8019288" y="501091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rot="5400000" flipH="1" flipV="1">
                    <a:off x="8622792" y="480000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5400000" flipH="1" flipV="1">
                    <a:off x="8577072" y="482540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5400000" flipH="1" flipV="1">
                    <a:off x="8531352" y="484445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 flipH="1" flipV="1">
                    <a:off x="8485632" y="486985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5400000" flipH="1" flipV="1">
                    <a:off x="8439912" y="488890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5400000" flipH="1" flipV="1">
                    <a:off x="8394192" y="491430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rot="5400000" flipH="1" flipV="1">
                    <a:off x="8348472" y="494605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5400000" flipH="1" flipV="1">
                    <a:off x="8302752" y="495875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rot="5400000" flipH="1" flipV="1">
                    <a:off x="8257032" y="4984155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>
                    <a:stCxn id="54" idx="3"/>
                    <a:endCxn id="54" idx="1"/>
                  </p:cNvCxnSpPr>
                  <p:nvPr/>
                </p:nvCxnSpPr>
                <p:spPr>
                  <a:xfrm flipH="1">
                    <a:off x="9110748" y="4781284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flipH="1">
                    <a:off x="9103273" y="4959077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flipH="1">
                    <a:off x="9105174" y="5148658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9110747" y="5328174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H="1">
                    <a:off x="9110747" y="5504366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H="1">
                    <a:off x="9104971" y="4597242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9105999" y="4413487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flipH="1">
                    <a:off x="9104497" y="4235577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9110747" y="4044156"/>
                    <a:ext cx="457200" cy="2325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53" idx="1"/>
                    <a:endCxn id="53" idx="3"/>
                  </p:cNvCxnSpPr>
                  <p:nvPr/>
                </p:nvCxnSpPr>
                <p:spPr>
                  <a:xfrm flipH="1">
                    <a:off x="8197936" y="3868868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8381364" y="3868073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8570593" y="3870522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8747058" y="3869410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8928857" y="3884609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021605" y="3870522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>
                    <a:off x="7832242" y="3867666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646807" y="3884164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>
                    <a:off x="7458702" y="3867326"/>
                    <a:ext cx="454024" cy="2286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H="1" flipV="1">
                    <a:off x="7697272" y="3888582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 flipV="1">
                    <a:off x="7386664" y="4041523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 flipV="1">
                    <a:off x="7336934" y="4063951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 flipV="1">
                    <a:off x="7662347" y="3910807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H="1" flipV="1">
                    <a:off x="7607377" y="3936443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flipH="1" flipV="1">
                    <a:off x="7545225" y="3962613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H="1" flipV="1">
                    <a:off x="7517240" y="3983978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 flipH="1" flipV="1">
                    <a:off x="7474963" y="4004531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H="1" flipV="1">
                    <a:off x="7430469" y="4022413"/>
                    <a:ext cx="1828800" cy="1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Right Bracket 11"/>
              <p:cNvSpPr/>
              <p:nvPr/>
            </p:nvSpPr>
            <p:spPr>
              <a:xfrm flipH="1">
                <a:off x="5016369" y="3898864"/>
                <a:ext cx="150041" cy="2073998"/>
              </a:xfrm>
              <a:prstGeom prst="rightBracket">
                <a:avLst>
                  <a:gd name="adj" fmla="val 88744"/>
                </a:avLst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914572" y="4676535"/>
                <a:ext cx="1054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chemeClr val="accent5"/>
                    </a:solidFill>
                  </a:rPr>
                  <a:t>nVz = 10</a:t>
                </a:r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6" name="Right Bracket 135"/>
              <p:cNvSpPr/>
              <p:nvPr/>
            </p:nvSpPr>
            <p:spPr>
              <a:xfrm rot="16200000" flipH="1">
                <a:off x="6211918" y="5095501"/>
                <a:ext cx="150041" cy="2073998"/>
              </a:xfrm>
              <a:prstGeom prst="rightBracket">
                <a:avLst>
                  <a:gd name="adj" fmla="val 88744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625597" y="6174583"/>
                <a:ext cx="10646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0070C0"/>
                    </a:solidFill>
                  </a:rPr>
                  <a:t>nVx = 10</a:t>
                </a:r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Right Bracket 137"/>
              <p:cNvSpPr/>
              <p:nvPr/>
            </p:nvSpPr>
            <p:spPr>
              <a:xfrm rot="3600000" flipH="1">
                <a:off x="7208830" y="3448604"/>
                <a:ext cx="150041" cy="640080"/>
              </a:xfrm>
              <a:prstGeom prst="rightBracket">
                <a:avLst>
                  <a:gd name="adj" fmla="val 8874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761307" y="3184285"/>
                <a:ext cx="11039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7030A0"/>
                    </a:solidFill>
                  </a:rPr>
                  <a:t>nVy = 10</a:t>
                </a:r>
                <a:endParaRPr 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88396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471979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655562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3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839145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4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022728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5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206311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6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89894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7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573477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8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757060" y="5594329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9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899696" y="5594329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10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292557" y="5422712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292557" y="5239296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3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92557" y="5055878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4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5292557" y="4872460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5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292557" y="4689042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6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292557" y="4505624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7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292557" y="4322206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8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292557" y="4138788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9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262100" y="3955370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10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4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" y="11875"/>
            <a:ext cx="8596668" cy="1320800"/>
          </a:xfrm>
        </p:spPr>
        <p:txBody>
          <a:bodyPr/>
          <a:lstStyle/>
          <a:p>
            <a:r>
              <a:rPr lang="en-US" smtClean="0"/>
              <a:t>Canonical Spaces: </a:t>
            </a:r>
            <a:r>
              <a:rPr lang="en-US" smtClean="0">
                <a:solidFill>
                  <a:srgbClr val="00B050"/>
                </a:solidFill>
              </a:rPr>
              <a:t>center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The </a:t>
            </a:r>
            <a:r>
              <a:rPr lang="en-US" sz="2000" smtClean="0">
                <a:solidFill>
                  <a:srgbClr val="00B050"/>
                </a:solidFill>
              </a:rPr>
              <a:t>center </a:t>
            </a:r>
            <a:r>
              <a:rPr lang="en-US" sz="2000" smtClean="0"/>
              <a:t>of the canonical space is defined as a vector projecting from the center of voxel (0, 0, 0) to the center of the space.</a:t>
            </a:r>
            <a:endParaRPr lang="en-US" sz="2000"/>
          </a:p>
        </p:txBody>
      </p:sp>
      <p:grpSp>
        <p:nvGrpSpPr>
          <p:cNvPr id="16" name="Group 15"/>
          <p:cNvGrpSpPr/>
          <p:nvPr/>
        </p:nvGrpSpPr>
        <p:grpSpPr>
          <a:xfrm>
            <a:off x="2678199" y="3035300"/>
            <a:ext cx="6835602" cy="3657600"/>
            <a:chOff x="2636934" y="3035300"/>
            <a:chExt cx="6835602" cy="3657600"/>
          </a:xfrm>
        </p:grpSpPr>
        <p:sp>
          <p:nvSpPr>
            <p:cNvPr id="11" name="Rectangle 10"/>
            <p:cNvSpPr/>
            <p:nvPr/>
          </p:nvSpPr>
          <p:spPr>
            <a:xfrm>
              <a:off x="2636934" y="3035300"/>
              <a:ext cx="6835602" cy="3657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6564" y="3676890"/>
              <a:ext cx="6612511" cy="2579074"/>
              <a:chOff x="2776564" y="3676890"/>
              <a:chExt cx="6612511" cy="2579074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 flipV="1">
                <a:off x="4983492" y="5461226"/>
                <a:ext cx="91440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Right Bracket 124"/>
              <p:cNvSpPr/>
              <p:nvPr/>
            </p:nvSpPr>
            <p:spPr>
              <a:xfrm>
                <a:off x="7193048" y="3676890"/>
                <a:ext cx="133351" cy="2382563"/>
              </a:xfrm>
              <a:prstGeom prst="rightBracket">
                <a:avLst>
                  <a:gd name="adj" fmla="val 65475"/>
                </a:avLst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4907048" y="5498529"/>
                <a:ext cx="914400" cy="4572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oval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Right Arrow 123"/>
              <p:cNvSpPr/>
              <p:nvPr/>
            </p:nvSpPr>
            <p:spPr>
              <a:xfrm rot="10283658">
                <a:off x="6200048" y="4764688"/>
                <a:ext cx="1289177" cy="12857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07048" y="3906173"/>
                <a:ext cx="2286000" cy="2058989"/>
                <a:chOff x="4667249" y="3982373"/>
                <a:chExt cx="2286000" cy="205898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667249" y="4212562"/>
                  <a:ext cx="1828800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arallelogram 5"/>
                <p:cNvSpPr/>
                <p:nvPr/>
              </p:nvSpPr>
              <p:spPr>
                <a:xfrm>
                  <a:off x="4667249" y="3983168"/>
                  <a:ext cx="2286000" cy="228600"/>
                </a:xfrm>
                <a:prstGeom prst="parallelogram">
                  <a:avLst>
                    <a:gd name="adj" fmla="val 198611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Parallelogram 40"/>
                <p:cNvSpPr/>
                <p:nvPr/>
              </p:nvSpPr>
              <p:spPr>
                <a:xfrm rot="16200000" flipH="1">
                  <a:off x="5695949" y="4783268"/>
                  <a:ext cx="2057400" cy="457200"/>
                </a:xfrm>
                <a:prstGeom prst="parallelogram">
                  <a:avLst>
                    <a:gd name="adj" fmla="val 50868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124449" y="3982373"/>
                  <a:ext cx="1828800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Parallelogram 43"/>
                <p:cNvSpPr/>
                <p:nvPr/>
              </p:nvSpPr>
              <p:spPr>
                <a:xfrm>
                  <a:off x="4667249" y="5811173"/>
                  <a:ext cx="2286000" cy="228600"/>
                </a:xfrm>
                <a:prstGeom prst="parallelogram">
                  <a:avLst>
                    <a:gd name="adj" fmla="val 198611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676066" y="5963573"/>
                <a:ext cx="230981" cy="213673"/>
                <a:chOff x="7353298" y="3998320"/>
                <a:chExt cx="230981" cy="213673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7353298" y="4028033"/>
                  <a:ext cx="182880" cy="18288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arallelogram 46"/>
                <p:cNvSpPr/>
                <p:nvPr/>
              </p:nvSpPr>
              <p:spPr>
                <a:xfrm>
                  <a:off x="7353298" y="3998320"/>
                  <a:ext cx="228600" cy="27432"/>
                </a:xfrm>
                <a:prstGeom prst="parallelogram">
                  <a:avLst>
                    <a:gd name="adj" fmla="val 198611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Parallelogram 47"/>
                <p:cNvSpPr/>
                <p:nvPr/>
              </p:nvSpPr>
              <p:spPr>
                <a:xfrm rot="16200000" flipH="1">
                  <a:off x="7453882" y="4083186"/>
                  <a:ext cx="210312" cy="45720"/>
                </a:xfrm>
                <a:prstGeom prst="parallelogram">
                  <a:avLst>
                    <a:gd name="adj" fmla="val 50868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401399" y="4002760"/>
                  <a:ext cx="182880" cy="18288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Parallelogram 51"/>
                <p:cNvSpPr/>
                <p:nvPr/>
              </p:nvSpPr>
              <p:spPr>
                <a:xfrm>
                  <a:off x="7353298" y="4184561"/>
                  <a:ext cx="228600" cy="27432"/>
                </a:xfrm>
                <a:prstGeom prst="parallelogram">
                  <a:avLst>
                    <a:gd name="adj" fmla="val 198611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4904666" y="3676890"/>
                <a:ext cx="0" cy="2286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4907048" y="5965747"/>
                <a:ext cx="228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41" idx="5"/>
                <a:endCxn id="44" idx="2"/>
              </p:cNvCxnSpPr>
              <p:nvPr/>
            </p:nvCxnSpPr>
            <p:spPr>
              <a:xfrm>
                <a:off x="6964448" y="4023252"/>
                <a:ext cx="1588" cy="1826021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6" idx="5"/>
              </p:cNvCxnSpPr>
              <p:nvPr/>
            </p:nvCxnSpPr>
            <p:spPr>
              <a:xfrm>
                <a:off x="5134060" y="4021268"/>
                <a:ext cx="3969" cy="182512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41" idx="5"/>
                <a:endCxn id="6" idx="5"/>
              </p:cNvCxnSpPr>
              <p:nvPr/>
            </p:nvCxnSpPr>
            <p:spPr>
              <a:xfrm flipH="1" flipV="1">
                <a:off x="5134060" y="4021268"/>
                <a:ext cx="1830388" cy="1984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44" idx="2"/>
                <a:endCxn id="44" idx="5"/>
              </p:cNvCxnSpPr>
              <p:nvPr/>
            </p:nvCxnSpPr>
            <p:spPr>
              <a:xfrm flipH="1">
                <a:off x="5134060" y="5849273"/>
                <a:ext cx="1831976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44" idx="1"/>
                <a:endCxn id="44" idx="3"/>
              </p:cNvCxnSpPr>
              <p:nvPr/>
            </p:nvCxnSpPr>
            <p:spPr>
              <a:xfrm flipH="1">
                <a:off x="5823036" y="5734973"/>
                <a:ext cx="454024" cy="2286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43" idx="0"/>
                <a:endCxn id="6" idx="3"/>
              </p:cNvCxnSpPr>
              <p:nvPr/>
            </p:nvCxnSpPr>
            <p:spPr>
              <a:xfrm flipH="1">
                <a:off x="5823036" y="3906173"/>
                <a:ext cx="455612" cy="229395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41" idx="1"/>
                <a:endCxn id="43" idx="3"/>
              </p:cNvCxnSpPr>
              <p:nvPr/>
            </p:nvCxnSpPr>
            <p:spPr>
              <a:xfrm flipV="1">
                <a:off x="6735848" y="4820573"/>
                <a:ext cx="457200" cy="23137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4906254" y="4821230"/>
                <a:ext cx="457200" cy="23137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5131923" y="4940181"/>
                <a:ext cx="1830388" cy="1984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6047420" y="4020473"/>
                <a:ext cx="1588" cy="18288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5-Point Star 119"/>
              <p:cNvSpPr/>
              <p:nvPr/>
            </p:nvSpPr>
            <p:spPr>
              <a:xfrm>
                <a:off x="5963295" y="4843433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790366" y="4940181"/>
                <a:ext cx="1256751" cy="113111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2776564" y="5886632"/>
                <a:ext cx="1533216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mtClean="0"/>
                  <a:t>voxel (0,0,0)</a:t>
                </a:r>
                <a:endParaRPr lang="en-US"/>
              </a:p>
            </p:txBody>
          </p:sp>
          <p:sp>
            <p:nvSpPr>
              <p:cNvPr id="122" name="Right Arrow 121"/>
              <p:cNvSpPr/>
              <p:nvPr/>
            </p:nvSpPr>
            <p:spPr>
              <a:xfrm>
                <a:off x="4291248" y="5991005"/>
                <a:ext cx="308374" cy="204346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7443670" y="4494768"/>
                    <a:ext cx="194540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670" y="4494768"/>
                    <a:ext cx="194540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47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 flipH="1">
                <a:off x="7326399" y="4020473"/>
                <a:ext cx="409575" cy="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7735974" y="3840798"/>
                <a:ext cx="161499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mtClean="0"/>
                  <a:t>voxel space</a:t>
                </a: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flipH="1">
                <a:off x="4766438" y="60485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21738" y="5437403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750033" y="58837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x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603148" y="37144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z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66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0"/>
            <a:ext cx="8596668" cy="1320800"/>
          </a:xfrm>
        </p:spPr>
        <p:txBody>
          <a:bodyPr/>
          <a:lstStyle/>
          <a:p>
            <a:r>
              <a:rPr lang="en-US" smtClean="0"/>
              <a:t>Non-Isotropic Spaces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Non-isotropic spaces have different </a:t>
            </a:r>
            <a:r>
              <a:rPr lang="en-US" sz="2000" smtClean="0">
                <a:solidFill>
                  <a:srgbClr val="00B050"/>
                </a:solidFill>
              </a:rPr>
              <a:t>mmx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00B050"/>
                </a:solidFill>
              </a:rPr>
              <a:t>mmy</a:t>
            </a:r>
            <a:r>
              <a:rPr lang="en-US" sz="2000" smtClean="0"/>
              <a:t>, and </a:t>
            </a:r>
            <a:r>
              <a:rPr lang="en-US" sz="2000" smtClean="0">
                <a:solidFill>
                  <a:srgbClr val="00B050"/>
                </a:solidFill>
              </a:rPr>
              <a:t>mmz </a:t>
            </a:r>
            <a:r>
              <a:rPr lang="en-US" sz="2000" smtClean="0"/>
              <a:t>values.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678199" y="3035300"/>
            <a:ext cx="6835602" cy="3657600"/>
            <a:chOff x="2678199" y="3035300"/>
            <a:chExt cx="6835602" cy="3657600"/>
          </a:xfrm>
        </p:grpSpPr>
        <p:sp>
          <p:nvSpPr>
            <p:cNvPr id="6" name="Rectangle 5"/>
            <p:cNvSpPr/>
            <p:nvPr/>
          </p:nvSpPr>
          <p:spPr>
            <a:xfrm>
              <a:off x="2678199" y="3035300"/>
              <a:ext cx="6835602" cy="3657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803232" y="3095078"/>
              <a:ext cx="4585535" cy="3538044"/>
              <a:chOff x="3620761" y="3130769"/>
              <a:chExt cx="4585535" cy="3538044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7291896" y="3482347"/>
                <a:ext cx="91440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7215452" y="3519650"/>
                <a:ext cx="914400" cy="4572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oval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5389019" y="3507495"/>
                <a:ext cx="0" cy="2286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5391401" y="5796352"/>
                <a:ext cx="228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234386" y="571437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x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87501" y="35450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z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85963" y="33221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y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391401" y="3974713"/>
                <a:ext cx="1828800" cy="18288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/>
              <p:cNvSpPr/>
              <p:nvPr/>
            </p:nvSpPr>
            <p:spPr>
              <a:xfrm>
                <a:off x="5391401" y="3745319"/>
                <a:ext cx="2286000" cy="228600"/>
              </a:xfrm>
              <a:prstGeom prst="parallelogram">
                <a:avLst>
                  <a:gd name="adj" fmla="val 198611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/>
              <p:cNvSpPr/>
              <p:nvPr/>
            </p:nvSpPr>
            <p:spPr>
              <a:xfrm rot="16200000" flipH="1">
                <a:off x="6420101" y="4545419"/>
                <a:ext cx="2057400" cy="457200"/>
              </a:xfrm>
              <a:prstGeom prst="parallelogram">
                <a:avLst>
                  <a:gd name="adj" fmla="val 50868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5394725" y="506849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5391401" y="543600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5394725" y="4704675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5394725" y="4340295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4665701" y="4885044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484858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503146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521434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539722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558010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576298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594586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6128741" y="488736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H="1" flipV="1">
                <a:off x="6539839" y="4770119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7212726" y="4835528"/>
                <a:ext cx="457200" cy="232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7220200" y="5204625"/>
                <a:ext cx="457200" cy="232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7214424" y="4473693"/>
                <a:ext cx="457200" cy="232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7213950" y="4112028"/>
                <a:ext cx="457200" cy="232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43" idx="1"/>
                <a:endCxn id="43" idx="3"/>
              </p:cNvCxnSpPr>
              <p:nvPr/>
            </p:nvCxnSpPr>
            <p:spPr>
              <a:xfrm flipH="1">
                <a:off x="6307389" y="3745319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6490817" y="3744524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6680046" y="3746973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6856511" y="3745861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038310" y="3744393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6131058" y="3746973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941695" y="3744117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5761022" y="3741567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5568155" y="3743777"/>
                <a:ext cx="454024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626693" y="3850903"/>
                <a:ext cx="1828800" cy="11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ight Bracket 8"/>
              <p:cNvSpPr/>
              <p:nvPr/>
            </p:nvSpPr>
            <p:spPr>
              <a:xfrm flipH="1">
                <a:off x="5149419" y="3970306"/>
                <a:ext cx="150041" cy="1828800"/>
              </a:xfrm>
              <a:prstGeom prst="rightBracket">
                <a:avLst>
                  <a:gd name="adj" fmla="val 88744"/>
                </a:avLst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20761" y="4541045"/>
                <a:ext cx="1458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mtClean="0">
                    <a:solidFill>
                      <a:schemeClr val="accent5"/>
                    </a:solidFill>
                  </a:rPr>
                  <a:t>nVz = 5</a:t>
                </a:r>
              </a:p>
              <a:p>
                <a:pPr algn="r"/>
                <a:r>
                  <a:rPr lang="en-US" smtClean="0">
                    <a:solidFill>
                      <a:schemeClr val="accent5"/>
                    </a:solidFill>
                  </a:rPr>
                  <a:t>mmz = 2mm</a:t>
                </a:r>
                <a:endParaRPr 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" name="Right Bracket 10"/>
              <p:cNvSpPr/>
              <p:nvPr/>
            </p:nvSpPr>
            <p:spPr>
              <a:xfrm rot="16200000" flipH="1">
                <a:off x="6233632" y="4968119"/>
                <a:ext cx="150041" cy="1920240"/>
              </a:xfrm>
              <a:prstGeom prst="rightBracket">
                <a:avLst>
                  <a:gd name="adj" fmla="val 88744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77048" y="6022482"/>
                <a:ext cx="143734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0070C0"/>
                    </a:solidFill>
                  </a:rPr>
                  <a:t>nVx = 10</a:t>
                </a:r>
              </a:p>
              <a:p>
                <a:pPr algn="ctr"/>
                <a:r>
                  <a:rPr lang="en-US" smtClean="0">
                    <a:solidFill>
                      <a:srgbClr val="0070C0"/>
                    </a:solidFill>
                  </a:rPr>
                  <a:t>mmx = 1mm</a:t>
                </a:r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Right Bracket 12"/>
              <p:cNvSpPr/>
              <p:nvPr/>
            </p:nvSpPr>
            <p:spPr>
              <a:xfrm rot="3600000" flipH="1">
                <a:off x="7279962" y="3448604"/>
                <a:ext cx="150041" cy="640080"/>
              </a:xfrm>
              <a:prstGeom prst="rightBracket">
                <a:avLst>
                  <a:gd name="adj" fmla="val 88744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09039" y="3130769"/>
                <a:ext cx="14753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7030A0"/>
                    </a:solidFill>
                  </a:rPr>
                  <a:t>nVy = 2</a:t>
                </a:r>
              </a:p>
              <a:p>
                <a:pPr algn="ctr"/>
                <a:r>
                  <a:rPr lang="en-US" smtClean="0">
                    <a:solidFill>
                      <a:srgbClr val="7030A0"/>
                    </a:solidFill>
                  </a:rPr>
                  <a:t>mmy = 5mm</a:t>
                </a:r>
                <a:endParaRPr 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69645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43111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26694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3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10277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4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93860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5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77443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6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61026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7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44609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8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828192" y="5497357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9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74391" y="5497357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10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69645" y="5134016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69645" y="4770676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3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69645" y="4407336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4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69645" y="4043995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5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68659" y="3857888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2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25146" y="3974964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>
                    <a:solidFill>
                      <a:schemeClr val="bg1"/>
                    </a:solidFill>
                  </a:rPr>
                  <a:t>1</a:t>
                </a:r>
                <a:endParaRPr lang="en-US" sz="9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8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Canonical </a:t>
            </a:r>
            <a:r>
              <a:rPr lang="en-US"/>
              <a:t>Spaces for MNI </a:t>
            </a:r>
            <a:r>
              <a:rPr lang="en-US" smtClean="0"/>
              <a:t>152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Here are a few of the MNI 152 atlas's canonical spaces that NeuroDOT 2 uses:</a:t>
            </a:r>
          </a:p>
          <a:p>
            <a:pPr lvl="1"/>
            <a:r>
              <a:rPr lang="en-US" smtClean="0"/>
              <a:t>"T1_on_333" - A 3 x 3 x 3 mm voxel size. The low resolution allows for faster imaging and processing.</a:t>
            </a:r>
          </a:p>
          <a:p>
            <a:pPr lvl="1"/>
            <a:r>
              <a:rPr lang="en-US" smtClean="0"/>
              <a:t>"T1_on_111" - A 1 x 1 x 1 mm voxel size. The higher resolution allows for greater detail in analysis.</a:t>
            </a:r>
            <a:endParaRPr lang="en-US"/>
          </a:p>
          <a:p>
            <a:pPr lvl="1"/>
            <a:endParaRPr lang="en-US" smtClean="0"/>
          </a:p>
          <a:p>
            <a:r>
              <a:rPr lang="en-US" smtClean="0"/>
              <a:t>The "T1" reflects that the original MRI images are T1-weighted. This provides better fat sensitivity.</a:t>
            </a:r>
          </a:p>
        </p:txBody>
      </p:sp>
    </p:spTree>
    <p:extLst>
      <p:ext uri="{BB962C8B-B14F-4D97-AF65-F5344CB8AC3E}">
        <p14:creationId xmlns:p14="http://schemas.microsoft.com/office/powerpoint/2010/main" val="20394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The 111 and 333 Spaces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77334" y="1930400"/>
            <a:ext cx="4141850" cy="4545071"/>
          </a:xfrm>
        </p:spPr>
        <p:txBody>
          <a:bodyPr>
            <a:noAutofit/>
          </a:bodyPr>
          <a:lstStyle/>
          <a:p>
            <a:r>
              <a:rPr lang="en-US" sz="2000" smtClean="0"/>
              <a:t>To the right are two examples of the 111 and 333 spaces for the MNI 152 atlas.</a:t>
            </a:r>
          </a:p>
          <a:p>
            <a:endParaRPr lang="en-US" sz="2000"/>
          </a:p>
          <a:p>
            <a:r>
              <a:rPr lang="en-US" sz="2000" smtClean="0"/>
              <a:t>We see quite clearly that the voxel size is related to the image resolution.</a:t>
            </a:r>
          </a:p>
          <a:p>
            <a:endParaRPr lang="en-US" sz="2000"/>
          </a:p>
          <a:p>
            <a:r>
              <a:rPr lang="en-US" sz="2000" smtClean="0"/>
              <a:t>Since the # of voxels increases cubically with decreasing voxel size, varying that size allows a trade-off between detail and processing speed.</a:t>
            </a:r>
            <a:endParaRPr lang="en-US" sz="2000"/>
          </a:p>
        </p:txBody>
      </p:sp>
      <p:grpSp>
        <p:nvGrpSpPr>
          <p:cNvPr id="3" name="Group 2"/>
          <p:cNvGrpSpPr/>
          <p:nvPr/>
        </p:nvGrpSpPr>
        <p:grpSpPr>
          <a:xfrm>
            <a:off x="4975668" y="1930400"/>
            <a:ext cx="6995929" cy="4334015"/>
            <a:chOff x="3001797" y="2146733"/>
            <a:chExt cx="6995929" cy="4334015"/>
          </a:xfrm>
        </p:grpSpPr>
        <p:grpSp>
          <p:nvGrpSpPr>
            <p:cNvPr id="6" name="Group 5"/>
            <p:cNvGrpSpPr/>
            <p:nvPr/>
          </p:nvGrpSpPr>
          <p:grpSpPr>
            <a:xfrm>
              <a:off x="3001797" y="2575498"/>
              <a:ext cx="6995929" cy="3905250"/>
              <a:chOff x="3056410" y="2444870"/>
              <a:chExt cx="6995929" cy="39052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94789" y="2444870"/>
                <a:ext cx="3257550" cy="390525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10" y="2445438"/>
                <a:ext cx="3581895" cy="3904682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718773" y="2146733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T1_on_333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2566" y="2146733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T1_on_111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3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educate new users about anatomical atlases and how they fit into NeuroDOT 2.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03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Anatomical Axes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930399"/>
            <a:ext cx="4184035" cy="4835629"/>
          </a:xfrm>
        </p:spPr>
        <p:txBody>
          <a:bodyPr/>
          <a:lstStyle/>
          <a:p>
            <a:r>
              <a:rPr lang="en-US" smtClean="0"/>
              <a:t>There are three anatomical axes in medical imaging:</a:t>
            </a:r>
          </a:p>
          <a:p>
            <a:pPr lvl="1"/>
            <a:r>
              <a:rPr lang="en-US" smtClean="0"/>
              <a:t>Transverse (green in image)</a:t>
            </a:r>
          </a:p>
          <a:p>
            <a:pPr lvl="1"/>
            <a:r>
              <a:rPr lang="en-US" smtClean="0"/>
              <a:t>Sagittal (red in image)</a:t>
            </a:r>
          </a:p>
          <a:p>
            <a:pPr lvl="1"/>
            <a:r>
              <a:rPr lang="en-US" smtClean="0"/>
              <a:t>Coronal (blue in image)</a:t>
            </a:r>
          </a:p>
          <a:p>
            <a:pPr lvl="1"/>
            <a:endParaRPr lang="en-US"/>
          </a:p>
          <a:p>
            <a:r>
              <a:rPr lang="en-US" smtClean="0"/>
              <a:t>These correspond to the 6 cardinal directions in medicine:</a:t>
            </a:r>
          </a:p>
          <a:p>
            <a:pPr lvl="1"/>
            <a:r>
              <a:rPr lang="en-US" smtClean="0"/>
              <a:t>Transverse = Dorsal-Ventral (up/down)</a:t>
            </a:r>
          </a:p>
          <a:p>
            <a:pPr lvl="1"/>
            <a:r>
              <a:rPr lang="en-US" smtClean="0"/>
              <a:t>Sagittal = Left-Right</a:t>
            </a:r>
          </a:p>
          <a:p>
            <a:pPr lvl="1"/>
            <a:r>
              <a:rPr lang="en-US" smtClean="0"/>
              <a:t>Coronal = Anterior-Posterior (front/back)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6" name="Picture 2" descr="https://upload.wikimedia.org/wikipedia/commons/thumb/7/79/Human_anatomy_planes.jpg/800px-Human_anatomy_plane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02" y="247266"/>
            <a:ext cx="4064000" cy="59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5636" y="6350531"/>
            <a:ext cx="6049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Image: Richfield</a:t>
            </a:r>
            <a:r>
              <a:rPr lang="en-US" sz="1050"/>
              <a:t>, David (2014). "</a:t>
            </a:r>
            <a:r>
              <a:rPr lang="en-US" sz="1050">
                <a:hlinkClick r:id="rId3"/>
              </a:rPr>
              <a:t>Medical gallery of David Richfield</a:t>
            </a:r>
            <a:r>
              <a:rPr lang="en-US" sz="1050"/>
              <a:t>". </a:t>
            </a:r>
            <a:r>
              <a:rPr lang="en-US" sz="1050" i="1"/>
              <a:t>WikiJournal of Medicine</a:t>
            </a:r>
            <a:r>
              <a:rPr lang="en-US" sz="1050"/>
              <a:t> </a:t>
            </a:r>
            <a:r>
              <a:rPr lang="en-US" sz="1050" b="1"/>
              <a:t>1</a:t>
            </a:r>
            <a:r>
              <a:rPr lang="en-US" sz="1050"/>
              <a:t> (2). </a:t>
            </a:r>
            <a:r>
              <a:rPr lang="en-US" sz="1050">
                <a:hlinkClick r:id="rId4" tooltip="w:Digital object identifier"/>
              </a:rPr>
              <a:t>DOI</a:t>
            </a:r>
            <a:r>
              <a:rPr lang="en-US" sz="1050"/>
              <a:t>:</a:t>
            </a:r>
            <a:r>
              <a:rPr lang="en-US" sz="1050">
                <a:hlinkClick r:id="rId5"/>
              </a:rPr>
              <a:t>10.15347/wjm/2014.009</a:t>
            </a:r>
            <a:r>
              <a:rPr lang="en-US" sz="1050"/>
              <a:t>. </a:t>
            </a:r>
            <a:r>
              <a:rPr lang="en-US" sz="1050">
                <a:hlinkClick r:id="rId6" tooltip="en:International Standard Serial Number"/>
              </a:rPr>
              <a:t>ISSN</a:t>
            </a:r>
            <a:r>
              <a:rPr lang="en-US" sz="1050"/>
              <a:t> </a:t>
            </a:r>
            <a:r>
              <a:rPr lang="en-US" sz="1050">
                <a:hlinkClick r:id="rId7"/>
              </a:rPr>
              <a:t>2002-4436</a:t>
            </a:r>
            <a:r>
              <a:rPr lang="en-US" sz="1050"/>
              <a:t>. - Own work</a:t>
            </a:r>
          </a:p>
        </p:txBody>
      </p:sp>
    </p:spTree>
    <p:extLst>
      <p:ext uri="{BB962C8B-B14F-4D97-AF65-F5344CB8AC3E}">
        <p14:creationId xmlns:p14="http://schemas.microsoft.com/office/powerpoint/2010/main" val="140312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Orientation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Typically, we store an </a:t>
            </a:r>
            <a:r>
              <a:rPr lang="en-US"/>
              <a:t>image volume as a 3D array. Each dimension of the array corresponds to one of the </a:t>
            </a:r>
            <a:r>
              <a:rPr lang="en-US" smtClean="0"/>
              <a:t>anatomical axes.</a:t>
            </a:r>
          </a:p>
          <a:p>
            <a:endParaRPr lang="en-US"/>
          </a:p>
          <a:p>
            <a:r>
              <a:rPr lang="en-US" smtClean="0"/>
              <a:t>In order to properly display an image volume, we need to know which dimension corresponds to which axis, and in which direction (as in, L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mtClean="0"/>
              <a:t>R, or  R-&gt;L?).</a:t>
            </a:r>
          </a:p>
          <a:p>
            <a:endParaRPr lang="en-US"/>
          </a:p>
          <a:p>
            <a:r>
              <a:rPr lang="en-US" smtClean="0"/>
              <a:t>This correspondence is called an orientation. There are two standard orientations that ND2 uses: "transverse", and "sagittal".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Transverse Orientation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transverse orientation, array dimensions 1-2-3 correspond to Sagittal-Coronal-Transverse.</a:t>
            </a:r>
          </a:p>
          <a:p>
            <a:endParaRPr lang="en-US"/>
          </a:p>
          <a:p>
            <a:r>
              <a:rPr lang="en-US" smtClean="0"/>
              <a:t>Values increase from R to L in the Sagittal axis, posterior to anterior in the Coronal axis, and ventral to dorsal in the Transverse axis.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29" y="4100975"/>
            <a:ext cx="7007543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4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Sagittal Orientation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sagittal orientation, array dimensions 1-2-3 correspond to Coronal-Transverse-Sagittal.</a:t>
            </a:r>
          </a:p>
          <a:p>
            <a:endParaRPr lang="en-US"/>
          </a:p>
          <a:p>
            <a:r>
              <a:rPr lang="en-US" smtClean="0"/>
              <a:t>Values increase from posterior to anterior in the Coronal axis, ventral to dorsal in the Transverse axis, and R-L in the Sagittal axis.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28" y="4100975"/>
            <a:ext cx="542734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5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Congratulations! You have finished the NeuroDOT 2 Base Appendix - Atlases.</a:t>
            </a:r>
            <a:endParaRPr lang="en-US" sz="2000"/>
          </a:p>
          <a:p>
            <a:endParaRPr lang="en-US" sz="2000"/>
          </a:p>
          <a:p>
            <a:r>
              <a:rPr lang="en-US" sz="2000" smtClean="0"/>
              <a:t>For further questions or more information, please consult the NeuroDOT 2 Base User Manual and the various Appendices.</a:t>
            </a:r>
          </a:p>
          <a:p>
            <a:endParaRPr lang="en-US" sz="2000"/>
          </a:p>
          <a:p>
            <a:r>
              <a:rPr lang="en-US" sz="2000"/>
              <a:t>NeuroDOT 2 </a:t>
            </a:r>
            <a:r>
              <a:rPr lang="en-US" sz="2000" smtClean="0"/>
              <a:t>Team</a:t>
            </a:r>
            <a:r>
              <a:rPr lang="en-US" sz="2000"/>
              <a:t>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What Is An Atlas?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An atlas is an idealized model created from a pool of subjects.</a:t>
            </a:r>
          </a:p>
          <a:p>
            <a:endParaRPr lang="en-US" sz="2000"/>
          </a:p>
          <a:p>
            <a:r>
              <a:rPr lang="en-US" sz="2000" smtClean="0"/>
              <a:t>We use atlases in neuroscience to standardize data from multiple acquisitions and/or subjects into a uniform space.</a:t>
            </a:r>
          </a:p>
          <a:p>
            <a:endParaRPr lang="en-US" sz="2000"/>
          </a:p>
          <a:p>
            <a:r>
              <a:rPr lang="en-US" sz="2000" smtClean="0"/>
              <a:t>We do this because we want to know that when we're pointing at a specific region of the brain, we're getting the same region from all of our patients, even though the individual brains come in all different shapes and sizes.</a:t>
            </a:r>
          </a:p>
        </p:txBody>
      </p:sp>
      <p:pic>
        <p:nvPicPr>
          <p:cNvPr id="1026" name="Picture 2" descr="http://www.bic.mni.mcgill.ca/uploads/ServicesAtlases/mni_icbm152_nl_V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8"/>
          <a:stretch/>
        </p:blipFill>
        <p:spPr bwMode="auto">
          <a:xfrm>
            <a:off x="9568609" y="399151"/>
            <a:ext cx="2235464" cy="61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4405" y="6041362"/>
            <a:ext cx="22044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Image:</a:t>
            </a:r>
          </a:p>
          <a:p>
            <a:r>
              <a:rPr lang="en-US" sz="1050">
                <a:hlinkClick r:id="rId3"/>
              </a:rPr>
              <a:t>http://nist.mni.mcgill.ca/?</a:t>
            </a:r>
            <a:r>
              <a:rPr lang="en-US" sz="1050" smtClean="0">
                <a:hlinkClick r:id="rId3"/>
              </a:rPr>
              <a:t>p=858</a:t>
            </a:r>
            <a:endParaRPr lang="en-US" sz="1050" smtClean="0"/>
          </a:p>
          <a:p>
            <a:r>
              <a:rPr lang="en-US" sz="1050" smtClean="0"/>
              <a:t>MNI ICBM152 non-linear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415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 Plane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958789" cy="3880773"/>
          </a:xfrm>
        </p:spPr>
        <p:txBody>
          <a:bodyPr>
            <a:normAutofit/>
          </a:bodyPr>
          <a:lstStyle/>
          <a:p>
            <a:r>
              <a:rPr lang="en-US" sz="2000" smtClean="0"/>
              <a:t>In the last 100 years of aviation, hundreds of commercial airliners have been designed and manufactured.</a:t>
            </a:r>
          </a:p>
          <a:p>
            <a:endParaRPr lang="en-US" sz="2000"/>
          </a:p>
          <a:p>
            <a:r>
              <a:rPr lang="en-US" sz="2000" smtClean="0"/>
              <a:t>Let's say we wanted to create an atlas of control systems (an analogous structure to the brain) for commercial 2-engine airliners. We might do this by averaging together the surface maps of a handful of 2-engine airliners.</a:t>
            </a:r>
          </a:p>
        </p:txBody>
      </p:sp>
      <p:pic>
        <p:nvPicPr>
          <p:cNvPr id="2050" name="Picture 2" descr="File:Delta Air Lines Boeing 717-2BD N966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4643253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e/e9/South_African_Airlink_Boeing_737-200_Advanced_Smi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2" y="4643253"/>
            <a:ext cx="27419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Icelandair Boeing 757-256 Wedelstaed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40" y="4643253"/>
            <a:ext cx="274491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Delta Air Lines B767-332 N130D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680" y="4643253"/>
            <a:ext cx="274491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9407" y="6532834"/>
            <a:ext cx="2425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Wikipedia: Boeing 717, 727, 757, 767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31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 Plane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60328" cy="3880773"/>
          </a:xfrm>
        </p:spPr>
        <p:txBody>
          <a:bodyPr>
            <a:normAutofit/>
          </a:bodyPr>
          <a:lstStyle/>
          <a:p>
            <a:r>
              <a:rPr lang="en-US" sz="2000"/>
              <a:t>From </a:t>
            </a:r>
            <a:r>
              <a:rPr lang="en-US" sz="2000" smtClean="0"/>
              <a:t>the 2-engine airliner atlas, </a:t>
            </a:r>
            <a:r>
              <a:rPr lang="en-US" sz="2000"/>
              <a:t>we would then be able to create a spatial transform between each individual </a:t>
            </a:r>
            <a:r>
              <a:rPr lang="en-US" sz="2000" smtClean="0"/>
              <a:t>airliner's model and </a:t>
            </a:r>
            <a:r>
              <a:rPr lang="en-US" sz="2000"/>
              <a:t>this atlas.</a:t>
            </a:r>
          </a:p>
          <a:p>
            <a:endParaRPr lang="en-US" sz="2000" smtClean="0"/>
          </a:p>
          <a:p>
            <a:r>
              <a:rPr lang="en-US" sz="2000" smtClean="0"/>
              <a:t>With these transforms, </a:t>
            </a:r>
            <a:r>
              <a:rPr lang="en-US" sz="2000"/>
              <a:t>we would then </a:t>
            </a:r>
            <a:r>
              <a:rPr lang="en-US" sz="2000" smtClean="0"/>
              <a:t>have a way to compare the control systems of all planes against each other.</a:t>
            </a: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04" y="3016799"/>
            <a:ext cx="29461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Delta Air Lines Boeing 717-2BD N966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76" y="1383984"/>
            <a:ext cx="158496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e/e9/South_African_Airlink_Boeing_737-200_Advanced_Smit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77" y="2742479"/>
            <a:ext cx="1782251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le:Icelandair Boeing 757-256 Wedelstaed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77" y="4100974"/>
            <a:ext cx="1784195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File:Delta Air Lines B767-332 N130D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77" y="5459469"/>
            <a:ext cx="1784195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3074" idx="3"/>
            <a:endCxn id="5" idx="1"/>
          </p:cNvCxnSpPr>
          <p:nvPr/>
        </p:nvCxnSpPr>
        <p:spPr>
          <a:xfrm flipV="1">
            <a:off x="9474033" y="1978344"/>
            <a:ext cx="590243" cy="19528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74" idx="3"/>
            <a:endCxn id="6" idx="1"/>
          </p:cNvCxnSpPr>
          <p:nvPr/>
        </p:nvCxnSpPr>
        <p:spPr>
          <a:xfrm flipV="1">
            <a:off x="9474033" y="3336839"/>
            <a:ext cx="590244" cy="59436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74" idx="3"/>
            <a:endCxn id="7" idx="1"/>
          </p:cNvCxnSpPr>
          <p:nvPr/>
        </p:nvCxnSpPr>
        <p:spPr>
          <a:xfrm>
            <a:off x="9474033" y="3931199"/>
            <a:ext cx="590244" cy="76413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74" idx="3"/>
            <a:endCxn id="8" idx="1"/>
          </p:cNvCxnSpPr>
          <p:nvPr/>
        </p:nvCxnSpPr>
        <p:spPr>
          <a:xfrm>
            <a:off x="9474033" y="3931199"/>
            <a:ext cx="590244" cy="212263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82204" y="6166611"/>
            <a:ext cx="3991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Left Image:</a:t>
            </a:r>
          </a:p>
          <a:p>
            <a:r>
              <a:rPr lang="en-US" sz="1000">
                <a:hlinkClick r:id="rId7"/>
              </a:rPr>
              <a:t>https://</a:t>
            </a:r>
            <a:r>
              <a:rPr lang="en-US" sz="1000" smtClean="0">
                <a:hlinkClick r:id="rId7"/>
              </a:rPr>
              <a:t>commons.wikimedia.org/wiki/File:Aircraft_Parts_eng.jpg</a:t>
            </a:r>
            <a:endParaRPr lang="en-US" sz="1000" smtClean="0"/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5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74"/>
            <a:ext cx="8596668" cy="1320800"/>
          </a:xfrm>
        </p:spPr>
        <p:txBody>
          <a:bodyPr/>
          <a:lstStyle/>
          <a:p>
            <a:r>
              <a:rPr lang="en-US" smtClean="0"/>
              <a:t>What Is Registration?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Registration is the process of standardizing </a:t>
            </a:r>
            <a:r>
              <a:rPr lang="en-US" sz="2000"/>
              <a:t>data from multiple acquisitions and/or subjects into a uniform </a:t>
            </a:r>
            <a:r>
              <a:rPr lang="en-US" sz="2000" smtClean="0"/>
              <a:t>space, such as an atlas.</a:t>
            </a:r>
          </a:p>
          <a:p>
            <a:endParaRPr lang="en-US" sz="2000" smtClean="0"/>
          </a:p>
          <a:p>
            <a:r>
              <a:rPr lang="en-US" sz="2000" smtClean="0"/>
              <a:t>In medical imaging, an image or volume is said to be "registered to" or "co-registered with" another if it has been spatially transformed such that their anatomies align.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70" y="4234506"/>
            <a:ext cx="5472298" cy="2037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6295" y="6381593"/>
            <a:ext cx="55515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Source: Tao Ju, Washington University in St. Louis, CSE 554A, Lecture 8: Rigid Alignment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8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Rigid vs. Nonrigid Registration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Registration can be </a:t>
            </a:r>
            <a:r>
              <a:rPr lang="en-US" sz="2000" i="1"/>
              <a:t>rigid</a:t>
            </a:r>
            <a:r>
              <a:rPr lang="en-US" sz="2000"/>
              <a:t> or </a:t>
            </a:r>
            <a:r>
              <a:rPr lang="en-US" sz="2000" i="1" smtClean="0"/>
              <a:t>nonrigid</a:t>
            </a:r>
            <a:r>
              <a:rPr lang="en-US" sz="2000"/>
              <a:t> </a:t>
            </a:r>
            <a:r>
              <a:rPr lang="en-US" sz="2000" smtClean="0"/>
              <a:t>(alternatively, </a:t>
            </a:r>
            <a:r>
              <a:rPr lang="en-US" sz="2000" i="1" smtClean="0"/>
              <a:t>linear </a:t>
            </a:r>
            <a:r>
              <a:rPr lang="en-US" sz="2000" smtClean="0"/>
              <a:t>or </a:t>
            </a:r>
            <a:r>
              <a:rPr lang="en-US" sz="2000" i="1" smtClean="0"/>
              <a:t>non-linear</a:t>
            </a:r>
            <a:r>
              <a:rPr lang="en-US" sz="2000" smtClean="0"/>
              <a:t>, respectively)</a:t>
            </a:r>
            <a:endParaRPr lang="en-US" sz="2000"/>
          </a:p>
          <a:p>
            <a:endParaRPr lang="en-US" sz="2000" smtClean="0"/>
          </a:p>
          <a:p>
            <a:r>
              <a:rPr lang="en-US" sz="2000" smtClean="0"/>
              <a:t>Rigid </a:t>
            </a:r>
            <a:r>
              <a:rPr lang="en-US" sz="2000"/>
              <a:t>registration does not deform parallel lines in a space.</a:t>
            </a:r>
          </a:p>
          <a:p>
            <a:endParaRPr lang="en-US" sz="2000"/>
          </a:p>
          <a:p>
            <a:r>
              <a:rPr lang="en-US" sz="2000"/>
              <a:t>Nonrigid registration does deform parallel lines in a space</a:t>
            </a:r>
            <a:r>
              <a:rPr lang="en-US" sz="2000" smtClean="0"/>
              <a:t>.</a:t>
            </a:r>
          </a:p>
          <a:p>
            <a:endParaRPr lang="en-US" sz="2000"/>
          </a:p>
          <a:p>
            <a:r>
              <a:rPr lang="en-US" sz="2000" smtClean="0"/>
              <a:t>Both types can be useful for creating atlases, or aligning data from patients with different sized and shaped heads to an atlas to make direct functional comparisons.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0" r="1588"/>
          <a:stretch/>
        </p:blipFill>
        <p:spPr>
          <a:xfrm>
            <a:off x="9274003" y="4148051"/>
            <a:ext cx="2624014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2680407"/>
            <a:ext cx="2619375" cy="135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9200" y="562522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Top: Rigid</a:t>
            </a:r>
          </a:p>
          <a:p>
            <a:r>
              <a:rPr lang="en-US" smtClean="0"/>
              <a:t>Bottom: Non-rigid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1283" y="6139543"/>
            <a:ext cx="754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Source: Ferradal, </a:t>
            </a:r>
            <a:r>
              <a:rPr lang="en-US" sz="1050" i="1" smtClean="0"/>
              <a:t>Neuroimage </a:t>
            </a:r>
            <a:r>
              <a:rPr lang="en-US" sz="1050" smtClean="0"/>
              <a:t>2014, "Atlas-based head modeling and spatial normalization for high-density diffuse optical tomography: In vivo validation against fMRI".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46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56"/>
            <a:ext cx="8596668" cy="1320800"/>
          </a:xfrm>
        </p:spPr>
        <p:txBody>
          <a:bodyPr/>
          <a:lstStyle/>
          <a:p>
            <a:r>
              <a:rPr lang="en-US" smtClean="0"/>
              <a:t>Affine Transforms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One common method of rigid registration is to use affine transforms.</a:t>
            </a:r>
          </a:p>
          <a:p>
            <a:endParaRPr lang="en-US" sz="2000"/>
          </a:p>
          <a:p>
            <a:r>
              <a:rPr lang="en-US" sz="2000" smtClean="0"/>
              <a:t>3D affine transforms can be represented with a 4x4 matrix.</a:t>
            </a:r>
          </a:p>
          <a:p>
            <a:endParaRPr lang="en-US" sz="2000"/>
          </a:p>
          <a:p>
            <a:r>
              <a:rPr lang="en-US" sz="2000" smtClean="0"/>
              <a:t>An affine transform can perform several spatial transformations at once: translation, reflection, scaling, rotation, and shearing.</a:t>
            </a:r>
            <a:endParaRPr lang="en-US" sz="2000"/>
          </a:p>
        </p:txBody>
      </p:sp>
      <p:grpSp>
        <p:nvGrpSpPr>
          <p:cNvPr id="9" name="Group 8"/>
          <p:cNvGrpSpPr/>
          <p:nvPr/>
        </p:nvGrpSpPr>
        <p:grpSpPr>
          <a:xfrm>
            <a:off x="3667249" y="5094883"/>
            <a:ext cx="8307477" cy="1617566"/>
            <a:chOff x="555749" y="5069483"/>
            <a:chExt cx="8307477" cy="1617566"/>
          </a:xfrm>
        </p:grpSpPr>
        <p:grpSp>
          <p:nvGrpSpPr>
            <p:cNvPr id="5" name="Group 4"/>
            <p:cNvGrpSpPr/>
            <p:nvPr/>
          </p:nvGrpSpPr>
          <p:grpSpPr>
            <a:xfrm>
              <a:off x="555749" y="5069483"/>
              <a:ext cx="8307477" cy="1202068"/>
              <a:chOff x="555749" y="5069483"/>
              <a:chExt cx="8307477" cy="1202068"/>
            </a:xfrm>
          </p:grpSpPr>
          <p:pic>
            <p:nvPicPr>
              <p:cNvPr id="1026" name="Picture 2" descr="https://upload.wikimedia.org/wikipedia/commons/thumb/2/2c/2D_affine_transformation_matrix.svg/512px-2D_affine_transformation_matrix.svg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054"/>
              <a:stretch/>
            </p:blipFill>
            <p:spPr bwMode="auto">
              <a:xfrm>
                <a:off x="555749" y="5073789"/>
                <a:ext cx="2776549" cy="1183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s://upload.wikimedia.org/wikipedia/commons/thumb/2/2c/2D_affine_transformation_matrix.svg/512px-2D_affine_transformation_matrix.svg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8" t="67866" r="-428" b="-321"/>
              <a:stretch/>
            </p:blipFill>
            <p:spPr bwMode="auto">
              <a:xfrm>
                <a:off x="6086677" y="5069483"/>
                <a:ext cx="2776549" cy="120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s://upload.wikimedia.org/wikipedia/commons/thumb/2/2c/2D_affine_transformation_matrix.svg/512px-2D_affine_transformation_matrix.svg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945" b="36067"/>
              <a:stretch/>
            </p:blipFill>
            <p:spPr bwMode="auto">
              <a:xfrm>
                <a:off x="3321213" y="5072242"/>
                <a:ext cx="2776549" cy="1184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760461" y="6271551"/>
              <a:ext cx="70246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Source: </a:t>
              </a:r>
              <a:r>
                <a:rPr lang="en-US" sz="1050">
                  <a:hlinkClick r:id="rId3"/>
                </a:rPr>
                <a:t>https://en.wikipedia.org/wiki/Affine_transformation#/</a:t>
              </a:r>
              <a:r>
                <a:rPr lang="en-US" sz="1050" smtClean="0">
                  <a:hlinkClick r:id="rId3"/>
                </a:rPr>
                <a:t>media/File:2D_affine_transformation_matrix.svg</a:t>
              </a:r>
              <a:endParaRPr lang="en-US" sz="1050" smtClean="0"/>
            </a:p>
            <a:p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91204" y="721360"/>
                <a:ext cx="1463040" cy="10607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204" y="721360"/>
                <a:ext cx="1463040" cy="10607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16437" y="1092530"/>
            <a:ext cx="28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Right: A 3D affine matrix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159" y="5505362"/>
            <a:ext cx="28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Left: Several 2D affine transform examples.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The MNI 152 Atlas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The Montreal Neurological Institute (MNI) has produced a number of atlases for neuroimaging, among which is the base atlas used in NeuroDOT 2, the MNI 152.</a:t>
            </a:r>
          </a:p>
          <a:p>
            <a:endParaRPr lang="en-US" sz="2000"/>
          </a:p>
          <a:p>
            <a:r>
              <a:rPr lang="en-US" sz="2000" smtClean="0"/>
              <a:t>This atlas was created by registering and averaging 152 MRI scans of normal patients together, using linear and non-linear methods.</a:t>
            </a:r>
          </a:p>
          <a:p>
            <a:endParaRPr lang="en-US" sz="2000"/>
          </a:p>
          <a:p>
            <a:r>
              <a:rPr lang="en-US" sz="2000" smtClean="0"/>
              <a:t>The methodology emphasized aligning brain structures over all others, so surrounding tissues like the bone can look blurry compared to a relatively-well defined brain.</a:t>
            </a:r>
          </a:p>
        </p:txBody>
      </p:sp>
    </p:spTree>
    <p:extLst>
      <p:ext uri="{BB962C8B-B14F-4D97-AF65-F5344CB8AC3E}">
        <p14:creationId xmlns:p14="http://schemas.microsoft.com/office/powerpoint/2010/main" val="240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22084</TotalTime>
  <Words>1428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</vt:lpstr>
      <vt:lpstr>NeuroDOT 2.2.0 Base</vt:lpstr>
      <vt:lpstr>Introduction</vt:lpstr>
      <vt:lpstr>What Is An Atlas?</vt:lpstr>
      <vt:lpstr>A Plane Example</vt:lpstr>
      <vt:lpstr>A Plane Example</vt:lpstr>
      <vt:lpstr>What Is Registration?</vt:lpstr>
      <vt:lpstr>Rigid vs. Nonrigid Registration</vt:lpstr>
      <vt:lpstr>Affine Transforms</vt:lpstr>
      <vt:lpstr>The MNI 152 Atlas</vt:lpstr>
      <vt:lpstr>The MNI 152 Atlas (non-linear)</vt:lpstr>
      <vt:lpstr>Fuzziness</vt:lpstr>
      <vt:lpstr>Atlas Segmentations</vt:lpstr>
      <vt:lpstr>Canonical Spaces</vt:lpstr>
      <vt:lpstr>Canonical Spaces: mmx, mmy, mmz</vt:lpstr>
      <vt:lpstr>Canonical Spaces: nVx, nVy, nVz</vt:lpstr>
      <vt:lpstr>Canonical Spaces: center</vt:lpstr>
      <vt:lpstr>Non-Isotropic Spaces</vt:lpstr>
      <vt:lpstr>Canonical Spaces for MNI 152</vt:lpstr>
      <vt:lpstr>The 111 and 333 Spaces</vt:lpstr>
      <vt:lpstr>Anatomical Axes</vt:lpstr>
      <vt:lpstr>Orientation</vt:lpstr>
      <vt:lpstr>Transverse Orientation</vt:lpstr>
      <vt:lpstr>Sagittal Orientation</vt:lpstr>
      <vt:lpstr>That’s It (For Now)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647</cp:revision>
  <dcterms:created xsi:type="dcterms:W3CDTF">2017-06-01T19:33:30Z</dcterms:created>
  <dcterms:modified xsi:type="dcterms:W3CDTF">2018-04-09T22:39:33Z</dcterms:modified>
</cp:coreProperties>
</file>