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58"/>
  </p:notesMasterIdLst>
  <p:sldIdLst>
    <p:sldId id="258" r:id="rId2"/>
    <p:sldId id="259" r:id="rId3"/>
    <p:sldId id="271" r:id="rId4"/>
    <p:sldId id="311" r:id="rId5"/>
    <p:sldId id="256" r:id="rId6"/>
    <p:sldId id="283" r:id="rId7"/>
    <p:sldId id="332" r:id="rId8"/>
    <p:sldId id="333" r:id="rId9"/>
    <p:sldId id="359" r:id="rId10"/>
    <p:sldId id="284" r:id="rId11"/>
    <p:sldId id="287" r:id="rId12"/>
    <p:sldId id="361" r:id="rId13"/>
    <p:sldId id="261" r:id="rId14"/>
    <p:sldId id="272" r:id="rId15"/>
    <p:sldId id="290" r:id="rId16"/>
    <p:sldId id="291" r:id="rId17"/>
    <p:sldId id="295" r:id="rId18"/>
    <p:sldId id="355" r:id="rId19"/>
    <p:sldId id="357" r:id="rId20"/>
    <p:sldId id="356" r:id="rId21"/>
    <p:sldId id="358" r:id="rId22"/>
    <p:sldId id="360" r:id="rId23"/>
    <p:sldId id="293" r:id="rId24"/>
    <p:sldId id="294" r:id="rId25"/>
    <p:sldId id="265"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389" r:id="rId54"/>
    <p:sldId id="392" r:id="rId55"/>
    <p:sldId id="391" r:id="rId56"/>
    <p:sldId id="31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5" autoAdjust="0"/>
    <p:restoredTop sz="94660"/>
  </p:normalViewPr>
  <p:slideViewPr>
    <p:cSldViewPr snapToGrid="0">
      <p:cViewPr varScale="1">
        <p:scale>
          <a:sx n="80" d="100"/>
          <a:sy n="80" d="100"/>
        </p:scale>
        <p:origin x="114"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89FE0-D693-491D-9CDA-F9E5CF39F4CE}" type="datetimeFigureOut">
              <a:rPr lang="en-US" smtClean="0"/>
              <a:t>5/18/2018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1BD1A-7EFA-4CB6-A29B-28366D347A7B}" type="slidenum">
              <a:rPr lang="en-US" smtClean="0"/>
              <a:t>‹#›</a:t>
            </a:fld>
            <a:endParaRPr lang="en-US"/>
          </a:p>
        </p:txBody>
      </p:sp>
    </p:spTree>
    <p:extLst>
      <p:ext uri="{BB962C8B-B14F-4D97-AF65-F5344CB8AC3E}">
        <p14:creationId xmlns:p14="http://schemas.microsoft.com/office/powerpoint/2010/main" val="2143183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D468E2D-EFB9-4AD3-BCB1-EC1F9CDD038B}" type="slidenum">
              <a:rPr lang="en-US" smtClean="0"/>
              <a:t>26</a:t>
            </a:fld>
            <a:endParaRPr lang="en-US"/>
          </a:p>
        </p:txBody>
      </p:sp>
    </p:spTree>
    <p:extLst>
      <p:ext uri="{BB962C8B-B14F-4D97-AF65-F5344CB8AC3E}">
        <p14:creationId xmlns:p14="http://schemas.microsoft.com/office/powerpoint/2010/main" val="104802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D468E2D-EFB9-4AD3-BCB1-EC1F9CDD038B}" type="slidenum">
              <a:rPr lang="en-US" smtClean="0"/>
              <a:t>35</a:t>
            </a:fld>
            <a:endParaRPr lang="en-US"/>
          </a:p>
        </p:txBody>
      </p:sp>
    </p:spTree>
    <p:extLst>
      <p:ext uri="{BB962C8B-B14F-4D97-AF65-F5344CB8AC3E}">
        <p14:creationId xmlns:p14="http://schemas.microsoft.com/office/powerpoint/2010/main" val="2975313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D468E2D-EFB9-4AD3-BCB1-EC1F9CDD038B}" type="slidenum">
              <a:rPr lang="en-US" smtClean="0"/>
              <a:t>36</a:t>
            </a:fld>
            <a:endParaRPr lang="en-US"/>
          </a:p>
        </p:txBody>
      </p:sp>
    </p:spTree>
    <p:extLst>
      <p:ext uri="{BB962C8B-B14F-4D97-AF65-F5344CB8AC3E}">
        <p14:creationId xmlns:p14="http://schemas.microsoft.com/office/powerpoint/2010/main" val="511570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D468E2D-EFB9-4AD3-BCB1-EC1F9CDD038B}" type="slidenum">
              <a:rPr lang="en-US" smtClean="0"/>
              <a:t>37</a:t>
            </a:fld>
            <a:endParaRPr lang="en-US"/>
          </a:p>
        </p:txBody>
      </p:sp>
    </p:spTree>
    <p:extLst>
      <p:ext uri="{BB962C8B-B14F-4D97-AF65-F5344CB8AC3E}">
        <p14:creationId xmlns:p14="http://schemas.microsoft.com/office/powerpoint/2010/main" val="850368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D468E2D-EFB9-4AD3-BCB1-EC1F9CDD038B}" type="slidenum">
              <a:rPr lang="en-US" smtClean="0"/>
              <a:t>38</a:t>
            </a:fld>
            <a:endParaRPr lang="en-US"/>
          </a:p>
        </p:txBody>
      </p:sp>
    </p:spTree>
    <p:extLst>
      <p:ext uri="{BB962C8B-B14F-4D97-AF65-F5344CB8AC3E}">
        <p14:creationId xmlns:p14="http://schemas.microsoft.com/office/powerpoint/2010/main" val="2835719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D468E2D-EFB9-4AD3-BCB1-EC1F9CDD038B}" type="slidenum">
              <a:rPr lang="en-US" smtClean="0"/>
              <a:t>39</a:t>
            </a:fld>
            <a:endParaRPr lang="en-US"/>
          </a:p>
        </p:txBody>
      </p:sp>
    </p:spTree>
    <p:extLst>
      <p:ext uri="{BB962C8B-B14F-4D97-AF65-F5344CB8AC3E}">
        <p14:creationId xmlns:p14="http://schemas.microsoft.com/office/powerpoint/2010/main" val="1903802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D468E2D-EFB9-4AD3-BCB1-EC1F9CDD038B}" type="slidenum">
              <a:rPr lang="en-US" smtClean="0"/>
              <a:t>40</a:t>
            </a:fld>
            <a:endParaRPr lang="en-US"/>
          </a:p>
        </p:txBody>
      </p:sp>
    </p:spTree>
    <p:extLst>
      <p:ext uri="{BB962C8B-B14F-4D97-AF65-F5344CB8AC3E}">
        <p14:creationId xmlns:p14="http://schemas.microsoft.com/office/powerpoint/2010/main" val="3631186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D468E2D-EFB9-4AD3-BCB1-EC1F9CDD038B}" type="slidenum">
              <a:rPr lang="en-US" smtClean="0"/>
              <a:t>41</a:t>
            </a:fld>
            <a:endParaRPr lang="en-US"/>
          </a:p>
        </p:txBody>
      </p:sp>
    </p:spTree>
    <p:extLst>
      <p:ext uri="{BB962C8B-B14F-4D97-AF65-F5344CB8AC3E}">
        <p14:creationId xmlns:p14="http://schemas.microsoft.com/office/powerpoint/2010/main" val="753931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D468E2D-EFB9-4AD3-BCB1-EC1F9CDD038B}" type="slidenum">
              <a:rPr lang="en-US" smtClean="0"/>
              <a:t>42</a:t>
            </a:fld>
            <a:endParaRPr lang="en-US"/>
          </a:p>
        </p:txBody>
      </p:sp>
    </p:spTree>
    <p:extLst>
      <p:ext uri="{BB962C8B-B14F-4D97-AF65-F5344CB8AC3E}">
        <p14:creationId xmlns:p14="http://schemas.microsoft.com/office/powerpoint/2010/main" val="2371467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D468E2D-EFB9-4AD3-BCB1-EC1F9CDD038B}" type="slidenum">
              <a:rPr lang="en-US" smtClean="0"/>
              <a:t>43</a:t>
            </a:fld>
            <a:endParaRPr lang="en-US"/>
          </a:p>
        </p:txBody>
      </p:sp>
    </p:spTree>
    <p:extLst>
      <p:ext uri="{BB962C8B-B14F-4D97-AF65-F5344CB8AC3E}">
        <p14:creationId xmlns:p14="http://schemas.microsoft.com/office/powerpoint/2010/main" val="4236923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68E2D-EFB9-4AD3-BCB1-EC1F9CDD038B}" type="slidenum">
              <a:rPr lang="en-US" smtClean="0"/>
              <a:t>27</a:t>
            </a:fld>
            <a:endParaRPr lang="en-US"/>
          </a:p>
        </p:txBody>
      </p:sp>
    </p:spTree>
    <p:extLst>
      <p:ext uri="{BB962C8B-B14F-4D97-AF65-F5344CB8AC3E}">
        <p14:creationId xmlns:p14="http://schemas.microsoft.com/office/powerpoint/2010/main" val="199109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68E2D-EFB9-4AD3-BCB1-EC1F9CDD038B}" type="slidenum">
              <a:rPr lang="en-US" smtClean="0"/>
              <a:t>28</a:t>
            </a:fld>
            <a:endParaRPr lang="en-US"/>
          </a:p>
        </p:txBody>
      </p:sp>
    </p:spTree>
    <p:extLst>
      <p:ext uri="{BB962C8B-B14F-4D97-AF65-F5344CB8AC3E}">
        <p14:creationId xmlns:p14="http://schemas.microsoft.com/office/powerpoint/2010/main" val="3928420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68E2D-EFB9-4AD3-BCB1-EC1F9CDD038B}" type="slidenum">
              <a:rPr lang="en-US" smtClean="0"/>
              <a:t>29</a:t>
            </a:fld>
            <a:endParaRPr lang="en-US"/>
          </a:p>
        </p:txBody>
      </p:sp>
    </p:spTree>
    <p:extLst>
      <p:ext uri="{BB962C8B-B14F-4D97-AF65-F5344CB8AC3E}">
        <p14:creationId xmlns:p14="http://schemas.microsoft.com/office/powerpoint/2010/main" val="3961627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68E2D-EFB9-4AD3-BCB1-EC1F9CDD038B}" type="slidenum">
              <a:rPr lang="en-US" smtClean="0"/>
              <a:t>30</a:t>
            </a:fld>
            <a:endParaRPr lang="en-US"/>
          </a:p>
        </p:txBody>
      </p:sp>
    </p:spTree>
    <p:extLst>
      <p:ext uri="{BB962C8B-B14F-4D97-AF65-F5344CB8AC3E}">
        <p14:creationId xmlns:p14="http://schemas.microsoft.com/office/powerpoint/2010/main" val="3228258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68E2D-EFB9-4AD3-BCB1-EC1F9CDD038B}" type="slidenum">
              <a:rPr lang="en-US" smtClean="0"/>
              <a:t>31</a:t>
            </a:fld>
            <a:endParaRPr lang="en-US"/>
          </a:p>
        </p:txBody>
      </p:sp>
    </p:spTree>
    <p:extLst>
      <p:ext uri="{BB962C8B-B14F-4D97-AF65-F5344CB8AC3E}">
        <p14:creationId xmlns:p14="http://schemas.microsoft.com/office/powerpoint/2010/main" val="2006546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68E2D-EFB9-4AD3-BCB1-EC1F9CDD038B}" type="slidenum">
              <a:rPr lang="en-US" smtClean="0"/>
              <a:t>32</a:t>
            </a:fld>
            <a:endParaRPr lang="en-US"/>
          </a:p>
        </p:txBody>
      </p:sp>
    </p:spTree>
    <p:extLst>
      <p:ext uri="{BB962C8B-B14F-4D97-AF65-F5344CB8AC3E}">
        <p14:creationId xmlns:p14="http://schemas.microsoft.com/office/powerpoint/2010/main" val="281271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68E2D-EFB9-4AD3-BCB1-EC1F9CDD038B}" type="slidenum">
              <a:rPr lang="en-US" smtClean="0"/>
              <a:t>33</a:t>
            </a:fld>
            <a:endParaRPr lang="en-US"/>
          </a:p>
        </p:txBody>
      </p:sp>
    </p:spTree>
    <p:extLst>
      <p:ext uri="{BB962C8B-B14F-4D97-AF65-F5344CB8AC3E}">
        <p14:creationId xmlns:p14="http://schemas.microsoft.com/office/powerpoint/2010/main" val="111031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D468E2D-EFB9-4AD3-BCB1-EC1F9CDD038B}" type="slidenum">
              <a:rPr lang="en-US" smtClean="0"/>
              <a:t>34</a:t>
            </a:fld>
            <a:endParaRPr lang="en-US"/>
          </a:p>
        </p:txBody>
      </p:sp>
    </p:spTree>
    <p:extLst>
      <p:ext uri="{BB962C8B-B14F-4D97-AF65-F5344CB8AC3E}">
        <p14:creationId xmlns:p14="http://schemas.microsoft.com/office/powerpoint/2010/main" val="2951233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7BA816-7C3A-43EE-B54A-E1878CF5E5D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57658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BA816-7C3A-43EE-B54A-E1878CF5E5D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2038523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BA816-7C3A-43EE-B54A-E1878CF5E5D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FB0B5-96DB-42BB-8A82-838096D994F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5332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BA816-7C3A-43EE-B54A-E1878CF5E5D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1657203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BA816-7C3A-43EE-B54A-E1878CF5E5D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FB0B5-96DB-42BB-8A82-838096D994F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8574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BA816-7C3A-43EE-B54A-E1878CF5E5D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1365987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7BA816-7C3A-43EE-B54A-E1878CF5E5D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1428829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7BA816-7C3A-43EE-B54A-E1878CF5E5D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275568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7BA816-7C3A-43EE-B54A-E1878CF5E5D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324717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BA816-7C3A-43EE-B54A-E1878CF5E5D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75992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7BA816-7C3A-43EE-B54A-E1878CF5E5DE}"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36030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7BA816-7C3A-43EE-B54A-E1878CF5E5DE}" type="datetimeFigureOut">
              <a:rPr lang="en-US" smtClean="0"/>
              <a:t>5/18/2018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98869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7BA816-7C3A-43EE-B54A-E1878CF5E5DE}" type="datetimeFigureOut">
              <a:rPr lang="en-US" smtClean="0"/>
              <a:t>5/18/2018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229347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BA816-7C3A-43EE-B54A-E1878CF5E5DE}" type="datetimeFigureOut">
              <a:rPr lang="en-US" smtClean="0"/>
              <a:t>5/18/2018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75659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BA816-7C3A-43EE-B54A-E1878CF5E5DE}"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66211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BA816-7C3A-43EE-B54A-E1878CF5E5DE}"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FB0B5-96DB-42BB-8A82-838096D994FC}" type="slidenum">
              <a:rPr lang="en-US" smtClean="0"/>
              <a:t>‹#›</a:t>
            </a:fld>
            <a:endParaRPr lang="en-US"/>
          </a:p>
        </p:txBody>
      </p:sp>
    </p:spTree>
    <p:extLst>
      <p:ext uri="{BB962C8B-B14F-4D97-AF65-F5344CB8AC3E}">
        <p14:creationId xmlns:p14="http://schemas.microsoft.com/office/powerpoint/2010/main" val="240977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7BA816-7C3A-43EE-B54A-E1878CF5E5DE}" type="datetimeFigureOut">
              <a:rPr lang="en-US" smtClean="0"/>
              <a:t>5/18/2018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0FB0B5-96DB-42BB-8A82-838096D994FC}" type="slidenum">
              <a:rPr lang="en-US" smtClean="0"/>
              <a:t>‹#›</a:t>
            </a:fld>
            <a:endParaRPr lang="en-US"/>
          </a:p>
        </p:txBody>
      </p:sp>
    </p:spTree>
    <p:extLst>
      <p:ext uri="{BB962C8B-B14F-4D97-AF65-F5344CB8AC3E}">
        <p14:creationId xmlns:p14="http://schemas.microsoft.com/office/powerpoint/2010/main" val="3005421215"/>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mailto:muccigrosso.david@wustl.edu" TargetMode="External"/><Relationship Id="rId2" Type="http://schemas.openxmlformats.org/officeDocument/2006/relationships/hyperlink" Target="mailto:aeggebre@wustl.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NeuroDOT </a:t>
            </a:r>
            <a:r>
              <a:rPr lang="en-US" smtClean="0"/>
              <a:t>2.2.0</a:t>
            </a:r>
            <a:r>
              <a:rPr lang="en-US"/>
              <a:t/>
            </a:r>
            <a:br>
              <a:rPr lang="en-US"/>
            </a:br>
            <a:r>
              <a:rPr lang="en-US" smtClean="0"/>
              <a:t>Base</a:t>
            </a:r>
            <a:endParaRPr lang="en-US"/>
          </a:p>
        </p:txBody>
      </p:sp>
      <p:sp>
        <p:nvSpPr>
          <p:cNvPr id="5" name="Subtitle 4"/>
          <p:cNvSpPr>
            <a:spLocks noGrp="1"/>
          </p:cNvSpPr>
          <p:nvPr>
            <p:ph type="subTitle" idx="1"/>
          </p:nvPr>
        </p:nvSpPr>
        <p:spPr/>
        <p:txBody>
          <a:bodyPr>
            <a:normAutofit/>
          </a:bodyPr>
          <a:lstStyle/>
          <a:p>
            <a:r>
              <a:rPr lang="en-US" sz="4000" i="1"/>
              <a:t>Appendix - Pipeline Diagrams</a:t>
            </a:r>
          </a:p>
          <a:p>
            <a:endParaRPr lang="en-US" sz="4000" i="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6883" y="2404534"/>
            <a:ext cx="2125980" cy="2834640"/>
          </a:xfrm>
          <a:prstGeom prst="rect">
            <a:avLst/>
          </a:prstGeom>
        </p:spPr>
      </p:pic>
    </p:spTree>
    <p:extLst>
      <p:ext uri="{BB962C8B-B14F-4D97-AF65-F5344CB8AC3E}">
        <p14:creationId xmlns:p14="http://schemas.microsoft.com/office/powerpoint/2010/main" val="89227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56478" y="312234"/>
            <a:ext cx="1594091" cy="369332"/>
          </a:xfrm>
          <a:prstGeom prst="rect">
            <a:avLst/>
          </a:prstGeom>
          <a:noFill/>
        </p:spPr>
        <p:txBody>
          <a:bodyPr wrap="none" rtlCol="0">
            <a:spAutoFit/>
          </a:bodyPr>
          <a:lstStyle/>
          <a:p>
            <a:r>
              <a:rPr lang="en-US" smtClean="0"/>
              <a:t>Preprocessing</a:t>
            </a:r>
            <a:endParaRPr lang="en-US"/>
          </a:p>
        </p:txBody>
      </p:sp>
      <p:sp>
        <p:nvSpPr>
          <p:cNvPr id="22" name="TextBox 21"/>
          <p:cNvSpPr txBox="1"/>
          <p:nvPr/>
        </p:nvSpPr>
        <p:spPr>
          <a:xfrm>
            <a:off x="3206487" y="1009373"/>
            <a:ext cx="615553" cy="2400657"/>
          </a:xfrm>
          <a:prstGeom prst="rect">
            <a:avLst/>
          </a:prstGeom>
          <a:noFill/>
        </p:spPr>
        <p:txBody>
          <a:bodyPr vert="vert" wrap="square" rtlCol="0" anchor="t">
            <a:spAutoFit/>
          </a:bodyPr>
          <a:lstStyle/>
          <a:p>
            <a:r>
              <a:rPr lang="en-US" sz="2800" smtClean="0"/>
              <a:t>Preprocessing</a:t>
            </a:r>
            <a:endParaRPr lang="en-US" sz="2800"/>
          </a:p>
        </p:txBody>
      </p:sp>
      <p:sp>
        <p:nvSpPr>
          <p:cNvPr id="26" name="Rounded Rectangle 25"/>
          <p:cNvSpPr/>
          <p:nvPr/>
        </p:nvSpPr>
        <p:spPr>
          <a:xfrm>
            <a:off x="4701253" y="6213270"/>
            <a:ext cx="1265876"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Preprocessed light levels</a:t>
            </a:r>
            <a:endParaRPr lang="en-US" sz="1200"/>
          </a:p>
        </p:txBody>
      </p:sp>
      <p:sp>
        <p:nvSpPr>
          <p:cNvPr id="25" name="Down Arrow 24"/>
          <p:cNvSpPr/>
          <p:nvPr/>
        </p:nvSpPr>
        <p:spPr>
          <a:xfrm flipH="1">
            <a:off x="5212173" y="5756070"/>
            <a:ext cx="244037" cy="4572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grpSp>
        <p:nvGrpSpPr>
          <p:cNvPr id="2" name="Group 1"/>
          <p:cNvGrpSpPr/>
          <p:nvPr/>
        </p:nvGrpSpPr>
        <p:grpSpPr>
          <a:xfrm>
            <a:off x="3822040" y="529221"/>
            <a:ext cx="3024306" cy="5226849"/>
            <a:chOff x="3822040" y="529221"/>
            <a:chExt cx="3024306" cy="5226849"/>
          </a:xfrm>
        </p:grpSpPr>
        <p:sp>
          <p:nvSpPr>
            <p:cNvPr id="5" name="Rounded Rectangle 4"/>
            <p:cNvSpPr/>
            <p:nvPr/>
          </p:nvSpPr>
          <p:spPr>
            <a:xfrm>
              <a:off x="3822040" y="1013958"/>
              <a:ext cx="3024305" cy="42809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4" name="TextBox 45"/>
            <p:cNvSpPr txBox="1"/>
            <p:nvPr/>
          </p:nvSpPr>
          <p:spPr>
            <a:xfrm>
              <a:off x="3822041" y="529221"/>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a:t>S-D Measurements</a:t>
              </a:r>
            </a:p>
          </p:txBody>
        </p:sp>
        <p:sp>
          <p:nvSpPr>
            <p:cNvPr id="6" name="TextBox 49"/>
            <p:cNvSpPr txBox="1"/>
            <p:nvPr/>
          </p:nvSpPr>
          <p:spPr>
            <a:xfrm>
              <a:off x="4067965" y="170014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Detect Noisy Channels</a:t>
              </a:r>
              <a:endParaRPr lang="en-US" sz="1400"/>
            </a:p>
          </p:txBody>
        </p:sp>
        <p:sp>
          <p:nvSpPr>
            <p:cNvPr id="8" name="TextBox 51"/>
            <p:cNvSpPr txBox="1"/>
            <p:nvPr/>
          </p:nvSpPr>
          <p:spPr>
            <a:xfrm>
              <a:off x="4067968" y="2765552"/>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High Pass Filter</a:t>
              </a:r>
            </a:p>
          </p:txBody>
        </p:sp>
        <p:sp>
          <p:nvSpPr>
            <p:cNvPr id="9" name="TextBox 52"/>
            <p:cNvSpPr txBox="1"/>
            <p:nvPr/>
          </p:nvSpPr>
          <p:spPr>
            <a:xfrm>
              <a:off x="4067965" y="2228343"/>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Linear Detrending</a:t>
              </a:r>
              <a:endParaRPr lang="en-US" sz="1400"/>
            </a:p>
          </p:txBody>
        </p:sp>
        <p:sp>
          <p:nvSpPr>
            <p:cNvPr id="10" name="TextBox 53"/>
            <p:cNvSpPr txBox="1"/>
            <p:nvPr/>
          </p:nvSpPr>
          <p:spPr>
            <a:xfrm>
              <a:off x="4067968" y="329793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Low Pass Filter 1</a:t>
              </a:r>
            </a:p>
          </p:txBody>
        </p:sp>
        <p:sp>
          <p:nvSpPr>
            <p:cNvPr id="17" name="TextBox 44"/>
            <p:cNvSpPr txBox="1"/>
            <p:nvPr/>
          </p:nvSpPr>
          <p:spPr>
            <a:xfrm>
              <a:off x="4067968" y="3830310"/>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Superficial Signal Regression</a:t>
              </a:r>
            </a:p>
          </p:txBody>
        </p:sp>
        <p:sp>
          <p:nvSpPr>
            <p:cNvPr id="34" name="TextBox 49"/>
            <p:cNvSpPr txBox="1"/>
            <p:nvPr/>
          </p:nvSpPr>
          <p:spPr>
            <a:xfrm>
              <a:off x="4067965" y="1161708"/>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Logmean Light Levels</a:t>
              </a:r>
              <a:endParaRPr lang="en-US" sz="1400"/>
            </a:p>
          </p:txBody>
        </p:sp>
        <p:sp>
          <p:nvSpPr>
            <p:cNvPr id="35" name="Down Arrow 34"/>
            <p:cNvSpPr/>
            <p:nvPr/>
          </p:nvSpPr>
          <p:spPr>
            <a:xfrm>
              <a:off x="5212176" y="938331"/>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 name="Down Arrow 10"/>
            <p:cNvSpPr/>
            <p:nvPr/>
          </p:nvSpPr>
          <p:spPr>
            <a:xfrm>
              <a:off x="5212177" y="1466678"/>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3" name="Down Arrow 12"/>
            <p:cNvSpPr/>
            <p:nvPr/>
          </p:nvSpPr>
          <p:spPr>
            <a:xfrm>
              <a:off x="5212179" y="2536121"/>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5" name="Down Arrow 14"/>
            <p:cNvSpPr/>
            <p:nvPr/>
          </p:nvSpPr>
          <p:spPr>
            <a:xfrm>
              <a:off x="5212180" y="3608956"/>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6" name="Down Arrow 15"/>
            <p:cNvSpPr/>
            <p:nvPr/>
          </p:nvSpPr>
          <p:spPr>
            <a:xfrm>
              <a:off x="5215154" y="307982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Down Arrow 18"/>
            <p:cNvSpPr/>
            <p:nvPr/>
          </p:nvSpPr>
          <p:spPr>
            <a:xfrm>
              <a:off x="5213674" y="2007919"/>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8" name="TextBox 44"/>
            <p:cNvSpPr txBox="1"/>
            <p:nvPr/>
          </p:nvSpPr>
          <p:spPr>
            <a:xfrm>
              <a:off x="4067965" y="4363250"/>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Low Pass Filter 2</a:t>
              </a:r>
            </a:p>
          </p:txBody>
        </p:sp>
        <p:sp>
          <p:nvSpPr>
            <p:cNvPr id="39" name="Down Arrow 38"/>
            <p:cNvSpPr/>
            <p:nvPr/>
          </p:nvSpPr>
          <p:spPr>
            <a:xfrm>
              <a:off x="5212176" y="4138088"/>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0" name="TextBox 44"/>
            <p:cNvSpPr txBox="1"/>
            <p:nvPr/>
          </p:nvSpPr>
          <p:spPr>
            <a:xfrm>
              <a:off x="4067965" y="4904987"/>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1 Hz Resampling</a:t>
              </a:r>
              <a:endParaRPr lang="en-US" sz="1400"/>
            </a:p>
          </p:txBody>
        </p:sp>
        <p:sp>
          <p:nvSpPr>
            <p:cNvPr id="41" name="Down Arrow 40"/>
            <p:cNvSpPr/>
            <p:nvPr/>
          </p:nvSpPr>
          <p:spPr>
            <a:xfrm>
              <a:off x="5212176" y="4679825"/>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6" name="TextBox 44"/>
            <p:cNvSpPr txBox="1"/>
            <p:nvPr/>
          </p:nvSpPr>
          <p:spPr>
            <a:xfrm>
              <a:off x="4067965" y="5448292"/>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Block Averaging</a:t>
              </a:r>
              <a:endParaRPr lang="en-US" sz="1400"/>
            </a:p>
          </p:txBody>
        </p:sp>
        <p:sp>
          <p:nvSpPr>
            <p:cNvPr id="47" name="Down Arrow 46"/>
            <p:cNvSpPr/>
            <p:nvPr/>
          </p:nvSpPr>
          <p:spPr>
            <a:xfrm>
              <a:off x="5212176" y="5223130"/>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grpSp>
      <p:sp>
        <p:nvSpPr>
          <p:cNvPr id="20" name="Down Arrow 19"/>
          <p:cNvSpPr/>
          <p:nvPr/>
        </p:nvSpPr>
        <p:spPr>
          <a:xfrm rot="5400000">
            <a:off x="6616241" y="1191050"/>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1" name="Oval 20"/>
          <p:cNvSpPr/>
          <p:nvPr/>
        </p:nvSpPr>
        <p:spPr>
          <a:xfrm>
            <a:off x="6875419" y="1052848"/>
            <a:ext cx="1005840"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“info” struct</a:t>
            </a:r>
            <a:endParaRPr lang="en-US" sz="1200"/>
          </a:p>
        </p:txBody>
      </p:sp>
      <p:sp>
        <p:nvSpPr>
          <p:cNvPr id="28" name="Down Arrow 27"/>
          <p:cNvSpPr/>
          <p:nvPr/>
        </p:nvSpPr>
        <p:spPr>
          <a:xfrm rot="5400000">
            <a:off x="6615565" y="1723803"/>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9" name="Oval 28"/>
          <p:cNvSpPr/>
          <p:nvPr/>
        </p:nvSpPr>
        <p:spPr>
          <a:xfrm>
            <a:off x="6874743" y="1585601"/>
            <a:ext cx="1005840"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“info” struct</a:t>
            </a:r>
            <a:endParaRPr lang="en-US" sz="1200"/>
          </a:p>
        </p:txBody>
      </p:sp>
      <p:sp>
        <p:nvSpPr>
          <p:cNvPr id="30" name="Down Arrow 29"/>
          <p:cNvSpPr/>
          <p:nvPr/>
        </p:nvSpPr>
        <p:spPr>
          <a:xfrm rot="5400000">
            <a:off x="6615565" y="2793141"/>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1" name="Oval 30"/>
          <p:cNvSpPr/>
          <p:nvPr/>
        </p:nvSpPr>
        <p:spPr>
          <a:xfrm>
            <a:off x="6874743" y="2654939"/>
            <a:ext cx="1005840"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“info” struct</a:t>
            </a:r>
            <a:endParaRPr lang="en-US" sz="1200"/>
          </a:p>
        </p:txBody>
      </p:sp>
      <p:sp>
        <p:nvSpPr>
          <p:cNvPr id="32" name="Down Arrow 31"/>
          <p:cNvSpPr/>
          <p:nvPr/>
        </p:nvSpPr>
        <p:spPr>
          <a:xfrm rot="5400000">
            <a:off x="6615565" y="3326525"/>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3" name="Oval 32"/>
          <p:cNvSpPr/>
          <p:nvPr/>
        </p:nvSpPr>
        <p:spPr>
          <a:xfrm>
            <a:off x="6874743" y="3188323"/>
            <a:ext cx="1005840"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“info” struct</a:t>
            </a:r>
            <a:endParaRPr lang="en-US" sz="1200"/>
          </a:p>
        </p:txBody>
      </p:sp>
      <p:sp>
        <p:nvSpPr>
          <p:cNvPr id="36" name="Down Arrow 35"/>
          <p:cNvSpPr/>
          <p:nvPr/>
        </p:nvSpPr>
        <p:spPr>
          <a:xfrm rot="5400000">
            <a:off x="6615565" y="3869341"/>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7" name="Oval 36"/>
          <p:cNvSpPr/>
          <p:nvPr/>
        </p:nvSpPr>
        <p:spPr>
          <a:xfrm>
            <a:off x="6874743" y="3731139"/>
            <a:ext cx="1005840"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“info” struct</a:t>
            </a:r>
            <a:endParaRPr lang="en-US" sz="1200"/>
          </a:p>
        </p:txBody>
      </p:sp>
      <p:sp>
        <p:nvSpPr>
          <p:cNvPr id="42" name="Down Arrow 41"/>
          <p:cNvSpPr/>
          <p:nvPr/>
        </p:nvSpPr>
        <p:spPr>
          <a:xfrm rot="5400000">
            <a:off x="6615565" y="4393293"/>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3" name="Oval 42"/>
          <p:cNvSpPr/>
          <p:nvPr/>
        </p:nvSpPr>
        <p:spPr>
          <a:xfrm>
            <a:off x="6874743" y="4255091"/>
            <a:ext cx="1005840"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“info” struct</a:t>
            </a:r>
            <a:endParaRPr lang="en-US" sz="1200"/>
          </a:p>
        </p:txBody>
      </p:sp>
      <p:sp>
        <p:nvSpPr>
          <p:cNvPr id="48" name="Down Arrow 47"/>
          <p:cNvSpPr/>
          <p:nvPr/>
        </p:nvSpPr>
        <p:spPr>
          <a:xfrm rot="5400000">
            <a:off x="6615565" y="4902244"/>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9" name="Oval 48"/>
          <p:cNvSpPr/>
          <p:nvPr/>
        </p:nvSpPr>
        <p:spPr>
          <a:xfrm>
            <a:off x="6874743" y="4764042"/>
            <a:ext cx="1005840"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“info” struct</a:t>
            </a:r>
            <a:endParaRPr lang="en-US" sz="1200"/>
          </a:p>
        </p:txBody>
      </p:sp>
      <p:sp>
        <p:nvSpPr>
          <p:cNvPr id="50" name="Down Arrow 49"/>
          <p:cNvSpPr/>
          <p:nvPr/>
        </p:nvSpPr>
        <p:spPr>
          <a:xfrm rot="5400000">
            <a:off x="6611175" y="5452968"/>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1" name="Oval 50"/>
          <p:cNvSpPr/>
          <p:nvPr/>
        </p:nvSpPr>
        <p:spPr>
          <a:xfrm>
            <a:off x="6870353" y="5314766"/>
            <a:ext cx="1005840"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“info” struct</a:t>
            </a:r>
            <a:endParaRPr lang="en-US" sz="1200"/>
          </a:p>
        </p:txBody>
      </p:sp>
    </p:spTree>
    <p:extLst>
      <p:ext uri="{BB962C8B-B14F-4D97-AF65-F5344CB8AC3E}">
        <p14:creationId xmlns:p14="http://schemas.microsoft.com/office/powerpoint/2010/main" val="400853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56478" y="312234"/>
            <a:ext cx="1722203" cy="369332"/>
          </a:xfrm>
          <a:prstGeom prst="rect">
            <a:avLst/>
          </a:prstGeom>
          <a:noFill/>
        </p:spPr>
        <p:txBody>
          <a:bodyPr wrap="none" rtlCol="0">
            <a:spAutoFit/>
          </a:bodyPr>
          <a:lstStyle/>
          <a:p>
            <a:r>
              <a:rPr lang="en-US" smtClean="0"/>
              <a:t>Reconstruction</a:t>
            </a:r>
            <a:endParaRPr lang="en-US"/>
          </a:p>
        </p:txBody>
      </p:sp>
      <p:sp>
        <p:nvSpPr>
          <p:cNvPr id="22" name="TextBox 21"/>
          <p:cNvSpPr txBox="1"/>
          <p:nvPr/>
        </p:nvSpPr>
        <p:spPr>
          <a:xfrm rot="16200000">
            <a:off x="5031874" y="-57211"/>
            <a:ext cx="615553" cy="2503239"/>
          </a:xfrm>
          <a:prstGeom prst="rect">
            <a:avLst/>
          </a:prstGeom>
          <a:noFill/>
        </p:spPr>
        <p:txBody>
          <a:bodyPr vert="vert" wrap="square" rtlCol="0" anchor="t">
            <a:spAutoFit/>
          </a:bodyPr>
          <a:lstStyle/>
          <a:p>
            <a:r>
              <a:rPr lang="en-US" sz="2800" smtClean="0"/>
              <a:t>Reconstruction</a:t>
            </a:r>
            <a:endParaRPr lang="en-US" sz="2800"/>
          </a:p>
        </p:txBody>
      </p:sp>
      <p:sp>
        <p:nvSpPr>
          <p:cNvPr id="21" name="Oval 20"/>
          <p:cNvSpPr/>
          <p:nvPr/>
        </p:nvSpPr>
        <p:spPr>
          <a:xfrm>
            <a:off x="7523497" y="2307709"/>
            <a:ext cx="1632016"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Preprocessing Pipeline</a:t>
            </a:r>
            <a:endParaRPr lang="en-US" sz="1200"/>
          </a:p>
        </p:txBody>
      </p:sp>
      <p:sp>
        <p:nvSpPr>
          <p:cNvPr id="13" name="Down Arrow 12"/>
          <p:cNvSpPr/>
          <p:nvPr/>
        </p:nvSpPr>
        <p:spPr>
          <a:xfrm>
            <a:off x="8217487" y="2860775"/>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grpSp>
        <p:nvGrpSpPr>
          <p:cNvPr id="2" name="Group 1"/>
          <p:cNvGrpSpPr/>
          <p:nvPr/>
        </p:nvGrpSpPr>
        <p:grpSpPr>
          <a:xfrm>
            <a:off x="4088031" y="1502185"/>
            <a:ext cx="3296399" cy="2671231"/>
            <a:chOff x="4088031" y="1502185"/>
            <a:chExt cx="3296399" cy="2671231"/>
          </a:xfrm>
        </p:grpSpPr>
        <p:sp>
          <p:nvSpPr>
            <p:cNvPr id="5" name="Rounded Rectangle 4"/>
            <p:cNvSpPr/>
            <p:nvPr/>
          </p:nvSpPr>
          <p:spPr>
            <a:xfrm>
              <a:off x="4088031" y="1967214"/>
              <a:ext cx="3296399" cy="22062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4" name="TextBox 45"/>
            <p:cNvSpPr txBox="1"/>
            <p:nvPr/>
          </p:nvSpPr>
          <p:spPr>
            <a:xfrm>
              <a:off x="4088031" y="1502185"/>
              <a:ext cx="3296399"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Sensitivity A Matrix</a:t>
              </a:r>
              <a:endParaRPr lang="en-US" sz="2000"/>
            </a:p>
          </p:txBody>
        </p:sp>
        <p:sp>
          <p:nvSpPr>
            <p:cNvPr id="6" name="TextBox 49"/>
            <p:cNvSpPr txBox="1"/>
            <p:nvPr/>
          </p:nvSpPr>
          <p:spPr>
            <a:xfrm>
              <a:off x="4347977" y="2652781"/>
              <a:ext cx="2744198"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Smooth Inverted A Matrix</a:t>
              </a:r>
              <a:endParaRPr lang="en-US" sz="1400"/>
            </a:p>
          </p:txBody>
        </p:sp>
        <p:sp>
          <p:nvSpPr>
            <p:cNvPr id="8" name="TextBox 51"/>
            <p:cNvSpPr txBox="1"/>
            <p:nvPr/>
          </p:nvSpPr>
          <p:spPr>
            <a:xfrm>
              <a:off x="4345227" y="3698763"/>
              <a:ext cx="2744198"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Spectroscopy</a:t>
              </a:r>
              <a:endParaRPr lang="en-US" sz="1400"/>
            </a:p>
          </p:txBody>
        </p:sp>
        <p:sp>
          <p:nvSpPr>
            <p:cNvPr id="9" name="TextBox 52"/>
            <p:cNvSpPr txBox="1"/>
            <p:nvPr/>
          </p:nvSpPr>
          <p:spPr>
            <a:xfrm>
              <a:off x="4347977" y="3184074"/>
              <a:ext cx="2744198"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Reconstruct Image Volume</a:t>
              </a:r>
              <a:endParaRPr lang="en-US" sz="1400"/>
            </a:p>
          </p:txBody>
        </p:sp>
        <p:sp>
          <p:nvSpPr>
            <p:cNvPr id="34" name="TextBox 49"/>
            <p:cNvSpPr txBox="1"/>
            <p:nvPr/>
          </p:nvSpPr>
          <p:spPr>
            <a:xfrm>
              <a:off x="4347977" y="2123649"/>
              <a:ext cx="2744198"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Invert A Matrix</a:t>
              </a:r>
              <a:endParaRPr lang="en-US" sz="1400"/>
            </a:p>
          </p:txBody>
        </p:sp>
        <p:sp>
          <p:nvSpPr>
            <p:cNvPr id="35" name="Down Arrow 34"/>
            <p:cNvSpPr/>
            <p:nvPr/>
          </p:nvSpPr>
          <p:spPr>
            <a:xfrm>
              <a:off x="5614209" y="1902295"/>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 name="Down Arrow 10"/>
            <p:cNvSpPr/>
            <p:nvPr/>
          </p:nvSpPr>
          <p:spPr>
            <a:xfrm>
              <a:off x="5614209" y="2431427"/>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6" name="Down Arrow 15"/>
            <p:cNvSpPr/>
            <p:nvPr/>
          </p:nvSpPr>
          <p:spPr>
            <a:xfrm>
              <a:off x="5614209" y="3483120"/>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Down Arrow 18"/>
            <p:cNvSpPr/>
            <p:nvPr/>
          </p:nvSpPr>
          <p:spPr>
            <a:xfrm>
              <a:off x="5595308" y="2971452"/>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grpSp>
      <p:sp>
        <p:nvSpPr>
          <p:cNvPr id="25" name="Down Arrow 24"/>
          <p:cNvSpPr/>
          <p:nvPr/>
        </p:nvSpPr>
        <p:spPr>
          <a:xfrm flipH="1">
            <a:off x="5614209" y="4013603"/>
            <a:ext cx="244037" cy="4572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6" name="Rounded Rectangle 25"/>
          <p:cNvSpPr/>
          <p:nvPr/>
        </p:nvSpPr>
        <p:spPr>
          <a:xfrm>
            <a:off x="7709317" y="3082129"/>
            <a:ext cx="1265876"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Preprocessed light levels</a:t>
            </a:r>
            <a:endParaRPr lang="en-US" sz="1200"/>
          </a:p>
        </p:txBody>
      </p:sp>
      <p:sp>
        <p:nvSpPr>
          <p:cNvPr id="36" name="Down Arrow 35"/>
          <p:cNvSpPr/>
          <p:nvPr/>
        </p:nvSpPr>
        <p:spPr>
          <a:xfrm rot="5400000">
            <a:off x="7268236" y="3035914"/>
            <a:ext cx="278066" cy="60409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1" name="Rounded Rectangle 40"/>
          <p:cNvSpPr/>
          <p:nvPr/>
        </p:nvSpPr>
        <p:spPr>
          <a:xfrm>
            <a:off x="4735261" y="4470803"/>
            <a:ext cx="2001932"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Functional DOT Volume</a:t>
            </a:r>
            <a:endParaRPr lang="en-US" sz="1200"/>
          </a:p>
        </p:txBody>
      </p:sp>
    </p:spTree>
    <p:extLst>
      <p:ext uri="{BB962C8B-B14F-4D97-AF65-F5344CB8AC3E}">
        <p14:creationId xmlns:p14="http://schemas.microsoft.com/office/powerpoint/2010/main" val="221294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56478" y="312234"/>
            <a:ext cx="1686680" cy="369332"/>
          </a:xfrm>
          <a:prstGeom prst="rect">
            <a:avLst/>
          </a:prstGeom>
          <a:noFill/>
        </p:spPr>
        <p:txBody>
          <a:bodyPr wrap="none" rtlCol="0">
            <a:spAutoFit/>
          </a:bodyPr>
          <a:lstStyle/>
          <a:p>
            <a:r>
              <a:rPr lang="en-US" smtClean="0"/>
              <a:t>Light Modeling</a:t>
            </a:r>
            <a:endParaRPr lang="en-US"/>
          </a:p>
        </p:txBody>
      </p:sp>
      <p:sp>
        <p:nvSpPr>
          <p:cNvPr id="21" name="Oval 20"/>
          <p:cNvSpPr/>
          <p:nvPr/>
        </p:nvSpPr>
        <p:spPr>
          <a:xfrm>
            <a:off x="7696270" y="3037151"/>
            <a:ext cx="1632016"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Optode Positions</a:t>
            </a:r>
            <a:endParaRPr lang="en-US" sz="1200"/>
          </a:p>
        </p:txBody>
      </p:sp>
      <p:sp>
        <p:nvSpPr>
          <p:cNvPr id="25" name="Down Arrow 24"/>
          <p:cNvSpPr/>
          <p:nvPr/>
        </p:nvSpPr>
        <p:spPr>
          <a:xfrm flipH="1">
            <a:off x="5587316" y="4533138"/>
            <a:ext cx="244037" cy="4572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6" name="Down Arrow 35"/>
          <p:cNvSpPr/>
          <p:nvPr/>
        </p:nvSpPr>
        <p:spPr>
          <a:xfrm rot="5400000">
            <a:off x="7255189" y="3010466"/>
            <a:ext cx="278066" cy="60409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1" name="Rounded Rectangle 40"/>
          <p:cNvSpPr/>
          <p:nvPr/>
        </p:nvSpPr>
        <p:spPr>
          <a:xfrm>
            <a:off x="4720090" y="4990338"/>
            <a:ext cx="2001932"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Sensitivity A Matrix</a:t>
            </a:r>
            <a:endParaRPr lang="en-US" sz="1200"/>
          </a:p>
        </p:txBody>
      </p:sp>
      <p:grpSp>
        <p:nvGrpSpPr>
          <p:cNvPr id="2" name="Group 1"/>
          <p:cNvGrpSpPr/>
          <p:nvPr/>
        </p:nvGrpSpPr>
        <p:grpSpPr>
          <a:xfrm>
            <a:off x="3461071" y="1502185"/>
            <a:ext cx="3923359" cy="3233939"/>
            <a:chOff x="3461071" y="1502185"/>
            <a:chExt cx="3923359" cy="3233939"/>
          </a:xfrm>
        </p:grpSpPr>
        <p:sp>
          <p:nvSpPr>
            <p:cNvPr id="22" name="TextBox 21"/>
            <p:cNvSpPr txBox="1"/>
            <p:nvPr/>
          </p:nvSpPr>
          <p:spPr>
            <a:xfrm>
              <a:off x="3461071" y="1968875"/>
              <a:ext cx="615553" cy="2503239"/>
            </a:xfrm>
            <a:prstGeom prst="rect">
              <a:avLst/>
            </a:prstGeom>
            <a:noFill/>
          </p:spPr>
          <p:txBody>
            <a:bodyPr vert="vert" wrap="square" rtlCol="0" anchor="t">
              <a:spAutoFit/>
            </a:bodyPr>
            <a:lstStyle/>
            <a:p>
              <a:r>
                <a:rPr lang="en-US" sz="2800" smtClean="0"/>
                <a:t>Light Modeling</a:t>
              </a:r>
              <a:endParaRPr lang="en-US" sz="2800"/>
            </a:p>
          </p:txBody>
        </p:sp>
        <p:sp>
          <p:nvSpPr>
            <p:cNvPr id="5" name="Rounded Rectangle 4"/>
            <p:cNvSpPr/>
            <p:nvPr/>
          </p:nvSpPr>
          <p:spPr>
            <a:xfrm>
              <a:off x="4088031" y="1967214"/>
              <a:ext cx="3296399" cy="27689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4" name="TextBox 45"/>
            <p:cNvSpPr txBox="1"/>
            <p:nvPr/>
          </p:nvSpPr>
          <p:spPr>
            <a:xfrm>
              <a:off x="4088031" y="1502185"/>
              <a:ext cx="3296399"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MRI Acquisition</a:t>
              </a:r>
              <a:endParaRPr lang="en-US" sz="2000"/>
            </a:p>
          </p:txBody>
        </p:sp>
        <p:sp>
          <p:nvSpPr>
            <p:cNvPr id="6" name="TextBox 49"/>
            <p:cNvSpPr txBox="1"/>
            <p:nvPr/>
          </p:nvSpPr>
          <p:spPr>
            <a:xfrm>
              <a:off x="4347977" y="2652781"/>
              <a:ext cx="2744198"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Generate FEM Mesh</a:t>
              </a:r>
              <a:endParaRPr lang="en-US" sz="1400"/>
            </a:p>
          </p:txBody>
        </p:sp>
        <p:sp>
          <p:nvSpPr>
            <p:cNvPr id="34" name="TextBox 49"/>
            <p:cNvSpPr txBox="1"/>
            <p:nvPr/>
          </p:nvSpPr>
          <p:spPr>
            <a:xfrm>
              <a:off x="4347977" y="2123649"/>
              <a:ext cx="2744198"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Segment MRIs</a:t>
              </a:r>
              <a:endParaRPr lang="en-US" sz="1400"/>
            </a:p>
          </p:txBody>
        </p:sp>
        <p:sp>
          <p:nvSpPr>
            <p:cNvPr id="35" name="Down Arrow 34"/>
            <p:cNvSpPr/>
            <p:nvPr/>
          </p:nvSpPr>
          <p:spPr>
            <a:xfrm>
              <a:off x="5614209" y="1902295"/>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 name="Down Arrow 10"/>
            <p:cNvSpPr/>
            <p:nvPr/>
          </p:nvSpPr>
          <p:spPr>
            <a:xfrm>
              <a:off x="5614209" y="2431427"/>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Down Arrow 18"/>
            <p:cNvSpPr/>
            <p:nvPr/>
          </p:nvSpPr>
          <p:spPr>
            <a:xfrm>
              <a:off x="5595308" y="2971452"/>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0" name="TextBox 49"/>
            <p:cNvSpPr txBox="1"/>
            <p:nvPr/>
          </p:nvSpPr>
          <p:spPr>
            <a:xfrm>
              <a:off x="4347977" y="3175989"/>
              <a:ext cx="2744198"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Solve Light Propagation</a:t>
              </a:r>
              <a:endParaRPr lang="en-US" sz="1400"/>
            </a:p>
          </p:txBody>
        </p:sp>
        <p:sp>
          <p:nvSpPr>
            <p:cNvPr id="23" name="Down Arrow 22"/>
            <p:cNvSpPr/>
            <p:nvPr/>
          </p:nvSpPr>
          <p:spPr>
            <a:xfrm>
              <a:off x="5595308" y="3494660"/>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7" name="TextBox 49"/>
            <p:cNvSpPr txBox="1"/>
            <p:nvPr/>
          </p:nvSpPr>
          <p:spPr>
            <a:xfrm>
              <a:off x="4339985" y="3705751"/>
              <a:ext cx="2744198"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Calculate Sensitivity Matrix</a:t>
              </a:r>
              <a:endParaRPr lang="en-US" sz="1400"/>
            </a:p>
          </p:txBody>
        </p:sp>
        <p:sp>
          <p:nvSpPr>
            <p:cNvPr id="28" name="Down Arrow 27"/>
            <p:cNvSpPr/>
            <p:nvPr/>
          </p:nvSpPr>
          <p:spPr>
            <a:xfrm>
              <a:off x="5587316" y="4024422"/>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9" name="TextBox 49"/>
            <p:cNvSpPr txBox="1"/>
            <p:nvPr/>
          </p:nvSpPr>
          <p:spPr>
            <a:xfrm>
              <a:off x="4347977" y="4220515"/>
              <a:ext cx="2744198"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Resample to Voxellated Space</a:t>
              </a:r>
              <a:endParaRPr lang="en-US" sz="1400"/>
            </a:p>
          </p:txBody>
        </p:sp>
      </p:grpSp>
    </p:spTree>
    <p:extLst>
      <p:ext uri="{BB962C8B-B14F-4D97-AF65-F5344CB8AC3E}">
        <p14:creationId xmlns:p14="http://schemas.microsoft.com/office/powerpoint/2010/main" val="367178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Functional Diagrams</a:t>
            </a:r>
            <a:endParaRPr lang="en-US"/>
          </a:p>
        </p:txBody>
      </p:sp>
      <p:sp>
        <p:nvSpPr>
          <p:cNvPr id="3" name="Text Placeholder 2"/>
          <p:cNvSpPr>
            <a:spLocks noGrp="1"/>
          </p:cNvSpPr>
          <p:nvPr>
            <p:ph type="body" idx="1"/>
          </p:nvPr>
        </p:nvSpPr>
        <p:spPr/>
        <p:txBody>
          <a:bodyPr/>
          <a:lstStyle/>
          <a:p>
            <a:r>
              <a:rPr lang="en-US" smtClean="0"/>
              <a:t>High level minus inputs and outputs, plus functional calls</a:t>
            </a:r>
            <a:endParaRPr lang="en-US"/>
          </a:p>
        </p:txBody>
      </p:sp>
    </p:spTree>
    <p:extLst>
      <p:ext uri="{BB962C8B-B14F-4D97-AF65-F5344CB8AC3E}">
        <p14:creationId xmlns:p14="http://schemas.microsoft.com/office/powerpoint/2010/main" val="294834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0" y="0"/>
            <a:ext cx="2757486" cy="523220"/>
          </a:xfrm>
          <a:prstGeom prst="rect">
            <a:avLst/>
          </a:prstGeom>
          <a:noFill/>
        </p:spPr>
        <p:txBody>
          <a:bodyPr wrap="none" rtlCol="0">
            <a:spAutoFit/>
          </a:bodyPr>
          <a:lstStyle/>
          <a:p>
            <a:r>
              <a:rPr lang="en-US" sz="2800" smtClean="0"/>
              <a:t>Diagram Legend</a:t>
            </a:r>
            <a:endParaRPr lang="en-US" sz="2800"/>
          </a:p>
        </p:txBody>
      </p:sp>
      <p:sp>
        <p:nvSpPr>
          <p:cNvPr id="2" name="TextBox 1"/>
          <p:cNvSpPr txBox="1"/>
          <p:nvPr/>
        </p:nvSpPr>
        <p:spPr>
          <a:xfrm>
            <a:off x="6067948" y="535259"/>
            <a:ext cx="3031447" cy="646331"/>
          </a:xfrm>
          <a:prstGeom prst="rect">
            <a:avLst/>
          </a:prstGeom>
          <a:solidFill>
            <a:srgbClr val="00B0F0"/>
          </a:solidFill>
          <a:ln w="38100">
            <a:solidFill>
              <a:srgbClr val="0070C0"/>
            </a:solidFill>
          </a:ln>
        </p:spPr>
        <p:txBody>
          <a:bodyPr wrap="square" rtlCol="0">
            <a:spAutoFit/>
          </a:bodyPr>
          <a:lstStyle/>
          <a:p>
            <a:r>
              <a:rPr lang="en-US" smtClean="0"/>
              <a:t>Each function is in bold green.</a:t>
            </a:r>
            <a:endParaRPr lang="en-US"/>
          </a:p>
        </p:txBody>
      </p:sp>
      <p:sp>
        <p:nvSpPr>
          <p:cNvPr id="4" name="TextBox 3"/>
          <p:cNvSpPr txBox="1"/>
          <p:nvPr/>
        </p:nvSpPr>
        <p:spPr>
          <a:xfrm>
            <a:off x="6067948" y="3479487"/>
            <a:ext cx="3644764" cy="646331"/>
          </a:xfrm>
          <a:prstGeom prst="rect">
            <a:avLst/>
          </a:prstGeom>
          <a:solidFill>
            <a:srgbClr val="00B0F0"/>
          </a:solidFill>
          <a:ln w="38100">
            <a:solidFill>
              <a:srgbClr val="0070C0"/>
            </a:solidFill>
          </a:ln>
        </p:spPr>
        <p:txBody>
          <a:bodyPr wrap="square" rtlCol="0">
            <a:spAutoFit/>
          </a:bodyPr>
          <a:lstStyle/>
          <a:p>
            <a:r>
              <a:rPr lang="en-US" smtClean="0"/>
              <a:t>The optical data or metadata structure inputs are in orange.</a:t>
            </a:r>
            <a:endParaRPr lang="en-US"/>
          </a:p>
        </p:txBody>
      </p:sp>
      <p:sp>
        <p:nvSpPr>
          <p:cNvPr id="5" name="TextBox 4"/>
          <p:cNvSpPr txBox="1"/>
          <p:nvPr/>
        </p:nvSpPr>
        <p:spPr>
          <a:xfrm>
            <a:off x="9445084" y="1181590"/>
            <a:ext cx="2252546" cy="646331"/>
          </a:xfrm>
          <a:prstGeom prst="rect">
            <a:avLst/>
          </a:prstGeom>
          <a:solidFill>
            <a:srgbClr val="00B0F0"/>
          </a:solidFill>
          <a:ln w="38100">
            <a:solidFill>
              <a:srgbClr val="0070C0"/>
            </a:solidFill>
          </a:ln>
        </p:spPr>
        <p:txBody>
          <a:bodyPr wrap="square" rtlCol="0">
            <a:spAutoFit/>
          </a:bodyPr>
          <a:lstStyle/>
          <a:p>
            <a:r>
              <a:rPr lang="en-US" smtClean="0"/>
              <a:t>Optional parameter inputs are in purple</a:t>
            </a:r>
            <a:endParaRPr lang="en-US"/>
          </a:p>
        </p:txBody>
      </p:sp>
      <p:cxnSp>
        <p:nvCxnSpPr>
          <p:cNvPr id="46" name="Straight Arrow Connector 45"/>
          <p:cNvCxnSpPr>
            <a:stCxn id="2" idx="2"/>
          </p:cNvCxnSpPr>
          <p:nvPr/>
        </p:nvCxnSpPr>
        <p:spPr>
          <a:xfrm flipH="1">
            <a:off x="7259444" y="1181590"/>
            <a:ext cx="324228" cy="94828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 idx="0"/>
          </p:cNvCxnSpPr>
          <p:nvPr/>
        </p:nvCxnSpPr>
        <p:spPr>
          <a:xfrm flipH="1" flipV="1">
            <a:off x="6313869" y="2312757"/>
            <a:ext cx="1576461" cy="11667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 idx="1"/>
          </p:cNvCxnSpPr>
          <p:nvPr/>
        </p:nvCxnSpPr>
        <p:spPr>
          <a:xfrm flipH="1">
            <a:off x="8927568" y="1504756"/>
            <a:ext cx="517516" cy="62512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 idx="0"/>
          </p:cNvCxnSpPr>
          <p:nvPr/>
        </p:nvCxnSpPr>
        <p:spPr>
          <a:xfrm flipV="1">
            <a:off x="7890330" y="2312757"/>
            <a:ext cx="361572" cy="11667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 idx="0"/>
          </p:cNvCxnSpPr>
          <p:nvPr/>
        </p:nvCxnSpPr>
        <p:spPr>
          <a:xfrm flipV="1">
            <a:off x="7890330" y="2312757"/>
            <a:ext cx="0" cy="11667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a:grpSpLocks noChangeAspect="1"/>
          </p:cNvGrpSpPr>
          <p:nvPr/>
        </p:nvGrpSpPr>
        <p:grpSpPr>
          <a:xfrm>
            <a:off x="2147626" y="1549359"/>
            <a:ext cx="3639857" cy="3287661"/>
            <a:chOff x="4273930" y="1393557"/>
            <a:chExt cx="2426570" cy="2191774"/>
          </a:xfrm>
        </p:grpSpPr>
        <p:sp>
          <p:nvSpPr>
            <p:cNvPr id="34" name="TextBox 45"/>
            <p:cNvSpPr txBox="1"/>
            <p:nvPr/>
          </p:nvSpPr>
          <p:spPr>
            <a:xfrm>
              <a:off x="4684298" y="1393557"/>
              <a:ext cx="2016202" cy="26674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a:t>S-D Measurements</a:t>
              </a:r>
            </a:p>
          </p:txBody>
        </p:sp>
        <p:sp>
          <p:nvSpPr>
            <p:cNvPr id="35" name="Rounded Rectangle 34"/>
            <p:cNvSpPr/>
            <p:nvPr/>
          </p:nvSpPr>
          <p:spPr>
            <a:xfrm>
              <a:off x="4684298" y="1651746"/>
              <a:ext cx="2016202" cy="193358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36" name="TextBox 49"/>
            <p:cNvSpPr txBox="1"/>
            <p:nvPr/>
          </p:nvSpPr>
          <p:spPr>
            <a:xfrm>
              <a:off x="4848245" y="1738975"/>
              <a:ext cx="1688308" cy="2051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Logmean Light Levels</a:t>
              </a:r>
              <a:endParaRPr lang="en-US" sz="1400"/>
            </a:p>
          </p:txBody>
        </p:sp>
        <p:sp>
          <p:nvSpPr>
            <p:cNvPr id="37" name="TextBox 51"/>
            <p:cNvSpPr txBox="1"/>
            <p:nvPr/>
          </p:nvSpPr>
          <p:spPr>
            <a:xfrm>
              <a:off x="4841604" y="2483330"/>
              <a:ext cx="1688308" cy="2051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Low Pass Filter 1</a:t>
              </a:r>
            </a:p>
          </p:txBody>
        </p:sp>
        <p:sp>
          <p:nvSpPr>
            <p:cNvPr id="38" name="TextBox 52"/>
            <p:cNvSpPr txBox="1"/>
            <p:nvPr/>
          </p:nvSpPr>
          <p:spPr>
            <a:xfrm>
              <a:off x="4841604" y="2118410"/>
              <a:ext cx="1688308" cy="2051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High Pass Filter</a:t>
              </a:r>
            </a:p>
          </p:txBody>
        </p:sp>
        <p:sp>
          <p:nvSpPr>
            <p:cNvPr id="39" name="TextBox 53"/>
            <p:cNvSpPr txBox="1"/>
            <p:nvPr/>
          </p:nvSpPr>
          <p:spPr>
            <a:xfrm>
              <a:off x="4841604" y="2862662"/>
              <a:ext cx="1688308" cy="2051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Superficial Signal Regression</a:t>
              </a:r>
            </a:p>
          </p:txBody>
        </p:sp>
        <p:sp>
          <p:nvSpPr>
            <p:cNvPr id="40" name="Down Arrow 39"/>
            <p:cNvSpPr/>
            <p:nvPr/>
          </p:nvSpPr>
          <p:spPr>
            <a:xfrm>
              <a:off x="5611053" y="1591406"/>
              <a:ext cx="162691" cy="14756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1" name="Down Arrow 40"/>
            <p:cNvSpPr/>
            <p:nvPr/>
          </p:nvSpPr>
          <p:spPr>
            <a:xfrm>
              <a:off x="5604412" y="2340572"/>
              <a:ext cx="162691" cy="14756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5" name="Down Arrow 44"/>
            <p:cNvSpPr/>
            <p:nvPr/>
          </p:nvSpPr>
          <p:spPr>
            <a:xfrm>
              <a:off x="5604412" y="3084902"/>
              <a:ext cx="162691" cy="14756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9" name="Down Arrow 48"/>
            <p:cNvSpPr/>
            <p:nvPr/>
          </p:nvSpPr>
          <p:spPr>
            <a:xfrm>
              <a:off x="5604412" y="2709760"/>
              <a:ext cx="162691" cy="14756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0" name="TextBox 44"/>
            <p:cNvSpPr txBox="1"/>
            <p:nvPr/>
          </p:nvSpPr>
          <p:spPr>
            <a:xfrm>
              <a:off x="4841604" y="3236688"/>
              <a:ext cx="1688308" cy="2051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Low Pass Filter 2</a:t>
              </a:r>
            </a:p>
          </p:txBody>
        </p:sp>
        <p:sp>
          <p:nvSpPr>
            <p:cNvPr id="51" name="Down Arrow 50"/>
            <p:cNvSpPr/>
            <p:nvPr/>
          </p:nvSpPr>
          <p:spPr>
            <a:xfrm>
              <a:off x="5611053" y="1970840"/>
              <a:ext cx="162691" cy="14756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2" name="TextBox 51"/>
            <p:cNvSpPr txBox="1"/>
            <p:nvPr/>
          </p:nvSpPr>
          <p:spPr>
            <a:xfrm>
              <a:off x="4273930" y="1660297"/>
              <a:ext cx="410368" cy="1600438"/>
            </a:xfrm>
            <a:prstGeom prst="rect">
              <a:avLst/>
            </a:prstGeom>
            <a:noFill/>
          </p:spPr>
          <p:txBody>
            <a:bodyPr vert="vert" wrap="square" rtlCol="0" anchor="t">
              <a:spAutoFit/>
            </a:bodyPr>
            <a:lstStyle/>
            <a:p>
              <a:r>
                <a:rPr lang="en-US" sz="2800" smtClean="0"/>
                <a:t>Pre-Processing</a:t>
              </a:r>
              <a:endParaRPr lang="en-US" sz="2800"/>
            </a:p>
          </p:txBody>
        </p:sp>
      </p:grpSp>
      <p:sp>
        <p:nvSpPr>
          <p:cNvPr id="43" name="Rectangle 42"/>
          <p:cNvSpPr/>
          <p:nvPr/>
        </p:nvSpPr>
        <p:spPr>
          <a:xfrm>
            <a:off x="6067948" y="2094240"/>
            <a:ext cx="393192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info</a:t>
            </a:r>
            <a:r>
              <a:rPr lang="en-US" sz="1200" smtClean="0">
                <a:solidFill>
                  <a:schemeClr val="bg1"/>
                </a:solidFill>
              </a:rPr>
              <a:t> = </a:t>
            </a:r>
            <a:r>
              <a:rPr lang="en-US" sz="1200" b="1" smtClean="0">
                <a:solidFill>
                  <a:srgbClr val="00B050"/>
                </a:solidFill>
              </a:rPr>
              <a:t>FindGoodMeas</a:t>
            </a:r>
            <a:r>
              <a:rPr lang="en-US" sz="1200" smtClean="0">
                <a:solidFill>
                  <a:schemeClr val="bg1"/>
                </a:solidFill>
              </a:rPr>
              <a:t>(</a:t>
            </a:r>
            <a:r>
              <a:rPr lang="en-US" sz="1200" smtClean="0">
                <a:solidFill>
                  <a:schemeClr val="accent4"/>
                </a:solidFill>
              </a:rPr>
              <a:t>data</a:t>
            </a:r>
            <a:r>
              <a:rPr lang="en-US" sz="1200" smtClean="0">
                <a:solidFill>
                  <a:schemeClr val="bg1"/>
                </a:solidFill>
              </a:rPr>
              <a:t>, </a:t>
            </a:r>
            <a:r>
              <a:rPr lang="en-US" sz="1200" smtClean="0">
                <a:solidFill>
                  <a:schemeClr val="accent4"/>
                </a:solidFill>
              </a:rPr>
              <a:t>info</a:t>
            </a:r>
            <a:r>
              <a:rPr lang="en-US" sz="1200" smtClean="0">
                <a:solidFill>
                  <a:schemeClr val="bg1"/>
                </a:solidFill>
              </a:rPr>
              <a:t>, </a:t>
            </a:r>
            <a:r>
              <a:rPr lang="en-US" sz="1200" smtClean="0">
                <a:solidFill>
                  <a:srgbClr val="7030A0"/>
                </a:solidFill>
              </a:rPr>
              <a:t>bthresh</a:t>
            </a:r>
            <a:r>
              <a:rPr lang="en-US" sz="1200" smtClean="0">
                <a:solidFill>
                  <a:schemeClr val="bg1"/>
                </a:solidFill>
              </a:rPr>
              <a:t>);</a:t>
            </a:r>
            <a:endParaRPr lang="en-US" sz="1200">
              <a:solidFill>
                <a:schemeClr val="bg1"/>
              </a:solidFill>
            </a:endParaRPr>
          </a:p>
        </p:txBody>
      </p:sp>
      <p:sp>
        <p:nvSpPr>
          <p:cNvPr id="44" name="Right Arrow 43"/>
          <p:cNvSpPr/>
          <p:nvPr/>
        </p:nvSpPr>
        <p:spPr>
          <a:xfrm flipH="1">
            <a:off x="5566144" y="2129877"/>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73522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4703638" y="2971052"/>
            <a:ext cx="3024305" cy="10654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4" name="TextBox 23"/>
          <p:cNvSpPr txBox="1"/>
          <p:nvPr/>
        </p:nvSpPr>
        <p:spPr>
          <a:xfrm>
            <a:off x="256478" y="312234"/>
            <a:ext cx="2265364" cy="369332"/>
          </a:xfrm>
          <a:prstGeom prst="rect">
            <a:avLst/>
          </a:prstGeom>
          <a:noFill/>
        </p:spPr>
        <p:txBody>
          <a:bodyPr wrap="none" rtlCol="0">
            <a:spAutoFit/>
          </a:bodyPr>
          <a:lstStyle/>
          <a:p>
            <a:r>
              <a:rPr lang="en-US" smtClean="0"/>
              <a:t>Converters - File IO</a:t>
            </a:r>
            <a:endParaRPr lang="en-US"/>
          </a:p>
        </p:txBody>
      </p:sp>
      <p:sp>
        <p:nvSpPr>
          <p:cNvPr id="5" name="Rounded Rectangle 4"/>
          <p:cNvSpPr/>
          <p:nvPr/>
        </p:nvSpPr>
        <p:spPr>
          <a:xfrm>
            <a:off x="1433413" y="2971052"/>
            <a:ext cx="3024305" cy="10654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4" name="TextBox 45"/>
          <p:cNvSpPr txBox="1"/>
          <p:nvPr/>
        </p:nvSpPr>
        <p:spPr>
          <a:xfrm>
            <a:off x="3052428" y="2458728"/>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ND1 "data" and "info"</a:t>
            </a:r>
            <a:endParaRPr lang="en-US" sz="2000"/>
          </a:p>
        </p:txBody>
      </p:sp>
      <p:sp>
        <p:nvSpPr>
          <p:cNvPr id="6" name="TextBox 49"/>
          <p:cNvSpPr txBox="1"/>
          <p:nvPr/>
        </p:nvSpPr>
        <p:spPr>
          <a:xfrm>
            <a:off x="1679333" y="361477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"info"</a:t>
            </a:r>
            <a:endParaRPr lang="en-US" sz="1400"/>
          </a:p>
        </p:txBody>
      </p:sp>
      <p:sp>
        <p:nvSpPr>
          <p:cNvPr id="34" name="TextBox 49"/>
          <p:cNvSpPr txBox="1"/>
          <p:nvPr/>
        </p:nvSpPr>
        <p:spPr>
          <a:xfrm>
            <a:off x="1679333" y="3082564"/>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Reshape "data"</a:t>
            </a:r>
            <a:endParaRPr lang="en-US" sz="1400"/>
          </a:p>
        </p:txBody>
      </p:sp>
      <p:sp>
        <p:nvSpPr>
          <p:cNvPr id="40" name="TextBox 45"/>
          <p:cNvSpPr txBox="1"/>
          <p:nvPr/>
        </p:nvSpPr>
        <p:spPr>
          <a:xfrm>
            <a:off x="3052427" y="4170423"/>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ND2 "data" and "info"</a:t>
            </a:r>
            <a:endParaRPr lang="en-US" sz="2000"/>
          </a:p>
        </p:txBody>
      </p:sp>
      <p:sp>
        <p:nvSpPr>
          <p:cNvPr id="44" name="TextBox 49"/>
          <p:cNvSpPr txBox="1"/>
          <p:nvPr/>
        </p:nvSpPr>
        <p:spPr>
          <a:xfrm>
            <a:off x="4910862" y="361653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Reshape "data"</a:t>
            </a:r>
            <a:endParaRPr lang="en-US" sz="1400"/>
          </a:p>
        </p:txBody>
      </p:sp>
      <p:sp>
        <p:nvSpPr>
          <p:cNvPr id="45" name="TextBox 49"/>
          <p:cNvSpPr txBox="1"/>
          <p:nvPr/>
        </p:nvSpPr>
        <p:spPr>
          <a:xfrm>
            <a:off x="4910862" y="3084324"/>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"info"</a:t>
            </a:r>
            <a:endParaRPr lang="en-US" sz="1400"/>
          </a:p>
        </p:txBody>
      </p:sp>
      <p:sp>
        <p:nvSpPr>
          <p:cNvPr id="47" name="Down Arrow 46"/>
          <p:cNvSpPr/>
          <p:nvPr/>
        </p:nvSpPr>
        <p:spPr>
          <a:xfrm>
            <a:off x="3258248" y="2858135"/>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8" name="Down Arrow 47"/>
          <p:cNvSpPr/>
          <p:nvPr/>
        </p:nvSpPr>
        <p:spPr>
          <a:xfrm>
            <a:off x="2823545" y="3383455"/>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9" name="Down Arrow 48"/>
          <p:cNvSpPr/>
          <p:nvPr/>
        </p:nvSpPr>
        <p:spPr>
          <a:xfrm>
            <a:off x="3258247" y="3935809"/>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0" name="Down Arrow 49"/>
          <p:cNvSpPr/>
          <p:nvPr/>
        </p:nvSpPr>
        <p:spPr>
          <a:xfrm flipV="1">
            <a:off x="5327118" y="286073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1" name="Down Arrow 50"/>
          <p:cNvSpPr/>
          <p:nvPr/>
        </p:nvSpPr>
        <p:spPr>
          <a:xfrm flipV="1">
            <a:off x="6055074" y="340395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2" name="Down Arrow 51"/>
          <p:cNvSpPr/>
          <p:nvPr/>
        </p:nvSpPr>
        <p:spPr>
          <a:xfrm flipV="1">
            <a:off x="5327118" y="393177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Rectangle 18"/>
          <p:cNvSpPr/>
          <p:nvPr/>
        </p:nvSpPr>
        <p:spPr>
          <a:xfrm>
            <a:off x="6577853" y="2531167"/>
            <a:ext cx="393192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info</a:t>
            </a:r>
            <a:r>
              <a:rPr lang="en-US" sz="1200" smtClean="0">
                <a:solidFill>
                  <a:schemeClr val="bg1"/>
                </a:solidFill>
              </a:rPr>
              <a:t>] = </a:t>
            </a:r>
            <a:r>
              <a:rPr lang="en-US" sz="1200" b="1" smtClean="0">
                <a:solidFill>
                  <a:srgbClr val="00B050"/>
                </a:solidFill>
              </a:rPr>
              <a:t>converter_ND1_to_ND2</a:t>
            </a:r>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info</a:t>
            </a:r>
            <a:r>
              <a:rPr lang="en-US" sz="1200" smtClean="0">
                <a:solidFill>
                  <a:schemeClr val="bg1"/>
                </a:solidFill>
              </a:rPr>
              <a:t>);</a:t>
            </a:r>
            <a:endParaRPr lang="en-US" sz="1200">
              <a:solidFill>
                <a:schemeClr val="bg1"/>
              </a:solidFill>
            </a:endParaRPr>
          </a:p>
        </p:txBody>
      </p:sp>
      <p:sp>
        <p:nvSpPr>
          <p:cNvPr id="20" name="Right Arrow 19"/>
          <p:cNvSpPr/>
          <p:nvPr/>
        </p:nvSpPr>
        <p:spPr>
          <a:xfrm flipH="1">
            <a:off x="6076049" y="2566804"/>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6600117" y="4247538"/>
            <a:ext cx="393192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info</a:t>
            </a:r>
            <a:r>
              <a:rPr lang="en-US" sz="1200" smtClean="0">
                <a:solidFill>
                  <a:schemeClr val="bg1"/>
                </a:solidFill>
              </a:rPr>
              <a:t>] = </a:t>
            </a:r>
            <a:r>
              <a:rPr lang="en-US" sz="1200" b="1" smtClean="0">
                <a:solidFill>
                  <a:srgbClr val="00B050"/>
                </a:solidFill>
              </a:rPr>
              <a:t>converter_ND2_to_ND1</a:t>
            </a:r>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info</a:t>
            </a:r>
            <a:r>
              <a:rPr lang="en-US" sz="1200" smtClean="0">
                <a:solidFill>
                  <a:schemeClr val="bg1"/>
                </a:solidFill>
              </a:rPr>
              <a:t>);</a:t>
            </a:r>
            <a:endParaRPr lang="en-US" sz="1200">
              <a:solidFill>
                <a:schemeClr val="bg1"/>
              </a:solidFill>
            </a:endParaRPr>
          </a:p>
        </p:txBody>
      </p:sp>
      <p:sp>
        <p:nvSpPr>
          <p:cNvPr id="23" name="Right Arrow 22"/>
          <p:cNvSpPr/>
          <p:nvPr/>
        </p:nvSpPr>
        <p:spPr>
          <a:xfrm flipH="1">
            <a:off x="6098313" y="4283175"/>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26"/>
          <p:cNvSpPr/>
          <p:nvPr/>
        </p:nvSpPr>
        <p:spPr>
          <a:xfrm>
            <a:off x="7935167" y="3110141"/>
            <a:ext cx="393192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info</a:t>
            </a:r>
            <a:r>
              <a:rPr lang="en-US" sz="1200" smtClean="0">
                <a:solidFill>
                  <a:schemeClr val="bg1"/>
                </a:solidFill>
              </a:rPr>
              <a:t> = </a:t>
            </a:r>
            <a:r>
              <a:rPr lang="en-US" sz="1200" b="1" smtClean="0">
                <a:solidFill>
                  <a:srgbClr val="00B050"/>
                </a:solidFill>
              </a:rPr>
              <a:t>converter_info</a:t>
            </a:r>
            <a:r>
              <a:rPr lang="en-US" sz="1200" smtClean="0">
                <a:solidFill>
                  <a:schemeClr val="bg1"/>
                </a:solidFill>
              </a:rPr>
              <a:t>(</a:t>
            </a:r>
            <a:r>
              <a:rPr lang="en-US" sz="1200" smtClean="0">
                <a:solidFill>
                  <a:schemeClr val="accent4"/>
                </a:solidFill>
              </a:rPr>
              <a:t>info</a:t>
            </a:r>
            <a:r>
              <a:rPr lang="en-US" sz="1200" smtClean="0">
                <a:solidFill>
                  <a:schemeClr val="bg1"/>
                </a:solidFill>
              </a:rPr>
              <a:t>,</a:t>
            </a:r>
            <a:r>
              <a:rPr lang="en-US" sz="1200" smtClean="0">
                <a:solidFill>
                  <a:schemeClr val="accent4"/>
                </a:solidFill>
              </a:rPr>
              <a:t> 'ND2 to ND1'</a:t>
            </a:r>
            <a:r>
              <a:rPr lang="en-US" sz="1200" smtClean="0">
                <a:solidFill>
                  <a:schemeClr val="bg1"/>
                </a:solidFill>
              </a:rPr>
              <a:t>);</a:t>
            </a:r>
            <a:endParaRPr lang="en-US" sz="1200">
              <a:solidFill>
                <a:schemeClr val="bg1"/>
              </a:solidFill>
            </a:endParaRPr>
          </a:p>
        </p:txBody>
      </p:sp>
      <p:sp>
        <p:nvSpPr>
          <p:cNvPr id="28" name="Right Arrow 27"/>
          <p:cNvSpPr/>
          <p:nvPr/>
        </p:nvSpPr>
        <p:spPr>
          <a:xfrm flipH="1">
            <a:off x="7433363" y="3145778"/>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7947318" y="3658560"/>
            <a:ext cx="393192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data</a:t>
            </a:r>
            <a:r>
              <a:rPr lang="en-US" sz="1200" smtClean="0">
                <a:solidFill>
                  <a:schemeClr val="bg1"/>
                </a:solidFill>
              </a:rPr>
              <a:t> = </a:t>
            </a:r>
            <a:r>
              <a:rPr lang="en-US" sz="1200" b="1" smtClean="0">
                <a:solidFill>
                  <a:srgbClr val="00B050"/>
                </a:solidFill>
              </a:rPr>
              <a:t>converter_data</a:t>
            </a:r>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'ND2 to ND1'</a:t>
            </a:r>
            <a:r>
              <a:rPr lang="en-US" sz="1200" smtClean="0">
                <a:solidFill>
                  <a:schemeClr val="bg1"/>
                </a:solidFill>
              </a:rPr>
              <a:t>);</a:t>
            </a:r>
            <a:endParaRPr lang="en-US" sz="1200">
              <a:solidFill>
                <a:schemeClr val="bg1"/>
              </a:solidFill>
            </a:endParaRPr>
          </a:p>
        </p:txBody>
      </p:sp>
      <p:sp>
        <p:nvSpPr>
          <p:cNvPr id="30" name="Right Arrow 29"/>
          <p:cNvSpPr/>
          <p:nvPr/>
        </p:nvSpPr>
        <p:spPr>
          <a:xfrm flipH="1">
            <a:off x="7445514" y="3694197"/>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0078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56478" y="312234"/>
            <a:ext cx="2215671" cy="369332"/>
          </a:xfrm>
          <a:prstGeom prst="rect">
            <a:avLst/>
          </a:prstGeom>
          <a:noFill/>
        </p:spPr>
        <p:txBody>
          <a:bodyPr wrap="none" rtlCol="0">
            <a:spAutoFit/>
          </a:bodyPr>
          <a:lstStyle/>
          <a:p>
            <a:r>
              <a:rPr lang="en-US" smtClean="0"/>
              <a:t>AcqDecode - File IO</a:t>
            </a:r>
            <a:endParaRPr lang="en-US"/>
          </a:p>
        </p:txBody>
      </p:sp>
      <p:sp>
        <p:nvSpPr>
          <p:cNvPr id="22" name="TextBox 21"/>
          <p:cNvSpPr txBox="1"/>
          <p:nvPr/>
        </p:nvSpPr>
        <p:spPr>
          <a:xfrm>
            <a:off x="1856587" y="1340273"/>
            <a:ext cx="615553" cy="4175246"/>
          </a:xfrm>
          <a:prstGeom prst="rect">
            <a:avLst/>
          </a:prstGeom>
          <a:noFill/>
        </p:spPr>
        <p:txBody>
          <a:bodyPr vert="vert" wrap="square" rtlCol="0" anchor="t">
            <a:spAutoFit/>
          </a:bodyPr>
          <a:lstStyle/>
          <a:p>
            <a:r>
              <a:rPr lang="en-US" sz="2800" smtClean="0"/>
              <a:t>Single AcqDecode File</a:t>
            </a:r>
            <a:endParaRPr lang="en-US" sz="2800"/>
          </a:p>
        </p:txBody>
      </p:sp>
      <p:sp>
        <p:nvSpPr>
          <p:cNvPr id="5" name="Rounded Rectangle 4"/>
          <p:cNvSpPr/>
          <p:nvPr/>
        </p:nvSpPr>
        <p:spPr>
          <a:xfrm>
            <a:off x="2472149" y="1346614"/>
            <a:ext cx="3024305" cy="53878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4" name="TextBox 45"/>
          <p:cNvSpPr txBox="1"/>
          <p:nvPr/>
        </p:nvSpPr>
        <p:spPr>
          <a:xfrm>
            <a:off x="2472149" y="852922"/>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Raw File Name</a:t>
            </a:r>
            <a:endParaRPr lang="en-US" sz="2000"/>
          </a:p>
        </p:txBody>
      </p:sp>
      <p:sp>
        <p:nvSpPr>
          <p:cNvPr id="6" name="TextBox 49"/>
          <p:cNvSpPr txBox="1"/>
          <p:nvPr/>
        </p:nvSpPr>
        <p:spPr>
          <a:xfrm>
            <a:off x="2718066" y="2544903"/>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Key File</a:t>
            </a:r>
            <a:endParaRPr lang="en-US" sz="1400"/>
          </a:p>
        </p:txBody>
      </p:sp>
      <p:sp>
        <p:nvSpPr>
          <p:cNvPr id="8" name="TextBox 51"/>
          <p:cNvSpPr txBox="1"/>
          <p:nvPr/>
        </p:nvSpPr>
        <p:spPr>
          <a:xfrm>
            <a:off x="2718065" y="3621758"/>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Compatibility Check</a:t>
            </a:r>
            <a:endParaRPr lang="en-US" sz="1400"/>
          </a:p>
        </p:txBody>
      </p:sp>
      <p:sp>
        <p:nvSpPr>
          <p:cNvPr id="9" name="TextBox 52"/>
          <p:cNvSpPr txBox="1"/>
          <p:nvPr/>
        </p:nvSpPr>
        <p:spPr>
          <a:xfrm>
            <a:off x="2718065" y="308084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Frame Synch File</a:t>
            </a:r>
            <a:endParaRPr lang="en-US" sz="1400"/>
          </a:p>
        </p:txBody>
      </p:sp>
      <p:sp>
        <p:nvSpPr>
          <p:cNvPr id="10" name="TextBox 53"/>
          <p:cNvSpPr txBox="1"/>
          <p:nvPr/>
        </p:nvSpPr>
        <p:spPr>
          <a:xfrm>
            <a:off x="2718065" y="415637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Reshape Raw Data Streams</a:t>
            </a:r>
            <a:endParaRPr lang="en-US" sz="1400"/>
          </a:p>
        </p:txBody>
      </p:sp>
      <p:sp>
        <p:nvSpPr>
          <p:cNvPr id="17" name="TextBox 44"/>
          <p:cNvSpPr txBox="1"/>
          <p:nvPr/>
        </p:nvSpPr>
        <p:spPr>
          <a:xfrm>
            <a:off x="2718063" y="4687800"/>
            <a:ext cx="2532463"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Check for Missing Data</a:t>
            </a:r>
          </a:p>
        </p:txBody>
      </p:sp>
      <p:sp>
        <p:nvSpPr>
          <p:cNvPr id="34" name="TextBox 49"/>
          <p:cNvSpPr txBox="1"/>
          <p:nvPr/>
        </p:nvSpPr>
        <p:spPr>
          <a:xfrm>
            <a:off x="2718066" y="1473027"/>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Header</a:t>
            </a:r>
            <a:endParaRPr lang="en-US" sz="1400"/>
          </a:p>
        </p:txBody>
      </p:sp>
      <p:sp>
        <p:nvSpPr>
          <p:cNvPr id="35" name="Down Arrow 34"/>
          <p:cNvSpPr/>
          <p:nvPr/>
        </p:nvSpPr>
        <p:spPr>
          <a:xfrm>
            <a:off x="3862280" y="125937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 name="Down Arrow 10"/>
          <p:cNvSpPr/>
          <p:nvPr/>
        </p:nvSpPr>
        <p:spPr>
          <a:xfrm>
            <a:off x="3862280" y="1787611"/>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3" name="Down Arrow 12"/>
          <p:cNvSpPr/>
          <p:nvPr/>
        </p:nvSpPr>
        <p:spPr>
          <a:xfrm>
            <a:off x="3862280" y="285132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5" name="Down Arrow 14"/>
          <p:cNvSpPr/>
          <p:nvPr/>
        </p:nvSpPr>
        <p:spPr>
          <a:xfrm>
            <a:off x="3862280" y="393136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6" name="Down Arrow 15"/>
          <p:cNvSpPr/>
          <p:nvPr/>
        </p:nvSpPr>
        <p:spPr>
          <a:xfrm>
            <a:off x="3862280" y="3391606"/>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Down Arrow 18"/>
          <p:cNvSpPr/>
          <p:nvPr/>
        </p:nvSpPr>
        <p:spPr>
          <a:xfrm>
            <a:off x="3862280" y="2318996"/>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8" name="TextBox 44"/>
          <p:cNvSpPr txBox="1"/>
          <p:nvPr/>
        </p:nvSpPr>
        <p:spPr>
          <a:xfrm>
            <a:off x="2718062" y="5214059"/>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Auxiliary Files</a:t>
            </a:r>
            <a:endParaRPr lang="en-US" sz="1400"/>
          </a:p>
        </p:txBody>
      </p:sp>
      <p:sp>
        <p:nvSpPr>
          <p:cNvPr id="39" name="Down Arrow 38"/>
          <p:cNvSpPr/>
          <p:nvPr/>
        </p:nvSpPr>
        <p:spPr>
          <a:xfrm>
            <a:off x="3862277" y="447550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4" name="TextBox 49"/>
          <p:cNvSpPr txBox="1"/>
          <p:nvPr/>
        </p:nvSpPr>
        <p:spPr>
          <a:xfrm>
            <a:off x="2718066" y="2008965"/>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Raw Data Stream</a:t>
            </a:r>
            <a:endParaRPr lang="en-US" sz="1400"/>
          </a:p>
        </p:txBody>
      </p:sp>
      <p:sp>
        <p:nvSpPr>
          <p:cNvPr id="45" name="Down Arrow 44"/>
          <p:cNvSpPr/>
          <p:nvPr/>
        </p:nvSpPr>
        <p:spPr>
          <a:xfrm>
            <a:off x="3867529" y="5005342"/>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6" name="Down Arrow 45"/>
          <p:cNvSpPr/>
          <p:nvPr/>
        </p:nvSpPr>
        <p:spPr>
          <a:xfrm>
            <a:off x="3862277" y="5515519"/>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7" name="TextBox 44"/>
          <p:cNvSpPr txBox="1"/>
          <p:nvPr/>
        </p:nvSpPr>
        <p:spPr>
          <a:xfrm>
            <a:off x="2718061" y="5730554"/>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Stimulus Synch Files</a:t>
            </a:r>
            <a:endParaRPr lang="en-US" sz="1400"/>
          </a:p>
        </p:txBody>
      </p:sp>
      <p:sp>
        <p:nvSpPr>
          <p:cNvPr id="60" name="Down Arrow 59"/>
          <p:cNvSpPr/>
          <p:nvPr/>
        </p:nvSpPr>
        <p:spPr>
          <a:xfrm>
            <a:off x="3862277" y="6048799"/>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61" name="TextBox 44"/>
          <p:cNvSpPr txBox="1"/>
          <p:nvPr/>
        </p:nvSpPr>
        <p:spPr>
          <a:xfrm>
            <a:off x="2718061" y="6263834"/>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Load ND2 Pad File</a:t>
            </a:r>
            <a:endParaRPr lang="en-US" sz="1400"/>
          </a:p>
        </p:txBody>
      </p:sp>
      <p:sp>
        <p:nvSpPr>
          <p:cNvPr id="76" name="Rectangle 75"/>
          <p:cNvSpPr/>
          <p:nvPr/>
        </p:nvSpPr>
        <p:spPr>
          <a:xfrm>
            <a:off x="5998258" y="915419"/>
            <a:ext cx="5917438"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info</a:t>
            </a:r>
            <a:r>
              <a:rPr lang="en-US" sz="1200" smtClean="0">
                <a:solidFill>
                  <a:schemeClr val="bg1"/>
                </a:solidFill>
              </a:rPr>
              <a:t>,</a:t>
            </a:r>
            <a:r>
              <a:rPr lang="en-US" sz="1200" smtClean="0">
                <a:solidFill>
                  <a:schemeClr val="accent4"/>
                </a:solidFill>
              </a:rPr>
              <a:t> synch</a:t>
            </a:r>
            <a:r>
              <a:rPr lang="en-US" sz="1200" smtClean="0">
                <a:solidFill>
                  <a:schemeClr val="bg1"/>
                </a:solidFill>
              </a:rPr>
              <a:t>,</a:t>
            </a:r>
            <a:r>
              <a:rPr lang="en-US" sz="1200" smtClean="0">
                <a:solidFill>
                  <a:schemeClr val="accent4"/>
                </a:solidFill>
              </a:rPr>
              <a:t> aux</a:t>
            </a:r>
            <a:r>
              <a:rPr lang="en-US" sz="1200" smtClean="0">
                <a:solidFill>
                  <a:schemeClr val="bg1"/>
                </a:solidFill>
              </a:rPr>
              <a:t>,</a:t>
            </a:r>
            <a:r>
              <a:rPr lang="en-US" sz="1200" smtClean="0">
                <a:solidFill>
                  <a:schemeClr val="accent4"/>
                </a:solidFill>
              </a:rPr>
              <a:t> framepts</a:t>
            </a:r>
            <a:r>
              <a:rPr lang="en-US" sz="1200" smtClean="0">
                <a:solidFill>
                  <a:schemeClr val="bg1"/>
                </a:solidFill>
              </a:rPr>
              <a:t>]</a:t>
            </a:r>
            <a:r>
              <a:rPr lang="en-US" sz="1200" smtClean="0">
                <a:solidFill>
                  <a:schemeClr val="accent4"/>
                </a:solidFill>
              </a:rPr>
              <a:t> </a:t>
            </a:r>
            <a:r>
              <a:rPr lang="en-US" sz="1200" smtClean="0">
                <a:solidFill>
                  <a:schemeClr val="bg1"/>
                </a:solidFill>
              </a:rPr>
              <a:t>= </a:t>
            </a:r>
            <a:r>
              <a:rPr lang="en-US" sz="1200" b="1" smtClean="0">
                <a:solidFill>
                  <a:srgbClr val="00B050"/>
                </a:solidFill>
              </a:rPr>
              <a:t>Load_AcqDecode_Data</a:t>
            </a:r>
            <a:r>
              <a:rPr lang="en-US" sz="1200" smtClean="0">
                <a:solidFill>
                  <a:schemeClr val="bg1"/>
                </a:solidFill>
              </a:rPr>
              <a:t>(</a:t>
            </a:r>
            <a:r>
              <a:rPr lang="en-US" sz="1200" smtClean="0">
                <a:solidFill>
                  <a:schemeClr val="accent4"/>
                </a:solidFill>
              </a:rPr>
              <a:t>filename</a:t>
            </a:r>
            <a:r>
              <a:rPr lang="en-US" sz="1200" smtClean="0">
                <a:solidFill>
                  <a:schemeClr val="bg1"/>
                </a:solidFill>
              </a:rPr>
              <a:t>);</a:t>
            </a:r>
            <a:endParaRPr lang="en-US" sz="1200">
              <a:solidFill>
                <a:schemeClr val="bg1"/>
              </a:solidFill>
            </a:endParaRPr>
          </a:p>
        </p:txBody>
      </p:sp>
      <p:sp>
        <p:nvSpPr>
          <p:cNvPr id="82" name="Right Arrow 81"/>
          <p:cNvSpPr/>
          <p:nvPr/>
        </p:nvSpPr>
        <p:spPr>
          <a:xfrm flipH="1">
            <a:off x="5496454" y="951057"/>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5" name="Rectangle 84"/>
          <p:cNvSpPr/>
          <p:nvPr/>
        </p:nvSpPr>
        <p:spPr>
          <a:xfrm>
            <a:off x="5752328" y="1492819"/>
            <a:ext cx="5917438"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a:t>
            </a:r>
            <a:r>
              <a:rPr lang="en-US" sz="1200" smtClean="0">
                <a:solidFill>
                  <a:schemeClr val="accent4"/>
                </a:solidFill>
              </a:rPr>
              <a:t>Nd</a:t>
            </a:r>
            <a:r>
              <a:rPr lang="en-US" sz="1200" smtClean="0">
                <a:solidFill>
                  <a:schemeClr val="bg1"/>
                </a:solidFill>
              </a:rPr>
              <a:t>,</a:t>
            </a:r>
            <a:r>
              <a:rPr lang="en-US" sz="1200" smtClean="0">
                <a:solidFill>
                  <a:schemeClr val="accent4"/>
                </a:solidFill>
              </a:rPr>
              <a:t> Nd</a:t>
            </a:r>
            <a:r>
              <a:rPr lang="en-US" sz="1200" smtClean="0">
                <a:solidFill>
                  <a:schemeClr val="bg1"/>
                </a:solidFill>
              </a:rPr>
              <a:t>,</a:t>
            </a:r>
            <a:r>
              <a:rPr lang="en-US" sz="1200" smtClean="0">
                <a:solidFill>
                  <a:schemeClr val="accent4"/>
                </a:solidFill>
              </a:rPr>
              <a:t> Nwl</a:t>
            </a:r>
            <a:r>
              <a:rPr lang="en-US" sz="1200" smtClean="0">
                <a:solidFill>
                  <a:schemeClr val="bg1"/>
                </a:solidFill>
              </a:rPr>
              <a:t>,</a:t>
            </a:r>
            <a:r>
              <a:rPr lang="en-US" sz="1200" smtClean="0">
                <a:solidFill>
                  <a:schemeClr val="accent4"/>
                </a:solidFill>
              </a:rPr>
              <a:t> Nt</a:t>
            </a:r>
            <a:r>
              <a:rPr lang="en-US" sz="1200" smtClean="0">
                <a:solidFill>
                  <a:schemeClr val="bg1"/>
                </a:solidFill>
              </a:rPr>
              <a:t>]</a:t>
            </a:r>
            <a:r>
              <a:rPr lang="en-US" sz="1200" smtClean="0">
                <a:solidFill>
                  <a:schemeClr val="accent4"/>
                </a:solidFill>
              </a:rPr>
              <a:t> </a:t>
            </a:r>
            <a:r>
              <a:rPr lang="en-US" sz="1200" smtClean="0">
                <a:solidFill>
                  <a:schemeClr val="bg1"/>
                </a:solidFill>
              </a:rPr>
              <a:t>= </a:t>
            </a:r>
            <a:r>
              <a:rPr lang="en-US" sz="1200" b="1" smtClean="0">
                <a:solidFill>
                  <a:srgbClr val="00B050"/>
                </a:solidFill>
              </a:rPr>
              <a:t>Read_AcqDecode_Header</a:t>
            </a:r>
            <a:r>
              <a:rPr lang="en-US" sz="1200" smtClean="0">
                <a:solidFill>
                  <a:schemeClr val="bg1"/>
                </a:solidFill>
              </a:rPr>
              <a:t>(</a:t>
            </a:r>
            <a:r>
              <a:rPr lang="en-US" sz="1200" smtClean="0">
                <a:solidFill>
                  <a:schemeClr val="accent4"/>
                </a:solidFill>
              </a:rPr>
              <a:t>fid</a:t>
            </a:r>
            <a:r>
              <a:rPr lang="en-US" sz="1200" smtClean="0">
                <a:solidFill>
                  <a:schemeClr val="bg1"/>
                </a:solidFill>
              </a:rPr>
              <a:t>);</a:t>
            </a:r>
            <a:endParaRPr lang="en-US" sz="1200">
              <a:solidFill>
                <a:schemeClr val="bg1"/>
              </a:solidFill>
            </a:endParaRPr>
          </a:p>
        </p:txBody>
      </p:sp>
      <p:sp>
        <p:nvSpPr>
          <p:cNvPr id="86" name="Right Arrow 85"/>
          <p:cNvSpPr/>
          <p:nvPr/>
        </p:nvSpPr>
        <p:spPr>
          <a:xfrm flipH="1">
            <a:off x="5250524" y="1528457"/>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a:off x="5762285" y="2595205"/>
            <a:ext cx="5917438"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info </a:t>
            </a:r>
            <a:r>
              <a:rPr lang="en-US" sz="1200" smtClean="0">
                <a:solidFill>
                  <a:schemeClr val="bg1"/>
                </a:solidFill>
              </a:rPr>
              <a:t>= </a:t>
            </a:r>
            <a:r>
              <a:rPr lang="en-US" sz="1200" b="1" smtClean="0">
                <a:solidFill>
                  <a:srgbClr val="00B050"/>
                </a:solidFill>
              </a:rPr>
              <a:t>ReadInfoTxt</a:t>
            </a:r>
            <a:r>
              <a:rPr lang="en-US" sz="1200" smtClean="0">
                <a:solidFill>
                  <a:schemeClr val="bg1"/>
                </a:solidFill>
              </a:rPr>
              <a:t>(</a:t>
            </a:r>
            <a:r>
              <a:rPr lang="en-US" sz="1200" smtClean="0">
                <a:solidFill>
                  <a:schemeClr val="accent4"/>
                </a:solidFill>
              </a:rPr>
              <a:t>filename</a:t>
            </a:r>
            <a:r>
              <a:rPr lang="en-US" sz="1200" smtClean="0">
                <a:solidFill>
                  <a:schemeClr val="bg1"/>
                </a:solidFill>
              </a:rPr>
              <a:t>);</a:t>
            </a:r>
            <a:endParaRPr lang="en-US" sz="1200">
              <a:solidFill>
                <a:schemeClr val="bg1"/>
              </a:solidFill>
            </a:endParaRPr>
          </a:p>
        </p:txBody>
      </p:sp>
      <p:sp>
        <p:nvSpPr>
          <p:cNvPr id="33" name="Right Arrow 32"/>
          <p:cNvSpPr/>
          <p:nvPr/>
        </p:nvSpPr>
        <p:spPr>
          <a:xfrm flipH="1">
            <a:off x="5260481" y="2630843"/>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Rectangle 47"/>
          <p:cNvSpPr/>
          <p:nvPr/>
        </p:nvSpPr>
        <p:spPr>
          <a:xfrm>
            <a:off x="5782199" y="4734751"/>
            <a:ext cx="5917438"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info</a:t>
            </a:r>
            <a:r>
              <a:rPr lang="en-US" sz="1200" smtClean="0">
                <a:solidFill>
                  <a:schemeClr val="bg1"/>
                </a:solidFill>
              </a:rPr>
              <a:t>,</a:t>
            </a:r>
            <a:r>
              <a:rPr lang="en-US" sz="1200" smtClean="0">
                <a:solidFill>
                  <a:schemeClr val="accent4"/>
                </a:solidFill>
              </a:rPr>
              <a:t> framepts</a:t>
            </a:r>
            <a:r>
              <a:rPr lang="en-US" sz="1200" smtClean="0">
                <a:solidFill>
                  <a:schemeClr val="bg1"/>
                </a:solidFill>
              </a:rPr>
              <a:t>]</a:t>
            </a:r>
            <a:r>
              <a:rPr lang="en-US" sz="1200" smtClean="0">
                <a:solidFill>
                  <a:schemeClr val="accent4"/>
                </a:solidFill>
              </a:rPr>
              <a:t> </a:t>
            </a:r>
            <a:r>
              <a:rPr lang="en-US" sz="1200" smtClean="0">
                <a:solidFill>
                  <a:schemeClr val="bg1"/>
                </a:solidFill>
              </a:rPr>
              <a:t>= </a:t>
            </a:r>
            <a:r>
              <a:rPr lang="en-US" sz="1200" b="1" smtClean="0">
                <a:solidFill>
                  <a:srgbClr val="00B050"/>
                </a:solidFill>
              </a:rPr>
              <a:t>Check4MissingData</a:t>
            </a:r>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info</a:t>
            </a:r>
            <a:r>
              <a:rPr lang="en-US" sz="1200" smtClean="0">
                <a:solidFill>
                  <a:schemeClr val="bg1"/>
                </a:solidFill>
              </a:rPr>
              <a:t>,</a:t>
            </a:r>
            <a:r>
              <a:rPr lang="en-US" sz="1200" smtClean="0">
                <a:solidFill>
                  <a:schemeClr val="accent4"/>
                </a:solidFill>
              </a:rPr>
              <a:t> framepts</a:t>
            </a:r>
            <a:r>
              <a:rPr lang="en-US" sz="1200" smtClean="0">
                <a:solidFill>
                  <a:schemeClr val="bg1"/>
                </a:solidFill>
              </a:rPr>
              <a:t>);</a:t>
            </a:r>
            <a:endParaRPr lang="en-US" sz="1200">
              <a:solidFill>
                <a:schemeClr val="bg1"/>
              </a:solidFill>
            </a:endParaRPr>
          </a:p>
        </p:txBody>
      </p:sp>
      <p:sp>
        <p:nvSpPr>
          <p:cNvPr id="49" name="Right Arrow 48"/>
          <p:cNvSpPr/>
          <p:nvPr/>
        </p:nvSpPr>
        <p:spPr>
          <a:xfrm flipH="1">
            <a:off x="5280395" y="4770389"/>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Rectangle 49"/>
          <p:cNvSpPr/>
          <p:nvPr/>
        </p:nvSpPr>
        <p:spPr>
          <a:xfrm>
            <a:off x="5772242" y="5274720"/>
            <a:ext cx="5917438"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aux </a:t>
            </a:r>
            <a:r>
              <a:rPr lang="en-US" sz="1200" smtClean="0">
                <a:solidFill>
                  <a:schemeClr val="bg1"/>
                </a:solidFill>
              </a:rPr>
              <a:t>= </a:t>
            </a:r>
            <a:r>
              <a:rPr lang="en-US" sz="1200" b="1" smtClean="0">
                <a:solidFill>
                  <a:srgbClr val="00B050"/>
                </a:solidFill>
              </a:rPr>
              <a:t>ReadAux</a:t>
            </a:r>
            <a:r>
              <a:rPr lang="en-US" sz="1200" smtClean="0">
                <a:solidFill>
                  <a:schemeClr val="bg1"/>
                </a:solidFill>
              </a:rPr>
              <a:t>(</a:t>
            </a:r>
            <a:r>
              <a:rPr lang="en-US" sz="1200" smtClean="0">
                <a:solidFill>
                  <a:schemeClr val="accent4"/>
                </a:solidFill>
              </a:rPr>
              <a:t>info</a:t>
            </a:r>
            <a:r>
              <a:rPr lang="en-US" sz="1200" smtClean="0">
                <a:solidFill>
                  <a:schemeClr val="bg1"/>
                </a:solidFill>
              </a:rPr>
              <a:t>,</a:t>
            </a:r>
            <a:r>
              <a:rPr lang="en-US" sz="1200" smtClean="0">
                <a:solidFill>
                  <a:schemeClr val="accent4"/>
                </a:solidFill>
              </a:rPr>
              <a:t> path</a:t>
            </a:r>
            <a:r>
              <a:rPr lang="en-US" sz="1200" smtClean="0">
                <a:solidFill>
                  <a:schemeClr val="bg1"/>
                </a:solidFill>
              </a:rPr>
              <a:t>,</a:t>
            </a:r>
            <a:r>
              <a:rPr lang="en-US" sz="1200" smtClean="0">
                <a:solidFill>
                  <a:schemeClr val="accent4"/>
                </a:solidFill>
              </a:rPr>
              <a:t> file</a:t>
            </a:r>
            <a:r>
              <a:rPr lang="en-US" sz="1200" smtClean="0">
                <a:solidFill>
                  <a:schemeClr val="bg1"/>
                </a:solidFill>
              </a:rPr>
              <a:t>);</a:t>
            </a:r>
            <a:endParaRPr lang="en-US" sz="1200">
              <a:solidFill>
                <a:schemeClr val="bg1"/>
              </a:solidFill>
            </a:endParaRPr>
          </a:p>
        </p:txBody>
      </p:sp>
      <p:sp>
        <p:nvSpPr>
          <p:cNvPr id="51" name="Right Arrow 50"/>
          <p:cNvSpPr/>
          <p:nvPr/>
        </p:nvSpPr>
        <p:spPr>
          <a:xfrm flipH="1">
            <a:off x="5270438" y="5310358"/>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p:cNvSpPr/>
          <p:nvPr/>
        </p:nvSpPr>
        <p:spPr>
          <a:xfrm>
            <a:off x="5752323" y="5743366"/>
            <a:ext cx="5917438" cy="615369"/>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synch </a:t>
            </a:r>
            <a:r>
              <a:rPr lang="en-US" sz="1200" smtClean="0">
                <a:solidFill>
                  <a:schemeClr val="bg1"/>
                </a:solidFill>
              </a:rPr>
              <a:t>= </a:t>
            </a:r>
            <a:r>
              <a:rPr lang="en-US" sz="1200" b="1" smtClean="0">
                <a:solidFill>
                  <a:srgbClr val="00B050"/>
                </a:solidFill>
              </a:rPr>
              <a:t>InterpretStimSynch</a:t>
            </a:r>
            <a:r>
              <a:rPr lang="en-US" sz="1200" smtClean="0">
                <a:solidFill>
                  <a:schemeClr val="bg1"/>
                </a:solidFill>
              </a:rPr>
              <a:t>(</a:t>
            </a:r>
            <a:r>
              <a:rPr lang="en-US" sz="1200" smtClean="0">
                <a:solidFill>
                  <a:schemeClr val="accent4"/>
                </a:solidFill>
              </a:rPr>
              <a:t>aux</a:t>
            </a:r>
            <a:r>
              <a:rPr lang="en-US" sz="1200" smtClean="0">
                <a:solidFill>
                  <a:schemeClr val="bg1"/>
                </a:solidFill>
              </a:rPr>
              <a:t>,</a:t>
            </a:r>
            <a:r>
              <a:rPr lang="en-US" sz="1200" smtClean="0">
                <a:solidFill>
                  <a:schemeClr val="accent4"/>
                </a:solidFill>
              </a:rPr>
              <a:t> framepts</a:t>
            </a:r>
            <a:r>
              <a:rPr lang="en-US" sz="1200" smtClean="0">
                <a:solidFill>
                  <a:schemeClr val="bg1"/>
                </a:solidFill>
              </a:rPr>
              <a:t>,</a:t>
            </a:r>
            <a:r>
              <a:rPr lang="en-US" sz="1200" smtClean="0">
                <a:solidFill>
                  <a:schemeClr val="accent4"/>
                </a:solidFill>
              </a:rPr>
              <a:t> info</a:t>
            </a:r>
            <a:r>
              <a:rPr lang="en-US" sz="1200" smtClean="0">
                <a:solidFill>
                  <a:schemeClr val="bg1"/>
                </a:solidFill>
              </a:rPr>
              <a:t>);</a:t>
            </a:r>
          </a:p>
          <a:p>
            <a:r>
              <a:rPr lang="en-US" sz="1200" smtClean="0">
                <a:solidFill>
                  <a:schemeClr val="bg1"/>
                </a:solidFill>
              </a:rPr>
              <a:t>[</a:t>
            </a:r>
            <a:r>
              <a:rPr lang="en-US" sz="1200" smtClean="0">
                <a:solidFill>
                  <a:schemeClr val="accent4"/>
                </a:solidFill>
              </a:rPr>
              <a:t>synchpts</a:t>
            </a:r>
            <a:r>
              <a:rPr lang="en-US" sz="1200" smtClean="0">
                <a:solidFill>
                  <a:schemeClr val="bg1"/>
                </a:solidFill>
              </a:rPr>
              <a:t>, </a:t>
            </a:r>
            <a:r>
              <a:rPr lang="en-US" sz="1200" smtClean="0">
                <a:solidFill>
                  <a:schemeClr val="accent4"/>
                </a:solidFill>
              </a:rPr>
              <a:t>synchtype</a:t>
            </a:r>
            <a:r>
              <a:rPr lang="en-US" sz="1200" smtClean="0">
                <a:solidFill>
                  <a:schemeClr val="bg1"/>
                </a:solidFill>
              </a:rPr>
              <a:t>] = </a:t>
            </a:r>
            <a:r>
              <a:rPr lang="en-US" sz="1200" b="1" smtClean="0">
                <a:solidFill>
                  <a:srgbClr val="00B050"/>
                </a:solidFill>
              </a:rPr>
              <a:t>InterpretSynchBeeps</a:t>
            </a:r>
            <a:r>
              <a:rPr lang="en-US" sz="1200" smtClean="0">
                <a:solidFill>
                  <a:schemeClr val="bg1"/>
                </a:solidFill>
              </a:rPr>
              <a:t>(</a:t>
            </a:r>
            <a:r>
              <a:rPr lang="en-US" sz="1200" smtClean="0">
                <a:solidFill>
                  <a:schemeClr val="accent4"/>
                </a:solidFill>
              </a:rPr>
              <a:t>synch</a:t>
            </a:r>
            <a:r>
              <a:rPr lang="en-US" sz="1200" smtClean="0">
                <a:solidFill>
                  <a:schemeClr val="bg1"/>
                </a:solidFill>
              </a:rPr>
              <a:t>);</a:t>
            </a:r>
          </a:p>
          <a:p>
            <a:r>
              <a:rPr lang="en-US" sz="1200" smtClean="0">
                <a:solidFill>
                  <a:schemeClr val="accent4"/>
                </a:solidFill>
              </a:rPr>
              <a:t>info.paradigm</a:t>
            </a:r>
            <a:r>
              <a:rPr lang="en-US" sz="1200" smtClean="0">
                <a:solidFill>
                  <a:schemeClr val="bg1"/>
                </a:solidFill>
              </a:rPr>
              <a:t> = </a:t>
            </a:r>
            <a:r>
              <a:rPr lang="en-US" sz="1200" b="1" smtClean="0">
                <a:solidFill>
                  <a:srgbClr val="00B050"/>
                </a:solidFill>
              </a:rPr>
              <a:t>InterpretPulses</a:t>
            </a:r>
            <a:r>
              <a:rPr lang="en-US" sz="1200" smtClean="0">
                <a:solidFill>
                  <a:schemeClr val="bg1"/>
                </a:solidFill>
              </a:rPr>
              <a:t>(</a:t>
            </a:r>
            <a:r>
              <a:rPr lang="en-US" sz="1200" smtClean="0">
                <a:solidFill>
                  <a:schemeClr val="accent4"/>
                </a:solidFill>
              </a:rPr>
              <a:t>info.paradigm</a:t>
            </a:r>
            <a:r>
              <a:rPr lang="en-US" sz="1200" smtClean="0">
                <a:solidFill>
                  <a:schemeClr val="bg1"/>
                </a:solidFill>
              </a:rPr>
              <a:t>);</a:t>
            </a:r>
          </a:p>
        </p:txBody>
      </p:sp>
      <p:sp>
        <p:nvSpPr>
          <p:cNvPr id="53" name="Right Arrow 52"/>
          <p:cNvSpPr/>
          <p:nvPr/>
        </p:nvSpPr>
        <p:spPr>
          <a:xfrm flipH="1">
            <a:off x="5250519" y="5779005"/>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255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a:xfrm>
            <a:off x="1886227" y="2594094"/>
            <a:ext cx="3533308" cy="22901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4" name="TextBox 23"/>
          <p:cNvSpPr txBox="1"/>
          <p:nvPr/>
        </p:nvSpPr>
        <p:spPr>
          <a:xfrm>
            <a:off x="256478" y="312234"/>
            <a:ext cx="2215671" cy="369332"/>
          </a:xfrm>
          <a:prstGeom prst="rect">
            <a:avLst/>
          </a:prstGeom>
          <a:noFill/>
        </p:spPr>
        <p:txBody>
          <a:bodyPr wrap="none" rtlCol="0">
            <a:spAutoFit/>
          </a:bodyPr>
          <a:lstStyle/>
          <a:p>
            <a:r>
              <a:rPr lang="en-US" smtClean="0"/>
              <a:t>AcqDecode - File IO</a:t>
            </a:r>
            <a:endParaRPr lang="en-US"/>
          </a:p>
        </p:txBody>
      </p:sp>
      <p:sp>
        <p:nvSpPr>
          <p:cNvPr id="65" name="TextBox 45"/>
          <p:cNvSpPr txBox="1"/>
          <p:nvPr/>
        </p:nvSpPr>
        <p:spPr>
          <a:xfrm>
            <a:off x="1891805" y="2193984"/>
            <a:ext cx="3527730"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Raw Folder Name</a:t>
            </a:r>
            <a:endParaRPr lang="en-US" sz="2000"/>
          </a:p>
        </p:txBody>
      </p:sp>
      <p:sp>
        <p:nvSpPr>
          <p:cNvPr id="66" name="TextBox 49"/>
          <p:cNvSpPr txBox="1"/>
          <p:nvPr/>
        </p:nvSpPr>
        <p:spPr>
          <a:xfrm>
            <a:off x="2137131" y="2815448"/>
            <a:ext cx="3033132"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Discriminate # of Systems</a:t>
            </a:r>
            <a:endParaRPr lang="en-US" sz="1400"/>
          </a:p>
        </p:txBody>
      </p:sp>
      <p:sp>
        <p:nvSpPr>
          <p:cNvPr id="67" name="Down Arrow 66"/>
          <p:cNvSpPr/>
          <p:nvPr/>
        </p:nvSpPr>
        <p:spPr>
          <a:xfrm>
            <a:off x="3533651" y="259409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68" name="TextBox 49"/>
          <p:cNvSpPr txBox="1"/>
          <p:nvPr/>
        </p:nvSpPr>
        <p:spPr>
          <a:xfrm>
            <a:off x="2137132" y="3342732"/>
            <a:ext cx="3033132"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Load Individual Sub-folders</a:t>
            </a:r>
            <a:endParaRPr lang="en-US" sz="1400"/>
          </a:p>
        </p:txBody>
      </p:sp>
      <p:sp>
        <p:nvSpPr>
          <p:cNvPr id="69" name="Down Arrow 68"/>
          <p:cNvSpPr/>
          <p:nvPr/>
        </p:nvSpPr>
        <p:spPr>
          <a:xfrm>
            <a:off x="3533648" y="313062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73" name="TextBox 49"/>
          <p:cNvSpPr txBox="1"/>
          <p:nvPr/>
        </p:nvSpPr>
        <p:spPr>
          <a:xfrm>
            <a:off x="2137131" y="3871348"/>
            <a:ext cx="3033131"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Crop Data to Synch Points (multi)</a:t>
            </a:r>
            <a:endParaRPr lang="en-US" sz="1400"/>
          </a:p>
        </p:txBody>
      </p:sp>
      <p:sp>
        <p:nvSpPr>
          <p:cNvPr id="74" name="Down Arrow 73"/>
          <p:cNvSpPr/>
          <p:nvPr/>
        </p:nvSpPr>
        <p:spPr>
          <a:xfrm>
            <a:off x="3533646" y="3650751"/>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75" name="Down Arrow 74"/>
          <p:cNvSpPr/>
          <p:nvPr/>
        </p:nvSpPr>
        <p:spPr>
          <a:xfrm>
            <a:off x="3533645" y="4185948"/>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77" name="TextBox 49"/>
          <p:cNvSpPr txBox="1"/>
          <p:nvPr/>
        </p:nvSpPr>
        <p:spPr>
          <a:xfrm>
            <a:off x="2140801" y="4398622"/>
            <a:ext cx="3029461"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Combine Data Sets (multi)</a:t>
            </a:r>
            <a:endParaRPr lang="en-US" sz="1400"/>
          </a:p>
        </p:txBody>
      </p:sp>
      <p:sp>
        <p:nvSpPr>
          <p:cNvPr id="78" name="Down Arrow 77"/>
          <p:cNvSpPr/>
          <p:nvPr/>
        </p:nvSpPr>
        <p:spPr>
          <a:xfrm>
            <a:off x="3533644" y="4712231"/>
            <a:ext cx="244038" cy="44256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79" name="Rounded Rectangle 78"/>
          <p:cNvSpPr/>
          <p:nvPr/>
        </p:nvSpPr>
        <p:spPr>
          <a:xfrm>
            <a:off x="3019943" y="5165246"/>
            <a:ext cx="1265876"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"data" array</a:t>
            </a:r>
          </a:p>
          <a:p>
            <a:pPr algn="ctr"/>
            <a:r>
              <a:rPr lang="en-US" sz="1200" smtClean="0"/>
              <a:t>"info" structure</a:t>
            </a:r>
            <a:endParaRPr lang="en-US" sz="1200"/>
          </a:p>
        </p:txBody>
      </p:sp>
      <p:sp>
        <p:nvSpPr>
          <p:cNvPr id="81" name="TextBox 80"/>
          <p:cNvSpPr txBox="1"/>
          <p:nvPr/>
        </p:nvSpPr>
        <p:spPr>
          <a:xfrm rot="16200000">
            <a:off x="3252407" y="-213870"/>
            <a:ext cx="615553" cy="4175246"/>
          </a:xfrm>
          <a:prstGeom prst="rect">
            <a:avLst/>
          </a:prstGeom>
          <a:noFill/>
        </p:spPr>
        <p:txBody>
          <a:bodyPr vert="vert" wrap="square" rtlCol="0" anchor="t">
            <a:spAutoFit/>
          </a:bodyPr>
          <a:lstStyle/>
          <a:p>
            <a:r>
              <a:rPr lang="en-US" sz="2800" smtClean="0"/>
              <a:t>Multiple AcqDecode Files</a:t>
            </a:r>
            <a:endParaRPr lang="en-US" sz="2800"/>
          </a:p>
        </p:txBody>
      </p:sp>
      <p:sp>
        <p:nvSpPr>
          <p:cNvPr id="76" name="Rectangle 75"/>
          <p:cNvSpPr/>
          <p:nvPr/>
        </p:nvSpPr>
        <p:spPr>
          <a:xfrm>
            <a:off x="5672066" y="3359198"/>
            <a:ext cx="5917438"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info</a:t>
            </a:r>
            <a:r>
              <a:rPr lang="en-US" sz="1200" smtClean="0">
                <a:solidFill>
                  <a:schemeClr val="bg1"/>
                </a:solidFill>
              </a:rPr>
              <a:t>,</a:t>
            </a:r>
            <a:r>
              <a:rPr lang="en-US" sz="1200" smtClean="0">
                <a:solidFill>
                  <a:schemeClr val="accent4"/>
                </a:solidFill>
              </a:rPr>
              <a:t> synch</a:t>
            </a:r>
            <a:r>
              <a:rPr lang="en-US" sz="1200" smtClean="0">
                <a:solidFill>
                  <a:schemeClr val="bg1"/>
                </a:solidFill>
              </a:rPr>
              <a:t>,</a:t>
            </a:r>
            <a:r>
              <a:rPr lang="en-US" sz="1200" smtClean="0">
                <a:solidFill>
                  <a:schemeClr val="accent4"/>
                </a:solidFill>
              </a:rPr>
              <a:t> aux</a:t>
            </a:r>
            <a:r>
              <a:rPr lang="en-US" sz="1200" smtClean="0">
                <a:solidFill>
                  <a:schemeClr val="bg1"/>
                </a:solidFill>
              </a:rPr>
              <a:t>,</a:t>
            </a:r>
            <a:r>
              <a:rPr lang="en-US" sz="1200" smtClean="0">
                <a:solidFill>
                  <a:schemeClr val="accent4"/>
                </a:solidFill>
              </a:rPr>
              <a:t> framepts</a:t>
            </a:r>
            <a:r>
              <a:rPr lang="en-US" sz="1200" smtClean="0">
                <a:solidFill>
                  <a:schemeClr val="bg1"/>
                </a:solidFill>
              </a:rPr>
              <a:t>]</a:t>
            </a:r>
            <a:r>
              <a:rPr lang="en-US" sz="1200" smtClean="0">
                <a:solidFill>
                  <a:schemeClr val="accent4"/>
                </a:solidFill>
              </a:rPr>
              <a:t> </a:t>
            </a:r>
            <a:r>
              <a:rPr lang="en-US" sz="1200" smtClean="0">
                <a:solidFill>
                  <a:schemeClr val="bg1"/>
                </a:solidFill>
              </a:rPr>
              <a:t>= </a:t>
            </a:r>
            <a:r>
              <a:rPr lang="en-US" sz="1200" b="1" smtClean="0">
                <a:solidFill>
                  <a:srgbClr val="00B050"/>
                </a:solidFill>
              </a:rPr>
              <a:t>Load_AcqDecode_Data</a:t>
            </a:r>
            <a:r>
              <a:rPr lang="en-US" sz="1200" smtClean="0">
                <a:solidFill>
                  <a:schemeClr val="bg1"/>
                </a:solidFill>
              </a:rPr>
              <a:t>(</a:t>
            </a:r>
            <a:r>
              <a:rPr lang="en-US" sz="1200" smtClean="0">
                <a:solidFill>
                  <a:schemeClr val="accent4"/>
                </a:solidFill>
              </a:rPr>
              <a:t>filename</a:t>
            </a:r>
            <a:r>
              <a:rPr lang="en-US" sz="1200" smtClean="0">
                <a:solidFill>
                  <a:schemeClr val="bg1"/>
                </a:solidFill>
              </a:rPr>
              <a:t>,</a:t>
            </a:r>
            <a:r>
              <a:rPr lang="en-US" sz="1200" smtClean="0">
                <a:solidFill>
                  <a:schemeClr val="accent4"/>
                </a:solidFill>
              </a:rPr>
              <a:t> path</a:t>
            </a:r>
            <a:r>
              <a:rPr lang="en-US" sz="1200" smtClean="0">
                <a:solidFill>
                  <a:schemeClr val="bg1"/>
                </a:solidFill>
              </a:rPr>
              <a:t>,</a:t>
            </a:r>
            <a:r>
              <a:rPr lang="en-US" sz="1200" smtClean="0">
                <a:solidFill>
                  <a:schemeClr val="accent4"/>
                </a:solidFill>
              </a:rPr>
              <a:t> flags</a:t>
            </a:r>
            <a:r>
              <a:rPr lang="en-US" sz="1200" smtClean="0">
                <a:solidFill>
                  <a:schemeClr val="bg1"/>
                </a:solidFill>
              </a:rPr>
              <a:t>);</a:t>
            </a:r>
            <a:endParaRPr lang="en-US" sz="1200">
              <a:solidFill>
                <a:schemeClr val="bg1"/>
              </a:solidFill>
            </a:endParaRPr>
          </a:p>
        </p:txBody>
      </p:sp>
      <p:sp>
        <p:nvSpPr>
          <p:cNvPr id="82" name="Right Arrow 81"/>
          <p:cNvSpPr/>
          <p:nvPr/>
        </p:nvSpPr>
        <p:spPr>
          <a:xfrm flipH="1">
            <a:off x="5170262" y="3394836"/>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Rectangle 82"/>
          <p:cNvSpPr/>
          <p:nvPr/>
        </p:nvSpPr>
        <p:spPr>
          <a:xfrm>
            <a:off x="5672066" y="3881252"/>
            <a:ext cx="5917438"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data </a:t>
            </a:r>
            <a:r>
              <a:rPr lang="en-US" sz="1200" smtClean="0">
                <a:solidFill>
                  <a:schemeClr val="bg1"/>
                </a:solidFill>
              </a:rPr>
              <a:t>= </a:t>
            </a:r>
            <a:r>
              <a:rPr lang="en-US" sz="1200" b="1" smtClean="0">
                <a:solidFill>
                  <a:srgbClr val="00B050"/>
                </a:solidFill>
              </a:rPr>
              <a:t>Crop2Synch</a:t>
            </a:r>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synchpts</a:t>
            </a:r>
            <a:r>
              <a:rPr lang="en-US" sz="1200" smtClean="0">
                <a:solidFill>
                  <a:schemeClr val="bg1"/>
                </a:solidFill>
              </a:rPr>
              <a:t>);</a:t>
            </a:r>
            <a:endParaRPr lang="en-US" sz="1200">
              <a:solidFill>
                <a:schemeClr val="bg1"/>
              </a:solidFill>
            </a:endParaRPr>
          </a:p>
        </p:txBody>
      </p:sp>
      <p:sp>
        <p:nvSpPr>
          <p:cNvPr id="84" name="Right Arrow 83"/>
          <p:cNvSpPr/>
          <p:nvPr/>
        </p:nvSpPr>
        <p:spPr>
          <a:xfrm flipH="1">
            <a:off x="5170262" y="3916890"/>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8446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164372" y="2436748"/>
            <a:ext cx="3024305" cy="2588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8" name="Rounded Rectangle 27"/>
          <p:cNvSpPr/>
          <p:nvPr/>
        </p:nvSpPr>
        <p:spPr>
          <a:xfrm>
            <a:off x="1310822" y="3029011"/>
            <a:ext cx="3024305" cy="17610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4" name="TextBox 23"/>
          <p:cNvSpPr txBox="1"/>
          <p:nvPr/>
        </p:nvSpPr>
        <p:spPr>
          <a:xfrm>
            <a:off x="256478" y="312234"/>
            <a:ext cx="3470374" cy="369332"/>
          </a:xfrm>
          <a:prstGeom prst="rect">
            <a:avLst/>
          </a:prstGeom>
          <a:noFill/>
        </p:spPr>
        <p:txBody>
          <a:bodyPr wrap="none" rtlCol="0">
            <a:spAutoFit/>
          </a:bodyPr>
          <a:lstStyle/>
          <a:p>
            <a:r>
              <a:rPr lang="en-US" smtClean="0"/>
              <a:t>Volumetric Data - Loading NIFTI</a:t>
            </a:r>
            <a:endParaRPr lang="en-US"/>
          </a:p>
        </p:txBody>
      </p:sp>
      <p:sp>
        <p:nvSpPr>
          <p:cNvPr id="4" name="TextBox 45"/>
          <p:cNvSpPr txBox="1"/>
          <p:nvPr/>
        </p:nvSpPr>
        <p:spPr>
          <a:xfrm>
            <a:off x="3164372" y="1943056"/>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File Name</a:t>
            </a:r>
            <a:endParaRPr lang="en-US" sz="2000"/>
          </a:p>
        </p:txBody>
      </p:sp>
      <p:sp>
        <p:nvSpPr>
          <p:cNvPr id="34" name="TextBox 49"/>
          <p:cNvSpPr txBox="1"/>
          <p:nvPr/>
        </p:nvSpPr>
        <p:spPr>
          <a:xfrm>
            <a:off x="3410289" y="256316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Discriminate File Type</a:t>
            </a:r>
            <a:endParaRPr lang="en-US" sz="1400"/>
          </a:p>
        </p:txBody>
      </p:sp>
      <p:sp>
        <p:nvSpPr>
          <p:cNvPr id="35" name="Down Arrow 34"/>
          <p:cNvSpPr/>
          <p:nvPr/>
        </p:nvSpPr>
        <p:spPr>
          <a:xfrm>
            <a:off x="4554503" y="2349507"/>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6" name="Rounded Rectangle 25"/>
          <p:cNvSpPr/>
          <p:nvPr/>
        </p:nvSpPr>
        <p:spPr>
          <a:xfrm>
            <a:off x="3410289" y="5297057"/>
            <a:ext cx="2532457"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"volume" array</a:t>
            </a:r>
          </a:p>
          <a:p>
            <a:pPr algn="ctr"/>
            <a:r>
              <a:rPr lang="en-US" sz="1200" smtClean="0"/>
              <a:t>"header" structure</a:t>
            </a:r>
            <a:endParaRPr lang="en-US" sz="1200"/>
          </a:p>
        </p:txBody>
      </p:sp>
      <p:sp>
        <p:nvSpPr>
          <p:cNvPr id="85" name="Down Arrow 84"/>
          <p:cNvSpPr/>
          <p:nvPr/>
        </p:nvSpPr>
        <p:spPr>
          <a:xfrm>
            <a:off x="3655956" y="2874353"/>
            <a:ext cx="236412" cy="28983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86" name="Down Arrow 85"/>
          <p:cNvSpPr/>
          <p:nvPr/>
        </p:nvSpPr>
        <p:spPr>
          <a:xfrm>
            <a:off x="3715030" y="4608183"/>
            <a:ext cx="236412" cy="6935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9" name="TextBox 49"/>
          <p:cNvSpPr txBox="1"/>
          <p:nvPr/>
        </p:nvSpPr>
        <p:spPr>
          <a:xfrm>
            <a:off x="1521945" y="373533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"nii" to 4dfp</a:t>
            </a:r>
            <a:endParaRPr lang="en-US" sz="1400"/>
          </a:p>
        </p:txBody>
      </p:sp>
      <p:sp>
        <p:nvSpPr>
          <p:cNvPr id="30" name="TextBox 52"/>
          <p:cNvSpPr txBox="1"/>
          <p:nvPr/>
        </p:nvSpPr>
        <p:spPr>
          <a:xfrm>
            <a:off x="1521944" y="4292702"/>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Format for Output</a:t>
            </a:r>
            <a:endParaRPr lang="en-US" sz="1400"/>
          </a:p>
        </p:txBody>
      </p:sp>
      <p:sp>
        <p:nvSpPr>
          <p:cNvPr id="31" name="Down Arrow 30"/>
          <p:cNvSpPr/>
          <p:nvPr/>
        </p:nvSpPr>
        <p:spPr>
          <a:xfrm>
            <a:off x="2700959" y="4050341"/>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2" name="Down Arrow 31"/>
          <p:cNvSpPr/>
          <p:nvPr/>
        </p:nvSpPr>
        <p:spPr>
          <a:xfrm>
            <a:off x="2700959" y="3507806"/>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3" name="TextBox 49"/>
          <p:cNvSpPr txBox="1"/>
          <p:nvPr/>
        </p:nvSpPr>
        <p:spPr>
          <a:xfrm>
            <a:off x="1521946" y="3188673"/>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NIFTI file</a:t>
            </a:r>
            <a:endParaRPr lang="en-US" sz="1400"/>
          </a:p>
        </p:txBody>
      </p:sp>
      <p:sp>
        <p:nvSpPr>
          <p:cNvPr id="36" name="TextBox 35"/>
          <p:cNvSpPr txBox="1"/>
          <p:nvPr/>
        </p:nvSpPr>
        <p:spPr>
          <a:xfrm>
            <a:off x="692069" y="3038193"/>
            <a:ext cx="615553" cy="1751901"/>
          </a:xfrm>
          <a:prstGeom prst="rect">
            <a:avLst/>
          </a:prstGeom>
          <a:noFill/>
        </p:spPr>
        <p:txBody>
          <a:bodyPr vert="vert" wrap="square" rtlCol="0" anchor="t">
            <a:spAutoFit/>
          </a:bodyPr>
          <a:lstStyle/>
          <a:p>
            <a:r>
              <a:rPr lang="en-US" sz="2800" smtClean="0"/>
              <a:t>NIFTI</a:t>
            </a:r>
            <a:endParaRPr lang="en-US" sz="2800"/>
          </a:p>
        </p:txBody>
      </p:sp>
      <p:sp>
        <p:nvSpPr>
          <p:cNvPr id="27" name="Rectangle 26"/>
          <p:cNvSpPr/>
          <p:nvPr/>
        </p:nvSpPr>
        <p:spPr>
          <a:xfrm>
            <a:off x="6690481" y="2028209"/>
            <a:ext cx="4645152"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a:t>
            </a:r>
            <a:r>
              <a:rPr lang="en-US" sz="1200" smtClean="0">
                <a:solidFill>
                  <a:schemeClr val="accent4"/>
                </a:solidFill>
              </a:rPr>
              <a:t>volume</a:t>
            </a:r>
            <a:r>
              <a:rPr lang="en-US" sz="1200" smtClean="0">
                <a:solidFill>
                  <a:schemeClr val="bg1"/>
                </a:solidFill>
              </a:rPr>
              <a:t>,</a:t>
            </a:r>
            <a:r>
              <a:rPr lang="en-US" sz="1200" smtClean="0">
                <a:solidFill>
                  <a:schemeClr val="accent4"/>
                </a:solidFill>
              </a:rPr>
              <a:t> header</a:t>
            </a:r>
            <a:r>
              <a:rPr lang="en-US" sz="1200" smtClean="0">
                <a:solidFill>
                  <a:schemeClr val="bg1"/>
                </a:solidFill>
              </a:rPr>
              <a:t>]</a:t>
            </a:r>
            <a:r>
              <a:rPr lang="en-US" sz="1200" smtClean="0">
                <a:solidFill>
                  <a:schemeClr val="accent4"/>
                </a:solidFill>
              </a:rPr>
              <a:t> </a:t>
            </a:r>
            <a:r>
              <a:rPr lang="en-US" sz="1200" smtClean="0">
                <a:solidFill>
                  <a:schemeClr val="bg1"/>
                </a:solidFill>
              </a:rPr>
              <a:t>= </a:t>
            </a:r>
            <a:r>
              <a:rPr lang="en-US" sz="1200" smtClean="0">
                <a:solidFill>
                  <a:srgbClr val="00B050"/>
                </a:solidFill>
              </a:rPr>
              <a:t>LoadVolumetricData</a:t>
            </a:r>
            <a:r>
              <a:rPr lang="en-US" sz="1200" smtClean="0">
                <a:solidFill>
                  <a:schemeClr val="bg1"/>
                </a:solidFill>
              </a:rPr>
              <a:t>(</a:t>
            </a:r>
            <a:r>
              <a:rPr lang="en-US" sz="1200" smtClean="0">
                <a:solidFill>
                  <a:schemeClr val="accent4"/>
                </a:solidFill>
              </a:rPr>
              <a:t>filename</a:t>
            </a:r>
            <a:r>
              <a:rPr lang="en-US" sz="1200" smtClean="0">
                <a:solidFill>
                  <a:schemeClr val="bg1"/>
                </a:solidFill>
              </a:rPr>
              <a:t>, </a:t>
            </a:r>
            <a:r>
              <a:rPr lang="en-US" sz="1200" smtClean="0">
                <a:solidFill>
                  <a:schemeClr val="accent4"/>
                </a:solidFill>
              </a:rPr>
              <a:t>pn</a:t>
            </a:r>
            <a:r>
              <a:rPr lang="en-US" sz="1200" smtClean="0">
                <a:solidFill>
                  <a:schemeClr val="bg1"/>
                </a:solidFill>
              </a:rPr>
              <a:t>, </a:t>
            </a:r>
            <a:r>
              <a:rPr lang="en-US" sz="1200" smtClean="0">
                <a:solidFill>
                  <a:schemeClr val="accent4"/>
                </a:solidFill>
              </a:rPr>
              <a:t>file_type</a:t>
            </a:r>
            <a:r>
              <a:rPr lang="en-US" sz="1200" smtClean="0">
                <a:solidFill>
                  <a:schemeClr val="bg1"/>
                </a:solidFill>
              </a:rPr>
              <a:t>);</a:t>
            </a:r>
            <a:endParaRPr lang="en-US" sz="1200">
              <a:solidFill>
                <a:schemeClr val="bg1"/>
              </a:solidFill>
            </a:endParaRPr>
          </a:p>
        </p:txBody>
      </p:sp>
      <p:sp>
        <p:nvSpPr>
          <p:cNvPr id="37" name="Right Arrow 36"/>
          <p:cNvSpPr/>
          <p:nvPr/>
        </p:nvSpPr>
        <p:spPr>
          <a:xfrm flipH="1">
            <a:off x="6188677" y="2063847"/>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37"/>
          <p:cNvSpPr/>
          <p:nvPr/>
        </p:nvSpPr>
        <p:spPr>
          <a:xfrm>
            <a:off x="4556211" y="3213568"/>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nii </a:t>
            </a:r>
            <a:r>
              <a:rPr lang="en-US" sz="1200" smtClean="0">
                <a:solidFill>
                  <a:schemeClr val="bg1"/>
                </a:solidFill>
              </a:rPr>
              <a:t>= load_nii(</a:t>
            </a:r>
            <a:r>
              <a:rPr lang="en-US" sz="1200" smtClean="0">
                <a:solidFill>
                  <a:schemeClr val="accent4"/>
                </a:solidFill>
              </a:rPr>
              <a:t>full_filename</a:t>
            </a:r>
            <a:r>
              <a:rPr lang="en-US" sz="1200" smtClean="0">
                <a:solidFill>
                  <a:schemeClr val="bg1"/>
                </a:solidFill>
              </a:rPr>
              <a:t>);</a:t>
            </a:r>
            <a:endParaRPr lang="en-US" sz="1200">
              <a:solidFill>
                <a:schemeClr val="bg1"/>
              </a:solidFill>
            </a:endParaRPr>
          </a:p>
        </p:txBody>
      </p:sp>
      <p:sp>
        <p:nvSpPr>
          <p:cNvPr id="39" name="Right Arrow 38"/>
          <p:cNvSpPr/>
          <p:nvPr/>
        </p:nvSpPr>
        <p:spPr>
          <a:xfrm flipH="1">
            <a:off x="4054407" y="3249206"/>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a:off x="4556211" y="3757416"/>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header </a:t>
            </a:r>
            <a:r>
              <a:rPr lang="en-US" sz="1200" smtClean="0">
                <a:solidFill>
                  <a:schemeClr val="bg1"/>
                </a:solidFill>
              </a:rPr>
              <a:t>= </a:t>
            </a:r>
            <a:r>
              <a:rPr lang="en-US" sz="1200" smtClean="0">
                <a:solidFill>
                  <a:srgbClr val="00B050"/>
                </a:solidFill>
              </a:rPr>
              <a:t>Read_NIFTI_Header</a:t>
            </a:r>
            <a:r>
              <a:rPr lang="en-US" sz="1200" smtClean="0">
                <a:solidFill>
                  <a:schemeClr val="bg1"/>
                </a:solidFill>
              </a:rPr>
              <a:t>(</a:t>
            </a:r>
            <a:r>
              <a:rPr lang="en-US" sz="1200" smtClean="0">
                <a:solidFill>
                  <a:schemeClr val="accent4"/>
                </a:solidFill>
              </a:rPr>
              <a:t>nii</a:t>
            </a:r>
            <a:r>
              <a:rPr lang="en-US" sz="1200" smtClean="0">
                <a:solidFill>
                  <a:schemeClr val="bg1"/>
                </a:solidFill>
              </a:rPr>
              <a:t>);</a:t>
            </a:r>
            <a:endParaRPr lang="en-US" sz="1200">
              <a:solidFill>
                <a:schemeClr val="bg1"/>
              </a:solidFill>
            </a:endParaRPr>
          </a:p>
        </p:txBody>
      </p:sp>
      <p:sp>
        <p:nvSpPr>
          <p:cNvPr id="43" name="Right Arrow 42"/>
          <p:cNvSpPr/>
          <p:nvPr/>
        </p:nvSpPr>
        <p:spPr>
          <a:xfrm flipH="1">
            <a:off x="4054407" y="3793054"/>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19461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70089" y="2400654"/>
            <a:ext cx="3024305" cy="2588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4" name="TextBox 23"/>
          <p:cNvSpPr txBox="1"/>
          <p:nvPr/>
        </p:nvSpPr>
        <p:spPr>
          <a:xfrm>
            <a:off x="256478" y="312234"/>
            <a:ext cx="2869247" cy="369332"/>
          </a:xfrm>
          <a:prstGeom prst="rect">
            <a:avLst/>
          </a:prstGeom>
          <a:noFill/>
        </p:spPr>
        <p:txBody>
          <a:bodyPr wrap="none" rtlCol="0">
            <a:spAutoFit/>
          </a:bodyPr>
          <a:lstStyle/>
          <a:p>
            <a:r>
              <a:rPr lang="en-US" smtClean="0"/>
              <a:t>Volumetric Data - Loading</a:t>
            </a:r>
            <a:endParaRPr lang="en-US"/>
          </a:p>
        </p:txBody>
      </p:sp>
      <p:sp>
        <p:nvSpPr>
          <p:cNvPr id="4" name="TextBox 45"/>
          <p:cNvSpPr txBox="1"/>
          <p:nvPr/>
        </p:nvSpPr>
        <p:spPr>
          <a:xfrm>
            <a:off x="770089" y="1906962"/>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File Name</a:t>
            </a:r>
            <a:endParaRPr lang="en-US" sz="2000"/>
          </a:p>
        </p:txBody>
      </p:sp>
      <p:sp>
        <p:nvSpPr>
          <p:cNvPr id="76" name="Rounded Rectangle 75"/>
          <p:cNvSpPr/>
          <p:nvPr/>
        </p:nvSpPr>
        <p:spPr>
          <a:xfrm>
            <a:off x="2608421" y="2983174"/>
            <a:ext cx="3024305" cy="17610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6" name="TextBox 49"/>
          <p:cNvSpPr txBox="1"/>
          <p:nvPr/>
        </p:nvSpPr>
        <p:spPr>
          <a:xfrm>
            <a:off x="2819544" y="3689494"/>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4dfp *.img File</a:t>
            </a:r>
            <a:endParaRPr lang="en-US" sz="1400"/>
          </a:p>
        </p:txBody>
      </p:sp>
      <p:sp>
        <p:nvSpPr>
          <p:cNvPr id="9" name="TextBox 52"/>
          <p:cNvSpPr txBox="1"/>
          <p:nvPr/>
        </p:nvSpPr>
        <p:spPr>
          <a:xfrm>
            <a:off x="2819543" y="4246865"/>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Format for Output</a:t>
            </a:r>
            <a:endParaRPr lang="en-US" sz="1400"/>
          </a:p>
        </p:txBody>
      </p:sp>
      <p:sp>
        <p:nvSpPr>
          <p:cNvPr id="34" name="TextBox 49"/>
          <p:cNvSpPr txBox="1"/>
          <p:nvPr/>
        </p:nvSpPr>
        <p:spPr>
          <a:xfrm>
            <a:off x="1016006" y="2527067"/>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Discriminate File Type</a:t>
            </a:r>
            <a:endParaRPr lang="en-US" sz="1400"/>
          </a:p>
        </p:txBody>
      </p:sp>
      <p:sp>
        <p:nvSpPr>
          <p:cNvPr id="35" name="Down Arrow 34"/>
          <p:cNvSpPr/>
          <p:nvPr/>
        </p:nvSpPr>
        <p:spPr>
          <a:xfrm>
            <a:off x="2160220" y="231341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 name="Down Arrow 10"/>
          <p:cNvSpPr/>
          <p:nvPr/>
        </p:nvSpPr>
        <p:spPr>
          <a:xfrm>
            <a:off x="3152679" y="2841651"/>
            <a:ext cx="236412" cy="28983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3" name="Down Arrow 12"/>
          <p:cNvSpPr/>
          <p:nvPr/>
        </p:nvSpPr>
        <p:spPr>
          <a:xfrm>
            <a:off x="3998558" y="400450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Down Arrow 18"/>
          <p:cNvSpPr/>
          <p:nvPr/>
        </p:nvSpPr>
        <p:spPr>
          <a:xfrm>
            <a:off x="3998558" y="3461969"/>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4" name="TextBox 49"/>
          <p:cNvSpPr txBox="1"/>
          <p:nvPr/>
        </p:nvSpPr>
        <p:spPr>
          <a:xfrm>
            <a:off x="2819545" y="3142836"/>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4dfp *.ifh Header</a:t>
            </a:r>
            <a:endParaRPr lang="en-US" sz="1400"/>
          </a:p>
        </p:txBody>
      </p:sp>
      <p:sp>
        <p:nvSpPr>
          <p:cNvPr id="26" name="Rounded Rectangle 25"/>
          <p:cNvSpPr/>
          <p:nvPr/>
        </p:nvSpPr>
        <p:spPr>
          <a:xfrm>
            <a:off x="1016006" y="5260963"/>
            <a:ext cx="2532457"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"volume" array</a:t>
            </a:r>
          </a:p>
          <a:p>
            <a:pPr algn="ctr"/>
            <a:r>
              <a:rPr lang="en-US" sz="1200" smtClean="0"/>
              <a:t>"header" structure</a:t>
            </a:r>
            <a:endParaRPr lang="en-US" sz="1200"/>
          </a:p>
        </p:txBody>
      </p:sp>
      <p:sp>
        <p:nvSpPr>
          <p:cNvPr id="82" name="Down Arrow 81"/>
          <p:cNvSpPr/>
          <p:nvPr/>
        </p:nvSpPr>
        <p:spPr>
          <a:xfrm>
            <a:off x="3152680" y="4567385"/>
            <a:ext cx="236412" cy="6935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83" name="TextBox 82"/>
          <p:cNvSpPr txBox="1"/>
          <p:nvPr/>
        </p:nvSpPr>
        <p:spPr>
          <a:xfrm>
            <a:off x="1989668" y="2992356"/>
            <a:ext cx="615553" cy="1751901"/>
          </a:xfrm>
          <a:prstGeom prst="rect">
            <a:avLst/>
          </a:prstGeom>
          <a:noFill/>
        </p:spPr>
        <p:txBody>
          <a:bodyPr vert="vert" wrap="square" rtlCol="0" anchor="t">
            <a:spAutoFit/>
          </a:bodyPr>
          <a:lstStyle/>
          <a:p>
            <a:r>
              <a:rPr lang="en-US" sz="2800" smtClean="0"/>
              <a:t>4dfp</a:t>
            </a:r>
            <a:endParaRPr lang="en-US" sz="2800"/>
          </a:p>
        </p:txBody>
      </p:sp>
      <p:sp>
        <p:nvSpPr>
          <p:cNvPr id="27" name="Rectangle 26"/>
          <p:cNvSpPr/>
          <p:nvPr/>
        </p:nvSpPr>
        <p:spPr>
          <a:xfrm>
            <a:off x="5853810" y="3161798"/>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header </a:t>
            </a:r>
            <a:r>
              <a:rPr lang="en-US" sz="1200" smtClean="0">
                <a:solidFill>
                  <a:schemeClr val="bg1"/>
                </a:solidFill>
              </a:rPr>
              <a:t>= </a:t>
            </a:r>
            <a:r>
              <a:rPr lang="en-US" sz="1200" smtClean="0">
                <a:solidFill>
                  <a:srgbClr val="00B050"/>
                </a:solidFill>
              </a:rPr>
              <a:t>Read_4dfp_Header</a:t>
            </a:r>
            <a:r>
              <a:rPr lang="en-US" sz="1200" smtClean="0">
                <a:solidFill>
                  <a:schemeClr val="bg1"/>
                </a:solidFill>
              </a:rPr>
              <a:t>(</a:t>
            </a:r>
            <a:r>
              <a:rPr lang="en-US" sz="1200" smtClean="0">
                <a:solidFill>
                  <a:schemeClr val="accent4"/>
                </a:solidFill>
              </a:rPr>
              <a:t>full_filename</a:t>
            </a:r>
            <a:r>
              <a:rPr lang="en-US" sz="1200" smtClean="0">
                <a:solidFill>
                  <a:schemeClr val="bg1"/>
                </a:solidFill>
              </a:rPr>
              <a:t>);</a:t>
            </a:r>
            <a:endParaRPr lang="en-US" sz="1200">
              <a:solidFill>
                <a:schemeClr val="bg1"/>
              </a:solidFill>
            </a:endParaRPr>
          </a:p>
        </p:txBody>
      </p:sp>
      <p:sp>
        <p:nvSpPr>
          <p:cNvPr id="37" name="Right Arrow 36"/>
          <p:cNvSpPr/>
          <p:nvPr/>
        </p:nvSpPr>
        <p:spPr>
          <a:xfrm flipH="1">
            <a:off x="5352006" y="3197436"/>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37"/>
          <p:cNvSpPr/>
          <p:nvPr/>
        </p:nvSpPr>
        <p:spPr>
          <a:xfrm>
            <a:off x="4296198" y="1950518"/>
            <a:ext cx="4645152"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a:t>
            </a:r>
            <a:r>
              <a:rPr lang="en-US" sz="1200" smtClean="0">
                <a:solidFill>
                  <a:schemeClr val="accent4"/>
                </a:solidFill>
              </a:rPr>
              <a:t>volume</a:t>
            </a:r>
            <a:r>
              <a:rPr lang="en-US" sz="1200" smtClean="0">
                <a:solidFill>
                  <a:schemeClr val="bg1"/>
                </a:solidFill>
              </a:rPr>
              <a:t>,</a:t>
            </a:r>
            <a:r>
              <a:rPr lang="en-US" sz="1200" smtClean="0">
                <a:solidFill>
                  <a:schemeClr val="accent4"/>
                </a:solidFill>
              </a:rPr>
              <a:t> header</a:t>
            </a:r>
            <a:r>
              <a:rPr lang="en-US" sz="1200" smtClean="0">
                <a:solidFill>
                  <a:schemeClr val="bg1"/>
                </a:solidFill>
              </a:rPr>
              <a:t>]</a:t>
            </a:r>
            <a:r>
              <a:rPr lang="en-US" sz="1200" smtClean="0">
                <a:solidFill>
                  <a:schemeClr val="accent4"/>
                </a:solidFill>
              </a:rPr>
              <a:t> </a:t>
            </a:r>
            <a:r>
              <a:rPr lang="en-US" sz="1200" smtClean="0">
                <a:solidFill>
                  <a:schemeClr val="bg1"/>
                </a:solidFill>
              </a:rPr>
              <a:t>= </a:t>
            </a:r>
            <a:r>
              <a:rPr lang="en-US" sz="1200" smtClean="0">
                <a:solidFill>
                  <a:srgbClr val="00B050"/>
                </a:solidFill>
              </a:rPr>
              <a:t>LoadVolumetricData</a:t>
            </a:r>
            <a:r>
              <a:rPr lang="en-US" sz="1200" smtClean="0">
                <a:solidFill>
                  <a:schemeClr val="bg1"/>
                </a:solidFill>
              </a:rPr>
              <a:t>(</a:t>
            </a:r>
            <a:r>
              <a:rPr lang="en-US" sz="1200" smtClean="0">
                <a:solidFill>
                  <a:schemeClr val="accent4"/>
                </a:solidFill>
              </a:rPr>
              <a:t>filename</a:t>
            </a:r>
            <a:r>
              <a:rPr lang="en-US" sz="1200" smtClean="0">
                <a:solidFill>
                  <a:schemeClr val="bg1"/>
                </a:solidFill>
              </a:rPr>
              <a:t>, </a:t>
            </a:r>
            <a:r>
              <a:rPr lang="en-US" sz="1200" smtClean="0">
                <a:solidFill>
                  <a:schemeClr val="accent4"/>
                </a:solidFill>
              </a:rPr>
              <a:t>pn</a:t>
            </a:r>
            <a:r>
              <a:rPr lang="en-US" sz="1200" smtClean="0">
                <a:solidFill>
                  <a:schemeClr val="bg1"/>
                </a:solidFill>
              </a:rPr>
              <a:t>, </a:t>
            </a:r>
            <a:r>
              <a:rPr lang="en-US" sz="1200" smtClean="0">
                <a:solidFill>
                  <a:schemeClr val="accent4"/>
                </a:solidFill>
              </a:rPr>
              <a:t>file_type</a:t>
            </a:r>
            <a:r>
              <a:rPr lang="en-US" sz="1200" smtClean="0">
                <a:solidFill>
                  <a:schemeClr val="bg1"/>
                </a:solidFill>
              </a:rPr>
              <a:t>);</a:t>
            </a:r>
            <a:endParaRPr lang="en-US" sz="1200">
              <a:solidFill>
                <a:schemeClr val="bg1"/>
              </a:solidFill>
            </a:endParaRPr>
          </a:p>
        </p:txBody>
      </p:sp>
      <p:sp>
        <p:nvSpPr>
          <p:cNvPr id="39" name="Right Arrow 38"/>
          <p:cNvSpPr/>
          <p:nvPr/>
        </p:nvSpPr>
        <p:spPr>
          <a:xfrm flipH="1">
            <a:off x="3794394" y="1986156"/>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7890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 Level Diagrams</a:t>
            </a:r>
            <a:endParaRPr lang="en-US"/>
          </a:p>
        </p:txBody>
      </p:sp>
      <p:sp>
        <p:nvSpPr>
          <p:cNvPr id="3" name="Text Placeholder 2"/>
          <p:cNvSpPr>
            <a:spLocks noGrp="1"/>
          </p:cNvSpPr>
          <p:nvPr>
            <p:ph type="body" idx="1"/>
          </p:nvPr>
        </p:nvSpPr>
        <p:spPr/>
        <p:txBody>
          <a:bodyPr/>
          <a:lstStyle/>
          <a:p>
            <a:r>
              <a:rPr lang="en-US" smtClean="0"/>
              <a:t>Pipeline figures with basic inputs and outputs</a:t>
            </a:r>
            <a:endParaRPr lang="en-US"/>
          </a:p>
        </p:txBody>
      </p:sp>
    </p:spTree>
    <p:extLst>
      <p:ext uri="{BB962C8B-B14F-4D97-AF65-F5344CB8AC3E}">
        <p14:creationId xmlns:p14="http://schemas.microsoft.com/office/powerpoint/2010/main" val="3467871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728781" y="2520970"/>
            <a:ext cx="3024305" cy="2588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8" name="Rounded Rectangle 27"/>
          <p:cNvSpPr/>
          <p:nvPr/>
        </p:nvSpPr>
        <p:spPr>
          <a:xfrm>
            <a:off x="875231" y="3113233"/>
            <a:ext cx="3024305" cy="17610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4" name="TextBox 23"/>
          <p:cNvSpPr txBox="1"/>
          <p:nvPr/>
        </p:nvSpPr>
        <p:spPr>
          <a:xfrm>
            <a:off x="256478" y="312234"/>
            <a:ext cx="2724977" cy="369332"/>
          </a:xfrm>
          <a:prstGeom prst="rect">
            <a:avLst/>
          </a:prstGeom>
          <a:noFill/>
        </p:spPr>
        <p:txBody>
          <a:bodyPr wrap="none" rtlCol="0">
            <a:spAutoFit/>
          </a:bodyPr>
          <a:lstStyle/>
          <a:p>
            <a:r>
              <a:rPr lang="en-US" smtClean="0"/>
              <a:t>Volumetric Data - Saving</a:t>
            </a:r>
            <a:endParaRPr lang="en-US"/>
          </a:p>
        </p:txBody>
      </p:sp>
      <p:sp>
        <p:nvSpPr>
          <p:cNvPr id="4" name="TextBox 45"/>
          <p:cNvSpPr txBox="1"/>
          <p:nvPr/>
        </p:nvSpPr>
        <p:spPr>
          <a:xfrm>
            <a:off x="2743983" y="1412388"/>
            <a:ext cx="3024305"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a:t>"volume" array</a:t>
            </a:r>
          </a:p>
          <a:p>
            <a:pPr algn="ctr"/>
            <a:r>
              <a:rPr lang="en-US" sz="2000"/>
              <a:t>"header" </a:t>
            </a:r>
            <a:r>
              <a:rPr lang="en-US" sz="2000" smtClean="0"/>
              <a:t>structure</a:t>
            </a:r>
          </a:p>
          <a:p>
            <a:pPr algn="ctr"/>
            <a:r>
              <a:rPr lang="en-US" sz="2000" smtClean="0"/>
              <a:t>"filename" save name</a:t>
            </a:r>
            <a:endParaRPr lang="en-US" sz="2000"/>
          </a:p>
        </p:txBody>
      </p:sp>
      <p:sp>
        <p:nvSpPr>
          <p:cNvPr id="34" name="TextBox 49"/>
          <p:cNvSpPr txBox="1"/>
          <p:nvPr/>
        </p:nvSpPr>
        <p:spPr>
          <a:xfrm>
            <a:off x="2974698" y="2647383"/>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Discriminate File Type</a:t>
            </a:r>
            <a:endParaRPr lang="en-US" sz="1400"/>
          </a:p>
        </p:txBody>
      </p:sp>
      <p:sp>
        <p:nvSpPr>
          <p:cNvPr id="35" name="Down Arrow 34"/>
          <p:cNvSpPr/>
          <p:nvPr/>
        </p:nvSpPr>
        <p:spPr>
          <a:xfrm>
            <a:off x="4118912" y="2433729"/>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6" name="Rounded Rectangle 25"/>
          <p:cNvSpPr/>
          <p:nvPr/>
        </p:nvSpPr>
        <p:spPr>
          <a:xfrm>
            <a:off x="2974698" y="5381279"/>
            <a:ext cx="2532457"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Saved File</a:t>
            </a:r>
            <a:endParaRPr lang="en-US" sz="1200"/>
          </a:p>
        </p:txBody>
      </p:sp>
      <p:sp>
        <p:nvSpPr>
          <p:cNvPr id="85" name="Down Arrow 84"/>
          <p:cNvSpPr/>
          <p:nvPr/>
        </p:nvSpPr>
        <p:spPr>
          <a:xfrm>
            <a:off x="3220365" y="2958575"/>
            <a:ext cx="236412" cy="28983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86" name="Down Arrow 85"/>
          <p:cNvSpPr/>
          <p:nvPr/>
        </p:nvSpPr>
        <p:spPr>
          <a:xfrm>
            <a:off x="3279439" y="4692405"/>
            <a:ext cx="236412" cy="6935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9" name="TextBox 49"/>
          <p:cNvSpPr txBox="1"/>
          <p:nvPr/>
        </p:nvSpPr>
        <p:spPr>
          <a:xfrm>
            <a:off x="1086354" y="3819553"/>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to "nii" from 4dfp</a:t>
            </a:r>
            <a:endParaRPr lang="en-US" sz="1400"/>
          </a:p>
        </p:txBody>
      </p:sp>
      <p:sp>
        <p:nvSpPr>
          <p:cNvPr id="30" name="TextBox 52"/>
          <p:cNvSpPr txBox="1"/>
          <p:nvPr/>
        </p:nvSpPr>
        <p:spPr>
          <a:xfrm>
            <a:off x="1086353" y="4376924"/>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Save NIFTI File</a:t>
            </a:r>
            <a:endParaRPr lang="en-US" sz="1400"/>
          </a:p>
        </p:txBody>
      </p:sp>
      <p:sp>
        <p:nvSpPr>
          <p:cNvPr id="31" name="Down Arrow 30"/>
          <p:cNvSpPr/>
          <p:nvPr/>
        </p:nvSpPr>
        <p:spPr>
          <a:xfrm>
            <a:off x="2265368" y="413456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2" name="Down Arrow 31"/>
          <p:cNvSpPr/>
          <p:nvPr/>
        </p:nvSpPr>
        <p:spPr>
          <a:xfrm>
            <a:off x="2265368" y="3592028"/>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3" name="TextBox 49"/>
          <p:cNvSpPr txBox="1"/>
          <p:nvPr/>
        </p:nvSpPr>
        <p:spPr>
          <a:xfrm>
            <a:off x="1086355" y="3272895"/>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Format for Output</a:t>
            </a:r>
            <a:endParaRPr lang="en-US" sz="1400"/>
          </a:p>
        </p:txBody>
      </p:sp>
      <p:sp>
        <p:nvSpPr>
          <p:cNvPr id="36" name="TextBox 35"/>
          <p:cNvSpPr txBox="1"/>
          <p:nvPr/>
        </p:nvSpPr>
        <p:spPr>
          <a:xfrm>
            <a:off x="256478" y="3122415"/>
            <a:ext cx="615553" cy="1751901"/>
          </a:xfrm>
          <a:prstGeom prst="rect">
            <a:avLst/>
          </a:prstGeom>
          <a:noFill/>
        </p:spPr>
        <p:txBody>
          <a:bodyPr vert="vert" wrap="square" rtlCol="0" anchor="t">
            <a:spAutoFit/>
          </a:bodyPr>
          <a:lstStyle/>
          <a:p>
            <a:r>
              <a:rPr lang="en-US" sz="2800" smtClean="0"/>
              <a:t>NIFTI</a:t>
            </a:r>
            <a:endParaRPr lang="en-US" sz="2800"/>
          </a:p>
        </p:txBody>
      </p:sp>
      <p:sp>
        <p:nvSpPr>
          <p:cNvPr id="27" name="Rectangle 26"/>
          <p:cNvSpPr/>
          <p:nvPr/>
        </p:nvSpPr>
        <p:spPr>
          <a:xfrm>
            <a:off x="6254890" y="1756377"/>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rgbClr val="00B050"/>
                </a:solidFill>
              </a:rPr>
              <a:t>SaveVolumetricData</a:t>
            </a:r>
            <a:r>
              <a:rPr lang="en-US" sz="1200" smtClean="0">
                <a:solidFill>
                  <a:schemeClr val="bg1"/>
                </a:solidFill>
              </a:rPr>
              <a:t>(</a:t>
            </a:r>
            <a:r>
              <a:rPr lang="en-US" sz="1200" smtClean="0">
                <a:solidFill>
                  <a:schemeClr val="accent4"/>
                </a:solidFill>
              </a:rPr>
              <a:t>volume</a:t>
            </a:r>
            <a:r>
              <a:rPr lang="en-US" sz="1200" smtClean="0">
                <a:solidFill>
                  <a:schemeClr val="bg1"/>
                </a:solidFill>
              </a:rPr>
              <a:t>, </a:t>
            </a:r>
            <a:r>
              <a:rPr lang="en-US" sz="1200" smtClean="0">
                <a:solidFill>
                  <a:schemeClr val="accent4"/>
                </a:solidFill>
              </a:rPr>
              <a:t>header</a:t>
            </a:r>
            <a:r>
              <a:rPr lang="en-US" sz="1200" smtClean="0">
                <a:solidFill>
                  <a:schemeClr val="bg1"/>
                </a:solidFill>
              </a:rPr>
              <a:t>, </a:t>
            </a:r>
            <a:r>
              <a:rPr lang="en-US" sz="1200" smtClean="0">
                <a:solidFill>
                  <a:schemeClr val="accent4"/>
                </a:solidFill>
              </a:rPr>
              <a:t>filename</a:t>
            </a:r>
            <a:r>
              <a:rPr lang="en-US" sz="1200" smtClean="0">
                <a:solidFill>
                  <a:schemeClr val="bg1"/>
                </a:solidFill>
              </a:rPr>
              <a:t>, </a:t>
            </a:r>
            <a:r>
              <a:rPr lang="en-US" sz="1200" smtClean="0">
                <a:solidFill>
                  <a:schemeClr val="accent4"/>
                </a:solidFill>
              </a:rPr>
              <a:t>pn</a:t>
            </a:r>
            <a:r>
              <a:rPr lang="en-US" sz="1200" smtClean="0">
                <a:solidFill>
                  <a:schemeClr val="bg1"/>
                </a:solidFill>
              </a:rPr>
              <a:t>, </a:t>
            </a:r>
            <a:r>
              <a:rPr lang="en-US" sz="1200" smtClean="0">
                <a:solidFill>
                  <a:schemeClr val="accent4"/>
                </a:solidFill>
              </a:rPr>
              <a:t>file_type</a:t>
            </a:r>
            <a:r>
              <a:rPr lang="en-US" sz="1200" smtClean="0">
                <a:solidFill>
                  <a:schemeClr val="bg1"/>
                </a:solidFill>
              </a:rPr>
              <a:t>);</a:t>
            </a:r>
            <a:endParaRPr lang="en-US" sz="1200">
              <a:solidFill>
                <a:schemeClr val="bg1"/>
              </a:solidFill>
            </a:endParaRPr>
          </a:p>
        </p:txBody>
      </p:sp>
      <p:sp>
        <p:nvSpPr>
          <p:cNvPr id="37" name="Right Arrow 36"/>
          <p:cNvSpPr/>
          <p:nvPr/>
        </p:nvSpPr>
        <p:spPr>
          <a:xfrm flipH="1">
            <a:off x="5753086" y="1792015"/>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37"/>
          <p:cNvSpPr/>
          <p:nvPr/>
        </p:nvSpPr>
        <p:spPr>
          <a:xfrm>
            <a:off x="4120620" y="4398710"/>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save_nii(</a:t>
            </a:r>
            <a:r>
              <a:rPr lang="en-US" sz="1200" smtClean="0">
                <a:solidFill>
                  <a:schemeClr val="accent4"/>
                </a:solidFill>
              </a:rPr>
              <a:t>nii</a:t>
            </a:r>
            <a:r>
              <a:rPr lang="en-US" sz="1200" smtClean="0">
                <a:solidFill>
                  <a:schemeClr val="bg1"/>
                </a:solidFill>
              </a:rPr>
              <a:t>, </a:t>
            </a:r>
            <a:r>
              <a:rPr lang="en-US" sz="1200" smtClean="0">
                <a:solidFill>
                  <a:schemeClr val="accent4"/>
                </a:solidFill>
              </a:rPr>
              <a:t>full_filename</a:t>
            </a:r>
            <a:r>
              <a:rPr lang="en-US" sz="1200" smtClean="0">
                <a:solidFill>
                  <a:schemeClr val="bg1"/>
                </a:solidFill>
              </a:rPr>
              <a:t>);</a:t>
            </a:r>
            <a:endParaRPr lang="en-US" sz="1200">
              <a:solidFill>
                <a:schemeClr val="bg1"/>
              </a:solidFill>
            </a:endParaRPr>
          </a:p>
        </p:txBody>
      </p:sp>
      <p:sp>
        <p:nvSpPr>
          <p:cNvPr id="39" name="Right Arrow 38"/>
          <p:cNvSpPr/>
          <p:nvPr/>
        </p:nvSpPr>
        <p:spPr>
          <a:xfrm flipH="1">
            <a:off x="3618816" y="4434348"/>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ectangle 39"/>
          <p:cNvSpPr/>
          <p:nvPr/>
        </p:nvSpPr>
        <p:spPr>
          <a:xfrm>
            <a:off x="4120620" y="3837018"/>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nii </a:t>
            </a:r>
            <a:r>
              <a:rPr lang="en-US" sz="1200" smtClean="0">
                <a:solidFill>
                  <a:schemeClr val="bg1"/>
                </a:solidFill>
              </a:rPr>
              <a:t>= </a:t>
            </a:r>
            <a:r>
              <a:rPr lang="en-US" sz="1200" smtClean="0">
                <a:solidFill>
                  <a:srgbClr val="00B050"/>
                </a:solidFill>
              </a:rPr>
              <a:t>Write_NIFTI</a:t>
            </a:r>
            <a:r>
              <a:rPr lang="en-US" sz="1200" smtClean="0">
                <a:solidFill>
                  <a:schemeClr val="bg1"/>
                </a:solidFill>
              </a:rPr>
              <a:t>(</a:t>
            </a:r>
            <a:r>
              <a:rPr lang="en-US" sz="1200" smtClean="0">
                <a:solidFill>
                  <a:schemeClr val="accent4"/>
                </a:solidFill>
              </a:rPr>
              <a:t>volume</a:t>
            </a:r>
            <a:r>
              <a:rPr lang="en-US" sz="1200" smtClean="0">
                <a:solidFill>
                  <a:schemeClr val="bg1"/>
                </a:solidFill>
              </a:rPr>
              <a:t>, </a:t>
            </a:r>
            <a:r>
              <a:rPr lang="en-US" sz="1200" smtClean="0">
                <a:solidFill>
                  <a:schemeClr val="accent4"/>
                </a:solidFill>
              </a:rPr>
              <a:t>header</a:t>
            </a:r>
            <a:r>
              <a:rPr lang="en-US" sz="1200" smtClean="0">
                <a:solidFill>
                  <a:schemeClr val="bg1"/>
                </a:solidFill>
              </a:rPr>
              <a:t>, </a:t>
            </a:r>
            <a:r>
              <a:rPr lang="en-US" sz="1200" smtClean="0">
                <a:solidFill>
                  <a:schemeClr val="accent4"/>
                </a:solidFill>
              </a:rPr>
              <a:t>full_filename</a:t>
            </a:r>
            <a:r>
              <a:rPr lang="en-US" sz="1200" smtClean="0">
                <a:solidFill>
                  <a:schemeClr val="bg1"/>
                </a:solidFill>
              </a:rPr>
              <a:t>);</a:t>
            </a:r>
            <a:endParaRPr lang="en-US" sz="1200">
              <a:solidFill>
                <a:schemeClr val="bg1"/>
              </a:solidFill>
            </a:endParaRPr>
          </a:p>
        </p:txBody>
      </p:sp>
      <p:sp>
        <p:nvSpPr>
          <p:cNvPr id="41" name="Right Arrow 40"/>
          <p:cNvSpPr/>
          <p:nvPr/>
        </p:nvSpPr>
        <p:spPr>
          <a:xfrm flipH="1">
            <a:off x="3618816" y="3872656"/>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91118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94941" y="2605191"/>
            <a:ext cx="3024305" cy="2588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4" name="TextBox 23"/>
          <p:cNvSpPr txBox="1"/>
          <p:nvPr/>
        </p:nvSpPr>
        <p:spPr>
          <a:xfrm>
            <a:off x="256478" y="312234"/>
            <a:ext cx="2724977" cy="369332"/>
          </a:xfrm>
          <a:prstGeom prst="rect">
            <a:avLst/>
          </a:prstGeom>
          <a:noFill/>
        </p:spPr>
        <p:txBody>
          <a:bodyPr wrap="none" rtlCol="0">
            <a:spAutoFit/>
          </a:bodyPr>
          <a:lstStyle/>
          <a:p>
            <a:r>
              <a:rPr lang="en-US" smtClean="0"/>
              <a:t>Volumetric Data - Saving</a:t>
            </a:r>
            <a:endParaRPr lang="en-US"/>
          </a:p>
        </p:txBody>
      </p:sp>
      <p:sp>
        <p:nvSpPr>
          <p:cNvPr id="4" name="TextBox 45"/>
          <p:cNvSpPr txBox="1"/>
          <p:nvPr/>
        </p:nvSpPr>
        <p:spPr>
          <a:xfrm>
            <a:off x="1110143" y="1496609"/>
            <a:ext cx="3024305"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a:t>"volume" array</a:t>
            </a:r>
          </a:p>
          <a:p>
            <a:pPr algn="ctr"/>
            <a:r>
              <a:rPr lang="en-US" sz="2000"/>
              <a:t>"header" </a:t>
            </a:r>
            <a:r>
              <a:rPr lang="en-US" sz="2000" smtClean="0"/>
              <a:t>structure</a:t>
            </a:r>
          </a:p>
          <a:p>
            <a:pPr algn="ctr"/>
            <a:r>
              <a:rPr lang="en-US" sz="2000" smtClean="0"/>
              <a:t>"filename" save name</a:t>
            </a:r>
            <a:endParaRPr lang="en-US" sz="2000"/>
          </a:p>
        </p:txBody>
      </p:sp>
      <p:sp>
        <p:nvSpPr>
          <p:cNvPr id="76" name="Rounded Rectangle 75"/>
          <p:cNvSpPr/>
          <p:nvPr/>
        </p:nvSpPr>
        <p:spPr>
          <a:xfrm>
            <a:off x="2933273" y="3187711"/>
            <a:ext cx="3024305" cy="17610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6" name="TextBox 49"/>
          <p:cNvSpPr txBox="1"/>
          <p:nvPr/>
        </p:nvSpPr>
        <p:spPr>
          <a:xfrm>
            <a:off x="3144396" y="389403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Write "ifh" Header File</a:t>
            </a:r>
            <a:endParaRPr lang="en-US" sz="1400"/>
          </a:p>
        </p:txBody>
      </p:sp>
      <p:sp>
        <p:nvSpPr>
          <p:cNvPr id="9" name="TextBox 52"/>
          <p:cNvSpPr txBox="1"/>
          <p:nvPr/>
        </p:nvSpPr>
        <p:spPr>
          <a:xfrm>
            <a:off x="3144395" y="4451402"/>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Write "img" Image File</a:t>
            </a:r>
            <a:endParaRPr lang="en-US" sz="1400"/>
          </a:p>
        </p:txBody>
      </p:sp>
      <p:sp>
        <p:nvSpPr>
          <p:cNvPr id="34" name="TextBox 49"/>
          <p:cNvSpPr txBox="1"/>
          <p:nvPr/>
        </p:nvSpPr>
        <p:spPr>
          <a:xfrm>
            <a:off x="1340858" y="2731604"/>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Discriminate File Type</a:t>
            </a:r>
            <a:endParaRPr lang="en-US" sz="1400"/>
          </a:p>
        </p:txBody>
      </p:sp>
      <p:sp>
        <p:nvSpPr>
          <p:cNvPr id="35" name="Down Arrow 34"/>
          <p:cNvSpPr/>
          <p:nvPr/>
        </p:nvSpPr>
        <p:spPr>
          <a:xfrm>
            <a:off x="2485072" y="2517950"/>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 name="Down Arrow 10"/>
          <p:cNvSpPr/>
          <p:nvPr/>
        </p:nvSpPr>
        <p:spPr>
          <a:xfrm>
            <a:off x="3477531" y="3046188"/>
            <a:ext cx="236412" cy="28983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3" name="Down Arrow 12"/>
          <p:cNvSpPr/>
          <p:nvPr/>
        </p:nvSpPr>
        <p:spPr>
          <a:xfrm>
            <a:off x="4323410" y="4209041"/>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Down Arrow 18"/>
          <p:cNvSpPr/>
          <p:nvPr/>
        </p:nvSpPr>
        <p:spPr>
          <a:xfrm>
            <a:off x="4323410" y="3666506"/>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4" name="TextBox 49"/>
          <p:cNvSpPr txBox="1"/>
          <p:nvPr/>
        </p:nvSpPr>
        <p:spPr>
          <a:xfrm>
            <a:off x="3144397" y="3347373"/>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Format for Output</a:t>
            </a:r>
            <a:endParaRPr lang="en-US" sz="1400"/>
          </a:p>
        </p:txBody>
      </p:sp>
      <p:sp>
        <p:nvSpPr>
          <p:cNvPr id="26" name="Rounded Rectangle 25"/>
          <p:cNvSpPr/>
          <p:nvPr/>
        </p:nvSpPr>
        <p:spPr>
          <a:xfrm>
            <a:off x="1340858" y="5465500"/>
            <a:ext cx="2532457"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Saved File</a:t>
            </a:r>
            <a:endParaRPr lang="en-US" sz="1200"/>
          </a:p>
        </p:txBody>
      </p:sp>
      <p:sp>
        <p:nvSpPr>
          <p:cNvPr id="82" name="Down Arrow 81"/>
          <p:cNvSpPr/>
          <p:nvPr/>
        </p:nvSpPr>
        <p:spPr>
          <a:xfrm>
            <a:off x="3477532" y="4771922"/>
            <a:ext cx="236412" cy="6935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83" name="TextBox 82"/>
          <p:cNvSpPr txBox="1"/>
          <p:nvPr/>
        </p:nvSpPr>
        <p:spPr>
          <a:xfrm>
            <a:off x="2314520" y="3196893"/>
            <a:ext cx="615553" cy="1751901"/>
          </a:xfrm>
          <a:prstGeom prst="rect">
            <a:avLst/>
          </a:prstGeom>
          <a:noFill/>
        </p:spPr>
        <p:txBody>
          <a:bodyPr vert="vert" wrap="square" rtlCol="0" anchor="t">
            <a:spAutoFit/>
          </a:bodyPr>
          <a:lstStyle/>
          <a:p>
            <a:r>
              <a:rPr lang="en-US" sz="2800" smtClean="0"/>
              <a:t>4dfp</a:t>
            </a:r>
            <a:endParaRPr lang="en-US" sz="2800"/>
          </a:p>
        </p:txBody>
      </p:sp>
      <p:sp>
        <p:nvSpPr>
          <p:cNvPr id="27" name="Rectangle 26"/>
          <p:cNvSpPr/>
          <p:nvPr/>
        </p:nvSpPr>
        <p:spPr>
          <a:xfrm>
            <a:off x="4636252" y="1851602"/>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rgbClr val="00B050"/>
                </a:solidFill>
              </a:rPr>
              <a:t>SaveVolumetricData</a:t>
            </a:r>
            <a:r>
              <a:rPr lang="en-US" sz="1200" smtClean="0">
                <a:solidFill>
                  <a:schemeClr val="bg1"/>
                </a:solidFill>
              </a:rPr>
              <a:t>(</a:t>
            </a:r>
            <a:r>
              <a:rPr lang="en-US" sz="1200" smtClean="0">
                <a:solidFill>
                  <a:schemeClr val="accent4"/>
                </a:solidFill>
              </a:rPr>
              <a:t>volume</a:t>
            </a:r>
            <a:r>
              <a:rPr lang="en-US" sz="1200" smtClean="0">
                <a:solidFill>
                  <a:schemeClr val="bg1"/>
                </a:solidFill>
              </a:rPr>
              <a:t>, </a:t>
            </a:r>
            <a:r>
              <a:rPr lang="en-US" sz="1200" smtClean="0">
                <a:solidFill>
                  <a:schemeClr val="accent4"/>
                </a:solidFill>
              </a:rPr>
              <a:t>header</a:t>
            </a:r>
            <a:r>
              <a:rPr lang="en-US" sz="1200" smtClean="0">
                <a:solidFill>
                  <a:schemeClr val="bg1"/>
                </a:solidFill>
              </a:rPr>
              <a:t>, </a:t>
            </a:r>
            <a:r>
              <a:rPr lang="en-US" sz="1200" smtClean="0">
                <a:solidFill>
                  <a:schemeClr val="accent4"/>
                </a:solidFill>
              </a:rPr>
              <a:t>filename</a:t>
            </a:r>
            <a:r>
              <a:rPr lang="en-US" sz="1200" smtClean="0">
                <a:solidFill>
                  <a:schemeClr val="bg1"/>
                </a:solidFill>
              </a:rPr>
              <a:t>, </a:t>
            </a:r>
            <a:r>
              <a:rPr lang="en-US" sz="1200" smtClean="0">
                <a:solidFill>
                  <a:schemeClr val="accent4"/>
                </a:solidFill>
              </a:rPr>
              <a:t>pn</a:t>
            </a:r>
            <a:r>
              <a:rPr lang="en-US" sz="1200" smtClean="0">
                <a:solidFill>
                  <a:schemeClr val="bg1"/>
                </a:solidFill>
              </a:rPr>
              <a:t>, </a:t>
            </a:r>
            <a:r>
              <a:rPr lang="en-US" sz="1200" smtClean="0">
                <a:solidFill>
                  <a:schemeClr val="accent4"/>
                </a:solidFill>
              </a:rPr>
              <a:t>file_type</a:t>
            </a:r>
            <a:r>
              <a:rPr lang="en-US" sz="1200" smtClean="0">
                <a:solidFill>
                  <a:schemeClr val="bg1"/>
                </a:solidFill>
              </a:rPr>
              <a:t>);</a:t>
            </a:r>
            <a:endParaRPr lang="en-US" sz="1200">
              <a:solidFill>
                <a:schemeClr val="bg1"/>
              </a:solidFill>
            </a:endParaRPr>
          </a:p>
        </p:txBody>
      </p:sp>
      <p:sp>
        <p:nvSpPr>
          <p:cNvPr id="37" name="Right Arrow 36"/>
          <p:cNvSpPr/>
          <p:nvPr/>
        </p:nvSpPr>
        <p:spPr>
          <a:xfrm flipH="1">
            <a:off x="4134448" y="1887240"/>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ectangle 39"/>
          <p:cNvSpPr/>
          <p:nvPr/>
        </p:nvSpPr>
        <p:spPr>
          <a:xfrm>
            <a:off x="6178662" y="3904744"/>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rgbClr val="00B050"/>
                </a:solidFill>
              </a:rPr>
              <a:t>Write_4dfp_Header</a:t>
            </a:r>
            <a:r>
              <a:rPr lang="en-US" sz="1200" smtClean="0">
                <a:solidFill>
                  <a:schemeClr val="bg1"/>
                </a:solidFill>
              </a:rPr>
              <a:t>(</a:t>
            </a:r>
            <a:r>
              <a:rPr lang="en-US" sz="1200" smtClean="0">
                <a:solidFill>
                  <a:schemeClr val="accent4"/>
                </a:solidFill>
              </a:rPr>
              <a:t>header</a:t>
            </a:r>
            <a:r>
              <a:rPr lang="en-US" sz="1200" smtClean="0">
                <a:solidFill>
                  <a:schemeClr val="bg1"/>
                </a:solidFill>
              </a:rPr>
              <a:t>, </a:t>
            </a:r>
            <a:r>
              <a:rPr lang="en-US" sz="1200" smtClean="0">
                <a:solidFill>
                  <a:schemeClr val="accent4"/>
                </a:solidFill>
              </a:rPr>
              <a:t>full_filename</a:t>
            </a:r>
            <a:r>
              <a:rPr lang="en-US" sz="1200" smtClean="0">
                <a:solidFill>
                  <a:schemeClr val="bg1"/>
                </a:solidFill>
              </a:rPr>
              <a:t>);</a:t>
            </a:r>
            <a:endParaRPr lang="en-US" sz="1200">
              <a:solidFill>
                <a:schemeClr val="bg1"/>
              </a:solidFill>
            </a:endParaRPr>
          </a:p>
        </p:txBody>
      </p:sp>
      <p:sp>
        <p:nvSpPr>
          <p:cNvPr id="41" name="Right Arrow 40"/>
          <p:cNvSpPr/>
          <p:nvPr/>
        </p:nvSpPr>
        <p:spPr>
          <a:xfrm flipH="1">
            <a:off x="5676858" y="3940382"/>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1659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605140" y="1483808"/>
            <a:ext cx="3516898" cy="4546964"/>
            <a:chOff x="4091255" y="1459746"/>
            <a:chExt cx="3516898" cy="4546964"/>
          </a:xfrm>
        </p:grpSpPr>
        <p:sp>
          <p:nvSpPr>
            <p:cNvPr id="31" name="TextBox 30"/>
            <p:cNvSpPr txBox="1"/>
            <p:nvPr/>
          </p:nvSpPr>
          <p:spPr>
            <a:xfrm>
              <a:off x="4091255" y="2032915"/>
              <a:ext cx="615553" cy="1751901"/>
            </a:xfrm>
            <a:prstGeom prst="rect">
              <a:avLst/>
            </a:prstGeom>
            <a:noFill/>
          </p:spPr>
          <p:txBody>
            <a:bodyPr vert="vert" wrap="square" rtlCol="0" anchor="t">
              <a:spAutoFit/>
            </a:bodyPr>
            <a:lstStyle/>
            <a:p>
              <a:r>
                <a:rPr lang="en-US" sz="2800" smtClean="0"/>
                <a:t>HOMER</a:t>
              </a:r>
              <a:endParaRPr lang="en-US" sz="2800"/>
            </a:p>
          </p:txBody>
        </p:sp>
        <p:grpSp>
          <p:nvGrpSpPr>
            <p:cNvPr id="32" name="Group 31"/>
            <p:cNvGrpSpPr/>
            <p:nvPr/>
          </p:nvGrpSpPr>
          <p:grpSpPr>
            <a:xfrm>
              <a:off x="4583848" y="1459746"/>
              <a:ext cx="3024305" cy="4546964"/>
              <a:chOff x="4695848" y="1459746"/>
              <a:chExt cx="3024305" cy="4546964"/>
            </a:xfrm>
          </p:grpSpPr>
          <p:sp>
            <p:nvSpPr>
              <p:cNvPr id="33" name="TextBox 45"/>
              <p:cNvSpPr txBox="1"/>
              <p:nvPr/>
            </p:nvSpPr>
            <p:spPr>
              <a:xfrm>
                <a:off x="4695848" y="5606600"/>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.nirs File</a:t>
                </a:r>
                <a:endParaRPr lang="en-US" sz="2000"/>
              </a:p>
            </p:txBody>
          </p:sp>
          <p:sp>
            <p:nvSpPr>
              <p:cNvPr id="35" name="Rounded Rectangle 34"/>
              <p:cNvSpPr/>
              <p:nvPr/>
            </p:nvSpPr>
            <p:spPr>
              <a:xfrm>
                <a:off x="4695848" y="2027674"/>
                <a:ext cx="3024305" cy="34525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44" name="TextBox 49"/>
              <p:cNvSpPr txBox="1"/>
              <p:nvPr/>
            </p:nvSpPr>
            <p:spPr>
              <a:xfrm>
                <a:off x="4941769" y="3352585"/>
                <a:ext cx="2532463" cy="735747"/>
              </a:xfrm>
              <a:prstGeom prst="ellipse">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i="1" smtClean="0"/>
                  <a:t>(Work on data in ND2)</a:t>
                </a:r>
                <a:endParaRPr lang="en-US" sz="1400" i="1"/>
              </a:p>
            </p:txBody>
          </p:sp>
          <p:sp>
            <p:nvSpPr>
              <p:cNvPr id="47" name="TextBox 45"/>
              <p:cNvSpPr txBox="1"/>
              <p:nvPr/>
            </p:nvSpPr>
            <p:spPr>
              <a:xfrm>
                <a:off x="4695848" y="1459746"/>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.nirs File</a:t>
                </a:r>
                <a:endParaRPr lang="en-US" sz="2000"/>
              </a:p>
            </p:txBody>
          </p:sp>
          <p:sp>
            <p:nvSpPr>
              <p:cNvPr id="48" name="Up-Down Arrow 47"/>
              <p:cNvSpPr/>
              <p:nvPr/>
            </p:nvSpPr>
            <p:spPr>
              <a:xfrm>
                <a:off x="6089794" y="1821991"/>
                <a:ext cx="236412" cy="1554480"/>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9" name="TextBox 49"/>
              <p:cNvSpPr txBox="1"/>
              <p:nvPr/>
            </p:nvSpPr>
            <p:spPr>
              <a:xfrm>
                <a:off x="4941769" y="2154088"/>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Load .nirs File</a:t>
                </a:r>
                <a:endParaRPr lang="en-US" sz="1400"/>
              </a:p>
            </p:txBody>
          </p:sp>
          <p:sp>
            <p:nvSpPr>
              <p:cNvPr id="50" name="TextBox 49"/>
              <p:cNvSpPr txBox="1"/>
              <p:nvPr/>
            </p:nvSpPr>
            <p:spPr>
              <a:xfrm>
                <a:off x="4941769" y="2754977"/>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to ND2</a:t>
                </a:r>
                <a:endParaRPr lang="en-US" sz="1400"/>
              </a:p>
            </p:txBody>
          </p:sp>
          <p:sp>
            <p:nvSpPr>
              <p:cNvPr id="51" name="Up-Down Arrow 50"/>
              <p:cNvSpPr/>
              <p:nvPr/>
            </p:nvSpPr>
            <p:spPr>
              <a:xfrm>
                <a:off x="6089794" y="4040204"/>
                <a:ext cx="236412" cy="1645920"/>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2" name="TextBox 49"/>
              <p:cNvSpPr txBox="1"/>
              <p:nvPr/>
            </p:nvSpPr>
            <p:spPr>
              <a:xfrm>
                <a:off x="4941769" y="4378162"/>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to HOMER</a:t>
                </a:r>
                <a:endParaRPr lang="en-US" sz="1400"/>
              </a:p>
            </p:txBody>
          </p:sp>
          <p:sp>
            <p:nvSpPr>
              <p:cNvPr id="53" name="TextBox 49"/>
              <p:cNvSpPr txBox="1"/>
              <p:nvPr/>
            </p:nvSpPr>
            <p:spPr>
              <a:xfrm>
                <a:off x="4941769" y="4971785"/>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Save .nirs File</a:t>
                </a:r>
                <a:endParaRPr lang="en-US" sz="1400"/>
              </a:p>
            </p:txBody>
          </p:sp>
        </p:grpSp>
      </p:grpSp>
      <p:sp>
        <p:nvSpPr>
          <p:cNvPr id="24" name="TextBox 23"/>
          <p:cNvSpPr txBox="1"/>
          <p:nvPr/>
        </p:nvSpPr>
        <p:spPr>
          <a:xfrm>
            <a:off x="256478" y="312234"/>
            <a:ext cx="3102131" cy="369332"/>
          </a:xfrm>
          <a:prstGeom prst="rect">
            <a:avLst/>
          </a:prstGeom>
          <a:noFill/>
        </p:spPr>
        <p:txBody>
          <a:bodyPr wrap="none" rtlCol="0">
            <a:spAutoFit/>
          </a:bodyPr>
          <a:lstStyle/>
          <a:p>
            <a:r>
              <a:rPr lang="en-US" smtClean="0"/>
              <a:t>HOMER - Loading and Saving</a:t>
            </a:r>
            <a:endParaRPr lang="en-US"/>
          </a:p>
        </p:txBody>
      </p:sp>
      <p:sp>
        <p:nvSpPr>
          <p:cNvPr id="20" name="Rectangle 19"/>
          <p:cNvSpPr/>
          <p:nvPr/>
        </p:nvSpPr>
        <p:spPr>
          <a:xfrm>
            <a:off x="5372940" y="2199578"/>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info</a:t>
            </a:r>
            <a:r>
              <a:rPr lang="en-US" sz="1200" smtClean="0">
                <a:solidFill>
                  <a:schemeClr val="bg1"/>
                </a:solidFill>
              </a:rPr>
              <a:t>]</a:t>
            </a:r>
            <a:r>
              <a:rPr lang="en-US" sz="1200" smtClean="0">
                <a:solidFill>
                  <a:schemeClr val="accent4"/>
                </a:solidFill>
              </a:rPr>
              <a:t> </a:t>
            </a:r>
            <a:r>
              <a:rPr lang="en-US" sz="1200" smtClean="0">
                <a:solidFill>
                  <a:schemeClr val="bg1"/>
                </a:solidFill>
              </a:rPr>
              <a:t>= </a:t>
            </a:r>
            <a:r>
              <a:rPr lang="en-US" sz="1200" smtClean="0">
                <a:solidFill>
                  <a:srgbClr val="00B050"/>
                </a:solidFill>
              </a:rPr>
              <a:t>Load_HOMER</a:t>
            </a:r>
            <a:r>
              <a:rPr lang="en-US" sz="1200" smtClean="0">
                <a:solidFill>
                  <a:schemeClr val="bg1"/>
                </a:solidFill>
              </a:rPr>
              <a:t>(</a:t>
            </a:r>
            <a:r>
              <a:rPr lang="en-US" sz="1200" smtClean="0">
                <a:solidFill>
                  <a:schemeClr val="accent4"/>
                </a:solidFill>
              </a:rPr>
              <a:t>filename</a:t>
            </a:r>
            <a:r>
              <a:rPr lang="en-US" sz="1200" smtClean="0">
                <a:solidFill>
                  <a:schemeClr val="bg1"/>
                </a:solidFill>
              </a:rPr>
              <a:t>,</a:t>
            </a:r>
            <a:r>
              <a:rPr lang="en-US" sz="1200" smtClean="0">
                <a:solidFill>
                  <a:schemeClr val="accent4"/>
                </a:solidFill>
              </a:rPr>
              <a:t> pn</a:t>
            </a:r>
            <a:r>
              <a:rPr lang="en-US" sz="1200" smtClean="0">
                <a:solidFill>
                  <a:schemeClr val="bg1"/>
                </a:solidFill>
              </a:rPr>
              <a:t>);</a:t>
            </a:r>
            <a:endParaRPr lang="en-US" sz="1200">
              <a:solidFill>
                <a:schemeClr val="bg1"/>
              </a:solidFill>
            </a:endParaRPr>
          </a:p>
        </p:txBody>
      </p:sp>
      <p:sp>
        <p:nvSpPr>
          <p:cNvPr id="21" name="Right Arrow 20"/>
          <p:cNvSpPr/>
          <p:nvPr/>
        </p:nvSpPr>
        <p:spPr>
          <a:xfrm flipH="1">
            <a:off x="4871136" y="2235216"/>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p:cNvSpPr/>
          <p:nvPr/>
        </p:nvSpPr>
        <p:spPr>
          <a:xfrm>
            <a:off x="5372940" y="2785755"/>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info</a:t>
            </a:r>
            <a:r>
              <a:rPr lang="en-US" sz="1200" smtClean="0">
                <a:solidFill>
                  <a:schemeClr val="bg1"/>
                </a:solidFill>
              </a:rPr>
              <a:t>]</a:t>
            </a:r>
            <a:r>
              <a:rPr lang="en-US" sz="1200" smtClean="0">
                <a:solidFill>
                  <a:schemeClr val="accent4"/>
                </a:solidFill>
              </a:rPr>
              <a:t> </a:t>
            </a:r>
            <a:r>
              <a:rPr lang="en-US" sz="1200" smtClean="0">
                <a:solidFill>
                  <a:schemeClr val="bg1"/>
                </a:solidFill>
              </a:rPr>
              <a:t>= </a:t>
            </a:r>
            <a:r>
              <a:rPr lang="en-US" sz="1200" smtClean="0">
                <a:solidFill>
                  <a:srgbClr val="00B050"/>
                </a:solidFill>
              </a:rPr>
              <a:t>converter_HOMER_to_ND2</a:t>
            </a:r>
            <a:r>
              <a:rPr lang="en-US" sz="1200" smtClean="0">
                <a:solidFill>
                  <a:schemeClr val="bg1"/>
                </a:solidFill>
              </a:rPr>
              <a:t>(</a:t>
            </a:r>
            <a:r>
              <a:rPr lang="en-US" sz="1200" smtClean="0">
                <a:solidFill>
                  <a:schemeClr val="accent4"/>
                </a:solidFill>
              </a:rPr>
              <a:t>nirs</a:t>
            </a:r>
            <a:r>
              <a:rPr lang="en-US" sz="1200" smtClean="0">
                <a:solidFill>
                  <a:schemeClr val="bg1"/>
                </a:solidFill>
              </a:rPr>
              <a:t>);</a:t>
            </a:r>
            <a:endParaRPr lang="en-US" sz="1200">
              <a:solidFill>
                <a:schemeClr val="bg1"/>
              </a:solidFill>
            </a:endParaRPr>
          </a:p>
        </p:txBody>
      </p:sp>
      <p:sp>
        <p:nvSpPr>
          <p:cNvPr id="23" name="Right Arrow 22"/>
          <p:cNvSpPr/>
          <p:nvPr/>
        </p:nvSpPr>
        <p:spPr>
          <a:xfrm flipH="1">
            <a:off x="4871136" y="2821393"/>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p:cNvSpPr/>
          <p:nvPr/>
        </p:nvSpPr>
        <p:spPr>
          <a:xfrm>
            <a:off x="5362979" y="4410273"/>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nirs </a:t>
            </a:r>
            <a:r>
              <a:rPr lang="en-US" sz="1200">
                <a:solidFill>
                  <a:schemeClr val="bg1"/>
                </a:solidFill>
              </a:rPr>
              <a:t>= </a:t>
            </a:r>
            <a:r>
              <a:rPr lang="en-US" sz="1200" smtClean="0">
                <a:solidFill>
                  <a:srgbClr val="00B050"/>
                </a:solidFill>
              </a:rPr>
              <a:t>converter_HOMER_to_ND2</a:t>
            </a:r>
            <a:r>
              <a:rPr lang="en-US" sz="1200" smtClean="0">
                <a:solidFill>
                  <a:schemeClr val="bg1"/>
                </a:solidFill>
              </a:rPr>
              <a:t>(</a:t>
            </a:r>
            <a:r>
              <a:rPr lang="en-US" sz="1200" smtClean="0">
                <a:solidFill>
                  <a:schemeClr val="accent4"/>
                </a:solidFill>
              </a:rPr>
              <a:t>data</a:t>
            </a:r>
            <a:r>
              <a:rPr lang="en-US" sz="1200" smtClean="0">
                <a:solidFill>
                  <a:schemeClr val="bg1"/>
                </a:solidFill>
              </a:rPr>
              <a:t>,</a:t>
            </a:r>
            <a:r>
              <a:rPr lang="en-US" sz="1200" smtClean="0">
                <a:solidFill>
                  <a:schemeClr val="accent4"/>
                </a:solidFill>
              </a:rPr>
              <a:t> info</a:t>
            </a:r>
            <a:r>
              <a:rPr lang="en-US" sz="1200" smtClean="0">
                <a:solidFill>
                  <a:schemeClr val="bg1"/>
                </a:solidFill>
              </a:rPr>
              <a:t>);</a:t>
            </a:r>
            <a:endParaRPr lang="en-US" sz="1200">
              <a:solidFill>
                <a:schemeClr val="bg1"/>
              </a:solidFill>
            </a:endParaRPr>
          </a:p>
        </p:txBody>
      </p:sp>
      <p:sp>
        <p:nvSpPr>
          <p:cNvPr id="26" name="Right Arrow 25"/>
          <p:cNvSpPr/>
          <p:nvPr/>
        </p:nvSpPr>
        <p:spPr>
          <a:xfrm flipH="1">
            <a:off x="4861175" y="4445911"/>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5372940" y="5010615"/>
            <a:ext cx="4572000" cy="27432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rgbClr val="00B050"/>
                </a:solidFill>
              </a:rPr>
              <a:t>Save_HOMER</a:t>
            </a:r>
            <a:r>
              <a:rPr lang="en-US" sz="1200" smtClean="0">
                <a:solidFill>
                  <a:schemeClr val="bg1"/>
                </a:solidFill>
              </a:rPr>
              <a:t>(</a:t>
            </a:r>
            <a:r>
              <a:rPr lang="en-US" sz="1200" smtClean="0">
                <a:solidFill>
                  <a:schemeClr val="accent4"/>
                </a:solidFill>
              </a:rPr>
              <a:t>data</a:t>
            </a:r>
            <a:r>
              <a:rPr lang="en-US" sz="1200" smtClean="0">
                <a:solidFill>
                  <a:schemeClr val="bg1"/>
                </a:solidFill>
              </a:rPr>
              <a:t>, </a:t>
            </a:r>
            <a:r>
              <a:rPr lang="en-US" sz="1200" smtClean="0">
                <a:solidFill>
                  <a:schemeClr val="accent4"/>
                </a:solidFill>
              </a:rPr>
              <a:t>info</a:t>
            </a:r>
            <a:r>
              <a:rPr lang="en-US" sz="1200" smtClean="0">
                <a:solidFill>
                  <a:schemeClr val="bg1"/>
                </a:solidFill>
              </a:rPr>
              <a:t>, </a:t>
            </a:r>
            <a:r>
              <a:rPr lang="en-US" sz="1200" smtClean="0">
                <a:solidFill>
                  <a:schemeClr val="accent4"/>
                </a:solidFill>
              </a:rPr>
              <a:t>filename</a:t>
            </a:r>
            <a:r>
              <a:rPr lang="en-US" sz="1200" smtClean="0">
                <a:solidFill>
                  <a:schemeClr val="bg1"/>
                </a:solidFill>
              </a:rPr>
              <a:t>,</a:t>
            </a:r>
            <a:r>
              <a:rPr lang="en-US" sz="1200" smtClean="0">
                <a:solidFill>
                  <a:schemeClr val="accent4"/>
                </a:solidFill>
              </a:rPr>
              <a:t> pn</a:t>
            </a:r>
            <a:r>
              <a:rPr lang="en-US" sz="1200" smtClean="0">
                <a:solidFill>
                  <a:schemeClr val="bg1"/>
                </a:solidFill>
              </a:rPr>
              <a:t>);</a:t>
            </a:r>
            <a:endParaRPr lang="en-US" sz="1200">
              <a:solidFill>
                <a:schemeClr val="bg1"/>
              </a:solidFill>
            </a:endParaRPr>
          </a:p>
        </p:txBody>
      </p:sp>
      <p:sp>
        <p:nvSpPr>
          <p:cNvPr id="29" name="Right Arrow 28"/>
          <p:cNvSpPr/>
          <p:nvPr/>
        </p:nvSpPr>
        <p:spPr>
          <a:xfrm flipH="1">
            <a:off x="4871136" y="5046253"/>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49839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56478" y="312234"/>
            <a:ext cx="1594091" cy="369332"/>
          </a:xfrm>
          <a:prstGeom prst="rect">
            <a:avLst/>
          </a:prstGeom>
          <a:noFill/>
        </p:spPr>
        <p:txBody>
          <a:bodyPr wrap="none" rtlCol="0">
            <a:spAutoFit/>
          </a:bodyPr>
          <a:lstStyle/>
          <a:p>
            <a:r>
              <a:rPr lang="en-US" smtClean="0"/>
              <a:t>Preprocessing</a:t>
            </a:r>
            <a:endParaRPr lang="en-US"/>
          </a:p>
        </p:txBody>
      </p:sp>
      <p:sp>
        <p:nvSpPr>
          <p:cNvPr id="22" name="TextBox 21"/>
          <p:cNvSpPr txBox="1"/>
          <p:nvPr/>
        </p:nvSpPr>
        <p:spPr>
          <a:xfrm>
            <a:off x="1516566" y="1589236"/>
            <a:ext cx="615553" cy="2400657"/>
          </a:xfrm>
          <a:prstGeom prst="rect">
            <a:avLst/>
          </a:prstGeom>
          <a:noFill/>
        </p:spPr>
        <p:txBody>
          <a:bodyPr vert="vert" wrap="square" rtlCol="0" anchor="t">
            <a:spAutoFit/>
          </a:bodyPr>
          <a:lstStyle/>
          <a:p>
            <a:r>
              <a:rPr lang="en-US" sz="2800" smtClean="0"/>
              <a:t>Preprocessing</a:t>
            </a:r>
            <a:endParaRPr lang="en-US" sz="2800"/>
          </a:p>
        </p:txBody>
      </p:sp>
      <p:sp>
        <p:nvSpPr>
          <p:cNvPr id="5" name="Rounded Rectangle 4"/>
          <p:cNvSpPr/>
          <p:nvPr/>
        </p:nvSpPr>
        <p:spPr>
          <a:xfrm>
            <a:off x="2132119" y="1593821"/>
            <a:ext cx="3024305" cy="42809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4" name="TextBox 45"/>
          <p:cNvSpPr txBox="1"/>
          <p:nvPr/>
        </p:nvSpPr>
        <p:spPr>
          <a:xfrm>
            <a:off x="2132120" y="1109084"/>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a:t>S-D Measurements</a:t>
            </a:r>
          </a:p>
        </p:txBody>
      </p:sp>
      <p:sp>
        <p:nvSpPr>
          <p:cNvPr id="6" name="TextBox 49"/>
          <p:cNvSpPr txBox="1"/>
          <p:nvPr/>
        </p:nvSpPr>
        <p:spPr>
          <a:xfrm>
            <a:off x="2378044" y="2280004"/>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Detect Noisy Channels</a:t>
            </a:r>
            <a:endParaRPr lang="en-US" sz="1400"/>
          </a:p>
        </p:txBody>
      </p:sp>
      <p:sp>
        <p:nvSpPr>
          <p:cNvPr id="8" name="TextBox 51"/>
          <p:cNvSpPr txBox="1"/>
          <p:nvPr/>
        </p:nvSpPr>
        <p:spPr>
          <a:xfrm>
            <a:off x="2378047" y="3345415"/>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High Pass Filter</a:t>
            </a:r>
          </a:p>
        </p:txBody>
      </p:sp>
      <p:sp>
        <p:nvSpPr>
          <p:cNvPr id="9" name="TextBox 52"/>
          <p:cNvSpPr txBox="1"/>
          <p:nvPr/>
        </p:nvSpPr>
        <p:spPr>
          <a:xfrm>
            <a:off x="2378044" y="2808206"/>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Linear Detrending</a:t>
            </a:r>
            <a:endParaRPr lang="en-US" sz="1400"/>
          </a:p>
        </p:txBody>
      </p:sp>
      <p:sp>
        <p:nvSpPr>
          <p:cNvPr id="10" name="TextBox 53"/>
          <p:cNvSpPr txBox="1"/>
          <p:nvPr/>
        </p:nvSpPr>
        <p:spPr>
          <a:xfrm>
            <a:off x="2378047" y="3877794"/>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Low Pass Filter 1</a:t>
            </a:r>
          </a:p>
        </p:txBody>
      </p:sp>
      <p:sp>
        <p:nvSpPr>
          <p:cNvPr id="17" name="TextBox 44"/>
          <p:cNvSpPr txBox="1"/>
          <p:nvPr/>
        </p:nvSpPr>
        <p:spPr>
          <a:xfrm>
            <a:off x="2378047" y="4410173"/>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Superficial Signal Regression</a:t>
            </a:r>
          </a:p>
        </p:txBody>
      </p:sp>
      <p:sp>
        <p:nvSpPr>
          <p:cNvPr id="34" name="TextBox 49"/>
          <p:cNvSpPr txBox="1"/>
          <p:nvPr/>
        </p:nvSpPr>
        <p:spPr>
          <a:xfrm>
            <a:off x="2378044" y="174157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Logmean Light Levels</a:t>
            </a:r>
            <a:endParaRPr lang="en-US" sz="1400"/>
          </a:p>
        </p:txBody>
      </p:sp>
      <p:sp>
        <p:nvSpPr>
          <p:cNvPr id="35" name="Down Arrow 34"/>
          <p:cNvSpPr/>
          <p:nvPr/>
        </p:nvSpPr>
        <p:spPr>
          <a:xfrm>
            <a:off x="3522255" y="151819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 name="Down Arrow 10"/>
          <p:cNvSpPr/>
          <p:nvPr/>
        </p:nvSpPr>
        <p:spPr>
          <a:xfrm>
            <a:off x="3522256" y="2046541"/>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3" name="Down Arrow 12"/>
          <p:cNvSpPr/>
          <p:nvPr/>
        </p:nvSpPr>
        <p:spPr>
          <a:xfrm>
            <a:off x="3522258" y="311598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5" name="Down Arrow 14"/>
          <p:cNvSpPr/>
          <p:nvPr/>
        </p:nvSpPr>
        <p:spPr>
          <a:xfrm>
            <a:off x="3522259" y="4188819"/>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6" name="Down Arrow 15"/>
          <p:cNvSpPr/>
          <p:nvPr/>
        </p:nvSpPr>
        <p:spPr>
          <a:xfrm>
            <a:off x="3525233" y="3659687"/>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Down Arrow 18"/>
          <p:cNvSpPr/>
          <p:nvPr/>
        </p:nvSpPr>
        <p:spPr>
          <a:xfrm>
            <a:off x="3523753" y="2587782"/>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8" name="TextBox 44"/>
          <p:cNvSpPr txBox="1"/>
          <p:nvPr/>
        </p:nvSpPr>
        <p:spPr>
          <a:xfrm>
            <a:off x="2378044" y="4943113"/>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Low Pass Filter 2</a:t>
            </a:r>
          </a:p>
        </p:txBody>
      </p:sp>
      <p:sp>
        <p:nvSpPr>
          <p:cNvPr id="39" name="Down Arrow 38"/>
          <p:cNvSpPr/>
          <p:nvPr/>
        </p:nvSpPr>
        <p:spPr>
          <a:xfrm>
            <a:off x="3522255" y="4717951"/>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0" name="TextBox 44"/>
          <p:cNvSpPr txBox="1"/>
          <p:nvPr/>
        </p:nvSpPr>
        <p:spPr>
          <a:xfrm>
            <a:off x="2378044" y="5484850"/>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1 Hz Resampling</a:t>
            </a:r>
            <a:endParaRPr lang="en-US" sz="1400"/>
          </a:p>
        </p:txBody>
      </p:sp>
      <p:sp>
        <p:nvSpPr>
          <p:cNvPr id="41" name="Down Arrow 40"/>
          <p:cNvSpPr/>
          <p:nvPr/>
        </p:nvSpPr>
        <p:spPr>
          <a:xfrm>
            <a:off x="3522255" y="5259688"/>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6" name="TextBox 44"/>
          <p:cNvSpPr txBox="1"/>
          <p:nvPr/>
        </p:nvSpPr>
        <p:spPr>
          <a:xfrm>
            <a:off x="2378044" y="6028155"/>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Block Averaging</a:t>
            </a:r>
            <a:endParaRPr lang="en-US" sz="1400"/>
          </a:p>
        </p:txBody>
      </p:sp>
      <p:sp>
        <p:nvSpPr>
          <p:cNvPr id="47" name="Down Arrow 46"/>
          <p:cNvSpPr/>
          <p:nvPr/>
        </p:nvSpPr>
        <p:spPr>
          <a:xfrm>
            <a:off x="3522255" y="580299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4" name="Rectangle 43"/>
          <p:cNvSpPr/>
          <p:nvPr/>
        </p:nvSpPr>
        <p:spPr>
          <a:xfrm>
            <a:off x="5412309" y="1748401"/>
            <a:ext cx="548640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lmdata</a:t>
            </a:r>
            <a:r>
              <a:rPr lang="en-US" sz="1200" smtClean="0">
                <a:solidFill>
                  <a:schemeClr val="bg1"/>
                </a:solidFill>
              </a:rPr>
              <a:t> = </a:t>
            </a:r>
            <a:r>
              <a:rPr lang="en-US" sz="1200" b="1" smtClean="0">
                <a:solidFill>
                  <a:srgbClr val="00B050"/>
                </a:solidFill>
              </a:rPr>
              <a:t>logmean</a:t>
            </a:r>
            <a:r>
              <a:rPr lang="en-US" sz="1200" smtClean="0">
                <a:solidFill>
                  <a:schemeClr val="bg1"/>
                </a:solidFill>
              </a:rPr>
              <a:t>(</a:t>
            </a:r>
            <a:r>
              <a:rPr lang="en-US" sz="1200" smtClean="0">
                <a:solidFill>
                  <a:schemeClr val="accent4"/>
                </a:solidFill>
              </a:rPr>
              <a:t>data</a:t>
            </a:r>
            <a:r>
              <a:rPr lang="en-US" sz="1200" smtClean="0">
                <a:solidFill>
                  <a:schemeClr val="bg1"/>
                </a:solidFill>
              </a:rPr>
              <a:t>);</a:t>
            </a:r>
            <a:endParaRPr lang="en-US" sz="1200">
              <a:solidFill>
                <a:schemeClr val="bg1"/>
              </a:solidFill>
            </a:endParaRPr>
          </a:p>
        </p:txBody>
      </p:sp>
      <p:sp>
        <p:nvSpPr>
          <p:cNvPr id="45" name="Right Arrow 44"/>
          <p:cNvSpPr/>
          <p:nvPr/>
        </p:nvSpPr>
        <p:spPr>
          <a:xfrm flipH="1">
            <a:off x="4910505" y="1784038"/>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p:cNvSpPr/>
          <p:nvPr/>
        </p:nvSpPr>
        <p:spPr>
          <a:xfrm>
            <a:off x="5412309" y="3393166"/>
            <a:ext cx="548640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hpdata</a:t>
            </a:r>
            <a:r>
              <a:rPr lang="en-US" sz="1200" smtClean="0">
                <a:solidFill>
                  <a:schemeClr val="bg1"/>
                </a:solidFill>
              </a:rPr>
              <a:t> = </a:t>
            </a:r>
            <a:r>
              <a:rPr lang="en-US" sz="1200" b="1" smtClean="0">
                <a:solidFill>
                  <a:srgbClr val="00B050"/>
                </a:solidFill>
              </a:rPr>
              <a:t>highpass</a:t>
            </a:r>
            <a:r>
              <a:rPr lang="en-US" sz="1200" smtClean="0">
                <a:solidFill>
                  <a:schemeClr val="bg1"/>
                </a:solidFill>
              </a:rPr>
              <a:t>(</a:t>
            </a:r>
            <a:r>
              <a:rPr lang="en-US" sz="1200">
                <a:solidFill>
                  <a:schemeClr val="accent4"/>
                </a:solidFill>
              </a:rPr>
              <a:t>d</a:t>
            </a:r>
            <a:r>
              <a:rPr lang="en-US" sz="1200" smtClean="0">
                <a:solidFill>
                  <a:schemeClr val="accent4"/>
                </a:solidFill>
              </a:rPr>
              <a:t>data</a:t>
            </a:r>
            <a:r>
              <a:rPr lang="en-US" sz="1200" smtClean="0">
                <a:solidFill>
                  <a:schemeClr val="bg1"/>
                </a:solidFill>
              </a:rPr>
              <a:t>, </a:t>
            </a:r>
            <a:r>
              <a:rPr lang="en-US" sz="1200" smtClean="0">
                <a:solidFill>
                  <a:srgbClr val="7030A0"/>
                </a:solidFill>
              </a:rPr>
              <a:t>flags.omega_hp</a:t>
            </a:r>
            <a:r>
              <a:rPr lang="en-US" sz="1200" smtClean="0">
                <a:solidFill>
                  <a:schemeClr val="bg1"/>
                </a:solidFill>
              </a:rPr>
              <a:t>, </a:t>
            </a:r>
            <a:r>
              <a:rPr lang="en-US" sz="1200" smtClean="0">
                <a:solidFill>
                  <a:srgbClr val="7030A0"/>
                </a:solidFill>
              </a:rPr>
              <a:t>info.system.framerate</a:t>
            </a:r>
            <a:r>
              <a:rPr lang="en-US" sz="1200" smtClean="0">
                <a:solidFill>
                  <a:schemeClr val="bg1"/>
                </a:solidFill>
              </a:rPr>
              <a:t>);</a:t>
            </a:r>
            <a:endParaRPr lang="en-US" sz="1200">
              <a:solidFill>
                <a:schemeClr val="bg1"/>
              </a:solidFill>
            </a:endParaRPr>
          </a:p>
        </p:txBody>
      </p:sp>
      <p:sp>
        <p:nvSpPr>
          <p:cNvPr id="53" name="Right Arrow 52"/>
          <p:cNvSpPr/>
          <p:nvPr/>
        </p:nvSpPr>
        <p:spPr>
          <a:xfrm flipH="1">
            <a:off x="4910505" y="3428803"/>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Rectangle 53"/>
          <p:cNvSpPr/>
          <p:nvPr/>
        </p:nvSpPr>
        <p:spPr>
          <a:xfrm>
            <a:off x="5412309" y="3929727"/>
            <a:ext cx="548640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lp1data </a:t>
            </a:r>
            <a:r>
              <a:rPr lang="en-US" sz="1200" smtClean="0">
                <a:solidFill>
                  <a:schemeClr val="bg1"/>
                </a:solidFill>
              </a:rPr>
              <a:t>= </a:t>
            </a:r>
            <a:r>
              <a:rPr lang="en-US" sz="1200" b="1" smtClean="0">
                <a:solidFill>
                  <a:srgbClr val="00B050"/>
                </a:solidFill>
              </a:rPr>
              <a:t>lowpass</a:t>
            </a:r>
            <a:r>
              <a:rPr lang="en-US" sz="1200" smtClean="0">
                <a:solidFill>
                  <a:schemeClr val="bg1"/>
                </a:solidFill>
              </a:rPr>
              <a:t>(</a:t>
            </a:r>
            <a:r>
              <a:rPr lang="en-US" sz="1200" smtClean="0">
                <a:solidFill>
                  <a:schemeClr val="accent4"/>
                </a:solidFill>
              </a:rPr>
              <a:t>hpdata</a:t>
            </a:r>
            <a:r>
              <a:rPr lang="en-US" sz="1200" smtClean="0">
                <a:solidFill>
                  <a:schemeClr val="bg1"/>
                </a:solidFill>
              </a:rPr>
              <a:t>, </a:t>
            </a:r>
            <a:r>
              <a:rPr lang="en-US" sz="1200" smtClean="0">
                <a:solidFill>
                  <a:srgbClr val="7030A0"/>
                </a:solidFill>
              </a:rPr>
              <a:t>flags.omega_lp1</a:t>
            </a:r>
            <a:r>
              <a:rPr lang="en-US" sz="1200" smtClean="0">
                <a:solidFill>
                  <a:schemeClr val="bg1"/>
                </a:solidFill>
              </a:rPr>
              <a:t>, </a:t>
            </a:r>
            <a:r>
              <a:rPr lang="en-US" sz="1200" smtClean="0">
                <a:solidFill>
                  <a:srgbClr val="7030A0"/>
                </a:solidFill>
              </a:rPr>
              <a:t>info.system.framerate</a:t>
            </a:r>
            <a:r>
              <a:rPr lang="en-US" sz="1200" smtClean="0">
                <a:solidFill>
                  <a:schemeClr val="bg1"/>
                </a:solidFill>
              </a:rPr>
              <a:t>);</a:t>
            </a:r>
            <a:endParaRPr lang="en-US" sz="1200">
              <a:solidFill>
                <a:schemeClr val="bg1"/>
              </a:solidFill>
            </a:endParaRPr>
          </a:p>
        </p:txBody>
      </p:sp>
      <p:sp>
        <p:nvSpPr>
          <p:cNvPr id="55" name="Right Arrow 54"/>
          <p:cNvSpPr/>
          <p:nvPr/>
        </p:nvSpPr>
        <p:spPr>
          <a:xfrm flipH="1">
            <a:off x="4910505" y="3965364"/>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ectangle 55"/>
          <p:cNvSpPr/>
          <p:nvPr/>
        </p:nvSpPr>
        <p:spPr>
          <a:xfrm>
            <a:off x="5412309" y="4363565"/>
            <a:ext cx="5486400" cy="45720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hem</a:t>
            </a:r>
            <a:r>
              <a:rPr lang="en-US" sz="1200" smtClean="0">
                <a:solidFill>
                  <a:schemeClr val="bg1"/>
                </a:solidFill>
              </a:rPr>
              <a:t> = </a:t>
            </a:r>
            <a:r>
              <a:rPr lang="en-US" sz="1200" b="1" smtClean="0">
                <a:solidFill>
                  <a:srgbClr val="00B050"/>
                </a:solidFill>
              </a:rPr>
              <a:t>gethem</a:t>
            </a:r>
            <a:r>
              <a:rPr lang="en-US" sz="1200" smtClean="0">
                <a:solidFill>
                  <a:schemeClr val="bg1"/>
                </a:solidFill>
              </a:rPr>
              <a:t>(</a:t>
            </a:r>
            <a:r>
              <a:rPr lang="en-US" sz="1200" smtClean="0">
                <a:solidFill>
                  <a:schemeClr val="accent4"/>
                </a:solidFill>
              </a:rPr>
              <a:t>lp1data</a:t>
            </a:r>
            <a:r>
              <a:rPr lang="en-US" sz="1200" smtClean="0">
                <a:solidFill>
                  <a:schemeClr val="bg1"/>
                </a:solidFill>
              </a:rPr>
              <a:t>, </a:t>
            </a:r>
            <a:r>
              <a:rPr lang="en-US" sz="1200" smtClean="0">
                <a:solidFill>
                  <a:schemeClr val="accent4"/>
                </a:solidFill>
              </a:rPr>
              <a:t>info</a:t>
            </a:r>
            <a:r>
              <a:rPr lang="en-US" sz="1200" smtClean="0">
                <a:solidFill>
                  <a:schemeClr val="bg1"/>
                </a:solidFill>
              </a:rPr>
              <a:t>);</a:t>
            </a:r>
            <a:br>
              <a:rPr lang="en-US" sz="1200" smtClean="0">
                <a:solidFill>
                  <a:schemeClr val="bg1"/>
                </a:solidFill>
              </a:rPr>
            </a:br>
            <a:r>
              <a:rPr lang="en-US" sz="1200" smtClean="0">
                <a:solidFill>
                  <a:schemeClr val="accent4"/>
                </a:solidFill>
              </a:rPr>
              <a:t>SSRdata</a:t>
            </a:r>
            <a:r>
              <a:rPr lang="en-US" sz="1200" smtClean="0">
                <a:solidFill>
                  <a:schemeClr val="bg1"/>
                </a:solidFill>
              </a:rPr>
              <a:t> = </a:t>
            </a:r>
            <a:r>
              <a:rPr lang="en-US" sz="1200" b="1" smtClean="0">
                <a:solidFill>
                  <a:srgbClr val="00B050"/>
                </a:solidFill>
              </a:rPr>
              <a:t>regcorr</a:t>
            </a:r>
            <a:r>
              <a:rPr lang="en-US" sz="1200" smtClean="0">
                <a:solidFill>
                  <a:schemeClr val="bg1"/>
                </a:solidFill>
              </a:rPr>
              <a:t>(</a:t>
            </a:r>
            <a:r>
              <a:rPr lang="en-US" sz="1200" smtClean="0">
                <a:solidFill>
                  <a:schemeClr val="accent4"/>
                </a:solidFill>
              </a:rPr>
              <a:t>lp1data</a:t>
            </a:r>
            <a:r>
              <a:rPr lang="en-US" sz="1200" smtClean="0">
                <a:solidFill>
                  <a:schemeClr val="bg1"/>
                </a:solidFill>
              </a:rPr>
              <a:t>, </a:t>
            </a:r>
            <a:r>
              <a:rPr lang="en-US" sz="1200" smtClean="0">
                <a:solidFill>
                  <a:schemeClr val="accent4"/>
                </a:solidFill>
              </a:rPr>
              <a:t>info</a:t>
            </a:r>
            <a:r>
              <a:rPr lang="en-US" sz="1200" smtClean="0">
                <a:solidFill>
                  <a:schemeClr val="bg1"/>
                </a:solidFill>
              </a:rPr>
              <a:t>, </a:t>
            </a:r>
            <a:r>
              <a:rPr lang="en-US" sz="1200" smtClean="0">
                <a:solidFill>
                  <a:schemeClr val="accent4"/>
                </a:solidFill>
              </a:rPr>
              <a:t>hem</a:t>
            </a:r>
            <a:r>
              <a:rPr lang="en-US" sz="1200" smtClean="0">
                <a:solidFill>
                  <a:schemeClr val="bg1"/>
                </a:solidFill>
              </a:rPr>
              <a:t>);</a:t>
            </a:r>
            <a:endParaRPr lang="en-US" sz="1200">
              <a:solidFill>
                <a:schemeClr val="bg1"/>
              </a:solidFill>
            </a:endParaRPr>
          </a:p>
        </p:txBody>
      </p:sp>
      <p:sp>
        <p:nvSpPr>
          <p:cNvPr id="57" name="Right Arrow 56"/>
          <p:cNvSpPr/>
          <p:nvPr/>
        </p:nvSpPr>
        <p:spPr>
          <a:xfrm flipH="1">
            <a:off x="4910505" y="4498869"/>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Rectangle 57"/>
          <p:cNvSpPr/>
          <p:nvPr/>
        </p:nvSpPr>
        <p:spPr>
          <a:xfrm>
            <a:off x="5412309" y="4996736"/>
            <a:ext cx="548640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lp2data</a:t>
            </a:r>
            <a:r>
              <a:rPr lang="en-US" sz="1200" smtClean="0">
                <a:solidFill>
                  <a:schemeClr val="bg1"/>
                </a:solidFill>
              </a:rPr>
              <a:t> = </a:t>
            </a:r>
            <a:r>
              <a:rPr lang="en-US" sz="1200" b="1" smtClean="0">
                <a:solidFill>
                  <a:srgbClr val="00B050"/>
                </a:solidFill>
              </a:rPr>
              <a:t>lowpass</a:t>
            </a:r>
            <a:r>
              <a:rPr lang="en-US" sz="1200" smtClean="0">
                <a:solidFill>
                  <a:schemeClr val="bg1"/>
                </a:solidFill>
              </a:rPr>
              <a:t>(</a:t>
            </a:r>
            <a:r>
              <a:rPr lang="en-US" sz="1200" smtClean="0">
                <a:solidFill>
                  <a:schemeClr val="accent4"/>
                </a:solidFill>
              </a:rPr>
              <a:t>SSRdata</a:t>
            </a:r>
            <a:r>
              <a:rPr lang="en-US" sz="1200" smtClean="0">
                <a:solidFill>
                  <a:schemeClr val="bg1"/>
                </a:solidFill>
              </a:rPr>
              <a:t>, </a:t>
            </a:r>
            <a:r>
              <a:rPr lang="en-US" sz="1200" smtClean="0">
                <a:solidFill>
                  <a:srgbClr val="7030A0"/>
                </a:solidFill>
              </a:rPr>
              <a:t>flags.omega_lp2</a:t>
            </a:r>
            <a:r>
              <a:rPr lang="en-US" sz="1200" smtClean="0">
                <a:solidFill>
                  <a:schemeClr val="bg1"/>
                </a:solidFill>
              </a:rPr>
              <a:t>, </a:t>
            </a:r>
            <a:r>
              <a:rPr lang="en-US" sz="1200" smtClean="0">
                <a:solidFill>
                  <a:srgbClr val="7030A0"/>
                </a:solidFill>
              </a:rPr>
              <a:t>info.system.framerate</a:t>
            </a:r>
            <a:r>
              <a:rPr lang="en-US" sz="1200" smtClean="0">
                <a:solidFill>
                  <a:schemeClr val="bg1"/>
                </a:solidFill>
              </a:rPr>
              <a:t>);</a:t>
            </a:r>
            <a:endParaRPr lang="en-US" sz="1200">
              <a:solidFill>
                <a:schemeClr val="bg1"/>
              </a:solidFill>
            </a:endParaRPr>
          </a:p>
        </p:txBody>
      </p:sp>
      <p:sp>
        <p:nvSpPr>
          <p:cNvPr id="59" name="Right Arrow 58"/>
          <p:cNvSpPr/>
          <p:nvPr/>
        </p:nvSpPr>
        <p:spPr>
          <a:xfrm flipH="1">
            <a:off x="4910505" y="5032373"/>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Rectangle 59"/>
          <p:cNvSpPr/>
          <p:nvPr/>
        </p:nvSpPr>
        <p:spPr>
          <a:xfrm>
            <a:off x="5412309" y="2292233"/>
            <a:ext cx="548640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info </a:t>
            </a:r>
            <a:r>
              <a:rPr lang="en-US" sz="1200" smtClean="0">
                <a:solidFill>
                  <a:schemeClr val="bg1"/>
                </a:solidFill>
              </a:rPr>
              <a:t>= </a:t>
            </a:r>
            <a:r>
              <a:rPr lang="en-US" sz="1200" b="1" smtClean="0">
                <a:solidFill>
                  <a:srgbClr val="00B050"/>
                </a:solidFill>
              </a:rPr>
              <a:t>FindGoodMeas</a:t>
            </a:r>
            <a:r>
              <a:rPr lang="en-US" sz="1200" smtClean="0">
                <a:solidFill>
                  <a:schemeClr val="bg1"/>
                </a:solidFill>
              </a:rPr>
              <a:t>(</a:t>
            </a:r>
            <a:r>
              <a:rPr lang="en-US" sz="1200" smtClean="0">
                <a:solidFill>
                  <a:schemeClr val="accent4"/>
                </a:solidFill>
              </a:rPr>
              <a:t>lmdata</a:t>
            </a:r>
            <a:r>
              <a:rPr lang="en-US" sz="1200" smtClean="0">
                <a:solidFill>
                  <a:schemeClr val="bg1"/>
                </a:solidFill>
              </a:rPr>
              <a:t>, </a:t>
            </a:r>
            <a:r>
              <a:rPr lang="en-US" sz="1200" smtClean="0">
                <a:solidFill>
                  <a:schemeClr val="accent4"/>
                </a:solidFill>
              </a:rPr>
              <a:t>info</a:t>
            </a:r>
            <a:r>
              <a:rPr lang="en-US" sz="1200" smtClean="0">
                <a:solidFill>
                  <a:schemeClr val="bg1"/>
                </a:solidFill>
              </a:rPr>
              <a:t>);</a:t>
            </a:r>
            <a:endParaRPr lang="en-US" sz="1200">
              <a:solidFill>
                <a:schemeClr val="bg1"/>
              </a:solidFill>
            </a:endParaRPr>
          </a:p>
        </p:txBody>
      </p:sp>
      <p:sp>
        <p:nvSpPr>
          <p:cNvPr id="61" name="Right Arrow 60"/>
          <p:cNvSpPr/>
          <p:nvPr/>
        </p:nvSpPr>
        <p:spPr>
          <a:xfrm flipH="1">
            <a:off x="4910505" y="2327870"/>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Rectangle 61"/>
          <p:cNvSpPr/>
          <p:nvPr/>
        </p:nvSpPr>
        <p:spPr>
          <a:xfrm>
            <a:off x="5412309" y="6050783"/>
            <a:ext cx="548640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badata</a:t>
            </a:r>
            <a:r>
              <a:rPr lang="en-US" sz="1200" smtClean="0">
                <a:solidFill>
                  <a:schemeClr val="bg1"/>
                </a:solidFill>
              </a:rPr>
              <a:t> = </a:t>
            </a:r>
            <a:r>
              <a:rPr lang="en-US" sz="1200" b="1" smtClean="0">
                <a:solidFill>
                  <a:srgbClr val="00B050"/>
                </a:solidFill>
              </a:rPr>
              <a:t>BlockAverage</a:t>
            </a:r>
            <a:r>
              <a:rPr lang="en-US" sz="1200" smtClean="0">
                <a:solidFill>
                  <a:schemeClr val="bg1"/>
                </a:solidFill>
              </a:rPr>
              <a:t>(</a:t>
            </a:r>
            <a:r>
              <a:rPr lang="en-US" sz="1200" smtClean="0">
                <a:solidFill>
                  <a:schemeClr val="accent4"/>
                </a:solidFill>
              </a:rPr>
              <a:t>rdata</a:t>
            </a:r>
            <a:r>
              <a:rPr lang="en-US" sz="1200" smtClean="0">
                <a:solidFill>
                  <a:schemeClr val="bg1"/>
                </a:solidFill>
              </a:rPr>
              <a:t>, </a:t>
            </a:r>
            <a:r>
              <a:rPr lang="en-US" sz="1200" smtClean="0">
                <a:solidFill>
                  <a:schemeClr val="accent4"/>
                </a:solidFill>
              </a:rPr>
              <a:t>info</a:t>
            </a:r>
            <a:r>
              <a:rPr lang="en-US" sz="1200" smtClean="0">
                <a:solidFill>
                  <a:schemeClr val="bg1"/>
                </a:solidFill>
              </a:rPr>
              <a:t>,</a:t>
            </a:r>
            <a:r>
              <a:rPr lang="en-US" sz="1200" smtClean="0">
                <a:solidFill>
                  <a:srgbClr val="7030A0"/>
                </a:solidFill>
              </a:rPr>
              <a:t> 2</a:t>
            </a:r>
            <a:r>
              <a:rPr lang="en-US" sz="1200" smtClean="0">
                <a:solidFill>
                  <a:schemeClr val="bg1"/>
                </a:solidFill>
              </a:rPr>
              <a:t>);</a:t>
            </a:r>
            <a:endParaRPr lang="en-US" sz="1200">
              <a:solidFill>
                <a:schemeClr val="bg1"/>
              </a:solidFill>
            </a:endParaRPr>
          </a:p>
        </p:txBody>
      </p:sp>
      <p:sp>
        <p:nvSpPr>
          <p:cNvPr id="63" name="Right Arrow 62"/>
          <p:cNvSpPr/>
          <p:nvPr/>
        </p:nvSpPr>
        <p:spPr>
          <a:xfrm flipH="1">
            <a:off x="4910505" y="6086420"/>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Rectangle 63"/>
          <p:cNvSpPr/>
          <p:nvPr/>
        </p:nvSpPr>
        <p:spPr>
          <a:xfrm>
            <a:off x="5412309" y="2845429"/>
            <a:ext cx="548640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ddata</a:t>
            </a:r>
            <a:r>
              <a:rPr lang="en-US" sz="1200" smtClean="0">
                <a:solidFill>
                  <a:schemeClr val="bg1"/>
                </a:solidFill>
              </a:rPr>
              <a:t> = </a:t>
            </a:r>
            <a:r>
              <a:rPr lang="en-US" sz="1200" b="1" smtClean="0">
                <a:solidFill>
                  <a:srgbClr val="00B050"/>
                </a:solidFill>
              </a:rPr>
              <a:t>detrend_tts</a:t>
            </a:r>
            <a:r>
              <a:rPr lang="en-US" sz="1200" smtClean="0">
                <a:solidFill>
                  <a:schemeClr val="bg1"/>
                </a:solidFill>
              </a:rPr>
              <a:t>(</a:t>
            </a:r>
            <a:r>
              <a:rPr lang="en-US" sz="1200" smtClean="0">
                <a:solidFill>
                  <a:schemeClr val="accent4"/>
                </a:solidFill>
              </a:rPr>
              <a:t>lmdata</a:t>
            </a:r>
            <a:r>
              <a:rPr lang="en-US" sz="1200" smtClean="0">
                <a:solidFill>
                  <a:schemeClr val="bg1"/>
                </a:solidFill>
              </a:rPr>
              <a:t>);</a:t>
            </a:r>
            <a:endParaRPr lang="en-US" sz="1200">
              <a:solidFill>
                <a:schemeClr val="bg1"/>
              </a:solidFill>
            </a:endParaRPr>
          </a:p>
        </p:txBody>
      </p:sp>
      <p:sp>
        <p:nvSpPr>
          <p:cNvPr id="65" name="Right Arrow 64"/>
          <p:cNvSpPr/>
          <p:nvPr/>
        </p:nvSpPr>
        <p:spPr>
          <a:xfrm flipH="1">
            <a:off x="4910505" y="2881066"/>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p:cNvSpPr/>
          <p:nvPr/>
        </p:nvSpPr>
        <p:spPr>
          <a:xfrm>
            <a:off x="5412309" y="5415599"/>
            <a:ext cx="5486400" cy="457200"/>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a:t>
            </a:r>
            <a:r>
              <a:rPr lang="en-US" sz="1200" smtClean="0">
                <a:solidFill>
                  <a:schemeClr val="accent4"/>
                </a:solidFill>
              </a:rPr>
              <a:t>rdata</a:t>
            </a:r>
            <a:r>
              <a:rPr lang="en-US" sz="1200" smtClean="0">
                <a:solidFill>
                  <a:schemeClr val="bg1"/>
                </a:solidFill>
              </a:rPr>
              <a:t>,</a:t>
            </a:r>
            <a:r>
              <a:rPr lang="en-US" sz="1200" smtClean="0">
                <a:solidFill>
                  <a:schemeClr val="accent4"/>
                </a:solidFill>
              </a:rPr>
              <a:t> info</a:t>
            </a:r>
            <a:r>
              <a:rPr lang="en-US" sz="1200" smtClean="0">
                <a:solidFill>
                  <a:schemeClr val="bg1"/>
                </a:solidFill>
              </a:rPr>
              <a:t>] = </a:t>
            </a:r>
            <a:r>
              <a:rPr lang="en-US" sz="1200" b="1" smtClean="0">
                <a:solidFill>
                  <a:srgbClr val="00B050"/>
                </a:solidFill>
              </a:rPr>
              <a:t>resample_tts</a:t>
            </a:r>
            <a:r>
              <a:rPr lang="en-US" sz="1200" smtClean="0">
                <a:solidFill>
                  <a:schemeClr val="bg1"/>
                </a:solidFill>
              </a:rPr>
              <a:t>(</a:t>
            </a:r>
            <a:r>
              <a:rPr lang="en-US" sz="1200" smtClean="0">
                <a:solidFill>
                  <a:schemeClr val="accent4"/>
                </a:solidFill>
              </a:rPr>
              <a:t>lp2data</a:t>
            </a:r>
            <a:r>
              <a:rPr lang="en-US" sz="1200" smtClean="0">
                <a:solidFill>
                  <a:schemeClr val="bg1"/>
                </a:solidFill>
              </a:rPr>
              <a:t>, </a:t>
            </a:r>
            <a:r>
              <a:rPr lang="en-US" sz="1200" smtClean="0">
                <a:solidFill>
                  <a:schemeClr val="accent4"/>
                </a:solidFill>
              </a:rPr>
              <a:t>info</a:t>
            </a:r>
            <a:r>
              <a:rPr lang="en-US" sz="1200" smtClean="0">
                <a:solidFill>
                  <a:schemeClr val="bg1"/>
                </a:solidFill>
              </a:rPr>
              <a:t>, </a:t>
            </a:r>
            <a:r>
              <a:rPr lang="en-US" sz="1200" smtClean="0">
                <a:solidFill>
                  <a:srgbClr val="7030A0"/>
                </a:solidFill>
              </a:rPr>
              <a:t>flags.omega_resample</a:t>
            </a:r>
            <a:r>
              <a:rPr lang="en-US" sz="1200" smtClean="0">
                <a:solidFill>
                  <a:schemeClr val="bg1"/>
                </a:solidFill>
              </a:rPr>
              <a:t>,</a:t>
            </a:r>
            <a:r>
              <a:rPr lang="en-US" sz="1200" smtClean="0">
                <a:solidFill>
                  <a:srgbClr val="7030A0"/>
                </a:solidFill>
              </a:rPr>
              <a:t> flags.resample_tol</a:t>
            </a:r>
            <a:r>
              <a:rPr lang="en-US" sz="1200" smtClean="0">
                <a:solidFill>
                  <a:schemeClr val="bg1"/>
                </a:solidFill>
              </a:rPr>
              <a:t>);</a:t>
            </a:r>
            <a:endParaRPr lang="en-US" sz="1200">
              <a:solidFill>
                <a:schemeClr val="bg1"/>
              </a:solidFill>
            </a:endParaRPr>
          </a:p>
        </p:txBody>
      </p:sp>
      <p:sp>
        <p:nvSpPr>
          <p:cNvPr id="83" name="Right Arrow 82"/>
          <p:cNvSpPr/>
          <p:nvPr/>
        </p:nvSpPr>
        <p:spPr>
          <a:xfrm flipH="1">
            <a:off x="4910505" y="5537926"/>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918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56478" y="312234"/>
            <a:ext cx="1722203" cy="369332"/>
          </a:xfrm>
          <a:prstGeom prst="rect">
            <a:avLst/>
          </a:prstGeom>
          <a:noFill/>
        </p:spPr>
        <p:txBody>
          <a:bodyPr wrap="none" rtlCol="0">
            <a:spAutoFit/>
          </a:bodyPr>
          <a:lstStyle/>
          <a:p>
            <a:r>
              <a:rPr lang="en-US" smtClean="0"/>
              <a:t>Reconstruction</a:t>
            </a:r>
            <a:endParaRPr lang="en-US"/>
          </a:p>
        </p:txBody>
      </p:sp>
      <p:sp>
        <p:nvSpPr>
          <p:cNvPr id="22" name="TextBox 21"/>
          <p:cNvSpPr txBox="1"/>
          <p:nvPr/>
        </p:nvSpPr>
        <p:spPr>
          <a:xfrm>
            <a:off x="1264281" y="2069236"/>
            <a:ext cx="615553" cy="2503239"/>
          </a:xfrm>
          <a:prstGeom prst="rect">
            <a:avLst/>
          </a:prstGeom>
          <a:noFill/>
        </p:spPr>
        <p:txBody>
          <a:bodyPr vert="vert" wrap="square" rtlCol="0" anchor="t">
            <a:spAutoFit/>
          </a:bodyPr>
          <a:lstStyle/>
          <a:p>
            <a:r>
              <a:rPr lang="en-US" sz="2800" smtClean="0"/>
              <a:t>Reconstruction</a:t>
            </a:r>
            <a:endParaRPr lang="en-US" sz="2800"/>
          </a:p>
        </p:txBody>
      </p:sp>
      <p:sp>
        <p:nvSpPr>
          <p:cNvPr id="5" name="Rounded Rectangle 4"/>
          <p:cNvSpPr/>
          <p:nvPr/>
        </p:nvSpPr>
        <p:spPr>
          <a:xfrm>
            <a:off x="1891241" y="2067574"/>
            <a:ext cx="3296399" cy="23929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4" name="TextBox 45"/>
          <p:cNvSpPr txBox="1"/>
          <p:nvPr/>
        </p:nvSpPr>
        <p:spPr>
          <a:xfrm>
            <a:off x="1891241" y="1602546"/>
            <a:ext cx="3296399"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Sensitivity A Matrix</a:t>
            </a:r>
            <a:endParaRPr lang="en-US" sz="2000"/>
          </a:p>
        </p:txBody>
      </p:sp>
      <p:sp>
        <p:nvSpPr>
          <p:cNvPr id="6" name="TextBox 49"/>
          <p:cNvSpPr txBox="1"/>
          <p:nvPr/>
        </p:nvSpPr>
        <p:spPr>
          <a:xfrm>
            <a:off x="2151187" y="2753142"/>
            <a:ext cx="2744198"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Smooth Inverted A Matrix</a:t>
            </a:r>
            <a:endParaRPr lang="en-US" sz="1400"/>
          </a:p>
        </p:txBody>
      </p:sp>
      <p:sp>
        <p:nvSpPr>
          <p:cNvPr id="8" name="TextBox 51"/>
          <p:cNvSpPr txBox="1"/>
          <p:nvPr/>
        </p:nvSpPr>
        <p:spPr>
          <a:xfrm>
            <a:off x="2148437" y="3799124"/>
            <a:ext cx="2744198"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Spectroscopy</a:t>
            </a:r>
            <a:endParaRPr lang="en-US" sz="1400"/>
          </a:p>
        </p:txBody>
      </p:sp>
      <p:sp>
        <p:nvSpPr>
          <p:cNvPr id="9" name="TextBox 52"/>
          <p:cNvSpPr txBox="1"/>
          <p:nvPr/>
        </p:nvSpPr>
        <p:spPr>
          <a:xfrm>
            <a:off x="2151187" y="3284435"/>
            <a:ext cx="2744198"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Reconstruct Image Volume</a:t>
            </a:r>
            <a:endParaRPr lang="en-US" sz="1400"/>
          </a:p>
        </p:txBody>
      </p:sp>
      <p:sp>
        <p:nvSpPr>
          <p:cNvPr id="34" name="TextBox 49"/>
          <p:cNvSpPr txBox="1"/>
          <p:nvPr/>
        </p:nvSpPr>
        <p:spPr>
          <a:xfrm>
            <a:off x="2151187" y="2224010"/>
            <a:ext cx="2744198"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Invert A Matrix</a:t>
            </a:r>
            <a:endParaRPr lang="en-US" sz="1400"/>
          </a:p>
        </p:txBody>
      </p:sp>
      <p:sp>
        <p:nvSpPr>
          <p:cNvPr id="35" name="Down Arrow 34"/>
          <p:cNvSpPr/>
          <p:nvPr/>
        </p:nvSpPr>
        <p:spPr>
          <a:xfrm>
            <a:off x="3417419" y="2002656"/>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 name="Down Arrow 10"/>
          <p:cNvSpPr/>
          <p:nvPr/>
        </p:nvSpPr>
        <p:spPr>
          <a:xfrm>
            <a:off x="3417419" y="2531788"/>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6" name="Down Arrow 15"/>
          <p:cNvSpPr/>
          <p:nvPr/>
        </p:nvSpPr>
        <p:spPr>
          <a:xfrm>
            <a:off x="3417419" y="3583481"/>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Down Arrow 18"/>
          <p:cNvSpPr/>
          <p:nvPr/>
        </p:nvSpPr>
        <p:spPr>
          <a:xfrm>
            <a:off x="3398518" y="307181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0" name="Rectangle 19"/>
          <p:cNvSpPr/>
          <p:nvPr/>
        </p:nvSpPr>
        <p:spPr>
          <a:xfrm>
            <a:off x="5410591" y="2224010"/>
            <a:ext cx="548640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iA</a:t>
            </a:r>
            <a:r>
              <a:rPr lang="en-US" sz="1200" smtClean="0">
                <a:solidFill>
                  <a:schemeClr val="bg1"/>
                </a:solidFill>
              </a:rPr>
              <a:t> = </a:t>
            </a:r>
            <a:r>
              <a:rPr lang="en-US" sz="1200" b="1" smtClean="0">
                <a:solidFill>
                  <a:srgbClr val="00B050"/>
                </a:solidFill>
              </a:rPr>
              <a:t>Tikhonov_invert_Amat</a:t>
            </a:r>
            <a:r>
              <a:rPr lang="en-US" sz="1200" smtClean="0">
                <a:solidFill>
                  <a:schemeClr val="bg1"/>
                </a:solidFill>
              </a:rPr>
              <a:t>(</a:t>
            </a:r>
            <a:r>
              <a:rPr lang="en-US" sz="1200" smtClean="0">
                <a:solidFill>
                  <a:schemeClr val="accent4"/>
                </a:solidFill>
              </a:rPr>
              <a:t>A</a:t>
            </a:r>
            <a:r>
              <a:rPr lang="en-US" sz="1200" smtClean="0">
                <a:solidFill>
                  <a:schemeClr val="bg1"/>
                </a:solidFill>
              </a:rPr>
              <a:t>,</a:t>
            </a:r>
            <a:r>
              <a:rPr lang="en-US" sz="1200" smtClean="0">
                <a:solidFill>
                  <a:schemeClr val="accent4"/>
                </a:solidFill>
              </a:rPr>
              <a:t> </a:t>
            </a:r>
            <a:r>
              <a:rPr lang="en-US" sz="1200" smtClean="0">
                <a:solidFill>
                  <a:srgbClr val="7030A0"/>
                </a:solidFill>
              </a:rPr>
              <a:t>flags.lambda1</a:t>
            </a:r>
            <a:r>
              <a:rPr lang="en-US" sz="1200" smtClean="0">
                <a:solidFill>
                  <a:schemeClr val="bg1"/>
                </a:solidFill>
              </a:rPr>
              <a:t>,</a:t>
            </a:r>
            <a:r>
              <a:rPr lang="en-US" sz="1200" smtClean="0">
                <a:solidFill>
                  <a:srgbClr val="7030A0"/>
                </a:solidFill>
              </a:rPr>
              <a:t> flags.lambda2</a:t>
            </a:r>
            <a:r>
              <a:rPr lang="en-US" sz="1200" smtClean="0">
                <a:solidFill>
                  <a:schemeClr val="bg1"/>
                </a:solidFill>
              </a:rPr>
              <a:t>);</a:t>
            </a:r>
            <a:endParaRPr lang="en-US" sz="1200">
              <a:solidFill>
                <a:schemeClr val="bg1"/>
              </a:solidFill>
            </a:endParaRPr>
          </a:p>
        </p:txBody>
      </p:sp>
      <p:sp>
        <p:nvSpPr>
          <p:cNvPr id="23" name="Right Arrow 22"/>
          <p:cNvSpPr/>
          <p:nvPr/>
        </p:nvSpPr>
        <p:spPr>
          <a:xfrm flipH="1">
            <a:off x="4908787" y="2259647"/>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26"/>
          <p:cNvSpPr/>
          <p:nvPr/>
        </p:nvSpPr>
        <p:spPr>
          <a:xfrm>
            <a:off x="5410591" y="3868775"/>
            <a:ext cx="548640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cortex_Hb</a:t>
            </a:r>
            <a:r>
              <a:rPr lang="en-US" sz="1200" smtClean="0">
                <a:solidFill>
                  <a:schemeClr val="bg1"/>
                </a:solidFill>
              </a:rPr>
              <a:t> = </a:t>
            </a:r>
            <a:r>
              <a:rPr lang="en-US" sz="1200" b="1" smtClean="0">
                <a:solidFill>
                  <a:srgbClr val="00B050"/>
                </a:solidFill>
              </a:rPr>
              <a:t>spectroscopy_img</a:t>
            </a:r>
            <a:r>
              <a:rPr lang="en-US" sz="1200" smtClean="0">
                <a:solidFill>
                  <a:schemeClr val="bg1"/>
                </a:solidFill>
              </a:rPr>
              <a:t>(</a:t>
            </a:r>
            <a:r>
              <a:rPr lang="en-US" sz="1200" smtClean="0">
                <a:solidFill>
                  <a:schemeClr val="accent4"/>
                </a:solidFill>
              </a:rPr>
              <a:t>cortex_mua</a:t>
            </a:r>
            <a:r>
              <a:rPr lang="en-US" sz="1200" smtClean="0">
                <a:solidFill>
                  <a:schemeClr val="bg1"/>
                </a:solidFill>
              </a:rPr>
              <a:t>, </a:t>
            </a:r>
            <a:r>
              <a:rPr lang="en-US" sz="1200" smtClean="0">
                <a:solidFill>
                  <a:srgbClr val="7030A0"/>
                </a:solidFill>
              </a:rPr>
              <a:t>E</a:t>
            </a:r>
            <a:r>
              <a:rPr lang="en-US" sz="1200" smtClean="0">
                <a:solidFill>
                  <a:schemeClr val="bg1"/>
                </a:solidFill>
              </a:rPr>
              <a:t>);</a:t>
            </a:r>
            <a:endParaRPr lang="en-US" sz="1200">
              <a:solidFill>
                <a:schemeClr val="bg1"/>
              </a:solidFill>
            </a:endParaRPr>
          </a:p>
        </p:txBody>
      </p:sp>
      <p:sp>
        <p:nvSpPr>
          <p:cNvPr id="28" name="Right Arrow 27"/>
          <p:cNvSpPr/>
          <p:nvPr/>
        </p:nvSpPr>
        <p:spPr>
          <a:xfrm flipH="1">
            <a:off x="4908787" y="3904412"/>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5410591" y="2767842"/>
            <a:ext cx="548640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siA </a:t>
            </a:r>
            <a:r>
              <a:rPr lang="en-US" sz="1200" smtClean="0">
                <a:solidFill>
                  <a:schemeClr val="bg1"/>
                </a:solidFill>
              </a:rPr>
              <a:t>= </a:t>
            </a:r>
            <a:r>
              <a:rPr lang="en-US" sz="1200" b="1" smtClean="0">
                <a:solidFill>
                  <a:srgbClr val="00B050"/>
                </a:solidFill>
              </a:rPr>
              <a:t>smooth_Amat</a:t>
            </a:r>
            <a:r>
              <a:rPr lang="en-US" sz="1200" smtClean="0">
                <a:solidFill>
                  <a:schemeClr val="bg1"/>
                </a:solidFill>
              </a:rPr>
              <a:t>(</a:t>
            </a:r>
            <a:r>
              <a:rPr lang="en-US" sz="1200" smtClean="0">
                <a:solidFill>
                  <a:schemeClr val="accent4"/>
                </a:solidFill>
              </a:rPr>
              <a:t>iA</a:t>
            </a:r>
            <a:r>
              <a:rPr lang="en-US" sz="1200" smtClean="0">
                <a:solidFill>
                  <a:schemeClr val="bg1"/>
                </a:solidFill>
              </a:rPr>
              <a:t>,</a:t>
            </a:r>
            <a:r>
              <a:rPr lang="en-US" sz="1200" smtClean="0">
                <a:solidFill>
                  <a:schemeClr val="accent4"/>
                </a:solidFill>
              </a:rPr>
              <a:t> info</a:t>
            </a:r>
            <a:r>
              <a:rPr lang="en-US" sz="1200" smtClean="0">
                <a:solidFill>
                  <a:schemeClr val="bg1"/>
                </a:solidFill>
              </a:rPr>
              <a:t>,</a:t>
            </a:r>
            <a:r>
              <a:rPr lang="en-US" sz="1200" smtClean="0">
                <a:solidFill>
                  <a:schemeClr val="accent4"/>
                </a:solidFill>
              </a:rPr>
              <a:t> </a:t>
            </a:r>
            <a:r>
              <a:rPr lang="en-US" sz="1200" smtClean="0">
                <a:solidFill>
                  <a:srgbClr val="7030A0"/>
                </a:solidFill>
              </a:rPr>
              <a:t>dim</a:t>
            </a:r>
            <a:r>
              <a:rPr lang="en-US" sz="1200" smtClean="0">
                <a:solidFill>
                  <a:schemeClr val="bg1"/>
                </a:solidFill>
              </a:rPr>
              <a:t>,</a:t>
            </a:r>
            <a:r>
              <a:rPr lang="en-US" sz="1200" smtClean="0">
                <a:solidFill>
                  <a:srgbClr val="7030A0"/>
                </a:solidFill>
              </a:rPr>
              <a:t> flags.gbox</a:t>
            </a:r>
            <a:r>
              <a:rPr lang="en-US" sz="1200" smtClean="0">
                <a:solidFill>
                  <a:schemeClr val="bg1"/>
                </a:solidFill>
              </a:rPr>
              <a:t>,</a:t>
            </a:r>
            <a:r>
              <a:rPr lang="en-US" sz="1200" smtClean="0">
                <a:solidFill>
                  <a:srgbClr val="7030A0"/>
                </a:solidFill>
              </a:rPr>
              <a:t> flags.gsigma</a:t>
            </a:r>
            <a:r>
              <a:rPr lang="en-US" sz="1200" smtClean="0">
                <a:solidFill>
                  <a:schemeClr val="bg1"/>
                </a:solidFill>
              </a:rPr>
              <a:t>);</a:t>
            </a:r>
            <a:endParaRPr lang="en-US" sz="1200">
              <a:solidFill>
                <a:schemeClr val="bg1"/>
              </a:solidFill>
            </a:endParaRPr>
          </a:p>
        </p:txBody>
      </p:sp>
      <p:sp>
        <p:nvSpPr>
          <p:cNvPr id="30" name="Right Arrow 29"/>
          <p:cNvSpPr/>
          <p:nvPr/>
        </p:nvSpPr>
        <p:spPr>
          <a:xfrm flipH="1">
            <a:off x="4908787" y="2803479"/>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5410591" y="3321038"/>
            <a:ext cx="5486400" cy="254155"/>
          </a:xfrm>
          <a:prstGeom prst="rect">
            <a:avLst/>
          </a:prstGeom>
          <a:solidFill>
            <a:schemeClr val="tx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accent4"/>
                </a:solidFill>
              </a:rPr>
              <a:t>cortex_mua</a:t>
            </a:r>
            <a:r>
              <a:rPr lang="en-US" sz="1200" smtClean="0">
                <a:solidFill>
                  <a:schemeClr val="bg1"/>
                </a:solidFill>
              </a:rPr>
              <a:t> = </a:t>
            </a:r>
            <a:r>
              <a:rPr lang="en-US" sz="1200" b="1" smtClean="0">
                <a:solidFill>
                  <a:srgbClr val="00B050"/>
                </a:solidFill>
              </a:rPr>
              <a:t>reconstruct_img</a:t>
            </a:r>
            <a:r>
              <a:rPr lang="en-US" sz="1200" smtClean="0">
                <a:solidFill>
                  <a:schemeClr val="bg1"/>
                </a:solidFill>
              </a:rPr>
              <a:t>(</a:t>
            </a:r>
            <a:r>
              <a:rPr lang="en-US" sz="1200" smtClean="0">
                <a:solidFill>
                  <a:schemeClr val="accent4"/>
                </a:solidFill>
              </a:rPr>
              <a:t>preprocessed</a:t>
            </a:r>
            <a:r>
              <a:rPr lang="en-US" sz="1200" smtClean="0">
                <a:solidFill>
                  <a:schemeClr val="bg1"/>
                </a:solidFill>
              </a:rPr>
              <a:t>,</a:t>
            </a:r>
            <a:r>
              <a:rPr lang="en-US" sz="1200" smtClean="0">
                <a:solidFill>
                  <a:schemeClr val="accent4"/>
                </a:solidFill>
              </a:rPr>
              <a:t> siA</a:t>
            </a:r>
            <a:r>
              <a:rPr lang="en-US" sz="1200" smtClean="0">
                <a:solidFill>
                  <a:schemeClr val="bg1"/>
                </a:solidFill>
              </a:rPr>
              <a:t>);</a:t>
            </a:r>
            <a:endParaRPr lang="en-US" sz="1200">
              <a:solidFill>
                <a:schemeClr val="bg1"/>
              </a:solidFill>
            </a:endParaRPr>
          </a:p>
        </p:txBody>
      </p:sp>
      <p:sp>
        <p:nvSpPr>
          <p:cNvPr id="32" name="Right Arrow 31"/>
          <p:cNvSpPr/>
          <p:nvPr/>
        </p:nvSpPr>
        <p:spPr>
          <a:xfrm flipH="1">
            <a:off x="4908787" y="3356675"/>
            <a:ext cx="501804" cy="182880"/>
          </a:xfrm>
          <a:prstGeom prst="rightArrow">
            <a:avLst/>
          </a:prstGeom>
          <a:solidFill>
            <a:schemeClr val="tx1"/>
          </a:solidFill>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2997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Structures</a:t>
            </a:r>
            <a:endParaRPr lang="en-US"/>
          </a:p>
        </p:txBody>
      </p:sp>
      <p:sp>
        <p:nvSpPr>
          <p:cNvPr id="3" name="Text Placeholder 2"/>
          <p:cNvSpPr>
            <a:spLocks noGrp="1"/>
          </p:cNvSpPr>
          <p:nvPr>
            <p:ph type="body" idx="1"/>
          </p:nvPr>
        </p:nvSpPr>
        <p:spPr/>
        <p:txBody>
          <a:bodyPr/>
          <a:lstStyle/>
          <a:p>
            <a:r>
              <a:rPr lang="en-US" smtClean="0"/>
              <a:t>Variables contained in all sample files</a:t>
            </a:r>
            <a:endParaRPr lang="en-US"/>
          </a:p>
        </p:txBody>
      </p:sp>
    </p:spTree>
    <p:extLst>
      <p:ext uri="{BB962C8B-B14F-4D97-AF65-F5344CB8AC3E}">
        <p14:creationId xmlns:p14="http://schemas.microsoft.com/office/powerpoint/2010/main" val="2454374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a:t>
            </a:r>
            <a:endParaRPr lang="en-US"/>
          </a:p>
        </p:txBody>
      </p:sp>
      <p:sp>
        <p:nvSpPr>
          <p:cNvPr id="3" name="Content Placeholder 2"/>
          <p:cNvSpPr>
            <a:spLocks noGrp="1"/>
          </p:cNvSpPr>
          <p:nvPr>
            <p:ph idx="1"/>
          </p:nvPr>
        </p:nvSpPr>
        <p:spPr/>
        <p:txBody>
          <a:bodyPr>
            <a:normAutofit/>
          </a:bodyPr>
          <a:lstStyle/>
          <a:p>
            <a:r>
              <a:rPr lang="en-US" sz="2000"/>
              <a:t>There are </a:t>
            </a:r>
            <a:r>
              <a:rPr lang="en-US" sz="2000" smtClean="0"/>
              <a:t>three variables </a:t>
            </a:r>
            <a:r>
              <a:rPr lang="en-US" sz="2000"/>
              <a:t>in </a:t>
            </a:r>
            <a:r>
              <a:rPr lang="en-US" sz="2000" smtClean="0"/>
              <a:t>the sample file “</a:t>
            </a:r>
            <a:r>
              <a:rPr lang="en-US" sz="2000" smtClean="0">
                <a:solidFill>
                  <a:srgbClr val="00B050"/>
                </a:solidFill>
              </a:rPr>
              <a:t>NeuroDOT_Base_HW_Sample_1.mat</a:t>
            </a:r>
            <a:r>
              <a:rPr lang="en-US" sz="2000" smtClean="0"/>
              <a:t>”:</a:t>
            </a:r>
          </a:p>
          <a:p>
            <a:pPr lvl="1"/>
            <a:r>
              <a:rPr lang="en-US" sz="1800" smtClean="0">
                <a:solidFill>
                  <a:srgbClr val="00B050"/>
                </a:solidFill>
              </a:rPr>
              <a:t>data </a:t>
            </a:r>
            <a:r>
              <a:rPr lang="en-US" sz="1800" smtClean="0"/>
              <a:t>– A “MEASUREMENTS x TIME” array of raw optical light-level measurements acquired from a study participant during a hearing words test.</a:t>
            </a:r>
          </a:p>
          <a:p>
            <a:pPr lvl="1"/>
            <a:r>
              <a:rPr lang="en-US" sz="1800" smtClean="0">
                <a:solidFill>
                  <a:srgbClr val="00B050"/>
                </a:solidFill>
              </a:rPr>
              <a:t>info </a:t>
            </a:r>
            <a:r>
              <a:rPr lang="en-US" sz="1800" smtClean="0"/>
              <a:t>– A structure array containing metadata about cap information like wavelengths, topography, the system, experimental scheme, and the light model, which are required to convert the raw light-level measurements into 3D time series (AKA movies) of brain activity.</a:t>
            </a:r>
          </a:p>
          <a:p>
            <a:pPr lvl="1"/>
            <a:r>
              <a:rPr lang="en-US" sz="1800" smtClean="0">
                <a:solidFill>
                  <a:srgbClr val="00B050"/>
                </a:solidFill>
              </a:rPr>
              <a:t>flags </a:t>
            </a:r>
            <a:r>
              <a:rPr lang="en-US" sz="1800" smtClean="0"/>
              <a:t>- A structure array containing instructions for functions in the pipeline.</a:t>
            </a:r>
          </a:p>
        </p:txBody>
      </p:sp>
    </p:spTree>
    <p:extLst>
      <p:ext uri="{BB962C8B-B14F-4D97-AF65-F5344CB8AC3E}">
        <p14:creationId xmlns:p14="http://schemas.microsoft.com/office/powerpoint/2010/main" val="3327643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 </a:t>
            </a:r>
            <a:r>
              <a:rPr lang="en-US" smtClean="0">
                <a:solidFill>
                  <a:srgbClr val="00B050"/>
                </a:solidFill>
              </a:rPr>
              <a:t>data</a:t>
            </a:r>
            <a:endParaRPr lang="en-US">
              <a:solidFill>
                <a:srgbClr val="00B050"/>
              </a:solidFill>
            </a:endParaRPr>
          </a:p>
        </p:txBody>
      </p:sp>
      <p:sp>
        <p:nvSpPr>
          <p:cNvPr id="3" name="Content Placeholder 2"/>
          <p:cNvSpPr>
            <a:spLocks noGrp="1"/>
          </p:cNvSpPr>
          <p:nvPr>
            <p:ph idx="1"/>
          </p:nvPr>
        </p:nvSpPr>
        <p:spPr/>
        <p:txBody>
          <a:bodyPr>
            <a:noAutofit/>
          </a:bodyPr>
          <a:lstStyle/>
          <a:p>
            <a:r>
              <a:rPr lang="en-US" sz="2000" smtClean="0"/>
              <a:t>Each row of </a:t>
            </a:r>
            <a:r>
              <a:rPr lang="en-US" sz="2000" smtClean="0">
                <a:solidFill>
                  <a:srgbClr val="00B050"/>
                </a:solidFill>
              </a:rPr>
              <a:t>data </a:t>
            </a:r>
            <a:r>
              <a:rPr lang="en-US" sz="2000" smtClean="0"/>
              <a:t>corresponds to a source-detector pair. Each column is one frame or sample of the acquisition period.</a:t>
            </a:r>
            <a:endParaRPr lang="en-US" sz="2000" dirty="0"/>
          </a:p>
        </p:txBody>
      </p:sp>
      <p:pic>
        <p:nvPicPr>
          <p:cNvPr id="5" name="Picture 4"/>
          <p:cNvPicPr>
            <a:picLocks noChangeAspect="1"/>
          </p:cNvPicPr>
          <p:nvPr/>
        </p:nvPicPr>
        <p:blipFill>
          <a:blip r:embed="rId3"/>
          <a:stretch>
            <a:fillRect/>
          </a:stretch>
        </p:blipFill>
        <p:spPr>
          <a:xfrm>
            <a:off x="2724150" y="3432278"/>
            <a:ext cx="6743700" cy="2962275"/>
          </a:xfrm>
          <a:prstGeom prst="rect">
            <a:avLst/>
          </a:prstGeom>
        </p:spPr>
      </p:pic>
    </p:spTree>
    <p:extLst>
      <p:ext uri="{BB962C8B-B14F-4D97-AF65-F5344CB8AC3E}">
        <p14:creationId xmlns:p14="http://schemas.microsoft.com/office/powerpoint/2010/main" val="442362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 </a:t>
            </a:r>
            <a:r>
              <a:rPr lang="en-US" smtClean="0">
                <a:solidFill>
                  <a:srgbClr val="00B050"/>
                </a:solidFill>
              </a:rPr>
              <a:t>info</a:t>
            </a:r>
            <a:endParaRPr lang="en-US" dirty="0">
              <a:solidFill>
                <a:srgbClr val="00B050"/>
              </a:solidFill>
            </a:endParaRPr>
          </a:p>
        </p:txBody>
      </p:sp>
      <p:sp>
        <p:nvSpPr>
          <p:cNvPr id="3" name="Content Placeholder 2"/>
          <p:cNvSpPr>
            <a:spLocks noGrp="1"/>
          </p:cNvSpPr>
          <p:nvPr>
            <p:ph idx="1"/>
          </p:nvPr>
        </p:nvSpPr>
        <p:spPr>
          <a:xfrm>
            <a:off x="92118" y="1563181"/>
            <a:ext cx="6068271" cy="5166803"/>
          </a:xfrm>
        </p:spPr>
        <p:txBody>
          <a:bodyPr>
            <a:normAutofit lnSpcReduction="10000"/>
          </a:bodyPr>
          <a:lstStyle/>
          <a:p>
            <a:r>
              <a:rPr lang="en-US" sz="2000">
                <a:solidFill>
                  <a:schemeClr val="tx1"/>
                </a:solidFill>
              </a:rPr>
              <a:t>There are </a:t>
            </a:r>
            <a:r>
              <a:rPr lang="en-US" sz="2000" smtClean="0">
                <a:solidFill>
                  <a:schemeClr val="tx1"/>
                </a:solidFill>
              </a:rPr>
              <a:t>eight fields </a:t>
            </a:r>
            <a:r>
              <a:rPr lang="en-US" sz="2000">
                <a:solidFill>
                  <a:schemeClr val="tx1"/>
                </a:solidFill>
              </a:rPr>
              <a:t>in </a:t>
            </a:r>
            <a:r>
              <a:rPr lang="en-US" sz="2000" smtClean="0">
                <a:solidFill>
                  <a:srgbClr val="00B050"/>
                </a:solidFill>
              </a:rPr>
              <a:t>info</a:t>
            </a:r>
            <a:r>
              <a:rPr lang="en-US" sz="2000" smtClean="0">
                <a:solidFill>
                  <a:schemeClr val="tx1"/>
                </a:solidFill>
              </a:rPr>
              <a:t>:</a:t>
            </a:r>
            <a:endParaRPr lang="en-US" sz="2000">
              <a:solidFill>
                <a:schemeClr val="tx1"/>
              </a:solidFill>
            </a:endParaRPr>
          </a:p>
          <a:p>
            <a:pPr lvl="1"/>
            <a:r>
              <a:rPr lang="en-US" sz="1800" smtClean="0">
                <a:solidFill>
                  <a:srgbClr val="00B050"/>
                </a:solidFill>
              </a:rPr>
              <a:t>io </a:t>
            </a:r>
            <a:r>
              <a:rPr lang="en-US" sz="1800" smtClean="0">
                <a:solidFill>
                  <a:schemeClr val="tx1"/>
                </a:solidFill>
              </a:rPr>
              <a:t>- (optional) Information loaded during file IO but not used in ND2.</a:t>
            </a:r>
          </a:p>
          <a:p>
            <a:pPr lvl="1"/>
            <a:r>
              <a:rPr lang="en-US" sz="1800" smtClean="0">
                <a:solidFill>
                  <a:srgbClr val="00B050"/>
                </a:solidFill>
              </a:rPr>
              <a:t>system </a:t>
            </a:r>
            <a:r>
              <a:rPr lang="en-US" sz="1800" smtClean="0">
                <a:solidFill>
                  <a:schemeClr val="tx1"/>
                </a:solidFill>
              </a:rPr>
              <a:t>- Metadata of system used to collect scan data from cap.</a:t>
            </a:r>
          </a:p>
          <a:p>
            <a:pPr lvl="1"/>
            <a:r>
              <a:rPr lang="en-US" sz="1800" smtClean="0">
                <a:solidFill>
                  <a:srgbClr val="00B050"/>
                </a:solidFill>
              </a:rPr>
              <a:t>paradigm </a:t>
            </a:r>
            <a:r>
              <a:rPr lang="en-US" sz="1800" smtClean="0">
                <a:solidFill>
                  <a:schemeClr val="tx1"/>
                </a:solidFill>
              </a:rPr>
              <a:t>- Metadata describing experimental design.</a:t>
            </a:r>
          </a:p>
          <a:p>
            <a:pPr lvl="1"/>
            <a:r>
              <a:rPr lang="en-US" sz="1800" smtClean="0">
                <a:solidFill>
                  <a:srgbClr val="00B050"/>
                </a:solidFill>
              </a:rPr>
              <a:t>pairs </a:t>
            </a:r>
            <a:r>
              <a:rPr lang="en-US" sz="1800" smtClean="0">
                <a:solidFill>
                  <a:schemeClr val="tx1"/>
                </a:solidFill>
              </a:rPr>
              <a:t>- Table describing source-detector measurements.</a:t>
            </a:r>
          </a:p>
          <a:p>
            <a:pPr lvl="1"/>
            <a:r>
              <a:rPr lang="en-US" sz="1800" smtClean="0">
                <a:solidFill>
                  <a:srgbClr val="00B050"/>
                </a:solidFill>
              </a:rPr>
              <a:t>optodes </a:t>
            </a:r>
            <a:r>
              <a:rPr lang="en-US" sz="1800" smtClean="0">
                <a:solidFill>
                  <a:schemeClr val="tx1"/>
                </a:solidFill>
              </a:rPr>
              <a:t>- Geometry of imaging cap.</a:t>
            </a:r>
            <a:endParaRPr lang="en-US" sz="1800">
              <a:solidFill>
                <a:schemeClr val="tx1"/>
              </a:solidFill>
            </a:endParaRPr>
          </a:p>
          <a:p>
            <a:pPr lvl="1"/>
            <a:r>
              <a:rPr lang="en-US" sz="1800" smtClean="0">
                <a:solidFill>
                  <a:srgbClr val="00B050"/>
                </a:solidFill>
              </a:rPr>
              <a:t>tissue </a:t>
            </a:r>
            <a:r>
              <a:rPr lang="en-US" sz="1800" smtClean="0">
                <a:solidFill>
                  <a:schemeClr val="tx1"/>
                </a:solidFill>
              </a:rPr>
              <a:t>- Information about light modeling.</a:t>
            </a:r>
            <a:endParaRPr lang="en-US" sz="1800">
              <a:solidFill>
                <a:schemeClr val="tx1"/>
              </a:solidFill>
            </a:endParaRPr>
          </a:p>
          <a:p>
            <a:pPr lvl="1"/>
            <a:r>
              <a:rPr lang="en-US" sz="1800" smtClean="0">
                <a:solidFill>
                  <a:srgbClr val="00B050"/>
                </a:solidFill>
              </a:rPr>
              <a:t>MEAS</a:t>
            </a:r>
            <a:r>
              <a:rPr lang="en-US" sz="1800" smtClean="0">
                <a:solidFill>
                  <a:srgbClr val="00B0F0"/>
                </a:solidFill>
              </a:rPr>
              <a:t> </a:t>
            </a:r>
            <a:r>
              <a:rPr lang="en-US" sz="1800">
                <a:solidFill>
                  <a:schemeClr val="tx1"/>
                </a:solidFill>
              </a:rPr>
              <a:t>- </a:t>
            </a:r>
            <a:r>
              <a:rPr lang="en-US" sz="1800" smtClean="0">
                <a:solidFill>
                  <a:schemeClr val="tx1"/>
                </a:solidFill>
              </a:rPr>
              <a:t>("on-the-fly") A table of data generated along MEAS dimension.</a:t>
            </a:r>
            <a:endParaRPr lang="en-US" sz="1800">
              <a:solidFill>
                <a:schemeClr val="tx1"/>
              </a:solidFill>
            </a:endParaRPr>
          </a:p>
          <a:p>
            <a:pPr lvl="1"/>
            <a:r>
              <a:rPr lang="en-US" sz="1800" smtClean="0">
                <a:solidFill>
                  <a:srgbClr val="00B050"/>
                </a:solidFill>
              </a:rPr>
              <a:t>misc </a:t>
            </a:r>
            <a:r>
              <a:rPr lang="en-US" sz="1800" smtClean="0">
                <a:solidFill>
                  <a:schemeClr val="tx1"/>
                </a:solidFill>
              </a:rPr>
              <a:t>- (optional) Information kept from ND1 structures during file conversion.</a:t>
            </a:r>
            <a:endParaRPr lang="en-US" sz="1800">
              <a:solidFill>
                <a:schemeClr val="tx1"/>
              </a:solidFill>
            </a:endParaRPr>
          </a:p>
        </p:txBody>
      </p:sp>
      <p:pic>
        <p:nvPicPr>
          <p:cNvPr id="6" name="Picture 5"/>
          <p:cNvPicPr>
            <a:picLocks noChangeAspect="1"/>
          </p:cNvPicPr>
          <p:nvPr/>
        </p:nvPicPr>
        <p:blipFill>
          <a:blip r:embed="rId3"/>
          <a:stretch>
            <a:fillRect/>
          </a:stretch>
        </p:blipFill>
        <p:spPr>
          <a:xfrm>
            <a:off x="8435721" y="2503551"/>
            <a:ext cx="2343150" cy="1924050"/>
          </a:xfrm>
          <a:prstGeom prst="rect">
            <a:avLst/>
          </a:prstGeom>
        </p:spPr>
      </p:pic>
    </p:spTree>
    <p:extLst>
      <p:ext uri="{BB962C8B-B14F-4D97-AF65-F5344CB8AC3E}">
        <p14:creationId xmlns:p14="http://schemas.microsoft.com/office/powerpoint/2010/main" val="589615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In Detail: </a:t>
            </a:r>
            <a:r>
              <a:rPr lang="en-US" smtClean="0">
                <a:solidFill>
                  <a:srgbClr val="00B050"/>
                </a:solidFill>
              </a:rPr>
              <a:t>info.system</a:t>
            </a:r>
            <a:r>
              <a:rPr lang="en-US" smtClean="0">
                <a:solidFill>
                  <a:srgbClr val="00B0F0"/>
                </a:solidFill>
              </a:rPr>
              <a:t> </a:t>
            </a:r>
            <a:r>
              <a:rPr lang="en-US" smtClean="0"/>
              <a:t>and </a:t>
            </a:r>
            <a:r>
              <a:rPr lang="en-US" smtClean="0">
                <a:solidFill>
                  <a:srgbClr val="00B050"/>
                </a:solidFill>
              </a:rPr>
              <a:t>info.paradigm</a:t>
            </a:r>
            <a:endParaRPr lang="en-US" dirty="0">
              <a:solidFill>
                <a:srgbClr val="00B050"/>
              </a:solidFill>
            </a:endParaRPr>
          </a:p>
        </p:txBody>
      </p:sp>
      <p:sp>
        <p:nvSpPr>
          <p:cNvPr id="3" name="Content Placeholder 2"/>
          <p:cNvSpPr>
            <a:spLocks noGrp="1"/>
          </p:cNvSpPr>
          <p:nvPr>
            <p:ph idx="1"/>
          </p:nvPr>
        </p:nvSpPr>
        <p:spPr/>
        <p:txBody>
          <a:bodyPr>
            <a:noAutofit/>
          </a:bodyPr>
          <a:lstStyle/>
          <a:p>
            <a:r>
              <a:rPr lang="en-US" smtClean="0">
                <a:solidFill>
                  <a:srgbClr val="00B050"/>
                </a:solidFill>
              </a:rPr>
              <a:t>info.system</a:t>
            </a:r>
          </a:p>
          <a:p>
            <a:pPr lvl="1"/>
            <a:r>
              <a:rPr lang="en-US" smtClean="0">
                <a:solidFill>
                  <a:srgbClr val="00B050"/>
                </a:solidFill>
              </a:rPr>
              <a:t>PadName </a:t>
            </a:r>
            <a:r>
              <a:rPr lang="en-US" smtClean="0">
                <a:solidFill>
                  <a:schemeClr val="tx1"/>
                </a:solidFill>
              </a:rPr>
              <a:t>- Name of the </a:t>
            </a:r>
            <a:r>
              <a:rPr lang="en-US" smtClean="0">
                <a:solidFill>
                  <a:srgbClr val="00B050"/>
                </a:solidFill>
              </a:rPr>
              <a:t>Pad_[xxxx].mat </a:t>
            </a:r>
            <a:r>
              <a:rPr lang="en-US" smtClean="0">
                <a:solidFill>
                  <a:schemeClr val="tx1"/>
                </a:solidFill>
              </a:rPr>
              <a:t>file used to create </a:t>
            </a:r>
            <a:r>
              <a:rPr lang="en-US" smtClean="0">
                <a:solidFill>
                  <a:srgbClr val="00B050"/>
                </a:solidFill>
              </a:rPr>
              <a:t>info.pairs</a:t>
            </a:r>
            <a:r>
              <a:rPr lang="en-US" smtClean="0">
                <a:solidFill>
                  <a:schemeClr val="tx1"/>
                </a:solidFill>
              </a:rPr>
              <a:t>, </a:t>
            </a:r>
            <a:r>
              <a:rPr lang="en-US" smtClean="0">
                <a:solidFill>
                  <a:srgbClr val="00B050"/>
                </a:solidFill>
              </a:rPr>
              <a:t>info.optodes</a:t>
            </a:r>
            <a:r>
              <a:rPr lang="en-US" smtClean="0">
                <a:solidFill>
                  <a:schemeClr val="tx1"/>
                </a:solidFill>
              </a:rPr>
              <a:t>, and </a:t>
            </a:r>
            <a:r>
              <a:rPr lang="en-US" smtClean="0">
                <a:solidFill>
                  <a:srgbClr val="00B050"/>
                </a:solidFill>
              </a:rPr>
              <a:t>info.tissue</a:t>
            </a:r>
            <a:r>
              <a:rPr lang="en-US" smtClean="0">
                <a:solidFill>
                  <a:schemeClr val="tx1"/>
                </a:solidFill>
              </a:rPr>
              <a:t>.</a:t>
            </a:r>
          </a:p>
          <a:p>
            <a:pPr lvl="1"/>
            <a:r>
              <a:rPr lang="en-US" smtClean="0">
                <a:solidFill>
                  <a:srgbClr val="00B050"/>
                </a:solidFill>
              </a:rPr>
              <a:t>framerate </a:t>
            </a:r>
            <a:r>
              <a:rPr lang="en-US" smtClean="0">
                <a:solidFill>
                  <a:schemeClr val="tx1"/>
                </a:solidFill>
              </a:rPr>
              <a:t>- Current framerate of data being processed.</a:t>
            </a:r>
          </a:p>
          <a:p>
            <a:pPr lvl="1"/>
            <a:r>
              <a:rPr lang="en-US" smtClean="0">
                <a:solidFill>
                  <a:srgbClr val="00B050"/>
                </a:solidFill>
              </a:rPr>
              <a:t>init_framerate </a:t>
            </a:r>
            <a:r>
              <a:rPr lang="en-US" smtClean="0">
                <a:solidFill>
                  <a:schemeClr val="tx1"/>
                </a:solidFill>
              </a:rPr>
              <a:t>- Original framerate of data at time of acquisition.</a:t>
            </a:r>
          </a:p>
          <a:p>
            <a:pPr lvl="1"/>
            <a:endParaRPr lang="en-US">
              <a:solidFill>
                <a:schemeClr val="tx1"/>
              </a:solidFill>
            </a:endParaRPr>
          </a:p>
          <a:p>
            <a:r>
              <a:rPr lang="en-US" smtClean="0">
                <a:solidFill>
                  <a:srgbClr val="00B050"/>
                </a:solidFill>
              </a:rPr>
              <a:t>info.paradigm</a:t>
            </a:r>
          </a:p>
          <a:p>
            <a:pPr lvl="1"/>
            <a:r>
              <a:rPr lang="en-US" smtClean="0">
                <a:solidFill>
                  <a:srgbClr val="00B050"/>
                </a:solidFill>
              </a:rPr>
              <a:t>synchpts</a:t>
            </a:r>
            <a:r>
              <a:rPr lang="en-US">
                <a:solidFill>
                  <a:srgbClr val="00B050"/>
                </a:solidFill>
              </a:rPr>
              <a:t> </a:t>
            </a:r>
            <a:r>
              <a:rPr lang="en-US" smtClean="0">
                <a:solidFill>
                  <a:schemeClr val="tx1"/>
                </a:solidFill>
              </a:rPr>
              <a:t>- Time points of synch pulses detected.</a:t>
            </a:r>
          </a:p>
          <a:p>
            <a:pPr lvl="1"/>
            <a:r>
              <a:rPr lang="en-US" smtClean="0">
                <a:solidFill>
                  <a:srgbClr val="00B050"/>
                </a:solidFill>
              </a:rPr>
              <a:t>init_synchpts</a:t>
            </a:r>
            <a:r>
              <a:rPr lang="en-US" smtClean="0">
                <a:solidFill>
                  <a:schemeClr val="tx1"/>
                </a:solidFill>
              </a:rPr>
              <a:t> - A backup of the original synch points.</a:t>
            </a:r>
          </a:p>
          <a:p>
            <a:pPr lvl="1"/>
            <a:r>
              <a:rPr lang="en-US" smtClean="0">
                <a:solidFill>
                  <a:srgbClr val="00B050"/>
                </a:solidFill>
              </a:rPr>
              <a:t>synchtype </a:t>
            </a:r>
            <a:r>
              <a:rPr lang="en-US" smtClean="0">
                <a:solidFill>
                  <a:schemeClr val="tx1"/>
                </a:solidFill>
              </a:rPr>
              <a:t>- Frequency of the pulses detected.</a:t>
            </a:r>
          </a:p>
          <a:p>
            <a:pPr lvl="1"/>
            <a:r>
              <a:rPr lang="en-US">
                <a:solidFill>
                  <a:srgbClr val="00B050"/>
                </a:solidFill>
              </a:rPr>
              <a:t>Pulse_1 </a:t>
            </a:r>
            <a:r>
              <a:rPr lang="en-US">
                <a:solidFill>
                  <a:schemeClr val="tx1"/>
                </a:solidFill>
              </a:rPr>
              <a:t>- Indices of session start and stop times within synchpts</a:t>
            </a:r>
          </a:p>
          <a:p>
            <a:pPr lvl="1"/>
            <a:r>
              <a:rPr lang="en-US" smtClean="0">
                <a:solidFill>
                  <a:srgbClr val="00B050"/>
                </a:solidFill>
              </a:rPr>
              <a:t>Pulse_2 </a:t>
            </a:r>
            <a:r>
              <a:rPr lang="en-US">
                <a:solidFill>
                  <a:schemeClr val="tx1"/>
                </a:solidFill>
              </a:rPr>
              <a:t>– Indices of block start times within </a:t>
            </a:r>
            <a:r>
              <a:rPr lang="en-US" smtClean="0">
                <a:solidFill>
                  <a:schemeClr val="tx1"/>
                </a:solidFill>
              </a:rPr>
              <a:t>synchpts</a:t>
            </a:r>
          </a:p>
          <a:p>
            <a:pPr lvl="1"/>
            <a:r>
              <a:rPr lang="en-US">
                <a:solidFill>
                  <a:srgbClr val="00B050"/>
                </a:solidFill>
              </a:rPr>
              <a:t>Pulse_3/Pulse_4 </a:t>
            </a:r>
            <a:r>
              <a:rPr lang="en-US" smtClean="0">
                <a:solidFill>
                  <a:schemeClr val="tx1"/>
                </a:solidFill>
              </a:rPr>
              <a:t>– </a:t>
            </a:r>
            <a:r>
              <a:rPr lang="en-US">
                <a:solidFill>
                  <a:schemeClr val="tx1"/>
                </a:solidFill>
              </a:rPr>
              <a:t>Indices of extra stimuli or rest pulses within synchpts.</a:t>
            </a:r>
          </a:p>
        </p:txBody>
      </p:sp>
      <p:pic>
        <p:nvPicPr>
          <p:cNvPr id="4" name="Picture 3"/>
          <p:cNvPicPr>
            <a:picLocks noChangeAspect="1"/>
          </p:cNvPicPr>
          <p:nvPr/>
        </p:nvPicPr>
        <p:blipFill>
          <a:blip r:embed="rId3"/>
          <a:stretch>
            <a:fillRect/>
          </a:stretch>
        </p:blipFill>
        <p:spPr>
          <a:xfrm>
            <a:off x="9274002" y="2160589"/>
            <a:ext cx="2505075" cy="1266825"/>
          </a:xfrm>
          <a:prstGeom prst="rect">
            <a:avLst/>
          </a:prstGeom>
        </p:spPr>
      </p:pic>
      <p:pic>
        <p:nvPicPr>
          <p:cNvPr id="5" name="Picture 4"/>
          <p:cNvPicPr>
            <a:picLocks noChangeAspect="1"/>
          </p:cNvPicPr>
          <p:nvPr/>
        </p:nvPicPr>
        <p:blipFill>
          <a:blip r:embed="rId4"/>
          <a:stretch>
            <a:fillRect/>
          </a:stretch>
        </p:blipFill>
        <p:spPr>
          <a:xfrm>
            <a:off x="9467850" y="4570666"/>
            <a:ext cx="2400300" cy="1666875"/>
          </a:xfrm>
          <a:prstGeom prst="rect">
            <a:avLst/>
          </a:prstGeom>
        </p:spPr>
      </p:pic>
    </p:spTree>
    <p:extLst>
      <p:ext uri="{BB962C8B-B14F-4D97-AF65-F5344CB8AC3E}">
        <p14:creationId xmlns:p14="http://schemas.microsoft.com/office/powerpoint/2010/main" val="1666492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2757486" cy="523220"/>
          </a:xfrm>
          <a:prstGeom prst="rect">
            <a:avLst/>
          </a:prstGeom>
          <a:noFill/>
        </p:spPr>
        <p:txBody>
          <a:bodyPr wrap="none" rtlCol="0">
            <a:spAutoFit/>
          </a:bodyPr>
          <a:lstStyle/>
          <a:p>
            <a:r>
              <a:rPr lang="en-US" sz="2800" smtClean="0"/>
              <a:t>Diagram Legend</a:t>
            </a:r>
            <a:endParaRPr lang="en-US" sz="2800"/>
          </a:p>
        </p:txBody>
      </p:sp>
      <p:sp>
        <p:nvSpPr>
          <p:cNvPr id="3" name="TextBox 2"/>
          <p:cNvSpPr txBox="1"/>
          <p:nvPr/>
        </p:nvSpPr>
        <p:spPr>
          <a:xfrm>
            <a:off x="9277815" y="524107"/>
            <a:ext cx="2341756" cy="1200329"/>
          </a:xfrm>
          <a:prstGeom prst="rect">
            <a:avLst/>
          </a:prstGeom>
          <a:solidFill>
            <a:srgbClr val="00B0F0"/>
          </a:solidFill>
          <a:ln w="38100">
            <a:solidFill>
              <a:srgbClr val="0070C0"/>
            </a:solidFill>
          </a:ln>
        </p:spPr>
        <p:txBody>
          <a:bodyPr wrap="square" rtlCol="0">
            <a:spAutoFit/>
          </a:bodyPr>
          <a:lstStyle/>
          <a:p>
            <a:r>
              <a:rPr lang="en-US" smtClean="0"/>
              <a:t>Orange circles describe metadata required for the function to work.</a:t>
            </a:r>
            <a:endParaRPr lang="en-US"/>
          </a:p>
        </p:txBody>
      </p:sp>
      <p:sp>
        <p:nvSpPr>
          <p:cNvPr id="42" name="TextBox 41"/>
          <p:cNvSpPr txBox="1"/>
          <p:nvPr/>
        </p:nvSpPr>
        <p:spPr>
          <a:xfrm>
            <a:off x="635619" y="1719092"/>
            <a:ext cx="1630298" cy="646331"/>
          </a:xfrm>
          <a:prstGeom prst="rect">
            <a:avLst/>
          </a:prstGeom>
          <a:solidFill>
            <a:srgbClr val="00B0F0"/>
          </a:solidFill>
          <a:ln w="38100">
            <a:solidFill>
              <a:srgbClr val="0070C0"/>
            </a:solidFill>
          </a:ln>
        </p:spPr>
        <p:txBody>
          <a:bodyPr wrap="square" rtlCol="0">
            <a:spAutoFit/>
          </a:bodyPr>
          <a:lstStyle/>
          <a:p>
            <a:r>
              <a:rPr lang="en-US" smtClean="0"/>
              <a:t>Each pipeline is in green.</a:t>
            </a:r>
            <a:endParaRPr lang="en-US"/>
          </a:p>
        </p:txBody>
      </p:sp>
      <p:sp>
        <p:nvSpPr>
          <p:cNvPr id="43" name="TextBox 42"/>
          <p:cNvSpPr txBox="1"/>
          <p:nvPr/>
        </p:nvSpPr>
        <p:spPr>
          <a:xfrm>
            <a:off x="880946" y="4125501"/>
            <a:ext cx="1880941" cy="923330"/>
          </a:xfrm>
          <a:prstGeom prst="rect">
            <a:avLst/>
          </a:prstGeom>
          <a:solidFill>
            <a:srgbClr val="00B0F0"/>
          </a:solidFill>
          <a:ln w="38100">
            <a:solidFill>
              <a:srgbClr val="0070C0"/>
            </a:solidFill>
          </a:ln>
        </p:spPr>
        <p:txBody>
          <a:bodyPr wrap="square" rtlCol="0">
            <a:spAutoFit/>
          </a:bodyPr>
          <a:lstStyle/>
          <a:p>
            <a:r>
              <a:rPr lang="en-US" smtClean="0"/>
              <a:t>Individual steps are the boxes in red.</a:t>
            </a:r>
            <a:endParaRPr lang="en-US"/>
          </a:p>
        </p:txBody>
      </p:sp>
      <p:sp>
        <p:nvSpPr>
          <p:cNvPr id="44" name="TextBox 43"/>
          <p:cNvSpPr txBox="1"/>
          <p:nvPr/>
        </p:nvSpPr>
        <p:spPr>
          <a:xfrm>
            <a:off x="2947937" y="78773"/>
            <a:ext cx="2185639" cy="646331"/>
          </a:xfrm>
          <a:prstGeom prst="rect">
            <a:avLst/>
          </a:prstGeom>
          <a:solidFill>
            <a:srgbClr val="00B0F0"/>
          </a:solidFill>
          <a:ln w="38100">
            <a:solidFill>
              <a:srgbClr val="0070C0"/>
            </a:solidFill>
          </a:ln>
        </p:spPr>
        <p:txBody>
          <a:bodyPr wrap="square" rtlCol="0">
            <a:spAutoFit/>
          </a:bodyPr>
          <a:lstStyle/>
          <a:p>
            <a:r>
              <a:rPr lang="en-US" smtClean="0"/>
              <a:t>The initial input is a light orange box.</a:t>
            </a:r>
            <a:endParaRPr lang="en-US"/>
          </a:p>
        </p:txBody>
      </p:sp>
      <p:sp>
        <p:nvSpPr>
          <p:cNvPr id="45" name="TextBox 44"/>
          <p:cNvSpPr txBox="1"/>
          <p:nvPr/>
        </p:nvSpPr>
        <p:spPr>
          <a:xfrm>
            <a:off x="8675649" y="5889815"/>
            <a:ext cx="2497873" cy="646331"/>
          </a:xfrm>
          <a:prstGeom prst="rect">
            <a:avLst/>
          </a:prstGeom>
          <a:solidFill>
            <a:srgbClr val="00B0F0"/>
          </a:solidFill>
          <a:ln w="38100">
            <a:solidFill>
              <a:srgbClr val="0070C0"/>
            </a:solidFill>
          </a:ln>
        </p:spPr>
        <p:txBody>
          <a:bodyPr wrap="square" rtlCol="0">
            <a:spAutoFit/>
          </a:bodyPr>
          <a:lstStyle/>
          <a:p>
            <a:r>
              <a:rPr lang="en-US" smtClean="0"/>
              <a:t>Yellow boxes are the data being processed.</a:t>
            </a:r>
            <a:endParaRPr lang="en-US"/>
          </a:p>
        </p:txBody>
      </p:sp>
      <p:cxnSp>
        <p:nvCxnSpPr>
          <p:cNvPr id="47" name="Straight Arrow Connector 46"/>
          <p:cNvCxnSpPr>
            <a:stCxn id="45" idx="1"/>
            <a:endCxn id="100" idx="3"/>
          </p:cNvCxnSpPr>
          <p:nvPr/>
        </p:nvCxnSpPr>
        <p:spPr>
          <a:xfrm flipH="1" flipV="1">
            <a:off x="7036714" y="5211020"/>
            <a:ext cx="1638935" cy="100196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 idx="1"/>
            <a:endCxn id="29" idx="7"/>
          </p:cNvCxnSpPr>
          <p:nvPr/>
        </p:nvCxnSpPr>
        <p:spPr>
          <a:xfrm flipH="1">
            <a:off x="8802865" y="1124272"/>
            <a:ext cx="474950" cy="131166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3"/>
            <a:endCxn id="10" idx="1"/>
          </p:cNvCxnSpPr>
          <p:nvPr/>
        </p:nvCxnSpPr>
        <p:spPr>
          <a:xfrm flipV="1">
            <a:off x="2761887" y="4540611"/>
            <a:ext cx="2371689" cy="46555"/>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2" idx="3"/>
          </p:cNvCxnSpPr>
          <p:nvPr/>
        </p:nvCxnSpPr>
        <p:spPr>
          <a:xfrm>
            <a:off x="2265917" y="2042258"/>
            <a:ext cx="2686804" cy="550724"/>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3"/>
            <a:endCxn id="4" idx="0"/>
          </p:cNvCxnSpPr>
          <p:nvPr/>
        </p:nvCxnSpPr>
        <p:spPr>
          <a:xfrm>
            <a:off x="5133576" y="401939"/>
            <a:ext cx="1266232" cy="67995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4276072" y="1391147"/>
            <a:ext cx="3639857" cy="4075706"/>
            <a:chOff x="4272103" y="1081889"/>
            <a:chExt cx="3639857" cy="4075706"/>
          </a:xfrm>
        </p:grpSpPr>
        <p:grpSp>
          <p:nvGrpSpPr>
            <p:cNvPr id="99" name="Group 98"/>
            <p:cNvGrpSpPr>
              <a:grpSpLocks noChangeAspect="1"/>
            </p:cNvGrpSpPr>
            <p:nvPr/>
          </p:nvGrpSpPr>
          <p:grpSpPr>
            <a:xfrm>
              <a:off x="4272103" y="1081889"/>
              <a:ext cx="3639857" cy="3278237"/>
              <a:chOff x="4273930" y="1393557"/>
              <a:chExt cx="2426570" cy="2185491"/>
            </a:xfrm>
          </p:grpSpPr>
          <p:sp>
            <p:nvSpPr>
              <p:cNvPr id="102" name="TextBox 45"/>
              <p:cNvSpPr txBox="1"/>
              <p:nvPr/>
            </p:nvSpPr>
            <p:spPr>
              <a:xfrm>
                <a:off x="4684298" y="1393557"/>
                <a:ext cx="2016202" cy="26674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a:t>S-D Measurements</a:t>
                </a:r>
              </a:p>
            </p:txBody>
          </p:sp>
          <p:sp>
            <p:nvSpPr>
              <p:cNvPr id="103" name="Rounded Rectangle 102"/>
              <p:cNvSpPr/>
              <p:nvPr/>
            </p:nvSpPr>
            <p:spPr>
              <a:xfrm>
                <a:off x="4684298" y="1651746"/>
                <a:ext cx="2016202" cy="19273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104" name="TextBox 49"/>
              <p:cNvSpPr txBox="1"/>
              <p:nvPr/>
            </p:nvSpPr>
            <p:spPr>
              <a:xfrm>
                <a:off x="4848245" y="1738975"/>
                <a:ext cx="1688308" cy="2051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Logmean Light Levels</a:t>
                </a:r>
                <a:endParaRPr lang="en-US" sz="1400"/>
              </a:p>
            </p:txBody>
          </p:sp>
          <p:sp>
            <p:nvSpPr>
              <p:cNvPr id="105" name="TextBox 51"/>
              <p:cNvSpPr txBox="1"/>
              <p:nvPr/>
            </p:nvSpPr>
            <p:spPr>
              <a:xfrm>
                <a:off x="4848245" y="2483330"/>
                <a:ext cx="1688308" cy="2051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Low Pass Filter 1</a:t>
                </a:r>
              </a:p>
            </p:txBody>
          </p:sp>
          <p:sp>
            <p:nvSpPr>
              <p:cNvPr id="106" name="TextBox 52"/>
              <p:cNvSpPr txBox="1"/>
              <p:nvPr/>
            </p:nvSpPr>
            <p:spPr>
              <a:xfrm>
                <a:off x="4848245" y="2118410"/>
                <a:ext cx="1688308" cy="2051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High Pass Filter</a:t>
                </a:r>
              </a:p>
            </p:txBody>
          </p:sp>
          <p:sp>
            <p:nvSpPr>
              <p:cNvPr id="107" name="TextBox 53"/>
              <p:cNvSpPr txBox="1"/>
              <p:nvPr/>
            </p:nvSpPr>
            <p:spPr>
              <a:xfrm>
                <a:off x="4848245" y="2862662"/>
                <a:ext cx="1688308" cy="20518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Superficial Signal Regression</a:t>
                </a:r>
              </a:p>
            </p:txBody>
          </p:sp>
          <p:sp>
            <p:nvSpPr>
              <p:cNvPr id="108" name="Down Arrow 107"/>
              <p:cNvSpPr/>
              <p:nvPr/>
            </p:nvSpPr>
            <p:spPr>
              <a:xfrm>
                <a:off x="5611053" y="1591406"/>
                <a:ext cx="162691" cy="14756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09" name="Down Arrow 108"/>
              <p:cNvSpPr/>
              <p:nvPr/>
            </p:nvSpPr>
            <p:spPr>
              <a:xfrm>
                <a:off x="5611053" y="2340572"/>
                <a:ext cx="162691" cy="14756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0" name="Down Arrow 109"/>
              <p:cNvSpPr/>
              <p:nvPr/>
            </p:nvSpPr>
            <p:spPr>
              <a:xfrm>
                <a:off x="5611053" y="3084902"/>
                <a:ext cx="162691" cy="14756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1" name="Down Arrow 110"/>
              <p:cNvSpPr/>
              <p:nvPr/>
            </p:nvSpPr>
            <p:spPr>
              <a:xfrm>
                <a:off x="5611053" y="2709760"/>
                <a:ext cx="162691" cy="14756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2" name="TextBox 44"/>
              <p:cNvSpPr txBox="1"/>
              <p:nvPr/>
            </p:nvSpPr>
            <p:spPr>
              <a:xfrm>
                <a:off x="4848245" y="3236688"/>
                <a:ext cx="1688308" cy="2051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Low Pass Filter 2</a:t>
                </a:r>
              </a:p>
            </p:txBody>
          </p:sp>
          <p:sp>
            <p:nvSpPr>
              <p:cNvPr id="113" name="Down Arrow 112"/>
              <p:cNvSpPr/>
              <p:nvPr/>
            </p:nvSpPr>
            <p:spPr>
              <a:xfrm>
                <a:off x="5611053" y="1970840"/>
                <a:ext cx="162691" cy="14756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4" name="TextBox 113"/>
              <p:cNvSpPr txBox="1"/>
              <p:nvPr/>
            </p:nvSpPr>
            <p:spPr>
              <a:xfrm>
                <a:off x="4273930" y="1660297"/>
                <a:ext cx="410368" cy="1600438"/>
              </a:xfrm>
              <a:prstGeom prst="rect">
                <a:avLst/>
              </a:prstGeom>
              <a:noFill/>
            </p:spPr>
            <p:txBody>
              <a:bodyPr vert="vert" wrap="square" rtlCol="0" anchor="t">
                <a:spAutoFit/>
              </a:bodyPr>
              <a:lstStyle/>
              <a:p>
                <a:r>
                  <a:rPr lang="en-US" sz="2800" smtClean="0"/>
                  <a:t>Pre-Processing</a:t>
                </a:r>
                <a:endParaRPr lang="en-US" sz="2800"/>
              </a:p>
            </p:txBody>
          </p:sp>
        </p:grpSp>
        <p:sp>
          <p:nvSpPr>
            <p:cNvPr id="100" name="Rounded Rectangle 99"/>
            <p:cNvSpPr/>
            <p:nvPr/>
          </p:nvSpPr>
          <p:spPr>
            <a:xfrm>
              <a:off x="5766869" y="4645928"/>
              <a:ext cx="1265876"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Pre-processed light levels</a:t>
              </a:r>
              <a:endParaRPr lang="en-US" sz="1200"/>
            </a:p>
          </p:txBody>
        </p:sp>
        <p:sp>
          <p:nvSpPr>
            <p:cNvPr id="101" name="Down Arrow 100"/>
            <p:cNvSpPr/>
            <p:nvPr/>
          </p:nvSpPr>
          <p:spPr>
            <a:xfrm flipH="1">
              <a:off x="6277789" y="4171546"/>
              <a:ext cx="244037" cy="4572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grpSp>
      <p:sp>
        <p:nvSpPr>
          <p:cNvPr id="28" name="Down Arrow 27"/>
          <p:cNvSpPr/>
          <p:nvPr/>
        </p:nvSpPr>
        <p:spPr>
          <a:xfrm rot="5400000">
            <a:off x="7685149" y="2493484"/>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9" name="Oval 28"/>
          <p:cNvSpPr/>
          <p:nvPr/>
        </p:nvSpPr>
        <p:spPr>
          <a:xfrm>
            <a:off x="7944327" y="2355282"/>
            <a:ext cx="1005840"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“info” struct</a:t>
            </a:r>
            <a:endParaRPr lang="en-US" sz="1200"/>
          </a:p>
        </p:txBody>
      </p:sp>
      <p:sp>
        <p:nvSpPr>
          <p:cNvPr id="32" name="TextBox 31"/>
          <p:cNvSpPr txBox="1"/>
          <p:nvPr/>
        </p:nvSpPr>
        <p:spPr>
          <a:xfrm>
            <a:off x="9306063" y="3039132"/>
            <a:ext cx="2341756" cy="1200329"/>
          </a:xfrm>
          <a:prstGeom prst="rect">
            <a:avLst/>
          </a:prstGeom>
          <a:solidFill>
            <a:srgbClr val="00B0F0"/>
          </a:solidFill>
          <a:ln w="38100">
            <a:solidFill>
              <a:srgbClr val="0070C0"/>
            </a:solidFill>
          </a:ln>
        </p:spPr>
        <p:txBody>
          <a:bodyPr wrap="square" rtlCol="0">
            <a:spAutoFit/>
          </a:bodyPr>
          <a:lstStyle/>
          <a:p>
            <a:r>
              <a:rPr lang="en-US" smtClean="0"/>
              <a:t>Browned-out shapes represent features planned for future releases.</a:t>
            </a:r>
            <a:endParaRPr lang="en-US"/>
          </a:p>
        </p:txBody>
      </p:sp>
      <p:cxnSp>
        <p:nvCxnSpPr>
          <p:cNvPr id="33" name="Straight Arrow Connector 32"/>
          <p:cNvCxnSpPr>
            <a:stCxn id="32" idx="1"/>
            <a:endCxn id="107" idx="3"/>
          </p:cNvCxnSpPr>
          <p:nvPr/>
        </p:nvCxnSpPr>
        <p:spPr>
          <a:xfrm flipH="1">
            <a:off x="7670008" y="3639297"/>
            <a:ext cx="1636055" cy="10939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82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In Detail: The </a:t>
            </a:r>
            <a:r>
              <a:rPr lang="en-US" smtClean="0">
                <a:solidFill>
                  <a:srgbClr val="00B050"/>
                </a:solidFill>
              </a:rPr>
              <a:t>info.pairs</a:t>
            </a:r>
            <a:r>
              <a:rPr lang="en-US" smtClean="0">
                <a:solidFill>
                  <a:srgbClr val="00B0F0"/>
                </a:solidFill>
              </a:rPr>
              <a:t> </a:t>
            </a:r>
            <a:r>
              <a:rPr lang="en-US" smtClean="0"/>
              <a:t>table</a:t>
            </a:r>
            <a:endParaRPr lang="en-US" dirty="0"/>
          </a:p>
        </p:txBody>
      </p:sp>
      <p:sp>
        <p:nvSpPr>
          <p:cNvPr id="3" name="Content Placeholder 2"/>
          <p:cNvSpPr>
            <a:spLocks noGrp="1"/>
          </p:cNvSpPr>
          <p:nvPr>
            <p:ph sz="half" idx="1"/>
          </p:nvPr>
        </p:nvSpPr>
        <p:spPr>
          <a:xfrm>
            <a:off x="154379" y="1805049"/>
            <a:ext cx="6279268" cy="4236312"/>
          </a:xfrm>
        </p:spPr>
        <p:txBody>
          <a:bodyPr>
            <a:noAutofit/>
          </a:bodyPr>
          <a:lstStyle/>
          <a:p>
            <a:r>
              <a:rPr lang="en-US" smtClean="0">
                <a:solidFill>
                  <a:schemeClr val="tx1"/>
                </a:solidFill>
              </a:rPr>
              <a:t>Each row represents a measurement.</a:t>
            </a:r>
          </a:p>
          <a:p>
            <a:endParaRPr lang="en-US">
              <a:solidFill>
                <a:schemeClr val="tx1"/>
              </a:solidFill>
            </a:endParaRPr>
          </a:p>
          <a:p>
            <a:r>
              <a:rPr lang="en-US" smtClean="0">
                <a:solidFill>
                  <a:schemeClr val="tx1"/>
                </a:solidFill>
              </a:rPr>
              <a:t>The columns are:</a:t>
            </a:r>
            <a:endParaRPr lang="en-US">
              <a:solidFill>
                <a:schemeClr val="tx1"/>
              </a:solidFill>
            </a:endParaRPr>
          </a:p>
          <a:p>
            <a:pPr lvl="1"/>
            <a:r>
              <a:rPr lang="en-US" smtClean="0">
                <a:solidFill>
                  <a:srgbClr val="00B050"/>
                </a:solidFill>
              </a:rPr>
              <a:t>Src </a:t>
            </a:r>
            <a:r>
              <a:rPr lang="en-US" smtClean="0">
                <a:solidFill>
                  <a:schemeClr val="tx1"/>
                </a:solidFill>
              </a:rPr>
              <a:t>– Source number</a:t>
            </a:r>
          </a:p>
          <a:p>
            <a:pPr lvl="1"/>
            <a:r>
              <a:rPr lang="en-US" smtClean="0">
                <a:solidFill>
                  <a:srgbClr val="00B050"/>
                </a:solidFill>
              </a:rPr>
              <a:t>Det </a:t>
            </a:r>
            <a:r>
              <a:rPr lang="en-US" smtClean="0">
                <a:solidFill>
                  <a:schemeClr val="tx1"/>
                </a:solidFill>
              </a:rPr>
              <a:t>– </a:t>
            </a:r>
            <a:r>
              <a:rPr lang="en-US">
                <a:solidFill>
                  <a:schemeClr val="tx1"/>
                </a:solidFill>
              </a:rPr>
              <a:t>Detector </a:t>
            </a:r>
            <a:r>
              <a:rPr lang="en-US" smtClean="0">
                <a:solidFill>
                  <a:schemeClr val="tx1"/>
                </a:solidFill>
              </a:rPr>
              <a:t>number</a:t>
            </a:r>
          </a:p>
          <a:p>
            <a:pPr lvl="1"/>
            <a:r>
              <a:rPr lang="en-US" smtClean="0">
                <a:solidFill>
                  <a:srgbClr val="00B050"/>
                </a:solidFill>
              </a:rPr>
              <a:t>NN </a:t>
            </a:r>
            <a:r>
              <a:rPr lang="en-US">
                <a:solidFill>
                  <a:schemeClr val="tx1"/>
                </a:solidFill>
              </a:rPr>
              <a:t>– Nearest neighbor </a:t>
            </a:r>
            <a:r>
              <a:rPr lang="en-US" smtClean="0">
                <a:solidFill>
                  <a:schemeClr val="tx1"/>
                </a:solidFill>
              </a:rPr>
              <a:t>topology</a:t>
            </a:r>
            <a:endParaRPr lang="en-US">
              <a:solidFill>
                <a:schemeClr val="tx1"/>
              </a:solidFill>
            </a:endParaRPr>
          </a:p>
          <a:p>
            <a:pPr lvl="1"/>
            <a:r>
              <a:rPr lang="en-US" smtClean="0">
                <a:solidFill>
                  <a:srgbClr val="00B050"/>
                </a:solidFill>
              </a:rPr>
              <a:t>WL </a:t>
            </a:r>
            <a:r>
              <a:rPr lang="en-US">
                <a:solidFill>
                  <a:schemeClr val="tx1"/>
                </a:solidFill>
              </a:rPr>
              <a:t>– Wavelength </a:t>
            </a:r>
            <a:r>
              <a:rPr lang="en-US" smtClean="0">
                <a:solidFill>
                  <a:schemeClr val="tx1"/>
                </a:solidFill>
              </a:rPr>
              <a:t>number</a:t>
            </a:r>
          </a:p>
          <a:p>
            <a:pPr lvl="1"/>
            <a:r>
              <a:rPr lang="en-US" smtClean="0">
                <a:solidFill>
                  <a:srgbClr val="00B050"/>
                </a:solidFill>
              </a:rPr>
              <a:t>lambda </a:t>
            </a:r>
            <a:r>
              <a:rPr lang="en-US" smtClean="0">
                <a:solidFill>
                  <a:schemeClr val="tx1"/>
                </a:solidFill>
              </a:rPr>
              <a:t>- Wavelength in nm</a:t>
            </a:r>
            <a:endParaRPr lang="en-US">
              <a:solidFill>
                <a:schemeClr val="tx1"/>
              </a:solidFill>
            </a:endParaRPr>
          </a:p>
          <a:p>
            <a:pPr lvl="1"/>
            <a:r>
              <a:rPr lang="en-US" smtClean="0">
                <a:solidFill>
                  <a:srgbClr val="00B050"/>
                </a:solidFill>
              </a:rPr>
              <a:t>Mod </a:t>
            </a:r>
            <a:r>
              <a:rPr lang="en-US" smtClean="0">
                <a:solidFill>
                  <a:schemeClr val="tx1"/>
                </a:solidFill>
              </a:rPr>
              <a:t>- Modulation scheme</a:t>
            </a:r>
          </a:p>
          <a:p>
            <a:pPr lvl="1"/>
            <a:r>
              <a:rPr lang="en-US" smtClean="0">
                <a:solidFill>
                  <a:srgbClr val="00B050"/>
                </a:solidFill>
              </a:rPr>
              <a:t>r2d </a:t>
            </a:r>
            <a:r>
              <a:rPr lang="en-US">
                <a:solidFill>
                  <a:schemeClr val="tx1"/>
                </a:solidFill>
              </a:rPr>
              <a:t>– S-D pair radius on a 2D </a:t>
            </a:r>
            <a:r>
              <a:rPr lang="en-US" smtClean="0">
                <a:solidFill>
                  <a:schemeClr val="tx1"/>
                </a:solidFill>
              </a:rPr>
              <a:t>grid</a:t>
            </a:r>
          </a:p>
          <a:p>
            <a:pPr lvl="1"/>
            <a:r>
              <a:rPr lang="en-US" smtClean="0">
                <a:solidFill>
                  <a:srgbClr val="00B050"/>
                </a:solidFill>
              </a:rPr>
              <a:t>r3d </a:t>
            </a:r>
            <a:r>
              <a:rPr lang="en-US" smtClean="0">
                <a:solidFill>
                  <a:schemeClr val="tx1"/>
                </a:solidFill>
              </a:rPr>
              <a:t>- </a:t>
            </a:r>
            <a:r>
              <a:rPr lang="en-US">
                <a:solidFill>
                  <a:schemeClr val="tx1"/>
                </a:solidFill>
              </a:rPr>
              <a:t>S-D pair radius in 3D wrapped cap space</a:t>
            </a:r>
          </a:p>
        </p:txBody>
      </p:sp>
      <p:grpSp>
        <p:nvGrpSpPr>
          <p:cNvPr id="19" name="Group 18"/>
          <p:cNvGrpSpPr/>
          <p:nvPr/>
        </p:nvGrpSpPr>
        <p:grpSpPr>
          <a:xfrm>
            <a:off x="4716965" y="1805049"/>
            <a:ext cx="7274208" cy="2109942"/>
            <a:chOff x="2164253" y="4108105"/>
            <a:chExt cx="9764187" cy="2665433"/>
          </a:xfrm>
        </p:grpSpPr>
        <p:pic>
          <p:nvPicPr>
            <p:cNvPr id="6" name="Picture 5"/>
            <p:cNvPicPr>
              <a:picLocks noChangeAspect="1"/>
            </p:cNvPicPr>
            <p:nvPr/>
          </p:nvPicPr>
          <p:blipFill>
            <a:blip r:embed="rId3"/>
            <a:stretch>
              <a:fillRect/>
            </a:stretch>
          </p:blipFill>
          <p:spPr>
            <a:xfrm>
              <a:off x="2164253" y="4108105"/>
              <a:ext cx="9764187" cy="2665433"/>
            </a:xfrm>
            <a:prstGeom prst="rect">
              <a:avLst/>
            </a:prstGeom>
          </p:spPr>
        </p:pic>
        <p:sp>
          <p:nvSpPr>
            <p:cNvPr id="7" name="Oval 6"/>
            <p:cNvSpPr/>
            <p:nvPr/>
          </p:nvSpPr>
          <p:spPr>
            <a:xfrm rot="2199015">
              <a:off x="4437888" y="5010912"/>
              <a:ext cx="438912" cy="182880"/>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p:cNvSpPr txBox="1"/>
            <p:nvPr/>
          </p:nvSpPr>
          <p:spPr>
            <a:xfrm>
              <a:off x="4620768" y="4690726"/>
              <a:ext cx="601447" cy="369332"/>
            </a:xfrm>
            <a:prstGeom prst="rect">
              <a:avLst/>
            </a:prstGeom>
            <a:noFill/>
          </p:spPr>
          <p:txBody>
            <a:bodyPr wrap="none" rtlCol="0">
              <a:spAutoFit/>
            </a:bodyPr>
            <a:lstStyle/>
            <a:p>
              <a:r>
                <a:rPr lang="en-US" smtClean="0">
                  <a:solidFill>
                    <a:srgbClr val="FF0000"/>
                  </a:solidFill>
                </a:rPr>
                <a:t>NN1</a:t>
              </a:r>
              <a:endParaRPr lang="en-US">
                <a:solidFill>
                  <a:srgbClr val="FF0000"/>
                </a:solidFill>
              </a:endParaRPr>
            </a:p>
          </p:txBody>
        </p:sp>
        <p:sp>
          <p:nvSpPr>
            <p:cNvPr id="9" name="Oval 8"/>
            <p:cNvSpPr/>
            <p:nvPr/>
          </p:nvSpPr>
          <p:spPr>
            <a:xfrm rot="1883989">
              <a:off x="6455329" y="5010364"/>
              <a:ext cx="582936" cy="231394"/>
            </a:xfrm>
            <a:prstGeom prst="ellipse">
              <a:avLst/>
            </a:prstGeom>
            <a:noFill/>
            <a:ln w="28575">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Box 9"/>
            <p:cNvSpPr txBox="1"/>
            <p:nvPr/>
          </p:nvSpPr>
          <p:spPr>
            <a:xfrm>
              <a:off x="6722838" y="4713324"/>
              <a:ext cx="601447" cy="369332"/>
            </a:xfrm>
            <a:prstGeom prst="rect">
              <a:avLst/>
            </a:prstGeom>
            <a:noFill/>
          </p:spPr>
          <p:txBody>
            <a:bodyPr wrap="none" rtlCol="0">
              <a:spAutoFit/>
            </a:bodyPr>
            <a:lstStyle/>
            <a:p>
              <a:r>
                <a:rPr lang="en-US" smtClean="0">
                  <a:solidFill>
                    <a:srgbClr val="FF0000"/>
                  </a:solidFill>
                </a:rPr>
                <a:t>NN2</a:t>
              </a:r>
              <a:endParaRPr lang="en-US">
                <a:solidFill>
                  <a:srgbClr val="FF0000"/>
                </a:solidFill>
              </a:endParaRPr>
            </a:p>
          </p:txBody>
        </p:sp>
        <p:sp>
          <p:nvSpPr>
            <p:cNvPr id="11" name="Oval 10"/>
            <p:cNvSpPr/>
            <p:nvPr/>
          </p:nvSpPr>
          <p:spPr>
            <a:xfrm rot="19033626">
              <a:off x="9091158" y="4988383"/>
              <a:ext cx="781985" cy="2681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771068" y="4690726"/>
              <a:ext cx="601447" cy="369332"/>
            </a:xfrm>
            <a:prstGeom prst="rect">
              <a:avLst/>
            </a:prstGeom>
            <a:noFill/>
          </p:spPr>
          <p:txBody>
            <a:bodyPr wrap="none" rtlCol="0">
              <a:spAutoFit/>
            </a:bodyPr>
            <a:lstStyle/>
            <a:p>
              <a:r>
                <a:rPr lang="en-US" smtClean="0">
                  <a:solidFill>
                    <a:srgbClr val="FF0000"/>
                  </a:solidFill>
                </a:rPr>
                <a:t>NN3</a:t>
              </a:r>
              <a:endParaRPr lang="en-US">
                <a:solidFill>
                  <a:srgbClr val="FF0000"/>
                </a:solidFill>
              </a:endParaRPr>
            </a:p>
          </p:txBody>
        </p:sp>
        <p:sp>
          <p:nvSpPr>
            <p:cNvPr id="15" name="Oval 14"/>
            <p:cNvSpPr/>
            <p:nvPr/>
          </p:nvSpPr>
          <p:spPr>
            <a:xfrm rot="4276793">
              <a:off x="3510054" y="5563328"/>
              <a:ext cx="843870" cy="285383"/>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Box 15"/>
            <p:cNvSpPr txBox="1"/>
            <p:nvPr/>
          </p:nvSpPr>
          <p:spPr>
            <a:xfrm>
              <a:off x="3473862" y="6091950"/>
              <a:ext cx="601447" cy="369332"/>
            </a:xfrm>
            <a:prstGeom prst="rect">
              <a:avLst/>
            </a:prstGeom>
            <a:noFill/>
          </p:spPr>
          <p:txBody>
            <a:bodyPr wrap="none" rtlCol="0">
              <a:spAutoFit/>
            </a:bodyPr>
            <a:lstStyle/>
            <a:p>
              <a:r>
                <a:rPr lang="en-US" smtClean="0">
                  <a:solidFill>
                    <a:srgbClr val="FF0000"/>
                  </a:solidFill>
                </a:rPr>
                <a:t>NN4</a:t>
              </a:r>
              <a:endParaRPr lang="en-US">
                <a:solidFill>
                  <a:srgbClr val="FF0000"/>
                </a:solidFill>
              </a:endParaRPr>
            </a:p>
          </p:txBody>
        </p:sp>
        <p:sp>
          <p:nvSpPr>
            <p:cNvPr id="17" name="Oval 16"/>
            <p:cNvSpPr/>
            <p:nvPr/>
          </p:nvSpPr>
          <p:spPr>
            <a:xfrm rot="3601171">
              <a:off x="9840940" y="5470114"/>
              <a:ext cx="995857" cy="241740"/>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p:cNvSpPr txBox="1"/>
            <p:nvPr/>
          </p:nvSpPr>
          <p:spPr>
            <a:xfrm>
              <a:off x="9995868" y="5966764"/>
              <a:ext cx="601447" cy="369332"/>
            </a:xfrm>
            <a:prstGeom prst="rect">
              <a:avLst/>
            </a:prstGeom>
            <a:noFill/>
          </p:spPr>
          <p:txBody>
            <a:bodyPr wrap="none" rtlCol="0">
              <a:spAutoFit/>
            </a:bodyPr>
            <a:lstStyle/>
            <a:p>
              <a:r>
                <a:rPr lang="en-US" smtClean="0">
                  <a:solidFill>
                    <a:srgbClr val="FF0000"/>
                  </a:solidFill>
                </a:rPr>
                <a:t>NN5</a:t>
              </a:r>
              <a:endParaRPr lang="en-US">
                <a:solidFill>
                  <a:srgbClr val="FF0000"/>
                </a:solidFill>
              </a:endParaRPr>
            </a:p>
          </p:txBody>
        </p:sp>
      </p:grpSp>
      <p:pic>
        <p:nvPicPr>
          <p:cNvPr id="13" name="Content Placeholder 12"/>
          <p:cNvPicPr>
            <a:picLocks noGrp="1" noChangeAspect="1"/>
          </p:cNvPicPr>
          <p:nvPr>
            <p:ph sz="half" idx="2"/>
          </p:nvPr>
        </p:nvPicPr>
        <p:blipFill>
          <a:blip r:embed="rId4"/>
          <a:stretch>
            <a:fillRect/>
          </a:stretch>
        </p:blipFill>
        <p:spPr>
          <a:xfrm>
            <a:off x="5719230" y="4104641"/>
            <a:ext cx="6271943" cy="2272170"/>
          </a:xfrm>
          <a:prstGeom prst="rect">
            <a:avLst/>
          </a:prstGeom>
        </p:spPr>
      </p:pic>
    </p:spTree>
    <p:extLst>
      <p:ext uri="{BB962C8B-B14F-4D97-AF65-F5344CB8AC3E}">
        <p14:creationId xmlns:p14="http://schemas.microsoft.com/office/powerpoint/2010/main" val="1118973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In Detail: </a:t>
            </a:r>
            <a:r>
              <a:rPr lang="en-US" smtClean="0">
                <a:solidFill>
                  <a:srgbClr val="00B050"/>
                </a:solidFill>
              </a:rPr>
              <a:t>info.optodes</a:t>
            </a:r>
            <a:endParaRPr lang="en-US" dirty="0">
              <a:solidFill>
                <a:srgbClr val="00B050"/>
              </a:solidFill>
            </a:endParaRPr>
          </a:p>
        </p:txBody>
      </p:sp>
      <p:sp>
        <p:nvSpPr>
          <p:cNvPr id="3" name="Content Placeholder 2"/>
          <p:cNvSpPr>
            <a:spLocks noGrp="1"/>
          </p:cNvSpPr>
          <p:nvPr>
            <p:ph sz="half" idx="1"/>
          </p:nvPr>
        </p:nvSpPr>
        <p:spPr>
          <a:xfrm>
            <a:off x="154379" y="1805049"/>
            <a:ext cx="6279268" cy="4236312"/>
          </a:xfrm>
        </p:spPr>
        <p:txBody>
          <a:bodyPr>
            <a:noAutofit/>
          </a:bodyPr>
          <a:lstStyle/>
          <a:p>
            <a:r>
              <a:rPr lang="en-US" smtClean="0">
                <a:solidFill>
                  <a:srgbClr val="00B050"/>
                </a:solidFill>
              </a:rPr>
              <a:t>CapName </a:t>
            </a:r>
            <a:r>
              <a:rPr lang="en-US" smtClean="0">
                <a:solidFill>
                  <a:schemeClr val="tx1"/>
                </a:solidFill>
              </a:rPr>
              <a:t>- Name of cap file used.</a:t>
            </a:r>
          </a:p>
          <a:p>
            <a:r>
              <a:rPr lang="en-US" smtClean="0">
                <a:solidFill>
                  <a:srgbClr val="00B050"/>
                </a:solidFill>
              </a:rPr>
              <a:t>dpos2 </a:t>
            </a:r>
            <a:r>
              <a:rPr lang="en-US" smtClean="0">
                <a:solidFill>
                  <a:schemeClr val="tx1"/>
                </a:solidFill>
              </a:rPr>
              <a:t>- Detector positions in 2D grid space.</a:t>
            </a:r>
          </a:p>
          <a:p>
            <a:r>
              <a:rPr lang="en-US" smtClean="0">
                <a:solidFill>
                  <a:srgbClr val="00B050"/>
                </a:solidFill>
              </a:rPr>
              <a:t>spos2 </a:t>
            </a:r>
            <a:r>
              <a:rPr lang="en-US" smtClean="0">
                <a:solidFill>
                  <a:schemeClr val="tx1"/>
                </a:solidFill>
              </a:rPr>
              <a:t>- Source positions in 2D grid space.</a:t>
            </a:r>
          </a:p>
          <a:p>
            <a:r>
              <a:rPr lang="en-US" smtClean="0">
                <a:solidFill>
                  <a:srgbClr val="00B050"/>
                </a:solidFill>
              </a:rPr>
              <a:t>dpos3 </a:t>
            </a:r>
            <a:r>
              <a:rPr lang="en-US" smtClean="0">
                <a:solidFill>
                  <a:schemeClr val="tx1"/>
                </a:solidFill>
              </a:rPr>
              <a:t>- Detector positions in 3D </a:t>
            </a:r>
            <a:r>
              <a:rPr lang="en-US">
                <a:solidFill>
                  <a:schemeClr val="tx1"/>
                </a:solidFill>
              </a:rPr>
              <a:t>wrapped cap </a:t>
            </a:r>
            <a:r>
              <a:rPr lang="en-US" smtClean="0">
                <a:solidFill>
                  <a:schemeClr val="tx1"/>
                </a:solidFill>
              </a:rPr>
              <a:t>space.</a:t>
            </a:r>
          </a:p>
          <a:p>
            <a:r>
              <a:rPr lang="en-US" smtClean="0">
                <a:solidFill>
                  <a:srgbClr val="00B050"/>
                </a:solidFill>
              </a:rPr>
              <a:t>spos3 </a:t>
            </a:r>
            <a:r>
              <a:rPr lang="en-US" smtClean="0">
                <a:solidFill>
                  <a:schemeClr val="tx1"/>
                </a:solidFill>
              </a:rPr>
              <a:t>- Source positions in 3D wrapped cap space.</a:t>
            </a:r>
          </a:p>
          <a:p>
            <a:r>
              <a:rPr lang="en-US" smtClean="0">
                <a:solidFill>
                  <a:srgbClr val="00B050"/>
                </a:solidFill>
              </a:rPr>
              <a:t>plot3orientation </a:t>
            </a:r>
            <a:r>
              <a:rPr lang="en-US" smtClean="0">
                <a:solidFill>
                  <a:schemeClr val="tx1"/>
                </a:solidFill>
              </a:rPr>
              <a:t>- Contains </a:t>
            </a:r>
            <a:r>
              <a:rPr lang="en-US" smtClean="0">
                <a:solidFill>
                  <a:srgbClr val="00B050"/>
                </a:solidFill>
              </a:rPr>
              <a:t>.i</a:t>
            </a:r>
            <a:r>
              <a:rPr lang="en-US" smtClean="0">
                <a:solidFill>
                  <a:schemeClr val="tx1"/>
                </a:solidFill>
              </a:rPr>
              <a:t>, </a:t>
            </a:r>
            <a:r>
              <a:rPr lang="en-US" smtClean="0">
                <a:solidFill>
                  <a:srgbClr val="00B050"/>
                </a:solidFill>
              </a:rPr>
              <a:t>.j</a:t>
            </a:r>
            <a:r>
              <a:rPr lang="en-US" smtClean="0">
                <a:solidFill>
                  <a:schemeClr val="tx1"/>
                </a:solidFill>
              </a:rPr>
              <a:t>, and </a:t>
            </a:r>
            <a:r>
              <a:rPr lang="en-US" smtClean="0">
                <a:solidFill>
                  <a:srgbClr val="00B050"/>
                </a:solidFill>
              </a:rPr>
              <a:t>.k</a:t>
            </a:r>
            <a:r>
              <a:rPr lang="en-US" smtClean="0">
                <a:solidFill>
                  <a:schemeClr val="tx1"/>
                </a:solidFill>
              </a:rPr>
              <a:t> fields corresponding to x, y, and z orientation of 3D wrapped cap space.</a:t>
            </a:r>
            <a:endParaRPr lang="en-US">
              <a:solidFill>
                <a:schemeClr val="tx1"/>
              </a:solidFill>
            </a:endParaRPr>
          </a:p>
        </p:txBody>
      </p:sp>
      <p:pic>
        <p:nvPicPr>
          <p:cNvPr id="6" name="Picture 5"/>
          <p:cNvPicPr>
            <a:picLocks noChangeAspect="1"/>
          </p:cNvPicPr>
          <p:nvPr/>
        </p:nvPicPr>
        <p:blipFill rotWithShape="1">
          <a:blip r:embed="rId3"/>
          <a:srcRect l="36763" r="34241"/>
          <a:stretch/>
        </p:blipFill>
        <p:spPr>
          <a:xfrm>
            <a:off x="9095231" y="4292656"/>
            <a:ext cx="2109217" cy="2109942"/>
          </a:xfrm>
          <a:prstGeom prst="rect">
            <a:avLst/>
          </a:prstGeom>
        </p:spPr>
      </p:pic>
      <p:pic>
        <p:nvPicPr>
          <p:cNvPr id="20" name="Content Placeholder 3"/>
          <p:cNvPicPr>
            <a:picLocks noGrp="1" noChangeAspect="1"/>
          </p:cNvPicPr>
          <p:nvPr>
            <p:ph idx="1"/>
          </p:nvPr>
        </p:nvPicPr>
        <p:blipFill>
          <a:blip r:embed="rId4"/>
          <a:stretch>
            <a:fillRect/>
          </a:stretch>
        </p:blipFill>
        <p:spPr>
          <a:xfrm>
            <a:off x="2097024" y="4727878"/>
            <a:ext cx="3716828" cy="1674720"/>
          </a:xfrm>
          <a:prstGeom prst="rect">
            <a:avLst/>
          </a:prstGeom>
        </p:spPr>
      </p:pic>
      <p:sp>
        <p:nvSpPr>
          <p:cNvPr id="14" name="TextBox 13"/>
          <p:cNvSpPr txBox="1"/>
          <p:nvPr/>
        </p:nvSpPr>
        <p:spPr>
          <a:xfrm>
            <a:off x="6433647" y="4437888"/>
            <a:ext cx="1978833" cy="1754326"/>
          </a:xfrm>
          <a:prstGeom prst="rect">
            <a:avLst/>
          </a:prstGeom>
          <a:noFill/>
        </p:spPr>
        <p:txBody>
          <a:bodyPr wrap="square" rtlCol="0">
            <a:spAutoFit/>
          </a:bodyPr>
          <a:lstStyle/>
          <a:p>
            <a:r>
              <a:rPr lang="en-US" smtClean="0"/>
              <a:t>Left: 2D grid space.</a:t>
            </a:r>
          </a:p>
          <a:p>
            <a:endParaRPr lang="en-US"/>
          </a:p>
          <a:p>
            <a:r>
              <a:rPr lang="en-US" smtClean="0"/>
              <a:t>Right: 3D wrapped cap space.</a:t>
            </a:r>
            <a:endParaRPr lang="en-US"/>
          </a:p>
        </p:txBody>
      </p:sp>
      <p:pic>
        <p:nvPicPr>
          <p:cNvPr id="5" name="Picture 4"/>
          <p:cNvPicPr>
            <a:picLocks noChangeAspect="1"/>
          </p:cNvPicPr>
          <p:nvPr/>
        </p:nvPicPr>
        <p:blipFill>
          <a:blip r:embed="rId5"/>
          <a:stretch>
            <a:fillRect/>
          </a:stretch>
        </p:blipFill>
        <p:spPr>
          <a:xfrm>
            <a:off x="6433647" y="1054100"/>
            <a:ext cx="5619750" cy="1752600"/>
          </a:xfrm>
          <a:prstGeom prst="rect">
            <a:avLst/>
          </a:prstGeom>
        </p:spPr>
      </p:pic>
    </p:spTree>
    <p:extLst>
      <p:ext uri="{BB962C8B-B14F-4D97-AF65-F5344CB8AC3E}">
        <p14:creationId xmlns:p14="http://schemas.microsoft.com/office/powerpoint/2010/main" val="3146300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In Detail: </a:t>
            </a:r>
            <a:r>
              <a:rPr lang="en-US" smtClean="0">
                <a:solidFill>
                  <a:srgbClr val="00B050"/>
                </a:solidFill>
              </a:rPr>
              <a:t>info.tissue</a:t>
            </a:r>
            <a:endParaRPr lang="en-US" dirty="0">
              <a:solidFill>
                <a:srgbClr val="00B050"/>
              </a:solidFill>
            </a:endParaRPr>
          </a:p>
        </p:txBody>
      </p:sp>
      <p:sp>
        <p:nvSpPr>
          <p:cNvPr id="3" name="Content Placeholder 2"/>
          <p:cNvSpPr>
            <a:spLocks noGrp="1"/>
          </p:cNvSpPr>
          <p:nvPr>
            <p:ph idx="1"/>
          </p:nvPr>
        </p:nvSpPr>
        <p:spPr/>
        <p:txBody>
          <a:bodyPr>
            <a:noAutofit/>
          </a:bodyPr>
          <a:lstStyle/>
          <a:p>
            <a:r>
              <a:rPr lang="en-US" smtClean="0">
                <a:solidFill>
                  <a:srgbClr val="00B050"/>
                </a:solidFill>
              </a:rPr>
              <a:t>info.tissue</a:t>
            </a:r>
          </a:p>
          <a:p>
            <a:pPr lvl="1"/>
            <a:r>
              <a:rPr lang="en-US" smtClean="0">
                <a:solidFill>
                  <a:srgbClr val="00B050"/>
                </a:solidFill>
              </a:rPr>
              <a:t>affine </a:t>
            </a:r>
            <a:r>
              <a:rPr lang="en-US" smtClean="0">
                <a:solidFill>
                  <a:schemeClr val="tx1"/>
                </a:solidFill>
              </a:rPr>
              <a:t>- A transform matrix relating the DOT space to the atlas space.</a:t>
            </a:r>
            <a:endParaRPr lang="en-US">
              <a:solidFill>
                <a:schemeClr val="tx1"/>
              </a:solidFill>
            </a:endParaRPr>
          </a:p>
        </p:txBody>
      </p:sp>
    </p:spTree>
    <p:extLst>
      <p:ext uri="{BB962C8B-B14F-4D97-AF65-F5344CB8AC3E}">
        <p14:creationId xmlns:p14="http://schemas.microsoft.com/office/powerpoint/2010/main" val="1859192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Data Structures: </a:t>
            </a:r>
            <a:r>
              <a:rPr lang="en-US" smtClean="0">
                <a:solidFill>
                  <a:srgbClr val="00B050"/>
                </a:solidFill>
              </a:rPr>
              <a:t>flags</a:t>
            </a:r>
            <a:endParaRPr lang="en-US" dirty="0">
              <a:solidFill>
                <a:srgbClr val="00B050"/>
              </a:solidFill>
            </a:endParaRPr>
          </a:p>
        </p:txBody>
      </p:sp>
      <p:sp>
        <p:nvSpPr>
          <p:cNvPr id="3" name="Content Placeholder 2"/>
          <p:cNvSpPr>
            <a:spLocks noGrp="1"/>
          </p:cNvSpPr>
          <p:nvPr>
            <p:ph idx="1"/>
          </p:nvPr>
        </p:nvSpPr>
        <p:spPr>
          <a:xfrm>
            <a:off x="0" y="2160589"/>
            <a:ext cx="12192000" cy="3220303"/>
          </a:xfrm>
        </p:spPr>
        <p:txBody>
          <a:bodyPr numCol="2">
            <a:noAutofit/>
          </a:bodyPr>
          <a:lstStyle/>
          <a:p>
            <a:r>
              <a:rPr lang="en-US" smtClean="0">
                <a:solidFill>
                  <a:schemeClr val="tx1"/>
                </a:solidFill>
              </a:rPr>
              <a:t>The </a:t>
            </a:r>
            <a:r>
              <a:rPr lang="en-US" smtClean="0">
                <a:solidFill>
                  <a:srgbClr val="00B050"/>
                </a:solidFill>
              </a:rPr>
              <a:t>flags </a:t>
            </a:r>
            <a:r>
              <a:rPr lang="en-US" smtClean="0">
                <a:solidFill>
                  <a:schemeClr val="tx1"/>
                </a:solidFill>
              </a:rPr>
              <a:t>structure has 11 fields:</a:t>
            </a:r>
          </a:p>
          <a:p>
            <a:pPr lvl="1"/>
            <a:r>
              <a:rPr lang="en-US" smtClean="0">
                <a:solidFill>
                  <a:srgbClr val="00B050"/>
                </a:solidFill>
              </a:rPr>
              <a:t>Nsys</a:t>
            </a:r>
            <a:r>
              <a:rPr lang="en-US" smtClean="0">
                <a:solidFill>
                  <a:srgbClr val="00B0F0"/>
                </a:solidFill>
              </a:rPr>
              <a:t> </a:t>
            </a:r>
            <a:r>
              <a:rPr lang="en-US" smtClean="0">
                <a:solidFill>
                  <a:schemeClr val="tx1"/>
                </a:solidFill>
              </a:rPr>
              <a:t>- </a:t>
            </a:r>
            <a:r>
              <a:rPr lang="en-US">
                <a:solidFill>
                  <a:schemeClr val="tx1"/>
                </a:solidFill>
              </a:rPr>
              <a:t>Number </a:t>
            </a:r>
            <a:r>
              <a:rPr lang="en-US"/>
              <a:t>of systems used to acquire data.</a:t>
            </a:r>
            <a:endParaRPr lang="en-US" smtClean="0">
              <a:solidFill>
                <a:srgbClr val="00B0F0"/>
              </a:solidFill>
            </a:endParaRPr>
          </a:p>
          <a:p>
            <a:pPr lvl="1"/>
            <a:r>
              <a:rPr lang="en-US" smtClean="0">
                <a:solidFill>
                  <a:srgbClr val="00B050"/>
                </a:solidFill>
              </a:rPr>
              <a:t>crop_level</a:t>
            </a:r>
            <a:r>
              <a:rPr lang="en-US" smtClean="0">
                <a:solidFill>
                  <a:srgbClr val="00B0F0"/>
                </a:solidFill>
              </a:rPr>
              <a:t> </a:t>
            </a:r>
            <a:r>
              <a:rPr lang="en-US" smtClean="0">
                <a:solidFill>
                  <a:schemeClr val="tx1"/>
                </a:solidFill>
              </a:rPr>
              <a:t>- </a:t>
            </a:r>
            <a:r>
              <a:rPr lang="en-US">
                <a:solidFill>
                  <a:schemeClr val="tx1"/>
                </a:solidFill>
              </a:rPr>
              <a:t>Determines </a:t>
            </a:r>
            <a:r>
              <a:rPr lang="en-US"/>
              <a:t>data cropping to synch points. 0 – none, 1 – start pulse, 2 – start and stop pulses. Default 0 for Nsys == 1, and 2 for Nsys &gt;= 2.</a:t>
            </a:r>
            <a:endParaRPr lang="en-US" smtClean="0">
              <a:solidFill>
                <a:srgbClr val="00B0F0"/>
              </a:solidFill>
            </a:endParaRPr>
          </a:p>
          <a:p>
            <a:pPr lvl="1"/>
            <a:r>
              <a:rPr lang="en-US" smtClean="0">
                <a:solidFill>
                  <a:srgbClr val="00B050"/>
                </a:solidFill>
              </a:rPr>
              <a:t>bthresh </a:t>
            </a:r>
            <a:r>
              <a:rPr lang="en-US"/>
              <a:t>– Noise threshold for Good Measurements </a:t>
            </a:r>
            <a:r>
              <a:rPr lang="en-US" smtClean="0"/>
              <a:t>analysis.</a:t>
            </a:r>
            <a:endParaRPr lang="en-US"/>
          </a:p>
          <a:p>
            <a:pPr lvl="1"/>
            <a:r>
              <a:rPr lang="en-US">
                <a:solidFill>
                  <a:srgbClr val="00B050"/>
                </a:solidFill>
              </a:rPr>
              <a:t>gbox </a:t>
            </a:r>
            <a:r>
              <a:rPr lang="en-US"/>
              <a:t>– Gaussian smoothing filter </a:t>
            </a:r>
            <a:r>
              <a:rPr lang="en-US" smtClean="0"/>
              <a:t>width.</a:t>
            </a:r>
            <a:endParaRPr lang="en-US"/>
          </a:p>
          <a:p>
            <a:pPr lvl="1"/>
            <a:r>
              <a:rPr lang="en-US">
                <a:solidFill>
                  <a:srgbClr val="00B050"/>
                </a:solidFill>
              </a:rPr>
              <a:t>gsigma </a:t>
            </a:r>
            <a:r>
              <a:rPr lang="en-US"/>
              <a:t>– Gaussian smoothing filter </a:t>
            </a:r>
            <a:r>
              <a:rPr lang="en-US" smtClean="0"/>
              <a:t>height.</a:t>
            </a:r>
            <a:endParaRPr lang="en-US"/>
          </a:p>
          <a:p>
            <a:pPr lvl="1"/>
            <a:r>
              <a:rPr lang="en-US">
                <a:solidFill>
                  <a:srgbClr val="00B050"/>
                </a:solidFill>
              </a:rPr>
              <a:t>lambda1 </a:t>
            </a:r>
            <a:r>
              <a:rPr lang="en-US"/>
              <a:t>– First Tikhonov regularization </a:t>
            </a:r>
            <a:r>
              <a:rPr lang="en-US" smtClean="0"/>
              <a:t>parameter.</a:t>
            </a:r>
            <a:endParaRPr lang="en-US"/>
          </a:p>
          <a:p>
            <a:pPr lvl="1"/>
            <a:r>
              <a:rPr lang="en-US">
                <a:solidFill>
                  <a:srgbClr val="00B050"/>
                </a:solidFill>
              </a:rPr>
              <a:t>lambda2 </a:t>
            </a:r>
            <a:r>
              <a:rPr lang="en-US" smtClean="0"/>
              <a:t>– Spatially variant Tikhonov regularization parameter.</a:t>
            </a:r>
            <a:endParaRPr lang="en-US"/>
          </a:p>
          <a:p>
            <a:pPr lvl="1"/>
            <a:r>
              <a:rPr lang="en-US">
                <a:solidFill>
                  <a:srgbClr val="00B050"/>
                </a:solidFill>
              </a:rPr>
              <a:t>omega_hp </a:t>
            </a:r>
            <a:r>
              <a:rPr lang="en-US"/>
              <a:t>– HPF </a:t>
            </a:r>
            <a:r>
              <a:rPr lang="en-US" smtClean="0"/>
              <a:t>frequency.</a:t>
            </a:r>
            <a:endParaRPr lang="en-US"/>
          </a:p>
          <a:p>
            <a:pPr lvl="1"/>
            <a:r>
              <a:rPr lang="en-US">
                <a:solidFill>
                  <a:srgbClr val="00B050"/>
                </a:solidFill>
              </a:rPr>
              <a:t>omega_lp1 </a:t>
            </a:r>
            <a:r>
              <a:rPr lang="en-US"/>
              <a:t>– First LPF </a:t>
            </a:r>
            <a:r>
              <a:rPr lang="en-US" smtClean="0"/>
              <a:t>frequency.</a:t>
            </a:r>
            <a:endParaRPr lang="en-US"/>
          </a:p>
          <a:p>
            <a:pPr lvl="1"/>
            <a:r>
              <a:rPr lang="en-US">
                <a:solidFill>
                  <a:srgbClr val="00B050"/>
                </a:solidFill>
              </a:rPr>
              <a:t>omega_lp2 </a:t>
            </a:r>
            <a:r>
              <a:rPr lang="en-US"/>
              <a:t>– Second LPF </a:t>
            </a:r>
            <a:r>
              <a:rPr lang="en-US" smtClean="0"/>
              <a:t>frequency.</a:t>
            </a:r>
            <a:endParaRPr lang="en-US"/>
          </a:p>
          <a:p>
            <a:pPr lvl="1"/>
            <a:r>
              <a:rPr lang="en-US">
                <a:solidFill>
                  <a:srgbClr val="00B050"/>
                </a:solidFill>
              </a:rPr>
              <a:t>omega_lp3 </a:t>
            </a:r>
            <a:r>
              <a:rPr lang="en-US"/>
              <a:t>– Third LPF </a:t>
            </a:r>
            <a:r>
              <a:rPr lang="en-US" smtClean="0"/>
              <a:t>frequency.</a:t>
            </a:r>
            <a:endParaRPr lang="en-US"/>
          </a:p>
          <a:p>
            <a:pPr lvl="1"/>
            <a:r>
              <a:rPr lang="en-US">
                <a:solidFill>
                  <a:srgbClr val="00B050"/>
                </a:solidFill>
              </a:rPr>
              <a:t>omega_resample </a:t>
            </a:r>
            <a:r>
              <a:rPr lang="en-US"/>
              <a:t>– Resampling </a:t>
            </a:r>
            <a:r>
              <a:rPr lang="en-US" smtClean="0"/>
              <a:t>frequency.</a:t>
            </a:r>
            <a:endParaRPr lang="en-US"/>
          </a:p>
          <a:p>
            <a:pPr lvl="1"/>
            <a:r>
              <a:rPr lang="en-US">
                <a:solidFill>
                  <a:srgbClr val="00B050"/>
                </a:solidFill>
              </a:rPr>
              <a:t>resample_tol </a:t>
            </a:r>
            <a:r>
              <a:rPr lang="en-US"/>
              <a:t>– Tolerance threshold for resampling </a:t>
            </a:r>
            <a:r>
              <a:rPr lang="en-US" smtClean="0"/>
              <a:t>ratio</a:t>
            </a:r>
            <a:endParaRPr lang="en-US"/>
          </a:p>
        </p:txBody>
      </p:sp>
    </p:spTree>
    <p:extLst>
      <p:ext uri="{BB962C8B-B14F-4D97-AF65-F5344CB8AC3E}">
        <p14:creationId xmlns:p14="http://schemas.microsoft.com/office/powerpoint/2010/main" val="2576335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 </a:t>
            </a:r>
            <a:r>
              <a:rPr lang="en-US" smtClean="0">
                <a:solidFill>
                  <a:srgbClr val="00B050"/>
                </a:solidFill>
              </a:rPr>
              <a:t>params </a:t>
            </a:r>
            <a:r>
              <a:rPr lang="en-US" smtClean="0">
                <a:solidFill>
                  <a:schemeClr val="tx1"/>
                </a:solidFill>
              </a:rPr>
              <a:t>&amp;</a:t>
            </a:r>
            <a:r>
              <a:rPr lang="en-US" smtClean="0">
                <a:solidFill>
                  <a:srgbClr val="00B050"/>
                </a:solidFill>
              </a:rPr>
              <a:t> header</a:t>
            </a:r>
            <a:endParaRPr lang="en-US">
              <a:solidFill>
                <a:srgbClr val="00B050"/>
              </a:solidFill>
            </a:endParaRPr>
          </a:p>
        </p:txBody>
      </p:sp>
      <p:sp>
        <p:nvSpPr>
          <p:cNvPr id="3" name="Content Placeholder 2"/>
          <p:cNvSpPr>
            <a:spLocks noGrp="1"/>
          </p:cNvSpPr>
          <p:nvPr>
            <p:ph idx="1"/>
          </p:nvPr>
        </p:nvSpPr>
        <p:spPr/>
        <p:txBody>
          <a:bodyPr>
            <a:normAutofit/>
          </a:bodyPr>
          <a:lstStyle/>
          <a:p>
            <a:r>
              <a:rPr lang="en-US" sz="2000" smtClean="0">
                <a:solidFill>
                  <a:srgbClr val="00B050"/>
                </a:solidFill>
              </a:rPr>
              <a:t>params</a:t>
            </a:r>
            <a:r>
              <a:rPr lang="en-US" sz="2000" smtClean="0">
                <a:solidFill>
                  <a:srgbClr val="00B0F0"/>
                </a:solidFill>
              </a:rPr>
              <a:t> </a:t>
            </a:r>
            <a:r>
              <a:rPr lang="en-US" sz="2000" smtClean="0"/>
              <a:t>is used by most of the visualizations in NeuroDOT 2. Please see the appendix section at the end of this presentation, the function help sections, or the User Manual index for details on which functions use which fields.</a:t>
            </a:r>
          </a:p>
          <a:p>
            <a:endParaRPr lang="en-US" sz="2000"/>
          </a:p>
          <a:p>
            <a:r>
              <a:rPr lang="en-US" sz="2000" smtClean="0">
                <a:solidFill>
                  <a:srgbClr val="00B050"/>
                </a:solidFill>
              </a:rPr>
              <a:t>header</a:t>
            </a:r>
            <a:r>
              <a:rPr lang="en-US" sz="2000" smtClean="0">
                <a:solidFill>
                  <a:schemeClr val="tx1"/>
                </a:solidFill>
              </a:rPr>
              <a:t> is the NeuroDOT 2 native 4dfp format header for volumetric data.</a:t>
            </a:r>
            <a:endParaRPr lang="en-US" sz="1800" smtClean="0">
              <a:solidFill>
                <a:srgbClr val="00B050"/>
              </a:solidFill>
            </a:endParaRPr>
          </a:p>
        </p:txBody>
      </p:sp>
    </p:spTree>
    <p:extLst>
      <p:ext uri="{BB962C8B-B14F-4D97-AF65-F5344CB8AC3E}">
        <p14:creationId xmlns:p14="http://schemas.microsoft.com/office/powerpoint/2010/main" val="2362092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 </a:t>
            </a:r>
            <a:r>
              <a:rPr lang="en-US" smtClean="0">
                <a:solidFill>
                  <a:srgbClr val="00B050"/>
                </a:solidFill>
              </a:rPr>
              <a:t>params (1)</a:t>
            </a:r>
            <a:endParaRPr lang="en-US">
              <a:solidFill>
                <a:srgbClr val="00B050"/>
              </a:solidFill>
            </a:endParaRPr>
          </a:p>
        </p:txBody>
      </p:sp>
      <p:sp>
        <p:nvSpPr>
          <p:cNvPr id="3" name="Content Placeholder 2"/>
          <p:cNvSpPr>
            <a:spLocks noGrp="1"/>
          </p:cNvSpPr>
          <p:nvPr>
            <p:ph idx="1"/>
          </p:nvPr>
        </p:nvSpPr>
        <p:spPr>
          <a:xfrm>
            <a:off x="0" y="1320800"/>
            <a:ext cx="12191999" cy="5537200"/>
          </a:xfrm>
        </p:spPr>
        <p:txBody>
          <a:bodyPr numCol="2">
            <a:normAutofit/>
          </a:bodyPr>
          <a:lstStyle/>
          <a:p>
            <a:r>
              <a:rPr lang="en-US" sz="2000" smtClean="0">
                <a:solidFill>
                  <a:srgbClr val="00B050"/>
                </a:solidFill>
              </a:rPr>
              <a:t>params</a:t>
            </a:r>
          </a:p>
          <a:p>
            <a:pPr lvl="1"/>
            <a:r>
              <a:rPr lang="en-US" sz="1800" smtClean="0">
                <a:solidFill>
                  <a:srgbClr val="00B050"/>
                </a:solidFill>
              </a:rPr>
              <a:t>fig_size</a:t>
            </a:r>
            <a:r>
              <a:rPr lang="en-US" sz="1800" smtClean="0">
                <a:solidFill>
                  <a:srgbClr val="00B0F0"/>
                </a:solidFill>
              </a:rPr>
              <a:t> </a:t>
            </a:r>
            <a:r>
              <a:rPr lang="en-US" sz="1800" smtClean="0">
                <a:solidFill>
                  <a:schemeClr val="tx1"/>
                </a:solidFill>
              </a:rPr>
              <a:t>- Figure position vector.</a:t>
            </a:r>
          </a:p>
          <a:p>
            <a:pPr lvl="1"/>
            <a:r>
              <a:rPr lang="en-US" sz="1800" smtClean="0">
                <a:solidFill>
                  <a:srgbClr val="00B050"/>
                </a:solidFill>
              </a:rPr>
              <a:t>fig_handle</a:t>
            </a:r>
            <a:r>
              <a:rPr lang="en-US" sz="1800" smtClean="0">
                <a:solidFill>
                  <a:schemeClr val="tx1"/>
                </a:solidFill>
              </a:rPr>
              <a:t> - Figure to target.</a:t>
            </a:r>
          </a:p>
          <a:p>
            <a:pPr lvl="1"/>
            <a:r>
              <a:rPr lang="en-US" sz="1800" smtClean="0">
                <a:solidFill>
                  <a:srgbClr val="00B050"/>
                </a:solidFill>
              </a:rPr>
              <a:t>dimension</a:t>
            </a:r>
            <a:r>
              <a:rPr lang="en-US" sz="1800" smtClean="0">
                <a:solidFill>
                  <a:schemeClr val="tx1"/>
                </a:solidFill>
              </a:rPr>
              <a:t> - Plot rendering dimension.</a:t>
            </a:r>
            <a:endParaRPr lang="en-US" sz="1800"/>
          </a:p>
          <a:p>
            <a:pPr lvl="1"/>
            <a:r>
              <a:rPr lang="en-US" sz="1800">
                <a:solidFill>
                  <a:srgbClr val="00B050"/>
                </a:solidFill>
              </a:rPr>
              <a:t>rlimits </a:t>
            </a:r>
            <a:r>
              <a:rPr lang="en-US" sz="1800"/>
              <a:t>- Limits of pair radii displayed.  </a:t>
            </a:r>
            <a:endParaRPr lang="en-US" sz="1800" smtClean="0">
              <a:solidFill>
                <a:schemeClr val="tx1"/>
              </a:solidFill>
            </a:endParaRPr>
          </a:p>
          <a:p>
            <a:pPr lvl="1"/>
            <a:r>
              <a:rPr lang="en-US" sz="1800" smtClean="0">
                <a:solidFill>
                  <a:srgbClr val="00B050"/>
                </a:solidFill>
              </a:rPr>
              <a:t>Nnns </a:t>
            </a:r>
            <a:r>
              <a:rPr lang="en-US" sz="1800" smtClean="0"/>
              <a:t>- Number of NN's displayed.</a:t>
            </a:r>
          </a:p>
          <a:p>
            <a:pPr lvl="1"/>
            <a:r>
              <a:rPr lang="en-US" sz="1800" smtClean="0">
                <a:solidFill>
                  <a:srgbClr val="00B050"/>
                </a:solidFill>
              </a:rPr>
              <a:t>Nwls </a:t>
            </a:r>
            <a:r>
              <a:rPr lang="en-US" sz="1800" smtClean="0"/>
              <a:t>- Number of WL's displayed.</a:t>
            </a:r>
          </a:p>
          <a:p>
            <a:pPr lvl="1"/>
            <a:r>
              <a:rPr lang="en-US" sz="1800" smtClean="0">
                <a:solidFill>
                  <a:srgbClr val="00B050"/>
                </a:solidFill>
              </a:rPr>
              <a:t>useGM</a:t>
            </a:r>
            <a:r>
              <a:rPr lang="en-US" sz="1800" smtClean="0"/>
              <a:t> </a:t>
            </a:r>
            <a:r>
              <a:rPr lang="en-US" sz="1800"/>
              <a:t>– Whether to use Good Measurements.</a:t>
            </a:r>
          </a:p>
          <a:p>
            <a:pPr lvl="1"/>
            <a:r>
              <a:rPr lang="en-US" sz="1800">
                <a:solidFill>
                  <a:srgbClr val="00B050"/>
                </a:solidFill>
              </a:rPr>
              <a:t>xlimits</a:t>
            </a:r>
            <a:r>
              <a:rPr lang="en-US" sz="1800"/>
              <a:t> – Y-axis limits.</a:t>
            </a:r>
          </a:p>
          <a:p>
            <a:pPr lvl="1"/>
            <a:r>
              <a:rPr lang="en-US" sz="1800">
                <a:solidFill>
                  <a:srgbClr val="00B050"/>
                </a:solidFill>
              </a:rPr>
              <a:t>xscale</a:t>
            </a:r>
            <a:r>
              <a:rPr lang="en-US" sz="1800"/>
              <a:t> – X-axis scaling.</a:t>
            </a:r>
          </a:p>
          <a:p>
            <a:pPr lvl="1"/>
            <a:r>
              <a:rPr lang="en-US" sz="1800">
                <a:solidFill>
                  <a:srgbClr val="00B050"/>
                </a:solidFill>
              </a:rPr>
              <a:t>ylimits</a:t>
            </a:r>
            <a:r>
              <a:rPr lang="en-US" sz="1800"/>
              <a:t> – Y-axis limits.</a:t>
            </a:r>
          </a:p>
          <a:p>
            <a:pPr lvl="1"/>
            <a:r>
              <a:rPr lang="en-US" sz="1800">
                <a:solidFill>
                  <a:srgbClr val="00B050"/>
                </a:solidFill>
              </a:rPr>
              <a:t>yscale</a:t>
            </a:r>
            <a:r>
              <a:rPr lang="en-US" sz="1800"/>
              <a:t> – Y-axis scaling.</a:t>
            </a:r>
          </a:p>
          <a:p>
            <a:pPr lvl="1"/>
            <a:r>
              <a:rPr lang="en-US" sz="1800">
                <a:solidFill>
                  <a:srgbClr val="00B050"/>
                </a:solidFill>
              </a:rPr>
              <a:t>climits </a:t>
            </a:r>
            <a:r>
              <a:rPr lang="en-US" sz="1800"/>
              <a:t>- Limits of color axis</a:t>
            </a:r>
            <a:r>
              <a:rPr lang="en-US" sz="1800" smtClean="0"/>
              <a:t>.</a:t>
            </a:r>
            <a:endParaRPr lang="en-US" sz="1800"/>
          </a:p>
          <a:p>
            <a:pPr lvl="1"/>
            <a:r>
              <a:rPr lang="en-US" sz="1800">
                <a:solidFill>
                  <a:srgbClr val="00B050"/>
                </a:solidFill>
              </a:rPr>
              <a:t>mode</a:t>
            </a:r>
            <a:r>
              <a:rPr lang="en-US" sz="1800"/>
              <a:t> – Display mode.</a:t>
            </a:r>
          </a:p>
          <a:p>
            <a:pPr lvl="1"/>
            <a:r>
              <a:rPr lang="en-US" sz="1800">
                <a:solidFill>
                  <a:srgbClr val="00B050"/>
                </a:solidFill>
              </a:rPr>
              <a:t>Nregs</a:t>
            </a:r>
            <a:r>
              <a:rPr lang="en-US" sz="1800"/>
              <a:t> - Number of mesh regions to display.</a:t>
            </a:r>
          </a:p>
          <a:p>
            <a:pPr lvl="1"/>
            <a:r>
              <a:rPr lang="en-US" sz="1800" smtClean="0">
                <a:solidFill>
                  <a:srgbClr val="00B050"/>
                </a:solidFill>
              </a:rPr>
              <a:t>cbmode</a:t>
            </a:r>
            <a:r>
              <a:rPr lang="en-US" sz="1800" smtClean="0"/>
              <a:t> - Use custom colorbar axis labels.</a:t>
            </a:r>
          </a:p>
          <a:p>
            <a:pPr lvl="1"/>
            <a:r>
              <a:rPr lang="en-US" sz="1800" smtClean="0">
                <a:solidFill>
                  <a:srgbClr val="00B050"/>
                </a:solidFill>
              </a:rPr>
              <a:t>cblabels</a:t>
            </a:r>
            <a:r>
              <a:rPr lang="en-US" sz="1800" smtClean="0"/>
              <a:t> - Custom colorbar axis labels.</a:t>
            </a:r>
          </a:p>
          <a:p>
            <a:pPr lvl="1"/>
            <a:r>
              <a:rPr lang="en-US" sz="1800" smtClean="0">
                <a:solidFill>
                  <a:srgbClr val="00B050"/>
                </a:solidFill>
              </a:rPr>
              <a:t>cbticks</a:t>
            </a:r>
            <a:r>
              <a:rPr lang="en-US" sz="1800" smtClean="0"/>
              <a:t> - Custom colorbar axis label ticks.</a:t>
            </a:r>
            <a:endParaRPr lang="en-US" sz="1800"/>
          </a:p>
          <a:p>
            <a:pPr lvl="1"/>
            <a:r>
              <a:rPr lang="en-US" sz="1800">
                <a:solidFill>
                  <a:srgbClr val="00B050"/>
                </a:solidFill>
              </a:rPr>
              <a:t>bins </a:t>
            </a:r>
            <a:r>
              <a:rPr lang="en-US" sz="1800"/>
              <a:t>- Number or array of histogram bins.</a:t>
            </a:r>
          </a:p>
          <a:p>
            <a:pPr lvl="1"/>
            <a:r>
              <a:rPr lang="en-US" sz="1800" smtClean="0">
                <a:solidFill>
                  <a:srgbClr val="00B050"/>
                </a:solidFill>
              </a:rPr>
              <a:t>show_pulses </a:t>
            </a:r>
            <a:r>
              <a:rPr lang="en-US" sz="1800" smtClean="0"/>
              <a:t>- Whether to display stim synch pulses.</a:t>
            </a:r>
          </a:p>
        </p:txBody>
      </p:sp>
    </p:spTree>
    <p:extLst>
      <p:ext uri="{BB962C8B-B14F-4D97-AF65-F5344CB8AC3E}">
        <p14:creationId xmlns:p14="http://schemas.microsoft.com/office/powerpoint/2010/main" val="8323942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 </a:t>
            </a:r>
            <a:r>
              <a:rPr lang="en-US" smtClean="0">
                <a:solidFill>
                  <a:srgbClr val="00B050"/>
                </a:solidFill>
              </a:rPr>
              <a:t>params (2)</a:t>
            </a:r>
            <a:endParaRPr lang="en-US">
              <a:solidFill>
                <a:srgbClr val="00B050"/>
              </a:solidFill>
            </a:endParaRPr>
          </a:p>
        </p:txBody>
      </p:sp>
      <p:sp>
        <p:nvSpPr>
          <p:cNvPr id="3" name="Content Placeholder 2"/>
          <p:cNvSpPr>
            <a:spLocks noGrp="1"/>
          </p:cNvSpPr>
          <p:nvPr>
            <p:ph idx="1"/>
          </p:nvPr>
        </p:nvSpPr>
        <p:spPr>
          <a:xfrm>
            <a:off x="0" y="1320800"/>
            <a:ext cx="12191999" cy="5537200"/>
          </a:xfrm>
        </p:spPr>
        <p:txBody>
          <a:bodyPr numCol="2">
            <a:normAutofit/>
          </a:bodyPr>
          <a:lstStyle/>
          <a:p>
            <a:r>
              <a:rPr lang="en-US" sz="2000" smtClean="0">
                <a:solidFill>
                  <a:srgbClr val="00B050"/>
                </a:solidFill>
              </a:rPr>
              <a:t>params</a:t>
            </a:r>
          </a:p>
          <a:p>
            <a:pPr lvl="1"/>
            <a:r>
              <a:rPr lang="en-US" sz="1800">
                <a:solidFill>
                  <a:srgbClr val="00B050"/>
                </a:solidFill>
              </a:rPr>
              <a:t>CH</a:t>
            </a:r>
            <a:r>
              <a:rPr lang="en-US" sz="1800">
                <a:solidFill>
                  <a:srgbClr val="00B0F0"/>
                </a:solidFill>
              </a:rPr>
              <a:t> </a:t>
            </a:r>
            <a:r>
              <a:rPr lang="en-US" sz="1800">
                <a:solidFill>
                  <a:schemeClr val="tx1"/>
                </a:solidFill>
              </a:rPr>
              <a:t>- Turn crosshairs on and off.</a:t>
            </a:r>
          </a:p>
          <a:p>
            <a:pPr lvl="1"/>
            <a:r>
              <a:rPr lang="en-US" sz="1800">
                <a:solidFill>
                  <a:srgbClr val="00B050"/>
                </a:solidFill>
              </a:rPr>
              <a:t>slices </a:t>
            </a:r>
            <a:r>
              <a:rPr lang="en-US" sz="1800"/>
              <a:t>- Selects 3D slices to display.</a:t>
            </a:r>
          </a:p>
          <a:p>
            <a:pPr lvl="1"/>
            <a:r>
              <a:rPr lang="en-US" sz="1800">
                <a:solidFill>
                  <a:srgbClr val="00B050"/>
                </a:solidFill>
              </a:rPr>
              <a:t>slices_type </a:t>
            </a:r>
            <a:r>
              <a:rPr lang="en-US" sz="1800"/>
              <a:t>- Selects MATLAB indexing or coordinates in provided space for </a:t>
            </a:r>
            <a:r>
              <a:rPr lang="en-US" sz="1800">
                <a:solidFill>
                  <a:srgbClr val="00B050"/>
                </a:solidFill>
              </a:rPr>
              <a:t>slices</a:t>
            </a:r>
            <a:r>
              <a:rPr lang="en-US" sz="1800"/>
              <a:t>.</a:t>
            </a:r>
          </a:p>
          <a:p>
            <a:pPr lvl="1"/>
            <a:r>
              <a:rPr lang="en-US" sz="1800">
                <a:solidFill>
                  <a:srgbClr val="00B050"/>
                </a:solidFill>
              </a:rPr>
              <a:t>orientation </a:t>
            </a:r>
            <a:r>
              <a:rPr lang="en-US" sz="1800"/>
              <a:t>- Selects 3D orientation to display.</a:t>
            </a:r>
          </a:p>
          <a:p>
            <a:pPr lvl="1"/>
            <a:r>
              <a:rPr lang="en-US" sz="1800">
                <a:solidFill>
                  <a:srgbClr val="00B050"/>
                </a:solidFill>
              </a:rPr>
              <a:t>view</a:t>
            </a:r>
            <a:r>
              <a:rPr lang="en-US" sz="1800"/>
              <a:t> – Sets the view perspective.</a:t>
            </a:r>
          </a:p>
          <a:p>
            <a:pPr lvl="1"/>
            <a:r>
              <a:rPr lang="en-US" sz="1800">
                <a:solidFill>
                  <a:srgbClr val="00B050"/>
                </a:solidFill>
              </a:rPr>
              <a:t>ctx</a:t>
            </a:r>
            <a:r>
              <a:rPr lang="en-US" sz="1800"/>
              <a:t> – Defines inflation of a mesh.</a:t>
            </a:r>
          </a:p>
          <a:p>
            <a:pPr lvl="1"/>
            <a:r>
              <a:rPr lang="en-US" sz="1800" smtClean="0">
                <a:solidFill>
                  <a:srgbClr val="00B050"/>
                </a:solidFill>
              </a:rPr>
              <a:t>alpha</a:t>
            </a:r>
            <a:r>
              <a:rPr lang="en-US" sz="1800" smtClean="0"/>
              <a:t> </a:t>
            </a:r>
            <a:r>
              <a:rPr lang="en-US" sz="1800"/>
              <a:t>– Transparency of mesh.</a:t>
            </a:r>
          </a:p>
          <a:p>
            <a:pPr lvl="1"/>
            <a:r>
              <a:rPr lang="en-US" sz="1800">
                <a:solidFill>
                  <a:srgbClr val="00B050"/>
                </a:solidFill>
              </a:rPr>
              <a:t>OL</a:t>
            </a:r>
            <a:r>
              <a:rPr lang="en-US" sz="1800"/>
              <a:t> – If “overlap” data is presented (</a:t>
            </a:r>
            <a:r>
              <a:rPr lang="en-US" sz="1800">
                <a:solidFill>
                  <a:srgbClr val="00B050"/>
                </a:solidFill>
              </a:rPr>
              <a:t>OL</a:t>
            </a:r>
            <a:r>
              <a:rPr lang="en-US" sz="1800"/>
              <a:t>==1), this sets the interpolation method to '</a:t>
            </a:r>
            <a:r>
              <a:rPr lang="en-US" sz="1800">
                <a:solidFill>
                  <a:srgbClr val="00B050"/>
                </a:solidFill>
              </a:rPr>
              <a:t>nearest</a:t>
            </a:r>
            <a:r>
              <a:rPr lang="en-US" sz="1800"/>
              <a:t>'. Default is '</a:t>
            </a:r>
            <a:r>
              <a:rPr lang="en-US" sz="1800">
                <a:solidFill>
                  <a:srgbClr val="00B050"/>
                </a:solidFill>
              </a:rPr>
              <a:t>linear</a:t>
            </a:r>
            <a:r>
              <a:rPr lang="en-US" sz="1800"/>
              <a:t>'.</a:t>
            </a:r>
          </a:p>
          <a:p>
            <a:pPr lvl="1"/>
            <a:r>
              <a:rPr lang="en-US" sz="1800" smtClean="0">
                <a:solidFill>
                  <a:srgbClr val="00B050"/>
                </a:solidFill>
              </a:rPr>
              <a:t>DR </a:t>
            </a:r>
            <a:r>
              <a:rPr lang="en-US" sz="1800" smtClean="0"/>
              <a:t>- Grayscale dynamic range.</a:t>
            </a:r>
          </a:p>
          <a:p>
            <a:pPr lvl="1"/>
            <a:r>
              <a:rPr lang="en-US" sz="1800" smtClean="0">
                <a:solidFill>
                  <a:srgbClr val="00B050"/>
                </a:solidFill>
              </a:rPr>
              <a:t>Scale </a:t>
            </a:r>
            <a:r>
              <a:rPr lang="en-US" sz="1800" smtClean="0"/>
              <a:t>- Maximum value to which an image is scaled.</a:t>
            </a:r>
          </a:p>
          <a:p>
            <a:pPr lvl="1"/>
            <a:r>
              <a:rPr lang="en-US" sz="1800" smtClean="0">
                <a:solidFill>
                  <a:srgbClr val="00B050"/>
                </a:solidFill>
              </a:rPr>
              <a:t>BG </a:t>
            </a:r>
            <a:r>
              <a:rPr lang="en-US" sz="1800" smtClean="0"/>
              <a:t>- Background color, as an RGB triplet.</a:t>
            </a:r>
            <a:endParaRPr lang="en-US" sz="1800"/>
          </a:p>
          <a:p>
            <a:pPr lvl="1"/>
            <a:r>
              <a:rPr lang="en-US" sz="1800" smtClean="0">
                <a:solidFill>
                  <a:srgbClr val="00B050"/>
                </a:solidFill>
              </a:rPr>
              <a:t>TC </a:t>
            </a:r>
            <a:r>
              <a:rPr lang="en-US" sz="1800" smtClean="0"/>
              <a:t>- True color mapping.</a:t>
            </a:r>
          </a:p>
          <a:p>
            <a:pPr lvl="1"/>
            <a:r>
              <a:rPr lang="en-US" sz="1800" smtClean="0">
                <a:solidFill>
                  <a:srgbClr val="00B050"/>
                </a:solidFill>
              </a:rPr>
              <a:t>PD</a:t>
            </a:r>
            <a:r>
              <a:rPr lang="en-US" sz="1800" smtClean="0">
                <a:solidFill>
                  <a:srgbClr val="00B0F0"/>
                </a:solidFill>
              </a:rPr>
              <a:t> </a:t>
            </a:r>
            <a:r>
              <a:rPr lang="en-US" sz="1800" smtClean="0"/>
              <a:t>- Declares a positive definite data set.</a:t>
            </a:r>
          </a:p>
          <a:p>
            <a:pPr lvl="1"/>
            <a:r>
              <a:rPr lang="en-US" sz="1800" smtClean="0">
                <a:solidFill>
                  <a:srgbClr val="00B050"/>
                </a:solidFill>
              </a:rPr>
              <a:t>Cmap </a:t>
            </a:r>
            <a:r>
              <a:rPr lang="en-US" sz="1800" smtClean="0"/>
              <a:t>- Colormap settings.</a:t>
            </a:r>
          </a:p>
          <a:p>
            <a:pPr lvl="2"/>
            <a:r>
              <a:rPr lang="en-US" sz="1600" smtClean="0">
                <a:solidFill>
                  <a:srgbClr val="00B050"/>
                </a:solidFill>
              </a:rPr>
              <a:t>P </a:t>
            </a:r>
            <a:r>
              <a:rPr lang="en-US" sz="1600" smtClean="0"/>
              <a:t>- Positive domain colormap.</a:t>
            </a:r>
          </a:p>
          <a:p>
            <a:pPr lvl="2"/>
            <a:r>
              <a:rPr lang="en-US" sz="1600" smtClean="0">
                <a:solidFill>
                  <a:srgbClr val="00B050"/>
                </a:solidFill>
              </a:rPr>
              <a:t>N </a:t>
            </a:r>
            <a:r>
              <a:rPr lang="en-US" sz="1600" smtClean="0"/>
              <a:t>- Negative domain colormap.</a:t>
            </a:r>
          </a:p>
          <a:p>
            <a:pPr lvl="2"/>
            <a:r>
              <a:rPr lang="en-US" sz="1600" smtClean="0">
                <a:solidFill>
                  <a:srgbClr val="00B050"/>
                </a:solidFill>
              </a:rPr>
              <a:t>flipP </a:t>
            </a:r>
            <a:r>
              <a:rPr lang="en-US" sz="1600" smtClean="0"/>
              <a:t>- Inverts positive colormap.</a:t>
            </a:r>
          </a:p>
          <a:p>
            <a:pPr lvl="2"/>
            <a:r>
              <a:rPr lang="en-US" sz="1600" smtClean="0">
                <a:solidFill>
                  <a:srgbClr val="00B050"/>
                </a:solidFill>
              </a:rPr>
              <a:t>flipN </a:t>
            </a:r>
            <a:r>
              <a:rPr lang="en-US" sz="1600" smtClean="0"/>
              <a:t>- Inverts negative colormap.</a:t>
            </a:r>
          </a:p>
          <a:p>
            <a:pPr lvl="1"/>
            <a:r>
              <a:rPr lang="en-US" sz="1800" smtClean="0">
                <a:solidFill>
                  <a:srgbClr val="00B050"/>
                </a:solidFill>
              </a:rPr>
              <a:t>Th </a:t>
            </a:r>
            <a:r>
              <a:rPr lang="en-US" sz="1800" smtClean="0"/>
              <a:t>- Threshold settings structure.</a:t>
            </a:r>
          </a:p>
          <a:p>
            <a:pPr lvl="2"/>
            <a:r>
              <a:rPr lang="en-US" sz="1600" smtClean="0">
                <a:solidFill>
                  <a:srgbClr val="00B050"/>
                </a:solidFill>
              </a:rPr>
              <a:t>P </a:t>
            </a:r>
            <a:r>
              <a:rPr lang="en-US" sz="1600" smtClean="0"/>
              <a:t>- Basemum threshold to display positive values.</a:t>
            </a:r>
          </a:p>
          <a:p>
            <a:pPr lvl="2"/>
            <a:r>
              <a:rPr lang="en-US" sz="1600" smtClean="0">
                <a:solidFill>
                  <a:srgbClr val="00B050"/>
                </a:solidFill>
              </a:rPr>
              <a:t>N </a:t>
            </a:r>
            <a:r>
              <a:rPr lang="en-US" sz="1600" smtClean="0"/>
              <a:t>- Maximum threshold to display negative values.</a:t>
            </a:r>
          </a:p>
          <a:p>
            <a:pPr lvl="1"/>
            <a:r>
              <a:rPr lang="en-US" sz="1800" smtClean="0">
                <a:solidFill>
                  <a:srgbClr val="00B050"/>
                </a:solidFill>
              </a:rPr>
              <a:t>Saturation</a:t>
            </a:r>
            <a:r>
              <a:rPr lang="en-US" sz="1800" smtClean="0"/>
              <a:t> - </a:t>
            </a:r>
            <a:r>
              <a:rPr lang="en-US" sz="1800"/>
              <a:t>Field the size of data with values to set the coloring saturation. Must be within range [0, 1</a:t>
            </a:r>
            <a:r>
              <a:rPr lang="en-US" sz="1800" smtClean="0"/>
              <a:t>].</a:t>
            </a:r>
          </a:p>
        </p:txBody>
      </p:sp>
    </p:spTree>
    <p:extLst>
      <p:ext uri="{BB962C8B-B14F-4D97-AF65-F5344CB8AC3E}">
        <p14:creationId xmlns:p14="http://schemas.microsoft.com/office/powerpoint/2010/main" val="32354953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 - </a:t>
            </a:r>
            <a:r>
              <a:rPr lang="en-US" smtClean="0">
                <a:solidFill>
                  <a:srgbClr val="00B050"/>
                </a:solidFill>
              </a:rPr>
              <a:t>header</a:t>
            </a:r>
            <a:endParaRPr lang="en-US">
              <a:solidFill>
                <a:srgbClr val="00B050"/>
              </a:solidFill>
            </a:endParaRPr>
          </a:p>
        </p:txBody>
      </p:sp>
      <p:sp>
        <p:nvSpPr>
          <p:cNvPr id="3" name="Content Placeholder 2"/>
          <p:cNvSpPr>
            <a:spLocks noGrp="1"/>
          </p:cNvSpPr>
          <p:nvPr>
            <p:ph idx="1"/>
          </p:nvPr>
        </p:nvSpPr>
        <p:spPr/>
        <p:txBody>
          <a:bodyPr numCol="2">
            <a:noAutofit/>
          </a:bodyPr>
          <a:lstStyle/>
          <a:p>
            <a:r>
              <a:rPr lang="en-US" smtClean="0">
                <a:solidFill>
                  <a:srgbClr val="00B050"/>
                </a:solidFill>
              </a:rPr>
              <a:t>header</a:t>
            </a:r>
          </a:p>
          <a:p>
            <a:pPr lvl="1"/>
            <a:r>
              <a:rPr lang="en-US" smtClean="0">
                <a:solidFill>
                  <a:srgbClr val="00B050"/>
                </a:solidFill>
              </a:rPr>
              <a:t>version_of_keys</a:t>
            </a:r>
            <a:r>
              <a:rPr lang="en-US" smtClean="0">
                <a:solidFill>
                  <a:srgbClr val="00B0F0"/>
                </a:solidFill>
              </a:rPr>
              <a:t> </a:t>
            </a:r>
            <a:r>
              <a:rPr lang="en-US" smtClean="0"/>
              <a:t>- Key file version.</a:t>
            </a:r>
          </a:p>
          <a:p>
            <a:pPr lvl="1"/>
            <a:r>
              <a:rPr lang="en-US" smtClean="0">
                <a:solidFill>
                  <a:srgbClr val="00B050"/>
                </a:solidFill>
              </a:rPr>
              <a:t>format</a:t>
            </a:r>
            <a:r>
              <a:rPr lang="en-US" smtClean="0">
                <a:solidFill>
                  <a:srgbClr val="00B0F0"/>
                </a:solidFill>
              </a:rPr>
              <a:t> </a:t>
            </a:r>
            <a:r>
              <a:rPr lang="en-US" smtClean="0"/>
              <a:t>- </a:t>
            </a:r>
            <a:r>
              <a:rPr lang="en-US"/>
              <a:t>Format of raw data file (“float”, “double”, etc</a:t>
            </a:r>
            <a:r>
              <a:rPr lang="en-US" smtClean="0"/>
              <a:t>.).</a:t>
            </a:r>
          </a:p>
          <a:p>
            <a:pPr lvl="1"/>
            <a:r>
              <a:rPr lang="en-US" smtClean="0">
                <a:solidFill>
                  <a:srgbClr val="00B050"/>
                </a:solidFill>
              </a:rPr>
              <a:t>conversion_program</a:t>
            </a:r>
            <a:r>
              <a:rPr lang="en-US" smtClean="0">
                <a:solidFill>
                  <a:srgbClr val="00B0F0"/>
                </a:solidFill>
              </a:rPr>
              <a:t> </a:t>
            </a:r>
            <a:r>
              <a:rPr lang="en-US" smtClean="0"/>
              <a:t>- Program used to convert the space.</a:t>
            </a:r>
          </a:p>
          <a:p>
            <a:pPr lvl="1"/>
            <a:r>
              <a:rPr lang="en-US" smtClean="0">
                <a:solidFill>
                  <a:srgbClr val="00B050"/>
                </a:solidFill>
              </a:rPr>
              <a:t>filename</a:t>
            </a:r>
            <a:r>
              <a:rPr lang="en-US" smtClean="0">
                <a:solidFill>
                  <a:srgbClr val="00B0F0"/>
                </a:solidFill>
              </a:rPr>
              <a:t> </a:t>
            </a:r>
            <a:r>
              <a:rPr lang="en-US" smtClean="0"/>
              <a:t>- Name of associated raw volumetric data file.</a:t>
            </a:r>
          </a:p>
          <a:p>
            <a:pPr lvl="1"/>
            <a:r>
              <a:rPr lang="en-US" smtClean="0">
                <a:solidFill>
                  <a:srgbClr val="00B050"/>
                </a:solidFill>
              </a:rPr>
              <a:t>bytes_per_pixel </a:t>
            </a:r>
            <a:r>
              <a:rPr lang="en-US" smtClean="0"/>
              <a:t>- Number of bytes per pixel.</a:t>
            </a:r>
          </a:p>
          <a:p>
            <a:pPr lvl="1"/>
            <a:r>
              <a:rPr lang="en-US" smtClean="0">
                <a:solidFill>
                  <a:srgbClr val="00B050"/>
                </a:solidFill>
              </a:rPr>
              <a:t>byte</a:t>
            </a:r>
            <a:r>
              <a:rPr lang="en-US" smtClean="0">
                <a:solidFill>
                  <a:srgbClr val="00B0F0"/>
                </a:solidFill>
              </a:rPr>
              <a:t> </a:t>
            </a:r>
            <a:r>
              <a:rPr lang="en-US" smtClean="0"/>
              <a:t>- Byte endian-ness.</a:t>
            </a:r>
          </a:p>
          <a:p>
            <a:pPr lvl="1"/>
            <a:r>
              <a:rPr lang="en-US" smtClean="0">
                <a:solidFill>
                  <a:srgbClr val="00B050"/>
                </a:solidFill>
              </a:rPr>
              <a:t>acq </a:t>
            </a:r>
            <a:r>
              <a:rPr lang="en-US" smtClean="0"/>
              <a:t>- Canonical orientation of the data's raw space.</a:t>
            </a:r>
          </a:p>
          <a:p>
            <a:pPr lvl="1"/>
            <a:r>
              <a:rPr lang="en-US" smtClean="0">
                <a:solidFill>
                  <a:srgbClr val="00B050"/>
                </a:solidFill>
              </a:rPr>
              <a:t>nDim </a:t>
            </a:r>
            <a:r>
              <a:rPr lang="en-US" smtClean="0"/>
              <a:t>- Number of dimensions.</a:t>
            </a:r>
          </a:p>
          <a:p>
            <a:pPr lvl="1"/>
            <a:r>
              <a:rPr lang="en-US">
                <a:solidFill>
                  <a:srgbClr val="00B050"/>
                </a:solidFill>
              </a:rPr>
              <a:t>nVx, nVy, nVz</a:t>
            </a:r>
            <a:r>
              <a:rPr lang="en-US">
                <a:solidFill>
                  <a:srgbClr val="00B0F0"/>
                </a:solidFill>
              </a:rPr>
              <a:t> </a:t>
            </a:r>
            <a:r>
              <a:rPr lang="en-US"/>
              <a:t>- Number of voxels in each </a:t>
            </a:r>
            <a:r>
              <a:rPr lang="en-US" smtClean="0"/>
              <a:t>spatial dimension</a:t>
            </a:r>
            <a:r>
              <a:rPr lang="en-US"/>
              <a:t>.</a:t>
            </a:r>
          </a:p>
          <a:p>
            <a:pPr lvl="1"/>
            <a:r>
              <a:rPr lang="en-US">
                <a:solidFill>
                  <a:srgbClr val="00B050"/>
                </a:solidFill>
              </a:rPr>
              <a:t>nVt </a:t>
            </a:r>
            <a:r>
              <a:rPr lang="en-US"/>
              <a:t>- </a:t>
            </a:r>
            <a:r>
              <a:rPr lang="en-US" smtClean="0"/>
              <a:t>Number of time points.</a:t>
            </a:r>
            <a:endParaRPr lang="en-US"/>
          </a:p>
          <a:p>
            <a:pPr lvl="1"/>
            <a:r>
              <a:rPr lang="en-US" smtClean="0">
                <a:solidFill>
                  <a:srgbClr val="00B050"/>
                </a:solidFill>
              </a:rPr>
              <a:t>mmx, mmy, mmz</a:t>
            </a:r>
            <a:r>
              <a:rPr lang="en-US" smtClean="0">
                <a:solidFill>
                  <a:srgbClr val="00B0F0"/>
                </a:solidFill>
              </a:rPr>
              <a:t> </a:t>
            </a:r>
            <a:r>
              <a:rPr lang="en-US" smtClean="0"/>
              <a:t>- Size of voxels in millimeters, in each dimension.</a:t>
            </a:r>
          </a:p>
          <a:p>
            <a:pPr lvl="1"/>
            <a:r>
              <a:rPr lang="en-US" smtClean="0">
                <a:solidFill>
                  <a:srgbClr val="00B050"/>
                </a:solidFill>
              </a:rPr>
              <a:t>mmppix </a:t>
            </a:r>
            <a:r>
              <a:rPr lang="en-US" smtClean="0"/>
              <a:t>- </a:t>
            </a:r>
            <a:r>
              <a:rPr lang="en-US"/>
              <a:t>Number of millimeters per voxel in each dimension (x, y, z). A negative value reflects that the direction is flipped in that dimension</a:t>
            </a:r>
            <a:r>
              <a:rPr lang="en-US" smtClean="0"/>
              <a:t>.</a:t>
            </a:r>
            <a:endParaRPr lang="en-US"/>
          </a:p>
          <a:p>
            <a:pPr lvl="1"/>
            <a:r>
              <a:rPr lang="en-US" smtClean="0">
                <a:solidFill>
                  <a:srgbClr val="00B050"/>
                </a:solidFill>
              </a:rPr>
              <a:t>center </a:t>
            </a:r>
            <a:r>
              <a:rPr lang="en-US" smtClean="0"/>
              <a:t>- </a:t>
            </a:r>
            <a:r>
              <a:rPr lang="en-US"/>
              <a:t>A vector projecting from the center of voxel (0, 0, 0) to the center of the space described by </a:t>
            </a:r>
            <a:r>
              <a:rPr lang="en-US" smtClean="0">
                <a:solidFill>
                  <a:srgbClr val="00B050"/>
                </a:solidFill>
              </a:rPr>
              <a:t>header</a:t>
            </a:r>
            <a:r>
              <a:rPr lang="en-US" smtClean="0"/>
              <a:t>.</a:t>
            </a:r>
            <a:endParaRPr lang="en-US"/>
          </a:p>
        </p:txBody>
      </p:sp>
      <p:pic>
        <p:nvPicPr>
          <p:cNvPr id="5" name="Picture 4"/>
          <p:cNvPicPr>
            <a:picLocks noChangeAspect="1"/>
          </p:cNvPicPr>
          <p:nvPr/>
        </p:nvPicPr>
        <p:blipFill>
          <a:blip r:embed="rId3"/>
          <a:stretch>
            <a:fillRect/>
          </a:stretch>
        </p:blipFill>
        <p:spPr>
          <a:xfrm>
            <a:off x="9415902" y="306877"/>
            <a:ext cx="2473495" cy="2893523"/>
          </a:xfrm>
          <a:prstGeom prst="rect">
            <a:avLst/>
          </a:prstGeom>
        </p:spPr>
      </p:pic>
    </p:spTree>
    <p:extLst>
      <p:ext uri="{BB962C8B-B14F-4D97-AF65-F5344CB8AC3E}">
        <p14:creationId xmlns:p14="http://schemas.microsoft.com/office/powerpoint/2010/main" val="33744288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 - </a:t>
            </a:r>
            <a:r>
              <a:rPr lang="en-US" smtClean="0">
                <a:solidFill>
                  <a:srgbClr val="00B050"/>
                </a:solidFill>
              </a:rPr>
              <a:t>mesh</a:t>
            </a:r>
            <a:endParaRPr lang="en-US">
              <a:solidFill>
                <a:srgbClr val="00B050"/>
              </a:solidFill>
            </a:endParaRPr>
          </a:p>
        </p:txBody>
      </p:sp>
      <p:sp>
        <p:nvSpPr>
          <p:cNvPr id="3" name="Content Placeholder 2"/>
          <p:cNvSpPr>
            <a:spLocks noGrp="1"/>
          </p:cNvSpPr>
          <p:nvPr>
            <p:ph idx="1"/>
          </p:nvPr>
        </p:nvSpPr>
        <p:spPr/>
        <p:txBody>
          <a:bodyPr numCol="1">
            <a:noAutofit/>
          </a:bodyPr>
          <a:lstStyle/>
          <a:p>
            <a:r>
              <a:rPr lang="en-US" sz="2000" smtClean="0">
                <a:solidFill>
                  <a:srgbClr val="00B050"/>
                </a:solidFill>
              </a:rPr>
              <a:t>mesh </a:t>
            </a:r>
            <a:r>
              <a:rPr lang="en-US" sz="2000" smtClean="0">
                <a:solidFill>
                  <a:schemeClr val="tx1"/>
                </a:solidFill>
              </a:rPr>
              <a:t>- A </a:t>
            </a:r>
            <a:r>
              <a:rPr lang="en-US" sz="2000">
                <a:solidFill>
                  <a:schemeClr val="tx1"/>
                </a:solidFill>
              </a:rPr>
              <a:t>3D surface mesh </a:t>
            </a:r>
            <a:r>
              <a:rPr lang="en-US" sz="2000" smtClean="0">
                <a:solidFill>
                  <a:schemeClr val="tx1"/>
                </a:solidFill>
              </a:rPr>
              <a:t>object</a:t>
            </a:r>
          </a:p>
          <a:p>
            <a:pPr lvl="1"/>
            <a:r>
              <a:rPr lang="en-US" sz="1800" smtClean="0">
                <a:solidFill>
                  <a:srgbClr val="00B050"/>
                </a:solidFill>
              </a:rPr>
              <a:t>nodes</a:t>
            </a:r>
            <a:r>
              <a:rPr lang="en-US" sz="1800" smtClean="0">
                <a:solidFill>
                  <a:srgbClr val="00B0F0"/>
                </a:solidFill>
              </a:rPr>
              <a:t> </a:t>
            </a:r>
            <a:r>
              <a:rPr lang="en-US" sz="1800"/>
              <a:t>- A NODES x 3 column vector where each row represents the X, Y, and Z coordinates of a polygon vertex on the surface</a:t>
            </a:r>
            <a:r>
              <a:rPr lang="en-US" sz="1800" smtClean="0"/>
              <a:t>.</a:t>
            </a:r>
          </a:p>
          <a:p>
            <a:pPr lvl="1"/>
            <a:r>
              <a:rPr lang="en-US" sz="1800" smtClean="0">
                <a:solidFill>
                  <a:srgbClr val="00B050"/>
                </a:solidFill>
              </a:rPr>
              <a:t>elements</a:t>
            </a:r>
            <a:r>
              <a:rPr lang="en-US" sz="1800" smtClean="0">
                <a:solidFill>
                  <a:srgbClr val="00B0F0"/>
                </a:solidFill>
              </a:rPr>
              <a:t> </a:t>
            </a:r>
            <a:r>
              <a:rPr lang="en-US" sz="1800"/>
              <a:t>- An ELEMENTS x 3 column vector where each row represents the index of three NODES that create a polygon in 3D space</a:t>
            </a:r>
            <a:r>
              <a:rPr lang="en-US" sz="1800" smtClean="0"/>
              <a:t>.</a:t>
            </a:r>
          </a:p>
          <a:p>
            <a:pPr lvl="1"/>
            <a:r>
              <a:rPr lang="en-US" sz="1800" smtClean="0">
                <a:solidFill>
                  <a:srgbClr val="00B050"/>
                </a:solidFill>
              </a:rPr>
              <a:t>data</a:t>
            </a:r>
            <a:r>
              <a:rPr lang="en-US" sz="1800" smtClean="0">
                <a:solidFill>
                  <a:srgbClr val="00B0F0"/>
                </a:solidFill>
              </a:rPr>
              <a:t> </a:t>
            </a:r>
            <a:r>
              <a:rPr lang="en-US" sz="1800" smtClean="0"/>
              <a:t>- </a:t>
            </a:r>
            <a:r>
              <a:rPr lang="en-US" sz="1800"/>
              <a:t>An optional NODES x 1 array containing an interpolation of volumetric data at each node</a:t>
            </a:r>
            <a:r>
              <a:rPr lang="en-US" sz="1800" smtClean="0"/>
              <a:t>.</a:t>
            </a:r>
          </a:p>
          <a:p>
            <a:pPr lvl="1"/>
            <a:r>
              <a:rPr lang="en-US" sz="1800">
                <a:solidFill>
                  <a:srgbClr val="00B050"/>
                </a:solidFill>
              </a:rPr>
              <a:t>region</a:t>
            </a:r>
            <a:r>
              <a:rPr lang="en-US" sz="1800"/>
              <a:t> – </a:t>
            </a:r>
            <a:r>
              <a:rPr lang="en-US" sz="1800" smtClean="0"/>
              <a:t>An optional NODEs x 1 array of </a:t>
            </a:r>
            <a:r>
              <a:rPr lang="en-US" sz="1800"/>
              <a:t>region labels.</a:t>
            </a:r>
          </a:p>
          <a:p>
            <a:pPr lvl="1"/>
            <a:endParaRPr lang="en-US" sz="1800" smtClean="0"/>
          </a:p>
        </p:txBody>
      </p:sp>
    </p:spTree>
    <p:extLst>
      <p:ext uri="{BB962C8B-B14F-4D97-AF65-F5344CB8AC3E}">
        <p14:creationId xmlns:p14="http://schemas.microsoft.com/office/powerpoint/2010/main" val="404841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 - </a:t>
            </a:r>
            <a:r>
              <a:rPr lang="en-US" smtClean="0">
                <a:solidFill>
                  <a:srgbClr val="00B050"/>
                </a:solidFill>
              </a:rPr>
              <a:t>ops</a:t>
            </a:r>
            <a:endParaRPr lang="en-US">
              <a:solidFill>
                <a:srgbClr val="00B050"/>
              </a:solidFill>
            </a:endParaRPr>
          </a:p>
        </p:txBody>
      </p:sp>
      <p:sp>
        <p:nvSpPr>
          <p:cNvPr id="3" name="Content Placeholder 2"/>
          <p:cNvSpPr>
            <a:spLocks noGrp="1"/>
          </p:cNvSpPr>
          <p:nvPr>
            <p:ph idx="1"/>
          </p:nvPr>
        </p:nvSpPr>
        <p:spPr/>
        <p:txBody>
          <a:bodyPr numCol="1">
            <a:noAutofit/>
          </a:bodyPr>
          <a:lstStyle/>
          <a:p>
            <a:pPr lvl="0"/>
            <a:r>
              <a:rPr lang="en-US" sz="2000">
                <a:solidFill>
                  <a:srgbClr val="00B050"/>
                </a:solidFill>
              </a:rPr>
              <a:t>ops</a:t>
            </a:r>
            <a:r>
              <a:rPr lang="en-US" sz="2000"/>
              <a:t> – A structure containing results from the </a:t>
            </a:r>
            <a:r>
              <a:rPr lang="en-US" sz="2000">
                <a:solidFill>
                  <a:srgbClr val="00B050"/>
                </a:solidFill>
              </a:rPr>
              <a:t>Cap_Fitter</a:t>
            </a:r>
            <a:r>
              <a:rPr lang="en-US" sz="2000"/>
              <a:t> GUI. </a:t>
            </a:r>
          </a:p>
          <a:p>
            <a:pPr lvl="1"/>
            <a:r>
              <a:rPr lang="en-US" sz="1800">
                <a:solidFill>
                  <a:srgbClr val="00B050"/>
                </a:solidFill>
              </a:rPr>
              <a:t>rot_x</a:t>
            </a:r>
            <a:r>
              <a:rPr lang="en-US" sz="1800"/>
              <a:t>, </a:t>
            </a:r>
            <a:r>
              <a:rPr lang="en-US" sz="1800">
                <a:solidFill>
                  <a:srgbClr val="00B050"/>
                </a:solidFill>
              </a:rPr>
              <a:t>rot_y</a:t>
            </a:r>
            <a:r>
              <a:rPr lang="en-US" sz="1800"/>
              <a:t>, </a:t>
            </a:r>
            <a:r>
              <a:rPr lang="en-US" sz="1800">
                <a:solidFill>
                  <a:srgbClr val="00B050"/>
                </a:solidFill>
              </a:rPr>
              <a:t>rot_z</a:t>
            </a:r>
            <a:r>
              <a:rPr lang="en-US" sz="1800"/>
              <a:t> – Rotation angles in each spatial dimension.</a:t>
            </a:r>
          </a:p>
          <a:p>
            <a:pPr lvl="1"/>
            <a:r>
              <a:rPr lang="en-US" sz="1800">
                <a:solidFill>
                  <a:srgbClr val="00B050"/>
                </a:solidFill>
              </a:rPr>
              <a:t>trans_x</a:t>
            </a:r>
            <a:r>
              <a:rPr lang="en-US" sz="1800"/>
              <a:t>, </a:t>
            </a:r>
            <a:r>
              <a:rPr lang="en-US" sz="1800">
                <a:solidFill>
                  <a:srgbClr val="00B050"/>
                </a:solidFill>
              </a:rPr>
              <a:t>trans_y</a:t>
            </a:r>
            <a:r>
              <a:rPr lang="en-US" sz="1800"/>
              <a:t>, </a:t>
            </a:r>
            <a:r>
              <a:rPr lang="en-US" sz="1800">
                <a:solidFill>
                  <a:srgbClr val="00B050"/>
                </a:solidFill>
              </a:rPr>
              <a:t>trans_z</a:t>
            </a:r>
            <a:r>
              <a:rPr lang="en-US" sz="1800"/>
              <a:t> – Translation in each spatial dimension. </a:t>
            </a:r>
          </a:p>
          <a:p>
            <a:pPr lvl="1"/>
            <a:r>
              <a:rPr lang="en-US" sz="1800">
                <a:solidFill>
                  <a:srgbClr val="00B050"/>
                </a:solidFill>
              </a:rPr>
              <a:t>flip_x</a:t>
            </a:r>
            <a:r>
              <a:rPr lang="en-US" sz="1800"/>
              <a:t>, </a:t>
            </a:r>
            <a:r>
              <a:rPr lang="en-US" sz="1800">
                <a:solidFill>
                  <a:srgbClr val="00B050"/>
                </a:solidFill>
              </a:rPr>
              <a:t>flip_y</a:t>
            </a:r>
            <a:r>
              <a:rPr lang="en-US" sz="1800"/>
              <a:t>, </a:t>
            </a:r>
            <a:r>
              <a:rPr lang="en-US" sz="1800">
                <a:solidFill>
                  <a:srgbClr val="00B050"/>
                </a:solidFill>
              </a:rPr>
              <a:t>flip_z</a:t>
            </a:r>
            <a:r>
              <a:rPr lang="en-US" sz="1800"/>
              <a:t> – Flip axes in each spatial dimension.</a:t>
            </a:r>
          </a:p>
          <a:p>
            <a:pPr lvl="1"/>
            <a:r>
              <a:rPr lang="en-US" sz="1800">
                <a:solidFill>
                  <a:srgbClr val="00B050"/>
                </a:solidFill>
              </a:rPr>
              <a:t>scale_m</a:t>
            </a:r>
            <a:r>
              <a:rPr lang="en-US" sz="1800"/>
              <a:t> – Scaling factor.</a:t>
            </a:r>
          </a:p>
        </p:txBody>
      </p:sp>
    </p:spTree>
    <p:extLst>
      <p:ext uri="{BB962C8B-B14F-4D97-AF65-F5344CB8AC3E}">
        <p14:creationId xmlns:p14="http://schemas.microsoft.com/office/powerpoint/2010/main" val="3585617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56478" y="312234"/>
            <a:ext cx="1148071" cy="369332"/>
          </a:xfrm>
          <a:prstGeom prst="rect">
            <a:avLst/>
          </a:prstGeom>
          <a:noFill/>
        </p:spPr>
        <p:txBody>
          <a:bodyPr wrap="none" rtlCol="0">
            <a:spAutoFit/>
          </a:bodyPr>
          <a:lstStyle/>
          <a:p>
            <a:r>
              <a:rPr lang="en-US" smtClean="0"/>
              <a:t>Overview</a:t>
            </a:r>
            <a:endParaRPr lang="en-US"/>
          </a:p>
        </p:txBody>
      </p:sp>
      <p:grpSp>
        <p:nvGrpSpPr>
          <p:cNvPr id="4" name="Group 3"/>
          <p:cNvGrpSpPr/>
          <p:nvPr/>
        </p:nvGrpSpPr>
        <p:grpSpPr>
          <a:xfrm>
            <a:off x="1205396" y="1047596"/>
            <a:ext cx="9781208" cy="5203328"/>
            <a:chOff x="1194416" y="1047596"/>
            <a:chExt cx="9781208" cy="5203328"/>
          </a:xfrm>
        </p:grpSpPr>
        <p:pic>
          <p:nvPicPr>
            <p:cNvPr id="2" name="Picture 1"/>
            <p:cNvPicPr>
              <a:picLocks noChangeAspect="1"/>
            </p:cNvPicPr>
            <p:nvPr/>
          </p:nvPicPr>
          <p:blipFill>
            <a:blip r:embed="rId2"/>
            <a:stretch>
              <a:fillRect/>
            </a:stretch>
          </p:blipFill>
          <p:spPr>
            <a:xfrm>
              <a:off x="7728291" y="1923077"/>
              <a:ext cx="3247333" cy="2627166"/>
            </a:xfrm>
            <a:prstGeom prst="rect">
              <a:avLst/>
            </a:prstGeom>
          </p:spPr>
        </p:pic>
        <p:pic>
          <p:nvPicPr>
            <p:cNvPr id="121" name="Picture 120"/>
            <p:cNvPicPr>
              <a:picLocks noChangeAspect="1"/>
            </p:cNvPicPr>
            <p:nvPr/>
          </p:nvPicPr>
          <p:blipFill>
            <a:blip r:embed="rId3"/>
            <a:stretch>
              <a:fillRect/>
            </a:stretch>
          </p:blipFill>
          <p:spPr>
            <a:xfrm>
              <a:off x="4711040" y="3602592"/>
              <a:ext cx="2775140" cy="2648332"/>
            </a:xfrm>
            <a:prstGeom prst="rect">
              <a:avLst/>
            </a:prstGeom>
          </p:spPr>
        </p:pic>
        <p:pic>
          <p:nvPicPr>
            <p:cNvPr id="12" name="Picture 11"/>
            <p:cNvPicPr>
              <a:picLocks noChangeAspect="1"/>
            </p:cNvPicPr>
            <p:nvPr/>
          </p:nvPicPr>
          <p:blipFill>
            <a:blip r:embed="rId4"/>
            <a:stretch>
              <a:fillRect/>
            </a:stretch>
          </p:blipFill>
          <p:spPr>
            <a:xfrm>
              <a:off x="1194416" y="1047596"/>
              <a:ext cx="3019001" cy="4257815"/>
            </a:xfrm>
            <a:prstGeom prst="rect">
              <a:avLst/>
            </a:prstGeom>
          </p:spPr>
        </p:pic>
        <p:cxnSp>
          <p:nvCxnSpPr>
            <p:cNvPr id="113" name="Straight Arrow Connector 112"/>
            <p:cNvCxnSpPr/>
            <p:nvPr/>
          </p:nvCxnSpPr>
          <p:spPr>
            <a:xfrm>
              <a:off x="4023837" y="5139423"/>
              <a:ext cx="1048629" cy="452485"/>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51" name="Straight Arrow Connector 150"/>
            <p:cNvCxnSpPr/>
            <p:nvPr/>
          </p:nvCxnSpPr>
          <p:spPr>
            <a:xfrm flipH="1">
              <a:off x="7486180" y="4248469"/>
              <a:ext cx="1048629" cy="283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7" name="Straight Connector 16"/>
            <p:cNvCxnSpPr/>
            <p:nvPr/>
          </p:nvCxnSpPr>
          <p:spPr>
            <a:xfrm>
              <a:off x="4015740" y="2133600"/>
              <a:ext cx="373380" cy="0"/>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19" name="Straight Connector 18"/>
            <p:cNvCxnSpPr/>
            <p:nvPr/>
          </p:nvCxnSpPr>
          <p:spPr>
            <a:xfrm>
              <a:off x="4389120" y="2133600"/>
              <a:ext cx="7620" cy="2575560"/>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p:nvPr/>
          </p:nvCxnSpPr>
          <p:spPr>
            <a:xfrm>
              <a:off x="4396740" y="4709160"/>
              <a:ext cx="675726" cy="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p:cNvCxnSpPr/>
            <p:nvPr/>
          </p:nvCxnSpPr>
          <p:spPr>
            <a:xfrm flipH="1">
              <a:off x="3970020" y="3840480"/>
              <a:ext cx="403860" cy="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3312634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a:t>
            </a:r>
            <a:endParaRPr lang="en-US"/>
          </a:p>
        </p:txBody>
      </p:sp>
      <p:sp>
        <p:nvSpPr>
          <p:cNvPr id="3" name="Content Placeholder 2"/>
          <p:cNvSpPr>
            <a:spLocks noGrp="1"/>
          </p:cNvSpPr>
          <p:nvPr>
            <p:ph idx="1"/>
          </p:nvPr>
        </p:nvSpPr>
        <p:spPr/>
        <p:txBody>
          <a:bodyPr>
            <a:normAutofit/>
          </a:bodyPr>
          <a:lstStyle/>
          <a:p>
            <a:r>
              <a:rPr lang="en-US" sz="2000" smtClean="0"/>
              <a:t>The NeuroDOT 2 file </a:t>
            </a:r>
            <a:r>
              <a:rPr lang="en-US" sz="2000" smtClean="0">
                <a:solidFill>
                  <a:srgbClr val="00B050"/>
                </a:solidFill>
              </a:rPr>
              <a:t>A_Adult_96x92.mat </a:t>
            </a:r>
            <a:r>
              <a:rPr lang="en-US" sz="2000" smtClean="0"/>
              <a:t>contains several variables for reconstuction:</a:t>
            </a:r>
          </a:p>
          <a:p>
            <a:pPr lvl="1"/>
            <a:r>
              <a:rPr lang="en-US" sz="1800" smtClean="0">
                <a:solidFill>
                  <a:srgbClr val="00B050"/>
                </a:solidFill>
              </a:rPr>
              <a:t>A </a:t>
            </a:r>
            <a:r>
              <a:rPr lang="en-US" sz="1800" smtClean="0"/>
              <a:t>- A MEAS x VOX sized pre-determined sensitivity matrix.</a:t>
            </a:r>
          </a:p>
          <a:p>
            <a:pPr lvl="1"/>
            <a:r>
              <a:rPr lang="en-US" sz="1800" smtClean="0">
                <a:solidFill>
                  <a:srgbClr val="00B050"/>
                </a:solidFill>
              </a:rPr>
              <a:t>dim </a:t>
            </a:r>
            <a:r>
              <a:rPr lang="en-US" sz="1800" smtClean="0"/>
              <a:t>- A structure describing the DOT reconstruction space.</a:t>
            </a:r>
          </a:p>
          <a:p>
            <a:pPr lvl="1"/>
            <a:r>
              <a:rPr lang="en-US" sz="1800" smtClean="0">
                <a:solidFill>
                  <a:srgbClr val="00B050"/>
                </a:solidFill>
              </a:rPr>
              <a:t>infoA</a:t>
            </a:r>
            <a:r>
              <a:rPr lang="en-US" sz="1800" smtClean="0"/>
              <a:t> - A 4dfp header describing the sensitivity modeling space.</a:t>
            </a:r>
          </a:p>
          <a:p>
            <a:pPr lvl="2"/>
            <a:endParaRPr lang="en-US" smtClean="0"/>
          </a:p>
        </p:txBody>
      </p:sp>
      <mc:AlternateContent xmlns:mc="http://schemas.openxmlformats.org/markup-compatibility/2006" xmlns:a14="http://schemas.microsoft.com/office/drawing/2010/main">
        <mc:Choice Requires="a14">
          <p:sp>
            <p:nvSpPr>
              <p:cNvPr id="4" name="TextBox 3"/>
              <p:cNvSpPr txBox="1"/>
              <p:nvPr/>
            </p:nvSpPr>
            <p:spPr>
              <a:xfrm>
                <a:off x="8951544" y="978932"/>
                <a:ext cx="1847685"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𝑦</m:t>
                      </m:r>
                      <m:r>
                        <a:rPr lang="en-US" sz="3600" b="0" i="1" smtClean="0">
                          <a:latin typeface="Cambria Math" panose="02040503050406030204" pitchFamily="18" charset="0"/>
                        </a:rPr>
                        <m:t>=</m:t>
                      </m:r>
                      <m:r>
                        <a:rPr lang="en-US" sz="3600" b="0" i="1" smtClean="0">
                          <a:latin typeface="Cambria Math" panose="02040503050406030204" pitchFamily="18" charset="0"/>
                        </a:rPr>
                        <m:t>𝐴</m:t>
                      </m:r>
                      <m:r>
                        <a:rPr lang="en-US" sz="3600" b="0" i="1" smtClean="0">
                          <a:latin typeface="Cambria Math" panose="02040503050406030204" pitchFamily="18" charset="0"/>
                        </a:rPr>
                        <m:t> </m:t>
                      </m:r>
                      <m:r>
                        <a:rPr lang="en-US" sz="3600" b="0" i="1" smtClean="0">
                          <a:latin typeface="Cambria Math" panose="02040503050406030204" pitchFamily="18" charset="0"/>
                        </a:rPr>
                        <m:t>𝑥</m:t>
                      </m:r>
                    </m:oMath>
                  </m:oMathPara>
                </a14:m>
                <a:endParaRPr lang="en-US" sz="3600"/>
              </a:p>
            </p:txBody>
          </p:sp>
        </mc:Choice>
        <mc:Fallback xmlns="">
          <p:sp>
            <p:nvSpPr>
              <p:cNvPr id="4" name="TextBox 3"/>
              <p:cNvSpPr txBox="1">
                <a:spLocks noRot="1" noChangeAspect="1" noMove="1" noResize="1" noEditPoints="1" noAdjustHandles="1" noChangeArrowheads="1" noChangeShapeType="1" noTextEdit="1"/>
              </p:cNvSpPr>
              <p:nvPr/>
            </p:nvSpPr>
            <p:spPr>
              <a:xfrm>
                <a:off x="8951544" y="978932"/>
                <a:ext cx="1847685" cy="64633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8184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 - </a:t>
            </a:r>
            <a:r>
              <a:rPr lang="en-US" smtClean="0">
                <a:solidFill>
                  <a:srgbClr val="00B050"/>
                </a:solidFill>
              </a:rPr>
              <a:t>A</a:t>
            </a:r>
            <a:endParaRPr lang="en-US">
              <a:solidFill>
                <a:srgbClr val="00B050"/>
              </a:solidFill>
            </a:endParaRPr>
          </a:p>
        </p:txBody>
      </p:sp>
      <p:sp>
        <p:nvSpPr>
          <p:cNvPr id="3" name="Content Placeholder 2"/>
          <p:cNvSpPr>
            <a:spLocks noGrp="1"/>
          </p:cNvSpPr>
          <p:nvPr>
            <p:ph idx="1"/>
          </p:nvPr>
        </p:nvSpPr>
        <p:spPr/>
        <p:txBody>
          <a:bodyPr>
            <a:normAutofit/>
          </a:bodyPr>
          <a:lstStyle/>
          <a:p>
            <a:r>
              <a:rPr lang="en-US" sz="2000" smtClean="0"/>
              <a:t>Each row of </a:t>
            </a:r>
            <a:r>
              <a:rPr lang="en-US" sz="2000" smtClean="0">
                <a:solidFill>
                  <a:srgbClr val="00B050"/>
                </a:solidFill>
              </a:rPr>
              <a:t>A </a:t>
            </a:r>
            <a:r>
              <a:rPr lang="en-US" sz="2000" smtClean="0"/>
              <a:t>corresponds to a measurement channel in </a:t>
            </a:r>
            <a:r>
              <a:rPr lang="en-US" sz="2000" smtClean="0">
                <a:solidFill>
                  <a:srgbClr val="00B050"/>
                </a:solidFill>
              </a:rPr>
              <a:t>data</a:t>
            </a:r>
            <a:r>
              <a:rPr lang="en-US" sz="2000" smtClean="0"/>
              <a:t>.</a:t>
            </a:r>
          </a:p>
          <a:p>
            <a:endParaRPr lang="en-US" sz="2000"/>
          </a:p>
          <a:p>
            <a:r>
              <a:rPr lang="en-US" sz="2000" smtClean="0"/>
              <a:t>Each column in </a:t>
            </a:r>
            <a:r>
              <a:rPr lang="en-US" sz="2000" smtClean="0">
                <a:solidFill>
                  <a:srgbClr val="00B050"/>
                </a:solidFill>
              </a:rPr>
              <a:t>A </a:t>
            </a:r>
            <a:r>
              <a:rPr lang="en-US" sz="2000" smtClean="0"/>
              <a:t>corresponds to a voxel in the reconstruction space described by </a:t>
            </a:r>
            <a:r>
              <a:rPr lang="en-US" sz="2000" smtClean="0">
                <a:solidFill>
                  <a:srgbClr val="00B050"/>
                </a:solidFill>
              </a:rPr>
              <a:t>dim</a:t>
            </a:r>
            <a:r>
              <a:rPr lang="en-US" sz="2000" smtClean="0"/>
              <a:t>.</a:t>
            </a:r>
            <a:endParaRPr lang="en-US" sz="1800" smtClean="0"/>
          </a:p>
        </p:txBody>
      </p:sp>
      <p:pic>
        <p:nvPicPr>
          <p:cNvPr id="5" name="Picture 4"/>
          <p:cNvPicPr>
            <a:picLocks noChangeAspect="1"/>
          </p:cNvPicPr>
          <p:nvPr/>
        </p:nvPicPr>
        <p:blipFill>
          <a:blip r:embed="rId3"/>
          <a:stretch>
            <a:fillRect/>
          </a:stretch>
        </p:blipFill>
        <p:spPr>
          <a:xfrm>
            <a:off x="4074869" y="3867860"/>
            <a:ext cx="4042263" cy="2532313"/>
          </a:xfrm>
          <a:prstGeom prst="rect">
            <a:avLst/>
          </a:prstGeom>
        </p:spPr>
      </p:pic>
    </p:spTree>
    <p:extLst>
      <p:ext uri="{BB962C8B-B14F-4D97-AF65-F5344CB8AC3E}">
        <p14:creationId xmlns:p14="http://schemas.microsoft.com/office/powerpoint/2010/main" val="2639445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Data Structures - </a:t>
            </a:r>
            <a:r>
              <a:rPr lang="en-US" smtClean="0">
                <a:solidFill>
                  <a:srgbClr val="00B050"/>
                </a:solidFill>
              </a:rPr>
              <a:t>dim</a:t>
            </a:r>
            <a:endParaRPr lang="en-US">
              <a:solidFill>
                <a:srgbClr val="00B050"/>
              </a:solidFill>
            </a:endParaRPr>
          </a:p>
        </p:txBody>
      </p:sp>
      <p:sp>
        <p:nvSpPr>
          <p:cNvPr id="3" name="Content Placeholder 2"/>
          <p:cNvSpPr>
            <a:spLocks noGrp="1"/>
          </p:cNvSpPr>
          <p:nvPr>
            <p:ph idx="1"/>
          </p:nvPr>
        </p:nvSpPr>
        <p:spPr>
          <a:xfrm>
            <a:off x="358346" y="2160589"/>
            <a:ext cx="8489092" cy="4589127"/>
          </a:xfrm>
        </p:spPr>
        <p:txBody>
          <a:bodyPr>
            <a:noAutofit/>
          </a:bodyPr>
          <a:lstStyle/>
          <a:p>
            <a:r>
              <a:rPr lang="en-US" smtClean="0">
                <a:solidFill>
                  <a:srgbClr val="00B050"/>
                </a:solidFill>
              </a:rPr>
              <a:t>dim</a:t>
            </a:r>
          </a:p>
          <a:p>
            <a:pPr lvl="1"/>
            <a:r>
              <a:rPr lang="en-US">
                <a:solidFill>
                  <a:srgbClr val="00B050"/>
                </a:solidFill>
              </a:rPr>
              <a:t>xmin, xmax, ymin, ymax, zmin, zmax</a:t>
            </a:r>
            <a:r>
              <a:rPr lang="en-US">
                <a:solidFill>
                  <a:srgbClr val="00B0F0"/>
                </a:solidFill>
              </a:rPr>
              <a:t> </a:t>
            </a:r>
            <a:r>
              <a:rPr lang="en-US"/>
              <a:t>- Min and max coordinates in each dimension of the sensitivity matrix space.</a:t>
            </a:r>
            <a:endParaRPr lang="en-US" sz="1400" smtClean="0"/>
          </a:p>
          <a:p>
            <a:pPr lvl="1"/>
            <a:r>
              <a:rPr lang="en-US">
                <a:solidFill>
                  <a:srgbClr val="00B050"/>
                </a:solidFill>
              </a:rPr>
              <a:t>xv, yv, zv</a:t>
            </a:r>
            <a:r>
              <a:rPr lang="en-US">
                <a:solidFill>
                  <a:srgbClr val="00B0F0"/>
                </a:solidFill>
              </a:rPr>
              <a:t> </a:t>
            </a:r>
            <a:r>
              <a:rPr lang="en-US"/>
              <a:t>- </a:t>
            </a:r>
            <a:r>
              <a:rPr lang="en-US" smtClean="0"/>
              <a:t>Coordinates </a:t>
            </a:r>
            <a:r>
              <a:rPr lang="en-US"/>
              <a:t>of each voxel along each dimension</a:t>
            </a:r>
            <a:r>
              <a:rPr lang="en-US" smtClean="0"/>
              <a:t>.</a:t>
            </a:r>
          </a:p>
          <a:p>
            <a:pPr lvl="1"/>
            <a:r>
              <a:rPr lang="en-US" smtClean="0">
                <a:solidFill>
                  <a:srgbClr val="00B050"/>
                </a:solidFill>
              </a:rPr>
              <a:t>nVx, nVy, nVz</a:t>
            </a:r>
            <a:r>
              <a:rPr lang="en-US" smtClean="0">
                <a:solidFill>
                  <a:srgbClr val="00B0F0"/>
                </a:solidFill>
              </a:rPr>
              <a:t> </a:t>
            </a:r>
            <a:r>
              <a:rPr lang="en-US" smtClean="0"/>
              <a:t>- </a:t>
            </a:r>
            <a:r>
              <a:rPr lang="en-US"/>
              <a:t>Number of voxels in each dimension.</a:t>
            </a:r>
          </a:p>
          <a:p>
            <a:pPr lvl="1"/>
            <a:r>
              <a:rPr lang="en-US" smtClean="0">
                <a:solidFill>
                  <a:srgbClr val="00B050"/>
                </a:solidFill>
              </a:rPr>
              <a:t>nVt </a:t>
            </a:r>
            <a:r>
              <a:rPr lang="en-US" smtClean="0"/>
              <a:t>- Total number of voxels in the space.</a:t>
            </a:r>
          </a:p>
          <a:p>
            <a:pPr lvl="1"/>
            <a:r>
              <a:rPr lang="en-US" smtClean="0">
                <a:solidFill>
                  <a:srgbClr val="00B050"/>
                </a:solidFill>
              </a:rPr>
              <a:t>sV </a:t>
            </a:r>
            <a:r>
              <a:rPr lang="en-US" smtClean="0"/>
              <a:t>- Isometric voxel size, in millimeters.</a:t>
            </a:r>
          </a:p>
          <a:p>
            <a:pPr lvl="1"/>
            <a:r>
              <a:rPr lang="en-US" smtClean="0">
                <a:solidFill>
                  <a:srgbClr val="00B050"/>
                </a:solidFill>
              </a:rPr>
              <a:t>mmppix </a:t>
            </a:r>
            <a:r>
              <a:rPr lang="en-US" smtClean="0"/>
              <a:t>- </a:t>
            </a:r>
            <a:r>
              <a:rPr lang="en-US"/>
              <a:t>Number of millimeters per voxel in each dimension (x, y, z). A negative value reflects that the direction is flipped in that dimension.</a:t>
            </a:r>
          </a:p>
          <a:p>
            <a:pPr lvl="1"/>
            <a:r>
              <a:rPr lang="en-US" smtClean="0">
                <a:solidFill>
                  <a:srgbClr val="00B050"/>
                </a:solidFill>
              </a:rPr>
              <a:t>center </a:t>
            </a:r>
            <a:r>
              <a:rPr lang="en-US" smtClean="0"/>
              <a:t>- </a:t>
            </a:r>
            <a:r>
              <a:rPr lang="en-US"/>
              <a:t>A vector </a:t>
            </a:r>
            <a:r>
              <a:rPr lang="en-US" smtClean="0"/>
              <a:t>projecting from the center of voxel (0</a:t>
            </a:r>
            <a:r>
              <a:rPr lang="en-US"/>
              <a:t>, 0, 0) </a:t>
            </a:r>
            <a:r>
              <a:rPr lang="en-US" smtClean="0"/>
              <a:t>to </a:t>
            </a:r>
            <a:r>
              <a:rPr lang="en-US"/>
              <a:t>the center of </a:t>
            </a:r>
            <a:r>
              <a:rPr lang="en-US" smtClean="0"/>
              <a:t>the space described by </a:t>
            </a:r>
            <a:r>
              <a:rPr lang="en-US" smtClean="0">
                <a:solidFill>
                  <a:srgbClr val="00B050"/>
                </a:solidFill>
              </a:rPr>
              <a:t>dim</a:t>
            </a:r>
            <a:r>
              <a:rPr lang="en-US" smtClean="0"/>
              <a:t>.</a:t>
            </a:r>
            <a:endParaRPr lang="en-US"/>
          </a:p>
          <a:p>
            <a:pPr lvl="1"/>
            <a:r>
              <a:rPr lang="en-US" smtClean="0">
                <a:solidFill>
                  <a:srgbClr val="00B050"/>
                </a:solidFill>
              </a:rPr>
              <a:t>Good_Vox </a:t>
            </a:r>
            <a:r>
              <a:rPr lang="en-US" smtClean="0"/>
              <a:t>- </a:t>
            </a:r>
            <a:r>
              <a:rPr lang="en-US"/>
              <a:t>Voxels </a:t>
            </a:r>
            <a:r>
              <a:rPr lang="en-US" smtClean="0"/>
              <a:t>of the full cuboid volume described by </a:t>
            </a:r>
            <a:r>
              <a:rPr lang="en-US" smtClean="0">
                <a:solidFill>
                  <a:srgbClr val="00B050"/>
                </a:solidFill>
              </a:rPr>
              <a:t>dim</a:t>
            </a:r>
            <a:r>
              <a:rPr lang="en-US" smtClean="0">
                <a:solidFill>
                  <a:srgbClr val="00B0F0"/>
                </a:solidFill>
              </a:rPr>
              <a:t> </a:t>
            </a:r>
            <a:r>
              <a:rPr lang="en-US" smtClean="0"/>
              <a:t>that are populated with data in the associated data array.</a:t>
            </a:r>
            <a:endParaRPr lang="en-US"/>
          </a:p>
        </p:txBody>
      </p:sp>
      <p:pic>
        <p:nvPicPr>
          <p:cNvPr id="5" name="Picture 4"/>
          <p:cNvPicPr>
            <a:picLocks noChangeAspect="1"/>
          </p:cNvPicPr>
          <p:nvPr/>
        </p:nvPicPr>
        <p:blipFill>
          <a:blip r:embed="rId3"/>
          <a:stretch>
            <a:fillRect/>
          </a:stretch>
        </p:blipFill>
        <p:spPr>
          <a:xfrm>
            <a:off x="9083553" y="2160589"/>
            <a:ext cx="2371725" cy="3629025"/>
          </a:xfrm>
          <a:prstGeom prst="rect">
            <a:avLst/>
          </a:prstGeom>
        </p:spPr>
      </p:pic>
    </p:spTree>
    <p:extLst>
      <p:ext uri="{BB962C8B-B14F-4D97-AF65-F5344CB8AC3E}">
        <p14:creationId xmlns:p14="http://schemas.microsoft.com/office/powerpoint/2010/main" val="28469518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37"/>
            <a:ext cx="8596668" cy="1320800"/>
          </a:xfrm>
        </p:spPr>
        <p:txBody>
          <a:bodyPr/>
          <a:lstStyle/>
          <a:p>
            <a:r>
              <a:rPr lang="en-US" smtClean="0"/>
              <a:t>Data Structures</a:t>
            </a:r>
            <a:endParaRPr lang="en-US"/>
          </a:p>
        </p:txBody>
      </p:sp>
      <p:sp>
        <p:nvSpPr>
          <p:cNvPr id="3" name="Content Placeholder 2"/>
          <p:cNvSpPr>
            <a:spLocks noGrp="1"/>
          </p:cNvSpPr>
          <p:nvPr>
            <p:ph idx="1"/>
          </p:nvPr>
        </p:nvSpPr>
        <p:spPr/>
        <p:txBody>
          <a:bodyPr>
            <a:normAutofit/>
          </a:bodyPr>
          <a:lstStyle/>
          <a:p>
            <a:r>
              <a:rPr lang="en-US" sz="2000" smtClean="0"/>
              <a:t>The last thing we'll need is a matrix of spectroscopy constants to satisfy the modified Beer-Lambert law.</a:t>
            </a:r>
          </a:p>
          <a:p>
            <a:endParaRPr lang="en-US" sz="2000" smtClean="0"/>
          </a:p>
          <a:p>
            <a:endParaRPr lang="en-US" sz="2000"/>
          </a:p>
          <a:p>
            <a:r>
              <a:rPr lang="en-US" sz="2000" smtClean="0"/>
              <a:t>This is stored in:</a:t>
            </a:r>
            <a:br>
              <a:rPr lang="en-US" sz="2000" smtClean="0"/>
            </a:br>
            <a:r>
              <a:rPr lang="en-US" sz="2000" smtClean="0"/>
              <a:t/>
            </a:r>
            <a:br>
              <a:rPr lang="en-US" sz="2000" smtClean="0"/>
            </a:br>
            <a:r>
              <a:rPr lang="en-US" sz="2000" smtClean="0">
                <a:solidFill>
                  <a:srgbClr val="00B050"/>
                </a:solidFill>
              </a:rPr>
              <a:t>/Support_Files/Raw_Support_Files/Spectroscopy/E.mat</a:t>
            </a:r>
            <a:r>
              <a:rPr lang="en-US" sz="2000" smtClean="0"/>
              <a:t/>
            </a:r>
            <a:br>
              <a:rPr lang="en-US" sz="2000" smtClean="0"/>
            </a:br>
            <a:r>
              <a:rPr lang="en-US" sz="2000" smtClean="0"/>
              <a:t/>
            </a:r>
            <a:br>
              <a:rPr lang="en-US" sz="2000" smtClean="0"/>
            </a:br>
            <a:r>
              <a:rPr lang="en-US" sz="2000" smtClean="0"/>
              <a:t>The lone variable, </a:t>
            </a:r>
            <a:r>
              <a:rPr lang="en-US" sz="2000" smtClean="0">
                <a:solidFill>
                  <a:srgbClr val="00B050"/>
                </a:solidFill>
              </a:rPr>
              <a:t>E</a:t>
            </a:r>
            <a:r>
              <a:rPr lang="en-US" sz="2000" smtClean="0"/>
              <a:t>, is a 2 x 2 (WL x HB) matrix of spectroscopy constants for HbO and HbR.</a:t>
            </a:r>
          </a:p>
        </p:txBody>
      </p:sp>
      <mc:AlternateContent xmlns:mc="http://schemas.openxmlformats.org/markup-compatibility/2006" xmlns:a14="http://schemas.microsoft.com/office/drawing/2010/main">
        <mc:Choice Requires="a14">
          <p:sp>
            <p:nvSpPr>
              <p:cNvPr id="4" name="TextBox 3"/>
              <p:cNvSpPr txBox="1"/>
              <p:nvPr/>
            </p:nvSpPr>
            <p:spPr>
              <a:xfrm>
                <a:off x="4014177" y="3029634"/>
                <a:ext cx="3029868"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𝐸</m:t>
                          </m:r>
                        </m:e>
                        <m:sup>
                          <m:r>
                            <a:rPr lang="en-US" sz="3600" b="0" i="1" smtClean="0">
                              <a:latin typeface="Cambria Math" panose="02040503050406030204" pitchFamily="18" charset="0"/>
                              <a:ea typeface="Cambria Math" panose="02040503050406030204" pitchFamily="18" charset="0"/>
                            </a:rPr>
                            <m:t>−1</m:t>
                          </m:r>
                        </m:sup>
                      </m:s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𝜇</m:t>
                          </m:r>
                        </m:e>
                        <m:sub>
                          <m:r>
                            <a:rPr lang="en-US" sz="3600" b="0" i="1" smtClean="0">
                              <a:latin typeface="Cambria Math" panose="02040503050406030204" pitchFamily="18" charset="0"/>
                              <a:ea typeface="Cambria Math" panose="02040503050406030204" pitchFamily="18" charset="0"/>
                            </a:rPr>
                            <m:t>𝑎</m:t>
                          </m:r>
                        </m:sub>
                      </m:sSub>
                    </m:oMath>
                  </m:oMathPara>
                </a14:m>
                <a:endParaRPr lang="en-US" sz="3600"/>
              </a:p>
            </p:txBody>
          </p:sp>
        </mc:Choice>
        <mc:Fallback xmlns="">
          <p:sp>
            <p:nvSpPr>
              <p:cNvPr id="4" name="TextBox 3"/>
              <p:cNvSpPr txBox="1">
                <a:spLocks noRot="1" noChangeAspect="1" noMove="1" noResize="1" noEditPoints="1" noAdjustHandles="1" noChangeArrowheads="1" noChangeShapeType="1" noTextEdit="1"/>
              </p:cNvSpPr>
              <p:nvPr/>
            </p:nvSpPr>
            <p:spPr>
              <a:xfrm>
                <a:off x="4014177" y="3029634"/>
                <a:ext cx="3029868" cy="646331"/>
              </a:xfrm>
              <a:prstGeom prst="rect">
                <a:avLst/>
              </a:prstGeom>
              <a:blipFill rotWithShape="0">
                <a:blip r:embed="rId3"/>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9274002" y="2396000"/>
            <a:ext cx="1704975" cy="1704975"/>
          </a:xfrm>
          <a:prstGeom prst="rect">
            <a:avLst/>
          </a:prstGeom>
        </p:spPr>
      </p:pic>
    </p:spTree>
    <p:extLst>
      <p:ext uri="{BB962C8B-B14F-4D97-AF65-F5344CB8AC3E}">
        <p14:creationId xmlns:p14="http://schemas.microsoft.com/office/powerpoint/2010/main" val="27591632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 Descriptions</a:t>
            </a:r>
            <a:endParaRPr lang="en-US"/>
          </a:p>
        </p:txBody>
      </p:sp>
      <p:sp>
        <p:nvSpPr>
          <p:cNvPr id="3" name="Content Placeholder 2"/>
          <p:cNvSpPr>
            <a:spLocks noGrp="1"/>
          </p:cNvSpPr>
          <p:nvPr>
            <p:ph type="body" idx="1"/>
          </p:nvPr>
        </p:nvSpPr>
        <p:spPr/>
        <p:txBody>
          <a:bodyPr/>
          <a:lstStyle/>
          <a:p>
            <a:r>
              <a:rPr lang="en-US" smtClean="0"/>
              <a:t>In this section, the functions of each folder are listed and described.</a:t>
            </a:r>
            <a:endParaRPr lang="en-US"/>
          </a:p>
        </p:txBody>
      </p:sp>
    </p:spTree>
    <p:extLst>
      <p:ext uri="{BB962C8B-B14F-4D97-AF65-F5344CB8AC3E}">
        <p14:creationId xmlns:p14="http://schemas.microsoft.com/office/powerpoint/2010/main" val="2998661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Analysis</a:t>
            </a:r>
            <a:endParaRPr lang="en-US"/>
          </a:p>
        </p:txBody>
      </p:sp>
      <p:graphicFrame>
        <p:nvGraphicFramePr>
          <p:cNvPr id="5" name="Content Placeholder 4"/>
          <p:cNvGraphicFramePr>
            <a:graphicFrameLocks noGrp="1"/>
          </p:cNvGraphicFramePr>
          <p:nvPr>
            <p:ph idx="1"/>
            <p:extLst/>
          </p:nvPr>
        </p:nvGraphicFramePr>
        <p:xfrm>
          <a:off x="2281873" y="3247136"/>
          <a:ext cx="7628255" cy="914400"/>
        </p:xfrm>
        <a:graphic>
          <a:graphicData uri="http://schemas.openxmlformats.org/drawingml/2006/table">
            <a:tbl>
              <a:tblPr firstRow="1" bandRow="1">
                <a:tableStyleId>{5C22544A-7EE6-4342-B048-85BDC9FD1C3A}</a:tableStyleId>
              </a:tblPr>
              <a:tblGrid>
                <a:gridCol w="1860190"/>
                <a:gridCol w="5768065"/>
              </a:tblGrid>
              <a:tr h="230397">
                <a:tc>
                  <a:txBody>
                    <a:bodyPr/>
                    <a:lstStyle/>
                    <a:p>
                      <a:r>
                        <a:rPr lang="en-US" sz="1400" smtClean="0"/>
                        <a:t>Name</a:t>
                      </a:r>
                      <a:endParaRPr lang="en-US" sz="1400"/>
                    </a:p>
                  </a:txBody>
                  <a:tcPr/>
                </a:tc>
                <a:tc>
                  <a:txBody>
                    <a:bodyPr/>
                    <a:lstStyle/>
                    <a:p>
                      <a:r>
                        <a:rPr lang="en-US" sz="1400" smtClean="0"/>
                        <a:t>Purpose</a:t>
                      </a:r>
                    </a:p>
                  </a:txBody>
                  <a:tcPr/>
                </a:tc>
              </a:tr>
              <a:tr h="230397">
                <a:tc>
                  <a:txBody>
                    <a:bodyPr/>
                    <a:lstStyle/>
                    <a:p>
                      <a:r>
                        <a:rPr lang="en-US" sz="1400" smtClean="0"/>
                        <a:t>BlockAverage</a:t>
                      </a:r>
                      <a:endParaRPr lang="en-US" sz="14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smtClean="0">
                          <a:solidFill>
                            <a:schemeClr val="dk1"/>
                          </a:solidFill>
                          <a:latin typeface="+mn-lt"/>
                          <a:ea typeface="+mn-ea"/>
                          <a:cs typeface="+mn-cs"/>
                        </a:rPr>
                        <a:t>Averaging of stimulus blocks.</a:t>
                      </a:r>
                      <a:endParaRPr lang="en-US" sz="1600"/>
                    </a:p>
                  </a:txBody>
                  <a:tcPr/>
                </a:tc>
              </a:tr>
              <a:tr h="230397">
                <a:tc>
                  <a:txBody>
                    <a:bodyPr/>
                    <a:lstStyle/>
                    <a:p>
                      <a:r>
                        <a:rPr lang="en-US" sz="1400" smtClean="0"/>
                        <a:t>FindGoodMeas</a:t>
                      </a:r>
                      <a:endParaRPr lang="en-US" sz="1400"/>
                    </a:p>
                  </a:txBody>
                  <a:tcPr/>
                </a:tc>
                <a:tc>
                  <a:txBody>
                    <a:bodyPr/>
                    <a:lstStyle/>
                    <a:p>
                      <a:r>
                        <a:rPr lang="en-US" sz="1400" smtClean="0"/>
                        <a:t>Filter</a:t>
                      </a:r>
                      <a:r>
                        <a:rPr lang="en-US" sz="1400" baseline="0" smtClean="0"/>
                        <a:t> out noisy channels.</a:t>
                      </a:r>
                      <a:endParaRPr lang="en-US" sz="1400"/>
                    </a:p>
                  </a:txBody>
                  <a:tcPr/>
                </a:tc>
              </a:tr>
            </a:tbl>
          </a:graphicData>
        </a:graphic>
      </p:graphicFrame>
    </p:spTree>
    <p:extLst>
      <p:ext uri="{BB962C8B-B14F-4D97-AF65-F5344CB8AC3E}">
        <p14:creationId xmlns:p14="http://schemas.microsoft.com/office/powerpoint/2010/main" val="21380422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File IO (1)</a:t>
            </a:r>
            <a:endParaRPr lang="en-US"/>
          </a:p>
        </p:txBody>
      </p:sp>
      <p:graphicFrame>
        <p:nvGraphicFramePr>
          <p:cNvPr id="5" name="Content Placeholder 4"/>
          <p:cNvGraphicFramePr>
            <a:graphicFrameLocks noGrp="1"/>
          </p:cNvGraphicFramePr>
          <p:nvPr>
            <p:ph idx="1"/>
            <p:extLst/>
          </p:nvPr>
        </p:nvGraphicFramePr>
        <p:xfrm>
          <a:off x="1639824" y="1508760"/>
          <a:ext cx="8912352" cy="3840480"/>
        </p:xfrm>
        <a:graphic>
          <a:graphicData uri="http://schemas.openxmlformats.org/drawingml/2006/table">
            <a:tbl>
              <a:tblPr firstRow="1" bandRow="1">
                <a:tableStyleId>{5C22544A-7EE6-4342-B048-85BDC9FD1C3A}</a:tableStyleId>
              </a:tblPr>
              <a:tblGrid>
                <a:gridCol w="2632053"/>
                <a:gridCol w="6280299"/>
              </a:tblGrid>
              <a:tr h="230397">
                <a:tc>
                  <a:txBody>
                    <a:bodyPr/>
                    <a:lstStyle/>
                    <a:p>
                      <a:r>
                        <a:rPr lang="en-US" sz="1200" smtClean="0"/>
                        <a:t>Name</a:t>
                      </a:r>
                      <a:endParaRPr lang="en-US" sz="1200"/>
                    </a:p>
                  </a:txBody>
                  <a:tcPr/>
                </a:tc>
                <a:tc>
                  <a:txBody>
                    <a:bodyPr/>
                    <a:lstStyle/>
                    <a:p>
                      <a:r>
                        <a:rPr lang="en-US" sz="1200" smtClean="0"/>
                        <a:t>Purpose</a:t>
                      </a:r>
                    </a:p>
                  </a:txBody>
                  <a:tcPr/>
                </a:tc>
              </a:tr>
              <a:tr h="230397">
                <a:tc>
                  <a:txBody>
                    <a:bodyPr/>
                    <a:lstStyle/>
                    <a:p>
                      <a:r>
                        <a:rPr lang="en-US" sz="1200" smtClean="0"/>
                        <a:t>Check4MissingData</a:t>
                      </a:r>
                      <a:endParaRPr lang="en-US" sz="1200"/>
                    </a:p>
                  </a:txBody>
                  <a:tcPr/>
                </a:tc>
                <a:tc>
                  <a:txBody>
                    <a:bodyPr/>
                    <a:lstStyle/>
                    <a:p>
                      <a:r>
                        <a:rPr lang="en-US" sz="1200" smtClean="0"/>
                        <a:t>Validates framesynch file against key file info.</a:t>
                      </a:r>
                      <a:endParaRPr lang="en-US" sz="1200"/>
                    </a:p>
                  </a:txBody>
                  <a:tcPr/>
                </a:tc>
              </a:tr>
              <a:tr h="230397">
                <a:tc>
                  <a:txBody>
                    <a:bodyPr/>
                    <a:lstStyle/>
                    <a:p>
                      <a:r>
                        <a:rPr lang="en-US" sz="1200" smtClean="0"/>
                        <a:t>Crop2Synch</a:t>
                      </a:r>
                      <a:endParaRPr lang="en-US" sz="1200"/>
                    </a:p>
                  </a:txBody>
                  <a:tcPr/>
                </a:tc>
                <a:tc>
                  <a:txBody>
                    <a:bodyPr/>
                    <a:lstStyle/>
                    <a:p>
                      <a:r>
                        <a:rPr lang="en-US" sz="1200" smtClean="0"/>
                        <a:t>Crops data to synch points.</a:t>
                      </a:r>
                      <a:endParaRPr lang="en-US" sz="1200"/>
                    </a:p>
                  </a:txBody>
                  <a:tcPr/>
                </a:tc>
              </a:tr>
              <a:tr h="230397">
                <a:tc>
                  <a:txBody>
                    <a:bodyPr/>
                    <a:lstStyle/>
                    <a:p>
                      <a:r>
                        <a:rPr lang="en-US" sz="1200" smtClean="0"/>
                        <a:t>converter_data</a:t>
                      </a:r>
                      <a:endParaRPr lang="en-US" sz="1200"/>
                    </a:p>
                  </a:txBody>
                  <a:tcPr/>
                </a:tc>
                <a:tc>
                  <a:txBody>
                    <a:bodyPr/>
                    <a:lstStyle/>
                    <a:p>
                      <a:r>
                        <a:rPr lang="en-US" sz="1200" smtClean="0"/>
                        <a:t>Reshapes data from ND1 to ND2 format.</a:t>
                      </a:r>
                      <a:endParaRPr lang="en-US" sz="1200"/>
                    </a:p>
                  </a:txBody>
                  <a:tcPr/>
                </a:tc>
              </a:tr>
              <a:tr h="230397">
                <a:tc>
                  <a:txBody>
                    <a:bodyPr/>
                    <a:lstStyle/>
                    <a:p>
                      <a:r>
                        <a:rPr lang="en-US" sz="1200" smtClean="0"/>
                        <a:t>converter_HOMER_to_ND2</a:t>
                      </a:r>
                      <a:endParaRPr lang="en-US" sz="1200"/>
                    </a:p>
                  </a:txBody>
                  <a:tcPr/>
                </a:tc>
                <a:tc>
                  <a:txBody>
                    <a:bodyPr/>
                    <a:lstStyle/>
                    <a:p>
                      <a:r>
                        <a:rPr lang="en-US" sz="1200" smtClean="0"/>
                        <a:t>Converts workspace from HOMER to ND2.</a:t>
                      </a:r>
                    </a:p>
                  </a:txBody>
                  <a:tcPr/>
                </a:tc>
              </a:tr>
              <a:tr h="230397">
                <a:tc>
                  <a:txBody>
                    <a:bodyPr/>
                    <a:lstStyle/>
                    <a:p>
                      <a:r>
                        <a:rPr lang="en-US" sz="1200" smtClean="0"/>
                        <a:t>converter_info</a:t>
                      </a:r>
                      <a:endParaRPr lang="en-US" sz="1200"/>
                    </a:p>
                  </a:txBody>
                  <a:tcPr/>
                </a:tc>
                <a:tc>
                  <a:txBody>
                    <a:bodyPr/>
                    <a:lstStyle/>
                    <a:p>
                      <a:r>
                        <a:rPr lang="en-US" sz="1200" smtClean="0"/>
                        <a:t>Converts the ND1 info structure to ND2 format.</a:t>
                      </a:r>
                      <a:endParaRPr lang="en-US" sz="1200"/>
                    </a:p>
                  </a:txBody>
                  <a:tcPr/>
                </a:tc>
              </a:tr>
              <a:tr h="230397">
                <a:tc>
                  <a:txBody>
                    <a:bodyPr/>
                    <a:lstStyle/>
                    <a:p>
                      <a:r>
                        <a:rPr lang="en-US" sz="1200" smtClean="0"/>
                        <a:t>converter_ND1_to_ND2</a:t>
                      </a:r>
                      <a:endParaRPr lang="en-US" sz="1200"/>
                    </a:p>
                  </a:txBody>
                  <a:tcPr/>
                </a:tc>
                <a:tc>
                  <a:txBody>
                    <a:bodyPr/>
                    <a:lstStyle/>
                    <a:p>
                      <a:r>
                        <a:rPr lang="en-US" sz="1200" smtClean="0"/>
                        <a:t>Converts both data and info from ND1 format to ND2.</a:t>
                      </a:r>
                    </a:p>
                  </a:txBody>
                  <a:tcPr/>
                </a:tc>
              </a:tr>
              <a:tr h="230397">
                <a:tc>
                  <a:txBody>
                    <a:bodyPr/>
                    <a:lstStyle/>
                    <a:p>
                      <a:r>
                        <a:rPr lang="en-US" sz="1200" smtClean="0"/>
                        <a:t>converter_ND2_to_HOMER</a:t>
                      </a:r>
                    </a:p>
                  </a:txBody>
                  <a:tcPr/>
                </a:tc>
                <a:tc>
                  <a:txBody>
                    <a:bodyPr/>
                    <a:lstStyle/>
                    <a:p>
                      <a:r>
                        <a:rPr lang="en-US" sz="1200" smtClean="0"/>
                        <a:t>Converts workspace from ND2 to HOMER.</a:t>
                      </a:r>
                    </a:p>
                  </a:txBody>
                  <a:tcPr/>
                </a:tc>
              </a:tr>
              <a:tr h="230397">
                <a:tc>
                  <a:txBody>
                    <a:bodyPr/>
                    <a:lstStyle/>
                    <a:p>
                      <a:r>
                        <a:rPr lang="en-US" sz="1200" smtClean="0"/>
                        <a:t>converter_ND2_to_ND1</a:t>
                      </a:r>
                      <a:endParaRPr lang="en-US" sz="1200"/>
                    </a:p>
                  </a:txBody>
                  <a:tcPr/>
                </a:tc>
                <a:tc>
                  <a:txBody>
                    <a:bodyPr/>
                    <a:lstStyle/>
                    <a:p>
                      <a:r>
                        <a:rPr lang="en-US" sz="1200" smtClean="0"/>
                        <a:t>Converts both</a:t>
                      </a:r>
                      <a:r>
                        <a:rPr lang="en-US" sz="1200" baseline="0" smtClean="0"/>
                        <a:t> data and info from ND2 format to ND1.</a:t>
                      </a:r>
                      <a:endParaRPr lang="en-US" sz="1200" dirty="0"/>
                    </a:p>
                  </a:txBody>
                  <a:tcPr/>
                </a:tc>
              </a:tr>
              <a:tr h="230397">
                <a:tc>
                  <a:txBody>
                    <a:bodyPr/>
                    <a:lstStyle/>
                    <a:p>
                      <a:r>
                        <a:rPr lang="en-US" sz="1200" smtClean="0"/>
                        <a:t>Crop2Synch</a:t>
                      </a:r>
                      <a:endParaRPr lang="en-US" sz="1200"/>
                    </a:p>
                  </a:txBody>
                  <a:tcPr/>
                </a:tc>
                <a:tc>
                  <a:txBody>
                    <a:bodyPr/>
                    <a:lstStyle/>
                    <a:p>
                      <a:r>
                        <a:rPr lang="en-US" sz="1200" smtClean="0"/>
                        <a:t>Crops data to synch points.</a:t>
                      </a:r>
                    </a:p>
                  </a:txBody>
                  <a:tcPr/>
                </a:tc>
              </a:tr>
              <a:tr h="230397">
                <a:tc>
                  <a:txBody>
                    <a:bodyPr/>
                    <a:lstStyle/>
                    <a:p>
                      <a:r>
                        <a:rPr lang="en-US" sz="1200" kern="1200" smtClean="0">
                          <a:solidFill>
                            <a:schemeClr val="dk1"/>
                          </a:solidFill>
                          <a:latin typeface="+mn-lt"/>
                          <a:ea typeface="+mn-ea"/>
                          <a:cs typeface="+mn-cs"/>
                        </a:rPr>
                        <a:t>InterpretStimSynch</a:t>
                      </a:r>
                      <a:endParaRPr lang="en-US" sz="1200" kern="1200">
                        <a:solidFill>
                          <a:schemeClr val="dk1"/>
                        </a:solidFill>
                        <a:latin typeface="+mn-lt"/>
                        <a:ea typeface="+mn-ea"/>
                        <a:cs typeface="+mn-cs"/>
                      </a:endParaRPr>
                    </a:p>
                  </a:txBody>
                  <a:tcPr/>
                </a:tc>
                <a:tc>
                  <a:txBody>
                    <a:bodyPr/>
                    <a:lstStyle/>
                    <a:p>
                      <a:r>
                        <a:rPr lang="en-US" sz="1200" smtClean="0"/>
                        <a:t>Reads stimulus from frame synch file.</a:t>
                      </a:r>
                      <a:endParaRPr lang="en-US" sz="1200" dirty="0"/>
                    </a:p>
                  </a:txBody>
                  <a:tcPr/>
                </a:tc>
              </a:tr>
              <a:tr h="230397">
                <a:tc>
                  <a:txBody>
                    <a:bodyPr/>
                    <a:lstStyle/>
                    <a:p>
                      <a:r>
                        <a:rPr lang="en-US" sz="1200" smtClean="0"/>
                        <a:t>InterpretSynchBeeps</a:t>
                      </a:r>
                      <a:endParaRPr lang="en-US" sz="1200"/>
                    </a:p>
                  </a:txBody>
                  <a:tcPr/>
                </a:tc>
                <a:tc>
                  <a:txBody>
                    <a:bodyPr/>
                    <a:lstStyle/>
                    <a:p>
                      <a:r>
                        <a:rPr lang="en-US" sz="1200" smtClean="0"/>
                        <a:t>Automated synch file analysis.</a:t>
                      </a:r>
                      <a:endParaRPr lang="en-US" sz="1200" dirty="0"/>
                    </a:p>
                  </a:txBody>
                  <a:tcPr/>
                </a:tc>
              </a:tr>
              <a:tr h="230397">
                <a:tc>
                  <a:txBody>
                    <a:bodyPr/>
                    <a:lstStyle/>
                    <a:p>
                      <a:r>
                        <a:rPr lang="en-US" sz="1200" smtClean="0"/>
                        <a:t>Load_AcqDecode_Data</a:t>
                      </a:r>
                      <a:endParaRPr lang="en-US" sz="1200"/>
                    </a:p>
                  </a:txBody>
                  <a:tcPr/>
                </a:tc>
                <a:tc>
                  <a:txBody>
                    <a:bodyPr/>
                    <a:lstStyle/>
                    <a:p>
                      <a:r>
                        <a:rPr lang="en-US" sz="1200" smtClean="0"/>
                        <a:t>Loads a single AcqDecode file.</a:t>
                      </a:r>
                    </a:p>
                  </a:txBody>
                  <a:tcPr/>
                </a:tc>
              </a:tr>
              <a:tr h="230397">
                <a:tc>
                  <a:txBody>
                    <a:bodyPr/>
                    <a:lstStyle/>
                    <a:p>
                      <a:r>
                        <a:rPr lang="en-US" sz="1200" smtClean="0"/>
                        <a:t>Load_HOMER</a:t>
                      </a:r>
                      <a:endParaRPr lang="en-US" sz="1200"/>
                    </a:p>
                  </a:txBody>
                  <a:tcPr/>
                </a:tc>
                <a:tc>
                  <a:txBody>
                    <a:bodyPr/>
                    <a:lstStyle/>
                    <a:p>
                      <a:r>
                        <a:rPr lang="en-US" sz="1200" smtClean="0"/>
                        <a:t>Converts and loads a HOMER2 ".nirs" file into ND2.</a:t>
                      </a:r>
                    </a:p>
                  </a:txBody>
                  <a:tcPr/>
                </a:tc>
              </a:tr>
            </a:tbl>
          </a:graphicData>
        </a:graphic>
      </p:graphicFrame>
    </p:spTree>
    <p:extLst>
      <p:ext uri="{BB962C8B-B14F-4D97-AF65-F5344CB8AC3E}">
        <p14:creationId xmlns:p14="http://schemas.microsoft.com/office/powerpoint/2010/main" val="16093484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File IO (2)</a:t>
            </a:r>
            <a:endParaRPr lang="en-US"/>
          </a:p>
        </p:txBody>
      </p:sp>
      <p:graphicFrame>
        <p:nvGraphicFramePr>
          <p:cNvPr id="6" name="Content Placeholder 4"/>
          <p:cNvGraphicFramePr>
            <a:graphicFrameLocks noGrp="1"/>
          </p:cNvGraphicFramePr>
          <p:nvPr>
            <p:ph idx="1"/>
            <p:extLst/>
          </p:nvPr>
        </p:nvGraphicFramePr>
        <p:xfrm>
          <a:off x="1639824" y="1645920"/>
          <a:ext cx="8912352" cy="3566160"/>
        </p:xfrm>
        <a:graphic>
          <a:graphicData uri="http://schemas.openxmlformats.org/drawingml/2006/table">
            <a:tbl>
              <a:tblPr firstRow="1" bandRow="1">
                <a:tableStyleId>{5C22544A-7EE6-4342-B048-85BDC9FD1C3A}</a:tableStyleId>
              </a:tblPr>
              <a:tblGrid>
                <a:gridCol w="2632053"/>
                <a:gridCol w="6280299"/>
              </a:tblGrid>
              <a:tr h="230397">
                <a:tc>
                  <a:txBody>
                    <a:bodyPr/>
                    <a:lstStyle/>
                    <a:p>
                      <a:r>
                        <a:rPr lang="en-US" sz="1200" smtClean="0"/>
                        <a:t>Name</a:t>
                      </a:r>
                      <a:endParaRPr lang="en-US" sz="1200"/>
                    </a:p>
                  </a:txBody>
                  <a:tcPr/>
                </a:tc>
                <a:tc>
                  <a:txBody>
                    <a:bodyPr/>
                    <a:lstStyle/>
                    <a:p>
                      <a:r>
                        <a:rPr lang="en-US" sz="1200" smtClean="0"/>
                        <a:t>Purpose</a:t>
                      </a:r>
                    </a:p>
                  </a:txBody>
                  <a:tcPr/>
                </a:tc>
              </a:tr>
              <a:tr h="230397">
                <a:tc>
                  <a:txBody>
                    <a:bodyPr/>
                    <a:lstStyle/>
                    <a:p>
                      <a:r>
                        <a:rPr lang="en-US" sz="1200" smtClean="0"/>
                        <a:t>LoadMulti_AcqDecode_Data</a:t>
                      </a:r>
                      <a:endParaRPr lang="en-US" sz="1200"/>
                    </a:p>
                  </a:txBody>
                  <a:tcPr/>
                </a:tc>
                <a:tc>
                  <a:txBody>
                    <a:bodyPr/>
                    <a:lstStyle/>
                    <a:p>
                      <a:r>
                        <a:rPr lang="en-US" sz="1200" smtClean="0"/>
                        <a:t>Loads and combines data from multiple AcqDecode files for a single scan.</a:t>
                      </a:r>
                    </a:p>
                  </a:txBody>
                  <a:tcPr/>
                </a:tc>
              </a:tr>
              <a:tr h="230397">
                <a:tc>
                  <a:txBody>
                    <a:bodyPr/>
                    <a:lstStyle/>
                    <a:p>
                      <a:r>
                        <a:rPr lang="en-US" sz="1200" smtClean="0"/>
                        <a:t>LoadVolumetricData</a:t>
                      </a:r>
                      <a:endParaRPr lang="en-US" sz="1200"/>
                    </a:p>
                  </a:txBody>
                  <a:tcPr/>
                </a:tc>
                <a:tc>
                  <a:txBody>
                    <a:bodyPr/>
                    <a:lstStyle/>
                    <a:p>
                      <a:r>
                        <a:rPr lang="en-US" sz="1200" smtClean="0"/>
                        <a:t>Loads a volumetric data file.</a:t>
                      </a:r>
                      <a:endParaRPr lang="en-US" sz="1200" dirty="0"/>
                    </a:p>
                  </a:txBody>
                  <a:tcPr/>
                </a:tc>
              </a:tr>
              <a:tr h="230397">
                <a:tc>
                  <a:txBody>
                    <a:bodyPr/>
                    <a:lstStyle/>
                    <a:p>
                      <a:r>
                        <a:rPr lang="en-US" sz="1200" smtClean="0"/>
                        <a:t>Make_NativeSpace_4dfp</a:t>
                      </a:r>
                      <a:endParaRPr lang="en-US" sz="1200"/>
                    </a:p>
                  </a:txBody>
                  <a:tcPr/>
                </a:tc>
                <a:tc>
                  <a:txBody>
                    <a:bodyPr/>
                    <a:lstStyle/>
                    <a:p>
                      <a:r>
                        <a:rPr lang="en-US" sz="1200" smtClean="0"/>
                        <a:t>Calculates native space of incomplete</a:t>
                      </a:r>
                      <a:r>
                        <a:rPr lang="en-US" sz="1200" baseline="0" smtClean="0"/>
                        <a:t> 4dfp header.</a:t>
                      </a:r>
                      <a:endParaRPr lang="en-US" sz="1200"/>
                    </a:p>
                  </a:txBody>
                  <a:tcPr/>
                </a:tc>
              </a:tr>
              <a:tr h="230397">
                <a:tc>
                  <a:txBody>
                    <a:bodyPr/>
                    <a:lstStyle/>
                    <a:p>
                      <a:r>
                        <a:rPr lang="en-US" sz="1200" smtClean="0"/>
                        <a:t>Read_4dfp_Header</a:t>
                      </a:r>
                      <a:endParaRPr lang="en-US" sz="1200"/>
                    </a:p>
                  </a:txBody>
                  <a:tcPr/>
                </a:tc>
                <a:tc>
                  <a:txBody>
                    <a:bodyPr/>
                    <a:lstStyle/>
                    <a:p>
                      <a:r>
                        <a:rPr lang="en-US" sz="1200" smtClean="0"/>
                        <a:t>Reads the .ifh header of a 4dfp file.</a:t>
                      </a:r>
                    </a:p>
                  </a:txBody>
                  <a:tcPr/>
                </a:tc>
              </a:tr>
              <a:tr h="230397">
                <a:tc>
                  <a:txBody>
                    <a:bodyPr/>
                    <a:lstStyle/>
                    <a:p>
                      <a:r>
                        <a:rPr lang="en-US" sz="1200" smtClean="0"/>
                        <a:t>Read_AcqDecode_Header</a:t>
                      </a:r>
                      <a:endParaRPr lang="en-US" sz="1200"/>
                    </a:p>
                  </a:txBody>
                  <a:tcPr/>
                </a:tc>
                <a:tc>
                  <a:txBody>
                    <a:bodyPr/>
                    <a:lstStyle/>
                    <a:p>
                      <a:r>
                        <a:rPr lang="en-US" sz="1200" smtClean="0"/>
                        <a:t>Interprets the header of an AcqDecode generated data file.</a:t>
                      </a:r>
                      <a:endParaRPr lang="en-US" sz="1200" dirty="0"/>
                    </a:p>
                  </a:txBody>
                  <a:tcPr/>
                </a:tc>
              </a:tr>
              <a:tr h="230397">
                <a:tc>
                  <a:txBody>
                    <a:bodyPr/>
                    <a:lstStyle/>
                    <a:p>
                      <a:r>
                        <a:rPr lang="en-US" sz="1200" smtClean="0"/>
                        <a:t>Read_NIFTI_Header</a:t>
                      </a:r>
                      <a:endParaRPr lang="en-US" sz="1200"/>
                    </a:p>
                  </a:txBody>
                  <a:tcPr/>
                </a:tc>
                <a:tc>
                  <a:txBody>
                    <a:bodyPr/>
                    <a:lstStyle/>
                    <a:p>
                      <a:r>
                        <a:rPr lang="en-US" sz="1200" smtClean="0"/>
                        <a:t>Reads a</a:t>
                      </a:r>
                      <a:r>
                        <a:rPr lang="en-US" sz="1200" baseline="0" smtClean="0"/>
                        <a:t> NIFTI file header.</a:t>
                      </a:r>
                      <a:endParaRPr lang="en-US" sz="1200"/>
                    </a:p>
                  </a:txBody>
                  <a:tcPr/>
                </a:tc>
              </a:tr>
              <a:tr h="230397">
                <a:tc>
                  <a:txBody>
                    <a:bodyPr/>
                    <a:lstStyle/>
                    <a:p>
                      <a:r>
                        <a:rPr lang="en-US" sz="1200" smtClean="0"/>
                        <a:t>ReadAux</a:t>
                      </a:r>
                      <a:endParaRPr lang="en-US" sz="1200"/>
                    </a:p>
                  </a:txBody>
                  <a:tcPr/>
                </a:tc>
                <a:tc>
                  <a:txBody>
                    <a:bodyPr/>
                    <a:lstStyle/>
                    <a:p>
                      <a:r>
                        <a:rPr lang="en-US" sz="1200" smtClean="0"/>
                        <a:t>Reads auxiliary channel files.</a:t>
                      </a:r>
                      <a:endParaRPr lang="en-US" sz="1200" dirty="0"/>
                    </a:p>
                  </a:txBody>
                  <a:tcPr/>
                </a:tc>
              </a:tr>
              <a:tr h="230397">
                <a:tc>
                  <a:txBody>
                    <a:bodyPr/>
                    <a:lstStyle/>
                    <a:p>
                      <a:r>
                        <a:rPr lang="en-US" sz="1200" smtClean="0"/>
                        <a:t>ReadInfoTxt</a:t>
                      </a:r>
                      <a:endParaRPr lang="en-US" sz="1200"/>
                    </a:p>
                  </a:txBody>
                  <a:tcPr/>
                </a:tc>
                <a:tc>
                  <a:txBody>
                    <a:bodyPr/>
                    <a:lstStyle/>
                    <a:p>
                      <a:r>
                        <a:rPr lang="en-US" sz="1200" baseline="0" smtClean="0"/>
                        <a:t>Reads a key file.</a:t>
                      </a:r>
                    </a:p>
                  </a:txBody>
                  <a:tcPr/>
                </a:tc>
              </a:tr>
              <a:tr h="230397">
                <a:tc>
                  <a:txBody>
                    <a:bodyPr/>
                    <a:lstStyle/>
                    <a:p>
                      <a:r>
                        <a:rPr lang="en-US" sz="1200" smtClean="0"/>
                        <a:t>Save_HOMER</a:t>
                      </a:r>
                      <a:endParaRPr lang="en-US" sz="1200"/>
                    </a:p>
                  </a:txBody>
                  <a:tcPr/>
                </a:tc>
                <a:tc>
                  <a:txBody>
                    <a:bodyPr/>
                    <a:lstStyle/>
                    <a:p>
                      <a:r>
                        <a:rPr lang="en-US" sz="1200" smtClean="0"/>
                        <a:t>Converts an ND2 workspace to HOMER2 ".nirs" format to save.</a:t>
                      </a:r>
                    </a:p>
                  </a:txBody>
                  <a:tcPr/>
                </a:tc>
              </a:tr>
              <a:tr h="230397">
                <a:tc>
                  <a:txBody>
                    <a:bodyPr/>
                    <a:lstStyle/>
                    <a:p>
                      <a:r>
                        <a:rPr lang="en-US" sz="1200" smtClean="0"/>
                        <a:t>SaveVolumetricData</a:t>
                      </a:r>
                      <a:endParaRPr lang="en-US" sz="1200"/>
                    </a:p>
                  </a:txBody>
                  <a:tcPr/>
                </a:tc>
                <a:tc>
                  <a:txBody>
                    <a:bodyPr/>
                    <a:lstStyle/>
                    <a:p>
                      <a:r>
                        <a:rPr lang="en-US" sz="1200" smtClean="0"/>
                        <a:t>Saves volumetric data in supported</a:t>
                      </a:r>
                      <a:r>
                        <a:rPr lang="en-US" sz="1200" baseline="0" smtClean="0"/>
                        <a:t> formats.</a:t>
                      </a:r>
                      <a:endParaRPr lang="en-US" sz="1200"/>
                    </a:p>
                  </a:txBody>
                  <a:tcPr/>
                </a:tc>
              </a:tr>
              <a:tr h="230397">
                <a:tc>
                  <a:txBody>
                    <a:bodyPr/>
                    <a:lstStyle/>
                    <a:p>
                      <a:r>
                        <a:rPr lang="en-US" sz="1200" smtClean="0"/>
                        <a:t>Write_4dfp_Header</a:t>
                      </a:r>
                      <a:endParaRPr lang="en-US" sz="1200"/>
                    </a:p>
                  </a:txBody>
                  <a:tcPr/>
                </a:tc>
                <a:tc>
                  <a:txBody>
                    <a:bodyPr/>
                    <a:lstStyle/>
                    <a:p>
                      <a:r>
                        <a:rPr lang="en-US" sz="1200" smtClean="0"/>
                        <a:t>Writes a 4dfp</a:t>
                      </a:r>
                      <a:r>
                        <a:rPr lang="en-US" sz="1200" baseline="0" smtClean="0"/>
                        <a:t> header.</a:t>
                      </a:r>
                      <a:endParaRPr lang="en-US" sz="1200"/>
                    </a:p>
                  </a:txBody>
                  <a:tcPr/>
                </a:tc>
              </a:tr>
              <a:tr h="230397">
                <a:tc>
                  <a:txBody>
                    <a:bodyPr/>
                    <a:lstStyle/>
                    <a:p>
                      <a:r>
                        <a:rPr lang="en-US" sz="1200" smtClean="0"/>
                        <a:t>Write_NIFTI</a:t>
                      </a:r>
                      <a:endParaRPr lang="en-US" sz="1200"/>
                    </a:p>
                  </a:txBody>
                  <a:tcPr/>
                </a:tc>
                <a:tc>
                  <a:txBody>
                    <a:bodyPr/>
                    <a:lstStyle/>
                    <a:p>
                      <a:r>
                        <a:rPr lang="en-US" sz="1200" smtClean="0"/>
                        <a:t>Prepares</a:t>
                      </a:r>
                      <a:r>
                        <a:rPr lang="en-US" sz="1200" baseline="0" smtClean="0"/>
                        <a:t> a "nii" structure to be written to file.</a:t>
                      </a:r>
                      <a:endParaRPr lang="en-US" sz="1200"/>
                    </a:p>
                  </a:txBody>
                  <a:tcPr/>
                </a:tc>
              </a:tr>
            </a:tbl>
          </a:graphicData>
        </a:graphic>
      </p:graphicFrame>
    </p:spTree>
    <p:extLst>
      <p:ext uri="{BB962C8B-B14F-4D97-AF65-F5344CB8AC3E}">
        <p14:creationId xmlns:p14="http://schemas.microsoft.com/office/powerpoint/2010/main" val="30546081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GUIs</a:t>
            </a:r>
            <a:endParaRPr lang="en-US"/>
          </a:p>
        </p:txBody>
      </p:sp>
      <p:graphicFrame>
        <p:nvGraphicFramePr>
          <p:cNvPr id="6" name="Content Placeholder 4"/>
          <p:cNvGraphicFramePr>
            <a:graphicFrameLocks noGrp="1"/>
          </p:cNvGraphicFramePr>
          <p:nvPr>
            <p:ph idx="1"/>
            <p:extLst/>
          </p:nvPr>
        </p:nvGraphicFramePr>
        <p:xfrm>
          <a:off x="1639824" y="2915920"/>
          <a:ext cx="8912352" cy="1097280"/>
        </p:xfrm>
        <a:graphic>
          <a:graphicData uri="http://schemas.openxmlformats.org/drawingml/2006/table">
            <a:tbl>
              <a:tblPr firstRow="1" bandRow="1">
                <a:tableStyleId>{5C22544A-7EE6-4342-B048-85BDC9FD1C3A}</a:tableStyleId>
              </a:tblPr>
              <a:tblGrid>
                <a:gridCol w="2632053"/>
                <a:gridCol w="6280299"/>
              </a:tblGrid>
              <a:tr h="230397">
                <a:tc>
                  <a:txBody>
                    <a:bodyPr/>
                    <a:lstStyle/>
                    <a:p>
                      <a:r>
                        <a:rPr lang="en-US" sz="1200" smtClean="0"/>
                        <a:t>Name</a:t>
                      </a:r>
                      <a:endParaRPr lang="en-US" sz="1200"/>
                    </a:p>
                  </a:txBody>
                  <a:tcPr/>
                </a:tc>
                <a:tc>
                  <a:txBody>
                    <a:bodyPr/>
                    <a:lstStyle/>
                    <a:p>
                      <a:r>
                        <a:rPr lang="en-US" sz="1200" smtClean="0"/>
                        <a:t>Purpose</a:t>
                      </a:r>
                    </a:p>
                  </a:txBody>
                  <a:tcPr/>
                </a:tc>
              </a:tr>
              <a:tr h="230397">
                <a:tc>
                  <a:txBody>
                    <a:bodyPr/>
                    <a:lstStyle/>
                    <a:p>
                      <a:r>
                        <a:rPr lang="en-US" sz="1200" smtClean="0"/>
                        <a:t>Cap_Fitter</a:t>
                      </a:r>
                      <a:endParaRPr lang="en-US" sz="1200"/>
                    </a:p>
                  </a:txBody>
                  <a:tcPr/>
                </a:tc>
                <a:tc>
                  <a:txBody>
                    <a:bodyPr/>
                    <a:lstStyle/>
                    <a:p>
                      <a:r>
                        <a:rPr lang="en-US" sz="1200" smtClean="0"/>
                        <a:t>A GUI to display and orient the cap grid onto the head mesh.</a:t>
                      </a:r>
                    </a:p>
                  </a:txBody>
                  <a:tcPr/>
                </a:tc>
              </a:tr>
              <a:tr h="230397">
                <a:tc>
                  <a:txBody>
                    <a:bodyPr/>
                    <a:lstStyle/>
                    <a:p>
                      <a:r>
                        <a:rPr lang="en-US" sz="1200" smtClean="0"/>
                        <a:t>operate_optodes</a:t>
                      </a:r>
                      <a:endParaRPr lang="en-US" sz="1200"/>
                    </a:p>
                  </a:txBody>
                  <a:tcPr/>
                </a:tc>
                <a:tc>
                  <a:txBody>
                    <a:bodyPr/>
                    <a:lstStyle/>
                    <a:p>
                      <a:r>
                        <a:rPr lang="en-US" sz="1200" smtClean="0"/>
                        <a:t>Performs the Cap_Fitter operations on a cap grid.</a:t>
                      </a:r>
                      <a:endParaRPr lang="en-US" sz="1200" dirty="0"/>
                    </a:p>
                  </a:txBody>
                  <a:tcPr/>
                </a:tc>
              </a:tr>
              <a:tr h="230397">
                <a:tc>
                  <a:txBody>
                    <a:bodyPr/>
                    <a:lstStyle/>
                    <a:p>
                      <a:r>
                        <a:rPr lang="en-US" sz="1200" smtClean="0"/>
                        <a:t>springfit_optodes</a:t>
                      </a:r>
                    </a:p>
                  </a:txBody>
                  <a:tcPr/>
                </a:tc>
                <a:tc>
                  <a:txBody>
                    <a:bodyPr/>
                    <a:lstStyle/>
                    <a:p>
                      <a:r>
                        <a:rPr lang="en-US" sz="1200" smtClean="0"/>
                        <a:t>Applies a spring fit calculation to placing optodes on the head.</a:t>
                      </a:r>
                    </a:p>
                  </a:txBody>
                  <a:tcPr/>
                </a:tc>
              </a:tr>
            </a:tbl>
          </a:graphicData>
        </a:graphic>
      </p:graphicFrame>
    </p:spTree>
    <p:extLst>
      <p:ext uri="{BB962C8B-B14F-4D97-AF65-F5344CB8AC3E}">
        <p14:creationId xmlns:p14="http://schemas.microsoft.com/office/powerpoint/2010/main" val="12547179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Reconstruction</a:t>
            </a:r>
            <a:endParaRPr lang="en-US"/>
          </a:p>
        </p:txBody>
      </p:sp>
      <p:graphicFrame>
        <p:nvGraphicFramePr>
          <p:cNvPr id="5" name="Content Placeholder 4"/>
          <p:cNvGraphicFramePr>
            <a:graphicFrameLocks noGrp="1"/>
          </p:cNvGraphicFramePr>
          <p:nvPr>
            <p:ph idx="1"/>
            <p:extLst/>
          </p:nvPr>
        </p:nvGraphicFramePr>
        <p:xfrm>
          <a:off x="1639824" y="3116580"/>
          <a:ext cx="8912352" cy="1524000"/>
        </p:xfrm>
        <a:graphic>
          <a:graphicData uri="http://schemas.openxmlformats.org/drawingml/2006/table">
            <a:tbl>
              <a:tblPr firstRow="1" bandRow="1">
                <a:tableStyleId>{5C22544A-7EE6-4342-B048-85BDC9FD1C3A}</a:tableStyleId>
              </a:tblPr>
              <a:tblGrid>
                <a:gridCol w="2632053"/>
                <a:gridCol w="6280299"/>
              </a:tblGrid>
              <a:tr h="230397">
                <a:tc>
                  <a:txBody>
                    <a:bodyPr/>
                    <a:lstStyle/>
                    <a:p>
                      <a:r>
                        <a:rPr lang="en-US" sz="1400" smtClean="0"/>
                        <a:t>Name</a:t>
                      </a:r>
                      <a:endParaRPr lang="en-US" sz="1400"/>
                    </a:p>
                  </a:txBody>
                  <a:tcPr/>
                </a:tc>
                <a:tc>
                  <a:txBody>
                    <a:bodyPr/>
                    <a:lstStyle/>
                    <a:p>
                      <a:r>
                        <a:rPr lang="en-US" sz="1400" smtClean="0"/>
                        <a:t>Purpose</a:t>
                      </a:r>
                    </a:p>
                  </a:txBody>
                  <a:tcPr/>
                </a:tc>
              </a:tr>
              <a:tr h="230397">
                <a:tc>
                  <a:txBody>
                    <a:bodyPr/>
                    <a:lstStyle/>
                    <a:p>
                      <a:r>
                        <a:rPr lang="en-US" sz="1400" smtClean="0"/>
                        <a:t>reconstruct_img</a:t>
                      </a:r>
                      <a:endParaRPr lang="en-US" sz="1400"/>
                    </a:p>
                  </a:txBody>
                  <a:tcPr/>
                </a:tc>
                <a:tc>
                  <a:txBody>
                    <a:bodyPr/>
                    <a:lstStyle/>
                    <a:p>
                      <a:r>
                        <a:rPr lang="en-US" sz="1400" smtClean="0"/>
                        <a:t>Performs image reconstruction by wavelength using</a:t>
                      </a:r>
                      <a:r>
                        <a:rPr lang="en-US" sz="1400" baseline="0" smtClean="0"/>
                        <a:t> i</a:t>
                      </a:r>
                      <a:r>
                        <a:rPr lang="en-US" sz="1400" smtClean="0"/>
                        <a:t>nverted A-matrix.</a:t>
                      </a:r>
                      <a:endParaRPr lang="en-US" sz="1400"/>
                    </a:p>
                  </a:txBody>
                  <a:tcPr/>
                </a:tc>
              </a:tr>
              <a:tr h="230397">
                <a:tc>
                  <a:txBody>
                    <a:bodyPr/>
                    <a:lstStyle/>
                    <a:p>
                      <a:r>
                        <a:rPr lang="en-US" sz="1400" smtClean="0"/>
                        <a:t>smooth_Amat</a:t>
                      </a:r>
                      <a:endParaRPr lang="en-US" sz="1400"/>
                    </a:p>
                  </a:txBody>
                  <a:tcPr/>
                </a:tc>
                <a:tc>
                  <a:txBody>
                    <a:bodyPr/>
                    <a:lstStyle/>
                    <a:p>
                      <a:r>
                        <a:rPr lang="en-US" sz="1400" smtClean="0"/>
                        <a:t>Performs Gaussian smoothing on a sensitivity matrix.</a:t>
                      </a:r>
                      <a:endParaRPr lang="en-US" sz="1400"/>
                    </a:p>
                  </a:txBody>
                  <a:tcPr/>
                </a:tc>
              </a:tr>
              <a:tr h="230397">
                <a:tc>
                  <a:txBody>
                    <a:bodyPr/>
                    <a:lstStyle/>
                    <a:p>
                      <a:r>
                        <a:rPr lang="en-US" sz="1400" smtClean="0"/>
                        <a:t>spectroscopy_img</a:t>
                      </a:r>
                      <a:endParaRPr lang="en-US" sz="1400"/>
                    </a:p>
                  </a:txBody>
                  <a:tcPr/>
                </a:tc>
                <a:tc>
                  <a:txBody>
                    <a:bodyPr/>
                    <a:lstStyle/>
                    <a:p>
                      <a:r>
                        <a:rPr lang="en-US" sz="1400" smtClean="0"/>
                        <a:t>Completes the Beer-Lambert law from a reconstructed image.</a:t>
                      </a:r>
                      <a:endParaRPr lang="en-US" sz="1400"/>
                    </a:p>
                  </a:txBody>
                  <a:tcPr/>
                </a:tc>
              </a:tr>
              <a:tr h="230397">
                <a:tc>
                  <a:txBody>
                    <a:bodyPr/>
                    <a:lstStyle/>
                    <a:p>
                      <a:r>
                        <a:rPr lang="en-US" sz="1400" smtClean="0"/>
                        <a:t>Tikhonov_invert_Amat</a:t>
                      </a:r>
                      <a:endParaRPr lang="en-US" sz="1400"/>
                    </a:p>
                  </a:txBody>
                  <a:tcPr/>
                </a:tc>
                <a:tc>
                  <a:txBody>
                    <a:bodyPr/>
                    <a:lstStyle/>
                    <a:p>
                      <a:r>
                        <a:rPr lang="en-US" sz="1400" smtClean="0"/>
                        <a:t>Inverts a sensitivity matrix.</a:t>
                      </a:r>
                    </a:p>
                  </a:txBody>
                  <a:tcPr/>
                </a:tc>
              </a:tr>
            </a:tbl>
          </a:graphicData>
        </a:graphic>
      </p:graphicFrame>
    </p:spTree>
    <p:extLst>
      <p:ext uri="{BB962C8B-B14F-4D97-AF65-F5344CB8AC3E}">
        <p14:creationId xmlns:p14="http://schemas.microsoft.com/office/powerpoint/2010/main" val="1728009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6220204" y="3049111"/>
            <a:ext cx="3024305" cy="10654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4" name="TextBox 23"/>
          <p:cNvSpPr txBox="1"/>
          <p:nvPr/>
        </p:nvSpPr>
        <p:spPr>
          <a:xfrm>
            <a:off x="256478" y="312234"/>
            <a:ext cx="2265364" cy="369332"/>
          </a:xfrm>
          <a:prstGeom prst="rect">
            <a:avLst/>
          </a:prstGeom>
          <a:noFill/>
        </p:spPr>
        <p:txBody>
          <a:bodyPr wrap="none" rtlCol="0">
            <a:spAutoFit/>
          </a:bodyPr>
          <a:lstStyle/>
          <a:p>
            <a:r>
              <a:rPr lang="en-US" smtClean="0"/>
              <a:t>Converters - File IO</a:t>
            </a:r>
            <a:endParaRPr lang="en-US"/>
          </a:p>
        </p:txBody>
      </p:sp>
      <p:sp>
        <p:nvSpPr>
          <p:cNvPr id="22" name="TextBox 21"/>
          <p:cNvSpPr txBox="1"/>
          <p:nvPr/>
        </p:nvSpPr>
        <p:spPr>
          <a:xfrm>
            <a:off x="2330463" y="3048153"/>
            <a:ext cx="615553" cy="2400657"/>
          </a:xfrm>
          <a:prstGeom prst="rect">
            <a:avLst/>
          </a:prstGeom>
          <a:noFill/>
        </p:spPr>
        <p:txBody>
          <a:bodyPr vert="vert" wrap="square" rtlCol="0" anchor="t">
            <a:spAutoFit/>
          </a:bodyPr>
          <a:lstStyle/>
          <a:p>
            <a:r>
              <a:rPr lang="en-US" sz="2800" smtClean="0"/>
              <a:t>ND1 to ND2</a:t>
            </a:r>
            <a:endParaRPr lang="en-US" sz="2800"/>
          </a:p>
        </p:txBody>
      </p:sp>
      <p:sp>
        <p:nvSpPr>
          <p:cNvPr id="5" name="Rounded Rectangle 4"/>
          <p:cNvSpPr/>
          <p:nvPr/>
        </p:nvSpPr>
        <p:spPr>
          <a:xfrm>
            <a:off x="2949979" y="3049111"/>
            <a:ext cx="3024305" cy="10654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4" name="TextBox 45"/>
          <p:cNvSpPr txBox="1"/>
          <p:nvPr/>
        </p:nvSpPr>
        <p:spPr>
          <a:xfrm>
            <a:off x="4568994" y="2536787"/>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ND1 "data" and "info"</a:t>
            </a:r>
            <a:endParaRPr lang="en-US" sz="2000"/>
          </a:p>
        </p:txBody>
      </p:sp>
      <p:sp>
        <p:nvSpPr>
          <p:cNvPr id="6" name="TextBox 49"/>
          <p:cNvSpPr txBox="1"/>
          <p:nvPr/>
        </p:nvSpPr>
        <p:spPr>
          <a:xfrm>
            <a:off x="3195899" y="3692830"/>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"info"</a:t>
            </a:r>
            <a:endParaRPr lang="en-US" sz="1400"/>
          </a:p>
        </p:txBody>
      </p:sp>
      <p:sp>
        <p:nvSpPr>
          <p:cNvPr id="34" name="TextBox 49"/>
          <p:cNvSpPr txBox="1"/>
          <p:nvPr/>
        </p:nvSpPr>
        <p:spPr>
          <a:xfrm>
            <a:off x="3195899" y="3160623"/>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Reshape "data"</a:t>
            </a:r>
            <a:endParaRPr lang="en-US" sz="1400"/>
          </a:p>
        </p:txBody>
      </p:sp>
      <p:sp>
        <p:nvSpPr>
          <p:cNvPr id="40" name="TextBox 45"/>
          <p:cNvSpPr txBox="1"/>
          <p:nvPr/>
        </p:nvSpPr>
        <p:spPr>
          <a:xfrm>
            <a:off x="4568993" y="4248482"/>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ND2 "data" and "info"</a:t>
            </a:r>
            <a:endParaRPr lang="en-US" sz="2000"/>
          </a:p>
        </p:txBody>
      </p:sp>
      <p:sp>
        <p:nvSpPr>
          <p:cNvPr id="44" name="TextBox 49"/>
          <p:cNvSpPr txBox="1"/>
          <p:nvPr/>
        </p:nvSpPr>
        <p:spPr>
          <a:xfrm>
            <a:off x="6427428" y="3694590"/>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Reshape "data"</a:t>
            </a:r>
            <a:endParaRPr lang="en-US" sz="1400"/>
          </a:p>
        </p:txBody>
      </p:sp>
      <p:sp>
        <p:nvSpPr>
          <p:cNvPr id="45" name="TextBox 49"/>
          <p:cNvSpPr txBox="1"/>
          <p:nvPr/>
        </p:nvSpPr>
        <p:spPr>
          <a:xfrm>
            <a:off x="6427428" y="3162383"/>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"info"</a:t>
            </a:r>
            <a:endParaRPr lang="en-US" sz="1400"/>
          </a:p>
        </p:txBody>
      </p:sp>
      <p:sp>
        <p:nvSpPr>
          <p:cNvPr id="47" name="Down Arrow 46"/>
          <p:cNvSpPr/>
          <p:nvPr/>
        </p:nvSpPr>
        <p:spPr>
          <a:xfrm>
            <a:off x="4774814" y="293619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8" name="Down Arrow 47"/>
          <p:cNvSpPr/>
          <p:nvPr/>
        </p:nvSpPr>
        <p:spPr>
          <a:xfrm>
            <a:off x="4340111" y="346151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9" name="Down Arrow 48"/>
          <p:cNvSpPr/>
          <p:nvPr/>
        </p:nvSpPr>
        <p:spPr>
          <a:xfrm>
            <a:off x="4774813" y="4013868"/>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0" name="Down Arrow 49"/>
          <p:cNvSpPr/>
          <p:nvPr/>
        </p:nvSpPr>
        <p:spPr>
          <a:xfrm flipV="1">
            <a:off x="6843684" y="293879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1" name="Down Arrow 50"/>
          <p:cNvSpPr/>
          <p:nvPr/>
        </p:nvSpPr>
        <p:spPr>
          <a:xfrm flipV="1">
            <a:off x="7571640" y="3482012"/>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2" name="Down Arrow 51"/>
          <p:cNvSpPr/>
          <p:nvPr/>
        </p:nvSpPr>
        <p:spPr>
          <a:xfrm flipV="1">
            <a:off x="6843684" y="4009832"/>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3" name="TextBox 52"/>
          <p:cNvSpPr txBox="1"/>
          <p:nvPr/>
        </p:nvSpPr>
        <p:spPr>
          <a:xfrm>
            <a:off x="9252436" y="3046871"/>
            <a:ext cx="615553" cy="2400657"/>
          </a:xfrm>
          <a:prstGeom prst="rect">
            <a:avLst/>
          </a:prstGeom>
          <a:noFill/>
        </p:spPr>
        <p:txBody>
          <a:bodyPr vert="vert" wrap="square" rtlCol="0" anchor="t">
            <a:spAutoFit/>
          </a:bodyPr>
          <a:lstStyle/>
          <a:p>
            <a:r>
              <a:rPr lang="en-US" sz="2800" smtClean="0"/>
              <a:t>ND2 to ND1</a:t>
            </a:r>
            <a:endParaRPr lang="en-US" sz="2800"/>
          </a:p>
        </p:txBody>
      </p:sp>
    </p:spTree>
    <p:extLst>
      <p:ext uri="{BB962C8B-B14F-4D97-AF65-F5344CB8AC3E}">
        <p14:creationId xmlns:p14="http://schemas.microsoft.com/office/powerpoint/2010/main" val="1153581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Spatial Transforms</a:t>
            </a:r>
            <a:endParaRPr lang="en-US"/>
          </a:p>
        </p:txBody>
      </p:sp>
      <p:graphicFrame>
        <p:nvGraphicFramePr>
          <p:cNvPr id="5" name="Content Placeholder 4"/>
          <p:cNvGraphicFramePr>
            <a:graphicFrameLocks noGrp="1"/>
          </p:cNvGraphicFramePr>
          <p:nvPr>
            <p:ph idx="1"/>
            <p:extLst/>
          </p:nvPr>
        </p:nvGraphicFramePr>
        <p:xfrm>
          <a:off x="1639824" y="3103880"/>
          <a:ext cx="8912352" cy="2133600"/>
        </p:xfrm>
        <a:graphic>
          <a:graphicData uri="http://schemas.openxmlformats.org/drawingml/2006/table">
            <a:tbl>
              <a:tblPr firstRow="1" bandRow="1">
                <a:tableStyleId>{5C22544A-7EE6-4342-B048-85BDC9FD1C3A}</a:tableStyleId>
              </a:tblPr>
              <a:tblGrid>
                <a:gridCol w="2632053"/>
                <a:gridCol w="6280299"/>
              </a:tblGrid>
              <a:tr h="230397">
                <a:tc>
                  <a:txBody>
                    <a:bodyPr/>
                    <a:lstStyle/>
                    <a:p>
                      <a:r>
                        <a:rPr lang="en-US" sz="1400" smtClean="0"/>
                        <a:t>Name</a:t>
                      </a:r>
                      <a:endParaRPr lang="en-US" sz="1400"/>
                    </a:p>
                  </a:txBody>
                  <a:tcPr/>
                </a:tc>
                <a:tc>
                  <a:txBody>
                    <a:bodyPr/>
                    <a:lstStyle/>
                    <a:p>
                      <a:r>
                        <a:rPr lang="en-US" sz="1400" smtClean="0"/>
                        <a:t>Purpose</a:t>
                      </a:r>
                    </a:p>
                  </a:txBody>
                  <a:tcPr/>
                </a:tc>
              </a:tr>
              <a:tr h="230397">
                <a:tc>
                  <a:txBody>
                    <a:bodyPr/>
                    <a:lstStyle/>
                    <a:p>
                      <a:r>
                        <a:rPr lang="en-US" sz="1400" smtClean="0"/>
                        <a:t>affine3d_img</a:t>
                      </a:r>
                    </a:p>
                  </a:txBody>
                  <a:tcPr/>
                </a:tc>
                <a:tc>
                  <a:txBody>
                    <a:bodyPr/>
                    <a:lstStyle/>
                    <a:p>
                      <a:r>
                        <a:rPr lang="en-US" sz="1400" smtClean="0"/>
                        <a:t>Transforms a 3D data set</a:t>
                      </a:r>
                      <a:r>
                        <a:rPr lang="en-US" sz="1400" baseline="0" smtClean="0"/>
                        <a:t> to a new space.</a:t>
                      </a:r>
                      <a:endParaRPr lang="en-US" sz="1400"/>
                    </a:p>
                  </a:txBody>
                  <a:tcPr/>
                </a:tc>
              </a:tr>
              <a:tr h="230397">
                <a:tc>
                  <a:txBody>
                    <a:bodyPr/>
                    <a:lstStyle/>
                    <a:p>
                      <a:r>
                        <a:rPr lang="en-US" sz="1400" smtClean="0"/>
                        <a:t>change_space_coords</a:t>
                      </a:r>
                      <a:endParaRPr lang="en-US" sz="1400"/>
                    </a:p>
                  </a:txBody>
                  <a:tcPr/>
                </a:tc>
                <a:tc>
                  <a:txBody>
                    <a:bodyPr/>
                    <a:lstStyle/>
                    <a:p>
                      <a:r>
                        <a:rPr lang="en-US" sz="1400" smtClean="0"/>
                        <a:t>Applies a look up to change 3D coordinates into a new space.</a:t>
                      </a:r>
                      <a:endParaRPr lang="en-US" sz="1400"/>
                    </a:p>
                  </a:txBody>
                  <a:tcPr/>
                </a:tc>
              </a:tr>
              <a:tr h="230397">
                <a:tc>
                  <a:txBody>
                    <a:bodyPr/>
                    <a:lstStyle/>
                    <a:p>
                      <a:r>
                        <a:rPr lang="en-US" sz="1400" smtClean="0"/>
                        <a:t>Good_Vox2vol</a:t>
                      </a:r>
                      <a:endParaRPr lang="en-US" sz="1400"/>
                    </a:p>
                  </a:txBody>
                  <a:tcPr/>
                </a:tc>
                <a:tc>
                  <a:txBody>
                    <a:bodyPr/>
                    <a:lstStyle/>
                    <a:p>
                      <a:r>
                        <a:rPr lang="en-US" sz="1400" smtClean="0"/>
                        <a:t>Turns a Good</a:t>
                      </a:r>
                      <a:r>
                        <a:rPr lang="en-US" sz="1400" baseline="0" smtClean="0"/>
                        <a:t> Voxels data stream into a volume.</a:t>
                      </a:r>
                      <a:endParaRPr lang="en-US" sz="1400"/>
                    </a:p>
                  </a:txBody>
                  <a:tcPr/>
                </a:tc>
              </a:tr>
              <a:tr h="230397">
                <a:tc>
                  <a:txBody>
                    <a:bodyPr/>
                    <a:lstStyle/>
                    <a:p>
                      <a:r>
                        <a:rPr lang="en-US" sz="1400" smtClean="0"/>
                        <a:t>rotate_cap</a:t>
                      </a:r>
                    </a:p>
                  </a:txBody>
                  <a:tcPr/>
                </a:tc>
                <a:tc>
                  <a:txBody>
                    <a:bodyPr/>
                    <a:lstStyle/>
                    <a:p>
                      <a:r>
                        <a:rPr lang="en-US" sz="1400" smtClean="0"/>
                        <a:t>Rotates the cap in space.</a:t>
                      </a:r>
                    </a:p>
                  </a:txBody>
                  <a:tcPr/>
                </a:tc>
              </a:tr>
              <a:tr h="23039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smtClean="0"/>
                        <a:t>rotation_matrix</a:t>
                      </a:r>
                    </a:p>
                  </a:txBody>
                  <a:tcPr/>
                </a:tc>
                <a:tc>
                  <a:txBody>
                    <a:bodyPr/>
                    <a:lstStyle/>
                    <a:p>
                      <a:r>
                        <a:rPr lang="en-US" sz="1400" smtClean="0"/>
                        <a:t>Creates a rotation matrix.</a:t>
                      </a:r>
                    </a:p>
                  </a:txBody>
                  <a:tcPr/>
                </a:tc>
              </a:tr>
              <a:tr h="23039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smtClean="0"/>
                        <a:t>scale_cap</a:t>
                      </a:r>
                    </a:p>
                  </a:txBody>
                  <a:tcPr/>
                </a:tc>
                <a:tc>
                  <a:txBody>
                    <a:bodyPr/>
                    <a:lstStyle/>
                    <a:p>
                      <a:r>
                        <a:rPr lang="en-US" sz="1400" smtClean="0"/>
                        <a:t>Scales a cap grid.</a:t>
                      </a:r>
                    </a:p>
                  </a:txBody>
                  <a:tcPr/>
                </a:tc>
              </a:tr>
            </a:tbl>
          </a:graphicData>
        </a:graphic>
      </p:graphicFrame>
    </p:spTree>
    <p:extLst>
      <p:ext uri="{BB962C8B-B14F-4D97-AF65-F5344CB8AC3E}">
        <p14:creationId xmlns:p14="http://schemas.microsoft.com/office/powerpoint/2010/main" val="39977581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Support</a:t>
            </a:r>
            <a:endParaRPr lang="en-US"/>
          </a:p>
        </p:txBody>
      </p:sp>
      <p:graphicFrame>
        <p:nvGraphicFramePr>
          <p:cNvPr id="5" name="Content Placeholder 4"/>
          <p:cNvGraphicFramePr>
            <a:graphicFrameLocks noGrp="1"/>
          </p:cNvGraphicFramePr>
          <p:nvPr>
            <p:ph idx="1"/>
            <p:extLst/>
          </p:nvPr>
        </p:nvGraphicFramePr>
        <p:xfrm>
          <a:off x="2281873" y="3052064"/>
          <a:ext cx="7628255" cy="914400"/>
        </p:xfrm>
        <a:graphic>
          <a:graphicData uri="http://schemas.openxmlformats.org/drawingml/2006/table">
            <a:tbl>
              <a:tblPr firstRow="1" bandRow="1">
                <a:tableStyleId>{5C22544A-7EE6-4342-B048-85BDC9FD1C3A}</a:tableStyleId>
              </a:tblPr>
              <a:tblGrid>
                <a:gridCol w="1860190"/>
                <a:gridCol w="5768065"/>
              </a:tblGrid>
              <a:tr h="230397">
                <a:tc>
                  <a:txBody>
                    <a:bodyPr/>
                    <a:lstStyle/>
                    <a:p>
                      <a:r>
                        <a:rPr lang="en-US" sz="1400" smtClean="0"/>
                        <a:t>Name</a:t>
                      </a:r>
                      <a:endParaRPr lang="en-US" sz="1400"/>
                    </a:p>
                  </a:txBody>
                  <a:tcPr/>
                </a:tc>
                <a:tc>
                  <a:txBody>
                    <a:bodyPr/>
                    <a:lstStyle/>
                    <a:p>
                      <a:r>
                        <a:rPr lang="en-US" sz="1400" smtClean="0"/>
                        <a:t>Purpose</a:t>
                      </a:r>
                    </a:p>
                  </a:txBody>
                  <a:tcPr/>
                </a:tc>
              </a:tr>
              <a:tr h="230397">
                <a:tc>
                  <a:txBody>
                    <a:bodyPr/>
                    <a:lstStyle/>
                    <a:p>
                      <a:r>
                        <a:rPr lang="en-US" sz="1400" smtClean="0"/>
                        <a:t>CheckOrientation</a:t>
                      </a:r>
                      <a:endParaRPr lang="en-US" sz="1400"/>
                    </a:p>
                  </a:txBody>
                  <a:tcPr/>
                </a:tc>
                <a:tc>
                  <a:txBody>
                    <a:bodyPr/>
                    <a:lstStyle/>
                    <a:p>
                      <a:r>
                        <a:rPr lang="en-US" sz="1400" smtClean="0"/>
                        <a:t>Interprets 3D orientation</a:t>
                      </a:r>
                      <a:r>
                        <a:rPr lang="en-US" sz="1400" baseline="0" smtClean="0"/>
                        <a:t> information.</a:t>
                      </a:r>
                      <a:endParaRPr lang="en-US" sz="1400"/>
                    </a:p>
                  </a:txBody>
                  <a:tcPr/>
                </a:tc>
              </a:tr>
              <a:tr h="230397">
                <a:tc>
                  <a:txBody>
                    <a:bodyPr/>
                    <a:lstStyle/>
                    <a:p>
                      <a:r>
                        <a:rPr lang="en-US" sz="1400" smtClean="0"/>
                        <a:t>istablevar</a:t>
                      </a:r>
                      <a:endParaRPr lang="en-US" sz="1400"/>
                    </a:p>
                  </a:txBody>
                  <a:tcPr/>
                </a:tc>
                <a:tc>
                  <a:txBody>
                    <a:bodyPr/>
                    <a:lstStyle/>
                    <a:p>
                      <a:r>
                        <a:rPr lang="en-US" sz="1400" smtClean="0"/>
                        <a:t>Same</a:t>
                      </a:r>
                      <a:r>
                        <a:rPr lang="en-US" sz="1400" baseline="0" smtClean="0"/>
                        <a:t> operation as “isfield” for tables.</a:t>
                      </a:r>
                      <a:endParaRPr lang="en-US" sz="1400"/>
                    </a:p>
                  </a:txBody>
                  <a:tcPr/>
                </a:tc>
              </a:tr>
            </a:tbl>
          </a:graphicData>
        </a:graphic>
      </p:graphicFrame>
    </p:spTree>
    <p:extLst>
      <p:ext uri="{BB962C8B-B14F-4D97-AF65-F5344CB8AC3E}">
        <p14:creationId xmlns:p14="http://schemas.microsoft.com/office/powerpoint/2010/main" val="2217452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Temporal Transforms</a:t>
            </a:r>
            <a:endParaRPr lang="en-US"/>
          </a:p>
        </p:txBody>
      </p:sp>
      <p:graphicFrame>
        <p:nvGraphicFramePr>
          <p:cNvPr id="5" name="Content Placeholder 4"/>
          <p:cNvGraphicFramePr>
            <a:graphicFrameLocks noGrp="1"/>
          </p:cNvGraphicFramePr>
          <p:nvPr>
            <p:ph idx="1"/>
            <p:extLst/>
          </p:nvPr>
        </p:nvGraphicFramePr>
        <p:xfrm>
          <a:off x="1763236" y="2796032"/>
          <a:ext cx="8665528" cy="3048000"/>
        </p:xfrm>
        <a:graphic>
          <a:graphicData uri="http://schemas.openxmlformats.org/drawingml/2006/table">
            <a:tbl>
              <a:tblPr firstRow="1" bandRow="1">
                <a:tableStyleId>{5C22544A-7EE6-4342-B048-85BDC9FD1C3A}</a:tableStyleId>
              </a:tblPr>
              <a:tblGrid>
                <a:gridCol w="2120899"/>
                <a:gridCol w="6544629"/>
              </a:tblGrid>
              <a:tr h="230397">
                <a:tc>
                  <a:txBody>
                    <a:bodyPr/>
                    <a:lstStyle/>
                    <a:p>
                      <a:r>
                        <a:rPr lang="en-US" sz="1400" smtClean="0"/>
                        <a:t>Name</a:t>
                      </a:r>
                      <a:endParaRPr lang="en-US" sz="1400"/>
                    </a:p>
                  </a:txBody>
                  <a:tcPr/>
                </a:tc>
                <a:tc>
                  <a:txBody>
                    <a:bodyPr/>
                    <a:lstStyle/>
                    <a:p>
                      <a:r>
                        <a:rPr lang="en-US" sz="1400" smtClean="0"/>
                        <a:t>Purpose</a:t>
                      </a:r>
                    </a:p>
                  </a:txBody>
                  <a:tcPr/>
                </a:tc>
              </a:tr>
              <a:tr h="230397">
                <a:tc>
                  <a:txBody>
                    <a:bodyPr/>
                    <a:lstStyle/>
                    <a:p>
                      <a:r>
                        <a:rPr lang="en-US" sz="1400" smtClean="0"/>
                        <a:t>detrend_tts</a:t>
                      </a:r>
                      <a:endParaRPr lang="en-US" sz="1400"/>
                    </a:p>
                  </a:txBody>
                  <a:tcPr/>
                </a:tc>
                <a:tc>
                  <a:txBody>
                    <a:bodyPr/>
                    <a:lstStyle/>
                    <a:p>
                      <a:r>
                        <a:rPr lang="en-US" sz="1400" smtClean="0"/>
                        <a:t>Performs linear detrending.</a:t>
                      </a:r>
                    </a:p>
                  </a:txBody>
                  <a:tcPr/>
                </a:tc>
              </a:tr>
              <a:tr h="230397">
                <a:tc>
                  <a:txBody>
                    <a:bodyPr/>
                    <a:lstStyle/>
                    <a:p>
                      <a:r>
                        <a:rPr lang="en-US" sz="1400" smtClean="0"/>
                        <a:t>fft_tts</a:t>
                      </a:r>
                      <a:endParaRPr lang="en-US" sz="1400"/>
                    </a:p>
                  </a:txBody>
                  <a:tcPr/>
                </a:tc>
                <a:tc>
                  <a:txBody>
                    <a:bodyPr/>
                    <a:lstStyle/>
                    <a:p>
                      <a:r>
                        <a:rPr lang="en-US" sz="1400" smtClean="0"/>
                        <a:t>Fast Fourier</a:t>
                      </a:r>
                      <a:r>
                        <a:rPr lang="en-US" sz="1400" baseline="0" smtClean="0"/>
                        <a:t> Transform function with normalization and multiple outputs.</a:t>
                      </a:r>
                      <a:endParaRPr lang="en-US" sz="1400"/>
                    </a:p>
                  </a:txBody>
                  <a:tcPr/>
                </a:tc>
              </a:tr>
              <a:tr h="230397">
                <a:tc>
                  <a:txBody>
                    <a:bodyPr/>
                    <a:lstStyle/>
                    <a:p>
                      <a:r>
                        <a:rPr lang="en-US" sz="1400" smtClean="0"/>
                        <a:t>gethem</a:t>
                      </a:r>
                      <a:endParaRPr lang="en-US" sz="1400"/>
                    </a:p>
                  </a:txBody>
                  <a:tcPr/>
                </a:tc>
                <a:tc>
                  <a:txBody>
                    <a:bodyPr/>
                    <a:lstStyle/>
                    <a:p>
                      <a:r>
                        <a:rPr lang="en-US" sz="1400" smtClean="0"/>
                        <a:t>Generate hemodynamics for SSR.</a:t>
                      </a:r>
                      <a:endParaRPr lang="en-US" sz="1400"/>
                    </a:p>
                  </a:txBody>
                  <a:tcPr/>
                </a:tc>
              </a:tr>
              <a:tr h="230397">
                <a:tc>
                  <a:txBody>
                    <a:bodyPr/>
                    <a:lstStyle/>
                    <a:p>
                      <a:r>
                        <a:rPr lang="en-US" sz="1400" smtClean="0"/>
                        <a:t>highpass</a:t>
                      </a:r>
                      <a:endParaRPr lang="en-US" sz="1400"/>
                    </a:p>
                  </a:txBody>
                  <a:tcPr/>
                </a:tc>
                <a:tc>
                  <a:txBody>
                    <a:bodyPr/>
                    <a:lstStyle/>
                    <a:p>
                      <a:r>
                        <a:rPr lang="en-US" sz="1400" smtClean="0"/>
                        <a:t>High pass filter.</a:t>
                      </a:r>
                      <a:endParaRPr lang="en-US" sz="1400"/>
                    </a:p>
                  </a:txBody>
                  <a:tcPr/>
                </a:tc>
              </a:tr>
              <a:tr h="230397">
                <a:tc>
                  <a:txBody>
                    <a:bodyPr/>
                    <a:lstStyle/>
                    <a:p>
                      <a:r>
                        <a:rPr lang="en-US" sz="1400" smtClean="0"/>
                        <a:t>logmean</a:t>
                      </a:r>
                      <a:endParaRPr lang="en-US" sz="1400"/>
                    </a:p>
                  </a:txBody>
                  <a:tcPr/>
                </a:tc>
                <a:tc>
                  <a:txBody>
                    <a:bodyPr/>
                    <a:lstStyle/>
                    <a:p>
                      <a:r>
                        <a:rPr lang="en-US" sz="1400" smtClean="0"/>
                        <a:t>Negative</a:t>
                      </a:r>
                      <a:r>
                        <a:rPr lang="en-US" sz="1400" baseline="0" smtClean="0"/>
                        <a:t> logarithm of each channel divided by its mean.</a:t>
                      </a:r>
                      <a:endParaRPr lang="en-US" sz="1400"/>
                    </a:p>
                  </a:txBody>
                  <a:tcPr/>
                </a:tc>
              </a:tr>
              <a:tr h="230397">
                <a:tc>
                  <a:txBody>
                    <a:bodyPr/>
                    <a:lstStyle/>
                    <a:p>
                      <a:r>
                        <a:rPr lang="en-US" sz="1400" smtClean="0"/>
                        <a:t>lowpass</a:t>
                      </a:r>
                      <a:endParaRPr lang="en-US" sz="1400"/>
                    </a:p>
                  </a:txBody>
                  <a:tcPr/>
                </a:tc>
                <a:tc>
                  <a:txBody>
                    <a:bodyPr/>
                    <a:lstStyle/>
                    <a:p>
                      <a:r>
                        <a:rPr lang="en-US" sz="1400" smtClean="0"/>
                        <a:t>Low pass</a:t>
                      </a:r>
                      <a:r>
                        <a:rPr lang="en-US" sz="1400" baseline="0" smtClean="0"/>
                        <a:t> filter.</a:t>
                      </a:r>
                      <a:endParaRPr lang="en-US" sz="1400"/>
                    </a:p>
                  </a:txBody>
                  <a:tcPr/>
                </a:tc>
              </a:tr>
              <a:tr h="230397">
                <a:tc>
                  <a:txBody>
                    <a:bodyPr/>
                    <a:lstStyle/>
                    <a:p>
                      <a:r>
                        <a:rPr lang="en-US" sz="1400" smtClean="0"/>
                        <a:t>normalize2range_tts</a:t>
                      </a:r>
                      <a:endParaRPr lang="en-US" sz="1400"/>
                    </a:p>
                  </a:txBody>
                  <a:tcPr/>
                </a:tc>
                <a:tc>
                  <a:txBody>
                    <a:bodyPr/>
                    <a:lstStyle/>
                    <a:p>
                      <a:r>
                        <a:rPr lang="en-US" sz="1400" smtClean="0"/>
                        <a:t>Normalizes time traces to average of a range.</a:t>
                      </a:r>
                    </a:p>
                  </a:txBody>
                  <a:tcPr/>
                </a:tc>
              </a:tr>
              <a:tr h="230397">
                <a:tc>
                  <a:txBody>
                    <a:bodyPr/>
                    <a:lstStyle/>
                    <a:p>
                      <a:r>
                        <a:rPr lang="en-US" sz="1400" smtClean="0"/>
                        <a:t>regcorr</a:t>
                      </a:r>
                      <a:endParaRPr lang="en-US" sz="1400"/>
                    </a:p>
                  </a:txBody>
                  <a:tcPr/>
                </a:tc>
                <a:tc>
                  <a:txBody>
                    <a:bodyPr/>
                    <a:lstStyle/>
                    <a:p>
                      <a:r>
                        <a:rPr lang="en-US" sz="1400" smtClean="0"/>
                        <a:t>SSR</a:t>
                      </a:r>
                      <a:r>
                        <a:rPr lang="en-US" sz="1400" baseline="0" smtClean="0"/>
                        <a:t> to remove hemodynamics from data.</a:t>
                      </a:r>
                      <a:endParaRPr lang="en-US" sz="1400"/>
                    </a:p>
                  </a:txBody>
                  <a:tcPr/>
                </a:tc>
              </a:tr>
              <a:tr h="230397">
                <a:tc>
                  <a:txBody>
                    <a:bodyPr/>
                    <a:lstStyle/>
                    <a:p>
                      <a:r>
                        <a:rPr lang="en-US" sz="1400" smtClean="0"/>
                        <a:t>resample_tts</a:t>
                      </a:r>
                      <a:endParaRPr lang="en-US" sz="1400"/>
                    </a:p>
                  </a:txBody>
                  <a:tcPr/>
                </a:tc>
                <a:tc>
                  <a:txBody>
                    <a:bodyPr/>
                    <a:lstStyle/>
                    <a:p>
                      <a:r>
                        <a:rPr lang="en-US" sz="1400" smtClean="0"/>
                        <a:t>Resample data while maintaining linear signal component.</a:t>
                      </a:r>
                    </a:p>
                  </a:txBody>
                  <a:tcPr/>
                </a:tc>
              </a:tr>
            </a:tbl>
          </a:graphicData>
        </a:graphic>
      </p:graphicFrame>
    </p:spTree>
    <p:extLst>
      <p:ext uri="{BB962C8B-B14F-4D97-AF65-F5344CB8AC3E}">
        <p14:creationId xmlns:p14="http://schemas.microsoft.com/office/powerpoint/2010/main" val="34148637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Visualizations (1)</a:t>
            </a:r>
            <a:endParaRPr lang="en-US"/>
          </a:p>
        </p:txBody>
      </p:sp>
      <p:graphicFrame>
        <p:nvGraphicFramePr>
          <p:cNvPr id="5" name="Content Placeholder 4"/>
          <p:cNvGraphicFramePr>
            <a:graphicFrameLocks noGrp="1"/>
          </p:cNvGraphicFramePr>
          <p:nvPr>
            <p:ph idx="1"/>
            <p:extLst/>
          </p:nvPr>
        </p:nvGraphicFramePr>
        <p:xfrm>
          <a:off x="1589643" y="1543050"/>
          <a:ext cx="9012714" cy="3771900"/>
        </p:xfrm>
        <a:graphic>
          <a:graphicData uri="http://schemas.openxmlformats.org/drawingml/2006/table">
            <a:tbl>
              <a:tblPr firstRow="1" bandRow="1">
                <a:tableStyleId>{5C22544A-7EE6-4342-B048-85BDC9FD1C3A}</a:tableStyleId>
              </a:tblPr>
              <a:tblGrid>
                <a:gridCol w="2197797"/>
                <a:gridCol w="6814917"/>
              </a:tblGrid>
              <a:tr h="230397">
                <a:tc>
                  <a:txBody>
                    <a:bodyPr/>
                    <a:lstStyle/>
                    <a:p>
                      <a:r>
                        <a:rPr lang="en-US" sz="1800" smtClean="0"/>
                        <a:t>Name</a:t>
                      </a:r>
                      <a:endParaRPr lang="en-US" sz="1800"/>
                    </a:p>
                  </a:txBody>
                  <a:tcPr/>
                </a:tc>
                <a:tc>
                  <a:txBody>
                    <a:bodyPr/>
                    <a:lstStyle/>
                    <a:p>
                      <a:r>
                        <a:rPr lang="en-US" sz="1800" smtClean="0"/>
                        <a:t>Purpose</a:t>
                      </a:r>
                    </a:p>
                  </a:txBody>
                  <a:tcPr/>
                </a:tc>
              </a:tr>
              <a:tr h="230397">
                <a:tc>
                  <a:txBody>
                    <a:bodyPr/>
                    <a:lstStyle/>
                    <a:p>
                      <a:pPr algn="l" fontAlgn="b"/>
                      <a:r>
                        <a:rPr lang="en-US" sz="1800" b="0" i="0" u="none" strike="noStrike">
                          <a:solidFill>
                            <a:srgbClr val="000000"/>
                          </a:solidFill>
                          <a:effectLst/>
                          <a:latin typeface="Calibri" panose="020F0502020204030204" pitchFamily="34" charset="0"/>
                        </a:rPr>
                        <a:t>adjust_brain_pos.m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Repositions mesh orientations for display.</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applycmap.m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Performs color mapping and fuses images with anatomical models.</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PlotCap.m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visualization of the cap grid.</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PlotCapData.m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basic plotting function for generating and labeling cap grids.</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PlotCapGoodMeas.m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Good Measurements visualization overlaid on a cap grid.</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PlotCapMeanLL.m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visualization of mean light levels overlaid on a cap grid.</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PlotFalloffData.m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basic falloff plotting function.</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PlotFalloffLL.m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light-level falloff visualization.</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PlotGray.m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visualization of data as a scaled image.</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PlotGrayData.m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basic scaled image plotting function.</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PlotHistogramData.m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basic histogram plotting function.</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PlotHistogramSTD.m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histogram of channel standard deviations.</a:t>
                      </a:r>
                    </a:p>
                  </a:txBody>
                  <a:tcPr marL="9525" marR="9525" marT="9525" marB="0" anchor="b"/>
                </a:tc>
              </a:tr>
            </a:tbl>
          </a:graphicData>
        </a:graphic>
      </p:graphicFrame>
    </p:spTree>
    <p:extLst>
      <p:ext uri="{BB962C8B-B14F-4D97-AF65-F5344CB8AC3E}">
        <p14:creationId xmlns:p14="http://schemas.microsoft.com/office/powerpoint/2010/main" val="24658379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Visualizations (2)</a:t>
            </a:r>
            <a:endParaRPr lang="en-US"/>
          </a:p>
        </p:txBody>
      </p:sp>
      <p:graphicFrame>
        <p:nvGraphicFramePr>
          <p:cNvPr id="5" name="Content Placeholder 4"/>
          <p:cNvGraphicFramePr>
            <a:graphicFrameLocks noGrp="1"/>
          </p:cNvGraphicFramePr>
          <p:nvPr>
            <p:ph idx="1"/>
            <p:extLst/>
          </p:nvPr>
        </p:nvGraphicFramePr>
        <p:xfrm>
          <a:off x="990600" y="1684973"/>
          <a:ext cx="10210800" cy="4055745"/>
        </p:xfrm>
        <a:graphic>
          <a:graphicData uri="http://schemas.openxmlformats.org/drawingml/2006/table">
            <a:tbl>
              <a:tblPr firstRow="1" bandRow="1">
                <a:tableStyleId>{5C22544A-7EE6-4342-B048-85BDC9FD1C3A}</a:tableStyleId>
              </a:tblPr>
              <a:tblGrid>
                <a:gridCol w="2951400"/>
                <a:gridCol w="7259400"/>
              </a:tblGrid>
              <a:tr h="230397">
                <a:tc>
                  <a:txBody>
                    <a:bodyPr/>
                    <a:lstStyle/>
                    <a:p>
                      <a:r>
                        <a:rPr lang="en-US" sz="1800" smtClean="0"/>
                        <a:t>Name</a:t>
                      </a:r>
                      <a:endParaRPr lang="en-US" sz="1800"/>
                    </a:p>
                  </a:txBody>
                  <a:tcPr/>
                </a:tc>
                <a:tc>
                  <a:txBody>
                    <a:bodyPr/>
                    <a:lstStyle/>
                    <a:p>
                      <a:r>
                        <a:rPr lang="en-US" sz="1800" smtClean="0"/>
                        <a:t>Purpose</a:t>
                      </a:r>
                    </a:p>
                  </a:txBody>
                  <a:tcPr/>
                </a:tc>
              </a:tr>
              <a:tr h="230397">
                <a:tc>
                  <a:txBody>
                    <a:bodyPr/>
                    <a:lstStyle/>
                    <a:p>
                      <a:pPr algn="l" fontAlgn="b"/>
                      <a:r>
                        <a:rPr lang="en-US" sz="1800" b="0" i="0" u="none" strike="noStrike">
                          <a:solidFill>
                            <a:srgbClr val="000000"/>
                          </a:solidFill>
                          <a:effectLst/>
                          <a:latin typeface="Calibri" panose="020F0502020204030204" pitchFamily="34" charset="0"/>
                        </a:rPr>
                        <a:t>PlotInterpSurfMesh.m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Interpolates volumetric data onto hemispheric meshes for display</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PlotLRMeshes.m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Renders a pair of hemispheric meshes.</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PlotMeshSurface.m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Shows a head mesh model's outer surface.</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PlotPowerSpectrumAllMeas.m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An all-measurements frequency-domain time trace visualization.</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PlotPowerSpectrumData.m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basic frequency-domain time traces plotting function.</a:t>
                      </a:r>
                    </a:p>
                  </a:txBody>
                  <a:tcPr marL="9525" marR="9525" marT="9525" marB="0" anchor="b"/>
                </a:tc>
              </a:tr>
              <a:tr h="274320">
                <a:tc>
                  <a:txBody>
                    <a:bodyPr/>
                    <a:lstStyle/>
                    <a:p>
                      <a:pPr algn="l" fontAlgn="b"/>
                      <a:r>
                        <a:rPr lang="en-US" sz="1800" b="0" i="0" u="none" strike="noStrike">
                          <a:solidFill>
                            <a:srgbClr val="000000"/>
                          </a:solidFill>
                          <a:effectLst/>
                          <a:latin typeface="Calibri" panose="020F0502020204030204" pitchFamily="34" charset="0"/>
                        </a:rPr>
                        <a:t>PlotPowerSpectrumMean.m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mean frequency-domain time trace visualization.</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PlotSlices.m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Creates an interactive three-slice plot.</a:t>
                      </a:r>
                    </a:p>
                  </a:txBody>
                  <a:tcPr marL="9525" marR="9525" marT="9525" marB="0" anchor="b"/>
                </a:tc>
              </a:tr>
              <a:tr h="230397">
                <a:tc>
                  <a:txBody>
                    <a:bodyPr/>
                    <a:lstStyle/>
                    <a:p>
                      <a:pPr algn="l" fontAlgn="b"/>
                      <a:r>
                        <a:rPr lang="en-US" sz="1800" b="0" i="0" u="none" strike="noStrike" smtClean="0">
                          <a:solidFill>
                            <a:srgbClr val="000000"/>
                          </a:solidFill>
                          <a:effectLst/>
                          <a:latin typeface="Calibri" panose="020F0502020204030204" pitchFamily="34" charset="0"/>
                        </a:rPr>
                        <a:t>PlotSlicesMov.m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smtClean="0">
                          <a:solidFill>
                            <a:srgbClr val="000000"/>
                          </a:solidFill>
                          <a:effectLst/>
                          <a:latin typeface="Calibri" panose="020F0502020204030204" pitchFamily="34" charset="0"/>
                        </a:rPr>
                        <a:t>Creates a video file from a volumetric data set.</a:t>
                      </a:r>
                      <a:endParaRPr lang="en-US" sz="1800" b="0" i="0" u="none" strike="noStrike">
                        <a:solidFill>
                          <a:srgbClr val="000000"/>
                        </a:solidFill>
                        <a:effectLst/>
                        <a:latin typeface="Calibri" panose="020F0502020204030204" pitchFamily="34" charset="0"/>
                      </a:endParaRPr>
                    </a:p>
                  </a:txBody>
                  <a:tcPr marL="9525" marR="9525" marT="9525" marB="0" anchor="b"/>
                </a:tc>
              </a:tr>
              <a:tr h="230397">
                <a:tc>
                  <a:txBody>
                    <a:bodyPr/>
                    <a:lstStyle/>
                    <a:p>
                      <a:pPr algn="l" fontAlgn="b"/>
                      <a:r>
                        <a:rPr lang="en-US" sz="1800" b="0" i="0" u="none" strike="noStrike" smtClean="0">
                          <a:solidFill>
                            <a:srgbClr val="000000"/>
                          </a:solidFill>
                          <a:effectLst/>
                          <a:latin typeface="Calibri" panose="020F0502020204030204" pitchFamily="34" charset="0"/>
                        </a:rPr>
                        <a:t>PlotSlicesTimeTrace.m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smtClean="0">
                          <a:solidFill>
                            <a:srgbClr val="000000"/>
                          </a:solidFill>
                          <a:effectLst/>
                          <a:latin typeface="Calibri" panose="020F0502020204030204" pitchFamily="34" charset="0"/>
                        </a:rPr>
                        <a:t>Creates an</a:t>
                      </a:r>
                      <a:r>
                        <a:rPr lang="en-US" sz="1800" b="0" i="0" u="none" strike="noStrike" baseline="0" smtClean="0">
                          <a:solidFill>
                            <a:srgbClr val="000000"/>
                          </a:solidFill>
                          <a:effectLst/>
                          <a:latin typeface="Calibri" panose="020F0502020204030204" pitchFamily="34" charset="0"/>
                        </a:rPr>
                        <a:t> interactive 4D plot.</a:t>
                      </a:r>
                      <a:endParaRPr lang="en-US" sz="1800" b="0" i="0" u="none" strike="noStrike">
                        <a:solidFill>
                          <a:srgbClr val="000000"/>
                        </a:solidFill>
                        <a:effectLst/>
                        <a:latin typeface="Calibri" panose="020F0502020204030204" pitchFamily="34" charset="0"/>
                      </a:endParaRP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PlotTimeTraceAllMeas.m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An all-measurements time trace visualization.</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PlotTimeTraceData.m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basic time traces plotting function.</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PlotTimeTraceMean.m</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A mean time traces visualization.</a:t>
                      </a:r>
                    </a:p>
                  </a:txBody>
                  <a:tcPr marL="9525" marR="9525" marT="9525" marB="0" anchor="b"/>
                </a:tc>
              </a:tr>
              <a:tr h="230397">
                <a:tc>
                  <a:txBody>
                    <a:bodyPr/>
                    <a:lstStyle/>
                    <a:p>
                      <a:pPr algn="l" fontAlgn="b"/>
                      <a:r>
                        <a:rPr lang="en-US" sz="1800" b="0" i="0" u="none" strike="noStrike">
                          <a:solidFill>
                            <a:srgbClr val="000000"/>
                          </a:solidFill>
                          <a:effectLst/>
                          <a:latin typeface="Calibri" panose="020F0502020204030204" pitchFamily="34" charset="0"/>
                        </a:rPr>
                        <a:t>vol2surf_mesh.m</a:t>
                      </a:r>
                    </a:p>
                  </a:txBody>
                  <a:tcPr marL="9525" marR="9525" marT="9525" marB="0" anchor="b"/>
                </a:tc>
                <a:tc>
                  <a:txBody>
                    <a:bodyPr/>
                    <a:lstStyle/>
                    <a:p>
                      <a:pPr algn="l" fontAlgn="b"/>
                      <a:r>
                        <a:rPr lang="pt-BR" sz="1800" b="0" i="0" u="none" strike="noStrike">
                          <a:solidFill>
                            <a:srgbClr val="000000"/>
                          </a:solidFill>
                          <a:effectLst/>
                          <a:latin typeface="Calibri" panose="020F0502020204030204" pitchFamily="34" charset="0"/>
                        </a:rPr>
                        <a:t>Interpolates volumetric data onto a surface mesh.</a:t>
                      </a:r>
                    </a:p>
                  </a:txBody>
                  <a:tcPr marL="9525" marR="9525" marT="9525" marB="0" anchor="b"/>
                </a:tc>
              </a:tr>
            </a:tbl>
          </a:graphicData>
        </a:graphic>
      </p:graphicFrame>
    </p:spTree>
    <p:extLst>
      <p:ext uri="{BB962C8B-B14F-4D97-AF65-F5344CB8AC3E}">
        <p14:creationId xmlns:p14="http://schemas.microsoft.com/office/powerpoint/2010/main" val="3976830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Appendix: </a:t>
            </a:r>
            <a:r>
              <a:rPr lang="en-US" smtClean="0">
                <a:solidFill>
                  <a:srgbClr val="00B050"/>
                </a:solidFill>
              </a:rPr>
              <a:t>params </a:t>
            </a:r>
            <a:r>
              <a:rPr lang="en-US" smtClean="0"/>
              <a:t>Usage</a:t>
            </a:r>
            <a:endParaRPr lang="en-US" dirty="0"/>
          </a:p>
        </p:txBody>
      </p:sp>
      <p:graphicFrame>
        <p:nvGraphicFramePr>
          <p:cNvPr id="4" name="Table 3"/>
          <p:cNvGraphicFramePr>
            <a:graphicFrameLocks noGrp="1"/>
          </p:cNvGraphicFramePr>
          <p:nvPr/>
        </p:nvGraphicFramePr>
        <p:xfrm>
          <a:off x="-5" y="1186415"/>
          <a:ext cx="12192005" cy="5831381"/>
        </p:xfrm>
        <a:graphic>
          <a:graphicData uri="http://schemas.openxmlformats.org/drawingml/2006/table">
            <a:tbl>
              <a:tblPr firstRow="1" firstCol="1" bandCol="1">
                <a:tableStyleId>{69C7853C-536D-4A76-A0AE-DD22124D55A5}</a:tableStyleId>
              </a:tblPr>
              <a:tblGrid>
                <a:gridCol w="1730216"/>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gridCol w="268251"/>
              </a:tblGrid>
              <a:tr h="178619">
                <a:tc>
                  <a:txBody>
                    <a:bodyPr/>
                    <a:lstStyle/>
                    <a:p>
                      <a:pPr algn="l" fontAlgn="b"/>
                      <a:endParaRPr lang="en-US" sz="1050" b="0" i="0" u="none" strike="noStrike">
                        <a:solidFill>
                          <a:srgbClr val="000000"/>
                        </a:solidFill>
                        <a:effectLst/>
                        <a:latin typeface="Calibri" panose="020F0502020204030204" pitchFamily="34" charset="0"/>
                      </a:endParaRPr>
                    </a:p>
                  </a:txBody>
                  <a:tcPr marL="5675" marR="5675" marT="5675" marB="0" anchor="b"/>
                </a:tc>
                <a:tc gridSpan="39">
                  <a:txBody>
                    <a:bodyPr/>
                    <a:lstStyle/>
                    <a:p>
                      <a:pPr algn="ctr" fontAlgn="b"/>
                      <a:r>
                        <a:rPr lang="en-US" sz="1050" u="none" strike="noStrike">
                          <a:effectLst/>
                        </a:rPr>
                        <a:t>params</a:t>
                      </a:r>
                      <a:endParaRPr lang="en-US" sz="1050" b="0" i="0" u="none" strike="noStrike">
                        <a:solidFill>
                          <a:srgbClr val="000000"/>
                        </a:solidFill>
                        <a:effectLst/>
                        <a:latin typeface="Calibri" panose="020F0502020204030204" pitchFamily="34" charset="0"/>
                      </a:endParaRPr>
                    </a:p>
                  </a:txBody>
                  <a:tcPr marL="5675" marR="5675" marT="5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8619">
                <a:tc>
                  <a:txBody>
                    <a:bodyPr/>
                    <a:lstStyle/>
                    <a:p>
                      <a:pPr algn="l" fontAlgn="b"/>
                      <a:endParaRPr lang="en-US" sz="1050" b="0" i="0" u="none" strike="noStrike">
                        <a:solidFill>
                          <a:srgbClr val="000000"/>
                        </a:solidFill>
                        <a:effectLst/>
                        <a:latin typeface="Calibri" panose="020F0502020204030204" pitchFamily="34" charset="0"/>
                      </a:endParaRPr>
                    </a:p>
                  </a:txBody>
                  <a:tcPr marL="5675" marR="5675" marT="5675" marB="0" anchor="b"/>
                </a:tc>
                <a:tc rowSpan="5">
                  <a:txBody>
                    <a:bodyPr/>
                    <a:lstStyle/>
                    <a:p>
                      <a:pPr algn="ctr" fontAlgn="b"/>
                      <a:r>
                        <a:rPr lang="en-US" sz="1050" u="none" strike="noStrike">
                          <a:effectLst/>
                        </a:rPr>
                        <a:t>fig_size</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fig_handle</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dimension</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rlimits</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Nnns</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Nwls</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useGM</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xlimits</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xscale</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ylimits</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yscale</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climits</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mode</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Nregs</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cbmode</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cblabels</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cbticks</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bins</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CH</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slices</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slices_type</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orientation</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view</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ctx</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alpha</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OL</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DR</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Scale</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BG</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TC</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PD</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Cmap.P</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Cmap.N</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Cmap.flipP</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Cmap.flipN</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Th.P</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Th.N</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Saturation</a:t>
                      </a:r>
                      <a:endParaRPr lang="en-US" sz="1050" b="0" i="0" u="none" strike="noStrike">
                        <a:solidFill>
                          <a:srgbClr val="000000"/>
                        </a:solidFill>
                        <a:effectLst/>
                        <a:latin typeface="Calibri" panose="020F0502020204030204" pitchFamily="34" charset="0"/>
                      </a:endParaRPr>
                    </a:p>
                  </a:txBody>
                  <a:tcPr marL="5675" marR="5675" marT="5675" marB="0" vert="vert270" anchor="b"/>
                </a:tc>
                <a:tc rowSpan="5">
                  <a:txBody>
                    <a:bodyPr/>
                    <a:lstStyle/>
                    <a:p>
                      <a:pPr algn="ctr" fontAlgn="b"/>
                      <a:r>
                        <a:rPr lang="en-US" sz="1050" u="none" strike="noStrike">
                          <a:effectLst/>
                        </a:rPr>
                        <a:t>kernel</a:t>
                      </a:r>
                      <a:endParaRPr lang="en-US" sz="1050" b="0" i="0" u="none" strike="noStrike">
                        <a:solidFill>
                          <a:srgbClr val="000000"/>
                        </a:solidFill>
                        <a:effectLst/>
                        <a:latin typeface="Calibri" panose="020F0502020204030204" pitchFamily="34" charset="0"/>
                      </a:endParaRPr>
                    </a:p>
                  </a:txBody>
                  <a:tcPr marL="5675" marR="5675" marT="5675" marB="0" vert="vert270" anchor="b"/>
                </a:tc>
              </a:tr>
              <a:tr h="178619">
                <a:tc>
                  <a:txBody>
                    <a:bodyPr/>
                    <a:lstStyle/>
                    <a:p>
                      <a:pPr algn="l" fontAlgn="b"/>
                      <a:endParaRPr lang="en-US" sz="1050" b="0" i="0" u="none" strike="noStrike">
                        <a:solidFill>
                          <a:srgbClr val="000000"/>
                        </a:solidFill>
                        <a:effectLst/>
                        <a:latin typeface="Calibri" panose="020F0502020204030204" pitchFamily="34" charset="0"/>
                      </a:endParaRPr>
                    </a:p>
                  </a:txBody>
                  <a:tcPr marL="5675" marR="5675" marT="5675" marB="0" anchor="b"/>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78619">
                <a:tc>
                  <a:txBody>
                    <a:bodyPr/>
                    <a:lstStyle/>
                    <a:p>
                      <a:pPr algn="l" fontAlgn="b"/>
                      <a:endParaRPr lang="en-US" sz="1050" b="0" i="0" u="none" strike="noStrike">
                        <a:solidFill>
                          <a:srgbClr val="000000"/>
                        </a:solidFill>
                        <a:effectLst/>
                        <a:latin typeface="Calibri" panose="020F0502020204030204" pitchFamily="34" charset="0"/>
                      </a:endParaRPr>
                    </a:p>
                  </a:txBody>
                  <a:tcPr marL="5675" marR="5675" marT="5675" marB="0" anchor="b"/>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78619">
                <a:tc>
                  <a:txBody>
                    <a:bodyPr/>
                    <a:lstStyle/>
                    <a:p>
                      <a:pPr algn="l" fontAlgn="b"/>
                      <a:endParaRPr lang="en-US" sz="1050" b="0" i="0" u="none" strike="noStrike">
                        <a:solidFill>
                          <a:srgbClr val="000000"/>
                        </a:solidFill>
                        <a:effectLst/>
                        <a:latin typeface="Calibri" panose="020F0502020204030204" pitchFamily="34" charset="0"/>
                      </a:endParaRPr>
                    </a:p>
                  </a:txBody>
                  <a:tcPr marL="5675" marR="5675" marT="5675" marB="0" anchor="b"/>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78619">
                <a:tc>
                  <a:txBody>
                    <a:bodyPr/>
                    <a:lstStyle/>
                    <a:p>
                      <a:pPr algn="l" fontAlgn="b"/>
                      <a:r>
                        <a:rPr lang="en-US" sz="1050" u="none" strike="noStrike">
                          <a:effectLst/>
                        </a:rPr>
                        <a:t>Function Name</a:t>
                      </a:r>
                      <a:endParaRPr lang="en-US" sz="1050" b="0" i="0" u="none" strike="noStrike">
                        <a:solidFill>
                          <a:srgbClr val="000000"/>
                        </a:solidFill>
                        <a:effectLst/>
                        <a:latin typeface="Calibri" panose="020F0502020204030204" pitchFamily="34" charset="0"/>
                      </a:endParaRPr>
                    </a:p>
                  </a:txBody>
                  <a:tcPr marL="5675" marR="5675" marT="5675" marB="0" anchor="b"/>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78619">
                <a:tc>
                  <a:txBody>
                    <a:bodyPr/>
                    <a:lstStyle/>
                    <a:p>
                      <a:pPr algn="l" fontAlgn="b"/>
                      <a:r>
                        <a:rPr lang="en-US" sz="1050" u="none" strike="noStrike">
                          <a:effectLst/>
                        </a:rPr>
                        <a:t>adjust_brain_pos</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applycmap.m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PlotCap</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PlotCapData.m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PlotCapGoodMeas.m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PlotCapMeanLL</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PlotFalloffData.m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PlotFalloffLL.m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PlotGray.m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PlotGrayData.m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PlotHistogramData.m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PlotHistogramSTD.m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PlotInterpSurfMesh</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PlotLRMeshes</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PlotMeshSurface</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PlotPowerSpectrumAllMeas.m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PlotPowerSpectrumData.m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PlotPowerSpectrumMean.m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PlotSlices.m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PlotSlicesMov.m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PlotSlicesTimeTrace.m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PlotTimeTraceAllMeas.m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PlotTimeTraceData.m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PlotTimeTraceMean.m</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r h="178619">
                <a:tc>
                  <a:txBody>
                    <a:bodyPr/>
                    <a:lstStyle/>
                    <a:p>
                      <a:pPr algn="l" fontAlgn="b"/>
                      <a:r>
                        <a:rPr lang="en-US" sz="1050" u="none" strike="noStrike">
                          <a:effectLst/>
                        </a:rPr>
                        <a:t>vol2surf_mesh</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r>
                        <a:rPr lang="en-US" sz="1050" u="none" strike="noStrike">
                          <a:effectLst/>
                        </a:rPr>
                        <a:t>X</a:t>
                      </a:r>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c>
                  <a:txBody>
                    <a:bodyPr/>
                    <a:lstStyle/>
                    <a:p>
                      <a:pPr algn="ctr" fontAlgn="b"/>
                      <a:endParaRPr lang="en-US" sz="1050" b="0" i="0" u="none" strike="noStrike">
                        <a:solidFill>
                          <a:srgbClr val="000000"/>
                        </a:solidFill>
                        <a:effectLst/>
                        <a:latin typeface="Calibri" panose="020F0502020204030204" pitchFamily="34" charset="0"/>
                      </a:endParaRPr>
                    </a:p>
                  </a:txBody>
                  <a:tcPr marL="5675" marR="5675" marT="5675" marB="0" anchor="b"/>
                </a:tc>
              </a:tr>
            </a:tbl>
          </a:graphicData>
        </a:graphic>
      </p:graphicFrame>
    </p:spTree>
    <p:extLst>
      <p:ext uri="{BB962C8B-B14F-4D97-AF65-F5344CB8AC3E}">
        <p14:creationId xmlns:p14="http://schemas.microsoft.com/office/powerpoint/2010/main" val="11425484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That’s It (For Now)</a:t>
            </a:r>
            <a:endParaRPr lang="en-US" dirty="0"/>
          </a:p>
        </p:txBody>
      </p:sp>
      <p:sp>
        <p:nvSpPr>
          <p:cNvPr id="3" name="Content Placeholder 2"/>
          <p:cNvSpPr>
            <a:spLocks noGrp="1"/>
          </p:cNvSpPr>
          <p:nvPr>
            <p:ph idx="1"/>
          </p:nvPr>
        </p:nvSpPr>
        <p:spPr/>
        <p:txBody>
          <a:bodyPr>
            <a:normAutofit/>
          </a:bodyPr>
          <a:lstStyle/>
          <a:p>
            <a:r>
              <a:rPr lang="en-US" sz="2000" smtClean="0"/>
              <a:t>For further questions or more information, please consult the NeuroDOT 2 Base User Manual and the various Appendices.</a:t>
            </a:r>
          </a:p>
          <a:p>
            <a:endParaRPr lang="en-US" sz="2000"/>
          </a:p>
          <a:p>
            <a:r>
              <a:rPr lang="en-US" sz="2000"/>
              <a:t>NeuroDOT 2 </a:t>
            </a:r>
            <a:r>
              <a:rPr lang="en-US" sz="2000" smtClean="0"/>
              <a:t>Team</a:t>
            </a:r>
            <a:r>
              <a:rPr lang="en-US" sz="2000"/>
              <a:t>:</a:t>
            </a:r>
          </a:p>
          <a:p>
            <a:pPr lvl="1"/>
            <a:r>
              <a:rPr lang="en-US"/>
              <a:t>Adam Eggebrecht (</a:t>
            </a:r>
            <a:r>
              <a:rPr lang="en-US">
                <a:hlinkClick r:id="rId2"/>
              </a:rPr>
              <a:t>aeggebre@wustl.edu</a:t>
            </a:r>
            <a:r>
              <a:rPr lang="en-US"/>
              <a:t>)</a:t>
            </a:r>
          </a:p>
          <a:p>
            <a:pPr lvl="1"/>
            <a:r>
              <a:rPr lang="en-US"/>
              <a:t>David Muccigrosso (</a:t>
            </a:r>
            <a:r>
              <a:rPr lang="en-US">
                <a:hlinkClick r:id="rId3"/>
              </a:rPr>
              <a:t>muccigrosso.david@wustl.edu</a:t>
            </a:r>
            <a:r>
              <a:rPr lang="en-US"/>
              <a:t>)</a:t>
            </a:r>
            <a:endParaRPr lang="en-US" dirty="0"/>
          </a:p>
        </p:txBody>
      </p:sp>
    </p:spTree>
    <p:extLst>
      <p:ext uri="{BB962C8B-B14F-4D97-AF65-F5344CB8AC3E}">
        <p14:creationId xmlns:p14="http://schemas.microsoft.com/office/powerpoint/2010/main" val="1880759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a:xfrm>
            <a:off x="8447047" y="1439664"/>
            <a:ext cx="3533308" cy="22901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71" name="Bent Arrow 70"/>
          <p:cNvSpPr/>
          <p:nvPr/>
        </p:nvSpPr>
        <p:spPr>
          <a:xfrm flipH="1">
            <a:off x="5668672" y="495581"/>
            <a:ext cx="2364709" cy="1122098"/>
          </a:xfrm>
          <a:prstGeom prst="bentArrow">
            <a:avLst>
              <a:gd name="adj1" fmla="val 11816"/>
              <a:gd name="adj2" fmla="val 11784"/>
              <a:gd name="adj3" fmla="val 13483"/>
              <a:gd name="adj4" fmla="val 4375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70" name="Bent Arrow 69"/>
          <p:cNvSpPr/>
          <p:nvPr/>
        </p:nvSpPr>
        <p:spPr>
          <a:xfrm rot="5400000" flipH="1" flipV="1">
            <a:off x="7777940" y="1221093"/>
            <a:ext cx="1222530" cy="1122098"/>
          </a:xfrm>
          <a:prstGeom prst="bentArrow">
            <a:avLst>
              <a:gd name="adj1" fmla="val 11816"/>
              <a:gd name="adj2" fmla="val 11784"/>
              <a:gd name="adj3" fmla="val 13483"/>
              <a:gd name="adj4" fmla="val 4375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72" name="Bent Arrow 71"/>
          <p:cNvSpPr/>
          <p:nvPr/>
        </p:nvSpPr>
        <p:spPr>
          <a:xfrm rot="10800000" flipH="1" flipV="1">
            <a:off x="7955212" y="2197547"/>
            <a:ext cx="742739" cy="1661104"/>
          </a:xfrm>
          <a:prstGeom prst="bentArrow">
            <a:avLst>
              <a:gd name="adj1" fmla="val 17821"/>
              <a:gd name="adj2" fmla="val 17218"/>
              <a:gd name="adj3" fmla="val 19086"/>
              <a:gd name="adj4" fmla="val 4375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24" name="TextBox 23"/>
          <p:cNvSpPr txBox="1"/>
          <p:nvPr/>
        </p:nvSpPr>
        <p:spPr>
          <a:xfrm>
            <a:off x="256478" y="312234"/>
            <a:ext cx="2215671" cy="369332"/>
          </a:xfrm>
          <a:prstGeom prst="rect">
            <a:avLst/>
          </a:prstGeom>
          <a:noFill/>
        </p:spPr>
        <p:txBody>
          <a:bodyPr wrap="none" rtlCol="0">
            <a:spAutoFit/>
          </a:bodyPr>
          <a:lstStyle/>
          <a:p>
            <a:r>
              <a:rPr lang="en-US" smtClean="0"/>
              <a:t>AcqDecode - File IO</a:t>
            </a:r>
            <a:endParaRPr lang="en-US"/>
          </a:p>
        </p:txBody>
      </p:sp>
      <p:sp>
        <p:nvSpPr>
          <p:cNvPr id="22" name="TextBox 21"/>
          <p:cNvSpPr txBox="1"/>
          <p:nvPr/>
        </p:nvSpPr>
        <p:spPr>
          <a:xfrm>
            <a:off x="2028813" y="917363"/>
            <a:ext cx="615553" cy="4175246"/>
          </a:xfrm>
          <a:prstGeom prst="rect">
            <a:avLst/>
          </a:prstGeom>
          <a:noFill/>
        </p:spPr>
        <p:txBody>
          <a:bodyPr vert="vert" wrap="square" rtlCol="0" anchor="t">
            <a:spAutoFit/>
          </a:bodyPr>
          <a:lstStyle/>
          <a:p>
            <a:r>
              <a:rPr lang="en-US" sz="2800" smtClean="0"/>
              <a:t>Single AcqDecode File</a:t>
            </a:r>
            <a:endParaRPr lang="en-US" sz="2800"/>
          </a:p>
        </p:txBody>
      </p:sp>
      <p:sp>
        <p:nvSpPr>
          <p:cNvPr id="5" name="Rounded Rectangle 4"/>
          <p:cNvSpPr/>
          <p:nvPr/>
        </p:nvSpPr>
        <p:spPr>
          <a:xfrm>
            <a:off x="2644375" y="923704"/>
            <a:ext cx="3024305" cy="53878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4" name="TextBox 45"/>
          <p:cNvSpPr txBox="1"/>
          <p:nvPr/>
        </p:nvSpPr>
        <p:spPr>
          <a:xfrm>
            <a:off x="2644375" y="430012"/>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Raw File Name</a:t>
            </a:r>
            <a:endParaRPr lang="en-US" sz="2000"/>
          </a:p>
        </p:txBody>
      </p:sp>
      <p:sp>
        <p:nvSpPr>
          <p:cNvPr id="6" name="TextBox 49"/>
          <p:cNvSpPr txBox="1"/>
          <p:nvPr/>
        </p:nvSpPr>
        <p:spPr>
          <a:xfrm>
            <a:off x="2890292" y="2121993"/>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Key File</a:t>
            </a:r>
            <a:endParaRPr lang="en-US" sz="1400"/>
          </a:p>
        </p:txBody>
      </p:sp>
      <p:sp>
        <p:nvSpPr>
          <p:cNvPr id="8" name="TextBox 51"/>
          <p:cNvSpPr txBox="1"/>
          <p:nvPr/>
        </p:nvSpPr>
        <p:spPr>
          <a:xfrm>
            <a:off x="2890291" y="3198848"/>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Compatibility Check</a:t>
            </a:r>
            <a:endParaRPr lang="en-US" sz="1400"/>
          </a:p>
        </p:txBody>
      </p:sp>
      <p:sp>
        <p:nvSpPr>
          <p:cNvPr id="9" name="TextBox 52"/>
          <p:cNvSpPr txBox="1"/>
          <p:nvPr/>
        </p:nvSpPr>
        <p:spPr>
          <a:xfrm>
            <a:off x="2890291" y="265793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Frame Synch File</a:t>
            </a:r>
            <a:endParaRPr lang="en-US" sz="1400"/>
          </a:p>
        </p:txBody>
      </p:sp>
      <p:sp>
        <p:nvSpPr>
          <p:cNvPr id="10" name="TextBox 53"/>
          <p:cNvSpPr txBox="1"/>
          <p:nvPr/>
        </p:nvSpPr>
        <p:spPr>
          <a:xfrm>
            <a:off x="2890291" y="3733461"/>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Reshape Raw Data Streams</a:t>
            </a:r>
            <a:endParaRPr lang="en-US" sz="1400"/>
          </a:p>
        </p:txBody>
      </p:sp>
      <p:sp>
        <p:nvSpPr>
          <p:cNvPr id="17" name="TextBox 44"/>
          <p:cNvSpPr txBox="1"/>
          <p:nvPr/>
        </p:nvSpPr>
        <p:spPr>
          <a:xfrm>
            <a:off x="2890289" y="4264890"/>
            <a:ext cx="2532463"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Check for Missing Data</a:t>
            </a:r>
          </a:p>
        </p:txBody>
      </p:sp>
      <p:sp>
        <p:nvSpPr>
          <p:cNvPr id="34" name="TextBox 49"/>
          <p:cNvSpPr txBox="1"/>
          <p:nvPr/>
        </p:nvSpPr>
        <p:spPr>
          <a:xfrm>
            <a:off x="2890292" y="1050117"/>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Header</a:t>
            </a:r>
            <a:endParaRPr lang="en-US" sz="1400"/>
          </a:p>
        </p:txBody>
      </p:sp>
      <p:sp>
        <p:nvSpPr>
          <p:cNvPr id="35" name="Down Arrow 34"/>
          <p:cNvSpPr/>
          <p:nvPr/>
        </p:nvSpPr>
        <p:spPr>
          <a:xfrm>
            <a:off x="4034506" y="83646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 name="Down Arrow 10"/>
          <p:cNvSpPr/>
          <p:nvPr/>
        </p:nvSpPr>
        <p:spPr>
          <a:xfrm>
            <a:off x="4034506" y="1364701"/>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3" name="Down Arrow 12"/>
          <p:cNvSpPr/>
          <p:nvPr/>
        </p:nvSpPr>
        <p:spPr>
          <a:xfrm>
            <a:off x="4034506" y="242841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5" name="Down Arrow 14"/>
          <p:cNvSpPr/>
          <p:nvPr/>
        </p:nvSpPr>
        <p:spPr>
          <a:xfrm>
            <a:off x="4034506" y="350845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6" name="Down Arrow 15"/>
          <p:cNvSpPr/>
          <p:nvPr/>
        </p:nvSpPr>
        <p:spPr>
          <a:xfrm>
            <a:off x="4034506" y="2968696"/>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Down Arrow 18"/>
          <p:cNvSpPr/>
          <p:nvPr/>
        </p:nvSpPr>
        <p:spPr>
          <a:xfrm>
            <a:off x="4034506" y="1896086"/>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8" name="TextBox 44"/>
          <p:cNvSpPr txBox="1"/>
          <p:nvPr/>
        </p:nvSpPr>
        <p:spPr>
          <a:xfrm>
            <a:off x="2890288" y="4791149"/>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Auxiliary Files</a:t>
            </a:r>
            <a:endParaRPr lang="en-US" sz="1400"/>
          </a:p>
        </p:txBody>
      </p:sp>
      <p:sp>
        <p:nvSpPr>
          <p:cNvPr id="39" name="Down Arrow 38"/>
          <p:cNvSpPr/>
          <p:nvPr/>
        </p:nvSpPr>
        <p:spPr>
          <a:xfrm>
            <a:off x="4034503" y="405259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4" name="TextBox 49"/>
          <p:cNvSpPr txBox="1"/>
          <p:nvPr/>
        </p:nvSpPr>
        <p:spPr>
          <a:xfrm>
            <a:off x="2890292" y="1586055"/>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Raw Data Stream</a:t>
            </a:r>
            <a:endParaRPr lang="en-US" sz="1400"/>
          </a:p>
        </p:txBody>
      </p:sp>
      <p:sp>
        <p:nvSpPr>
          <p:cNvPr id="45" name="Down Arrow 44"/>
          <p:cNvSpPr/>
          <p:nvPr/>
        </p:nvSpPr>
        <p:spPr>
          <a:xfrm>
            <a:off x="4039755" y="4582432"/>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6" name="Down Arrow 45"/>
          <p:cNvSpPr/>
          <p:nvPr/>
        </p:nvSpPr>
        <p:spPr>
          <a:xfrm>
            <a:off x="4034503" y="5092609"/>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7" name="TextBox 44"/>
          <p:cNvSpPr txBox="1"/>
          <p:nvPr/>
        </p:nvSpPr>
        <p:spPr>
          <a:xfrm>
            <a:off x="2890287" y="5307644"/>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Stimulus Synch Files</a:t>
            </a:r>
            <a:endParaRPr lang="en-US" sz="1400"/>
          </a:p>
        </p:txBody>
      </p:sp>
      <p:sp>
        <p:nvSpPr>
          <p:cNvPr id="48" name="Down Arrow 47"/>
          <p:cNvSpPr/>
          <p:nvPr/>
        </p:nvSpPr>
        <p:spPr>
          <a:xfrm rot="5400000">
            <a:off x="5437891" y="1055565"/>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9" name="Oval 48"/>
          <p:cNvSpPr/>
          <p:nvPr/>
        </p:nvSpPr>
        <p:spPr>
          <a:xfrm>
            <a:off x="5697069" y="917363"/>
            <a:ext cx="1840454"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Raw AcqDecode file</a:t>
            </a:r>
            <a:endParaRPr lang="en-US" sz="1200"/>
          </a:p>
        </p:txBody>
      </p:sp>
      <p:sp>
        <p:nvSpPr>
          <p:cNvPr id="50" name="Down Arrow 49"/>
          <p:cNvSpPr/>
          <p:nvPr/>
        </p:nvSpPr>
        <p:spPr>
          <a:xfrm rot="5400000">
            <a:off x="5437891" y="1577866"/>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1" name="Oval 50"/>
          <p:cNvSpPr/>
          <p:nvPr/>
        </p:nvSpPr>
        <p:spPr>
          <a:xfrm>
            <a:off x="5697069" y="1439664"/>
            <a:ext cx="1840454"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Raw AcqDecode file</a:t>
            </a:r>
            <a:endParaRPr lang="en-US" sz="1200"/>
          </a:p>
        </p:txBody>
      </p:sp>
      <p:sp>
        <p:nvSpPr>
          <p:cNvPr id="52" name="Down Arrow 51"/>
          <p:cNvSpPr/>
          <p:nvPr/>
        </p:nvSpPr>
        <p:spPr>
          <a:xfrm rot="5400000">
            <a:off x="5437891" y="2111881"/>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3" name="Oval 52"/>
          <p:cNvSpPr/>
          <p:nvPr/>
        </p:nvSpPr>
        <p:spPr>
          <a:xfrm>
            <a:off x="5697069" y="1973679"/>
            <a:ext cx="1840454"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AcqDecode key file</a:t>
            </a:r>
            <a:endParaRPr lang="en-US" sz="1200"/>
          </a:p>
        </p:txBody>
      </p:sp>
      <p:sp>
        <p:nvSpPr>
          <p:cNvPr id="54" name="Down Arrow 53"/>
          <p:cNvSpPr/>
          <p:nvPr/>
        </p:nvSpPr>
        <p:spPr>
          <a:xfrm rot="5400000">
            <a:off x="5437891" y="2655214"/>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5" name="Oval 54"/>
          <p:cNvSpPr/>
          <p:nvPr/>
        </p:nvSpPr>
        <p:spPr>
          <a:xfrm>
            <a:off x="5697069" y="2517012"/>
            <a:ext cx="1840454"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AcqDecode frame synch file</a:t>
            </a:r>
            <a:endParaRPr lang="en-US" sz="1200"/>
          </a:p>
        </p:txBody>
      </p:sp>
      <p:sp>
        <p:nvSpPr>
          <p:cNvPr id="56" name="Down Arrow 55"/>
          <p:cNvSpPr/>
          <p:nvPr/>
        </p:nvSpPr>
        <p:spPr>
          <a:xfrm rot="5400000">
            <a:off x="5437891" y="4801540"/>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7" name="Oval 56"/>
          <p:cNvSpPr/>
          <p:nvPr/>
        </p:nvSpPr>
        <p:spPr>
          <a:xfrm>
            <a:off x="5697069" y="4663338"/>
            <a:ext cx="1840454"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AcqDecode aux channel file</a:t>
            </a:r>
            <a:endParaRPr lang="en-US" sz="1200"/>
          </a:p>
        </p:txBody>
      </p:sp>
      <p:sp>
        <p:nvSpPr>
          <p:cNvPr id="58" name="Down Arrow 57"/>
          <p:cNvSpPr/>
          <p:nvPr/>
        </p:nvSpPr>
        <p:spPr>
          <a:xfrm rot="5400000">
            <a:off x="5437891" y="5310294"/>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59" name="Oval 58"/>
          <p:cNvSpPr/>
          <p:nvPr/>
        </p:nvSpPr>
        <p:spPr>
          <a:xfrm>
            <a:off x="5697069" y="5172092"/>
            <a:ext cx="1840454"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Acqdecode stim synch file</a:t>
            </a:r>
            <a:endParaRPr lang="en-US" sz="1200"/>
          </a:p>
        </p:txBody>
      </p:sp>
      <p:sp>
        <p:nvSpPr>
          <p:cNvPr id="60" name="Down Arrow 59"/>
          <p:cNvSpPr/>
          <p:nvPr/>
        </p:nvSpPr>
        <p:spPr>
          <a:xfrm>
            <a:off x="4034503" y="5625889"/>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61" name="TextBox 44"/>
          <p:cNvSpPr txBox="1"/>
          <p:nvPr/>
        </p:nvSpPr>
        <p:spPr>
          <a:xfrm>
            <a:off x="2890287" y="5840924"/>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Load ND2 Pad File</a:t>
            </a:r>
            <a:endParaRPr lang="en-US" sz="1400"/>
          </a:p>
        </p:txBody>
      </p:sp>
      <p:sp>
        <p:nvSpPr>
          <p:cNvPr id="62" name="Down Arrow 61"/>
          <p:cNvSpPr/>
          <p:nvPr/>
        </p:nvSpPr>
        <p:spPr>
          <a:xfrm rot="5400000">
            <a:off x="5437891" y="5843057"/>
            <a:ext cx="244037" cy="2743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63" name="Oval 62"/>
          <p:cNvSpPr/>
          <p:nvPr/>
        </p:nvSpPr>
        <p:spPr>
          <a:xfrm>
            <a:off x="5697069" y="5704855"/>
            <a:ext cx="1840454" cy="5507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smtClean="0"/>
              <a:t>ND2 Pad file</a:t>
            </a:r>
            <a:endParaRPr lang="en-US" sz="1200"/>
          </a:p>
        </p:txBody>
      </p:sp>
      <p:sp>
        <p:nvSpPr>
          <p:cNvPr id="26" name="Rounded Rectangle 25"/>
          <p:cNvSpPr/>
          <p:nvPr/>
        </p:nvSpPr>
        <p:spPr>
          <a:xfrm>
            <a:off x="4926971" y="6188115"/>
            <a:ext cx="1265876"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"data" array</a:t>
            </a:r>
          </a:p>
          <a:p>
            <a:pPr algn="ctr"/>
            <a:r>
              <a:rPr lang="en-US" sz="1200" smtClean="0"/>
              <a:t>"info" structure</a:t>
            </a:r>
            <a:endParaRPr lang="en-US" sz="1200"/>
          </a:p>
        </p:txBody>
      </p:sp>
      <p:sp>
        <p:nvSpPr>
          <p:cNvPr id="3" name="Bent Arrow 2"/>
          <p:cNvSpPr/>
          <p:nvPr/>
        </p:nvSpPr>
        <p:spPr>
          <a:xfrm flipV="1">
            <a:off x="4125249" y="6148701"/>
            <a:ext cx="801721" cy="389724"/>
          </a:xfrm>
          <a:prstGeom prst="bentArrow">
            <a:avLst>
              <a:gd name="adj1" fmla="val 37655"/>
              <a:gd name="adj2" fmla="val 25000"/>
              <a:gd name="adj3" fmla="val 25000"/>
              <a:gd name="adj4" fmla="val 4375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64" name="Bent Arrow 63"/>
          <p:cNvSpPr/>
          <p:nvPr/>
        </p:nvSpPr>
        <p:spPr>
          <a:xfrm rot="16200000" flipV="1">
            <a:off x="5689010" y="4098197"/>
            <a:ext cx="2944066" cy="1936392"/>
          </a:xfrm>
          <a:prstGeom prst="bentArrow">
            <a:avLst>
              <a:gd name="adj1" fmla="val 6847"/>
              <a:gd name="adj2" fmla="val 5822"/>
              <a:gd name="adj3" fmla="val 9508"/>
              <a:gd name="adj4" fmla="val 4375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65" name="TextBox 45"/>
          <p:cNvSpPr txBox="1"/>
          <p:nvPr/>
        </p:nvSpPr>
        <p:spPr>
          <a:xfrm>
            <a:off x="8452625" y="1039554"/>
            <a:ext cx="3527730"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Raw Folder Name</a:t>
            </a:r>
            <a:endParaRPr lang="en-US" sz="2000"/>
          </a:p>
        </p:txBody>
      </p:sp>
      <p:sp>
        <p:nvSpPr>
          <p:cNvPr id="66" name="TextBox 49"/>
          <p:cNvSpPr txBox="1"/>
          <p:nvPr/>
        </p:nvSpPr>
        <p:spPr>
          <a:xfrm>
            <a:off x="8697951" y="1661018"/>
            <a:ext cx="3033132"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Discriminate # of Systems</a:t>
            </a:r>
            <a:endParaRPr lang="en-US" sz="1400"/>
          </a:p>
        </p:txBody>
      </p:sp>
      <p:sp>
        <p:nvSpPr>
          <p:cNvPr id="67" name="Down Arrow 66"/>
          <p:cNvSpPr/>
          <p:nvPr/>
        </p:nvSpPr>
        <p:spPr>
          <a:xfrm>
            <a:off x="10094471" y="143966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68" name="TextBox 49"/>
          <p:cNvSpPr txBox="1"/>
          <p:nvPr/>
        </p:nvSpPr>
        <p:spPr>
          <a:xfrm>
            <a:off x="8697952" y="2188302"/>
            <a:ext cx="3033132"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Load Individual Sub-folders</a:t>
            </a:r>
            <a:endParaRPr lang="en-US" sz="1400"/>
          </a:p>
        </p:txBody>
      </p:sp>
      <p:sp>
        <p:nvSpPr>
          <p:cNvPr id="69" name="Down Arrow 68"/>
          <p:cNvSpPr/>
          <p:nvPr/>
        </p:nvSpPr>
        <p:spPr>
          <a:xfrm>
            <a:off x="10094468" y="197619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73" name="TextBox 49"/>
          <p:cNvSpPr txBox="1"/>
          <p:nvPr/>
        </p:nvSpPr>
        <p:spPr>
          <a:xfrm>
            <a:off x="8697951" y="2716918"/>
            <a:ext cx="3033131"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Crop Data to Synch Points (multi)</a:t>
            </a:r>
            <a:endParaRPr lang="en-US" sz="1400"/>
          </a:p>
        </p:txBody>
      </p:sp>
      <p:sp>
        <p:nvSpPr>
          <p:cNvPr id="74" name="Down Arrow 73"/>
          <p:cNvSpPr/>
          <p:nvPr/>
        </p:nvSpPr>
        <p:spPr>
          <a:xfrm>
            <a:off x="10094466" y="2496321"/>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75" name="Down Arrow 74"/>
          <p:cNvSpPr/>
          <p:nvPr/>
        </p:nvSpPr>
        <p:spPr>
          <a:xfrm>
            <a:off x="10094465" y="3031518"/>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77" name="TextBox 49"/>
          <p:cNvSpPr txBox="1"/>
          <p:nvPr/>
        </p:nvSpPr>
        <p:spPr>
          <a:xfrm>
            <a:off x="8701621" y="3244192"/>
            <a:ext cx="3029461"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Combine Data Sets (multi)</a:t>
            </a:r>
            <a:endParaRPr lang="en-US" sz="1400"/>
          </a:p>
        </p:txBody>
      </p:sp>
      <p:sp>
        <p:nvSpPr>
          <p:cNvPr id="78" name="Down Arrow 77"/>
          <p:cNvSpPr/>
          <p:nvPr/>
        </p:nvSpPr>
        <p:spPr>
          <a:xfrm>
            <a:off x="10094464" y="3557801"/>
            <a:ext cx="244038" cy="44256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79" name="Rounded Rectangle 78"/>
          <p:cNvSpPr/>
          <p:nvPr/>
        </p:nvSpPr>
        <p:spPr>
          <a:xfrm>
            <a:off x="9580763" y="4010816"/>
            <a:ext cx="1265876"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"data" array</a:t>
            </a:r>
          </a:p>
          <a:p>
            <a:pPr algn="ctr"/>
            <a:r>
              <a:rPr lang="en-US" sz="1200" smtClean="0"/>
              <a:t>"info" structure</a:t>
            </a:r>
            <a:endParaRPr lang="en-US" sz="1200"/>
          </a:p>
        </p:txBody>
      </p:sp>
      <p:sp>
        <p:nvSpPr>
          <p:cNvPr id="81" name="TextBox 80"/>
          <p:cNvSpPr txBox="1"/>
          <p:nvPr/>
        </p:nvSpPr>
        <p:spPr>
          <a:xfrm rot="16200000">
            <a:off x="9813227" y="-1368300"/>
            <a:ext cx="615553" cy="4175246"/>
          </a:xfrm>
          <a:prstGeom prst="rect">
            <a:avLst/>
          </a:prstGeom>
          <a:noFill/>
        </p:spPr>
        <p:txBody>
          <a:bodyPr vert="vert" wrap="square" rtlCol="0" anchor="t">
            <a:spAutoFit/>
          </a:bodyPr>
          <a:lstStyle/>
          <a:p>
            <a:r>
              <a:rPr lang="en-US" sz="2800" smtClean="0"/>
              <a:t>Multiple AcqDecode Files</a:t>
            </a:r>
            <a:endParaRPr lang="en-US" sz="2800"/>
          </a:p>
        </p:txBody>
      </p:sp>
    </p:spTree>
    <p:extLst>
      <p:ext uri="{BB962C8B-B14F-4D97-AF65-F5344CB8AC3E}">
        <p14:creationId xmlns:p14="http://schemas.microsoft.com/office/powerpoint/2010/main" val="384706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982520" y="2484875"/>
            <a:ext cx="3024305" cy="2588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8" name="Rounded Rectangle 27"/>
          <p:cNvSpPr/>
          <p:nvPr/>
        </p:nvSpPr>
        <p:spPr>
          <a:xfrm>
            <a:off x="2128970" y="3077138"/>
            <a:ext cx="3024305" cy="17610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4" name="TextBox 23"/>
          <p:cNvSpPr txBox="1"/>
          <p:nvPr/>
        </p:nvSpPr>
        <p:spPr>
          <a:xfrm>
            <a:off x="256478" y="312234"/>
            <a:ext cx="2869247" cy="369332"/>
          </a:xfrm>
          <a:prstGeom prst="rect">
            <a:avLst/>
          </a:prstGeom>
          <a:noFill/>
        </p:spPr>
        <p:txBody>
          <a:bodyPr wrap="none" rtlCol="0">
            <a:spAutoFit/>
          </a:bodyPr>
          <a:lstStyle/>
          <a:p>
            <a:r>
              <a:rPr lang="en-US" smtClean="0"/>
              <a:t>Volumetric Data - Loading</a:t>
            </a:r>
            <a:endParaRPr lang="en-US"/>
          </a:p>
        </p:txBody>
      </p:sp>
      <p:sp>
        <p:nvSpPr>
          <p:cNvPr id="4" name="TextBox 45"/>
          <p:cNvSpPr txBox="1"/>
          <p:nvPr/>
        </p:nvSpPr>
        <p:spPr>
          <a:xfrm>
            <a:off x="3982520" y="1991183"/>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File Name</a:t>
            </a:r>
            <a:endParaRPr lang="en-US" sz="2000"/>
          </a:p>
        </p:txBody>
      </p:sp>
      <p:sp>
        <p:nvSpPr>
          <p:cNvPr id="76" name="Rounded Rectangle 75"/>
          <p:cNvSpPr/>
          <p:nvPr/>
        </p:nvSpPr>
        <p:spPr>
          <a:xfrm>
            <a:off x="5820852" y="3067395"/>
            <a:ext cx="3024305" cy="17610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6" name="TextBox 49"/>
          <p:cNvSpPr txBox="1"/>
          <p:nvPr/>
        </p:nvSpPr>
        <p:spPr>
          <a:xfrm>
            <a:off x="6031975" y="3773715"/>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4dfp *.img File</a:t>
            </a:r>
            <a:endParaRPr lang="en-US" sz="1400"/>
          </a:p>
        </p:txBody>
      </p:sp>
      <p:sp>
        <p:nvSpPr>
          <p:cNvPr id="9" name="TextBox 52"/>
          <p:cNvSpPr txBox="1"/>
          <p:nvPr/>
        </p:nvSpPr>
        <p:spPr>
          <a:xfrm>
            <a:off x="6031974" y="4331086"/>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Format for Output</a:t>
            </a:r>
            <a:endParaRPr lang="en-US" sz="1400"/>
          </a:p>
        </p:txBody>
      </p:sp>
      <p:sp>
        <p:nvSpPr>
          <p:cNvPr id="34" name="TextBox 49"/>
          <p:cNvSpPr txBox="1"/>
          <p:nvPr/>
        </p:nvSpPr>
        <p:spPr>
          <a:xfrm>
            <a:off x="4228437" y="2611288"/>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Discriminate File Type</a:t>
            </a:r>
            <a:endParaRPr lang="en-US" sz="1400"/>
          </a:p>
        </p:txBody>
      </p:sp>
      <p:sp>
        <p:nvSpPr>
          <p:cNvPr id="35" name="Down Arrow 34"/>
          <p:cNvSpPr/>
          <p:nvPr/>
        </p:nvSpPr>
        <p:spPr>
          <a:xfrm>
            <a:off x="5372651" y="239763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 name="Down Arrow 10"/>
          <p:cNvSpPr/>
          <p:nvPr/>
        </p:nvSpPr>
        <p:spPr>
          <a:xfrm>
            <a:off x="6365110" y="2925872"/>
            <a:ext cx="236412" cy="28983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3" name="Down Arrow 12"/>
          <p:cNvSpPr/>
          <p:nvPr/>
        </p:nvSpPr>
        <p:spPr>
          <a:xfrm>
            <a:off x="7210989" y="4088725"/>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Down Arrow 18"/>
          <p:cNvSpPr/>
          <p:nvPr/>
        </p:nvSpPr>
        <p:spPr>
          <a:xfrm>
            <a:off x="7210989" y="3546190"/>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4" name="TextBox 49"/>
          <p:cNvSpPr txBox="1"/>
          <p:nvPr/>
        </p:nvSpPr>
        <p:spPr>
          <a:xfrm>
            <a:off x="6031976" y="3227057"/>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4dfp *.ifh Header</a:t>
            </a:r>
            <a:endParaRPr lang="en-US" sz="1400"/>
          </a:p>
        </p:txBody>
      </p:sp>
      <p:sp>
        <p:nvSpPr>
          <p:cNvPr id="26" name="Rounded Rectangle 25"/>
          <p:cNvSpPr/>
          <p:nvPr/>
        </p:nvSpPr>
        <p:spPr>
          <a:xfrm>
            <a:off x="4228437" y="5345184"/>
            <a:ext cx="2532457"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"volume" array</a:t>
            </a:r>
          </a:p>
          <a:p>
            <a:pPr algn="ctr"/>
            <a:r>
              <a:rPr lang="en-US" sz="1200" smtClean="0"/>
              <a:t>"header" structure</a:t>
            </a:r>
            <a:endParaRPr lang="en-US" sz="1200"/>
          </a:p>
        </p:txBody>
      </p:sp>
      <p:sp>
        <p:nvSpPr>
          <p:cNvPr id="82" name="Down Arrow 81"/>
          <p:cNvSpPr/>
          <p:nvPr/>
        </p:nvSpPr>
        <p:spPr>
          <a:xfrm>
            <a:off x="6365111" y="4651606"/>
            <a:ext cx="236412" cy="6935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83" name="TextBox 82"/>
          <p:cNvSpPr txBox="1"/>
          <p:nvPr/>
        </p:nvSpPr>
        <p:spPr>
          <a:xfrm>
            <a:off x="5202099" y="3076577"/>
            <a:ext cx="615553" cy="1751901"/>
          </a:xfrm>
          <a:prstGeom prst="rect">
            <a:avLst/>
          </a:prstGeom>
          <a:noFill/>
        </p:spPr>
        <p:txBody>
          <a:bodyPr vert="vert" wrap="square" rtlCol="0" anchor="t">
            <a:spAutoFit/>
          </a:bodyPr>
          <a:lstStyle/>
          <a:p>
            <a:r>
              <a:rPr lang="en-US" sz="2800" smtClean="0"/>
              <a:t>4dfp</a:t>
            </a:r>
            <a:endParaRPr lang="en-US" sz="2800"/>
          </a:p>
        </p:txBody>
      </p:sp>
      <p:sp>
        <p:nvSpPr>
          <p:cNvPr id="85" name="Down Arrow 84"/>
          <p:cNvSpPr/>
          <p:nvPr/>
        </p:nvSpPr>
        <p:spPr>
          <a:xfrm>
            <a:off x="4474104" y="2922480"/>
            <a:ext cx="236412" cy="28983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86" name="Down Arrow 85"/>
          <p:cNvSpPr/>
          <p:nvPr/>
        </p:nvSpPr>
        <p:spPr>
          <a:xfrm>
            <a:off x="4533178" y="4656310"/>
            <a:ext cx="236412" cy="6935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9" name="TextBox 49"/>
          <p:cNvSpPr txBox="1"/>
          <p:nvPr/>
        </p:nvSpPr>
        <p:spPr>
          <a:xfrm>
            <a:off x="2340093" y="3783458"/>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"nii" to 4dfp</a:t>
            </a:r>
            <a:endParaRPr lang="en-US" sz="1400"/>
          </a:p>
        </p:txBody>
      </p:sp>
      <p:sp>
        <p:nvSpPr>
          <p:cNvPr id="30" name="TextBox 52"/>
          <p:cNvSpPr txBox="1"/>
          <p:nvPr/>
        </p:nvSpPr>
        <p:spPr>
          <a:xfrm>
            <a:off x="2340092" y="4340829"/>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Format for Output</a:t>
            </a:r>
            <a:endParaRPr lang="en-US" sz="1400"/>
          </a:p>
        </p:txBody>
      </p:sp>
      <p:sp>
        <p:nvSpPr>
          <p:cNvPr id="31" name="Down Arrow 30"/>
          <p:cNvSpPr/>
          <p:nvPr/>
        </p:nvSpPr>
        <p:spPr>
          <a:xfrm>
            <a:off x="3519107" y="4098468"/>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2" name="Down Arrow 31"/>
          <p:cNvSpPr/>
          <p:nvPr/>
        </p:nvSpPr>
        <p:spPr>
          <a:xfrm>
            <a:off x="3519107" y="355593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3" name="TextBox 49"/>
          <p:cNvSpPr txBox="1"/>
          <p:nvPr/>
        </p:nvSpPr>
        <p:spPr>
          <a:xfrm>
            <a:off x="2340094" y="3236800"/>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Read NIFTI file</a:t>
            </a:r>
            <a:endParaRPr lang="en-US" sz="1400"/>
          </a:p>
        </p:txBody>
      </p:sp>
      <p:sp>
        <p:nvSpPr>
          <p:cNvPr id="36" name="TextBox 35"/>
          <p:cNvSpPr txBox="1"/>
          <p:nvPr/>
        </p:nvSpPr>
        <p:spPr>
          <a:xfrm>
            <a:off x="1510217" y="3086320"/>
            <a:ext cx="615553" cy="1751901"/>
          </a:xfrm>
          <a:prstGeom prst="rect">
            <a:avLst/>
          </a:prstGeom>
          <a:noFill/>
        </p:spPr>
        <p:txBody>
          <a:bodyPr vert="vert" wrap="square" rtlCol="0" anchor="t">
            <a:spAutoFit/>
          </a:bodyPr>
          <a:lstStyle/>
          <a:p>
            <a:r>
              <a:rPr lang="en-US" sz="2800" smtClean="0"/>
              <a:t>NIFTI</a:t>
            </a:r>
            <a:endParaRPr lang="en-US" sz="2800"/>
          </a:p>
        </p:txBody>
      </p:sp>
    </p:spTree>
    <p:extLst>
      <p:ext uri="{BB962C8B-B14F-4D97-AF65-F5344CB8AC3E}">
        <p14:creationId xmlns:p14="http://schemas.microsoft.com/office/powerpoint/2010/main" val="109027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982520" y="2484875"/>
            <a:ext cx="3024305" cy="2588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8" name="Rounded Rectangle 27"/>
          <p:cNvSpPr/>
          <p:nvPr/>
        </p:nvSpPr>
        <p:spPr>
          <a:xfrm>
            <a:off x="2128970" y="3077138"/>
            <a:ext cx="3024305" cy="17610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24" name="TextBox 23"/>
          <p:cNvSpPr txBox="1"/>
          <p:nvPr/>
        </p:nvSpPr>
        <p:spPr>
          <a:xfrm>
            <a:off x="256478" y="312234"/>
            <a:ext cx="2724977" cy="369332"/>
          </a:xfrm>
          <a:prstGeom prst="rect">
            <a:avLst/>
          </a:prstGeom>
          <a:noFill/>
        </p:spPr>
        <p:txBody>
          <a:bodyPr wrap="none" rtlCol="0">
            <a:spAutoFit/>
          </a:bodyPr>
          <a:lstStyle/>
          <a:p>
            <a:r>
              <a:rPr lang="en-US" smtClean="0"/>
              <a:t>Volumetric Data - Saving</a:t>
            </a:r>
            <a:endParaRPr lang="en-US"/>
          </a:p>
        </p:txBody>
      </p:sp>
      <p:sp>
        <p:nvSpPr>
          <p:cNvPr id="4" name="TextBox 45"/>
          <p:cNvSpPr txBox="1"/>
          <p:nvPr/>
        </p:nvSpPr>
        <p:spPr>
          <a:xfrm>
            <a:off x="3997722" y="1376293"/>
            <a:ext cx="3024305"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a:t>"volume" array</a:t>
            </a:r>
          </a:p>
          <a:p>
            <a:pPr algn="ctr"/>
            <a:r>
              <a:rPr lang="en-US" sz="2000"/>
              <a:t>"header" </a:t>
            </a:r>
            <a:r>
              <a:rPr lang="en-US" sz="2000" smtClean="0"/>
              <a:t>structure</a:t>
            </a:r>
          </a:p>
          <a:p>
            <a:pPr algn="ctr"/>
            <a:r>
              <a:rPr lang="en-US" sz="2000" smtClean="0"/>
              <a:t>"filename" save name</a:t>
            </a:r>
            <a:endParaRPr lang="en-US" sz="2000"/>
          </a:p>
        </p:txBody>
      </p:sp>
      <p:sp>
        <p:nvSpPr>
          <p:cNvPr id="76" name="Rounded Rectangle 75"/>
          <p:cNvSpPr/>
          <p:nvPr/>
        </p:nvSpPr>
        <p:spPr>
          <a:xfrm>
            <a:off x="5820852" y="3067395"/>
            <a:ext cx="3024305" cy="17610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6" name="TextBox 49"/>
          <p:cNvSpPr txBox="1"/>
          <p:nvPr/>
        </p:nvSpPr>
        <p:spPr>
          <a:xfrm>
            <a:off x="6031975" y="3773715"/>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Write "ifh" Header File</a:t>
            </a:r>
            <a:endParaRPr lang="en-US" sz="1400"/>
          </a:p>
        </p:txBody>
      </p:sp>
      <p:sp>
        <p:nvSpPr>
          <p:cNvPr id="9" name="TextBox 52"/>
          <p:cNvSpPr txBox="1"/>
          <p:nvPr/>
        </p:nvSpPr>
        <p:spPr>
          <a:xfrm>
            <a:off x="6031974" y="4331086"/>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Write "img" Image File</a:t>
            </a:r>
            <a:endParaRPr lang="en-US" sz="1400"/>
          </a:p>
        </p:txBody>
      </p:sp>
      <p:sp>
        <p:nvSpPr>
          <p:cNvPr id="34" name="TextBox 49"/>
          <p:cNvSpPr txBox="1"/>
          <p:nvPr/>
        </p:nvSpPr>
        <p:spPr>
          <a:xfrm>
            <a:off x="4228437" y="2611288"/>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Discriminate File Type</a:t>
            </a:r>
            <a:endParaRPr lang="en-US" sz="1400"/>
          </a:p>
        </p:txBody>
      </p:sp>
      <p:sp>
        <p:nvSpPr>
          <p:cNvPr id="35" name="Down Arrow 34"/>
          <p:cNvSpPr/>
          <p:nvPr/>
        </p:nvSpPr>
        <p:spPr>
          <a:xfrm>
            <a:off x="5372651" y="2397634"/>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1" name="Down Arrow 10"/>
          <p:cNvSpPr/>
          <p:nvPr/>
        </p:nvSpPr>
        <p:spPr>
          <a:xfrm>
            <a:off x="6365110" y="2925872"/>
            <a:ext cx="236412" cy="28983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3" name="Down Arrow 12"/>
          <p:cNvSpPr/>
          <p:nvPr/>
        </p:nvSpPr>
        <p:spPr>
          <a:xfrm>
            <a:off x="7210989" y="4088725"/>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19" name="Down Arrow 18"/>
          <p:cNvSpPr/>
          <p:nvPr/>
        </p:nvSpPr>
        <p:spPr>
          <a:xfrm>
            <a:off x="7210989" y="3546190"/>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4" name="TextBox 49"/>
          <p:cNvSpPr txBox="1"/>
          <p:nvPr/>
        </p:nvSpPr>
        <p:spPr>
          <a:xfrm>
            <a:off x="6031976" y="3227057"/>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Format for Output</a:t>
            </a:r>
            <a:endParaRPr lang="en-US" sz="1400"/>
          </a:p>
        </p:txBody>
      </p:sp>
      <p:sp>
        <p:nvSpPr>
          <p:cNvPr id="26" name="Rounded Rectangle 25"/>
          <p:cNvSpPr/>
          <p:nvPr/>
        </p:nvSpPr>
        <p:spPr>
          <a:xfrm>
            <a:off x="4228437" y="5345184"/>
            <a:ext cx="2532457" cy="51166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smtClean="0"/>
              <a:t>Saved File</a:t>
            </a:r>
            <a:endParaRPr lang="en-US" sz="1200"/>
          </a:p>
        </p:txBody>
      </p:sp>
      <p:sp>
        <p:nvSpPr>
          <p:cNvPr id="82" name="Down Arrow 81"/>
          <p:cNvSpPr/>
          <p:nvPr/>
        </p:nvSpPr>
        <p:spPr>
          <a:xfrm>
            <a:off x="6365111" y="4651606"/>
            <a:ext cx="236412" cy="6935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83" name="TextBox 82"/>
          <p:cNvSpPr txBox="1"/>
          <p:nvPr/>
        </p:nvSpPr>
        <p:spPr>
          <a:xfrm>
            <a:off x="5202099" y="3076577"/>
            <a:ext cx="615553" cy="1751901"/>
          </a:xfrm>
          <a:prstGeom prst="rect">
            <a:avLst/>
          </a:prstGeom>
          <a:noFill/>
        </p:spPr>
        <p:txBody>
          <a:bodyPr vert="vert" wrap="square" rtlCol="0" anchor="t">
            <a:spAutoFit/>
          </a:bodyPr>
          <a:lstStyle/>
          <a:p>
            <a:r>
              <a:rPr lang="en-US" sz="2800" smtClean="0"/>
              <a:t>4dfp</a:t>
            </a:r>
            <a:endParaRPr lang="en-US" sz="2800"/>
          </a:p>
        </p:txBody>
      </p:sp>
      <p:sp>
        <p:nvSpPr>
          <p:cNvPr id="85" name="Down Arrow 84"/>
          <p:cNvSpPr/>
          <p:nvPr/>
        </p:nvSpPr>
        <p:spPr>
          <a:xfrm>
            <a:off x="4474104" y="2922480"/>
            <a:ext cx="236412" cy="28983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86" name="Down Arrow 85"/>
          <p:cNvSpPr/>
          <p:nvPr/>
        </p:nvSpPr>
        <p:spPr>
          <a:xfrm>
            <a:off x="4533178" y="4656310"/>
            <a:ext cx="236412" cy="6935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29" name="TextBox 49"/>
          <p:cNvSpPr txBox="1"/>
          <p:nvPr/>
        </p:nvSpPr>
        <p:spPr>
          <a:xfrm>
            <a:off x="2340093" y="3783458"/>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to "nii" from 4dfp</a:t>
            </a:r>
            <a:endParaRPr lang="en-US" sz="1400"/>
          </a:p>
        </p:txBody>
      </p:sp>
      <p:sp>
        <p:nvSpPr>
          <p:cNvPr id="30" name="TextBox 52"/>
          <p:cNvSpPr txBox="1"/>
          <p:nvPr/>
        </p:nvSpPr>
        <p:spPr>
          <a:xfrm>
            <a:off x="2340092" y="4340829"/>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Save NIFTI File</a:t>
            </a:r>
            <a:endParaRPr lang="en-US" sz="1400"/>
          </a:p>
        </p:txBody>
      </p:sp>
      <p:sp>
        <p:nvSpPr>
          <p:cNvPr id="31" name="Down Arrow 30"/>
          <p:cNvSpPr/>
          <p:nvPr/>
        </p:nvSpPr>
        <p:spPr>
          <a:xfrm>
            <a:off x="3519107" y="4098468"/>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2" name="Down Arrow 31"/>
          <p:cNvSpPr/>
          <p:nvPr/>
        </p:nvSpPr>
        <p:spPr>
          <a:xfrm>
            <a:off x="3519107" y="3555933"/>
            <a:ext cx="244037" cy="22135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3" name="TextBox 49"/>
          <p:cNvSpPr txBox="1"/>
          <p:nvPr/>
        </p:nvSpPr>
        <p:spPr>
          <a:xfrm>
            <a:off x="2340094" y="3236800"/>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Format for Output</a:t>
            </a:r>
            <a:endParaRPr lang="en-US" sz="1400"/>
          </a:p>
        </p:txBody>
      </p:sp>
      <p:sp>
        <p:nvSpPr>
          <p:cNvPr id="36" name="TextBox 35"/>
          <p:cNvSpPr txBox="1"/>
          <p:nvPr/>
        </p:nvSpPr>
        <p:spPr>
          <a:xfrm>
            <a:off x="1510217" y="3086320"/>
            <a:ext cx="615553" cy="1751901"/>
          </a:xfrm>
          <a:prstGeom prst="rect">
            <a:avLst/>
          </a:prstGeom>
          <a:noFill/>
        </p:spPr>
        <p:txBody>
          <a:bodyPr vert="vert" wrap="square" rtlCol="0" anchor="t">
            <a:spAutoFit/>
          </a:bodyPr>
          <a:lstStyle/>
          <a:p>
            <a:r>
              <a:rPr lang="en-US" sz="2800" smtClean="0"/>
              <a:t>NIFTI</a:t>
            </a:r>
            <a:endParaRPr lang="en-US" sz="2800"/>
          </a:p>
        </p:txBody>
      </p:sp>
    </p:spTree>
    <p:extLst>
      <p:ext uri="{BB962C8B-B14F-4D97-AF65-F5344CB8AC3E}">
        <p14:creationId xmlns:p14="http://schemas.microsoft.com/office/powerpoint/2010/main" val="26863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56478" y="312234"/>
            <a:ext cx="3102131" cy="369332"/>
          </a:xfrm>
          <a:prstGeom prst="rect">
            <a:avLst/>
          </a:prstGeom>
          <a:noFill/>
        </p:spPr>
        <p:txBody>
          <a:bodyPr wrap="none" rtlCol="0">
            <a:spAutoFit/>
          </a:bodyPr>
          <a:lstStyle/>
          <a:p>
            <a:r>
              <a:rPr lang="en-US" smtClean="0"/>
              <a:t>HOMER - Loading and Saving</a:t>
            </a:r>
            <a:endParaRPr lang="en-US"/>
          </a:p>
        </p:txBody>
      </p:sp>
      <p:grpSp>
        <p:nvGrpSpPr>
          <p:cNvPr id="7" name="Group 6"/>
          <p:cNvGrpSpPr/>
          <p:nvPr/>
        </p:nvGrpSpPr>
        <p:grpSpPr>
          <a:xfrm>
            <a:off x="4091255" y="1459746"/>
            <a:ext cx="3516898" cy="4546964"/>
            <a:chOff x="4091255" y="1459746"/>
            <a:chExt cx="3516898" cy="4546964"/>
          </a:xfrm>
        </p:grpSpPr>
        <p:sp>
          <p:nvSpPr>
            <p:cNvPr id="36" name="TextBox 35"/>
            <p:cNvSpPr txBox="1"/>
            <p:nvPr/>
          </p:nvSpPr>
          <p:spPr>
            <a:xfrm>
              <a:off x="4091255" y="2032915"/>
              <a:ext cx="615553" cy="1751901"/>
            </a:xfrm>
            <a:prstGeom prst="rect">
              <a:avLst/>
            </a:prstGeom>
            <a:noFill/>
          </p:spPr>
          <p:txBody>
            <a:bodyPr vert="vert" wrap="square" rtlCol="0" anchor="t">
              <a:spAutoFit/>
            </a:bodyPr>
            <a:lstStyle/>
            <a:p>
              <a:r>
                <a:rPr lang="en-US" sz="2800" smtClean="0"/>
                <a:t>HOMER</a:t>
              </a:r>
              <a:endParaRPr lang="en-US" sz="2800"/>
            </a:p>
          </p:txBody>
        </p:sp>
        <p:grpSp>
          <p:nvGrpSpPr>
            <p:cNvPr id="2" name="Group 1"/>
            <p:cNvGrpSpPr/>
            <p:nvPr/>
          </p:nvGrpSpPr>
          <p:grpSpPr>
            <a:xfrm>
              <a:off x="4583848" y="1459746"/>
              <a:ext cx="3024305" cy="4546964"/>
              <a:chOff x="4695848" y="1459746"/>
              <a:chExt cx="3024305" cy="4546964"/>
            </a:xfrm>
          </p:grpSpPr>
          <p:sp>
            <p:nvSpPr>
              <p:cNvPr id="27" name="TextBox 45"/>
              <p:cNvSpPr txBox="1"/>
              <p:nvPr/>
            </p:nvSpPr>
            <p:spPr>
              <a:xfrm>
                <a:off x="4695848" y="5606600"/>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.nirs File</a:t>
                </a:r>
                <a:endParaRPr lang="en-US" sz="2000"/>
              </a:p>
            </p:txBody>
          </p:sp>
          <p:sp>
            <p:nvSpPr>
              <p:cNvPr id="5" name="Rounded Rectangle 4"/>
              <p:cNvSpPr/>
              <p:nvPr/>
            </p:nvSpPr>
            <p:spPr>
              <a:xfrm>
                <a:off x="4695848" y="2027674"/>
                <a:ext cx="3024305" cy="34525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00"/>
              </a:p>
            </p:txBody>
          </p:sp>
          <p:sp>
            <p:nvSpPr>
              <p:cNvPr id="39" name="TextBox 49"/>
              <p:cNvSpPr txBox="1"/>
              <p:nvPr/>
            </p:nvSpPr>
            <p:spPr>
              <a:xfrm>
                <a:off x="4941769" y="3352585"/>
                <a:ext cx="2532463" cy="735747"/>
              </a:xfrm>
              <a:prstGeom prst="ellipse">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i="1" smtClean="0"/>
                  <a:t>(Work on data in ND2)</a:t>
                </a:r>
                <a:endParaRPr lang="en-US" sz="1400" i="1"/>
              </a:p>
            </p:txBody>
          </p:sp>
          <p:sp>
            <p:nvSpPr>
              <p:cNvPr id="4" name="TextBox 45"/>
              <p:cNvSpPr txBox="1"/>
              <p:nvPr/>
            </p:nvSpPr>
            <p:spPr>
              <a:xfrm>
                <a:off x="4695848" y="1459746"/>
                <a:ext cx="3024305"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smtClean="0"/>
                  <a:t>.nirs File</a:t>
                </a:r>
                <a:endParaRPr lang="en-US" sz="2000"/>
              </a:p>
            </p:txBody>
          </p:sp>
          <p:sp>
            <p:nvSpPr>
              <p:cNvPr id="45" name="Up-Down Arrow 44"/>
              <p:cNvSpPr/>
              <p:nvPr/>
            </p:nvSpPr>
            <p:spPr>
              <a:xfrm>
                <a:off x="6089794" y="1821991"/>
                <a:ext cx="236412" cy="1554480"/>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34" name="TextBox 49"/>
              <p:cNvSpPr txBox="1"/>
              <p:nvPr/>
            </p:nvSpPr>
            <p:spPr>
              <a:xfrm>
                <a:off x="4941769" y="2154088"/>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Load .nirs File</a:t>
                </a:r>
                <a:endParaRPr lang="en-US" sz="1400"/>
              </a:p>
            </p:txBody>
          </p:sp>
          <p:sp>
            <p:nvSpPr>
              <p:cNvPr id="37" name="TextBox 49"/>
              <p:cNvSpPr txBox="1"/>
              <p:nvPr/>
            </p:nvSpPr>
            <p:spPr>
              <a:xfrm>
                <a:off x="4941769" y="2754977"/>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to ND2</a:t>
                </a:r>
                <a:endParaRPr lang="en-US" sz="1400"/>
              </a:p>
            </p:txBody>
          </p:sp>
          <p:sp>
            <p:nvSpPr>
              <p:cNvPr id="40" name="Up-Down Arrow 39"/>
              <p:cNvSpPr/>
              <p:nvPr/>
            </p:nvSpPr>
            <p:spPr>
              <a:xfrm>
                <a:off x="6089794" y="4040204"/>
                <a:ext cx="236412" cy="1645920"/>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050"/>
              </a:p>
            </p:txBody>
          </p:sp>
          <p:sp>
            <p:nvSpPr>
              <p:cNvPr id="41" name="TextBox 49"/>
              <p:cNvSpPr txBox="1"/>
              <p:nvPr/>
            </p:nvSpPr>
            <p:spPr>
              <a:xfrm>
                <a:off x="4941769" y="4378162"/>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Convert to HOMER</a:t>
                </a:r>
                <a:endParaRPr lang="en-US" sz="1400"/>
              </a:p>
            </p:txBody>
          </p:sp>
          <p:sp>
            <p:nvSpPr>
              <p:cNvPr id="43" name="TextBox 49"/>
              <p:cNvSpPr txBox="1"/>
              <p:nvPr/>
            </p:nvSpPr>
            <p:spPr>
              <a:xfrm>
                <a:off x="4941769" y="4971785"/>
                <a:ext cx="2532463" cy="30777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smtClean="0"/>
                  <a:t>Save .nirs File</a:t>
                </a:r>
                <a:endParaRPr lang="en-US" sz="1400"/>
              </a:p>
            </p:txBody>
          </p:sp>
        </p:grpSp>
      </p:grpSp>
    </p:spTree>
    <p:extLst>
      <p:ext uri="{BB962C8B-B14F-4D97-AF65-F5344CB8AC3E}">
        <p14:creationId xmlns:p14="http://schemas.microsoft.com/office/powerpoint/2010/main" val="6841140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2528</TotalTime>
  <Words>3807</Words>
  <Application>Microsoft Office PowerPoint</Application>
  <PresentationFormat>Widescreen</PresentationFormat>
  <Paragraphs>920</Paragraphs>
  <Slides>56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Cambria Math</vt:lpstr>
      <vt:lpstr>Trebuchet MS</vt:lpstr>
      <vt:lpstr>Wingdings 3</vt:lpstr>
      <vt:lpstr>Facet</vt:lpstr>
      <vt:lpstr>NeuroDOT 2.2.0 Base</vt:lpstr>
      <vt:lpstr>High Level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Structures</vt:lpstr>
      <vt:lpstr>Data Structures</vt:lpstr>
      <vt:lpstr>Data Structures: data</vt:lpstr>
      <vt:lpstr>Data Structures: info</vt:lpstr>
      <vt:lpstr>In Detail: info.system and info.paradigm</vt:lpstr>
      <vt:lpstr>In Detail: The info.pairs table</vt:lpstr>
      <vt:lpstr>In Detail: info.optodes</vt:lpstr>
      <vt:lpstr>In Detail: info.tissue</vt:lpstr>
      <vt:lpstr>Data Structures: flags</vt:lpstr>
      <vt:lpstr>Data Structures: params &amp; header</vt:lpstr>
      <vt:lpstr>Data Structures: params (1)</vt:lpstr>
      <vt:lpstr>Data Structures: params (2)</vt:lpstr>
      <vt:lpstr>Data Structures - header</vt:lpstr>
      <vt:lpstr>Data Structures - mesh</vt:lpstr>
      <vt:lpstr>Data Structures - ops</vt:lpstr>
      <vt:lpstr>Data Structures</vt:lpstr>
      <vt:lpstr>Data Structures - A</vt:lpstr>
      <vt:lpstr>Data Structures - dim</vt:lpstr>
      <vt:lpstr>Data Structures</vt:lpstr>
      <vt:lpstr>Function Descriptions</vt:lpstr>
      <vt:lpstr>Analysis</vt:lpstr>
      <vt:lpstr>File IO (1)</vt:lpstr>
      <vt:lpstr>File IO (2)</vt:lpstr>
      <vt:lpstr>GUIs</vt:lpstr>
      <vt:lpstr>Reconstruction</vt:lpstr>
      <vt:lpstr>Spatial Transforms</vt:lpstr>
      <vt:lpstr>Support</vt:lpstr>
      <vt:lpstr>Temporal Transforms</vt:lpstr>
      <vt:lpstr>Visualizations (1)</vt:lpstr>
      <vt:lpstr>Visualizations (2)</vt:lpstr>
      <vt:lpstr>Appendix: params Usage</vt:lpstr>
      <vt:lpstr>That’s It (For Now)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Muccigrosso, David</dc:creator>
  <cp:lastModifiedBy>Muccigrosso, David</cp:lastModifiedBy>
  <cp:revision>266</cp:revision>
  <dcterms:created xsi:type="dcterms:W3CDTF">2017-05-31T18:08:09Z</dcterms:created>
  <dcterms:modified xsi:type="dcterms:W3CDTF">2018-05-18T17:44:08Z</dcterms:modified>
</cp:coreProperties>
</file>