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8" r:id="rId2"/>
    <p:sldId id="302" r:id="rId3"/>
    <p:sldId id="296" r:id="rId4"/>
    <p:sldId id="260" r:id="rId5"/>
    <p:sldId id="297" r:id="rId6"/>
    <p:sldId id="278" r:id="rId7"/>
    <p:sldId id="262" r:id="rId8"/>
    <p:sldId id="298" r:id="rId9"/>
    <p:sldId id="267" r:id="rId10"/>
    <p:sldId id="268" r:id="rId11"/>
    <p:sldId id="269" r:id="rId12"/>
    <p:sldId id="270" r:id="rId13"/>
    <p:sldId id="299" r:id="rId14"/>
    <p:sldId id="276" r:id="rId15"/>
    <p:sldId id="288" r:id="rId16"/>
    <p:sldId id="277" r:id="rId17"/>
    <p:sldId id="279" r:id="rId18"/>
    <p:sldId id="300" r:id="rId19"/>
    <p:sldId id="280" r:id="rId20"/>
    <p:sldId id="282" r:id="rId21"/>
    <p:sldId id="283" r:id="rId22"/>
    <p:sldId id="301" r:id="rId23"/>
    <p:sldId id="28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2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Preprocessing Pipeline Analysis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the High 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1922"/>
            <a:ext cx="12192000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We can see clearly that the raw logmean data (top) has much greater long-term drift than the HPF data. How does this affect the final results?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Run </a:t>
            </a:r>
            <a:r>
              <a:rPr lang="en-US" sz="2000" smtClean="0">
                <a:solidFill>
                  <a:schemeClr val="tx1"/>
                </a:solidFill>
              </a:rPr>
              <a:t>the rest of the pipeline, skipping HPF: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HPFlp1data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lowpass(ddata</a:t>
            </a:r>
            <a:r>
              <a:rPr lang="en-US" sz="2000">
                <a:solidFill>
                  <a:srgbClr val="00B0F0"/>
                </a:solidFill>
              </a:rPr>
              <a:t>, 1, info.system.framerate);</a:t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HPFhem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gethem(HPFlp1data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info);</a:t>
            </a:r>
            <a:r>
              <a:rPr lang="en-US" sz="2000">
                <a:solidFill>
                  <a:srgbClr val="00B0F0"/>
                </a:solidFill>
              </a:rPr>
              <a:t/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</a:t>
            </a:r>
            <a:r>
              <a:rPr lang="en-US" sz="2000">
                <a:solidFill>
                  <a:srgbClr val="00B0F0"/>
                </a:solidFill>
              </a:rPr>
              <a:t>HPF</a:t>
            </a:r>
            <a:r>
              <a:rPr lang="en-US" sz="2000" smtClean="0">
                <a:solidFill>
                  <a:srgbClr val="00B0F0"/>
                </a:solidFill>
              </a:rPr>
              <a:t>SSRdata</a:t>
            </a:r>
            <a:r>
              <a:rPr lang="en-US" sz="2000">
                <a:solidFill>
                  <a:srgbClr val="00B0F0"/>
                </a:solidFill>
              </a:rPr>
              <a:t>, ~] = </a:t>
            </a:r>
            <a:r>
              <a:rPr lang="en-US" sz="2000" smtClean="0">
                <a:solidFill>
                  <a:srgbClr val="00B0F0"/>
                </a:solidFill>
              </a:rPr>
              <a:t>regcorr(</a:t>
            </a:r>
            <a:r>
              <a:rPr lang="en-US" sz="2000">
                <a:solidFill>
                  <a:srgbClr val="00B0F0"/>
                </a:solidFill>
              </a:rPr>
              <a:t>HPF</a:t>
            </a:r>
            <a:r>
              <a:rPr lang="en-US" sz="2000" smtClean="0">
                <a:solidFill>
                  <a:srgbClr val="00B0F0"/>
                </a:solidFill>
              </a:rPr>
              <a:t>lp1data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info, </a:t>
            </a:r>
            <a:r>
              <a:rPr lang="en-US" sz="2000">
                <a:solidFill>
                  <a:srgbClr val="00B0F0"/>
                </a:solidFill>
              </a:rPr>
              <a:t>HPF</a:t>
            </a:r>
            <a:r>
              <a:rPr lang="en-US" sz="2000" smtClean="0">
                <a:solidFill>
                  <a:srgbClr val="00B0F0"/>
                </a:solidFill>
              </a:rPr>
              <a:t>hem</a:t>
            </a:r>
            <a:r>
              <a:rPr lang="en-US" sz="2000">
                <a:solidFill>
                  <a:srgbClr val="00B0F0"/>
                </a:solidFill>
              </a:rPr>
              <a:t>);</a:t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HPF</a:t>
            </a:r>
            <a:r>
              <a:rPr lang="en-US" sz="2000" smtClean="0">
                <a:solidFill>
                  <a:srgbClr val="00B0F0"/>
                </a:solidFill>
              </a:rPr>
              <a:t>lp2data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lowpass(</a:t>
            </a:r>
            <a:r>
              <a:rPr lang="en-US" sz="2000">
                <a:solidFill>
                  <a:srgbClr val="00B0F0"/>
                </a:solidFill>
              </a:rPr>
              <a:t>HPF</a:t>
            </a:r>
            <a:r>
              <a:rPr lang="en-US" sz="2000" smtClean="0">
                <a:solidFill>
                  <a:srgbClr val="00B0F0"/>
                </a:solidFill>
              </a:rPr>
              <a:t>SSRdata</a:t>
            </a:r>
            <a:r>
              <a:rPr lang="en-US" sz="2000">
                <a:solidFill>
                  <a:srgbClr val="00B0F0"/>
                </a:solidFill>
              </a:rPr>
              <a:t>, 0.5, info.system.framerate);</a:t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[HPFrdata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info1]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resample_tts(HPFlp2data</a:t>
            </a:r>
            <a:r>
              <a:rPr lang="en-US" sz="2000">
                <a:solidFill>
                  <a:srgbClr val="00B0F0"/>
                </a:solidFill>
              </a:rPr>
              <a:t>, info, </a:t>
            </a:r>
            <a:r>
              <a:rPr lang="en-US" sz="2000" smtClean="0">
                <a:solidFill>
                  <a:srgbClr val="00B0F0"/>
                </a:solidFill>
              </a:rPr>
              <a:t>1</a:t>
            </a:r>
            <a:r>
              <a:rPr lang="en-US" sz="2000">
                <a:solidFill>
                  <a:srgbClr val="00B0F0"/>
                </a:solidFill>
              </a:rPr>
              <a:t>, 1e-5);</a:t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HPFbadata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BlockAverage(HPFrdata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info1);</a:t>
            </a:r>
            <a:endParaRPr 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the High 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1805049"/>
            <a:ext cx="6703622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2. Plot the mean PS of each result:</a:t>
            </a:r>
            <a:r>
              <a:rPr lang="en-US" sz="2000">
                <a:solidFill>
                  <a:srgbClr val="00B0F0"/>
                </a:solidFill>
              </a:rPr>
              <a:t/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/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params.ylimits = [0, </a:t>
            </a:r>
            <a:r>
              <a:rPr lang="en-US" sz="2000">
                <a:solidFill>
                  <a:srgbClr val="00B0F0"/>
                </a:solidFill>
              </a:rPr>
              <a:t>5e-6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</a:t>
            </a:r>
            <a:r>
              <a:rPr lang="en-US" sz="2000">
                <a:solidFill>
                  <a:srgbClr val="00B0F0"/>
                </a:solidFill>
              </a:rPr>
              <a:t>= figure('Color', </a:t>
            </a:r>
            <a:r>
              <a:rPr lang="en-US" sz="2000">
                <a:solidFill>
                  <a:srgbClr val="00B0F0"/>
                </a:solidFill>
              </a:rPr>
              <a:t>'k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PlotPowerSpectrumMean(badata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PlotPowerSpectrumMean(HPFbadata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</a:t>
            </a:r>
            <a:r>
              <a:rPr lang="en-US" sz="2000">
                <a:solidFill>
                  <a:srgbClr val="00B0F0"/>
                </a:solidFill>
              </a:rPr>
              <a:t>({'Base', 'No HPF'}, 'Color', 'k', 'TextColor', </a:t>
            </a:r>
            <a:r>
              <a:rPr lang="en-US" sz="2000">
                <a:solidFill>
                  <a:srgbClr val="00B0F0"/>
                </a:solidFill>
              </a:rPr>
              <a:t>'w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params.ylimits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[];</a:t>
            </a:r>
          </a:p>
          <a:p>
            <a:endParaRPr lang="en-US" sz="2000" smtClean="0">
              <a:solidFill>
                <a:srgbClr val="00B0F0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As </a:t>
            </a:r>
            <a:r>
              <a:rPr lang="en-US" sz="2000">
                <a:solidFill>
                  <a:schemeClr val="tx1"/>
                </a:solidFill>
              </a:rPr>
              <a:t>we see on the </a:t>
            </a:r>
            <a:r>
              <a:rPr lang="en-US" sz="2000" smtClean="0">
                <a:solidFill>
                  <a:schemeClr val="tx1"/>
                </a:solidFill>
              </a:rPr>
              <a:t>plots, </a:t>
            </a:r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 smtClean="0">
                <a:solidFill>
                  <a:schemeClr val="tx1"/>
                </a:solidFill>
              </a:rPr>
              <a:t>No HPF results have been corrupted by low frequency signals and likely also aliasing.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05049"/>
            <a:ext cx="533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the High 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1805049"/>
            <a:ext cx="10099093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Be sure to clear variables from your workspace if you need to (though it may be wise to save block average results):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clear HPFhem HPFlp1data HPFlp2data HPFSSRdata HPFrdata</a:t>
            </a:r>
          </a:p>
        </p:txBody>
      </p:sp>
    </p:spTree>
    <p:extLst>
      <p:ext uri="{BB962C8B-B14F-4D97-AF65-F5344CB8AC3E}">
        <p14:creationId xmlns:p14="http://schemas.microsoft.com/office/powerpoint/2010/main" val="14752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462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</a:t>
            </a:r>
            <a:r>
              <a:rPr lang="en-US" smtClean="0"/>
              <a:t>Low Pass Filter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9" y="1805049"/>
            <a:ext cx="6279268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LPF1 is intended to account for later resampling (not done in this pipeline). This is most evident from the mean time trace plots.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Plot </a:t>
            </a:r>
            <a:r>
              <a:rPr lang="en-US" sz="2000" smtClean="0">
                <a:solidFill>
                  <a:schemeClr val="tx1"/>
                </a:solidFill>
              </a:rPr>
              <a:t>mean time traces of base HPF and LPF1: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</a:t>
            </a:r>
            <a:r>
              <a:rPr lang="en-US" sz="2000">
                <a:solidFill>
                  <a:srgbClr val="00B0F0"/>
                </a:solidFill>
              </a:rPr>
              <a:t>= figure('Color', </a:t>
            </a:r>
            <a:r>
              <a:rPr lang="en-US" sz="2000">
                <a:solidFill>
                  <a:srgbClr val="00B0F0"/>
                </a:solidFill>
              </a:rPr>
              <a:t>'k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PlotTimeTraceMean(hpdata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PlotTimeTraceMean(lp1data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</a:t>
            </a:r>
            <a:r>
              <a:rPr lang="en-US" sz="2000">
                <a:solidFill>
                  <a:srgbClr val="00B0F0"/>
                </a:solidFill>
              </a:rPr>
              <a:t>({'HPF', 'LPF1'}, 'Color', 'k', 'TextColor', 'w');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0504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</a:t>
            </a:r>
            <a:r>
              <a:rPr lang="en-US" smtClean="0"/>
              <a:t>Low Pass Filter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7" y="1805049"/>
            <a:ext cx="7520409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Let’s also review the power spectra of this stage.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Plot mean PS of base HPF and LPF1: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params.ylimits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>
                <a:solidFill>
                  <a:srgbClr val="00B0F0"/>
                </a:solidFill>
              </a:rPr>
              <a:t>[</a:t>
            </a:r>
            <a:r>
              <a:rPr lang="en-US" sz="2000" smtClean="0">
                <a:solidFill>
                  <a:srgbClr val="00B0F0"/>
                </a:solidFill>
              </a:rPr>
              <a:t>0, </a:t>
            </a:r>
            <a:r>
              <a:rPr lang="en-US" sz="2000">
                <a:solidFill>
                  <a:srgbClr val="00B0F0"/>
                </a:solidFill>
              </a:rPr>
              <a:t>5e-6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</a:t>
            </a:r>
            <a:r>
              <a:rPr lang="en-US" sz="2000">
                <a:solidFill>
                  <a:srgbClr val="00B0F0"/>
                </a:solidFill>
              </a:rPr>
              <a:t>= figure('Color', </a:t>
            </a:r>
            <a:r>
              <a:rPr lang="en-US" sz="2000">
                <a:solidFill>
                  <a:srgbClr val="00B0F0"/>
                </a:solidFill>
              </a:rPr>
              <a:t>'k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PlotPowerSpectrumMean(hpdata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PlotPowerSpectrumMean(lp1data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params.ylimits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[];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</a:t>
            </a:r>
            <a:r>
              <a:rPr lang="en-US" sz="2000">
                <a:solidFill>
                  <a:srgbClr val="00B0F0"/>
                </a:solidFill>
              </a:rPr>
              <a:t>({'HPF', 'LPF1'}, 'Color', 'k', 'TextColor', 'w');</a:t>
            </a:r>
            <a:endParaRPr lang="en-US" sz="2000" smtClean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686560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</a:t>
            </a:r>
            <a:r>
              <a:rPr lang="en-US" smtClean="0"/>
              <a:t>Low Pass Filter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24505"/>
            <a:ext cx="12192000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The mean time traces demonstrate quite nicely how LPF1 removes high-frequency signals, which could potentially lead to aliasing errors in resampling. Let’s compare the effect on results.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Run </a:t>
            </a:r>
            <a:r>
              <a:rPr lang="en-US" sz="2000">
                <a:solidFill>
                  <a:schemeClr val="tx1"/>
                </a:solidFill>
              </a:rPr>
              <a:t>the rest of the pipeline, skipping </a:t>
            </a:r>
            <a:r>
              <a:rPr lang="en-US" sz="2000" smtClean="0">
                <a:solidFill>
                  <a:schemeClr val="tx1"/>
                </a:solidFill>
              </a:rPr>
              <a:t>LPF1: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LPF1hem = gethem(hpdata, info);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</a:t>
            </a:r>
            <a:r>
              <a:rPr lang="en-US" sz="2000">
                <a:solidFill>
                  <a:srgbClr val="00B0F0"/>
                </a:solidFill>
              </a:rPr>
              <a:t>LPF1</a:t>
            </a:r>
            <a:r>
              <a:rPr lang="en-US" sz="2000" smtClean="0">
                <a:solidFill>
                  <a:srgbClr val="00B0F0"/>
                </a:solidFill>
              </a:rPr>
              <a:t>SSRdata, ~] = regcorr(hpdata, info, </a:t>
            </a:r>
            <a:r>
              <a:rPr lang="en-US" sz="2000">
                <a:solidFill>
                  <a:srgbClr val="00B0F0"/>
                </a:solidFill>
              </a:rPr>
              <a:t>LPF1</a:t>
            </a:r>
            <a:r>
              <a:rPr lang="en-US" sz="2000" smtClean="0">
                <a:solidFill>
                  <a:srgbClr val="00B0F0"/>
                </a:solidFill>
              </a:rPr>
              <a:t>hem);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LPF1</a:t>
            </a:r>
            <a:r>
              <a:rPr lang="en-US" sz="2000" smtClean="0">
                <a:solidFill>
                  <a:srgbClr val="00B0F0"/>
                </a:solidFill>
              </a:rPr>
              <a:t>lp2data = lowpass(</a:t>
            </a:r>
            <a:r>
              <a:rPr lang="en-US" sz="2000">
                <a:solidFill>
                  <a:srgbClr val="00B0F0"/>
                </a:solidFill>
              </a:rPr>
              <a:t>LPF1</a:t>
            </a:r>
            <a:r>
              <a:rPr lang="en-US" sz="2000" smtClean="0">
                <a:solidFill>
                  <a:srgbClr val="00B0F0"/>
                </a:solidFill>
              </a:rPr>
              <a:t>SSRdata, 0.5, </a:t>
            </a:r>
            <a:r>
              <a:rPr lang="en-US" sz="2000">
                <a:solidFill>
                  <a:srgbClr val="00B0F0"/>
                </a:solidFill>
              </a:rPr>
              <a:t>info.system.framerate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[LPF1rdata, info1] = resample_tts(LPF1lp2data, </a:t>
            </a:r>
            <a:r>
              <a:rPr lang="en-US" sz="2000" smtClean="0">
                <a:solidFill>
                  <a:srgbClr val="00B0F0"/>
                </a:solidFill>
              </a:rPr>
              <a:t>1</a:t>
            </a:r>
            <a:r>
              <a:rPr lang="en-US" sz="2000" smtClean="0">
                <a:solidFill>
                  <a:srgbClr val="00B0F0"/>
                </a:solidFill>
              </a:rPr>
              <a:t>, 1e-5);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LPF1</a:t>
            </a:r>
            <a:r>
              <a:rPr lang="en-US" sz="2000" smtClean="0">
                <a:solidFill>
                  <a:srgbClr val="00B0F0"/>
                </a:solidFill>
              </a:rPr>
              <a:t>badata = BlockAverage(LPF1rdata, info1);</a:t>
            </a:r>
            <a:endParaRPr lang="en-US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</a:t>
            </a:r>
            <a:r>
              <a:rPr lang="en-US" smtClean="0"/>
              <a:t>Low Pass Filter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825501"/>
            <a:ext cx="6877051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2. Plot the mean PS of each result:</a:t>
            </a:r>
            <a:r>
              <a:rPr lang="en-US" sz="2000" smtClean="0">
                <a:solidFill>
                  <a:srgbClr val="00B0F0"/>
                </a:solidFill>
              </a:rPr>
              <a:t/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/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params.ylimits = </a:t>
            </a:r>
            <a:r>
              <a:rPr lang="en-US" sz="2000">
                <a:solidFill>
                  <a:srgbClr val="00B0F0"/>
                </a:solidFill>
              </a:rPr>
              <a:t>[</a:t>
            </a:r>
            <a:r>
              <a:rPr lang="en-US" sz="2000" smtClean="0">
                <a:solidFill>
                  <a:srgbClr val="00B0F0"/>
                </a:solidFill>
              </a:rPr>
              <a:t>0, </a:t>
            </a:r>
            <a:r>
              <a:rPr lang="en-US" sz="2000">
                <a:solidFill>
                  <a:srgbClr val="00B0F0"/>
                </a:solidFill>
              </a:rPr>
              <a:t>5e-6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</a:t>
            </a:r>
            <a:r>
              <a:rPr lang="en-US" sz="2000">
                <a:solidFill>
                  <a:srgbClr val="00B0F0"/>
                </a:solidFill>
              </a:rPr>
              <a:t>= figure('Color', </a:t>
            </a:r>
            <a:r>
              <a:rPr lang="en-US" sz="2000">
                <a:solidFill>
                  <a:srgbClr val="00B0F0"/>
                </a:solidFill>
              </a:rPr>
              <a:t>'k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PlotPowerSpectrumMean(badata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PlotPowerSpectrumMean(LPF1badata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params.ylimits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[];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</a:t>
            </a:r>
            <a:r>
              <a:rPr lang="en-US" sz="2000">
                <a:solidFill>
                  <a:srgbClr val="00B0F0"/>
                </a:solidFill>
              </a:rPr>
              <a:t>({'Base', 'No LPF1'}, 'Color', 'k', 'TextColor', </a:t>
            </a:r>
            <a:r>
              <a:rPr lang="en-US" sz="2000">
                <a:solidFill>
                  <a:srgbClr val="00B0F0"/>
                </a:solidFill>
              </a:rPr>
              <a:t>'w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</a:p>
          <a:p>
            <a:endParaRPr lang="en-US" sz="2000">
              <a:solidFill>
                <a:srgbClr val="00B0F0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The </a:t>
            </a:r>
            <a:r>
              <a:rPr lang="en-US" sz="2000" smtClean="0">
                <a:solidFill>
                  <a:schemeClr val="tx1"/>
                </a:solidFill>
              </a:rPr>
              <a:t>differences appear to be relatively subtle between the base </a:t>
            </a:r>
            <a:r>
              <a:rPr lang="en-US" sz="2000" smtClean="0">
                <a:solidFill>
                  <a:schemeClr val="tx1"/>
                </a:solidFill>
              </a:rPr>
              <a:t>(bluw) </a:t>
            </a:r>
            <a:r>
              <a:rPr lang="en-US" sz="2000" smtClean="0">
                <a:solidFill>
                  <a:schemeClr val="tx1"/>
                </a:solidFill>
              </a:rPr>
              <a:t>and sans-LPF1 results </a:t>
            </a:r>
            <a:r>
              <a:rPr lang="en-US" sz="2000" smtClean="0">
                <a:solidFill>
                  <a:schemeClr val="tx1"/>
                </a:solidFill>
              </a:rPr>
              <a:t>(red).</a:t>
            </a:r>
            <a:endParaRPr lang="en-US" sz="200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1825501"/>
            <a:ext cx="5314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744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90857" cy="1320800"/>
          </a:xfrm>
        </p:spPr>
        <p:txBody>
          <a:bodyPr/>
          <a:lstStyle/>
          <a:p>
            <a:r>
              <a:rPr lang="en-US" smtClean="0"/>
              <a:t>Removing Superficial Signal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70304"/>
            <a:ext cx="12191999" cy="4371057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The SSR step reduces interference in the BOLD signal from blood vessels in the scalp</a:t>
            </a:r>
            <a:r>
              <a:rPr lang="en-US" sz="2000" smtClean="0">
                <a:solidFill>
                  <a:schemeClr val="tx1"/>
                </a:solidFill>
              </a:rPr>
              <a:t>.</a:t>
            </a:r>
          </a:p>
          <a:p>
            <a:endParaRPr lang="en-US" sz="2000" smtClean="0">
              <a:solidFill>
                <a:schemeClr val="tx1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Plot mean time traces of base LPF1 and SSR for NN1&amp;2: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params.rlimits = [10, 16; 27, </a:t>
            </a:r>
            <a:r>
              <a:rPr lang="en-US" sz="2000">
                <a:solidFill>
                  <a:srgbClr val="00B0F0"/>
                </a:solidFill>
              </a:rPr>
              <a:t>33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</a:t>
            </a:r>
            <a:r>
              <a:rPr lang="en-US" sz="2000">
                <a:solidFill>
                  <a:srgbClr val="00B0F0"/>
                </a:solidFill>
              </a:rPr>
              <a:t>= figure('Color', </a:t>
            </a:r>
            <a:r>
              <a:rPr lang="en-US" sz="2000">
                <a:solidFill>
                  <a:srgbClr val="00B0F0"/>
                </a:solidFill>
              </a:rPr>
              <a:t>'k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PlotTimeTraceMean(lp1data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PlotTimeTraceMean(SSRdata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params.rlimits </a:t>
            </a:r>
            <a:r>
              <a:rPr lang="en-US" sz="2000">
                <a:solidFill>
                  <a:srgbClr val="00B0F0"/>
                </a:solidFill>
              </a:rPr>
              <a:t>= [27, </a:t>
            </a:r>
            <a:r>
              <a:rPr lang="en-US" sz="2000">
                <a:solidFill>
                  <a:srgbClr val="00B0F0"/>
                </a:solidFill>
              </a:rPr>
              <a:t>33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</a:t>
            </a:r>
            <a:r>
              <a:rPr lang="en-US" sz="2000">
                <a:solidFill>
                  <a:srgbClr val="00B0F0"/>
                </a:solidFill>
              </a:rPr>
              <a:t>({'LPF1, r \in [10, 16]', 'LPF1, r \in [27, </a:t>
            </a:r>
            <a:r>
              <a:rPr lang="en-US" sz="2000">
                <a:solidFill>
                  <a:srgbClr val="00B0F0"/>
                </a:solidFill>
              </a:rPr>
              <a:t>33</a:t>
            </a:r>
            <a:r>
              <a:rPr lang="en-US" sz="2000" smtClean="0">
                <a:solidFill>
                  <a:srgbClr val="00B0F0"/>
                </a:solidFill>
              </a:rPr>
              <a:t>]', 'SSR</a:t>
            </a:r>
            <a:r>
              <a:rPr lang="en-US" sz="2000">
                <a:solidFill>
                  <a:srgbClr val="00B0F0"/>
                </a:solidFill>
              </a:rPr>
              <a:t>, r \in [10, 16]', 'SSR, r \in [27, </a:t>
            </a:r>
            <a:r>
              <a:rPr lang="en-US" sz="2000">
                <a:solidFill>
                  <a:srgbClr val="00B0F0"/>
                </a:solidFill>
              </a:rPr>
              <a:t>33</a:t>
            </a:r>
            <a:r>
              <a:rPr lang="en-US" sz="2000" smtClean="0">
                <a:solidFill>
                  <a:srgbClr val="00B0F0"/>
                </a:solidFill>
              </a:rPr>
              <a:t>]'}, 'Color</a:t>
            </a:r>
            <a:r>
              <a:rPr lang="en-US" sz="2000">
                <a:solidFill>
                  <a:srgbClr val="00B0F0"/>
                </a:solidFill>
              </a:rPr>
              <a:t>', 'k', 'TextColor', 'w');</a:t>
            </a:r>
            <a:endParaRPr 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1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69315" cy="1320800"/>
          </a:xfrm>
        </p:spPr>
        <p:txBody>
          <a:bodyPr/>
          <a:lstStyle/>
          <a:p>
            <a:r>
              <a:rPr lang="en-US" smtClean="0"/>
              <a:t>Removing Superficial Signal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12313"/>
            <a:ext cx="7351776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As we see, </a:t>
            </a:r>
            <a:r>
              <a:rPr lang="en-US" sz="2000" smtClean="0">
                <a:solidFill>
                  <a:schemeClr val="tx1"/>
                </a:solidFill>
              </a:rPr>
              <a:t>superficial measurements (blue) have </a:t>
            </a:r>
            <a:r>
              <a:rPr lang="en-US" sz="2000" smtClean="0">
                <a:solidFill>
                  <a:schemeClr val="tx1"/>
                </a:solidFill>
              </a:rPr>
              <a:t>been almost completely filtered out from LPF1 </a:t>
            </a:r>
            <a:r>
              <a:rPr lang="en-US" sz="2000" smtClean="0">
                <a:solidFill>
                  <a:schemeClr val="tx1"/>
                </a:solidFill>
              </a:rPr>
              <a:t>(blue + red) </a:t>
            </a:r>
            <a:r>
              <a:rPr lang="en-US" sz="2000" smtClean="0">
                <a:solidFill>
                  <a:schemeClr val="tx1"/>
                </a:solidFill>
              </a:rPr>
              <a:t>after SSR </a:t>
            </a:r>
            <a:r>
              <a:rPr lang="en-US" sz="2000" smtClean="0">
                <a:solidFill>
                  <a:schemeClr val="tx1"/>
                </a:solidFill>
              </a:rPr>
              <a:t>(white and green), </a:t>
            </a:r>
            <a:r>
              <a:rPr lang="en-US" sz="2000" smtClean="0">
                <a:solidFill>
                  <a:schemeClr val="tx1"/>
                </a:solidFill>
              </a:rPr>
              <a:t>while </a:t>
            </a:r>
            <a:r>
              <a:rPr lang="en-US" sz="2000" smtClean="0">
                <a:solidFill>
                  <a:schemeClr val="tx1"/>
                </a:solidFill>
              </a:rPr>
              <a:t>cortical measurements</a:t>
            </a:r>
            <a:r>
              <a:rPr lang="en-US" sz="2000" smtClean="0">
                <a:solidFill>
                  <a:schemeClr val="tx1"/>
                </a:solidFill>
              </a:rPr>
              <a:t> (red and green) </a:t>
            </a:r>
            <a:r>
              <a:rPr lang="en-US" sz="2000" smtClean="0">
                <a:solidFill>
                  <a:schemeClr val="tx1"/>
                </a:solidFill>
              </a:rPr>
              <a:t>still </a:t>
            </a:r>
            <a:r>
              <a:rPr lang="en-US" sz="2000" smtClean="0">
                <a:solidFill>
                  <a:schemeClr val="tx1"/>
                </a:solidFill>
              </a:rPr>
              <a:t>have </a:t>
            </a:r>
            <a:r>
              <a:rPr lang="en-US" sz="2000" smtClean="0">
                <a:solidFill>
                  <a:schemeClr val="tx1"/>
                </a:solidFill>
              </a:rPr>
              <a:t>a </a:t>
            </a:r>
            <a:r>
              <a:rPr lang="en-US" sz="2000" smtClean="0">
                <a:solidFill>
                  <a:schemeClr val="tx1"/>
                </a:solidFill>
              </a:rPr>
              <a:t>significant signal </a:t>
            </a:r>
            <a:r>
              <a:rPr lang="en-US" sz="2000" smtClean="0">
                <a:solidFill>
                  <a:schemeClr val="tx1"/>
                </a:solidFill>
              </a:rPr>
              <a:t>left. Let’s see what happens to the results when we take SSR out</a:t>
            </a:r>
            <a:r>
              <a:rPr lang="en-US" sz="2000" smtClean="0">
                <a:solidFill>
                  <a:schemeClr val="tx1"/>
                </a:solidFill>
              </a:rPr>
              <a:t>. Let's run </a:t>
            </a:r>
            <a:r>
              <a:rPr lang="en-US" sz="2000" smtClean="0">
                <a:solidFill>
                  <a:schemeClr val="tx1"/>
                </a:solidFill>
              </a:rPr>
              <a:t>the rest of the pipeline from LPF1, ignoring SSR: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SSRlp2data </a:t>
            </a:r>
            <a:r>
              <a:rPr lang="en-US" sz="2000">
                <a:solidFill>
                  <a:srgbClr val="00B0F0"/>
                </a:solidFill>
              </a:rPr>
              <a:t>= lowpass(lp1data, 0.5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info.system.framerate);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</a:t>
            </a:r>
            <a:r>
              <a:rPr lang="en-US" sz="2000">
                <a:solidFill>
                  <a:srgbClr val="00B0F0"/>
                </a:solidFill>
              </a:rPr>
              <a:t>SSRrdata, info1] = resample_tts(SSRlp2data, info, 1, </a:t>
            </a:r>
            <a:r>
              <a:rPr lang="en-US" sz="2000">
                <a:solidFill>
                  <a:srgbClr val="00B0F0"/>
                </a:solidFill>
              </a:rPr>
              <a:t>1e-5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SSRbadata </a:t>
            </a:r>
            <a:r>
              <a:rPr lang="en-US" sz="2000">
                <a:solidFill>
                  <a:srgbClr val="00B0F0"/>
                </a:solidFill>
              </a:rPr>
              <a:t>= BlockAverage(SSRrdata, info1);</a:t>
            </a:r>
            <a:endParaRPr lang="en-US" sz="200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76" y="1858779"/>
            <a:ext cx="4840224" cy="36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90857" cy="1320800"/>
          </a:xfrm>
        </p:spPr>
        <p:txBody>
          <a:bodyPr/>
          <a:lstStyle/>
          <a:p>
            <a:r>
              <a:rPr lang="en-US" smtClean="0"/>
              <a:t>Removing Superficial Signal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1805049"/>
            <a:ext cx="6713147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Plot the power spectra of each result:</a:t>
            </a:r>
            <a:r>
              <a:rPr lang="en-US" sz="2000">
                <a:solidFill>
                  <a:srgbClr val="00B0F0"/>
                </a:solidFill>
              </a:rPr>
              <a:t/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/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params.ylimits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>
                <a:solidFill>
                  <a:srgbClr val="00B0F0"/>
                </a:solidFill>
              </a:rPr>
              <a:t>[</a:t>
            </a:r>
            <a:r>
              <a:rPr lang="en-US" sz="2000" smtClean="0">
                <a:solidFill>
                  <a:srgbClr val="00B0F0"/>
                </a:solidFill>
              </a:rPr>
              <a:t>0, </a:t>
            </a:r>
            <a:r>
              <a:rPr lang="en-US" sz="2000">
                <a:solidFill>
                  <a:srgbClr val="00B0F0"/>
                </a:solidFill>
              </a:rPr>
              <a:t>5e-6</a:t>
            </a:r>
            <a:r>
              <a:rPr lang="en-US" sz="2000" smtClean="0">
                <a:solidFill>
                  <a:srgbClr val="00B0F0"/>
                </a:solidFill>
              </a:rPr>
              <a:t>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</a:t>
            </a:r>
            <a:r>
              <a:rPr lang="en-US" sz="2000">
                <a:solidFill>
                  <a:srgbClr val="00B0F0"/>
                </a:solidFill>
              </a:rPr>
              <a:t>= figure('Color', </a:t>
            </a:r>
            <a:r>
              <a:rPr lang="en-US" sz="2000">
                <a:solidFill>
                  <a:srgbClr val="00B0F0"/>
                </a:solidFill>
              </a:rPr>
              <a:t>'k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PlotPowerSpectrumMean(badata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PlotPowerSpectrumMean(SSRbadata</a:t>
            </a:r>
            <a:r>
              <a:rPr lang="en-US" sz="2000">
                <a:solidFill>
                  <a:srgbClr val="00B0F0"/>
                </a:solidFill>
              </a:rPr>
              <a:t>, info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params.ylimits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[];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</a:t>
            </a:r>
            <a:r>
              <a:rPr lang="en-US" sz="2000">
                <a:solidFill>
                  <a:srgbClr val="00B0F0"/>
                </a:solidFill>
              </a:rPr>
              <a:t>({'Base', 'No SSR'}, 'Color', 'k', 'TextColor', </a:t>
            </a:r>
            <a:r>
              <a:rPr lang="en-US" sz="2000">
                <a:solidFill>
                  <a:srgbClr val="00B0F0"/>
                </a:solidFill>
              </a:rPr>
              <a:t>'w</a:t>
            </a:r>
            <a:r>
              <a:rPr lang="en-US" sz="2000" smtClean="0">
                <a:solidFill>
                  <a:srgbClr val="00B0F0"/>
                </a:solidFill>
              </a:rPr>
              <a:t>');</a:t>
            </a:r>
          </a:p>
          <a:p>
            <a:endParaRPr lang="en-US" sz="2000">
              <a:solidFill>
                <a:srgbClr val="00B0F0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The </a:t>
            </a:r>
            <a:r>
              <a:rPr lang="en-US" sz="2000" smtClean="0">
                <a:solidFill>
                  <a:schemeClr val="tx1"/>
                </a:solidFill>
              </a:rPr>
              <a:t>hemodynamic signal that we saw filtered out of the mean time traces is quite visible in the sans-SSR data </a:t>
            </a:r>
            <a:r>
              <a:rPr lang="en-US" sz="2000" smtClean="0">
                <a:solidFill>
                  <a:schemeClr val="tx1"/>
                </a:solidFill>
              </a:rPr>
              <a:t>(red).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477518"/>
            <a:ext cx="5324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670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 Final 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The contribution of LPF2 is relatively small, and thus was not included here.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Block averaging, of course, like </a:t>
            </a:r>
            <a:r>
              <a:rPr lang="en-US" sz="2000" smtClean="0">
                <a:solidFill>
                  <a:srgbClr val="00B050"/>
                </a:solidFill>
              </a:rPr>
              <a:t>logmean</a:t>
            </a:r>
            <a:r>
              <a:rPr lang="en-US" sz="2000" smtClean="0">
                <a:solidFill>
                  <a:srgbClr val="92D050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is integral to evaluating the results, and thus cannot be removed.</a:t>
            </a:r>
          </a:p>
        </p:txBody>
      </p:sp>
    </p:spTree>
    <p:extLst>
      <p:ext uri="{BB962C8B-B14F-4D97-AF65-F5344CB8AC3E}">
        <p14:creationId xmlns:p14="http://schemas.microsoft.com/office/powerpoint/2010/main" val="261597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Congratulations! You have finished the NeuroDOT 2 Base Preprocessing Pipeline Analysis Appendix.</a:t>
            </a:r>
            <a:endParaRPr lang="en-US" sz="2000"/>
          </a:p>
          <a:p>
            <a:endParaRPr lang="en-US" sz="2000" smtClean="0"/>
          </a:p>
          <a:p>
            <a:r>
              <a:rPr lang="en-US" sz="2000"/>
              <a:t>For further questions or more information, please consult the NeuroDOT 2 </a:t>
            </a:r>
            <a:r>
              <a:rPr lang="en-US" sz="2000" smtClean="0"/>
              <a:t>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</a:t>
            </a:r>
            <a:r>
              <a:rPr lang="en-US" sz="2000" smtClean="0"/>
              <a:t>Team</a:t>
            </a:r>
            <a:r>
              <a:rPr lang="en-US" sz="2000"/>
              <a:t>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6642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is intended to be a short appendix for those who have completed the main preprocessing pipeline tutorial and are familiar with the functions presented therein.</a:t>
            </a:r>
          </a:p>
          <a:p>
            <a:endParaRPr lang="en-US" sz="2000"/>
          </a:p>
          <a:p>
            <a:r>
              <a:rPr lang="en-US" sz="2000" smtClean="0"/>
              <a:t>The focus here will be on what effects we see on the end result (block average step) signal when various steps are taken out of the pipeline.</a:t>
            </a:r>
          </a:p>
          <a:p>
            <a:endParaRPr lang="en-US" sz="2000"/>
          </a:p>
          <a:p>
            <a:r>
              <a:rPr lang="en-US" sz="2000" smtClean="0"/>
              <a:t>As before, all code in blue can be copied into MATLAB’s command line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5355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 Quick Note on Logmean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The </a:t>
            </a:r>
            <a:r>
              <a:rPr lang="en-US" sz="2000" smtClean="0">
                <a:solidFill>
                  <a:srgbClr val="00B050"/>
                </a:solidFill>
              </a:rPr>
              <a:t>logmean</a:t>
            </a:r>
            <a:r>
              <a:rPr lang="en-US" sz="2000" smtClean="0">
                <a:solidFill>
                  <a:srgbClr val="92D050"/>
                </a:solidFill>
              </a:rPr>
              <a:t> </a:t>
            </a:r>
            <a:r>
              <a:rPr lang="en-US" sz="2000" smtClean="0"/>
              <a:t>step is essential to the preprocessing step. Without it, no intelligible signal can be extracted through the rest of the process.</a:t>
            </a:r>
          </a:p>
          <a:p>
            <a:endParaRPr lang="en-US" sz="2000"/>
          </a:p>
          <a:p>
            <a:r>
              <a:rPr lang="en-US" sz="2000" smtClean="0"/>
              <a:t>1. Load the sample data and calculate its logmean: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>
                <a:solidFill>
                  <a:srgbClr val="00B0F0"/>
                </a:solidFill>
              </a:rPr>
              <a:t>load</a:t>
            </a:r>
            <a:r>
              <a:rPr lang="en-US" sz="2000" smtClean="0">
                <a:solidFill>
                  <a:srgbClr val="00B0F0"/>
                </a:solidFill>
              </a:rPr>
              <a:t>('NeuroDOT_Base_HW_Sample_1.mat')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lmdata = logmean(data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95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917"/>
            <a:ext cx="8596668" cy="1320800"/>
          </a:xfrm>
        </p:spPr>
        <p:txBody>
          <a:bodyPr/>
          <a:lstStyle/>
          <a:p>
            <a:r>
              <a:rPr lang="en-US" smtClean="0"/>
              <a:t>A Quick Note on Logmean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99819" cy="3880773"/>
          </a:xfrm>
        </p:spPr>
        <p:txBody>
          <a:bodyPr>
            <a:normAutofit/>
          </a:bodyPr>
          <a:lstStyle/>
          <a:p>
            <a:r>
              <a:rPr lang="en-US" sz="2000" smtClean="0"/>
              <a:t>2. Let’s also create a base set of results against which to compare the results from taking out any given step: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00B0F0"/>
                </a:solidFill>
              </a:rPr>
              <a:t>info = FindGoodMeas(lmdata, info, 0.075);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ddata = detrend_tts(lmdata);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00B0F0"/>
                </a:solidFill>
              </a:rPr>
              <a:t>hpdata = highpass(ddata, 0.02, info.system.framerate);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lp1data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lowpass(hpdata</a:t>
            </a:r>
            <a:r>
              <a:rPr lang="en-US" sz="2000">
                <a:solidFill>
                  <a:srgbClr val="00B0F0"/>
                </a:solidFill>
              </a:rPr>
              <a:t>, 1, info.system</a:t>
            </a:r>
            <a:r>
              <a:rPr lang="en-US" sz="2000" smtClean="0">
                <a:solidFill>
                  <a:srgbClr val="00B0F0"/>
                </a:solidFill>
              </a:rPr>
              <a:t>.framerate</a:t>
            </a:r>
            <a:r>
              <a:rPr lang="en-US" sz="2000">
                <a:solidFill>
                  <a:srgbClr val="00B0F0"/>
                </a:solidFill>
              </a:rPr>
              <a:t>);</a:t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hem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gethem(lp1data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info);</a:t>
            </a:r>
            <a:r>
              <a:rPr lang="en-US" sz="2000">
                <a:solidFill>
                  <a:srgbClr val="00B0F0"/>
                </a:solidFill>
              </a:rPr>
              <a:t/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[SSRdata</a:t>
            </a:r>
            <a:r>
              <a:rPr lang="en-US" sz="2000">
                <a:solidFill>
                  <a:srgbClr val="00B0F0"/>
                </a:solidFill>
              </a:rPr>
              <a:t>, ~] = </a:t>
            </a:r>
            <a:r>
              <a:rPr lang="en-US" sz="2000" smtClean="0">
                <a:solidFill>
                  <a:srgbClr val="00B0F0"/>
                </a:solidFill>
              </a:rPr>
              <a:t>regcorr(lp1data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info, hem);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lp2data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lowpass(SSRdata</a:t>
            </a:r>
            <a:r>
              <a:rPr lang="en-US" sz="2000">
                <a:solidFill>
                  <a:srgbClr val="00B0F0"/>
                </a:solidFill>
              </a:rPr>
              <a:t>, 0.5, </a:t>
            </a:r>
            <a:r>
              <a:rPr lang="en-US" sz="2000" smtClean="0">
                <a:solidFill>
                  <a:srgbClr val="00B0F0"/>
                </a:solidFill>
              </a:rPr>
              <a:t>info.system.framerate);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[rdata, info1] = resample_tts(lp2data, </a:t>
            </a:r>
            <a:r>
              <a:rPr lang="en-US" sz="2000" smtClean="0">
                <a:solidFill>
                  <a:srgbClr val="00B0F0"/>
                </a:solidFill>
              </a:rPr>
              <a:t>info, </a:t>
            </a:r>
            <a:r>
              <a:rPr lang="en-US" sz="2000" smtClean="0">
                <a:solidFill>
                  <a:srgbClr val="00B0F0"/>
                </a:solidFill>
              </a:rPr>
              <a:t>1, 1e-5);</a:t>
            </a:r>
            <a:r>
              <a:rPr lang="en-US" sz="2000">
                <a:solidFill>
                  <a:srgbClr val="00B0F0"/>
                </a:solidFill>
              </a:rPr>
              <a:t/>
            </a:r>
            <a:br>
              <a:rPr lang="en-US" sz="200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badata </a:t>
            </a:r>
            <a:r>
              <a:rPr lang="en-US" sz="2000">
                <a:solidFill>
                  <a:srgbClr val="00B0F0"/>
                </a:solidFill>
              </a:rPr>
              <a:t>= </a:t>
            </a:r>
            <a:r>
              <a:rPr lang="en-US" sz="2000" smtClean="0">
                <a:solidFill>
                  <a:srgbClr val="00B0F0"/>
                </a:solidFill>
              </a:rPr>
              <a:t>BlockAverage(rdata</a:t>
            </a:r>
            <a:r>
              <a:rPr lang="en-US" sz="2000">
                <a:solidFill>
                  <a:srgbClr val="00B0F0"/>
                </a:solidFill>
              </a:rPr>
              <a:t>, </a:t>
            </a:r>
            <a:r>
              <a:rPr lang="en-US" sz="2000" smtClean="0">
                <a:solidFill>
                  <a:srgbClr val="00B0F0"/>
                </a:solidFill>
              </a:rPr>
              <a:t>info1</a:t>
            </a:r>
            <a:r>
              <a:rPr lang="en-US" sz="2000" smtClean="0">
                <a:solidFill>
                  <a:srgbClr val="00B0F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30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479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Removing the High 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1805049"/>
            <a:ext cx="6746293" cy="4236312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The HPF is intended to remove long-term drift from the signal. This is most evident from the mean time trace plots.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Plot </a:t>
            </a:r>
            <a:r>
              <a:rPr lang="en-US" sz="2000" smtClean="0">
                <a:solidFill>
                  <a:schemeClr val="tx1"/>
                </a:solidFill>
              </a:rPr>
              <a:t>mean time traces of the base logmean and HPF: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params.Nnns = </a:t>
            </a:r>
            <a:r>
              <a:rPr lang="en-US" sz="2000" smtClean="0">
                <a:solidFill>
                  <a:srgbClr val="00B0F0"/>
                </a:solidFill>
              </a:rPr>
              <a:t>[27, 33]; </a:t>
            </a:r>
            <a:r>
              <a:rPr lang="en-US" sz="2000" smtClean="0">
                <a:solidFill>
                  <a:srgbClr val="00B0F0"/>
                </a:solidFill>
              </a:rPr>
              <a:t>params.Nwls = </a:t>
            </a:r>
            <a:r>
              <a:rPr lang="en-US" sz="2000" smtClean="0">
                <a:solidFill>
                  <a:srgbClr val="00B0F0"/>
                </a:solidFill>
              </a:rPr>
              <a:t>2;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params.fig_handle = figure('Color', 'k');</a:t>
            </a:r>
            <a:r>
              <a:rPr lang="en-US" sz="2000" smtClean="0">
                <a:solidFill>
                  <a:schemeClr val="tx1"/>
                </a:solidFill>
              </a:rPr>
              <a:t/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PlotTimeTraceMean(lmdata</a:t>
            </a:r>
            <a:r>
              <a:rPr lang="en-US" sz="2000" smtClean="0">
                <a:solidFill>
                  <a:srgbClr val="00B0F0"/>
                </a:solidFill>
              </a:rPr>
              <a:t>, info, params)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>
                <a:solidFill>
                  <a:srgbClr val="00B0F0"/>
                </a:solidFill>
              </a:rPr>
              <a:t>PlotTimeTraceMean(hpdata</a:t>
            </a:r>
            <a:r>
              <a:rPr lang="en-US" sz="2000" smtClean="0">
                <a:solidFill>
                  <a:srgbClr val="00B0F0"/>
                </a:solidFill>
              </a:rPr>
              <a:t>, info, params</a:t>
            </a:r>
            <a:r>
              <a:rPr lang="en-US" sz="2000" smtClean="0">
                <a:solidFill>
                  <a:srgbClr val="00B0F0"/>
                </a:solidFill>
              </a:rPr>
              <a:t>)</a:t>
            </a:r>
            <a:br>
              <a:rPr lang="en-US" sz="2000" smtClean="0">
                <a:solidFill>
                  <a:srgbClr val="00B0F0"/>
                </a:solidFill>
              </a:rPr>
            </a:br>
            <a:r>
              <a:rPr lang="en-US" sz="2000" smtClean="0">
                <a:solidFill>
                  <a:srgbClr val="00B0F0"/>
                </a:solidFill>
              </a:rPr>
              <a:t>legend({'logmean', 'HPF'}, 'Color', 'k', 'TextColor', 'w');</a:t>
            </a:r>
            <a:endParaRPr lang="en-US" sz="200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31251"/>
            <a:ext cx="5334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2062</TotalTime>
  <Words>791</Words>
  <Application>Microsoft Office PowerPoint</Application>
  <PresentationFormat>Widescreen</PresentationFormat>
  <Paragraphs>138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NeuroDOT 2.2.0 Base</vt:lpstr>
      <vt:lpstr>PowerPoint Presentation</vt:lpstr>
      <vt:lpstr>Preprocessing Pipeline Flowchart</vt:lpstr>
      <vt:lpstr>Introduction</vt:lpstr>
      <vt:lpstr>Preprocessing Pipeline Flowchart</vt:lpstr>
      <vt:lpstr>A Quick Note on Logmean</vt:lpstr>
      <vt:lpstr>A Quick Note on Logmean</vt:lpstr>
      <vt:lpstr>Preprocessing Pipeline Flowchart</vt:lpstr>
      <vt:lpstr>Removing the High Pass Filter</vt:lpstr>
      <vt:lpstr>Removing the High Pass Filter</vt:lpstr>
      <vt:lpstr>Removing the High Pass Filter</vt:lpstr>
      <vt:lpstr>Removing the High Pass Filter</vt:lpstr>
      <vt:lpstr>Preprocessing Pipeline Flowchart</vt:lpstr>
      <vt:lpstr>Removing Low Pass Filter 1</vt:lpstr>
      <vt:lpstr>Removing Low Pass Filter 1</vt:lpstr>
      <vt:lpstr>Removing Low Pass Filter 1</vt:lpstr>
      <vt:lpstr>Removing Low Pass Filter 1</vt:lpstr>
      <vt:lpstr>Preprocessing Pipeline Flowchart</vt:lpstr>
      <vt:lpstr>Removing Superficial Signal Regression</vt:lpstr>
      <vt:lpstr>Removing Superficial Signal Regression</vt:lpstr>
      <vt:lpstr>Removing Superficial Signal Regression</vt:lpstr>
      <vt:lpstr>Preprocessing Pipeline Flowchart</vt:lpstr>
      <vt:lpstr>A Final Word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139</cp:revision>
  <dcterms:created xsi:type="dcterms:W3CDTF">2017-06-01T19:33:30Z</dcterms:created>
  <dcterms:modified xsi:type="dcterms:W3CDTF">2018-05-15T19:42:40Z</dcterms:modified>
</cp:coreProperties>
</file>