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8" r:id="rId2"/>
    <p:sldId id="302" r:id="rId3"/>
    <p:sldId id="296" r:id="rId4"/>
    <p:sldId id="260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7" r:id="rId19"/>
    <p:sldId id="316" r:id="rId20"/>
    <p:sldId id="318" r:id="rId21"/>
    <p:sldId id="319" r:id="rId22"/>
    <p:sldId id="320" r:id="rId23"/>
    <p:sldId id="321" r:id="rId24"/>
    <p:sldId id="326" r:id="rId25"/>
    <p:sldId id="325" r:id="rId26"/>
    <p:sldId id="322" r:id="rId27"/>
    <p:sldId id="323" r:id="rId28"/>
    <p:sldId id="324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D3EE90.E46BAEC0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Visualizations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PlotCapMeanLL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params.rlimits = [10, 33];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PlotCapMeanLL(data, info, params)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91" y="2714244"/>
            <a:ext cx="9344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8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PlotFalloffData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6605"/>
            <a:ext cx="12192000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% </a:t>
            </a:r>
            <a:r>
              <a:rPr lang="en-US" sz="2000">
                <a:solidFill>
                  <a:srgbClr val="00B0F0"/>
                </a:solidFill>
              </a:rPr>
              <a:t>Mercury, Venus, Earth, Mars, Ceres, Jupiter, Saturn, Uranus, Neptune, </a:t>
            </a:r>
            <a:r>
              <a:rPr lang="en-US" sz="2000" smtClean="0">
                <a:solidFill>
                  <a:srgbClr val="00B0F0"/>
                </a:solidFill>
              </a:rPr>
              <a:t>Pluto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orbital_velocity </a:t>
            </a:r>
            <a:r>
              <a:rPr lang="en-US" sz="2000">
                <a:solidFill>
                  <a:srgbClr val="00B0F0"/>
                </a:solidFill>
              </a:rPr>
              <a:t>= [47.36, 35.02, 29.78, 24.01, 17.91, 13.07, 9.68, 6.80, 5.43, 4.67</a:t>
            </a:r>
            <a:r>
              <a:rPr lang="en-US" sz="2000" smtClean="0">
                <a:solidFill>
                  <a:srgbClr val="00B0F0"/>
                </a:solidFill>
              </a:rPr>
              <a:t>];% </a:t>
            </a:r>
            <a:r>
              <a:rPr lang="en-US" sz="2000">
                <a:solidFill>
                  <a:srgbClr val="00B0F0"/>
                </a:solidFill>
              </a:rPr>
              <a:t>In </a:t>
            </a:r>
            <a:r>
              <a:rPr lang="en-US" sz="2000" smtClean="0">
                <a:solidFill>
                  <a:srgbClr val="00B0F0"/>
                </a:solidFill>
              </a:rPr>
              <a:t>km/s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orbital_radius </a:t>
            </a:r>
            <a:r>
              <a:rPr lang="en-US" sz="2000">
                <a:solidFill>
                  <a:srgbClr val="00B0F0"/>
                </a:solidFill>
              </a:rPr>
              <a:t>= [.387, .723, 1.000, 1.523, 2.768, 5.204, 9.583, 19.218, 30.110, 39.480];% In </a:t>
            </a:r>
            <a:r>
              <a:rPr lang="en-US" sz="2000" smtClean="0">
                <a:solidFill>
                  <a:srgbClr val="00B0F0"/>
                </a:solidFill>
              </a:rPr>
              <a:t>AU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PlotFalloffData(orbital_velocity', </a:t>
            </a:r>
            <a:r>
              <a:rPr lang="en-US" sz="2000">
                <a:solidFill>
                  <a:srgbClr val="00B0F0"/>
                </a:solidFill>
              </a:rPr>
              <a:t>orbital_radius</a:t>
            </a:r>
            <a:r>
              <a:rPr lang="en-US" sz="2000" smtClean="0">
                <a:solidFill>
                  <a:srgbClr val="00B0F0"/>
                </a:solidFill>
              </a:rPr>
              <a:t>); % Transpose velocity to input as mean levels.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981706"/>
            <a:ext cx="4762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PlotFalloffLL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PlotFalloffLL(data, info)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311686"/>
            <a:ext cx="5353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PlotGray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PlotGray(lmdata</a:t>
            </a:r>
            <a:r>
              <a:rPr lang="en-US" sz="2000">
                <a:solidFill>
                  <a:srgbClr val="00B0F0"/>
                </a:solidFill>
              </a:rPr>
              <a:t>, info)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2311686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PlotGrayData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load </a:t>
            </a:r>
            <a:r>
              <a:rPr lang="en-US" sz="2000" smtClean="0">
                <a:solidFill>
                  <a:srgbClr val="00B0F0"/>
                </a:solidFill>
              </a:rPr>
              <a:t>clown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PlotGrayData(X</a:t>
            </a:r>
            <a:r>
              <a:rPr lang="en-US" sz="2000">
                <a:solidFill>
                  <a:srgbClr val="00B0F0"/>
                </a:solidFill>
              </a:rPr>
              <a:t>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729865"/>
            <a:ext cx="4667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PlotHistogramData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PlotHistogramData(X</a:t>
            </a:r>
            <a:r>
              <a:rPr lang="en-US" sz="2000" smtClean="0">
                <a:solidFill>
                  <a:srgbClr val="00B0F0"/>
                </a:solidFill>
              </a:rPr>
              <a:t>(:))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3" y="2544318"/>
            <a:ext cx="4867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PlotHistogramSTD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PlotHistogramSTD(info)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29" y="2311686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PlotInterpSurfMesh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90" y="1320800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load</a:t>
            </a:r>
            <a:r>
              <a:rPr lang="en-US" sz="2000">
                <a:solidFill>
                  <a:srgbClr val="00B0F0"/>
                </a:solidFill>
              </a:rPr>
              <a:t>('LR_Meshes_MNI_164k.mat</a:t>
            </a:r>
            <a:r>
              <a:rPr lang="en-US" sz="2000" smtClean="0">
                <a:solidFill>
                  <a:srgbClr val="00B0F0"/>
                </a:solidFill>
              </a:rPr>
              <a:t>')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cortex_HbOvol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Good_Vox2vol(cortex_HbO</a:t>
            </a:r>
            <a:r>
              <a:rPr lang="en-US" sz="2000">
                <a:solidFill>
                  <a:srgbClr val="00B0F0"/>
                </a:solidFill>
              </a:rPr>
              <a:t>, dim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cortex_HbOvol </a:t>
            </a:r>
            <a:r>
              <a:rPr lang="en-US" sz="2000">
                <a:solidFill>
                  <a:srgbClr val="00B0F0"/>
                </a:solidFill>
              </a:rPr>
              <a:t>= normalize2range_tts(cortex_HbOvol, 1:4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t13_21 </a:t>
            </a:r>
            <a:r>
              <a:rPr lang="en-US" sz="2000">
                <a:solidFill>
                  <a:srgbClr val="00B0F0"/>
                </a:solidFill>
              </a:rPr>
              <a:t>= mean(cortex_HbOvol(:, :, :, 13:21), 4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PlotInterpSurfMesh(t13_21</a:t>
            </a:r>
            <a:r>
              <a:rPr lang="en-US" sz="2000">
                <a:solidFill>
                  <a:srgbClr val="00B0F0"/>
                </a:solidFill>
              </a:rPr>
              <a:t>, MNIl, MNIr, dim)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096768"/>
            <a:ext cx="7353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PlotLRMeshes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PlotLRMeshes(MNIl</a:t>
            </a:r>
            <a:r>
              <a:rPr lang="en-US" sz="2000">
                <a:solidFill>
                  <a:srgbClr val="00B0F0"/>
                </a:solidFill>
              </a:rPr>
              <a:t>, MNIr)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51" y="2311686"/>
            <a:ext cx="7362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PlotMeshSurface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load</a:t>
            </a:r>
            <a:r>
              <a:rPr lang="en-US" sz="2000">
                <a:solidFill>
                  <a:srgbClr val="00B0F0"/>
                </a:solidFill>
              </a:rPr>
              <a:t>('Cap_Fitter_Mesh_Sample.mat</a:t>
            </a:r>
            <a:r>
              <a:rPr lang="en-US" sz="2000" smtClean="0">
                <a:solidFill>
                  <a:srgbClr val="00B0F0"/>
                </a:solidFill>
              </a:rPr>
              <a:t>')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params.Nregs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1:5;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PlotMeshSurface(mesh</a:t>
            </a:r>
            <a:r>
              <a:rPr lang="en-US" sz="2000">
                <a:solidFill>
                  <a:srgbClr val="00B0F0"/>
                </a:solidFill>
              </a:rPr>
              <a:t>, infoA, params)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52" y="1526605"/>
            <a:ext cx="48577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4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1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PlotPowerSpectrumAllMeas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params.rlimits </a:t>
            </a:r>
            <a:r>
              <a:rPr lang="en-US" sz="2000">
                <a:solidFill>
                  <a:srgbClr val="00B0F0"/>
                </a:solidFill>
              </a:rPr>
              <a:t>= [10, 16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PlotPowerSpectrumAllMeas(lmdata</a:t>
            </a:r>
            <a:r>
              <a:rPr lang="en-US" sz="2000">
                <a:solidFill>
                  <a:srgbClr val="00B0F0"/>
                </a:solidFill>
              </a:rPr>
              <a:t>, info, params)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52" y="2681859"/>
            <a:ext cx="5334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6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PlotPowerSpectrumData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PlotPowerSpectrumData(X</a:t>
            </a:r>
            <a:r>
              <a:rPr lang="en-US" sz="2000">
                <a:solidFill>
                  <a:srgbClr val="00B0F0"/>
                </a:solidFill>
              </a:rPr>
              <a:t>, info)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30" y="2311686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PlotPowerSpectrumMean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PlotPowerSpectrumMean(lmdata, info, params)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82" y="2596515"/>
            <a:ext cx="532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PlotSlices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load</a:t>
            </a:r>
            <a:r>
              <a:rPr lang="en-US" sz="2000">
                <a:solidFill>
                  <a:srgbClr val="00B0F0"/>
                </a:solidFill>
              </a:rPr>
              <a:t>('Atlas_MNI152nl_T1_on_111.mat</a:t>
            </a:r>
            <a:r>
              <a:rPr lang="en-US" sz="2000" smtClean="0">
                <a:solidFill>
                  <a:srgbClr val="00B0F0"/>
                </a:solidFill>
              </a:rPr>
              <a:t>')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PlotSlices(atlas</a:t>
            </a:r>
            <a:r>
              <a:rPr lang="en-US" sz="2000">
                <a:solidFill>
                  <a:srgbClr val="00B0F0"/>
                </a:solidFill>
              </a:rPr>
              <a:t>, [], [], </a:t>
            </a:r>
            <a:r>
              <a:rPr lang="en-US" sz="2000" smtClean="0">
                <a:solidFill>
                  <a:srgbClr val="00B0F0"/>
                </a:solidFill>
              </a:rPr>
              <a:t>t13_21)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86" y="3483483"/>
            <a:ext cx="9744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4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PlotSlicesMov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46" y="146564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cortex_HbO = normalize2range_tts(cortex_HbO, </a:t>
            </a:r>
            <a:r>
              <a:rPr lang="en-US" sz="2000">
                <a:solidFill>
                  <a:srgbClr val="00B0F0"/>
                </a:solidFill>
              </a:rPr>
              <a:t>1:4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cortex_HbOvol </a:t>
            </a:r>
            <a:r>
              <a:rPr lang="en-US" sz="2000">
                <a:solidFill>
                  <a:srgbClr val="00B0F0"/>
                </a:solidFill>
              </a:rPr>
              <a:t>= Good_Vox2vol(cortex_HbO, </a:t>
            </a:r>
            <a:r>
              <a:rPr lang="en-US" sz="2000">
                <a:solidFill>
                  <a:srgbClr val="00B0F0"/>
                </a:solidFill>
              </a:rPr>
              <a:t>dim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avg_size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9;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cortex_HbO_avg </a:t>
            </a:r>
            <a:r>
              <a:rPr lang="en-US" sz="2000">
                <a:solidFill>
                  <a:srgbClr val="00B0F0"/>
                </a:solidFill>
              </a:rPr>
              <a:t>= filter(ones(avg_size, 1)/avg_size, 1, cortex_HbO, [], </a:t>
            </a:r>
            <a:r>
              <a:rPr lang="en-US" sz="2000">
                <a:solidFill>
                  <a:srgbClr val="00B0F0"/>
                </a:solidFill>
              </a:rPr>
              <a:t>2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cortex_HbOvol_avg </a:t>
            </a:r>
            <a:r>
              <a:rPr lang="en-US" sz="2000">
                <a:solidFill>
                  <a:srgbClr val="00B0F0"/>
                </a:solidFill>
              </a:rPr>
              <a:t>= Good_Vox2vol(cortex_HbO_avg, dim);</a:t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PlotSlicesMov(atlas, dim, params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cortex_HbOvol_avg, </a:t>
            </a:r>
            <a:r>
              <a:rPr lang="en-US" sz="2000">
                <a:solidFill>
                  <a:srgbClr val="00B0F0"/>
                </a:solidFill>
              </a:rPr>
              <a:t>'test')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6" name="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1486" y="3614564"/>
            <a:ext cx="7729029" cy="26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PlotSlicesTimeTrace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PlotSlicesTimeTrace(atlas, dim, params, cortex_HbOvol_avg)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1025" name="Picture 1" descr="cid:image001.jpg@01D3EE90.E46BAE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56" y="2133279"/>
            <a:ext cx="5329212" cy="451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3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PlotTimeTraceAllMeas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PlotTimeTraceAllMeas(data, info, params)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22" y="2311686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2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PlotTimeTraceData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PlotTimeTraceData(X, 1:size(X,2))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68" y="2954083"/>
            <a:ext cx="4686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1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PlotTimeTraceMean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10149162" cy="1570163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PlotTimeTraceMean(lmdata</a:t>
            </a:r>
            <a:r>
              <a:rPr lang="en-US" sz="2000">
                <a:solidFill>
                  <a:srgbClr val="00B0F0"/>
                </a:solidFill>
              </a:rPr>
              <a:t>, info, params)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2572131"/>
            <a:ext cx="5353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Congratulations! You have finished the NeuroDOT 2 Base Preprocessing Pipeline Analysis Appendix.</a:t>
            </a:r>
            <a:endParaRPr lang="en-US" sz="2000"/>
          </a:p>
          <a:p>
            <a:endParaRPr lang="en-US" sz="2000" smtClean="0"/>
          </a:p>
          <a:p>
            <a:r>
              <a:rPr lang="en-US" sz="2000"/>
              <a:t>For further questions or more information, please consult the NeuroDOT 2 </a:t>
            </a:r>
            <a:r>
              <a:rPr lang="en-US" sz="2000" smtClean="0"/>
              <a:t>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</a:t>
            </a:r>
            <a:r>
              <a:rPr lang="en-US" sz="2000" smtClean="0"/>
              <a:t>Team</a:t>
            </a:r>
            <a:r>
              <a:rPr lang="en-US" sz="2000"/>
              <a:t>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6642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serve as a reference for all visualization functions included in the toolbox.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Generating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First, we'll need to run </a:t>
            </a:r>
            <a:r>
              <a:rPr lang="en-US" sz="2000" smtClean="0">
                <a:solidFill>
                  <a:srgbClr val="00B050"/>
                </a:solidFill>
              </a:rPr>
              <a:t>NeuroDOT_Base_DOT_Processing_Script.m</a:t>
            </a:r>
            <a:r>
              <a:rPr lang="en-US" sz="2000" smtClean="0"/>
              <a:t>, using </a:t>
            </a:r>
            <a:r>
              <a:rPr lang="en-US" sz="2000" smtClean="0">
                <a:solidFill>
                  <a:srgbClr val="00B050"/>
                </a:solidFill>
              </a:rPr>
              <a:t>'Data/NeuroDOT_Base_HW_Sample_1.mat' </a:t>
            </a:r>
            <a:r>
              <a:rPr lang="en-US" sz="2000" smtClean="0"/>
              <a:t>as the sample.</a:t>
            </a:r>
          </a:p>
          <a:p>
            <a:endParaRPr lang="en-US" sz="2000"/>
          </a:p>
          <a:p>
            <a:r>
              <a:rPr lang="en-US" sz="2000" smtClean="0"/>
              <a:t>This will generate the data from which we create all of the visualizations.</a:t>
            </a:r>
          </a:p>
          <a:p>
            <a:endParaRPr lang="en-US" sz="2000"/>
          </a:p>
          <a:p>
            <a:r>
              <a:rPr lang="en-US" sz="2000" smtClean="0"/>
              <a:t>Visualizations will be presented in alphabetical order, with their code prompts in </a:t>
            </a:r>
            <a:r>
              <a:rPr lang="en-US" sz="2000" smtClean="0">
                <a:solidFill>
                  <a:srgbClr val="00B0F0"/>
                </a:solidFill>
              </a:rPr>
              <a:t>blue</a:t>
            </a:r>
            <a:r>
              <a:rPr lang="en-US" sz="2000" smtClean="0"/>
              <a:t>, and screenshots to show what the visualizations should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35868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List of Visualizations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0173"/>
            <a:ext cx="12192000" cy="3642803"/>
          </a:xfrm>
        </p:spPr>
        <p:txBody>
          <a:bodyPr numCol="3">
            <a:noAutofit/>
          </a:bodyPr>
          <a:lstStyle/>
          <a:p>
            <a:r>
              <a:rPr lang="en-US" sz="2000" smtClean="0"/>
              <a:t>PlotCap</a:t>
            </a:r>
          </a:p>
          <a:p>
            <a:r>
              <a:rPr lang="en-US" sz="2000" smtClean="0"/>
              <a:t>PlotCapData</a:t>
            </a:r>
          </a:p>
          <a:p>
            <a:r>
              <a:rPr lang="en-US" sz="2000" smtClean="0"/>
              <a:t>PlotCapGoodMeas</a:t>
            </a:r>
          </a:p>
          <a:p>
            <a:r>
              <a:rPr lang="en-US" sz="2000" smtClean="0"/>
              <a:t>PlotCapMeanLL</a:t>
            </a:r>
          </a:p>
          <a:p>
            <a:r>
              <a:rPr lang="en-US" sz="2000" smtClean="0"/>
              <a:t>PlotFalloffData</a:t>
            </a:r>
          </a:p>
          <a:p>
            <a:r>
              <a:rPr lang="en-US" sz="2000" smtClean="0"/>
              <a:t>PlotFalloffLL</a:t>
            </a:r>
          </a:p>
          <a:p>
            <a:r>
              <a:rPr lang="en-US" sz="2000" smtClean="0"/>
              <a:t>PlotGray</a:t>
            </a:r>
          </a:p>
          <a:p>
            <a:r>
              <a:rPr lang="en-US" sz="2000" smtClean="0"/>
              <a:t>PlotGrayData</a:t>
            </a:r>
          </a:p>
          <a:p>
            <a:r>
              <a:rPr lang="en-US" sz="2000" smtClean="0"/>
              <a:t>PlotHistogramData</a:t>
            </a:r>
          </a:p>
          <a:p>
            <a:r>
              <a:rPr lang="en-US" sz="2000" smtClean="0"/>
              <a:t>PlotHistogramSTD</a:t>
            </a:r>
          </a:p>
          <a:p>
            <a:r>
              <a:rPr lang="en-US" sz="2000" smtClean="0"/>
              <a:t>PlotInterpSurfMesh</a:t>
            </a:r>
          </a:p>
          <a:p>
            <a:r>
              <a:rPr lang="en-US" sz="2000" smtClean="0"/>
              <a:t>PlotLRMeshes</a:t>
            </a:r>
          </a:p>
          <a:p>
            <a:r>
              <a:rPr lang="en-US" sz="2000" smtClean="0"/>
              <a:t>PlotMeshSurface</a:t>
            </a:r>
          </a:p>
          <a:p>
            <a:r>
              <a:rPr lang="en-US" sz="2000" smtClean="0"/>
              <a:t>PlotPowerSpectrumAllMeas</a:t>
            </a:r>
          </a:p>
          <a:p>
            <a:r>
              <a:rPr lang="en-US" sz="2000" smtClean="0"/>
              <a:t>PlotPowerSpectrumData</a:t>
            </a:r>
          </a:p>
          <a:p>
            <a:r>
              <a:rPr lang="en-US" sz="2000" smtClean="0"/>
              <a:t>PlotPowerSpectrumMean</a:t>
            </a:r>
          </a:p>
          <a:p>
            <a:r>
              <a:rPr lang="en-US" sz="2000" smtClean="0"/>
              <a:t>PlotSlices</a:t>
            </a:r>
          </a:p>
          <a:p>
            <a:r>
              <a:rPr lang="en-US" sz="2000" smtClean="0"/>
              <a:t>PlotSlicesTimeTrace</a:t>
            </a:r>
          </a:p>
          <a:p>
            <a:r>
              <a:rPr lang="en-US" sz="2000" smtClean="0"/>
              <a:t>PlotTimeTraceAllMeas</a:t>
            </a:r>
          </a:p>
          <a:p>
            <a:r>
              <a:rPr lang="en-US" sz="2000" smtClean="0"/>
              <a:t>PlotTimeTraceData</a:t>
            </a:r>
          </a:p>
          <a:p>
            <a:r>
              <a:rPr lang="en-US" sz="2000" smtClean="0"/>
              <a:t>PlotTimeTraceMean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68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5052906" cy="15701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PlotCap(info)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71700"/>
            <a:ext cx="9220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PlotCapData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9100650" cy="15701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Ns = numel(unique(info.pairs.Src)); Nd = numel(unique(info.pairs.Det));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SrcRGB = repmat([1, 0, 1], Ns, 1); DetRGB = repmat([1, 1, 0], Nd, 1);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PlotCapData(SrcRGB, DetRGB, info)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388233"/>
            <a:ext cx="9372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PlotCapGoodMeas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98" y="1526605"/>
            <a:ext cx="7223082" cy="15701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params.rlimits </a:t>
            </a:r>
            <a:r>
              <a:rPr lang="en-US" sz="2000">
                <a:solidFill>
                  <a:srgbClr val="00B0F0"/>
                </a:solidFill>
              </a:rPr>
              <a:t>= [10, 16; 27, 33; 36, 42; 46, 52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PlotCapGoodMeas(info</a:t>
            </a:r>
            <a:r>
              <a:rPr lang="en-US" sz="200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23" y="3072384"/>
            <a:ext cx="9467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7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2310</TotalTime>
  <Words>349</Words>
  <Application>Microsoft Office PowerPoint</Application>
  <PresentationFormat>Widescreen</PresentationFormat>
  <Paragraphs>96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NeuroDOT 2.2.0 Base</vt:lpstr>
      <vt:lpstr>PowerPoint Presentation</vt:lpstr>
      <vt:lpstr>Preprocessing Pipeline Flowchart</vt:lpstr>
      <vt:lpstr>Introduction</vt:lpstr>
      <vt:lpstr>Generating Data</vt:lpstr>
      <vt:lpstr>List of Visualizations</vt:lpstr>
      <vt:lpstr>PlotCap</vt:lpstr>
      <vt:lpstr>PlotCapData</vt:lpstr>
      <vt:lpstr>PlotCapGoodMeas</vt:lpstr>
      <vt:lpstr>PlotCapMeanLL</vt:lpstr>
      <vt:lpstr>PlotFalloffData</vt:lpstr>
      <vt:lpstr>PlotFalloffLL</vt:lpstr>
      <vt:lpstr>PlotGray</vt:lpstr>
      <vt:lpstr>PlotGrayData</vt:lpstr>
      <vt:lpstr>PlotHistogramData</vt:lpstr>
      <vt:lpstr>PlotHistogramSTD</vt:lpstr>
      <vt:lpstr>PlotInterpSurfMesh</vt:lpstr>
      <vt:lpstr>PlotLRMeshes</vt:lpstr>
      <vt:lpstr>PlotMeshSurface</vt:lpstr>
      <vt:lpstr>PlotPowerSpectrumAllMeas</vt:lpstr>
      <vt:lpstr>PlotPowerSpectrumData</vt:lpstr>
      <vt:lpstr>PlotPowerSpectrumMean</vt:lpstr>
      <vt:lpstr>PlotSlices</vt:lpstr>
      <vt:lpstr>PlotSlicesMov</vt:lpstr>
      <vt:lpstr>PlotSlicesTimeTrace</vt:lpstr>
      <vt:lpstr>PlotTimeTraceAllMeas</vt:lpstr>
      <vt:lpstr>PlotTimeTraceData</vt:lpstr>
      <vt:lpstr>PlotTimeTraceMean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167</cp:revision>
  <dcterms:created xsi:type="dcterms:W3CDTF">2017-06-01T19:33:30Z</dcterms:created>
  <dcterms:modified xsi:type="dcterms:W3CDTF">2018-05-18T17:32:23Z</dcterms:modified>
</cp:coreProperties>
</file>