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9"/>
  </p:notesMasterIdLst>
  <p:sldIdLst>
    <p:sldId id="258" r:id="rId2"/>
    <p:sldId id="260" r:id="rId3"/>
    <p:sldId id="367" r:id="rId4"/>
    <p:sldId id="329" r:id="rId5"/>
    <p:sldId id="343" r:id="rId6"/>
    <p:sldId id="340" r:id="rId7"/>
    <p:sldId id="344" r:id="rId8"/>
    <p:sldId id="345" r:id="rId9"/>
    <p:sldId id="369" r:id="rId10"/>
    <p:sldId id="330" r:id="rId11"/>
    <p:sldId id="346" r:id="rId12"/>
    <p:sldId id="347" r:id="rId13"/>
    <p:sldId id="331" r:id="rId14"/>
    <p:sldId id="351" r:id="rId15"/>
    <p:sldId id="350" r:id="rId16"/>
    <p:sldId id="368" r:id="rId17"/>
    <p:sldId id="332" r:id="rId18"/>
    <p:sldId id="333" r:id="rId19"/>
    <p:sldId id="334" r:id="rId20"/>
    <p:sldId id="356" r:id="rId21"/>
    <p:sldId id="357" r:id="rId22"/>
    <p:sldId id="335" r:id="rId23"/>
    <p:sldId id="358" r:id="rId24"/>
    <p:sldId id="359" r:id="rId25"/>
    <p:sldId id="370" r:id="rId26"/>
    <p:sldId id="336" r:id="rId27"/>
    <p:sldId id="360" r:id="rId28"/>
    <p:sldId id="361" r:id="rId29"/>
    <p:sldId id="337" r:id="rId30"/>
    <p:sldId id="366" r:id="rId31"/>
    <p:sldId id="338" r:id="rId32"/>
    <p:sldId id="364" r:id="rId33"/>
    <p:sldId id="365" r:id="rId34"/>
    <p:sldId id="363" r:id="rId35"/>
    <p:sldId id="362" r:id="rId36"/>
    <p:sldId id="339" r:id="rId37"/>
    <p:sldId id="28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F89B3-F326-4424-82D0-69EEA41C9AB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28B62-B73B-477B-9DF4-BB7E41D5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1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54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6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81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55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9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06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3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0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29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68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7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68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62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68E2D-EFB9-4AD3-BCB1-EC1F9CDD03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2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01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93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79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3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8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0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9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8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5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3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2AE-8762-4217-ABC3-5CCBA7938E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F2AE-8762-4217-ABC3-5CCBA7938E33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C6F640-2617-476E-9B57-1AA54EE1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72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muccigrosso.david@wustl.edu" TargetMode="External"/><Relationship Id="rId2" Type="http://schemas.openxmlformats.org/officeDocument/2006/relationships/hyperlink" Target="mailto:aeggebre@wustl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NeuroDOT 2.2.0</a:t>
            </a:r>
            <a:br>
              <a:rPr lang="en-US" smtClean="0"/>
            </a:br>
            <a:r>
              <a:rPr lang="en-US" smtClean="0"/>
              <a:t>Base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050833"/>
            <a:ext cx="9121603" cy="1096899"/>
          </a:xfrm>
        </p:spPr>
        <p:txBody>
          <a:bodyPr>
            <a:noAutofit/>
          </a:bodyPr>
          <a:lstStyle/>
          <a:p>
            <a:r>
              <a:rPr lang="en-US" sz="4000" i="1" smtClean="0"/>
              <a:t>Appendix - HW Sample 2 Results</a:t>
            </a:r>
            <a:endParaRPr lang="en-US" sz="4000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883" y="2404534"/>
            <a:ext cx="21259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81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3545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Logmean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1433512"/>
            <a:ext cx="51435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Logmean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762" y="1428750"/>
            <a:ext cx="53244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9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9610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Good Measurements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1423987"/>
            <a:ext cx="53530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26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Good Measurements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2066925"/>
            <a:ext cx="93249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96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2105025"/>
            <a:ext cx="9324975" cy="264795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Good Measurements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4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81110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053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66977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This appendix is intended to provide a simple "gold standard" against which advanced users can compare their own results when using NeuroDOT 2.2.0 Base.</a:t>
            </a:r>
          </a:p>
          <a:p>
            <a:endParaRPr lang="en-US" sz="2000"/>
          </a:p>
          <a:p>
            <a:r>
              <a:rPr lang="en-US" sz="2000" smtClean="0"/>
              <a:t>This will be presented as a series of visualization screenshots.</a:t>
            </a:r>
          </a:p>
        </p:txBody>
      </p:sp>
    </p:spTree>
    <p:extLst>
      <p:ext uri="{BB962C8B-B14F-4D97-AF65-F5344CB8AC3E}">
        <p14:creationId xmlns:p14="http://schemas.microsoft.com/office/powerpoint/2010/main" val="3715759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LPF1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762" y="1433512"/>
            <a:ext cx="53244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1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LPF1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37" y="1433512"/>
            <a:ext cx="53435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640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SSR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1423987"/>
            <a:ext cx="107346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SSR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1428750"/>
            <a:ext cx="103727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SSR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1438275"/>
            <a:ext cx="107156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35072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LPF2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37" y="1433512"/>
            <a:ext cx="53435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LPF2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37" y="1443037"/>
            <a:ext cx="53435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68597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797666" y="0"/>
            <a:ext cx="8596668" cy="1320800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NeuroDOT 2 Overview Flowchart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05396" y="1047596"/>
            <a:ext cx="9781208" cy="5203328"/>
            <a:chOff x="1194416" y="1047596"/>
            <a:chExt cx="9781208" cy="520332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8291" y="1923077"/>
              <a:ext cx="3247333" cy="262716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1040" y="3602592"/>
              <a:ext cx="2775140" cy="264833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416" y="1047596"/>
              <a:ext cx="3019001" cy="4257815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4023837" y="5139423"/>
              <a:ext cx="1048629" cy="45248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86180" y="4248469"/>
              <a:ext cx="1048629" cy="28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015740" y="2133600"/>
              <a:ext cx="373380" cy="0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389120" y="2133600"/>
              <a:ext cx="7620" cy="2575560"/>
            </a:xfrm>
            <a:prstGeom prst="line">
              <a:avLst/>
            </a:prstGeom>
            <a:ln w="762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396740" y="4709160"/>
              <a:ext cx="67572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3970020" y="3840480"/>
              <a:ext cx="40386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9487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1 Hz Resampling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5" y="1438275"/>
            <a:ext cx="53530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67052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Block Averaging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Block Averaging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107156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Block Averaging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3987"/>
            <a:ext cx="53340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Block Averaging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725" y="1433512"/>
            <a:ext cx="5162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63171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That’s It (Again)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For </a:t>
            </a:r>
            <a:r>
              <a:rPr lang="en-US" sz="2000"/>
              <a:t>further questions or more information, please consult the NeuroDOT </a:t>
            </a:r>
            <a:r>
              <a:rPr lang="en-US" sz="2000" smtClean="0"/>
              <a:t>2.2.0 Base </a:t>
            </a:r>
            <a:r>
              <a:rPr lang="en-US" sz="2000"/>
              <a:t>User Manual and the various Appendices.</a:t>
            </a:r>
          </a:p>
          <a:p>
            <a:endParaRPr lang="en-US" sz="2000"/>
          </a:p>
          <a:p>
            <a:r>
              <a:rPr lang="en-US" sz="2000"/>
              <a:t>NeuroDOT 2 Support Team:</a:t>
            </a:r>
          </a:p>
          <a:p>
            <a:pPr lvl="1"/>
            <a:r>
              <a:rPr lang="en-US"/>
              <a:t>Adam Eggebrecht (</a:t>
            </a:r>
            <a:r>
              <a:rPr lang="en-US">
                <a:hlinkClick r:id="rId2"/>
              </a:rPr>
              <a:t>aeggebre@wustl.edu</a:t>
            </a:r>
            <a:r>
              <a:rPr lang="en-US"/>
              <a:t>)</a:t>
            </a:r>
          </a:p>
          <a:p>
            <a:pPr lvl="1"/>
            <a:r>
              <a:rPr lang="en-US"/>
              <a:t>David Muccigrosso (</a:t>
            </a:r>
            <a:r>
              <a:rPr lang="en-US">
                <a:hlinkClick r:id="rId3"/>
              </a:rPr>
              <a:t>muccigrosso.david@wustl.edu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0"/>
            <a:ext cx="8596668" cy="1320800"/>
          </a:xfrm>
        </p:spPr>
        <p:txBody>
          <a:bodyPr anchor="ctr"/>
          <a:lstStyle/>
          <a:p>
            <a:pPr algn="ctr"/>
            <a:r>
              <a:rPr lang="en-US"/>
              <a:t>Preprocessing </a:t>
            </a:r>
            <a:r>
              <a:rPr lang="en-US" smtClean="0"/>
              <a:t>Pipeline Flowchart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583847" y="1320800"/>
            <a:ext cx="3024306" cy="5226849"/>
            <a:chOff x="3822040" y="529221"/>
            <a:chExt cx="3024306" cy="5226849"/>
          </a:xfrm>
        </p:grpSpPr>
        <p:sp>
          <p:nvSpPr>
            <p:cNvPr id="21" name="Rounded Rectangle 20"/>
            <p:cNvSpPr/>
            <p:nvPr/>
          </p:nvSpPr>
          <p:spPr>
            <a:xfrm>
              <a:off x="3822040" y="1013958"/>
              <a:ext cx="3024305" cy="42809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/>
            </a:p>
          </p:txBody>
        </p:sp>
        <p:sp>
          <p:nvSpPr>
            <p:cNvPr id="22" name="TextBox 45"/>
            <p:cNvSpPr txBox="1"/>
            <p:nvPr/>
          </p:nvSpPr>
          <p:spPr>
            <a:xfrm>
              <a:off x="3822041" y="529221"/>
              <a:ext cx="3024305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/>
                <a:t>S-D Measurements</a:t>
              </a: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4067965" y="170014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Detect Noisy Channels</a:t>
              </a:r>
              <a:endParaRPr lang="en-US" sz="1400"/>
            </a:p>
          </p:txBody>
        </p:sp>
        <p:sp>
          <p:nvSpPr>
            <p:cNvPr id="24" name="TextBox 51"/>
            <p:cNvSpPr txBox="1"/>
            <p:nvPr/>
          </p:nvSpPr>
          <p:spPr>
            <a:xfrm>
              <a:off x="4067968" y="276555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High Pass Filter</a:t>
              </a:r>
            </a:p>
          </p:txBody>
        </p:sp>
        <p:sp>
          <p:nvSpPr>
            <p:cNvPr id="25" name="TextBox 52"/>
            <p:cNvSpPr txBox="1"/>
            <p:nvPr/>
          </p:nvSpPr>
          <p:spPr>
            <a:xfrm>
              <a:off x="4067965" y="2228343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Linear Detrending</a:t>
              </a:r>
              <a:endParaRPr lang="en-US" sz="1400"/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4067968" y="3297931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1</a:t>
              </a:r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4067968" y="383031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Superficial Signal Regression</a:t>
              </a: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4067965" y="1161708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Logmean Light Levels</a:t>
              </a:r>
              <a:endParaRPr lang="en-US" sz="1400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5212176" y="93833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212177" y="146667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5212179" y="2536121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5212180" y="3608956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215154" y="3079824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213674" y="2007919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4067965" y="4363250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/>
                <a:t>Low Pass Filter 2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5212176" y="4138088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4067965" y="4904987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1 Hz Resampling</a:t>
              </a:r>
              <a:endParaRPr lang="en-US" sz="1400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5212176" y="4679825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4067965" y="5448292"/>
              <a:ext cx="2532463" cy="307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smtClean="0"/>
                <a:t>Block Averaging</a:t>
              </a:r>
              <a:endParaRPr lang="en-US" sz="140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5212176" y="5223130"/>
              <a:ext cx="244037" cy="221354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19166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S-D Measurements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762" y="1438275"/>
            <a:ext cx="53244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smtClean="0"/>
              <a:t>S-D Measurements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37" y="1423987"/>
            <a:ext cx="53435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5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S-D Measurements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2143125"/>
            <a:ext cx="93821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0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S-D Measurements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676400"/>
            <a:ext cx="9363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8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S-D Measurements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704975"/>
            <a:ext cx="92868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390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4196</TotalTime>
  <Words>495</Words>
  <Application>Microsoft Office PowerPoint</Application>
  <PresentationFormat>Widescreen</PresentationFormat>
  <Paragraphs>172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Trebuchet MS</vt:lpstr>
      <vt:lpstr>Wingdings 3</vt:lpstr>
      <vt:lpstr>Facet</vt:lpstr>
      <vt:lpstr>NeuroDOT 2.2.0 Base</vt:lpstr>
      <vt:lpstr>Introduction</vt:lpstr>
      <vt:lpstr>PowerPoint Presentation</vt:lpstr>
      <vt:lpstr>Preprocessing Pipeline Flowchart</vt:lpstr>
      <vt:lpstr>S-D Measurements</vt:lpstr>
      <vt:lpstr>S-D Measurements</vt:lpstr>
      <vt:lpstr>S-D Measurements</vt:lpstr>
      <vt:lpstr>S-D Measurements</vt:lpstr>
      <vt:lpstr>S-D Measurements</vt:lpstr>
      <vt:lpstr>Preprocessing Pipeline Flowchart</vt:lpstr>
      <vt:lpstr>Logmean</vt:lpstr>
      <vt:lpstr>Logmean</vt:lpstr>
      <vt:lpstr>Preprocessing Pipeline Flowchart</vt:lpstr>
      <vt:lpstr>Good Measurements</vt:lpstr>
      <vt:lpstr>Good Measurements</vt:lpstr>
      <vt:lpstr>PowerPoint Presentation</vt:lpstr>
      <vt:lpstr>Preprocessing Pipeline Flowchart</vt:lpstr>
      <vt:lpstr>Preprocessing Pipeline Flowchart</vt:lpstr>
      <vt:lpstr>Preprocessing Pipeline Flowchart</vt:lpstr>
      <vt:lpstr>LPF1</vt:lpstr>
      <vt:lpstr>LPF1</vt:lpstr>
      <vt:lpstr>Preprocessing Pipeline Flowchart</vt:lpstr>
      <vt:lpstr>SSR</vt:lpstr>
      <vt:lpstr>SSR</vt:lpstr>
      <vt:lpstr>SSR</vt:lpstr>
      <vt:lpstr>Preprocessing Pipeline Flowchart</vt:lpstr>
      <vt:lpstr>LPF2</vt:lpstr>
      <vt:lpstr>LPF2</vt:lpstr>
      <vt:lpstr>Preprocessing Pipeline Flowchart</vt:lpstr>
      <vt:lpstr>1 Hz Resampling</vt:lpstr>
      <vt:lpstr>Preprocessing Pipeline Flowchart</vt:lpstr>
      <vt:lpstr>Block Averaging</vt:lpstr>
      <vt:lpstr>Block Averaging</vt:lpstr>
      <vt:lpstr>Block Averaging</vt:lpstr>
      <vt:lpstr>Block Averaging</vt:lpstr>
      <vt:lpstr>Preprocessing Pipeline Flowchart</vt:lpstr>
      <vt:lpstr>That’s It (Again)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NeuroDOT 2.0.0 Micro Edition</dc:title>
  <dc:creator>Muccigrosso, David</dc:creator>
  <cp:lastModifiedBy>Muccigrosso, David</cp:lastModifiedBy>
  <cp:revision>131</cp:revision>
  <dcterms:created xsi:type="dcterms:W3CDTF">2017-06-01T19:33:30Z</dcterms:created>
  <dcterms:modified xsi:type="dcterms:W3CDTF">2018-05-15T17:04:09Z</dcterms:modified>
</cp:coreProperties>
</file>