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9"/>
  </p:notesMasterIdLst>
  <p:sldIdLst>
    <p:sldId id="313" r:id="rId2"/>
    <p:sldId id="322" r:id="rId3"/>
    <p:sldId id="323" r:id="rId4"/>
    <p:sldId id="331" r:id="rId5"/>
    <p:sldId id="315" r:id="rId6"/>
    <p:sldId id="333" r:id="rId7"/>
    <p:sldId id="327" r:id="rId8"/>
    <p:sldId id="325" r:id="rId9"/>
    <p:sldId id="328" r:id="rId10"/>
    <p:sldId id="329" r:id="rId11"/>
    <p:sldId id="330" r:id="rId12"/>
    <p:sldId id="335" r:id="rId13"/>
    <p:sldId id="336" r:id="rId14"/>
    <p:sldId id="337" r:id="rId15"/>
    <p:sldId id="338" r:id="rId16"/>
    <p:sldId id="339"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4660"/>
  </p:normalViewPr>
  <p:slideViewPr>
    <p:cSldViewPr snapToGrid="0">
      <p:cViewPr varScale="1">
        <p:scale>
          <a:sx n="74" d="100"/>
          <a:sy n="74" d="100"/>
        </p:scale>
        <p:origin x="126"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F89B3-F326-4424-82D0-69EEA41C9ABD}" type="datetimeFigureOut">
              <a:rPr lang="en-US" smtClean="0"/>
              <a:t>10/2/2018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28B62-B73B-477B-9DF4-BB7E41D56E4B}" type="slidenum">
              <a:rPr lang="en-US" smtClean="0"/>
              <a:t>‹#›</a:t>
            </a:fld>
            <a:endParaRPr lang="en-US"/>
          </a:p>
        </p:txBody>
      </p:sp>
    </p:spTree>
    <p:extLst>
      <p:ext uri="{BB962C8B-B14F-4D97-AF65-F5344CB8AC3E}">
        <p14:creationId xmlns:p14="http://schemas.microsoft.com/office/powerpoint/2010/main" val="2963016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77802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1383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001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436293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379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9589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51712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9631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285688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DF2AE-8762-4217-ABC3-5CCBA7938E3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78040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9DF2AE-8762-4217-ABC3-5CCBA7938E33}"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410189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9DF2AE-8762-4217-ABC3-5CCBA7938E33}" type="datetimeFigureOut">
              <a:rPr lang="en-US" smtClean="0"/>
              <a:t>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73968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9DF2AE-8762-4217-ABC3-5CCBA7938E33}" type="datetimeFigureOut">
              <a:rPr lang="en-US" smtClean="0"/>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6949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DF2AE-8762-4217-ABC3-5CCBA7938E33}" type="datetimeFigureOut">
              <a:rPr lang="en-US" smtClean="0"/>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312965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DF2AE-8762-4217-ABC3-5CCBA7938E33}"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09713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DF2AE-8762-4217-ABC3-5CCBA7938E33}"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6F640-2617-476E-9B57-1AA54EE1B669}" type="slidenum">
              <a:rPr lang="en-US" smtClean="0"/>
              <a:t>‹#›</a:t>
            </a:fld>
            <a:endParaRPr lang="en-US"/>
          </a:p>
        </p:txBody>
      </p:sp>
    </p:spTree>
    <p:extLst>
      <p:ext uri="{BB962C8B-B14F-4D97-AF65-F5344CB8AC3E}">
        <p14:creationId xmlns:p14="http://schemas.microsoft.com/office/powerpoint/2010/main" val="118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9DF2AE-8762-4217-ABC3-5CCBA7938E33}" type="datetimeFigureOut">
              <a:rPr lang="en-US" smtClean="0"/>
              <a:t>10/2/2018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C6F640-2617-476E-9B57-1AA54EE1B669}" type="slidenum">
              <a:rPr lang="en-US" smtClean="0"/>
              <a:t>‹#›</a:t>
            </a:fld>
            <a:endParaRPr lang="en-US"/>
          </a:p>
        </p:txBody>
      </p:sp>
    </p:spTree>
    <p:extLst>
      <p:ext uri="{BB962C8B-B14F-4D97-AF65-F5344CB8AC3E}">
        <p14:creationId xmlns:p14="http://schemas.microsoft.com/office/powerpoint/2010/main" val="32607722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nmr.mgh.harvard.edu/martinos/software/homer/HOMER2_UsersGuide_121129.pdf" TargetMode="External"/><Relationship Id="rId2" Type="http://schemas.openxmlformats.org/officeDocument/2006/relationships/hyperlink" Target="http://homer-fnir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jasont@wustl.edu" TargetMode="External"/><Relationship Id="rId2" Type="http://schemas.openxmlformats.org/officeDocument/2006/relationships/hyperlink" Target="mailto:aeggebre@wustl.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NeuroDOT 2.2.0</a:t>
            </a:r>
            <a:br>
              <a:rPr lang="en-US" smtClean="0"/>
            </a:br>
            <a:r>
              <a:rPr lang="en-US" smtClean="0"/>
              <a:t>Base</a:t>
            </a:r>
            <a:endParaRPr lang="en-US"/>
          </a:p>
        </p:txBody>
      </p:sp>
      <p:sp>
        <p:nvSpPr>
          <p:cNvPr id="3" name="Subtitle 2"/>
          <p:cNvSpPr>
            <a:spLocks noGrp="1"/>
          </p:cNvSpPr>
          <p:nvPr>
            <p:ph type="subTitle" idx="1"/>
          </p:nvPr>
        </p:nvSpPr>
        <p:spPr>
          <a:xfrm>
            <a:off x="152400" y="4050833"/>
            <a:ext cx="9121603" cy="1096899"/>
          </a:xfrm>
        </p:spPr>
        <p:txBody>
          <a:bodyPr>
            <a:noAutofit/>
          </a:bodyPr>
          <a:lstStyle/>
          <a:p>
            <a:r>
              <a:rPr lang="en-US" sz="4000" i="1" smtClean="0"/>
              <a:t>Appendix - File IO</a:t>
            </a:r>
            <a:endParaRPr lang="en-US" sz="4000" i="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6883" y="2404534"/>
            <a:ext cx="2125980" cy="2834640"/>
          </a:xfrm>
          <a:prstGeom prst="rect">
            <a:avLst/>
          </a:prstGeom>
        </p:spPr>
      </p:pic>
    </p:spTree>
    <p:extLst>
      <p:ext uri="{BB962C8B-B14F-4D97-AF65-F5344CB8AC3E}">
        <p14:creationId xmlns:p14="http://schemas.microsoft.com/office/powerpoint/2010/main" val="3376650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596668" cy="1320800"/>
          </a:xfrm>
        </p:spPr>
        <p:txBody>
          <a:bodyPr/>
          <a:lstStyle/>
          <a:p>
            <a:r>
              <a:rPr lang="en-US" smtClean="0"/>
              <a:t>Volumetric File IO</a:t>
            </a:r>
            <a:endParaRPr lang="en-US"/>
          </a:p>
        </p:txBody>
      </p:sp>
      <p:sp>
        <p:nvSpPr>
          <p:cNvPr id="3" name="Content Placeholder 2"/>
          <p:cNvSpPr>
            <a:spLocks noGrp="1"/>
          </p:cNvSpPr>
          <p:nvPr>
            <p:ph idx="1"/>
          </p:nvPr>
        </p:nvSpPr>
        <p:spPr/>
        <p:txBody>
          <a:bodyPr>
            <a:normAutofit/>
          </a:bodyPr>
          <a:lstStyle/>
          <a:p>
            <a:r>
              <a:rPr lang="en-US" smtClean="0"/>
              <a:t>3. Before we can save, we'll have to copy over the important fields of </a:t>
            </a:r>
            <a:r>
              <a:rPr lang="en-US" smtClean="0">
                <a:solidFill>
                  <a:srgbClr val="00B050"/>
                </a:solidFill>
              </a:rPr>
              <a:t>dim </a:t>
            </a:r>
            <a:r>
              <a:rPr lang="en-US" smtClean="0"/>
              <a:t>to a copy of </a:t>
            </a:r>
            <a:r>
              <a:rPr lang="en-US" smtClean="0">
                <a:solidFill>
                  <a:srgbClr val="00B050"/>
                </a:solidFill>
              </a:rPr>
              <a:t>ifh</a:t>
            </a:r>
            <a:r>
              <a:rPr lang="en-US" smtClean="0"/>
              <a:t>, to reflect the new space we're in:</a:t>
            </a:r>
            <a:br>
              <a:rPr lang="en-US" smtClean="0"/>
            </a:br>
            <a:r>
              <a:rPr lang="en-US" smtClean="0"/>
              <a:t/>
            </a:r>
            <a:br>
              <a:rPr lang="en-US" smtClean="0"/>
            </a:br>
            <a:r>
              <a:rPr lang="en-US">
                <a:solidFill>
                  <a:srgbClr val="00B0F0"/>
                </a:solidFill>
              </a:rPr>
              <a:t>ifh2 = </a:t>
            </a:r>
            <a:r>
              <a:rPr lang="en-US" smtClean="0">
                <a:solidFill>
                  <a:srgbClr val="00B0F0"/>
                </a:solidFill>
              </a:rPr>
              <a:t>ifh;</a:t>
            </a:r>
            <a:br>
              <a:rPr lang="en-US" smtClean="0">
                <a:solidFill>
                  <a:srgbClr val="00B0F0"/>
                </a:solidFill>
              </a:rPr>
            </a:br>
            <a:r>
              <a:rPr lang="en-US" smtClean="0">
                <a:solidFill>
                  <a:srgbClr val="00B0F0"/>
                </a:solidFill>
              </a:rPr>
              <a:t>ifh2.nVx </a:t>
            </a:r>
            <a:r>
              <a:rPr lang="en-US">
                <a:solidFill>
                  <a:srgbClr val="00B0F0"/>
                </a:solidFill>
              </a:rPr>
              <a:t>= dim.nVx; ifh2.nVy = dim.nVy; ifh2.nVz = </a:t>
            </a:r>
            <a:r>
              <a:rPr lang="en-US" smtClean="0">
                <a:solidFill>
                  <a:srgbClr val="00B0F0"/>
                </a:solidFill>
              </a:rPr>
              <a:t>dim.nVz;</a:t>
            </a:r>
            <a:br>
              <a:rPr lang="en-US" smtClean="0">
                <a:solidFill>
                  <a:srgbClr val="00B0F0"/>
                </a:solidFill>
              </a:rPr>
            </a:br>
            <a:r>
              <a:rPr lang="en-US" smtClean="0">
                <a:solidFill>
                  <a:srgbClr val="00B0F0"/>
                </a:solidFill>
              </a:rPr>
              <a:t>ifh2.mmppix </a:t>
            </a:r>
            <a:r>
              <a:rPr lang="en-US">
                <a:solidFill>
                  <a:srgbClr val="00B0F0"/>
                </a:solidFill>
              </a:rPr>
              <a:t>= dim.mmppix; ifh2.mmx = abs(dim.mmppix(1</a:t>
            </a:r>
            <a:r>
              <a:rPr lang="en-US" smtClean="0">
                <a:solidFill>
                  <a:srgbClr val="00B0F0"/>
                </a:solidFill>
              </a:rPr>
              <a:t>));</a:t>
            </a:r>
            <a:br>
              <a:rPr lang="en-US" smtClean="0">
                <a:solidFill>
                  <a:srgbClr val="00B0F0"/>
                </a:solidFill>
              </a:rPr>
            </a:br>
            <a:r>
              <a:rPr lang="en-US" smtClean="0">
                <a:solidFill>
                  <a:srgbClr val="00B0F0"/>
                </a:solidFill>
              </a:rPr>
              <a:t>ifh2.mmy </a:t>
            </a:r>
            <a:r>
              <a:rPr lang="en-US">
                <a:solidFill>
                  <a:srgbClr val="00B0F0"/>
                </a:solidFill>
              </a:rPr>
              <a:t>= abs(dim.mmppix(2)); ifh2.mmz = abs(dim.mmppix(3</a:t>
            </a:r>
            <a:r>
              <a:rPr lang="en-US" smtClean="0">
                <a:solidFill>
                  <a:srgbClr val="00B0F0"/>
                </a:solidFill>
              </a:rPr>
              <a:t>));</a:t>
            </a:r>
            <a:br>
              <a:rPr lang="en-US" smtClean="0">
                <a:solidFill>
                  <a:srgbClr val="00B0F0"/>
                </a:solidFill>
              </a:rPr>
            </a:br>
            <a:r>
              <a:rPr lang="en-US" smtClean="0">
                <a:solidFill>
                  <a:srgbClr val="00B0F0"/>
                </a:solidFill>
              </a:rPr>
              <a:t>ifh2.center </a:t>
            </a:r>
            <a:r>
              <a:rPr lang="en-US">
                <a:solidFill>
                  <a:srgbClr val="00B0F0"/>
                </a:solidFill>
              </a:rPr>
              <a:t>= dim.center;</a:t>
            </a:r>
          </a:p>
        </p:txBody>
      </p:sp>
    </p:spTree>
    <p:extLst>
      <p:ext uri="{BB962C8B-B14F-4D97-AF65-F5344CB8AC3E}">
        <p14:creationId xmlns:p14="http://schemas.microsoft.com/office/powerpoint/2010/main" val="281097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596668" cy="1320800"/>
          </a:xfrm>
        </p:spPr>
        <p:txBody>
          <a:bodyPr/>
          <a:lstStyle/>
          <a:p>
            <a:r>
              <a:rPr lang="en-US" smtClean="0"/>
              <a:t>Volumetric File IO</a:t>
            </a:r>
            <a:endParaRPr lang="en-US"/>
          </a:p>
        </p:txBody>
      </p:sp>
      <p:sp>
        <p:nvSpPr>
          <p:cNvPr id="3" name="Content Placeholder 2"/>
          <p:cNvSpPr>
            <a:spLocks noGrp="1"/>
          </p:cNvSpPr>
          <p:nvPr>
            <p:ph idx="1"/>
          </p:nvPr>
        </p:nvSpPr>
        <p:spPr/>
        <p:txBody>
          <a:bodyPr>
            <a:normAutofit/>
          </a:bodyPr>
          <a:lstStyle/>
          <a:p>
            <a:r>
              <a:rPr lang="en-US" smtClean="0"/>
              <a:t>4. Last, we'll save the new atlas back into a 4dfp file. We'll do this using a full file name this time, instead of the </a:t>
            </a:r>
            <a:r>
              <a:rPr lang="en-US" smtClean="0">
                <a:solidFill>
                  <a:srgbClr val="00B050"/>
                </a:solidFill>
              </a:rPr>
              <a:t>filetype</a:t>
            </a:r>
            <a:r>
              <a:rPr lang="en-US" smtClean="0"/>
              <a:t> and </a:t>
            </a:r>
            <a:r>
              <a:rPr lang="en-US" smtClean="0">
                <a:solidFill>
                  <a:srgbClr val="00B050"/>
                </a:solidFill>
              </a:rPr>
              <a:t>pn</a:t>
            </a:r>
            <a:r>
              <a:rPr lang="en-US" smtClean="0"/>
              <a:t> arguments - both </a:t>
            </a:r>
            <a:r>
              <a:rPr lang="en-US" smtClean="0">
                <a:solidFill>
                  <a:srgbClr val="00B050"/>
                </a:solidFill>
              </a:rPr>
              <a:t>SaveVolumetricData</a:t>
            </a:r>
            <a:r>
              <a:rPr lang="en-US" smtClean="0"/>
              <a:t> and </a:t>
            </a:r>
            <a:r>
              <a:rPr lang="en-US" smtClean="0">
                <a:solidFill>
                  <a:srgbClr val="00B050"/>
                </a:solidFill>
              </a:rPr>
              <a:t>LoadVolumetricData</a:t>
            </a:r>
            <a:r>
              <a:rPr lang="en-US" smtClean="0"/>
              <a:t> support this behavior:</a:t>
            </a:r>
            <a:br>
              <a:rPr lang="en-US" smtClean="0"/>
            </a:br>
            <a:r>
              <a:rPr lang="en-US" smtClean="0"/>
              <a:t/>
            </a:r>
            <a:br>
              <a:rPr lang="en-US" smtClean="0"/>
            </a:br>
            <a:r>
              <a:rPr lang="en-US" smtClean="0">
                <a:solidFill>
                  <a:srgbClr val="00B0F0"/>
                </a:solidFill>
              </a:rPr>
              <a:t>SaveVolumetricData(atlas_trans, ifh2, 'atlas_trans_test.4dfp')</a:t>
            </a:r>
            <a:endParaRPr lang="en-US"/>
          </a:p>
          <a:p>
            <a:endParaRPr lang="en-US" smtClean="0"/>
          </a:p>
          <a:p>
            <a:r>
              <a:rPr lang="en-US" smtClean="0"/>
              <a:t>Try loading this new file on your own to see if it matches! Note that both </a:t>
            </a:r>
            <a:r>
              <a:rPr lang="en-US" smtClean="0">
                <a:solidFill>
                  <a:srgbClr val="00B050"/>
                </a:solidFill>
              </a:rPr>
              <a:t>LoadVolumetricData</a:t>
            </a:r>
            <a:r>
              <a:rPr lang="en-US" smtClean="0"/>
              <a:t> and </a:t>
            </a:r>
            <a:r>
              <a:rPr lang="en-US" smtClean="0">
                <a:solidFill>
                  <a:srgbClr val="00B050"/>
                </a:solidFill>
              </a:rPr>
              <a:t>SaveVolumetric</a:t>
            </a:r>
            <a:r>
              <a:rPr lang="en-US" smtClean="0"/>
              <a:t> data work exactly the same way for NIFTI files.</a:t>
            </a:r>
          </a:p>
        </p:txBody>
      </p:sp>
    </p:spTree>
    <p:extLst>
      <p:ext uri="{BB962C8B-B14F-4D97-AF65-F5344CB8AC3E}">
        <p14:creationId xmlns:p14="http://schemas.microsoft.com/office/powerpoint/2010/main" val="2489371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HOMER Conversion</a:t>
            </a:r>
            <a:endParaRPr lang="en-US"/>
          </a:p>
        </p:txBody>
      </p:sp>
    </p:spTree>
    <p:extLst>
      <p:ext uri="{BB962C8B-B14F-4D97-AF65-F5344CB8AC3E}">
        <p14:creationId xmlns:p14="http://schemas.microsoft.com/office/powerpoint/2010/main" val="272248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HOMER Conversion</a:t>
            </a:r>
            <a:endParaRPr lang="en-US"/>
          </a:p>
        </p:txBody>
      </p:sp>
      <p:sp>
        <p:nvSpPr>
          <p:cNvPr id="3" name="Content Placeholder 2"/>
          <p:cNvSpPr>
            <a:spLocks noGrp="1"/>
          </p:cNvSpPr>
          <p:nvPr>
            <p:ph idx="1"/>
          </p:nvPr>
        </p:nvSpPr>
        <p:spPr/>
        <p:txBody>
          <a:bodyPr/>
          <a:lstStyle/>
          <a:p>
            <a:r>
              <a:rPr lang="en-US"/>
              <a:t>NeuroDOT's HOMER support (website: </a:t>
            </a:r>
            <a:r>
              <a:rPr lang="en-US">
                <a:hlinkClick r:id="rId2"/>
              </a:rPr>
              <a:t>http://homer-fnirs.org</a:t>
            </a:r>
            <a:r>
              <a:rPr lang="en-US" smtClean="0">
                <a:hlinkClick r:id="rId2"/>
              </a:rPr>
              <a:t>/</a:t>
            </a:r>
            <a:r>
              <a:rPr lang="en-US" smtClean="0"/>
              <a:t>) consists </a:t>
            </a:r>
            <a:r>
              <a:rPr lang="en-US"/>
              <a:t>of two high-level functions, </a:t>
            </a:r>
            <a:r>
              <a:rPr lang="en-US" smtClean="0">
                <a:solidFill>
                  <a:srgbClr val="00B050"/>
                </a:solidFill>
              </a:rPr>
              <a:t>Load_HOMER</a:t>
            </a:r>
            <a:r>
              <a:rPr lang="en-US" smtClean="0"/>
              <a:t> and </a:t>
            </a:r>
            <a:r>
              <a:rPr lang="en-US" smtClean="0">
                <a:solidFill>
                  <a:srgbClr val="00B050"/>
                </a:solidFill>
              </a:rPr>
              <a:t>Save_HOMER</a:t>
            </a:r>
            <a:r>
              <a:rPr lang="en-US" smtClean="0"/>
              <a:t>, and the converters they are based on, </a:t>
            </a:r>
            <a:r>
              <a:rPr lang="en-US" smtClean="0">
                <a:solidFill>
                  <a:srgbClr val="00B050"/>
                </a:solidFill>
              </a:rPr>
              <a:t>converter_HOMER_to_ND2</a:t>
            </a:r>
            <a:r>
              <a:rPr lang="en-US" smtClean="0"/>
              <a:t> and </a:t>
            </a:r>
            <a:r>
              <a:rPr lang="en-US" smtClean="0">
                <a:solidFill>
                  <a:srgbClr val="00B050"/>
                </a:solidFill>
              </a:rPr>
              <a:t>converter_ND2_to_HOMER</a:t>
            </a:r>
            <a:r>
              <a:rPr lang="en-US" smtClean="0"/>
              <a:t>.</a:t>
            </a:r>
          </a:p>
          <a:p>
            <a:endParaRPr lang="en-US"/>
          </a:p>
          <a:p>
            <a:r>
              <a:rPr lang="en-US" smtClean="0"/>
              <a:t>We've included the "</a:t>
            </a:r>
            <a:r>
              <a:rPr lang="en-US" smtClean="0">
                <a:solidFill>
                  <a:srgbClr val="00B050"/>
                </a:solidFill>
              </a:rPr>
              <a:t>test_homer2.nirs</a:t>
            </a:r>
            <a:r>
              <a:rPr lang="en-US" smtClean="0"/>
              <a:t>" sample from the </a:t>
            </a:r>
            <a:r>
              <a:rPr lang="en-US" smtClean="0">
                <a:hlinkClick r:id="rId3"/>
              </a:rPr>
              <a:t>HOMER2 User's Guide</a:t>
            </a:r>
            <a:r>
              <a:rPr lang="en-US"/>
              <a:t> to demonstrate.</a:t>
            </a:r>
            <a:br>
              <a:rPr lang="en-US"/>
            </a:br>
            <a:r>
              <a:rPr lang="en-US"/>
              <a:t/>
            </a:r>
            <a:br>
              <a:rPr lang="en-US"/>
            </a:br>
            <a:r>
              <a:rPr lang="en-US"/>
              <a:t>1. Load the sample.</a:t>
            </a:r>
            <a:br>
              <a:rPr lang="en-US"/>
            </a:br>
            <a:r>
              <a:rPr lang="en-US"/>
              <a:t/>
            </a:r>
            <a:br>
              <a:rPr lang="en-US"/>
            </a:br>
            <a:r>
              <a:rPr lang="en-US">
                <a:solidFill>
                  <a:srgbClr val="00B0F0"/>
                </a:solidFill>
              </a:rPr>
              <a:t>[data, info] = Load_HOMER('test_homer2.nirs');</a:t>
            </a:r>
            <a:endParaRPr lang="en-US" smtClean="0">
              <a:solidFill>
                <a:srgbClr val="00B0F0"/>
              </a:solidFill>
            </a:endParaRPr>
          </a:p>
        </p:txBody>
      </p:sp>
    </p:spTree>
    <p:extLst>
      <p:ext uri="{BB962C8B-B14F-4D97-AF65-F5344CB8AC3E}">
        <p14:creationId xmlns:p14="http://schemas.microsoft.com/office/powerpoint/2010/main" val="1507402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HOMER Conversion</a:t>
            </a:r>
            <a:endParaRPr lang="en-US"/>
          </a:p>
        </p:txBody>
      </p:sp>
      <p:sp>
        <p:nvSpPr>
          <p:cNvPr id="3" name="Content Placeholder 2"/>
          <p:cNvSpPr>
            <a:spLocks noGrp="1"/>
          </p:cNvSpPr>
          <p:nvPr>
            <p:ph idx="1"/>
          </p:nvPr>
        </p:nvSpPr>
        <p:spPr/>
        <p:txBody>
          <a:bodyPr/>
          <a:lstStyle/>
          <a:p>
            <a:r>
              <a:rPr lang="en-US" smtClean="0"/>
              <a:t>We can see that the sample is loaded into the MATLAB workspace as our familiar </a:t>
            </a:r>
            <a:r>
              <a:rPr lang="en-US" smtClean="0">
                <a:solidFill>
                  <a:srgbClr val="00B050"/>
                </a:solidFill>
              </a:rPr>
              <a:t>data</a:t>
            </a:r>
            <a:r>
              <a:rPr lang="en-US" smtClean="0"/>
              <a:t> and </a:t>
            </a:r>
            <a:r>
              <a:rPr lang="en-US" smtClean="0">
                <a:solidFill>
                  <a:srgbClr val="00B050"/>
                </a:solidFill>
              </a:rPr>
              <a:t>info</a:t>
            </a:r>
            <a:r>
              <a:rPr lang="en-US" smtClean="0"/>
              <a:t> variables.</a:t>
            </a:r>
          </a:p>
          <a:p>
            <a:endParaRPr lang="en-US"/>
          </a:p>
          <a:p>
            <a:r>
              <a:rPr lang="en-US" smtClean="0"/>
              <a:t>We can just as easily save this file back into HOMER's MAT-file based ".nirs" format.</a:t>
            </a:r>
            <a:r>
              <a:rPr lang="en-US"/>
              <a:t/>
            </a:r>
            <a:br>
              <a:rPr lang="en-US"/>
            </a:br>
            <a:r>
              <a:rPr lang="en-US"/>
              <a:t/>
            </a:r>
            <a:br>
              <a:rPr lang="en-US"/>
            </a:br>
            <a:r>
              <a:rPr lang="en-US"/>
              <a:t>2. Save </a:t>
            </a:r>
            <a:r>
              <a:rPr lang="en-US" smtClean="0"/>
              <a:t>the sample.</a:t>
            </a:r>
            <a:r>
              <a:rPr lang="en-US"/>
              <a:t/>
            </a:r>
            <a:br>
              <a:rPr lang="en-US"/>
            </a:br>
            <a:r>
              <a:rPr lang="en-US"/>
              <a:t/>
            </a:r>
            <a:br>
              <a:rPr lang="en-US"/>
            </a:br>
            <a:r>
              <a:rPr lang="en-US">
                <a:solidFill>
                  <a:srgbClr val="00B0F0"/>
                </a:solidFill>
              </a:rPr>
              <a:t>Save_HOMER(data, info, 'test_HOMER_SAVE.nirs')</a:t>
            </a:r>
            <a:endParaRPr lang="en-US" smtClean="0">
              <a:solidFill>
                <a:srgbClr val="00B0F0"/>
              </a:solidFill>
            </a:endParaRPr>
          </a:p>
        </p:txBody>
      </p:sp>
      <p:pic>
        <p:nvPicPr>
          <p:cNvPr id="4" name="Picture 3"/>
          <p:cNvPicPr>
            <a:picLocks noChangeAspect="1"/>
          </p:cNvPicPr>
          <p:nvPr/>
        </p:nvPicPr>
        <p:blipFill>
          <a:blip r:embed="rId2"/>
          <a:stretch>
            <a:fillRect/>
          </a:stretch>
        </p:blipFill>
        <p:spPr>
          <a:xfrm>
            <a:off x="8803932" y="4437888"/>
            <a:ext cx="3210904" cy="1342263"/>
          </a:xfrm>
          <a:prstGeom prst="rect">
            <a:avLst/>
          </a:prstGeom>
        </p:spPr>
      </p:pic>
    </p:spTree>
    <p:extLst>
      <p:ext uri="{BB962C8B-B14F-4D97-AF65-F5344CB8AC3E}">
        <p14:creationId xmlns:p14="http://schemas.microsoft.com/office/powerpoint/2010/main" val="4045354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HOMER Conversion</a:t>
            </a:r>
            <a:endParaRPr lang="en-US"/>
          </a:p>
        </p:txBody>
      </p:sp>
      <p:sp>
        <p:nvSpPr>
          <p:cNvPr id="3" name="Content Placeholder 2"/>
          <p:cNvSpPr>
            <a:spLocks noGrp="1"/>
          </p:cNvSpPr>
          <p:nvPr>
            <p:ph idx="1"/>
          </p:nvPr>
        </p:nvSpPr>
        <p:spPr>
          <a:xfrm>
            <a:off x="384726" y="1670305"/>
            <a:ext cx="9637098" cy="4529554"/>
          </a:xfrm>
        </p:spPr>
        <p:txBody>
          <a:bodyPr>
            <a:normAutofit/>
          </a:bodyPr>
          <a:lstStyle/>
          <a:p>
            <a:r>
              <a:rPr lang="en-US" smtClean="0"/>
              <a:t>Because of differences in how HOMER and NeuroDOT handle pipeline results, some workarounds may be necessary.</a:t>
            </a:r>
          </a:p>
          <a:p>
            <a:endParaRPr lang="en-US"/>
          </a:p>
          <a:p>
            <a:r>
              <a:rPr lang="en-US"/>
              <a:t>HOMER uses the convention that </a:t>
            </a:r>
            <a:r>
              <a:rPr lang="en-US">
                <a:solidFill>
                  <a:srgbClr val="00B050"/>
                </a:solidFill>
              </a:rPr>
              <a:t>nirs.d</a:t>
            </a:r>
            <a:r>
              <a:rPr lang="en-US"/>
              <a:t> is the raw data to be operated on, and the processed data is saved in the fields of </a:t>
            </a:r>
            <a:r>
              <a:rPr lang="en-US" smtClean="0">
                <a:solidFill>
                  <a:srgbClr val="00B050"/>
                </a:solidFill>
              </a:rPr>
              <a:t>nirs.procResult</a:t>
            </a:r>
            <a:r>
              <a:rPr lang="en-US" smtClean="0"/>
              <a:t>.</a:t>
            </a:r>
          </a:p>
          <a:p>
            <a:endParaRPr lang="en-US"/>
          </a:p>
          <a:p>
            <a:r>
              <a:rPr lang="en-US" smtClean="0"/>
              <a:t>Since NeuroDOT's pipeline structure does not dictate specific variable names at any stage of any pipeline, if you wish to work on partially processed HOMER data, you will have to load the data from </a:t>
            </a:r>
            <a:r>
              <a:rPr lang="en-US" smtClean="0">
                <a:solidFill>
                  <a:srgbClr val="00B050"/>
                </a:solidFill>
              </a:rPr>
              <a:t>nirs.procResult</a:t>
            </a:r>
            <a:r>
              <a:rPr lang="en-US" smtClean="0"/>
              <a:t>.</a:t>
            </a:r>
          </a:p>
          <a:p>
            <a:endParaRPr lang="en-US"/>
          </a:p>
          <a:p>
            <a:r>
              <a:rPr lang="en-US" smtClean="0"/>
              <a:t>All HOMER-to-ND2 converted files retain the entire original nirs structure in </a:t>
            </a:r>
            <a:r>
              <a:rPr lang="en-US" smtClean="0">
                <a:solidFill>
                  <a:srgbClr val="00B050"/>
                </a:solidFill>
              </a:rPr>
              <a:t>info.io.nirs</a:t>
            </a:r>
            <a:r>
              <a:rPr lang="en-US" smtClean="0"/>
              <a:t>.</a:t>
            </a:r>
          </a:p>
        </p:txBody>
      </p:sp>
    </p:spTree>
    <p:extLst>
      <p:ext uri="{BB962C8B-B14F-4D97-AF65-F5344CB8AC3E}">
        <p14:creationId xmlns:p14="http://schemas.microsoft.com/office/powerpoint/2010/main" val="1368792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HOMER Conversion</a:t>
            </a:r>
            <a:endParaRPr lang="en-US"/>
          </a:p>
        </p:txBody>
      </p:sp>
      <p:sp>
        <p:nvSpPr>
          <p:cNvPr id="3" name="Content Placeholder 2"/>
          <p:cNvSpPr>
            <a:spLocks noGrp="1"/>
          </p:cNvSpPr>
          <p:nvPr>
            <p:ph idx="1"/>
          </p:nvPr>
        </p:nvSpPr>
        <p:spPr>
          <a:xfrm>
            <a:off x="384726" y="1670305"/>
            <a:ext cx="9637098" cy="4529554"/>
          </a:xfrm>
        </p:spPr>
        <p:txBody>
          <a:bodyPr>
            <a:normAutofit/>
          </a:bodyPr>
          <a:lstStyle/>
          <a:p>
            <a:r>
              <a:rPr lang="en-US" smtClean="0"/>
              <a:t>When </a:t>
            </a:r>
            <a:r>
              <a:rPr lang="en-US"/>
              <a:t>transferring data </a:t>
            </a:r>
            <a:r>
              <a:rPr lang="en-US" smtClean="0"/>
              <a:t>back </a:t>
            </a:r>
            <a:r>
              <a:rPr lang="en-US"/>
              <a:t>to </a:t>
            </a:r>
            <a:r>
              <a:rPr lang="en-US" smtClean="0"/>
              <a:t>HOMER after operating on it in ND2, </a:t>
            </a:r>
            <a:r>
              <a:rPr lang="en-US"/>
              <a:t>it is recommended to simply save </a:t>
            </a:r>
            <a:r>
              <a:rPr lang="en-US" smtClean="0"/>
              <a:t>the your ND2 results in </a:t>
            </a:r>
            <a:r>
              <a:rPr lang="en-US" smtClean="0">
                <a:solidFill>
                  <a:srgbClr val="00B050"/>
                </a:solidFill>
              </a:rPr>
              <a:t>nirs.d</a:t>
            </a:r>
            <a:r>
              <a:rPr lang="en-US" smtClean="0"/>
              <a:t> (using </a:t>
            </a:r>
            <a:r>
              <a:rPr lang="en-US" smtClean="0">
                <a:solidFill>
                  <a:srgbClr val="00B050"/>
                </a:solidFill>
              </a:rPr>
              <a:t>Save_HOMER</a:t>
            </a:r>
            <a:r>
              <a:rPr lang="en-US" smtClean="0"/>
              <a:t>'s </a:t>
            </a:r>
            <a:r>
              <a:rPr lang="en-US" smtClean="0">
                <a:solidFill>
                  <a:srgbClr val="00B050"/>
                </a:solidFill>
              </a:rPr>
              <a:t>data</a:t>
            </a:r>
            <a:r>
              <a:rPr lang="en-US" smtClean="0"/>
              <a:t> input), and </a:t>
            </a:r>
            <a:r>
              <a:rPr lang="en-US"/>
              <a:t>then to proceed with the rest of the desired pipeline in HOMER.</a:t>
            </a:r>
            <a:br>
              <a:rPr lang="en-US"/>
            </a:br>
            <a:r>
              <a:rPr lang="en-US"/>
              <a:t/>
            </a:r>
            <a:br>
              <a:rPr lang="en-US"/>
            </a:br>
            <a:r>
              <a:rPr lang="en-US"/>
              <a:t>For instance, if you wished to save regression corrected data after running </a:t>
            </a:r>
            <a:r>
              <a:rPr lang="en-US" smtClean="0">
                <a:solidFill>
                  <a:srgbClr val="00B050"/>
                </a:solidFill>
              </a:rPr>
              <a:t>NeuroDOT_Base_Preprocessing_Pipeline_Script.m</a:t>
            </a:r>
            <a:r>
              <a:rPr lang="en-US" smtClean="0"/>
              <a:t>, the command would be:</a:t>
            </a:r>
            <a:br>
              <a:rPr lang="en-US" smtClean="0"/>
            </a:br>
            <a:r>
              <a:rPr lang="en-US" smtClean="0"/>
              <a:t/>
            </a:r>
            <a:br>
              <a:rPr lang="en-US" smtClean="0"/>
            </a:br>
            <a:r>
              <a:rPr lang="en-US" smtClean="0">
                <a:solidFill>
                  <a:srgbClr val="00B050"/>
                </a:solidFill>
              </a:rPr>
              <a:t>Save_HOMER(</a:t>
            </a:r>
            <a:r>
              <a:rPr lang="en-US" smtClean="0">
                <a:solidFill>
                  <a:srgbClr val="FF0000"/>
                </a:solidFill>
              </a:rPr>
              <a:t>SSRdata</a:t>
            </a:r>
            <a:r>
              <a:rPr lang="en-US">
                <a:solidFill>
                  <a:srgbClr val="00B050"/>
                </a:solidFill>
              </a:rPr>
              <a:t>, info, 'test_HOMER_SAVE.nirs</a:t>
            </a:r>
            <a:r>
              <a:rPr lang="en-US" smtClean="0">
                <a:solidFill>
                  <a:srgbClr val="00B050"/>
                </a:solidFill>
              </a:rPr>
              <a:t>')</a:t>
            </a:r>
            <a:endParaRPr lang="en-US">
              <a:solidFill>
                <a:srgbClr val="00B050"/>
              </a:solidFill>
            </a:endParaRPr>
          </a:p>
          <a:p>
            <a:endParaRPr lang="en-US"/>
          </a:p>
          <a:p>
            <a:r>
              <a:rPr lang="en-US" smtClean="0"/>
              <a:t>Alternatively</a:t>
            </a:r>
            <a:r>
              <a:rPr lang="en-US"/>
              <a:t>, extensions in HOMER could be written to </a:t>
            </a:r>
            <a:r>
              <a:rPr lang="en-US" smtClean="0"/>
              <a:t>incorporate </a:t>
            </a:r>
            <a:r>
              <a:rPr lang="en-US"/>
              <a:t>desired ND2 </a:t>
            </a:r>
            <a:r>
              <a:rPr lang="en-US" smtClean="0"/>
              <a:t>functions natively, using the converters provided as guides. However, this is outside the scope of the NeuroDOT project.</a:t>
            </a:r>
          </a:p>
        </p:txBody>
      </p:sp>
    </p:spTree>
    <p:extLst>
      <p:ext uri="{BB962C8B-B14F-4D97-AF65-F5344CB8AC3E}">
        <p14:creationId xmlns:p14="http://schemas.microsoft.com/office/powerpoint/2010/main" val="946669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That’s It (For Now)</a:t>
            </a:r>
            <a:endParaRPr lang="en-US" dirty="0"/>
          </a:p>
        </p:txBody>
      </p:sp>
      <p:sp>
        <p:nvSpPr>
          <p:cNvPr id="3" name="Content Placeholder 2"/>
          <p:cNvSpPr>
            <a:spLocks noGrp="1"/>
          </p:cNvSpPr>
          <p:nvPr>
            <p:ph idx="1"/>
          </p:nvPr>
        </p:nvSpPr>
        <p:spPr>
          <a:xfrm>
            <a:off x="677333" y="2160589"/>
            <a:ext cx="10746227" cy="3880773"/>
          </a:xfrm>
        </p:spPr>
        <p:txBody>
          <a:bodyPr>
            <a:normAutofit/>
          </a:bodyPr>
          <a:lstStyle/>
          <a:p>
            <a:r>
              <a:rPr lang="en-US" sz="2000" dirty="0" smtClean="0"/>
              <a:t>Congratulations! You have finished the </a:t>
            </a:r>
            <a:r>
              <a:rPr lang="en-US" sz="2000" dirty="0" err="1" smtClean="0"/>
              <a:t>NeuroDOT</a:t>
            </a:r>
            <a:r>
              <a:rPr lang="en-US" sz="2000" dirty="0" smtClean="0"/>
              <a:t> 2 </a:t>
            </a:r>
            <a:r>
              <a:rPr lang="en-US" sz="2000" dirty="0" smtClean="0"/>
              <a:t>Beta </a:t>
            </a:r>
            <a:r>
              <a:rPr lang="en-US" sz="2000" dirty="0" smtClean="0"/>
              <a:t>Appendix - File IO.</a:t>
            </a:r>
            <a:endParaRPr lang="en-US" sz="2000" dirty="0"/>
          </a:p>
          <a:p>
            <a:endParaRPr lang="en-US" sz="2000" dirty="0"/>
          </a:p>
          <a:p>
            <a:r>
              <a:rPr lang="en-US" sz="2000" dirty="0" smtClean="0"/>
              <a:t>For further questions or more information, please consult the </a:t>
            </a:r>
            <a:r>
              <a:rPr lang="en-US" sz="2000" dirty="0" err="1" smtClean="0"/>
              <a:t>NeuroDOT</a:t>
            </a:r>
            <a:r>
              <a:rPr lang="en-US" sz="2000" dirty="0" smtClean="0"/>
              <a:t> 2 </a:t>
            </a:r>
            <a:r>
              <a:rPr lang="en-US" sz="2000" dirty="0" smtClean="0"/>
              <a:t>Beta </a:t>
            </a:r>
            <a:r>
              <a:rPr lang="en-US" sz="2000" dirty="0" smtClean="0"/>
              <a:t>User Manual and the various Appendices.</a:t>
            </a:r>
          </a:p>
          <a:p>
            <a:endParaRPr lang="en-US" sz="2000" dirty="0"/>
          </a:p>
          <a:p>
            <a:r>
              <a:rPr lang="en-US" sz="2000" dirty="0" err="1"/>
              <a:t>NeuroDOT</a:t>
            </a:r>
            <a:r>
              <a:rPr lang="en-US" sz="2000" dirty="0"/>
              <a:t> 2 </a:t>
            </a:r>
            <a:r>
              <a:rPr lang="en-US" sz="2000" dirty="0" smtClean="0"/>
              <a:t>Team</a:t>
            </a:r>
            <a:r>
              <a:rPr lang="en-US" sz="2000" dirty="0"/>
              <a:t>:</a:t>
            </a:r>
          </a:p>
          <a:p>
            <a:pPr lvl="1"/>
            <a:r>
              <a:rPr lang="en-US" dirty="0"/>
              <a:t>Adam Eggebrecht (</a:t>
            </a:r>
            <a:r>
              <a:rPr lang="en-US" dirty="0">
                <a:hlinkClick r:id="rId2"/>
              </a:rPr>
              <a:t>aeggebre@wustl.edu</a:t>
            </a:r>
            <a:r>
              <a:rPr lang="en-US" dirty="0"/>
              <a:t>)</a:t>
            </a:r>
          </a:p>
          <a:p>
            <a:pPr lvl="1"/>
            <a:r>
              <a:rPr lang="en-US" dirty="0" smtClean="0"/>
              <a:t>Jason </a:t>
            </a:r>
            <a:r>
              <a:rPr lang="en-US" smtClean="0"/>
              <a:t>Trobaugh (</a:t>
            </a:r>
            <a:r>
              <a:rPr lang="en-US" smtClean="0">
                <a:hlinkClick r:id="rId3"/>
              </a:rPr>
              <a:t>jasont@wustl.edu</a:t>
            </a:r>
            <a:r>
              <a:rPr lang="en-US" smtClean="0"/>
              <a:t>)</a:t>
            </a:r>
            <a:endParaRPr lang="en-US" dirty="0"/>
          </a:p>
        </p:txBody>
      </p:sp>
    </p:spTree>
    <p:extLst>
      <p:ext uri="{BB962C8B-B14F-4D97-AF65-F5344CB8AC3E}">
        <p14:creationId xmlns:p14="http://schemas.microsoft.com/office/powerpoint/2010/main" val="2667735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List(s) of Functions</a:t>
            </a:r>
            <a:endParaRPr lang="en-US"/>
          </a:p>
        </p:txBody>
      </p:sp>
      <p:sp>
        <p:nvSpPr>
          <p:cNvPr id="3" name="Content Placeholder 2"/>
          <p:cNvSpPr>
            <a:spLocks noGrp="1"/>
          </p:cNvSpPr>
          <p:nvPr>
            <p:ph idx="1"/>
          </p:nvPr>
        </p:nvSpPr>
        <p:spPr>
          <a:xfrm>
            <a:off x="677334" y="1364941"/>
            <a:ext cx="8596668" cy="3880773"/>
          </a:xfrm>
        </p:spPr>
        <p:txBody>
          <a:bodyPr/>
          <a:lstStyle/>
          <a:p>
            <a:r>
              <a:rPr lang="en-US" smtClean="0"/>
              <a:t>The File IO functions can be split into three workflows</a:t>
            </a:r>
            <a:r>
              <a:rPr lang="en-US"/>
              <a:t>.</a:t>
            </a: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1779097394"/>
              </p:ext>
            </p:extLst>
          </p:nvPr>
        </p:nvGraphicFramePr>
        <p:xfrm>
          <a:off x="1470561" y="2202423"/>
          <a:ext cx="9250878" cy="4079240"/>
        </p:xfrm>
        <a:graphic>
          <a:graphicData uri="http://schemas.openxmlformats.org/drawingml/2006/table">
            <a:tbl>
              <a:tblPr firstRow="1" bandRow="1">
                <a:tableStyleId>{5C22544A-7EE6-4342-B048-85BDC9FD1C3A}</a:tableStyleId>
              </a:tblPr>
              <a:tblGrid>
                <a:gridCol w="2901787">
                  <a:extLst>
                    <a:ext uri="{9D8B030D-6E8A-4147-A177-3AD203B41FA5}">
                      <a16:colId xmlns:a16="http://schemas.microsoft.com/office/drawing/2014/main" val="20000"/>
                    </a:ext>
                  </a:extLst>
                </a:gridCol>
                <a:gridCol w="6349091">
                  <a:extLst>
                    <a:ext uri="{9D8B030D-6E8A-4147-A177-3AD203B41FA5}">
                      <a16:colId xmlns:a16="http://schemas.microsoft.com/office/drawing/2014/main" val="20001"/>
                    </a:ext>
                  </a:extLst>
                </a:gridCol>
              </a:tblGrid>
              <a:tr h="370840">
                <a:tc>
                  <a:txBody>
                    <a:bodyPr/>
                    <a:lstStyle/>
                    <a:p>
                      <a:r>
                        <a:rPr lang="en-US" sz="1400" smtClean="0"/>
                        <a:t>Name</a:t>
                      </a:r>
                      <a:endParaRPr lang="en-US" sz="1400"/>
                    </a:p>
                  </a:txBody>
                  <a:tcPr/>
                </a:tc>
                <a:tc>
                  <a:txBody>
                    <a:bodyPr/>
                    <a:lstStyle/>
                    <a:p>
                      <a:r>
                        <a:rPr lang="en-US" sz="1400" smtClean="0"/>
                        <a:t>Purpose</a:t>
                      </a:r>
                      <a:endParaRPr lang="en-US" sz="1400"/>
                    </a:p>
                  </a:txBody>
                  <a:tcPr/>
                </a:tc>
                <a:extLst>
                  <a:ext uri="{0D108BD9-81ED-4DB2-BD59-A6C34878D82A}">
                    <a16:rowId xmlns:a16="http://schemas.microsoft.com/office/drawing/2014/main" val="10000"/>
                  </a:ext>
                </a:extLst>
              </a:tr>
              <a:tr h="370840">
                <a:tc>
                  <a:txBody>
                    <a:bodyPr/>
                    <a:lstStyle/>
                    <a:p>
                      <a:r>
                        <a:rPr lang="en-US" sz="1400" smtClean="0"/>
                        <a:t>Check4MissingData</a:t>
                      </a:r>
                      <a:endParaRPr lang="en-US" sz="1400"/>
                    </a:p>
                  </a:txBody>
                  <a:tcPr/>
                </a:tc>
                <a:tc>
                  <a:txBody>
                    <a:bodyPr/>
                    <a:lstStyle/>
                    <a:p>
                      <a:r>
                        <a:rPr lang="en-US" sz="1400" smtClean="0"/>
                        <a:t>Check</a:t>
                      </a:r>
                      <a:r>
                        <a:rPr lang="en-US" sz="1400" baseline="0" smtClean="0"/>
                        <a:t> .mag file against frame synch file.</a:t>
                      </a:r>
                      <a:endParaRPr lang="en-US" sz="1400"/>
                    </a:p>
                  </a:txBody>
                  <a:tcPr/>
                </a:tc>
                <a:extLst>
                  <a:ext uri="{0D108BD9-81ED-4DB2-BD59-A6C34878D82A}">
                    <a16:rowId xmlns:a16="http://schemas.microsoft.com/office/drawing/2014/main" val="10001"/>
                  </a:ext>
                </a:extLst>
              </a:tr>
              <a:tr h="370840">
                <a:tc>
                  <a:txBody>
                    <a:bodyPr/>
                    <a:lstStyle/>
                    <a:p>
                      <a:r>
                        <a:rPr lang="en-US" sz="1400" smtClean="0"/>
                        <a:t>Crop2Synch</a:t>
                      </a:r>
                      <a:endParaRPr lang="en-US" sz="1400"/>
                    </a:p>
                  </a:txBody>
                  <a:tcPr/>
                </a:tc>
                <a:tc>
                  <a:txBody>
                    <a:bodyPr/>
                    <a:lstStyle/>
                    <a:p>
                      <a:r>
                        <a:rPr lang="en-US" sz="1400" smtClean="0"/>
                        <a:t>Crops</a:t>
                      </a:r>
                      <a:r>
                        <a:rPr lang="en-US" sz="1400" baseline="0" smtClean="0"/>
                        <a:t> data to synch points.</a:t>
                      </a:r>
                      <a:endParaRPr lang="en-US" sz="1400"/>
                    </a:p>
                  </a:txBody>
                  <a:tcPr/>
                </a:tc>
                <a:extLst>
                  <a:ext uri="{0D108BD9-81ED-4DB2-BD59-A6C34878D82A}">
                    <a16:rowId xmlns:a16="http://schemas.microsoft.com/office/drawing/2014/main" val="10002"/>
                  </a:ext>
                </a:extLst>
              </a:tr>
              <a:tr h="370840">
                <a:tc>
                  <a:txBody>
                    <a:bodyPr/>
                    <a:lstStyle/>
                    <a:p>
                      <a:r>
                        <a:rPr lang="en-US" sz="1400" smtClean="0"/>
                        <a:t>InterpretPulses</a:t>
                      </a:r>
                      <a:endParaRPr lang="en-US" sz="1400"/>
                    </a:p>
                  </a:txBody>
                  <a:tcPr/>
                </a:tc>
                <a:tc>
                  <a:txBody>
                    <a:bodyPr/>
                    <a:lstStyle/>
                    <a:p>
                      <a:r>
                        <a:rPr lang="en-US" sz="1400" smtClean="0"/>
                        <a:t>Reads synch pulses into an experiment paradigm.</a:t>
                      </a:r>
                    </a:p>
                  </a:txBody>
                  <a:tcPr/>
                </a:tc>
                <a:extLst>
                  <a:ext uri="{0D108BD9-81ED-4DB2-BD59-A6C34878D82A}">
                    <a16:rowId xmlns:a16="http://schemas.microsoft.com/office/drawing/2014/main" val="10003"/>
                  </a:ext>
                </a:extLst>
              </a:tr>
              <a:tr h="370840">
                <a:tc>
                  <a:txBody>
                    <a:bodyPr/>
                    <a:lstStyle/>
                    <a:p>
                      <a:r>
                        <a:rPr lang="en-US" sz="1400" smtClean="0"/>
                        <a:t>InterpretStimSynch</a:t>
                      </a:r>
                      <a:endParaRPr lang="en-US" sz="1400"/>
                    </a:p>
                  </a:txBody>
                  <a:tcPr/>
                </a:tc>
                <a:tc>
                  <a:txBody>
                    <a:bodyPr/>
                    <a:lstStyle/>
                    <a:p>
                      <a:r>
                        <a:rPr lang="en-US" sz="1400" smtClean="0"/>
                        <a:t>Calculate</a:t>
                      </a:r>
                      <a:r>
                        <a:rPr lang="en-US" sz="1400" baseline="0" smtClean="0"/>
                        <a:t> frequency information.</a:t>
                      </a:r>
                      <a:endParaRPr lang="en-US" sz="1400"/>
                    </a:p>
                  </a:txBody>
                  <a:tcPr/>
                </a:tc>
                <a:extLst>
                  <a:ext uri="{0D108BD9-81ED-4DB2-BD59-A6C34878D82A}">
                    <a16:rowId xmlns:a16="http://schemas.microsoft.com/office/drawing/2014/main" val="10004"/>
                  </a:ext>
                </a:extLst>
              </a:tr>
              <a:tr h="370840">
                <a:tc>
                  <a:txBody>
                    <a:bodyPr/>
                    <a:lstStyle/>
                    <a:p>
                      <a:r>
                        <a:rPr lang="en-US" sz="1400" smtClean="0"/>
                        <a:t>InterpretSynchBeeps</a:t>
                      </a:r>
                      <a:endParaRPr lang="en-US" sz="1400"/>
                    </a:p>
                  </a:txBody>
                  <a:tcPr/>
                </a:tc>
                <a:tc>
                  <a:txBody>
                    <a:bodyPr/>
                    <a:lstStyle/>
                    <a:p>
                      <a:r>
                        <a:rPr lang="en-US" sz="1400" smtClean="0"/>
                        <a:t>Convert frequency information into stim synch pulses.</a:t>
                      </a:r>
                    </a:p>
                  </a:txBody>
                  <a:tcPr/>
                </a:tc>
                <a:extLst>
                  <a:ext uri="{0D108BD9-81ED-4DB2-BD59-A6C34878D82A}">
                    <a16:rowId xmlns:a16="http://schemas.microsoft.com/office/drawing/2014/main" val="10005"/>
                  </a:ext>
                </a:extLst>
              </a:tr>
              <a:tr h="370840">
                <a:tc>
                  <a:txBody>
                    <a:bodyPr/>
                    <a:lstStyle/>
                    <a:p>
                      <a:r>
                        <a:rPr lang="en-US" sz="1400" smtClean="0"/>
                        <a:t>Load</a:t>
                      </a:r>
                      <a:r>
                        <a:rPr lang="en-US" sz="1400" baseline="0" smtClean="0"/>
                        <a:t>_AcqDecode_Data</a:t>
                      </a:r>
                      <a:endParaRPr lang="en-US" sz="1400" smtClean="0"/>
                    </a:p>
                  </a:txBody>
                  <a:tcPr/>
                </a:tc>
                <a:tc>
                  <a:txBody>
                    <a:bodyPr/>
                    <a:lstStyle/>
                    <a:p>
                      <a:r>
                        <a:rPr lang="en-US" sz="1400" smtClean="0"/>
                        <a:t>Loads a single AcqDecode file.</a:t>
                      </a:r>
                      <a:endParaRPr lang="en-US" sz="1400"/>
                    </a:p>
                  </a:txBody>
                  <a:tcPr/>
                </a:tc>
                <a:extLst>
                  <a:ext uri="{0D108BD9-81ED-4DB2-BD59-A6C34878D82A}">
                    <a16:rowId xmlns:a16="http://schemas.microsoft.com/office/drawing/2014/main" val="10006"/>
                  </a:ext>
                </a:extLst>
              </a:tr>
              <a:tr h="370840">
                <a:tc>
                  <a:txBody>
                    <a:bodyPr/>
                    <a:lstStyle/>
                    <a:p>
                      <a:r>
                        <a:rPr lang="en-US" sz="1400" smtClean="0"/>
                        <a:t>LoadMulti_AcqDecode_Data</a:t>
                      </a:r>
                      <a:endParaRPr lang="en-US" sz="1400"/>
                    </a:p>
                  </a:txBody>
                  <a:tcPr/>
                </a:tc>
                <a:tc>
                  <a:txBody>
                    <a:bodyPr/>
                    <a:lstStyle/>
                    <a:p>
                      <a:r>
                        <a:rPr lang="en-US" sz="1400" smtClean="0"/>
                        <a:t>Loads and combines data from multiple AcqDecode files for a single scan.</a:t>
                      </a:r>
                      <a:endParaRPr lang="en-US" sz="1400"/>
                    </a:p>
                  </a:txBody>
                  <a:tcPr/>
                </a:tc>
                <a:extLst>
                  <a:ext uri="{0D108BD9-81ED-4DB2-BD59-A6C34878D82A}">
                    <a16:rowId xmlns:a16="http://schemas.microsoft.com/office/drawing/2014/main" val="10007"/>
                  </a:ext>
                </a:extLst>
              </a:tr>
              <a:tr h="370840">
                <a:tc>
                  <a:txBody>
                    <a:bodyPr/>
                    <a:lstStyle/>
                    <a:p>
                      <a:r>
                        <a:rPr lang="en-US" sz="1400" smtClean="0"/>
                        <a:t>Read_AcqDecode_Header</a:t>
                      </a:r>
                      <a:endParaRPr lang="en-US" sz="1400"/>
                    </a:p>
                  </a:txBody>
                  <a:tcPr/>
                </a:tc>
                <a:tc>
                  <a:txBody>
                    <a:bodyPr/>
                    <a:lstStyle/>
                    <a:p>
                      <a:r>
                        <a:rPr lang="en-US" sz="1400" smtClean="0"/>
                        <a:t>Reads the header section of a binary NIRS file.</a:t>
                      </a:r>
                      <a:endParaRPr lang="en-US" sz="1400"/>
                    </a:p>
                  </a:txBody>
                  <a:tcPr/>
                </a:tc>
                <a:extLst>
                  <a:ext uri="{0D108BD9-81ED-4DB2-BD59-A6C34878D82A}">
                    <a16:rowId xmlns:a16="http://schemas.microsoft.com/office/drawing/2014/main" val="10008"/>
                  </a:ext>
                </a:extLst>
              </a:tr>
              <a:tr h="370840">
                <a:tc>
                  <a:txBody>
                    <a:bodyPr/>
                    <a:lstStyle/>
                    <a:p>
                      <a:r>
                        <a:rPr lang="en-US" sz="1400" smtClean="0"/>
                        <a:t>ReadAux</a:t>
                      </a:r>
                      <a:endParaRPr lang="en-US" sz="1400"/>
                    </a:p>
                  </a:txBody>
                  <a:tcPr/>
                </a:tc>
                <a:tc>
                  <a:txBody>
                    <a:bodyPr/>
                    <a:lstStyle/>
                    <a:p>
                      <a:r>
                        <a:rPr lang="en-US" sz="1400" smtClean="0"/>
                        <a:t>Read</a:t>
                      </a:r>
                      <a:r>
                        <a:rPr lang="en-US" sz="1400" baseline="0" smtClean="0"/>
                        <a:t> auxiliary channel files.</a:t>
                      </a:r>
                      <a:endParaRPr lang="en-US" sz="1400"/>
                    </a:p>
                  </a:txBody>
                  <a:tcPr/>
                </a:tc>
                <a:extLst>
                  <a:ext uri="{0D108BD9-81ED-4DB2-BD59-A6C34878D82A}">
                    <a16:rowId xmlns:a16="http://schemas.microsoft.com/office/drawing/2014/main" val="10009"/>
                  </a:ext>
                </a:extLst>
              </a:tr>
              <a:tr h="370840">
                <a:tc>
                  <a:txBody>
                    <a:bodyPr/>
                    <a:lstStyle/>
                    <a:p>
                      <a:r>
                        <a:rPr lang="en-US" sz="1400" smtClean="0"/>
                        <a:t>ReadInfoTxt</a:t>
                      </a:r>
                      <a:endParaRPr lang="en-US" sz="1400"/>
                    </a:p>
                  </a:txBody>
                  <a:tcPr/>
                </a:tc>
                <a:tc>
                  <a:txBody>
                    <a:bodyPr/>
                    <a:lstStyle/>
                    <a:p>
                      <a:r>
                        <a:rPr lang="en-US" sz="1400" smtClean="0"/>
                        <a:t>Read -info.txt</a:t>
                      </a:r>
                      <a:r>
                        <a:rPr lang="en-US" sz="1400" baseline="0" smtClean="0"/>
                        <a:t> files.</a:t>
                      </a:r>
                      <a:endParaRPr lang="en-US" sz="1400"/>
                    </a:p>
                  </a:txBody>
                  <a:tcPr/>
                </a:tc>
                <a:extLst>
                  <a:ext uri="{0D108BD9-81ED-4DB2-BD59-A6C34878D82A}">
                    <a16:rowId xmlns:a16="http://schemas.microsoft.com/office/drawing/2014/main" val="10010"/>
                  </a:ext>
                </a:extLst>
              </a:tr>
            </a:tbl>
          </a:graphicData>
        </a:graphic>
      </p:graphicFrame>
      <p:sp>
        <p:nvSpPr>
          <p:cNvPr id="6" name="TextBox 5"/>
          <p:cNvSpPr txBox="1"/>
          <p:nvPr/>
        </p:nvSpPr>
        <p:spPr>
          <a:xfrm>
            <a:off x="4839085" y="1769425"/>
            <a:ext cx="251383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mtClean="0"/>
              <a:t>Raw .mag File Loading</a:t>
            </a:r>
            <a:endParaRPr lang="en-US"/>
          </a:p>
        </p:txBody>
      </p:sp>
    </p:spTree>
    <p:extLst>
      <p:ext uri="{BB962C8B-B14F-4D97-AF65-F5344CB8AC3E}">
        <p14:creationId xmlns:p14="http://schemas.microsoft.com/office/powerpoint/2010/main" val="3924467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t>List(s) of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6057807"/>
              </p:ext>
            </p:extLst>
          </p:nvPr>
        </p:nvGraphicFramePr>
        <p:xfrm>
          <a:off x="1797844" y="2872740"/>
          <a:ext cx="8596312" cy="29667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r>
                        <a:rPr lang="en-US" sz="1400" smtClean="0"/>
                        <a:t>Name</a:t>
                      </a:r>
                      <a:endParaRPr lang="en-US" sz="1400"/>
                    </a:p>
                  </a:txBody>
                  <a:tcPr/>
                </a:tc>
                <a:tc>
                  <a:txBody>
                    <a:bodyPr/>
                    <a:lstStyle/>
                    <a:p>
                      <a:r>
                        <a:rPr lang="en-US" sz="1400" smtClean="0"/>
                        <a:t>Purpose</a:t>
                      </a:r>
                      <a:endParaRPr lang="en-US" sz="1400"/>
                    </a:p>
                  </a:txBody>
                  <a:tcPr/>
                </a:tc>
                <a:extLst>
                  <a:ext uri="{0D108BD9-81ED-4DB2-BD59-A6C34878D82A}">
                    <a16:rowId xmlns:a16="http://schemas.microsoft.com/office/drawing/2014/main" val="10000"/>
                  </a:ext>
                </a:extLst>
              </a:tr>
              <a:tr h="370840">
                <a:tc>
                  <a:txBody>
                    <a:bodyPr/>
                    <a:lstStyle/>
                    <a:p>
                      <a:r>
                        <a:rPr lang="en-US" sz="1400" smtClean="0"/>
                        <a:t>LoadVolumetricData</a:t>
                      </a:r>
                      <a:endParaRPr lang="en-US" sz="1400"/>
                    </a:p>
                  </a:txBody>
                  <a:tcPr/>
                </a:tc>
                <a:tc>
                  <a:txBody>
                    <a:bodyPr/>
                    <a:lstStyle/>
                    <a:p>
                      <a:r>
                        <a:rPr lang="en-US" sz="1400" smtClean="0"/>
                        <a:t>Loads a volumetric data file.</a:t>
                      </a:r>
                      <a:endParaRPr lang="en-US" sz="1400"/>
                    </a:p>
                  </a:txBody>
                  <a:tcPr/>
                </a:tc>
                <a:extLst>
                  <a:ext uri="{0D108BD9-81ED-4DB2-BD59-A6C34878D82A}">
                    <a16:rowId xmlns:a16="http://schemas.microsoft.com/office/drawing/2014/main" val="10001"/>
                  </a:ext>
                </a:extLst>
              </a:tr>
              <a:tr h="370840">
                <a:tc>
                  <a:txBody>
                    <a:bodyPr/>
                    <a:lstStyle/>
                    <a:p>
                      <a:r>
                        <a:rPr lang="en-US" sz="1400" smtClean="0"/>
                        <a:t>Make_NativeSpace_4dfp</a:t>
                      </a:r>
                      <a:endParaRPr lang="en-US" sz="1400"/>
                    </a:p>
                  </a:txBody>
                  <a:tcPr/>
                </a:tc>
                <a:tc>
                  <a:txBody>
                    <a:bodyPr/>
                    <a:lstStyle/>
                    <a:p>
                      <a:r>
                        <a:rPr lang="en-US" sz="1400" smtClean="0"/>
                        <a:t>Calculates native space of incomplete</a:t>
                      </a:r>
                      <a:r>
                        <a:rPr lang="en-US" sz="1400" baseline="0" smtClean="0"/>
                        <a:t> 4dfp header.</a:t>
                      </a:r>
                      <a:endParaRPr lang="en-US" sz="1400"/>
                    </a:p>
                  </a:txBody>
                  <a:tcPr/>
                </a:tc>
                <a:extLst>
                  <a:ext uri="{0D108BD9-81ED-4DB2-BD59-A6C34878D82A}">
                    <a16:rowId xmlns:a16="http://schemas.microsoft.com/office/drawing/2014/main" val="10002"/>
                  </a:ext>
                </a:extLst>
              </a:tr>
              <a:tr h="370840">
                <a:tc>
                  <a:txBody>
                    <a:bodyPr/>
                    <a:lstStyle/>
                    <a:p>
                      <a:r>
                        <a:rPr lang="en-US" sz="1400" smtClean="0"/>
                        <a:t>Read_4dfp_Header</a:t>
                      </a:r>
                      <a:endParaRPr lang="en-US" sz="1400"/>
                    </a:p>
                  </a:txBody>
                  <a:tcPr/>
                </a:tc>
                <a:tc>
                  <a:txBody>
                    <a:bodyPr/>
                    <a:lstStyle/>
                    <a:p>
                      <a:r>
                        <a:rPr lang="en-US" sz="1400" smtClean="0"/>
                        <a:t>Reads the .ifh header of a 4dfp file.</a:t>
                      </a:r>
                      <a:endParaRPr lang="en-US" sz="1400"/>
                    </a:p>
                  </a:txBody>
                  <a:tcPr/>
                </a:tc>
                <a:extLst>
                  <a:ext uri="{0D108BD9-81ED-4DB2-BD59-A6C34878D82A}">
                    <a16:rowId xmlns:a16="http://schemas.microsoft.com/office/drawing/2014/main" val="10003"/>
                  </a:ext>
                </a:extLst>
              </a:tr>
              <a:tr h="370840">
                <a:tc>
                  <a:txBody>
                    <a:bodyPr/>
                    <a:lstStyle/>
                    <a:p>
                      <a:r>
                        <a:rPr lang="en-US" sz="1400" smtClean="0"/>
                        <a:t>Read_NIFTI_Header</a:t>
                      </a:r>
                      <a:endParaRPr lang="en-US" sz="1400"/>
                    </a:p>
                  </a:txBody>
                  <a:tcPr/>
                </a:tc>
                <a:tc>
                  <a:txBody>
                    <a:bodyPr/>
                    <a:lstStyle/>
                    <a:p>
                      <a:r>
                        <a:rPr lang="en-US" sz="1400" smtClean="0"/>
                        <a:t>Reads a</a:t>
                      </a:r>
                      <a:r>
                        <a:rPr lang="en-US" sz="1400" baseline="0" smtClean="0"/>
                        <a:t> NIFTI file header.</a:t>
                      </a:r>
                      <a:endParaRPr lang="en-US" sz="1400"/>
                    </a:p>
                  </a:txBody>
                  <a:tcPr/>
                </a:tc>
                <a:extLst>
                  <a:ext uri="{0D108BD9-81ED-4DB2-BD59-A6C34878D82A}">
                    <a16:rowId xmlns:a16="http://schemas.microsoft.com/office/drawing/2014/main" val="10004"/>
                  </a:ext>
                </a:extLst>
              </a:tr>
              <a:tr h="370840">
                <a:tc>
                  <a:txBody>
                    <a:bodyPr/>
                    <a:lstStyle/>
                    <a:p>
                      <a:r>
                        <a:rPr lang="en-US" sz="1400" smtClean="0"/>
                        <a:t>SaveVolumetricData</a:t>
                      </a:r>
                      <a:endParaRPr lang="en-US" sz="1400"/>
                    </a:p>
                  </a:txBody>
                  <a:tcPr/>
                </a:tc>
                <a:tc>
                  <a:txBody>
                    <a:bodyPr/>
                    <a:lstStyle/>
                    <a:p>
                      <a:r>
                        <a:rPr lang="en-US" sz="1400" smtClean="0"/>
                        <a:t>Saves volumetric data in supported</a:t>
                      </a:r>
                      <a:r>
                        <a:rPr lang="en-US" sz="1400" baseline="0" smtClean="0"/>
                        <a:t> formats.</a:t>
                      </a:r>
                      <a:endParaRPr lang="en-US" sz="1400"/>
                    </a:p>
                  </a:txBody>
                  <a:tcPr/>
                </a:tc>
                <a:extLst>
                  <a:ext uri="{0D108BD9-81ED-4DB2-BD59-A6C34878D82A}">
                    <a16:rowId xmlns:a16="http://schemas.microsoft.com/office/drawing/2014/main" val="10005"/>
                  </a:ext>
                </a:extLst>
              </a:tr>
              <a:tr h="370840">
                <a:tc>
                  <a:txBody>
                    <a:bodyPr/>
                    <a:lstStyle/>
                    <a:p>
                      <a:r>
                        <a:rPr lang="en-US" sz="1400" smtClean="0"/>
                        <a:t>Write_4dfp_Header</a:t>
                      </a:r>
                      <a:endParaRPr lang="en-US" sz="1400"/>
                    </a:p>
                  </a:txBody>
                  <a:tcPr/>
                </a:tc>
                <a:tc>
                  <a:txBody>
                    <a:bodyPr/>
                    <a:lstStyle/>
                    <a:p>
                      <a:r>
                        <a:rPr lang="en-US" sz="1400" smtClean="0"/>
                        <a:t>Writes a 4dfp</a:t>
                      </a:r>
                      <a:r>
                        <a:rPr lang="en-US" sz="1400" baseline="0" smtClean="0"/>
                        <a:t> header.</a:t>
                      </a:r>
                      <a:endParaRPr lang="en-US" sz="1400"/>
                    </a:p>
                  </a:txBody>
                  <a:tcPr/>
                </a:tc>
                <a:extLst>
                  <a:ext uri="{0D108BD9-81ED-4DB2-BD59-A6C34878D82A}">
                    <a16:rowId xmlns:a16="http://schemas.microsoft.com/office/drawing/2014/main" val="10006"/>
                  </a:ext>
                </a:extLst>
              </a:tr>
              <a:tr h="370840">
                <a:tc>
                  <a:txBody>
                    <a:bodyPr/>
                    <a:lstStyle/>
                    <a:p>
                      <a:r>
                        <a:rPr lang="en-US" sz="1400" smtClean="0"/>
                        <a:t>Write_NIFTI</a:t>
                      </a:r>
                      <a:endParaRPr lang="en-US" sz="1400"/>
                    </a:p>
                  </a:txBody>
                  <a:tcPr/>
                </a:tc>
                <a:tc>
                  <a:txBody>
                    <a:bodyPr/>
                    <a:lstStyle/>
                    <a:p>
                      <a:r>
                        <a:rPr lang="en-US" sz="1400" smtClean="0"/>
                        <a:t>Prepares</a:t>
                      </a:r>
                      <a:r>
                        <a:rPr lang="en-US" sz="1400" baseline="0" smtClean="0"/>
                        <a:t> a "nii" structure to be written to file.</a:t>
                      </a:r>
                      <a:endParaRPr lang="en-US" sz="140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4785609" y="2208810"/>
            <a:ext cx="204209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mtClean="0"/>
              <a:t>Volumetric File IO</a:t>
            </a:r>
            <a:endParaRPr lang="en-US"/>
          </a:p>
        </p:txBody>
      </p:sp>
    </p:spTree>
    <p:extLst>
      <p:ext uri="{BB962C8B-B14F-4D97-AF65-F5344CB8AC3E}">
        <p14:creationId xmlns:p14="http://schemas.microsoft.com/office/powerpoint/2010/main" val="17782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List(s) of Functions</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47560610"/>
              </p:ext>
            </p:extLst>
          </p:nvPr>
        </p:nvGraphicFramePr>
        <p:xfrm>
          <a:off x="2261196" y="3130355"/>
          <a:ext cx="7669608" cy="1854200"/>
        </p:xfrm>
        <a:graphic>
          <a:graphicData uri="http://schemas.openxmlformats.org/drawingml/2006/table">
            <a:tbl>
              <a:tblPr firstRow="1" bandRow="1">
                <a:tableStyleId>{5C22544A-7EE6-4342-B048-85BDC9FD1C3A}</a:tableStyleId>
              </a:tblPr>
              <a:tblGrid>
                <a:gridCol w="2451432">
                  <a:extLst>
                    <a:ext uri="{9D8B030D-6E8A-4147-A177-3AD203B41FA5}">
                      <a16:colId xmlns:a16="http://schemas.microsoft.com/office/drawing/2014/main" val="20000"/>
                    </a:ext>
                  </a:extLst>
                </a:gridCol>
                <a:gridCol w="5218176">
                  <a:extLst>
                    <a:ext uri="{9D8B030D-6E8A-4147-A177-3AD203B41FA5}">
                      <a16:colId xmlns:a16="http://schemas.microsoft.com/office/drawing/2014/main" val="20001"/>
                    </a:ext>
                  </a:extLst>
                </a:gridCol>
              </a:tblGrid>
              <a:tr h="370840">
                <a:tc>
                  <a:txBody>
                    <a:bodyPr/>
                    <a:lstStyle/>
                    <a:p>
                      <a:r>
                        <a:rPr lang="en-US" sz="1400" smtClean="0"/>
                        <a:t>Name</a:t>
                      </a:r>
                      <a:endParaRPr lang="en-US" sz="1400"/>
                    </a:p>
                  </a:txBody>
                  <a:tcPr/>
                </a:tc>
                <a:tc>
                  <a:txBody>
                    <a:bodyPr/>
                    <a:lstStyle/>
                    <a:p>
                      <a:r>
                        <a:rPr lang="en-US" sz="1400" smtClean="0"/>
                        <a:t>Purpose</a:t>
                      </a:r>
                      <a:endParaRPr lang="en-US" sz="1400"/>
                    </a:p>
                  </a:txBody>
                  <a:tcPr/>
                </a:tc>
                <a:extLst>
                  <a:ext uri="{0D108BD9-81ED-4DB2-BD59-A6C34878D82A}">
                    <a16:rowId xmlns:a16="http://schemas.microsoft.com/office/drawing/2014/main" val="10000"/>
                  </a:ext>
                </a:extLst>
              </a:tr>
              <a:tr h="370840">
                <a:tc>
                  <a:txBody>
                    <a:bodyPr/>
                    <a:lstStyle/>
                    <a:p>
                      <a:r>
                        <a:rPr lang="en-US" sz="1400" smtClean="0"/>
                        <a:t>converter_HOMER_to_ND2</a:t>
                      </a:r>
                      <a:endParaRPr lang="en-US" sz="1400"/>
                    </a:p>
                  </a:txBody>
                  <a:tcPr/>
                </a:tc>
                <a:tc>
                  <a:txBody>
                    <a:bodyPr/>
                    <a:lstStyle/>
                    <a:p>
                      <a:r>
                        <a:rPr lang="en-US" sz="1400" smtClean="0"/>
                        <a:t>Converts workspace from HOMER to ND2.</a:t>
                      </a:r>
                      <a:endParaRPr lang="en-US" sz="1400"/>
                    </a:p>
                  </a:txBody>
                  <a:tcPr/>
                </a:tc>
                <a:extLst>
                  <a:ext uri="{0D108BD9-81ED-4DB2-BD59-A6C34878D82A}">
                    <a16:rowId xmlns:a16="http://schemas.microsoft.com/office/drawing/2014/main" val="10001"/>
                  </a:ext>
                </a:extLst>
              </a:tr>
              <a:tr h="370840">
                <a:tc>
                  <a:txBody>
                    <a:bodyPr/>
                    <a:lstStyle/>
                    <a:p>
                      <a:r>
                        <a:rPr lang="en-US" sz="1400" smtClean="0"/>
                        <a:t>converter_ND2_to_HOMER</a:t>
                      </a:r>
                      <a:endParaRPr lang="en-US" sz="1400"/>
                    </a:p>
                  </a:txBody>
                  <a:tcPr/>
                </a:tc>
                <a:tc>
                  <a:txBody>
                    <a:bodyPr/>
                    <a:lstStyle/>
                    <a:p>
                      <a:r>
                        <a:rPr lang="en-US" sz="1400" smtClean="0"/>
                        <a:t>Converts workspace from ND2 to HOMER.</a:t>
                      </a:r>
                    </a:p>
                  </a:txBody>
                  <a:tcPr/>
                </a:tc>
                <a:extLst>
                  <a:ext uri="{0D108BD9-81ED-4DB2-BD59-A6C34878D82A}">
                    <a16:rowId xmlns:a16="http://schemas.microsoft.com/office/drawing/2014/main" val="10002"/>
                  </a:ext>
                </a:extLst>
              </a:tr>
              <a:tr h="370840">
                <a:tc>
                  <a:txBody>
                    <a:bodyPr/>
                    <a:lstStyle/>
                    <a:p>
                      <a:r>
                        <a:rPr lang="en-US" sz="1400" smtClean="0"/>
                        <a:t>Load_HOMER</a:t>
                      </a:r>
                      <a:endParaRPr lang="en-US" sz="1400"/>
                    </a:p>
                  </a:txBody>
                  <a:tcPr/>
                </a:tc>
                <a:tc>
                  <a:txBody>
                    <a:bodyPr/>
                    <a:lstStyle/>
                    <a:p>
                      <a:r>
                        <a:rPr lang="en-US" sz="1400" smtClean="0"/>
                        <a:t>Converts and loads a HOMER2 ".nirs" file into ND2.</a:t>
                      </a:r>
                    </a:p>
                  </a:txBody>
                  <a:tcPr/>
                </a:tc>
                <a:extLst>
                  <a:ext uri="{0D108BD9-81ED-4DB2-BD59-A6C34878D82A}">
                    <a16:rowId xmlns:a16="http://schemas.microsoft.com/office/drawing/2014/main" val="10003"/>
                  </a:ext>
                </a:extLst>
              </a:tr>
              <a:tr h="370840">
                <a:tc>
                  <a:txBody>
                    <a:bodyPr/>
                    <a:lstStyle/>
                    <a:p>
                      <a:r>
                        <a:rPr lang="en-US" sz="1400" smtClean="0"/>
                        <a:t>Save_HOMER</a:t>
                      </a:r>
                      <a:endParaRPr lang="en-US" sz="1400"/>
                    </a:p>
                  </a:txBody>
                  <a:tcPr/>
                </a:tc>
                <a:tc>
                  <a:txBody>
                    <a:bodyPr/>
                    <a:lstStyle/>
                    <a:p>
                      <a:r>
                        <a:rPr lang="en-US" sz="1400" smtClean="0"/>
                        <a:t>Converts an ND2 workspace to HOMER2 ".nirs" format to save.</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5041866" y="2529443"/>
            <a:ext cx="210826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mtClean="0"/>
              <a:t>HOMER Conversion</a:t>
            </a:r>
            <a:endParaRPr lang="en-US"/>
          </a:p>
        </p:txBody>
      </p:sp>
    </p:spTree>
    <p:extLst>
      <p:ext uri="{BB962C8B-B14F-4D97-AF65-F5344CB8AC3E}">
        <p14:creationId xmlns:p14="http://schemas.microsoft.com/office/powerpoint/2010/main" val="2197859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List(s) of Functions</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31851192"/>
              </p:ext>
            </p:extLst>
          </p:nvPr>
        </p:nvGraphicFramePr>
        <p:xfrm>
          <a:off x="3424272" y="3130355"/>
          <a:ext cx="5343456" cy="2148840"/>
        </p:xfrm>
        <a:graphic>
          <a:graphicData uri="http://schemas.openxmlformats.org/drawingml/2006/table">
            <a:tbl>
              <a:tblPr firstRow="1" bandRow="1">
                <a:tableStyleId>{5C22544A-7EE6-4342-B048-85BDC9FD1C3A}</a:tableStyleId>
              </a:tblPr>
              <a:tblGrid>
                <a:gridCol w="2162848">
                  <a:extLst>
                    <a:ext uri="{9D8B030D-6E8A-4147-A177-3AD203B41FA5}">
                      <a16:colId xmlns:a16="http://schemas.microsoft.com/office/drawing/2014/main" val="20000"/>
                    </a:ext>
                  </a:extLst>
                </a:gridCol>
                <a:gridCol w="3180608">
                  <a:extLst>
                    <a:ext uri="{9D8B030D-6E8A-4147-A177-3AD203B41FA5}">
                      <a16:colId xmlns:a16="http://schemas.microsoft.com/office/drawing/2014/main" val="20001"/>
                    </a:ext>
                  </a:extLst>
                </a:gridCol>
              </a:tblGrid>
              <a:tr h="370840">
                <a:tc>
                  <a:txBody>
                    <a:bodyPr/>
                    <a:lstStyle/>
                    <a:p>
                      <a:r>
                        <a:rPr lang="en-US" sz="1400" smtClean="0"/>
                        <a:t>Name</a:t>
                      </a:r>
                      <a:endParaRPr lang="en-US" sz="1400"/>
                    </a:p>
                  </a:txBody>
                  <a:tcPr/>
                </a:tc>
                <a:tc>
                  <a:txBody>
                    <a:bodyPr/>
                    <a:lstStyle/>
                    <a:p>
                      <a:r>
                        <a:rPr lang="en-US" sz="1400" smtClean="0"/>
                        <a:t>Purpose</a:t>
                      </a:r>
                      <a:endParaRPr lang="en-US" sz="1400"/>
                    </a:p>
                  </a:txBody>
                  <a:tcPr/>
                </a:tc>
                <a:extLst>
                  <a:ext uri="{0D108BD9-81ED-4DB2-BD59-A6C34878D82A}">
                    <a16:rowId xmlns:a16="http://schemas.microsoft.com/office/drawing/2014/main" val="10000"/>
                  </a:ext>
                </a:extLst>
              </a:tr>
              <a:tr h="370840">
                <a:tc>
                  <a:txBody>
                    <a:bodyPr/>
                    <a:lstStyle/>
                    <a:p>
                      <a:r>
                        <a:rPr lang="en-US" sz="1400" smtClean="0"/>
                        <a:t>converter_data</a:t>
                      </a:r>
                      <a:endParaRPr lang="en-US" sz="1400"/>
                    </a:p>
                  </a:txBody>
                  <a:tcPr/>
                </a:tc>
                <a:tc>
                  <a:txBody>
                    <a:bodyPr/>
                    <a:lstStyle/>
                    <a:p>
                      <a:r>
                        <a:rPr lang="en-US" sz="1400" smtClean="0"/>
                        <a:t>Converts ND1 data to ND2 data.</a:t>
                      </a:r>
                      <a:endParaRPr lang="en-US" sz="1400"/>
                    </a:p>
                  </a:txBody>
                  <a:tcPr/>
                </a:tc>
                <a:extLst>
                  <a:ext uri="{0D108BD9-81ED-4DB2-BD59-A6C34878D82A}">
                    <a16:rowId xmlns:a16="http://schemas.microsoft.com/office/drawing/2014/main" val="10001"/>
                  </a:ext>
                </a:extLst>
              </a:tr>
              <a:tr h="370840">
                <a:tc>
                  <a:txBody>
                    <a:bodyPr/>
                    <a:lstStyle/>
                    <a:p>
                      <a:r>
                        <a:rPr lang="en-US" sz="1400" smtClean="0"/>
                        <a:t>converter_info</a:t>
                      </a:r>
                      <a:endParaRPr lang="en-US" sz="1400"/>
                    </a:p>
                  </a:txBody>
                  <a:tcPr/>
                </a:tc>
                <a:tc>
                  <a:txBody>
                    <a:bodyPr/>
                    <a:lstStyle/>
                    <a:p>
                      <a:r>
                        <a:rPr lang="en-US" sz="1400" smtClean="0"/>
                        <a:t>Converts ND1</a:t>
                      </a:r>
                      <a:r>
                        <a:rPr lang="en-US" sz="1400" baseline="0" smtClean="0"/>
                        <a:t> info to ND2 info.</a:t>
                      </a:r>
                      <a:endParaRPr lang="en-US" sz="1400"/>
                    </a:p>
                  </a:txBody>
                  <a:tcPr/>
                </a:tc>
                <a:extLst>
                  <a:ext uri="{0D108BD9-81ED-4DB2-BD59-A6C34878D82A}">
                    <a16:rowId xmlns:a16="http://schemas.microsoft.com/office/drawing/2014/main" val="10002"/>
                  </a:ext>
                </a:extLst>
              </a:tr>
              <a:tr h="370840">
                <a:tc>
                  <a:txBody>
                    <a:bodyPr/>
                    <a:lstStyle/>
                    <a:p>
                      <a:r>
                        <a:rPr lang="en-US" sz="1400" smtClean="0"/>
                        <a:t>converter_ND1_to_ND2</a:t>
                      </a:r>
                      <a:endParaRPr lang="en-US" sz="1400"/>
                    </a:p>
                  </a:txBody>
                  <a:tcPr/>
                </a:tc>
                <a:tc>
                  <a:txBody>
                    <a:bodyPr/>
                    <a:lstStyle/>
                    <a:p>
                      <a:r>
                        <a:rPr lang="en-US" sz="1400" smtClean="0"/>
                        <a:t>Converts all ND1 variables to ND2 variables.</a:t>
                      </a:r>
                    </a:p>
                  </a:txBody>
                  <a:tcPr/>
                </a:tc>
                <a:extLst>
                  <a:ext uri="{0D108BD9-81ED-4DB2-BD59-A6C34878D82A}">
                    <a16:rowId xmlns:a16="http://schemas.microsoft.com/office/drawing/2014/main" val="10003"/>
                  </a:ext>
                </a:extLst>
              </a:tr>
              <a:tr h="370840">
                <a:tc>
                  <a:txBody>
                    <a:bodyPr/>
                    <a:lstStyle/>
                    <a:p>
                      <a:r>
                        <a:rPr lang="en-US" sz="1400" smtClean="0"/>
                        <a:t>converter_ND2_to_ND1</a:t>
                      </a:r>
                      <a:endParaRPr lang="en-US" sz="1400"/>
                    </a:p>
                  </a:txBody>
                  <a:tcPr/>
                </a:tc>
                <a:tc>
                  <a:txBody>
                    <a:bodyPr/>
                    <a:lstStyle/>
                    <a:p>
                      <a:r>
                        <a:rPr lang="en-US" sz="1400" smtClean="0"/>
                        <a:t>Converts all ND2 variables to ND1 variables.</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4784583" y="2529443"/>
            <a:ext cx="262283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mtClean="0"/>
              <a:t>ND1-to_ND2 Conversion</a:t>
            </a:r>
            <a:endParaRPr lang="en-US"/>
          </a:p>
        </p:txBody>
      </p:sp>
    </p:spTree>
    <p:extLst>
      <p:ext uri="{BB962C8B-B14F-4D97-AF65-F5344CB8AC3E}">
        <p14:creationId xmlns:p14="http://schemas.microsoft.com/office/powerpoint/2010/main" val="421877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Volumetric File IO</a:t>
            </a:r>
          </a:p>
        </p:txBody>
      </p:sp>
    </p:spTree>
    <p:extLst>
      <p:ext uri="{BB962C8B-B14F-4D97-AF65-F5344CB8AC3E}">
        <p14:creationId xmlns:p14="http://schemas.microsoft.com/office/powerpoint/2010/main" val="286729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smtClean="0"/>
              <a:t>Volumetric File IO</a:t>
            </a:r>
            <a:endParaRPr lang="en-US"/>
          </a:p>
        </p:txBody>
      </p:sp>
      <p:sp>
        <p:nvSpPr>
          <p:cNvPr id="3" name="Content Placeholder 2"/>
          <p:cNvSpPr>
            <a:spLocks noGrp="1"/>
          </p:cNvSpPr>
          <p:nvPr>
            <p:ph idx="1"/>
          </p:nvPr>
        </p:nvSpPr>
        <p:spPr>
          <a:xfrm>
            <a:off x="677334" y="1560577"/>
            <a:ext cx="9161610" cy="4693919"/>
          </a:xfrm>
        </p:spPr>
        <p:txBody>
          <a:bodyPr>
            <a:normAutofit lnSpcReduction="10000"/>
          </a:bodyPr>
          <a:lstStyle/>
          <a:p>
            <a:r>
              <a:rPr lang="en-US" smtClean="0"/>
              <a:t>NeuroDOT often requires the loading and saving of volumetric data, such as atlases, segmentations, and </a:t>
            </a:r>
            <a:r>
              <a:rPr lang="en-US"/>
              <a:t>(</a:t>
            </a:r>
            <a:r>
              <a:rPr lang="en-US" smtClean="0"/>
              <a:t>obviously) fNIRS volumes reconstructed in NeuroDOT itself.</a:t>
            </a:r>
          </a:p>
          <a:p>
            <a:endParaRPr lang="en-US"/>
          </a:p>
          <a:p>
            <a:r>
              <a:rPr lang="en-US" smtClean="0"/>
              <a:t>NeuroDOT uses 4dfp internally as its "native" format - that is, all volumetric data are handled as a 4dfp-format header structure plus a volume array.</a:t>
            </a:r>
          </a:p>
          <a:p>
            <a:endParaRPr lang="en-US" smtClean="0"/>
          </a:p>
          <a:p>
            <a:r>
              <a:rPr lang="en-US" smtClean="0"/>
              <a:t>NeuroDOT currently supports both 4dfp and the more popular NIFTI* format, and both are </a:t>
            </a:r>
            <a:r>
              <a:rPr lang="en-US"/>
              <a:t>interchangeably </a:t>
            </a:r>
            <a:r>
              <a:rPr lang="en-US" smtClean="0"/>
              <a:t>readable and writable with </a:t>
            </a:r>
            <a:r>
              <a:rPr lang="en-US" i="1" smtClean="0"/>
              <a:t>zero information loss</a:t>
            </a:r>
            <a:r>
              <a:rPr lang="en-US" smtClean="0"/>
              <a:t>.</a:t>
            </a:r>
          </a:p>
          <a:p>
            <a:endParaRPr lang="en-US"/>
          </a:p>
          <a:p>
            <a:r>
              <a:rPr lang="en-US" smtClean="0"/>
              <a:t>The original headers of non-4dfp files are always stored if present.</a:t>
            </a:r>
          </a:p>
          <a:p>
            <a:endParaRPr lang="en-US"/>
          </a:p>
          <a:p>
            <a:pPr marL="0" indent="0">
              <a:buNone/>
            </a:pPr>
            <a:r>
              <a:rPr lang="en-US" sz="1400" smtClean="0"/>
              <a:t>* NeuroDOT uses the NIFTI_Reader toolbox from MATLAB Central for read-write functionality, and interprets NIFTI headers to 4dfp format using math based on source code shared by Tim Coalson from his "nifti-4dfp" toolbox.</a:t>
            </a:r>
            <a:endParaRPr lang="en-US" sz="1400"/>
          </a:p>
        </p:txBody>
      </p:sp>
    </p:spTree>
    <p:extLst>
      <p:ext uri="{BB962C8B-B14F-4D97-AF65-F5344CB8AC3E}">
        <p14:creationId xmlns:p14="http://schemas.microsoft.com/office/powerpoint/2010/main" val="468235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solidFill>
        </p:spPr>
        <p:txBody>
          <a:bodyPr/>
          <a:lstStyle/>
          <a:p>
            <a:r>
              <a:rPr lang="en-US" dirty="0" smtClean="0"/>
              <a:t>Let's load up a volumetric atlas file.</a:t>
            </a: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1. Set some path and file name variables:</a:t>
            </a:r>
            <a:br>
              <a:rPr lang="en-US" dirty="0" smtClean="0">
                <a:solidFill>
                  <a:schemeClr val="tx1"/>
                </a:solidFill>
              </a:rPr>
            </a:br>
            <a:r>
              <a:rPr lang="en-US" dirty="0" smtClean="0">
                <a:solidFill>
                  <a:srgbClr val="00B0F0"/>
                </a:solidFill>
              </a:rPr>
              <a:t/>
            </a:r>
            <a:br>
              <a:rPr lang="en-US" dirty="0" smtClean="0">
                <a:solidFill>
                  <a:srgbClr val="00B0F0"/>
                </a:solidFill>
              </a:rPr>
            </a:br>
            <a:r>
              <a:rPr lang="en-US" dirty="0" smtClean="0">
                <a:solidFill>
                  <a:srgbClr val="00B0F0"/>
                </a:solidFill>
              </a:rPr>
              <a:t>filename = 'mni152nl_T1_on_111';</a:t>
            </a:r>
            <a:br>
              <a:rPr lang="en-US" dirty="0" smtClean="0">
                <a:solidFill>
                  <a:srgbClr val="00B0F0"/>
                </a:solidFill>
              </a:rPr>
            </a:br>
            <a:r>
              <a:rPr lang="en-US" dirty="0" err="1" smtClean="0">
                <a:solidFill>
                  <a:srgbClr val="00B0F0"/>
                </a:solidFill>
              </a:rPr>
              <a:t>file_type</a:t>
            </a:r>
            <a:r>
              <a:rPr lang="en-US" dirty="0" smtClean="0">
                <a:solidFill>
                  <a:srgbClr val="00B0F0"/>
                </a:solidFill>
              </a:rPr>
              <a:t> = '4dfp';</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2. Load the atlas and its .</a:t>
            </a:r>
            <a:r>
              <a:rPr lang="en-US" dirty="0" err="1" smtClean="0">
                <a:solidFill>
                  <a:schemeClr val="tx1"/>
                </a:solidFill>
              </a:rPr>
              <a:t>ifh</a:t>
            </a:r>
            <a:r>
              <a:rPr lang="en-US" dirty="0" smtClean="0">
                <a:solidFill>
                  <a:schemeClr val="tx1"/>
                </a:solidFill>
              </a:rPr>
              <a:t> key file:</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rgbClr val="00B0F0"/>
                </a:solidFill>
              </a:rPr>
              <a:t>[atlas, </a:t>
            </a:r>
            <a:r>
              <a:rPr lang="en-US" dirty="0" err="1" smtClean="0">
                <a:solidFill>
                  <a:srgbClr val="00B0F0"/>
                </a:solidFill>
              </a:rPr>
              <a:t>ifh</a:t>
            </a:r>
            <a:r>
              <a:rPr lang="en-US" dirty="0" smtClean="0">
                <a:solidFill>
                  <a:srgbClr val="00B0F0"/>
                </a:solidFill>
              </a:rPr>
              <a:t>] = </a:t>
            </a:r>
            <a:r>
              <a:rPr lang="en-US" dirty="0" err="1" smtClean="0">
                <a:solidFill>
                  <a:srgbClr val="00B0F0"/>
                </a:solidFill>
              </a:rPr>
              <a:t>LoadVolumetricData</a:t>
            </a:r>
            <a:r>
              <a:rPr lang="en-US" dirty="0" smtClean="0">
                <a:solidFill>
                  <a:srgbClr val="00B0F0"/>
                </a:solidFill>
              </a:rPr>
              <a:t>(filename, </a:t>
            </a:r>
            <a:r>
              <a:rPr lang="en-US" dirty="0" smtClean="0">
                <a:solidFill>
                  <a:srgbClr val="00B0F0"/>
                </a:solidFill>
              </a:rPr>
              <a:t>[], </a:t>
            </a:r>
            <a:r>
              <a:rPr lang="en-US" dirty="0" err="1" smtClean="0">
                <a:solidFill>
                  <a:srgbClr val="00B0F0"/>
                </a:solidFill>
              </a:rPr>
              <a:t>file_type</a:t>
            </a:r>
            <a:r>
              <a:rPr lang="en-US" dirty="0" smtClean="0">
                <a:solidFill>
                  <a:srgbClr val="00B0F0"/>
                </a:solidFill>
              </a:rPr>
              <a:t>);</a:t>
            </a:r>
            <a:br>
              <a:rPr lang="en-US" dirty="0" smtClean="0">
                <a:solidFill>
                  <a:srgbClr val="00B0F0"/>
                </a:solidFill>
              </a:rPr>
            </a:br>
            <a:r>
              <a:rPr lang="en-US" dirty="0" smtClean="0">
                <a:solidFill>
                  <a:srgbClr val="00B0F0"/>
                </a:solidFill>
              </a:rPr>
              <a:t/>
            </a:r>
            <a:br>
              <a:rPr lang="en-US" dirty="0" smtClean="0">
                <a:solidFill>
                  <a:srgbClr val="00B0F0"/>
                </a:solidFill>
              </a:rPr>
            </a:br>
            <a:r>
              <a:rPr lang="en-US" dirty="0" smtClean="0">
                <a:solidFill>
                  <a:schemeClr val="tx1"/>
                </a:solidFill>
              </a:rPr>
              <a:t>All done! The atlas is now loaded into your workspace.</a:t>
            </a:r>
            <a:endParaRPr lang="en-US" dirty="0" smtClean="0">
              <a:solidFill>
                <a:srgbClr val="00B0F0"/>
              </a:solidFill>
            </a:endParaRPr>
          </a:p>
        </p:txBody>
      </p:sp>
      <p:sp>
        <p:nvSpPr>
          <p:cNvPr id="5" name="Title 1"/>
          <p:cNvSpPr>
            <a:spLocks noGrp="1"/>
          </p:cNvSpPr>
          <p:nvPr>
            <p:ph type="title"/>
          </p:nvPr>
        </p:nvSpPr>
        <p:spPr>
          <a:xfrm>
            <a:off x="0" y="0"/>
            <a:ext cx="8596668" cy="1320800"/>
          </a:xfrm>
        </p:spPr>
        <p:txBody>
          <a:bodyPr/>
          <a:lstStyle/>
          <a:p>
            <a:r>
              <a:rPr lang="en-US" smtClean="0"/>
              <a:t>Volumetric File IO</a:t>
            </a:r>
            <a:endParaRPr lang="en-US"/>
          </a:p>
        </p:txBody>
      </p:sp>
    </p:spTree>
    <p:extLst>
      <p:ext uri="{BB962C8B-B14F-4D97-AF65-F5344CB8AC3E}">
        <p14:creationId xmlns:p14="http://schemas.microsoft.com/office/powerpoint/2010/main" val="3120441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Now, let's transform this atlas from its current space to the cap space, and then save it.</a:t>
            </a:r>
            <a:r>
              <a:rPr lang="en-US">
                <a:solidFill>
                  <a:srgbClr val="00B0F0"/>
                </a:solidFill>
              </a:rPr>
              <a:t/>
            </a:r>
            <a:br>
              <a:rPr lang="en-US">
                <a:solidFill>
                  <a:srgbClr val="00B0F0"/>
                </a:solidFill>
              </a:rPr>
            </a:br>
            <a:r>
              <a:rPr lang="en-US" smtClean="0">
                <a:solidFill>
                  <a:srgbClr val="00B0F0"/>
                </a:solidFill>
              </a:rPr>
              <a:t/>
            </a:r>
            <a:br>
              <a:rPr lang="en-US" smtClean="0">
                <a:solidFill>
                  <a:srgbClr val="00B0F0"/>
                </a:solidFill>
              </a:rPr>
            </a:br>
            <a:r>
              <a:rPr lang="en-US" smtClean="0"/>
              <a:t>1</a:t>
            </a:r>
            <a:r>
              <a:rPr lang="en-US"/>
              <a:t>. First, we'll load the </a:t>
            </a:r>
            <a:r>
              <a:rPr lang="en-US">
                <a:solidFill>
                  <a:srgbClr val="00B050"/>
                </a:solidFill>
              </a:rPr>
              <a:t>dim </a:t>
            </a:r>
            <a:r>
              <a:rPr lang="en-US"/>
              <a:t>variable from the large cap A-matrix file:</a:t>
            </a:r>
            <a:br>
              <a:rPr lang="en-US"/>
            </a:br>
            <a:r>
              <a:rPr lang="en-US"/>
              <a:t/>
            </a:r>
            <a:br>
              <a:rPr lang="en-US"/>
            </a:br>
            <a:r>
              <a:rPr lang="en-US">
                <a:solidFill>
                  <a:srgbClr val="00B0F0"/>
                </a:solidFill>
              </a:rPr>
              <a:t>load</a:t>
            </a:r>
            <a:r>
              <a:rPr lang="en-US" smtClean="0">
                <a:solidFill>
                  <a:srgbClr val="00B0F0"/>
                </a:solidFill>
              </a:rPr>
              <a:t>('/Support_Files/A_Adult_96x92.mat</a:t>
            </a:r>
            <a:r>
              <a:rPr lang="en-US">
                <a:solidFill>
                  <a:srgbClr val="00B0F0"/>
                </a:solidFill>
              </a:rPr>
              <a:t>', </a:t>
            </a:r>
            <a:r>
              <a:rPr lang="en-US" smtClean="0">
                <a:solidFill>
                  <a:srgbClr val="00B0F0"/>
                </a:solidFill>
              </a:rPr>
              <a:t>'dim')</a:t>
            </a:r>
            <a:r>
              <a:rPr lang="en-US" smtClean="0"/>
              <a:t/>
            </a:r>
            <a:br>
              <a:rPr lang="en-US" smtClean="0"/>
            </a:br>
            <a:r>
              <a:rPr lang="en-US" smtClean="0"/>
              <a:t/>
            </a:r>
            <a:br>
              <a:rPr lang="en-US" smtClean="0"/>
            </a:br>
            <a:r>
              <a:rPr lang="en-US" smtClean="0"/>
              <a:t>2. Next, we do the transform, using the </a:t>
            </a:r>
            <a:r>
              <a:rPr lang="en-US" smtClean="0">
                <a:solidFill>
                  <a:srgbClr val="00B050"/>
                </a:solidFill>
              </a:rPr>
              <a:t>'nearest'</a:t>
            </a:r>
            <a:r>
              <a:rPr lang="en-US" smtClean="0">
                <a:solidFill>
                  <a:srgbClr val="92D050"/>
                </a:solidFill>
              </a:rPr>
              <a:t> </a:t>
            </a:r>
            <a:r>
              <a:rPr lang="en-US" smtClean="0"/>
              <a:t>interpolation method:</a:t>
            </a:r>
            <a:br>
              <a:rPr lang="en-US" smtClean="0"/>
            </a:br>
            <a:r>
              <a:rPr lang="en-US" smtClean="0"/>
              <a:t/>
            </a:r>
            <a:br>
              <a:rPr lang="en-US" smtClean="0"/>
            </a:br>
            <a:r>
              <a:rPr lang="en-US" smtClean="0">
                <a:solidFill>
                  <a:srgbClr val="00B0F0"/>
                </a:solidFill>
              </a:rPr>
              <a:t>atlas_trans = affine3d_img(atlas, ifh, dim, [], 'nearest');</a:t>
            </a:r>
            <a:endParaRPr lang="en-US" smtClean="0"/>
          </a:p>
        </p:txBody>
      </p:sp>
      <p:sp>
        <p:nvSpPr>
          <p:cNvPr id="5" name="Title 1"/>
          <p:cNvSpPr>
            <a:spLocks noGrp="1"/>
          </p:cNvSpPr>
          <p:nvPr>
            <p:ph type="title"/>
          </p:nvPr>
        </p:nvSpPr>
        <p:spPr>
          <a:xfrm>
            <a:off x="0" y="0"/>
            <a:ext cx="8596668" cy="1320800"/>
          </a:xfrm>
        </p:spPr>
        <p:txBody>
          <a:bodyPr/>
          <a:lstStyle/>
          <a:p>
            <a:r>
              <a:rPr lang="en-US" smtClean="0"/>
              <a:t>Volumetric File IO</a:t>
            </a:r>
            <a:endParaRPr lang="en-US"/>
          </a:p>
        </p:txBody>
      </p:sp>
    </p:spTree>
    <p:extLst>
      <p:ext uri="{BB962C8B-B14F-4D97-AF65-F5344CB8AC3E}">
        <p14:creationId xmlns:p14="http://schemas.microsoft.com/office/powerpoint/2010/main" val="480554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16737</TotalTime>
  <Words>815</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NeuroDOT 2.2.0 Base</vt:lpstr>
      <vt:lpstr>List(s) of Functions</vt:lpstr>
      <vt:lpstr>List(s) of Functions</vt:lpstr>
      <vt:lpstr>List(s) of Functions</vt:lpstr>
      <vt:lpstr>List(s) of Functions</vt:lpstr>
      <vt:lpstr>Volumetric File IO</vt:lpstr>
      <vt:lpstr>Volumetric File IO</vt:lpstr>
      <vt:lpstr>Volumetric File IO</vt:lpstr>
      <vt:lpstr>Volumetric File IO</vt:lpstr>
      <vt:lpstr>Volumetric File IO</vt:lpstr>
      <vt:lpstr>Volumetric File IO</vt:lpstr>
      <vt:lpstr>HOMER Conversion</vt:lpstr>
      <vt:lpstr>HOMER Conversion</vt:lpstr>
      <vt:lpstr>HOMER Conversion</vt:lpstr>
      <vt:lpstr>HOMER Conversion</vt:lpstr>
      <vt:lpstr>HOMER Conversion</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 2.0.0 Micro Edition</dc:title>
  <dc:creator>Muccigrosso, David</dc:creator>
  <cp:lastModifiedBy>Eggebrecht, Adam</cp:lastModifiedBy>
  <cp:revision>462</cp:revision>
  <dcterms:created xsi:type="dcterms:W3CDTF">2017-06-01T19:33:30Z</dcterms:created>
  <dcterms:modified xsi:type="dcterms:W3CDTF">2018-10-03T04:06:25Z</dcterms:modified>
</cp:coreProperties>
</file>