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12" r:id="rId3"/>
    <p:sldId id="633" r:id="rId4"/>
    <p:sldId id="644" r:id="rId5"/>
    <p:sldId id="646" r:id="rId6"/>
    <p:sldId id="615" r:id="rId7"/>
    <p:sldId id="614" r:id="rId8"/>
    <p:sldId id="635" r:id="rId9"/>
    <p:sldId id="636" r:id="rId10"/>
    <p:sldId id="637" r:id="rId11"/>
    <p:sldId id="640" r:id="rId12"/>
    <p:sldId id="642" r:id="rId13"/>
    <p:sldId id="643" r:id="rId14"/>
    <p:sldId id="638" r:id="rId15"/>
    <p:sldId id="639" r:id="rId16"/>
    <p:sldId id="629" r:id="rId17"/>
    <p:sldId id="631" r:id="rId18"/>
    <p:sldId id="632" r:id="rId19"/>
    <p:sldId id="6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DF0B"/>
    <a:srgbClr val="FF5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17" d="100"/>
          <a:sy n="117" d="100"/>
        </p:scale>
        <p:origin x="16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5AE7-8192-4799-AF23-713D46C29BA2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4251-19EE-46FE-836D-4603731B1857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F7C3-D4C8-4A2A-B083-1A7DE0B1AD1F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0D31-F653-46F9-9701-1A5375D696B6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6CD1-9B73-46C1-AAB1-25E92110DAB4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719D-9E96-44D6-9DFB-15AB3DAB0115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C019-09F8-4963-8CE1-CC3639FB23B6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D83C-727E-4994-9AC5-3D85D03A5D97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CAD5-1A1E-4571-ADC4-920D5A198B00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E78-6815-4D20-8305-2A00CC62004C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374-F149-439B-9DB7-701B96A69E19}" type="datetime1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2993-795B-4E53-944E-D8E48B7261F8}" type="datetime1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E660-DF76-4715-B9D5-C04A4037BEF5}" type="datetime1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8909-A404-45AE-908B-FDC129553D09}" type="datetime1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464E-9648-4075-A65D-B489F5412B23}" type="datetime1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3D1D-6C41-43CE-A334-EBD14DE61791}" type="datetime1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44A4-0DF4-40AF-912F-956ED7A7E78C}" type="datetime1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36" y="3142035"/>
            <a:ext cx="9014657" cy="2132094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Tutorial:</a:t>
            </a:r>
          </a:p>
          <a:p>
            <a:r>
              <a:rPr lang="en-US" sz="4000" i="1" dirty="0" smtClean="0"/>
              <a:t>Data Quality, Pre-processing, </a:t>
            </a:r>
            <a:br>
              <a:rPr lang="en-US" sz="4000" i="1" dirty="0" smtClean="0"/>
            </a:br>
            <a:r>
              <a:rPr lang="en-US" sz="4000" i="1" dirty="0" smtClean="0"/>
              <a:t>and Reconstruction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8" y="960455"/>
            <a:ext cx="8760658" cy="549467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Pre-processing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generally follows the pipeline on the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right, as shown below: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000" dirty="0" smtClean="0">
              <a:solidFill>
                <a:srgbClr val="00B0F0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Light Levels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FindGoodMeas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0.075);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 Noisy Channels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.02,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Pass Filter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1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Superficial Signal Regression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~]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regcorr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hem);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 Pass Filter 2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info]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resample_tts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1, 1e-5);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Hz Resampling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Subsequent plots and images show </a:t>
            </a:r>
            <a:r>
              <a:rPr lang="en-US" i="1" dirty="0" smtClean="0">
                <a:solidFill>
                  <a:prstClr val="white"/>
                </a:solidFill>
                <a:latin typeface="Calibri" panose="020F0502020204030204"/>
              </a:rPr>
              <a:t>differential measurements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, computed as the logarithm of the ratio of each signal and its temporal average</a:t>
            </a:r>
          </a:p>
          <a:p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For a more in-depth exploration of pre-processing parameter settings, please see the Tutorial on Pre-processing.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86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9" y="960455"/>
            <a:ext cx="4378128" cy="5494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View pre-processed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keep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==2 &amp;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info.pairs.r2d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40 &amp; info.MEAS.GI;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('Position',[100 100 550 780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,:)');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','tight'),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('log(\phi/\phi_0)')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(keep,:))));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,:),[-1,1].*m);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('Measurement #')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ftmag,ftdomain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fft_tts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squeeze(mean(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subplot(3,1,3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semilogx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ftdomain,ftmag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('Frequency (Hz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('|X(f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([1e-3 1])</a:t>
            </a:r>
          </a:p>
          <a:p>
            <a:pPr marL="0" lvl="0" indent="0">
              <a:buNone/>
            </a:pPr>
            <a:endParaRPr lang="en-US" sz="12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95" y="1341399"/>
            <a:ext cx="3634644" cy="495568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14888" y="960455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87369" y="9720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89" y="1341398"/>
            <a:ext cx="3550867" cy="49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Gray 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585" y="164006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</a:rPr>
              <a:t>nlrGrayPlots_180818(</a:t>
            </a:r>
            <a:r>
              <a:rPr lang="en-US" sz="1200" b="1" dirty="0" err="1">
                <a:latin typeface="Courier New" panose="02070309020205020404" pitchFamily="49" charset="0"/>
              </a:rPr>
              <a:t>lmdata,info</a:t>
            </a:r>
            <a:r>
              <a:rPr lang="en-US" sz="1200" b="1" dirty="0"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Gray Plot with synch 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64" y="2858530"/>
            <a:ext cx="5840635" cy="3353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" y="2858529"/>
            <a:ext cx="5809322" cy="3353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18340" y="2489197"/>
            <a:ext cx="65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97032" y="2489197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effects of Pre-processing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Block averaging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79" y="1055751"/>
            <a:ext cx="3889656" cy="5376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77027"/>
            <a:ext cx="78177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Block Averaging the measurement data and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view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lmdata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info.paradigm.synchpts</a:t>
            </a:r>
            <a:r>
              <a:rPr lang="en-US" sz="1200" b="1" dirty="0">
                <a:latin typeface="Courier New" panose="02070309020205020404" pitchFamily="49" charset="0"/>
              </a:rPr>
              <a:t>(info.paradigm.Pulse_2), </a:t>
            </a:r>
            <a:r>
              <a:rPr lang="en-US" sz="1200" b="1" dirty="0" err="1">
                <a:latin typeface="Courier New" panose="02070309020205020404" pitchFamily="49" charset="0"/>
              </a:rPr>
              <a:t>dt</a:t>
            </a:r>
            <a:r>
              <a:rPr lang="en-US" sz="1200" b="1" dirty="0" smtClean="0">
                <a:latin typeface="Courier New" panose="02070309020205020404" pitchFamily="49" charset="0"/>
              </a:rPr>
              <a:t>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</a:rPr>
              <a:t>minus,badata,mean</a:t>
            </a:r>
            <a:r>
              <a:rPr lang="en-US" sz="1200" b="1" dirty="0">
                <a:latin typeface="Courier New" panose="02070309020205020404" pitchFamily="49" charset="0"/>
              </a:rPr>
              <a:t>(badata,2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figure('Position',[100 100 550 780])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subplot(2,1,1);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plot(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,:)');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set(</a:t>
            </a:r>
            <a:r>
              <a:rPr lang="en-US" sz="1200" b="1" dirty="0" err="1">
                <a:latin typeface="Courier New" panose="02070309020205020404" pitchFamily="49" charset="0"/>
              </a:rPr>
              <a:t>gca</a:t>
            </a:r>
            <a:r>
              <a:rPr lang="en-US" sz="1200" b="1" dirty="0">
                <a:latin typeface="Courier New" panose="02070309020205020404" pitchFamily="49" charset="0"/>
              </a:rPr>
              <a:t>,'</a:t>
            </a:r>
            <a:r>
              <a:rPr lang="en-US" sz="1200" b="1" dirty="0" err="1">
                <a:latin typeface="Courier New" panose="02070309020205020404" pitchFamily="49" charset="0"/>
              </a:rPr>
              <a:t>XLimSpec</a:t>
            </a:r>
            <a:r>
              <a:rPr lang="en-US" sz="1200" b="1" dirty="0">
                <a:latin typeface="Courier New" panose="02070309020205020404" pitchFamily="49" charset="0"/>
              </a:rPr>
              <a:t>','tight</a:t>
            </a:r>
            <a:r>
              <a:rPr lang="en-US" sz="1200" b="1" dirty="0" smtClean="0">
                <a:latin typeface="Courier New" panose="02070309020205020404" pitchFamily="49" charset="0"/>
              </a:rPr>
              <a:t>'),…</a:t>
            </a:r>
          </a:p>
          <a:p>
            <a:r>
              <a:rPr lang="en-US" sz="1200" b="1" dirty="0" smtClean="0">
                <a:latin typeface="Courier New" panose="02070309020205020404" pitchFamily="49" charset="0"/>
              </a:rPr>
              <a:t> 	</a:t>
            </a:r>
            <a:r>
              <a:rPr lang="en-US" sz="1200" b="1" dirty="0" err="1" smtClean="0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(samples)'), </a:t>
            </a:r>
            <a:r>
              <a:rPr lang="en-US" sz="1200" b="1" dirty="0" smtClean="0">
                <a:latin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('log(\phi/\phi_0)') 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m=max(max(abs(</a:t>
            </a:r>
            <a:r>
              <a:rPr lang="en-US" sz="1200" b="1" dirty="0" err="1">
                <a:latin typeface="Courier New" panose="02070309020205020404" pitchFamily="49" charset="0"/>
              </a:rPr>
              <a:t>badata</a:t>
            </a:r>
            <a:r>
              <a:rPr lang="en-US" sz="1200" b="1" dirty="0">
                <a:latin typeface="Courier New" panose="02070309020205020404" pitchFamily="49" charset="0"/>
              </a:rPr>
              <a:t>(keep,:))));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subplot(2,1,2); </a:t>
            </a:r>
            <a:endParaRPr lang="en-US" sz="1200" b="1" dirty="0" smtClean="0"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imagesc</a:t>
            </a:r>
            <a:r>
              <a:rPr lang="en-US" sz="1200" b="1" dirty="0" smtClean="0"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</a:rPr>
              <a:t>badata</a:t>
            </a:r>
            <a:r>
              <a:rPr lang="en-US" sz="1200" b="1" dirty="0" smtClean="0">
                <a:latin typeface="Courier New" panose="02070309020205020404" pitchFamily="49" charset="0"/>
              </a:rPr>
              <a:t>(keep</a:t>
            </a:r>
            <a:r>
              <a:rPr lang="en-US" sz="1200" b="1" dirty="0">
                <a:latin typeface="Courier New" panose="02070309020205020404" pitchFamily="49" charset="0"/>
              </a:rPr>
              <a:t>,:),[-1,1].*m);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colorbar</a:t>
            </a:r>
            <a:r>
              <a:rPr lang="en-US" sz="1200" b="1" dirty="0">
                <a:latin typeface="Courier New" panose="02070309020205020404" pitchFamily="49" charset="0"/>
              </a:rPr>
              <a:t>('Location','</a:t>
            </a:r>
            <a:r>
              <a:rPr lang="en-US" sz="1200" b="1" dirty="0" err="1">
                <a:latin typeface="Courier New" panose="02070309020205020404" pitchFamily="49" charset="0"/>
              </a:rPr>
              <a:t>northoutside</a:t>
            </a:r>
            <a:r>
              <a:rPr lang="en-US" sz="1200" b="1" dirty="0">
                <a:latin typeface="Courier New" panose="02070309020205020404" pitchFamily="49" charset="0"/>
              </a:rPr>
              <a:t>');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</a:rPr>
              <a:t>('Time (samples</a:t>
            </a:r>
            <a:r>
              <a:rPr lang="en-US" sz="1200" b="1" dirty="0" smtClean="0">
                <a:latin typeface="Courier New" panose="02070309020205020404" pitchFamily="49" charset="0"/>
              </a:rPr>
              <a:t>)');</a:t>
            </a:r>
          </a:p>
          <a:p>
            <a:r>
              <a:rPr lang="en-US" sz="1200" b="1" dirty="0" err="1" smtClean="0">
                <a:latin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</a:rPr>
              <a:t>('Measurement </a:t>
            </a:r>
            <a:r>
              <a:rPr lang="en-US" sz="1200" b="1" dirty="0" smtClean="0">
                <a:latin typeface="Courier New" panose="02070309020205020404" pitchFamily="49" charset="0"/>
              </a:rPr>
              <a:t>#')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8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&amp; Spectroscopy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 fontScale="77500" lnSpcReduction="2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Absorption image volumes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are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reconstructed from the measurements based on a regularized inversion of the A matrix (for details, see, e.g.,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Eggebrecht et al.,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Neuroimage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2012)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Reconstruct absorption,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~exist('A', 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load(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'A_AdultV24x28.mat')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Contains A-matrix</a:t>
            </a:r>
            <a:r>
              <a:rPr lang="en-US" sz="15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info.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1:2 %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keep = 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j) &amp; (info.pairs.r2d &lt;= 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info.MEAS.GI;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Invert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Tikhonov_invert_Amat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(A(keep, :), 0.01, 0.1);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</a:t>
            </a:r>
            <a:r>
              <a:rPr lang="en-U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3);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Reconstruct Image Volume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j)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reconstruct_img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(preprocessed(keep, :),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Image volumes store estimated absorption values as voxels by time by wavelength.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Hemoglobin images are computed from the wavelength-dependent absorption images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Spectroscopy, convert to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load('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spectroscopy_img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2);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Spatial normalization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78806" y="582987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019805" y="608768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cortex_HbO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data is in an array that is voxels by time where the voxels are within a subspace described by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info.tissue.dim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which itself is a subspace of the original anatomical volume used to generate the light model.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properly contextualize the reconstructed data, it is helpful to view on an appropriate anatomical background.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following will load in the anatomical data used for the light model and spatially register it to the reconstructed optical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LoadVolumetricData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('Segmented_MNI152nl_on_MNI111',[],'4dfp');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MNI,infoB,A.info.tissue.dim,eye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(4),'nearest');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We are using nearest-neighbor interpolation here because we are transforming a mask, so we do not want the values to change.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move DOT data to the atlas, simply: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HbO_T1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affine3d_img(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A.info.tissue.dim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eye(4));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52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Reconstructed Volumetric Images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0584" y="714563"/>
            <a:ext cx="5542004" cy="5207998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To get a sense of how to visualize the volumetric data try first with the anatomical volume. Note that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PlotSlices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defaults to an interactive mode. C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lick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any view plane to browse the reconstructed volume.</a:t>
            </a: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lvl="0" indent="0">
              <a:spcBef>
                <a:spcPts val="0"/>
              </a:spcBef>
              <a:buClr>
                <a:srgbClr val="90C226"/>
              </a:buClr>
              <a:buNone/>
            </a:pP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</a:t>
            </a:r>
            <a:r>
              <a:rPr lang="en-US" sz="1200" b="1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prstClr val="white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9" y="2857190"/>
            <a:ext cx="4380227" cy="1485250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6077708" y="713726"/>
            <a:ext cx="5966011" cy="520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Now, block average the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data, put it in the full voxel space, and visualize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info.paradigm.synchpts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minus,badata_HbO,badata_HbO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tp_Eg,A.info.tissue.dim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 by </a:t>
            </a: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itself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PlotSlices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MNI_dim,A.info.tissue.dim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,[],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tp_Eg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data with anatomical underlay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4" y="4826456"/>
            <a:ext cx="4437892" cy="1917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27" y="2849981"/>
            <a:ext cx="3755915" cy="160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708" y="5120569"/>
            <a:ext cx="3823635" cy="16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with Voxel Time Trace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6462" y="1241788"/>
            <a:ext cx="7680673" cy="5207998"/>
          </a:xfrm>
        </p:spPr>
        <p:txBody>
          <a:bodyPr>
            <a:normAutofit fontScale="92500"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Adding the time trace at the selected location further aids interpretation </a:t>
            </a:r>
          </a:p>
          <a:p>
            <a:pPr marL="28575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 this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data set, regions within the visual cortex show varying time to peak response, corresponding to the varied position of the rotating checkerboard wedge.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These data are block-averaged, which reduces variance in the reconstructed signals. Visualizing the un-averaged data (next) can help in interpretation.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Explore the not-block-averaged data a bit more interactively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HbOvol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cortex_HbO,A.info.tissue.dim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=1e-3;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MNI_dim,A.info.tissue.dim,Params,HbOvol,info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18" y="333422"/>
            <a:ext cx="3112923" cy="2978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47" y="3509276"/>
            <a:ext cx="3233994" cy="31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4" y="56227"/>
            <a:ext cx="1150801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reconstructed data on a surface model of the cortex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9" y="1994739"/>
            <a:ext cx="77765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Select Surface visualizations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if ~exist('</a:t>
            </a:r>
            <a:r>
              <a:rPr lang="en-US" sz="1200" b="1" dirty="0" err="1">
                <a:latin typeface="Courier New" panose="02070309020205020404" pitchFamily="49" charset="0"/>
              </a:rPr>
              <a:t>MNIl</a:t>
            </a:r>
            <a:r>
              <a:rPr lang="en-US" sz="1200" b="1" dirty="0">
                <a:latin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</a:rPr>
              <a:t>var</a:t>
            </a:r>
            <a:r>
              <a:rPr lang="en-US" sz="1200" b="1" dirty="0">
                <a:latin typeface="Courier New" panose="02070309020205020404" pitchFamily="49" charset="0"/>
              </a:rPr>
              <a:t>'),load(['MNI164k_big.mat']);</a:t>
            </a:r>
            <a:r>
              <a:rPr lang="en-US" sz="1200" b="1" dirty="0" smtClean="0">
                <a:latin typeface="Courier New" panose="02070309020205020404" pitchFamily="49" charset="0"/>
              </a:rPr>
              <a:t>end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 = affine3d_img(</a:t>
            </a:r>
            <a:r>
              <a:rPr lang="en-US" sz="1200" b="1" dirty="0" err="1">
                <a:latin typeface="Courier New" panose="02070309020205020404" pitchFamily="49" charset="0"/>
              </a:rPr>
              <a:t>badata_HbOvol,A.info.tissue.dim,infoB,eye</a:t>
            </a:r>
            <a:r>
              <a:rPr lang="en-US" sz="1200" b="1" dirty="0">
                <a:latin typeface="Courier New" panose="02070309020205020404" pitchFamily="49" charset="0"/>
              </a:rPr>
              <a:t>(4));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=squeeze(</a:t>
            </a:r>
            <a:r>
              <a:rPr lang="en-US" sz="1200" b="1" dirty="0" err="1">
                <a:latin typeface="Courier New" panose="02070309020205020404" pitchFamily="49" charset="0"/>
              </a:rPr>
              <a:t>HbO_atlas</a:t>
            </a:r>
            <a:r>
              <a:rPr lang="en-US" sz="1200" b="1" dirty="0">
                <a:latin typeface="Courier New" panose="02070309020205020404" pitchFamily="49" charset="0"/>
              </a:rPr>
              <a:t>(:,:,:,</a:t>
            </a:r>
            <a:r>
              <a:rPr lang="en-US" sz="1200" b="1" dirty="0" err="1">
                <a:latin typeface="Courier New" panose="02070309020205020404" pitchFamily="49" charset="0"/>
              </a:rPr>
              <a:t>tp</a:t>
            </a:r>
            <a:r>
              <a:rPr lang="en-US" sz="1200" b="1" dirty="0" smtClean="0">
                <a:latin typeface="Courier New" panose="02070309020205020404" pitchFamily="49" charset="0"/>
              </a:rPr>
              <a:t>));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=</a:t>
            </a:r>
            <a:r>
              <a:rPr lang="en-US" sz="1200" b="1" dirty="0" err="1">
                <a:latin typeface="Courier New" panose="02070309020205020404" pitchFamily="49" charset="0"/>
              </a:rPr>
              <a:t>Params</a:t>
            </a:r>
            <a:r>
              <a:rPr lang="en-US" sz="1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pS.view</a:t>
            </a:r>
            <a:r>
              <a:rPr lang="en-US" sz="1200" b="1" dirty="0">
                <a:latin typeface="Courier New" panose="02070309020205020404" pitchFamily="49" charset="0"/>
              </a:rPr>
              <a:t>='post</a:t>
            </a:r>
            <a:r>
              <a:rPr lang="en-US" sz="1200" b="1" dirty="0" smtClean="0">
                <a:latin typeface="Courier New" panose="02070309020205020404" pitchFamily="49" charset="0"/>
              </a:rPr>
              <a:t>';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Standard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inf</a:t>
            </a:r>
            <a:r>
              <a:rPr lang="en-US" sz="1200" b="1" dirty="0">
                <a:latin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%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latin typeface="Courier New" panose="02070309020205020404" pitchFamily="49" charset="0"/>
              </a:rPr>
              <a:t>pS.ctx</a:t>
            </a:r>
            <a:r>
              <a:rPr lang="en-US" sz="1200" b="1" dirty="0">
                <a:latin typeface="Courier New" panose="02070309020205020404" pitchFamily="49" charset="0"/>
              </a:rPr>
              <a:t>='</a:t>
            </a:r>
            <a:r>
              <a:rPr lang="en-US" sz="1200" b="1" dirty="0" err="1">
                <a:latin typeface="Courier New" panose="02070309020205020404" pitchFamily="49" charset="0"/>
              </a:rPr>
              <a:t>vinf</a:t>
            </a:r>
            <a:r>
              <a:rPr lang="en-US" sz="1200" b="1" dirty="0">
                <a:latin typeface="Courier New" panose="02070309020205020404" pitchFamily="49" charset="0"/>
              </a:rPr>
              <a:t>';%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Very Inflated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pial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</a:rPr>
              <a:t> cortical view</a:t>
            </a:r>
            <a:endParaRPr lang="en-US" sz="1200" b="1" dirty="0">
              <a:latin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</a:rPr>
              <a:t>PlotInterpSurfMesh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tp_Eg_atlas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MNIl,MNIr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infoB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pS</a:t>
            </a:r>
            <a:r>
              <a:rPr lang="en-US" sz="1200" b="1" dirty="0">
                <a:latin typeface="Courier New" panose="02070309020205020404" pitchFamily="49" charset="0"/>
              </a:rPr>
              <a:t>);</a:t>
            </a:r>
          </a:p>
          <a:p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88" y="907577"/>
            <a:ext cx="1863938" cy="1726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88" y="2875026"/>
            <a:ext cx="1863938" cy="1648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88" y="4769878"/>
            <a:ext cx="1863938" cy="16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That’s It (For Now)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49179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Tutorial for the full processing of CCW data acquired with the 24x28 visual pad.</a:t>
            </a:r>
          </a:p>
          <a:p>
            <a:endParaRPr lang="en-US" sz="2000" dirty="0"/>
          </a:p>
          <a:p>
            <a:r>
              <a:rPr lang="en-US" sz="2000" dirty="0" smtClean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 smtClean="0"/>
              <a:t>Also, see the </a:t>
            </a:r>
            <a:r>
              <a:rPr lang="en-US" sz="2000" dirty="0" err="1" smtClean="0"/>
              <a:t>PreProcessing</a:t>
            </a:r>
            <a:r>
              <a:rPr lang="en-US" sz="2000" dirty="0" smtClean="0"/>
              <a:t> and Reconstruction tutorials to gain a deeper understanding of the effects of altering the processing parameters.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Team: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aeggebre@wustl.edu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Jason Trobaugh (</a:t>
            </a:r>
            <a:r>
              <a:rPr lang="en-US" dirty="0" smtClean="0">
                <a:solidFill>
                  <a:srgbClr val="00B0F0"/>
                </a:solidFill>
              </a:rPr>
              <a:t>jasont@wustl.edu</a:t>
            </a:r>
            <a:r>
              <a:rPr lang="en-US" dirty="0" smtClean="0"/>
              <a:t>)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726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35238" y="1172520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Diffuse Optical Tomography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35238" y="211232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Analyses are broken into several pipelines: </a:t>
            </a:r>
          </a:p>
          <a:p>
            <a:pPr lvl="1"/>
            <a:r>
              <a:rPr lang="en-US" dirty="0"/>
              <a:t>B: modeling of the tissue shape, optical property distribution, and source/detector </a:t>
            </a:r>
            <a:r>
              <a:rPr lang="en-US" dirty="0" smtClean="0"/>
              <a:t>locations</a:t>
            </a:r>
            <a:endParaRPr lang="en-US" dirty="0"/>
          </a:p>
          <a:p>
            <a:pPr lvl="1"/>
            <a:r>
              <a:rPr lang="en-US" dirty="0"/>
              <a:t>C: modeling of the light emission, diffusion, and detection through the head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D: preprocessing of the raw source-detector measurements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E: reconstruction and spectroscopy of the preprocessed data and light model into a functional neuroimaging volume </a:t>
            </a:r>
          </a:p>
          <a:p>
            <a:pPr lvl="1"/>
            <a:r>
              <a:rPr lang="en-US" dirty="0" smtClean="0"/>
              <a:t>F: post-processing analysis of these results.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1093794"/>
            <a:ext cx="5734956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tutorial will follow the </a:t>
            </a:r>
            <a:r>
              <a:rPr lang="en-US" b="1" i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NeuroDOT_Full_Processing_Script.m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file which can be found in the Documentation/Scripts folder. </a:t>
            </a:r>
          </a:p>
          <a:p>
            <a:r>
              <a:rPr lang="en-US" dirty="0" smtClean="0"/>
              <a:t>The tutorial will: 	</a:t>
            </a:r>
          </a:p>
          <a:p>
            <a:pPr lvl="1"/>
            <a:r>
              <a:rPr lang="en-US" dirty="0" smtClean="0"/>
              <a:t>Generate raw data quality assessment figures</a:t>
            </a:r>
          </a:p>
          <a:p>
            <a:pPr lvl="1"/>
            <a:r>
              <a:rPr lang="en-US" dirty="0" smtClean="0"/>
              <a:t>Process and visualize source-detector measurements</a:t>
            </a:r>
          </a:p>
          <a:p>
            <a:pPr lvl="1"/>
            <a:r>
              <a:rPr lang="en-US" dirty="0" smtClean="0"/>
              <a:t>Perform image reconstruction using a light model sensitivity matrix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/>
              <a:t>Visualize the reconstructed data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We will use data from a rotating-wedge </a:t>
            </a:r>
            <a:r>
              <a:rPr lang="en-US" dirty="0" err="1" smtClean="0"/>
              <a:t>retinotopy</a:t>
            </a:r>
            <a:r>
              <a:rPr lang="en-US" dirty="0" smtClean="0"/>
              <a:t> experiment</a:t>
            </a:r>
          </a:p>
          <a:p>
            <a:r>
              <a:rPr lang="en-US" dirty="0" smtClean="0"/>
              <a:t>Start by loading this data set: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'NeuroDOT_Data_Sample_CCW1.mat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data, info, flags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fully processes the Sample Datasets contained within the toolbox, you will need to generate the Sensitivity matrices for the 24x28 and 96x92 (source x detector) arrays.</a:t>
            </a:r>
          </a:p>
          <a:p>
            <a:endParaRPr lang="en-US" dirty="0"/>
          </a:p>
          <a:p>
            <a:r>
              <a:rPr lang="en-US" dirty="0" smtClean="0"/>
              <a:t>If these Sensitivity matrices have not yet been generated, you can make them using the files and scripts included in the toolbox. 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do so, please see the </a:t>
            </a:r>
            <a:r>
              <a:rPr lang="en-US" dirty="0" smtClean="0">
                <a:solidFill>
                  <a:srgbClr val="00B0F0"/>
                </a:solidFill>
              </a:rPr>
              <a:t>NeuroDOT_Tutorial_Generating_a_Light_Model.pptx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24x28 array and the </a:t>
            </a:r>
            <a:r>
              <a:rPr lang="en-US" dirty="0" smtClean="0">
                <a:solidFill>
                  <a:srgbClr val="00B0F0"/>
                </a:solidFill>
              </a:rPr>
              <a:t>…Pad_Adult_96x92_Example.pptx </a:t>
            </a:r>
            <a:r>
              <a:rPr lang="en-US" dirty="0" smtClean="0">
                <a:solidFill>
                  <a:schemeClr val="tx1"/>
                </a:solidFill>
              </a:rPr>
              <a:t>and its associated script for the 96x92 array.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After generating, be sure to add the name of the relevant Sensitivity matrix file to the </a:t>
            </a:r>
            <a:r>
              <a:rPr lang="en-US" dirty="0" smtClean="0">
                <a:solidFill>
                  <a:srgbClr val="00B050"/>
                </a:solidFill>
              </a:rPr>
              <a:t>%% Load Measurement data </a:t>
            </a:r>
            <a:r>
              <a:rPr lang="en-US" dirty="0" smtClean="0">
                <a:solidFill>
                  <a:schemeClr val="tx1"/>
                </a:solidFill>
              </a:rPr>
              <a:t>section of the </a:t>
            </a:r>
            <a:r>
              <a:rPr lang="en-US" dirty="0" err="1" smtClean="0">
                <a:solidFill>
                  <a:schemeClr val="tx1"/>
                </a:solidFill>
              </a:rPr>
              <a:t>NeuroDOT_Full_Processing_Script_Tutorial.m</a:t>
            </a:r>
            <a:r>
              <a:rPr lang="en-US" dirty="0" smtClean="0">
                <a:solidFill>
                  <a:schemeClr val="tx1"/>
                </a:solidFill>
              </a:rPr>
              <a:t> script.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NeuroDOT_Data_Sample_CCW1.mat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0" y="1093794"/>
            <a:ext cx="5897789" cy="5249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panose="020F0502020204030204" pitchFamily="34" charset="0"/>
              </a:rPr>
              <a:t>The CCW1 data set is one of those acquired for the </a:t>
            </a:r>
            <a:r>
              <a:rPr lang="en-US" i="1" dirty="0" smtClean="0">
                <a:latin typeface="Calibri" panose="020F0502020204030204" pitchFamily="34" charset="0"/>
              </a:rPr>
              <a:t>Eggebrecht et al., </a:t>
            </a:r>
            <a:r>
              <a:rPr lang="en-US" i="1" dirty="0" err="1" smtClean="0">
                <a:latin typeface="Calibri" panose="020F0502020204030204" pitchFamily="34" charset="0"/>
              </a:rPr>
              <a:t>Neuroimage</a:t>
            </a:r>
            <a:r>
              <a:rPr lang="en-US" i="1" dirty="0" smtClean="0">
                <a:latin typeface="Calibri" panose="020F0502020204030204" pitchFamily="34" charset="0"/>
              </a:rPr>
              <a:t>, 2012</a:t>
            </a:r>
            <a:r>
              <a:rPr lang="en-US" dirty="0" smtClean="0">
                <a:latin typeface="Calibri" panose="020F0502020204030204" pitchFamily="34" charset="0"/>
              </a:rPr>
              <a:t> paper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Briefly, the participant gazed upon a fixation cross while a reversing checkerboard progressed in the counter-clockwise (CCW) direction.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the figures below, synchronization points labelled with a red line denote resting epochs; those with a green line denote the start of the CCW block wherein the flickering wedge is located at 6:00.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Please see the paper for more information.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code segments that can be copied and pasted into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matlab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 to be run are in 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Courier 12pt. BOLD font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57" y="2049383"/>
            <a:ext cx="4779736" cy="2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0341" cy="815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Chart for 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8438" y="71244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5743" y="138640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59858" y="201326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5743" y="262923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9446" y="327205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20904" y="450820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5855" y="11120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5855" y="300433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25855" y="17724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5855" y="237873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25855" y="361571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25855" y="426221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5855" y="487855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5743" y="387408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38960" y="512812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38960" y="573137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5855" y="548538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5855" y="609348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366854" y="635129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6723" y="500890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8997" y="530574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Quality Assessment: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Time Traces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4" y="2393792"/>
            <a:ext cx="5004259" cy="3897311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left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750 nm and the right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panels show data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at 850 nm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top panels show all measurements and the bottom panels measurements with standard deviation below a set threshold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The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y-axis on all is log scale to highlight the range of light levels for the set of source-detector distances.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Vertical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lines on the bottom row of plots signify time points where something happened in the stimulus paradigm.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756" y="1676979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Plot_RawData_Time_Traces_Overview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44" y="1555457"/>
            <a:ext cx="6831211" cy="47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Quality 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Cap-relevant views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14" y="1457016"/>
            <a:ext cx="5601342" cy="5040578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50584" y="2333259"/>
            <a:ext cx="4998065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Top row shows average light levels for short-distance (left) and medium-distance (right) measurements. Good coupling across the entire cap results in mostly white and yellow in these figures.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Middle row show signal-to-noise ratio (SNR) for cardiac pulse band of frequencies.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Bottom edge plot shows measurements that satisfy the criteria. </a:t>
            </a:r>
            <a:r>
              <a:rPr lang="en-US" dirty="0" err="1" smtClean="0">
                <a:latin typeface="Calibri" panose="020F0502020204030204" pitchFamily="34" charset="0"/>
              </a:rPr>
              <a:t>Optodes</a:t>
            </a:r>
            <a:r>
              <a:rPr lang="en-US" dirty="0" smtClean="0">
                <a:latin typeface="Calibri" panose="020F0502020204030204" pitchFamily="34" charset="0"/>
              </a:rPr>
              <a:t> that have multiple ‘bad’ measurements are identified with large circles.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584" y="1701254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Plot_RawData_Cap_DQC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90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Raw Data Quality Assessment: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The signal and the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1093138"/>
            <a:ext cx="6449325" cy="5652747"/>
          </a:xfrm>
          <a:prstGeom prst="rect">
            <a:avLst/>
          </a:prstGeom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0585" y="2320966"/>
            <a:ext cx="4940399" cy="42891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(Upper left) A zoomed-in view of several signals shows the presence of </a:t>
            </a:r>
            <a:r>
              <a:rPr lang="en-US" dirty="0">
                <a:latin typeface="Calibri" panose="020F0502020204030204" pitchFamily="34" charset="0"/>
              </a:rPr>
              <a:t>cardiac pulse </a:t>
            </a:r>
            <a:r>
              <a:rPr lang="en-US" dirty="0" smtClean="0">
                <a:latin typeface="Calibri" panose="020F0502020204030204" pitchFamily="34" charset="0"/>
              </a:rPr>
              <a:t>at approximately 1 Hz.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(Lower left) Spectral measures averaged over several time traces show strong peaks at ~1Hz (cardiac pulse) and approximately 1/26 Hz (the stimulus frequency).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(Upper right) Light level (log) vs. source-detector distance shows expected falloff, with cross-talk at distances &gt; 45 mm.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(Lower right) Histogram of signal % standard deviation shows several measurements below ‘good measurement’ threshold of 7.5%.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585" y="1620967"/>
            <a:ext cx="5205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Plot_RawData_Metrics_I_DQC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data,info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03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82907</TotalTime>
  <Words>1363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Diffuse Optical Tomography</vt:lpstr>
      <vt:lpstr>Pre-processing and Image Reconstruction</vt:lpstr>
      <vt:lpstr>Pre-processing and Image Reconstruction</vt:lpstr>
      <vt:lpstr>NeuroDOT_Data_Sample_CCW1.mat</vt:lpstr>
      <vt:lpstr>Flow Chart for Pre-processing and Image Reconstruction</vt:lpstr>
      <vt:lpstr>Raw Data Quality Assessment:  Time Traces</vt:lpstr>
      <vt:lpstr>Raw Data Quality Assessment: Cap-relevant views</vt:lpstr>
      <vt:lpstr>Raw Data Quality Assessment: The signal and the noise</vt:lpstr>
      <vt:lpstr>Pre-processing</vt:lpstr>
      <vt:lpstr>View effects of Pre-processing</vt:lpstr>
      <vt:lpstr>View effects of Pre-processing Gray plots</vt:lpstr>
      <vt:lpstr>View effects of Pre-processing Block averaging</vt:lpstr>
      <vt:lpstr>Reconstruction &amp; Spectroscopy</vt:lpstr>
      <vt:lpstr>Spatial normalization</vt:lpstr>
      <vt:lpstr>Visualization of Reconstructed Volumetric Images</vt:lpstr>
      <vt:lpstr>Visualization with Voxel Time Trace</vt:lpstr>
      <vt:lpstr>Visualization of reconstructed data on a surface model of the cortex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Trobaugh, Jason</cp:lastModifiedBy>
  <cp:revision>2099</cp:revision>
  <dcterms:created xsi:type="dcterms:W3CDTF">2016-10-13T23:27:35Z</dcterms:created>
  <dcterms:modified xsi:type="dcterms:W3CDTF">2018-10-06T23:08:02Z</dcterms:modified>
</cp:coreProperties>
</file>