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3" r:id="rId5"/>
    <p:sldId id="267" r:id="rId6"/>
    <p:sldId id="271" r:id="rId7"/>
    <p:sldId id="272" r:id="rId8"/>
    <p:sldId id="280" r:id="rId9"/>
    <p:sldId id="281" r:id="rId10"/>
    <p:sldId id="282" r:id="rId11"/>
    <p:sldId id="28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12" d="100"/>
          <a:sy n="112" d="100"/>
        </p:scale>
        <p:origin x="35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1A06-A6CB-4322-A0C5-1E2D8535AC43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BFE7-1A89-43AC-BBAD-228D7C56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4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30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76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8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14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1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5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8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7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8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1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2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3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10/11/2018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5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Tutorial:</a:t>
            </a:r>
          </a:p>
          <a:p>
            <a:r>
              <a:rPr lang="en-US" sz="4000" i="1" dirty="0" smtClean="0"/>
              <a:t>Image Reconstruction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Smoothing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4" y="860130"/>
            <a:ext cx="11220939" cy="1484969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Spatial smoothing is implemented with a 3-dimensional Gaussian filter. The third parameter dictates the degree of smoothing via the filter width, in voxels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</a:t>
            </a:r>
            <a:r>
              <a:rPr lang="en-US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n-US" sz="1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Increasing smoothing generally gives improved signal to noise ratio at the expense of resolution 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673" y="5815467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HbO</a:t>
            </a:r>
            <a:r>
              <a:rPr lang="en-US" dirty="0" smtClean="0"/>
              <a:t> – Smoothed with 5 voxel filter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" y="2651907"/>
            <a:ext cx="3470868" cy="30642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0237" y="5851089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HbO</a:t>
            </a:r>
            <a:r>
              <a:rPr lang="en-US" dirty="0" smtClean="0"/>
              <a:t> – Smoothed with 3 voxel filter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3109" y="5839804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HbO</a:t>
            </a:r>
            <a:r>
              <a:rPr lang="en-US" dirty="0" smtClean="0"/>
              <a:t> – Not smoothed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26" y="2345099"/>
            <a:ext cx="3789086" cy="3470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57" y="2541727"/>
            <a:ext cx="344063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Parameters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50585" y="860131"/>
                <a:ext cx="10599578" cy="184808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>
                  <a:spcBef>
                    <a:spcPts val="0"/>
                  </a:spcBef>
                </a:pPr>
                <a:r>
                  <a:rPr lang="en-US" sz="2000" dirty="0" smtClean="0">
                    <a:solidFill>
                      <a:prstClr val="white"/>
                    </a:solidFill>
                    <a:latin typeface="Calibri" panose="020F0502020204030204"/>
                  </a:rPr>
                  <a:t>Reconstruction via regularized inversion is controlled by two parameters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sz="12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iA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Tikhonov_invert_Amat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(A.A(keep, :), 0.01, 0.1); % Invert 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A-Matrix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lvl="1" indent="-342900">
                  <a:spcBef>
                    <a:spcPts val="0"/>
                  </a:spcBef>
                </a:pPr>
                <a:r>
                  <a:rPr lang="en-US" sz="2000" dirty="0" smtClean="0">
                    <a:solidFill>
                      <a:prstClr val="white"/>
                    </a:solidFill>
                    <a:latin typeface="Calibri" panose="020F0502020204030204"/>
                  </a:rPr>
                  <a:t>The first parameter controls a tradeoff between image resolution and noise, similar to spatial smoothing. The typical value for this parameter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000" dirty="0" smtClean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285750" lvl="1" indent="-342900">
                  <a:spcBef>
                    <a:spcPts val="0"/>
                  </a:spcBef>
                </a:pPr>
                <a:r>
                  <a:rPr lang="en-US" sz="2000" dirty="0" smtClean="0">
                    <a:solidFill>
                      <a:prstClr val="white"/>
                    </a:solidFill>
                    <a:latin typeface="Calibri" panose="020F0502020204030204"/>
                  </a:rPr>
                  <a:t>The second parameter controls spatially variant regularization. A lower value increases reconstruction amplitude in low-sensitivity voxels, e.g., deeper voxels. Typical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=0.1. </m:t>
                    </m:r>
                  </m:oMath>
                </a14:m>
                <a:endPara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85" y="860131"/>
                <a:ext cx="10599578" cy="1848085"/>
              </a:xfrm>
              <a:blipFill>
                <a:blip r:embed="rId2"/>
                <a:stretch>
                  <a:fillRect l="-230" t="-330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1109" y="5941086"/>
                <a:ext cx="3129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09" y="5941086"/>
                <a:ext cx="3129128" cy="523220"/>
              </a:xfrm>
              <a:prstGeom prst="rect">
                <a:avLst/>
              </a:prstGeom>
              <a:blipFill>
                <a:blip r:embed="rId3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2286" y="5951724"/>
                <a:ext cx="2279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86" y="5951724"/>
                <a:ext cx="2279790" cy="307777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49801" y="5941086"/>
                <a:ext cx="237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400" dirty="0" smtClean="0"/>
                  <a:t>05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1" y="5941086"/>
                <a:ext cx="2378766" cy="307777"/>
              </a:xfrm>
              <a:prstGeom prst="rect">
                <a:avLst/>
              </a:prstGeom>
              <a:blipFill>
                <a:blip r:embed="rId6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23" y="2836230"/>
            <a:ext cx="3301617" cy="3040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919" y="2725141"/>
            <a:ext cx="3422714" cy="3240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886" y="2645688"/>
            <a:ext cx="3574161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That’s It (For Now)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49179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Tutorial for the full processing of CCW data acquired with the 24x28 visual pad.</a:t>
            </a:r>
          </a:p>
          <a:p>
            <a:endParaRPr lang="en-US" sz="2000" dirty="0"/>
          </a:p>
          <a:p>
            <a:r>
              <a:rPr lang="en-US" sz="2000" dirty="0" smtClean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 smtClean="0"/>
              <a:t>Also, see the </a:t>
            </a:r>
            <a:r>
              <a:rPr lang="en-US" sz="2000" dirty="0" err="1" smtClean="0"/>
              <a:t>PreProcessing</a:t>
            </a:r>
            <a:r>
              <a:rPr lang="en-US" sz="2000" dirty="0" smtClean="0"/>
              <a:t> and Reconstruction tutorials to gain a deeper understanding of the effects of altering the processing parameters.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Team: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B0F0"/>
                </a:solidFill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solidFill>
                  <a:srgbClr val="00B0F0"/>
                </a:solidFill>
              </a:rPr>
              <a:t>jasont@wustl.edu</a:t>
            </a:r>
            <a:r>
              <a:rPr lang="en-US" dirty="0" smtClean="0"/>
              <a:t>)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112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Diffuse Optical Tomography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Analyses are broken into several pipelines: </a:t>
            </a:r>
          </a:p>
          <a:p>
            <a:pPr lvl="1"/>
            <a:r>
              <a:rPr lang="en-US" dirty="0"/>
              <a:t>B: modeling of the tissue shape, optical property distribution, and source/detector </a:t>
            </a:r>
            <a:r>
              <a:rPr lang="en-US" dirty="0" smtClean="0"/>
              <a:t>locations</a:t>
            </a:r>
            <a:endParaRPr lang="en-US" dirty="0"/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/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 smtClean="0"/>
              <a:t>F: post-processing analysis of these results.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tutorial follows the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NeuroDOT_ImageReconstruction_Script.m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file which can be found in the Documentation/Scripts folder. </a:t>
            </a:r>
          </a:p>
          <a:p>
            <a:r>
              <a:rPr lang="en-US" dirty="0" smtClean="0"/>
              <a:t>It expands on the full tutorial, </a:t>
            </a:r>
            <a:r>
              <a:rPr lang="en-US" b="1" i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b="1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/>
              <a:t> and assumes the necessary sensitivity matrices are available</a:t>
            </a:r>
          </a:p>
          <a:p>
            <a:r>
              <a:rPr lang="en-US" dirty="0" smtClean="0"/>
              <a:t>The tutorial will: 	</a:t>
            </a:r>
          </a:p>
          <a:p>
            <a:pPr lvl="1"/>
            <a:r>
              <a:rPr lang="en-US" dirty="0" smtClean="0"/>
              <a:t>Process source-detector </a:t>
            </a:r>
            <a:r>
              <a:rPr lang="en-US" dirty="0"/>
              <a:t>measurements</a:t>
            </a:r>
          </a:p>
          <a:p>
            <a:pPr lvl="1"/>
            <a:r>
              <a:rPr lang="en-US" dirty="0" smtClean="0"/>
              <a:t>Perform image reconstruction using a light model sensitivity matrix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 smtClean="0"/>
              <a:t>Visualize the reconstructed data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We will use data from a rotating-wedge </a:t>
            </a:r>
            <a:r>
              <a:rPr lang="en-US" dirty="0" err="1" smtClean="0"/>
              <a:t>retinotopy</a:t>
            </a:r>
            <a:r>
              <a:rPr lang="en-US" dirty="0" smtClean="0"/>
              <a:t> experiment</a:t>
            </a:r>
          </a:p>
          <a:p>
            <a:r>
              <a:rPr lang="en-US" dirty="0" smtClean="0"/>
              <a:t>Start by loading this data set: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'NeuroDOT_Data_Sample_CCW1.mat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Chart for Pre-processing and Image Reconstruction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Pre-processing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5635294" cy="549467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Pre-processing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generally follows 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this pipeline: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 smtClean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HPF</a:t>
            </a:r>
            <a:endParaRPr lang="en-US" sz="105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LPF 1</a:t>
            </a:r>
            <a:endParaRPr lang="en-US" sz="105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 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~]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LPF 2</a:t>
            </a:r>
            <a:endParaRPr lang="en-US" sz="105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info]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1, 1e-5</a:t>
            </a:r>
            <a:r>
              <a:rPr lang="en-US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5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Block Average the measurement </a:t>
            </a:r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1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badata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    	</a:t>
            </a:r>
            <a:r>
              <a:rPr lang="en-US" sz="1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minus,badata,mean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(badata,2));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Plots and images on right show </a:t>
            </a:r>
            <a:r>
              <a:rPr lang="en-US" i="1" dirty="0" smtClean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average</a:t>
            </a: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Preprocessing comprises filters, processing, and averaging in order to reduce noise and physiologic components of the signals to highlight response to the stimulus 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For a more in-depth exploration of pre-processing parameter settings, please see the Tutorial on Pre-processing.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324" y="456637"/>
            <a:ext cx="2504298" cy="34145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046427" y="69491"/>
            <a:ext cx="658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20134" y="71144"/>
            <a:ext cx="803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81" y="438823"/>
            <a:ext cx="2446575" cy="34145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56" y="4011331"/>
            <a:ext cx="2041171" cy="282126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061108" y="4803142"/>
            <a:ext cx="161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 panose="020F0502020204030204"/>
              </a:rPr>
              <a:t>Block-averaged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&amp; 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Absorption image volumes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from the processed measurements based on a regularized inversion of the A matrix (for details, see, e.g.,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2012)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</a:t>
            </a:r>
            <a:r>
              <a:rPr lang="en-US" sz="15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info.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40) 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dim, 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Image 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Spatial normalization and visualization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Acquisition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Log-mean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noisy channels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Band-pass 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 signal regression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Spectroscopy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78806" y="582987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019805" y="608768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normalization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3210938"/>
          </a:xfrm>
        </p:spPr>
        <p:txBody>
          <a:bodyPr>
            <a:normAutofit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As in the full tutorial, the reconstructed images are visualized on a spatially registered anatomical background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HbO_T1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affine3d_img(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Block average and visualize</a:t>
            </a:r>
          </a:p>
          <a:p>
            <a:pPr marL="0" indent="0">
              <a:spcBef>
                <a:spcPts val="0"/>
              </a:spcBef>
              <a:buNone/>
            </a:pPr>
            <a:endParaRPr lang="en-US" sz="4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cortex_HbO,info.paradigm.synchpts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lvl="1" indent="-342900">
              <a:spcBef>
                <a:spcPts val="0"/>
              </a:spcBef>
              <a:buClr>
                <a:srgbClr val="90C226"/>
              </a:buClr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The results below show the reconstructed oxyhemoglobin (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) volume. </a:t>
            </a: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8" b="-1"/>
          <a:stretch/>
        </p:blipFill>
        <p:spPr>
          <a:xfrm>
            <a:off x="2789643" y="3811349"/>
            <a:ext cx="3084600" cy="28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Visualization of Absorption Volumes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3071829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Reconstructed absorption volumes at 750 and 850 nm show sensitivity of the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850 nm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wavelength to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 and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750 nm 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wavelength to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HbR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. </a:t>
            </a: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Images are shown with a threshold of 20% of the maximum amplitude: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=0.2*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Params.Cmap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='jet';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753" y="6187439"/>
            <a:ext cx="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09379" y="6195391"/>
                <a:ext cx="180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- 750 nm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379" y="6195391"/>
                <a:ext cx="1806149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016013" y="6195391"/>
                <a:ext cx="180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- 850 nm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13" y="6195391"/>
                <a:ext cx="1806149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358" b="-1"/>
          <a:stretch/>
        </p:blipFill>
        <p:spPr>
          <a:xfrm>
            <a:off x="693804" y="2983317"/>
            <a:ext cx="3518630" cy="3229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142" y="2989653"/>
            <a:ext cx="3494718" cy="3216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613" y="2970282"/>
            <a:ext cx="3498437" cy="32359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265192" y="303496"/>
            <a:ext cx="1796638" cy="2147060"/>
            <a:chOff x="9265192" y="303496"/>
            <a:chExt cx="1796638" cy="21470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92"/>
            <a:stretch/>
          </p:blipFill>
          <p:spPr>
            <a:xfrm>
              <a:off x="9265192" y="303497"/>
              <a:ext cx="1796638" cy="214705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265192" y="303496"/>
              <a:ext cx="178213" cy="214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0608816" y="1506245"/>
            <a:ext cx="2959" cy="55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778971" y="1506245"/>
            <a:ext cx="2959" cy="55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2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Hemoglobin volumes - </a:t>
            </a:r>
            <a:r>
              <a:rPr lang="en-US" dirty="0" err="1" smtClean="0">
                <a:solidFill>
                  <a:srgbClr val="FF0000"/>
                </a:solidFill>
              </a:rPr>
              <a:t>HbO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HbR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HbT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696265"/>
          </a:xfrm>
        </p:spPr>
        <p:txBody>
          <a:bodyPr>
            <a:normAutofit/>
          </a:bodyPr>
          <a:lstStyle/>
          <a:p>
            <a:pPr marL="285750" lvl="1" indent="-342900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Oxy-, </a:t>
            </a:r>
            <a:r>
              <a:rPr lang="en-US" sz="2000" dirty="0" err="1" smtClean="0">
                <a:solidFill>
                  <a:prstClr val="white"/>
                </a:solidFill>
                <a:latin typeface="Calibri" panose="020F0502020204030204"/>
              </a:rPr>
              <a:t>deoxy</a:t>
            </a:r>
            <a:r>
              <a:rPr lang="en-US" sz="2000" dirty="0" smtClean="0">
                <a:solidFill>
                  <a:prstClr val="white"/>
                </a:solidFill>
                <a:latin typeface="Calibri" panose="020F0502020204030204"/>
              </a:rPr>
              <a:t>-, and total hemoglobin estimates can also be visualized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7483" y="5561559"/>
            <a:ext cx="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HbO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0109" y="5569511"/>
            <a:ext cx="18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 smtClean="0">
                <a:latin typeface="+mj-lt"/>
              </a:rPr>
              <a:t>HbR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6743" y="5569511"/>
            <a:ext cx="18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 smtClean="0">
                <a:latin typeface="+mj-lt"/>
              </a:rPr>
              <a:t>HbT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5" y="2146263"/>
            <a:ext cx="3508534" cy="3230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19" y="2121021"/>
            <a:ext cx="3442907" cy="3261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701" y="2146263"/>
            <a:ext cx="337223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660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NeuroDOT</vt:lpstr>
      <vt:lpstr>Diffuse Optical Tomography</vt:lpstr>
      <vt:lpstr>Image Reconstruction</vt:lpstr>
      <vt:lpstr>Flow Chart for Pre-processing and Image Reconstruction</vt:lpstr>
      <vt:lpstr>Pre-processing</vt:lpstr>
      <vt:lpstr>Reconstruction &amp; Spectroscopy</vt:lpstr>
      <vt:lpstr>Spatial normalization and visualization</vt:lpstr>
      <vt:lpstr>Visualization of Absorption Volumes</vt:lpstr>
      <vt:lpstr>Hemoglobin volumes - HbO, HbR, HbT</vt:lpstr>
      <vt:lpstr>Spatial Smoothing</vt:lpstr>
      <vt:lpstr>Reconstruction Parameters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– Superficial signal regression</dc:title>
  <dc:creator>Trobaugh, Jason</dc:creator>
  <cp:lastModifiedBy>Eggebrecht, Adam</cp:lastModifiedBy>
  <cp:revision>51</cp:revision>
  <dcterms:created xsi:type="dcterms:W3CDTF">2018-10-04T22:27:13Z</dcterms:created>
  <dcterms:modified xsi:type="dcterms:W3CDTF">2018-10-11T18:34:01Z</dcterms:modified>
</cp:coreProperties>
</file>