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elegraf Bold" charset="1" panose="00000800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124059"/>
            <a:ext cx="12179177" cy="281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6"/>
              </a:lnSpc>
            </a:pPr>
            <a:r>
              <a:rPr lang="en-US" b="true" sz="8988" spc="-404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Parallel Image &amp; Video Filter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4339" y="8994425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Hadi Jaber 6353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6985" y="8994425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Mohammad Hammoud 6421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41660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16310" y="6029184"/>
            <a:ext cx="8634160" cy="393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1"/>
              </a:lnSpc>
              <a:spcBef>
                <a:spcPct val="0"/>
              </a:spcBef>
            </a:pPr>
            <a:r>
              <a:rPr lang="en-US" sz="2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JavaFX GUI • Fork/Join Parallelism • Performance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98837" y="7911169"/>
            <a:ext cx="5890325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to: Dr. Mohamad Aoudi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16772532" cy="7467954"/>
            <a:chOff x="0" y="0"/>
            <a:chExt cx="4417457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7457" cy="1966869"/>
            </a:xfrm>
            <a:custGeom>
              <a:avLst/>
              <a:gdLst/>
              <a:ahLst/>
              <a:cxnLst/>
              <a:rect r="r" b="b" t="t" l="l"/>
              <a:pathLst>
                <a:path h="1966869" w="4417457">
                  <a:moveTo>
                    <a:pt x="25849" y="0"/>
                  </a:moveTo>
                  <a:lnTo>
                    <a:pt x="4391608" y="0"/>
                  </a:lnTo>
                  <a:cubicBezTo>
                    <a:pt x="4405884" y="0"/>
                    <a:pt x="4417457" y="11573"/>
                    <a:pt x="4417457" y="25849"/>
                  </a:cubicBezTo>
                  <a:lnTo>
                    <a:pt x="4417457" y="1941020"/>
                  </a:lnTo>
                  <a:cubicBezTo>
                    <a:pt x="4417457" y="1955296"/>
                    <a:pt x="4405884" y="1966869"/>
                    <a:pt x="4391608" y="1966869"/>
                  </a:cubicBezTo>
                  <a:lnTo>
                    <a:pt x="25849" y="1966869"/>
                  </a:lnTo>
                  <a:cubicBezTo>
                    <a:pt x="11573" y="1966869"/>
                    <a:pt x="0" y="1955296"/>
                    <a:pt x="0" y="1941020"/>
                  </a:cubicBezTo>
                  <a:lnTo>
                    <a:pt x="0" y="25849"/>
                  </a:lnTo>
                  <a:cubicBezTo>
                    <a:pt x="0" y="11573"/>
                    <a:pt x="11573" y="0"/>
                    <a:pt x="25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417457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61211" y="5720257"/>
            <a:ext cx="3165579" cy="3085000"/>
          </a:xfrm>
          <a:custGeom>
            <a:avLst/>
            <a:gdLst/>
            <a:ahLst/>
            <a:cxnLst/>
            <a:rect r="r" b="b" t="t" l="l"/>
            <a:pathLst>
              <a:path h="3085000" w="3165579">
                <a:moveTo>
                  <a:pt x="0" y="0"/>
                </a:moveTo>
                <a:lnTo>
                  <a:pt x="3165578" y="0"/>
                </a:lnTo>
                <a:lnTo>
                  <a:pt x="3165578" y="3085000"/>
                </a:lnTo>
                <a:lnTo>
                  <a:pt x="0" y="308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36187" y="2638233"/>
            <a:ext cx="13015627" cy="281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5"/>
              </a:lnSpc>
            </a:pPr>
            <a:r>
              <a:rPr lang="en-US" b="true" sz="8104" spc="-35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Speed-Up vs. Thread Count (DoG Filter on 4K Image)</a:t>
            </a:r>
          </a:p>
        </p:txBody>
      </p:sp>
    </p:spTree>
  </p:cSld>
  <p:clrMapOvr>
    <a:masterClrMapping/>
  </p:clrMapOvr>
  <p:transition spd="med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48201" y="5842518"/>
            <a:ext cx="2776452" cy="2705778"/>
          </a:xfrm>
          <a:custGeom>
            <a:avLst/>
            <a:gdLst/>
            <a:ahLst/>
            <a:cxnLst/>
            <a:rect r="r" b="b" t="t" l="l"/>
            <a:pathLst>
              <a:path h="2705778" w="2776452">
                <a:moveTo>
                  <a:pt x="0" y="0"/>
                </a:moveTo>
                <a:lnTo>
                  <a:pt x="2776452" y="0"/>
                </a:lnTo>
                <a:lnTo>
                  <a:pt x="2776452" y="2705778"/>
                </a:lnTo>
                <a:lnTo>
                  <a:pt x="0" y="2705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67344" y="3285414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67344" y="2329772"/>
            <a:ext cx="936099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 Platform: 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14-core laptop, 4 K input image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Filter: 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Difference-of-Gaussian (DoG)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8217" y="3428305"/>
            <a:ext cx="509641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17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Speed-Up vs. Thread Count (DoG Filter on 4K Image)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48201" y="5842518"/>
            <a:ext cx="2776452" cy="2705778"/>
          </a:xfrm>
          <a:custGeom>
            <a:avLst/>
            <a:gdLst/>
            <a:ahLst/>
            <a:cxnLst/>
            <a:rect r="r" b="b" t="t" l="l"/>
            <a:pathLst>
              <a:path h="2705778" w="2776452">
                <a:moveTo>
                  <a:pt x="0" y="0"/>
                </a:moveTo>
                <a:lnTo>
                  <a:pt x="2776452" y="0"/>
                </a:lnTo>
                <a:lnTo>
                  <a:pt x="2776452" y="2705778"/>
                </a:lnTo>
                <a:lnTo>
                  <a:pt x="0" y="2705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69980" y="2344878"/>
            <a:ext cx="8338298" cy="6750758"/>
          </a:xfrm>
          <a:custGeom>
            <a:avLst/>
            <a:gdLst/>
            <a:ahLst/>
            <a:cxnLst/>
            <a:rect r="r" b="b" t="t" l="l"/>
            <a:pathLst>
              <a:path h="6750758" w="8338298">
                <a:moveTo>
                  <a:pt x="0" y="0"/>
                </a:moveTo>
                <a:lnTo>
                  <a:pt x="8338298" y="0"/>
                </a:lnTo>
                <a:lnTo>
                  <a:pt x="8338298" y="6750758"/>
                </a:lnTo>
                <a:lnTo>
                  <a:pt x="0" y="67507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217" y="3428305"/>
            <a:ext cx="509641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17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Speed-Up vs. Thread Count (DoG Filter on 4K Image)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16772532" cy="7467954"/>
            <a:chOff x="0" y="0"/>
            <a:chExt cx="4417457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7457" cy="1966869"/>
            </a:xfrm>
            <a:custGeom>
              <a:avLst/>
              <a:gdLst/>
              <a:ahLst/>
              <a:cxnLst/>
              <a:rect r="r" b="b" t="t" l="l"/>
              <a:pathLst>
                <a:path h="1966869" w="4417457">
                  <a:moveTo>
                    <a:pt x="25849" y="0"/>
                  </a:moveTo>
                  <a:lnTo>
                    <a:pt x="4391608" y="0"/>
                  </a:lnTo>
                  <a:cubicBezTo>
                    <a:pt x="4405884" y="0"/>
                    <a:pt x="4417457" y="11573"/>
                    <a:pt x="4417457" y="25849"/>
                  </a:cubicBezTo>
                  <a:lnTo>
                    <a:pt x="4417457" y="1941020"/>
                  </a:lnTo>
                  <a:cubicBezTo>
                    <a:pt x="4417457" y="1955296"/>
                    <a:pt x="4405884" y="1966869"/>
                    <a:pt x="4391608" y="1966869"/>
                  </a:cubicBezTo>
                  <a:lnTo>
                    <a:pt x="25849" y="1966869"/>
                  </a:lnTo>
                  <a:cubicBezTo>
                    <a:pt x="11573" y="1966869"/>
                    <a:pt x="0" y="1955296"/>
                    <a:pt x="0" y="1941020"/>
                  </a:cubicBezTo>
                  <a:lnTo>
                    <a:pt x="0" y="25849"/>
                  </a:lnTo>
                  <a:cubicBezTo>
                    <a:pt x="0" y="11573"/>
                    <a:pt x="11573" y="0"/>
                    <a:pt x="25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417457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61211" y="5720257"/>
            <a:ext cx="3165579" cy="3085000"/>
          </a:xfrm>
          <a:custGeom>
            <a:avLst/>
            <a:gdLst/>
            <a:ahLst/>
            <a:cxnLst/>
            <a:rect r="r" b="b" t="t" l="l"/>
            <a:pathLst>
              <a:path h="3085000" w="3165579">
                <a:moveTo>
                  <a:pt x="0" y="0"/>
                </a:moveTo>
                <a:lnTo>
                  <a:pt x="3165578" y="0"/>
                </a:lnTo>
                <a:lnTo>
                  <a:pt x="3165578" y="3085000"/>
                </a:lnTo>
                <a:lnTo>
                  <a:pt x="0" y="308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36187" y="2638233"/>
            <a:ext cx="13015627" cy="281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5"/>
              </a:lnSpc>
            </a:pPr>
            <a:r>
              <a:rPr lang="en-US" b="true" sz="8104" spc="-35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Speed-Up vs. Image Resolution (DoG Filter)</a:t>
            </a:r>
          </a:p>
        </p:txBody>
      </p:sp>
    </p:spTree>
  </p:cSld>
  <p:clrMapOvr>
    <a:masterClrMapping/>
  </p:clrMapOvr>
  <p:transition spd="med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48201" y="5842518"/>
            <a:ext cx="2776452" cy="2705778"/>
          </a:xfrm>
          <a:custGeom>
            <a:avLst/>
            <a:gdLst/>
            <a:ahLst/>
            <a:cxnLst/>
            <a:rect r="r" b="b" t="t" l="l"/>
            <a:pathLst>
              <a:path h="2705778" w="2776452">
                <a:moveTo>
                  <a:pt x="0" y="0"/>
                </a:moveTo>
                <a:lnTo>
                  <a:pt x="2776452" y="0"/>
                </a:lnTo>
                <a:lnTo>
                  <a:pt x="2776452" y="2705778"/>
                </a:lnTo>
                <a:lnTo>
                  <a:pt x="0" y="2705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83897" y="3207260"/>
            <a:ext cx="8110465" cy="6079615"/>
          </a:xfrm>
          <a:custGeom>
            <a:avLst/>
            <a:gdLst/>
            <a:ahLst/>
            <a:cxnLst/>
            <a:rect r="r" b="b" t="t" l="l"/>
            <a:pathLst>
              <a:path h="6079615" w="8110465">
                <a:moveTo>
                  <a:pt x="0" y="0"/>
                </a:moveTo>
                <a:lnTo>
                  <a:pt x="8110465" y="0"/>
                </a:lnTo>
                <a:lnTo>
                  <a:pt x="8110465" y="6079615"/>
                </a:lnTo>
                <a:lnTo>
                  <a:pt x="0" y="60796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83897" y="2233773"/>
            <a:ext cx="936099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 Platform: 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14-core laptop, 8 threads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Filter: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Difference-of-Gaussian (DoG)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8217" y="3428305"/>
            <a:ext cx="509641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-17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Speed-Up vs. Thread Count (DoG Filter on 4K Image)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Others</a:t>
            </a:r>
          </a:p>
        </p:txBody>
      </p:sp>
    </p:spTree>
  </p:cSld>
  <p:clrMapOvr>
    <a:masterClrMapping/>
  </p:clrMapOvr>
  <p:transition spd="med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275" y="2057400"/>
            <a:ext cx="7524688" cy="4166571"/>
            <a:chOff x="0" y="0"/>
            <a:chExt cx="1165771" cy="645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-5649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73785" y="7087193"/>
            <a:ext cx="5327667" cy="214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6"/>
              </a:lnSpc>
            </a:pPr>
            <a:r>
              <a:rPr lang="en-US" sz="3104" spc="36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Live JavaFX GUI Demo  </a:t>
            </a:r>
          </a:p>
          <a:p>
            <a:pPr algn="l">
              <a:lnSpc>
                <a:spcPts val="4346"/>
              </a:lnSpc>
            </a:pPr>
            <a:r>
              <a:rPr lang="en-US" sz="3104" spc="36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• Load Image/Video  </a:t>
            </a:r>
          </a:p>
          <a:p>
            <a:pPr algn="l">
              <a:lnSpc>
                <a:spcPts val="4346"/>
              </a:lnSpc>
            </a:pPr>
            <a:r>
              <a:rPr lang="en-US" sz="3104" spc="36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• Select Filter &amp; Mode  </a:t>
            </a:r>
          </a:p>
          <a:p>
            <a:pPr algn="l">
              <a:lnSpc>
                <a:spcPts val="4346"/>
              </a:lnSpc>
            </a:pPr>
            <a:r>
              <a:rPr lang="en-US" sz="3104" spc="36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• Preview &amp; Stats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9741" y="2829340"/>
            <a:ext cx="8090250" cy="110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1"/>
              </a:lnSpc>
            </a:pPr>
            <a:r>
              <a:rPr lang="en-US" b="true" sz="7619" spc="-34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81989" y="4457734"/>
            <a:ext cx="7862011" cy="4337953"/>
            <a:chOff x="0" y="0"/>
            <a:chExt cx="10482681" cy="578393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10482681" cy="1057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1"/>
                </a:lnSpc>
              </a:pPr>
              <a:r>
                <a:rPr lang="en-US" b="true" sz="22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Problem:</a:t>
              </a: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Real-time filtering of large images and videos is compute-intensive.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263216"/>
              <a:ext cx="10482681" cy="1057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1"/>
                </a:lnSpc>
              </a:pPr>
              <a:r>
                <a:rPr lang="en-US" b="true" sz="22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</a:t>
              </a:r>
              <a:r>
                <a:rPr lang="en-US" b="true" sz="22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oal:</a:t>
              </a: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Achieve ≥ 3× speed-up over sequential processing on 8 cores.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593108"/>
              <a:ext cx="10482681" cy="3190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1"/>
                </a:lnSpc>
              </a:pPr>
              <a:r>
                <a:rPr lang="en-US" sz="2251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Appr</a:t>
              </a:r>
              <a:r>
                <a:rPr lang="en-US" b="true" sz="22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oach:</a:t>
              </a:r>
            </a:p>
            <a:p>
              <a:pPr algn="l" marL="486066" indent="-243033" lvl="1">
                <a:lnSpc>
                  <a:spcPts val="3151"/>
                </a:lnSpc>
                <a:buFont typeface="Arial"/>
                <a:buChar char="•"/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JavaFX GUI for user interaction</a:t>
              </a:r>
            </a:p>
            <a:p>
              <a:pPr algn="l" marL="486066" indent="-243033" lvl="1">
                <a:lnSpc>
                  <a:spcPts val="3151"/>
                </a:lnSpc>
                <a:buFont typeface="Arial"/>
                <a:buChar char="•"/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Three convolution filters: Blur, LoG, DoG</a:t>
              </a:r>
            </a:p>
            <a:p>
              <a:pPr algn="l" marL="486066" indent="-243033" lvl="1">
                <a:lnSpc>
                  <a:spcPts val="3151"/>
                </a:lnSpc>
                <a:buFont typeface="Arial"/>
                <a:buChar char="•"/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Sequential baseline vs. Fork/Join parallel version</a:t>
              </a:r>
            </a:p>
            <a:p>
              <a:pPr algn="l" marL="486066" indent="-243033" lvl="1">
                <a:lnSpc>
                  <a:spcPts val="3151"/>
                </a:lnSpc>
                <a:buFont typeface="Arial"/>
                <a:buChar char="•"/>
              </a:pPr>
              <a:r>
                <a:rPr lang="en-US" sz="225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Report timing, CPU use, and memory overhead</a:t>
              </a:r>
            </a:p>
            <a:p>
              <a:pPr algn="l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75993" y="1894724"/>
            <a:ext cx="9483469" cy="3539006"/>
            <a:chOff x="0" y="0"/>
            <a:chExt cx="2497704" cy="9320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7704" cy="932084"/>
            </a:xfrm>
            <a:custGeom>
              <a:avLst/>
              <a:gdLst/>
              <a:ahLst/>
              <a:cxnLst/>
              <a:rect r="r" b="b" t="t" l="l"/>
              <a:pathLst>
                <a:path h="932084" w="2497704">
                  <a:moveTo>
                    <a:pt x="45716" y="0"/>
                  </a:moveTo>
                  <a:lnTo>
                    <a:pt x="2451988" y="0"/>
                  </a:lnTo>
                  <a:cubicBezTo>
                    <a:pt x="2464113" y="0"/>
                    <a:pt x="2475741" y="4817"/>
                    <a:pt x="2484314" y="13390"/>
                  </a:cubicBezTo>
                  <a:cubicBezTo>
                    <a:pt x="2492887" y="21963"/>
                    <a:pt x="2497704" y="33591"/>
                    <a:pt x="2497704" y="45716"/>
                  </a:cubicBezTo>
                  <a:lnTo>
                    <a:pt x="2497704" y="886368"/>
                  </a:lnTo>
                  <a:cubicBezTo>
                    <a:pt x="2497704" y="898492"/>
                    <a:pt x="2492887" y="910121"/>
                    <a:pt x="2484314" y="918694"/>
                  </a:cubicBezTo>
                  <a:cubicBezTo>
                    <a:pt x="2475741" y="927267"/>
                    <a:pt x="2464113" y="932084"/>
                    <a:pt x="2451988" y="932084"/>
                  </a:cubicBezTo>
                  <a:lnTo>
                    <a:pt x="45716" y="932084"/>
                  </a:lnTo>
                  <a:cubicBezTo>
                    <a:pt x="33591" y="932084"/>
                    <a:pt x="21963" y="927267"/>
                    <a:pt x="13390" y="918694"/>
                  </a:cubicBezTo>
                  <a:cubicBezTo>
                    <a:pt x="4817" y="910121"/>
                    <a:pt x="0" y="898492"/>
                    <a:pt x="0" y="886368"/>
                  </a:cubicBezTo>
                  <a:lnTo>
                    <a:pt x="0" y="45716"/>
                  </a:lnTo>
                  <a:cubicBezTo>
                    <a:pt x="0" y="33591"/>
                    <a:pt x="4817" y="21963"/>
                    <a:pt x="13390" y="13390"/>
                  </a:cubicBezTo>
                  <a:cubicBezTo>
                    <a:pt x="21963" y="4817"/>
                    <a:pt x="33591" y="0"/>
                    <a:pt x="45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497704" cy="998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894724"/>
            <a:ext cx="1531760" cy="7573887"/>
            <a:chOff x="0" y="0"/>
            <a:chExt cx="403426" cy="19947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3426" cy="1994769"/>
            </a:xfrm>
            <a:custGeom>
              <a:avLst/>
              <a:gdLst/>
              <a:ahLst/>
              <a:cxnLst/>
              <a:rect r="r" b="b" t="t" l="l"/>
              <a:pathLst>
                <a:path h="1994769" w="403426">
                  <a:moveTo>
                    <a:pt x="201713" y="0"/>
                  </a:moveTo>
                  <a:lnTo>
                    <a:pt x="201713" y="0"/>
                  </a:lnTo>
                  <a:cubicBezTo>
                    <a:pt x="255211" y="0"/>
                    <a:pt x="306517" y="21252"/>
                    <a:pt x="344346" y="59080"/>
                  </a:cubicBezTo>
                  <a:cubicBezTo>
                    <a:pt x="382175" y="96909"/>
                    <a:pt x="403426" y="148216"/>
                    <a:pt x="403426" y="201713"/>
                  </a:cubicBezTo>
                  <a:lnTo>
                    <a:pt x="403426" y="1793055"/>
                  </a:lnTo>
                  <a:cubicBezTo>
                    <a:pt x="403426" y="1904459"/>
                    <a:pt x="313116" y="1994769"/>
                    <a:pt x="201713" y="1994769"/>
                  </a:cubicBezTo>
                  <a:lnTo>
                    <a:pt x="201713" y="1994769"/>
                  </a:lnTo>
                  <a:cubicBezTo>
                    <a:pt x="148216" y="1994769"/>
                    <a:pt x="96909" y="1973517"/>
                    <a:pt x="59080" y="1935688"/>
                  </a:cubicBezTo>
                  <a:cubicBezTo>
                    <a:pt x="21252" y="1897860"/>
                    <a:pt x="0" y="1846553"/>
                    <a:pt x="0" y="1793055"/>
                  </a:cubicBezTo>
                  <a:lnTo>
                    <a:pt x="0" y="201713"/>
                  </a:lnTo>
                  <a:cubicBezTo>
                    <a:pt x="0" y="90310"/>
                    <a:pt x="90310" y="0"/>
                    <a:pt x="2017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403426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97637" y="1907714"/>
            <a:ext cx="4427047" cy="7573887"/>
            <a:chOff x="0" y="0"/>
            <a:chExt cx="1165971" cy="19947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971" cy="1994769"/>
            </a:xfrm>
            <a:custGeom>
              <a:avLst/>
              <a:gdLst/>
              <a:ahLst/>
              <a:cxnLst/>
              <a:rect r="r" b="b" t="t" l="l"/>
              <a:pathLst>
                <a:path h="1994769" w="1165971">
                  <a:moveTo>
                    <a:pt x="97932" y="0"/>
                  </a:moveTo>
                  <a:lnTo>
                    <a:pt x="1068040" y="0"/>
                  </a:lnTo>
                  <a:cubicBezTo>
                    <a:pt x="1094013" y="0"/>
                    <a:pt x="1118922" y="10318"/>
                    <a:pt x="1137288" y="28683"/>
                  </a:cubicBezTo>
                  <a:cubicBezTo>
                    <a:pt x="1155653" y="47049"/>
                    <a:pt x="1165971" y="71958"/>
                    <a:pt x="1165971" y="97932"/>
                  </a:cubicBezTo>
                  <a:lnTo>
                    <a:pt x="1165971" y="1896837"/>
                  </a:lnTo>
                  <a:cubicBezTo>
                    <a:pt x="1165971" y="1950923"/>
                    <a:pt x="1122126" y="1994769"/>
                    <a:pt x="1068040" y="1994769"/>
                  </a:cubicBezTo>
                  <a:lnTo>
                    <a:pt x="97932" y="1994769"/>
                  </a:lnTo>
                  <a:cubicBezTo>
                    <a:pt x="71958" y="1994769"/>
                    <a:pt x="47049" y="1984451"/>
                    <a:pt x="28683" y="1966085"/>
                  </a:cubicBezTo>
                  <a:cubicBezTo>
                    <a:pt x="10318" y="1947719"/>
                    <a:pt x="0" y="1922810"/>
                    <a:pt x="0" y="1896837"/>
                  </a:cubicBezTo>
                  <a:lnTo>
                    <a:pt x="0" y="97932"/>
                  </a:lnTo>
                  <a:cubicBezTo>
                    <a:pt x="0" y="43845"/>
                    <a:pt x="43845" y="0"/>
                    <a:pt x="979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165971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2003716" y="5188274"/>
            <a:ext cx="7031383" cy="98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5"/>
              </a:lnSpc>
            </a:pPr>
            <a:r>
              <a:rPr lang="en-US" b="true" sz="5775" spc="-25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System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68207" y="2305028"/>
            <a:ext cx="4085907" cy="590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GUI (JavaFX)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Tw</a:t>
            </a: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tabs: Image &amp; Video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File chooser, filter/mode selectors</a:t>
            </a:r>
          </a:p>
          <a:p>
            <a:pPr algn="l" marL="669289" indent="-334645" lvl="1">
              <a:lnSpc>
                <a:spcPts val="4122"/>
              </a:lnSpc>
              <a:buFont typeface="Arial"/>
              <a:buChar char="•"/>
            </a:pPr>
            <a:r>
              <a:rPr lang="en-US" sz="3099" spc="-1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Live previews, hover-zoom on images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Buttons to run experiments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04683" y="2426746"/>
            <a:ext cx="8626089" cy="237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3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FilterProcessor</a:t>
            </a:r>
          </a:p>
          <a:p>
            <a:pPr algn="l" marL="719182" indent="-359591" lvl="1">
              <a:lnSpc>
                <a:spcPts val="4663"/>
              </a:lnSpc>
              <a:buFont typeface="Arial"/>
              <a:buChar char="•"/>
            </a:pPr>
            <a:r>
              <a:rPr lang="en-US" sz="33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Loads image data into an int[]</a:t>
            </a:r>
          </a:p>
          <a:p>
            <a:pPr algn="l" marL="719182" indent="-359591" lvl="1">
              <a:lnSpc>
                <a:spcPts val="4663"/>
              </a:lnSpc>
              <a:buFont typeface="Arial"/>
              <a:buChar char="•"/>
            </a:pPr>
            <a:r>
              <a:rPr lang="en-US" sz="33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Applies convolution via a RecursiveAction tree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975993" y="5929605"/>
            <a:ext cx="9483469" cy="3539006"/>
            <a:chOff x="0" y="0"/>
            <a:chExt cx="2497704" cy="9320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97704" cy="932084"/>
            </a:xfrm>
            <a:custGeom>
              <a:avLst/>
              <a:gdLst/>
              <a:ahLst/>
              <a:cxnLst/>
              <a:rect r="r" b="b" t="t" l="l"/>
              <a:pathLst>
                <a:path h="932084" w="2497704">
                  <a:moveTo>
                    <a:pt x="45716" y="0"/>
                  </a:moveTo>
                  <a:lnTo>
                    <a:pt x="2451988" y="0"/>
                  </a:lnTo>
                  <a:cubicBezTo>
                    <a:pt x="2464113" y="0"/>
                    <a:pt x="2475741" y="4817"/>
                    <a:pt x="2484314" y="13390"/>
                  </a:cubicBezTo>
                  <a:cubicBezTo>
                    <a:pt x="2492887" y="21963"/>
                    <a:pt x="2497704" y="33591"/>
                    <a:pt x="2497704" y="45716"/>
                  </a:cubicBezTo>
                  <a:lnTo>
                    <a:pt x="2497704" y="886368"/>
                  </a:lnTo>
                  <a:cubicBezTo>
                    <a:pt x="2497704" y="898492"/>
                    <a:pt x="2492887" y="910121"/>
                    <a:pt x="2484314" y="918694"/>
                  </a:cubicBezTo>
                  <a:cubicBezTo>
                    <a:pt x="2475741" y="927267"/>
                    <a:pt x="2464113" y="932084"/>
                    <a:pt x="2451988" y="932084"/>
                  </a:cubicBezTo>
                  <a:lnTo>
                    <a:pt x="45716" y="932084"/>
                  </a:lnTo>
                  <a:cubicBezTo>
                    <a:pt x="33591" y="932084"/>
                    <a:pt x="21963" y="927267"/>
                    <a:pt x="13390" y="918694"/>
                  </a:cubicBezTo>
                  <a:cubicBezTo>
                    <a:pt x="4817" y="910121"/>
                    <a:pt x="0" y="898492"/>
                    <a:pt x="0" y="886368"/>
                  </a:cubicBezTo>
                  <a:lnTo>
                    <a:pt x="0" y="45716"/>
                  </a:lnTo>
                  <a:cubicBezTo>
                    <a:pt x="0" y="33591"/>
                    <a:pt x="4817" y="21963"/>
                    <a:pt x="13390" y="13390"/>
                  </a:cubicBezTo>
                  <a:cubicBezTo>
                    <a:pt x="21963" y="4817"/>
                    <a:pt x="33591" y="0"/>
                    <a:pt x="45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2497704" cy="998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404683" y="6165493"/>
            <a:ext cx="8626089" cy="296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3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VideoProcessor</a:t>
            </a:r>
          </a:p>
          <a:p>
            <a:pPr algn="l" marL="719182" indent="-359591" lvl="1">
              <a:lnSpc>
                <a:spcPts val="4663"/>
              </a:lnSpc>
              <a:buFont typeface="Arial"/>
              <a:buChar char="•"/>
            </a:pPr>
            <a:r>
              <a:rPr lang="en-US" sz="33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Captures frames with OpenCV</a:t>
            </a:r>
          </a:p>
          <a:p>
            <a:pPr algn="l" marL="719182" indent="-359591" lvl="1">
              <a:lnSpc>
                <a:spcPts val="4663"/>
              </a:lnSpc>
              <a:buFont typeface="Arial"/>
              <a:buChar char="•"/>
            </a:pPr>
            <a:r>
              <a:rPr lang="en-US" sz="33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Hands frames to FilterProcessor</a:t>
            </a:r>
          </a:p>
          <a:p>
            <a:pPr algn="l" marL="719182" indent="-359591" lvl="1">
              <a:lnSpc>
                <a:spcPts val="4663"/>
              </a:lnSpc>
              <a:buFont typeface="Arial"/>
              <a:buChar char="•"/>
            </a:pPr>
            <a:r>
              <a:rPr lang="en-US" sz="33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Encodes output with JCodec’s AWTSequenceEncoder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16772532" cy="7467954"/>
            <a:chOff x="0" y="0"/>
            <a:chExt cx="4417457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7457" cy="1966869"/>
            </a:xfrm>
            <a:custGeom>
              <a:avLst/>
              <a:gdLst/>
              <a:ahLst/>
              <a:cxnLst/>
              <a:rect r="r" b="b" t="t" l="l"/>
              <a:pathLst>
                <a:path h="1966869" w="4417457">
                  <a:moveTo>
                    <a:pt x="25849" y="0"/>
                  </a:moveTo>
                  <a:lnTo>
                    <a:pt x="4391608" y="0"/>
                  </a:lnTo>
                  <a:cubicBezTo>
                    <a:pt x="4405884" y="0"/>
                    <a:pt x="4417457" y="11573"/>
                    <a:pt x="4417457" y="25849"/>
                  </a:cubicBezTo>
                  <a:lnTo>
                    <a:pt x="4417457" y="1941020"/>
                  </a:lnTo>
                  <a:cubicBezTo>
                    <a:pt x="4417457" y="1955296"/>
                    <a:pt x="4405884" y="1966869"/>
                    <a:pt x="4391608" y="1966869"/>
                  </a:cubicBezTo>
                  <a:lnTo>
                    <a:pt x="25849" y="1966869"/>
                  </a:lnTo>
                  <a:cubicBezTo>
                    <a:pt x="11573" y="1966869"/>
                    <a:pt x="0" y="1955296"/>
                    <a:pt x="0" y="1941020"/>
                  </a:cubicBezTo>
                  <a:lnTo>
                    <a:pt x="0" y="25849"/>
                  </a:lnTo>
                  <a:cubicBezTo>
                    <a:pt x="0" y="11573"/>
                    <a:pt x="11573" y="0"/>
                    <a:pt x="25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417457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96209" y="5379350"/>
            <a:ext cx="3695582" cy="3878950"/>
          </a:xfrm>
          <a:custGeom>
            <a:avLst/>
            <a:gdLst/>
            <a:ahLst/>
            <a:cxnLst/>
            <a:rect r="r" b="b" t="t" l="l"/>
            <a:pathLst>
              <a:path h="3878950" w="3695582">
                <a:moveTo>
                  <a:pt x="0" y="0"/>
                </a:moveTo>
                <a:lnTo>
                  <a:pt x="3695582" y="0"/>
                </a:lnTo>
                <a:lnTo>
                  <a:pt x="3695582" y="3878950"/>
                </a:lnTo>
                <a:lnTo>
                  <a:pt x="0" y="3878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43673" y="3032048"/>
            <a:ext cx="9893157" cy="137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5"/>
              </a:lnSpc>
            </a:pPr>
            <a:r>
              <a:rPr lang="en-US" b="true" sz="8104" spc="-35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FilterProcessor.java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40435" y="5644057"/>
            <a:ext cx="2991983" cy="3140440"/>
          </a:xfrm>
          <a:custGeom>
            <a:avLst/>
            <a:gdLst/>
            <a:ahLst/>
            <a:cxnLst/>
            <a:rect r="r" b="b" t="t" l="l"/>
            <a:pathLst>
              <a:path h="3140440" w="2991983">
                <a:moveTo>
                  <a:pt x="0" y="0"/>
                </a:moveTo>
                <a:lnTo>
                  <a:pt x="2991983" y="0"/>
                </a:lnTo>
                <a:lnTo>
                  <a:pt x="2991983" y="3140440"/>
                </a:lnTo>
                <a:lnTo>
                  <a:pt x="0" y="3140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83124" y="3343967"/>
            <a:ext cx="8912010" cy="1480985"/>
          </a:xfrm>
          <a:custGeom>
            <a:avLst/>
            <a:gdLst/>
            <a:ahLst/>
            <a:cxnLst/>
            <a:rect r="r" b="b" t="t" l="l"/>
            <a:pathLst>
              <a:path h="1480985" w="8912010">
                <a:moveTo>
                  <a:pt x="0" y="0"/>
                </a:moveTo>
                <a:lnTo>
                  <a:pt x="8912010" y="0"/>
                </a:lnTo>
                <a:lnTo>
                  <a:pt x="8912010" y="1480985"/>
                </a:lnTo>
                <a:lnTo>
                  <a:pt x="0" y="1480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471" t="-74395" r="-11343" b="-22930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1727" y="3228047"/>
            <a:ext cx="5529400" cy="72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-18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FilterProcessor.java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58634" y="2291422"/>
            <a:ext cx="936099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Purpose: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Parallel 2D convolution (Blur, LoG, DoG) on a BufferedImage using ForkJoin.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58634" y="5024977"/>
            <a:ext cx="9360991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</a:t>
            </a:r>
            <a:r>
              <a:rPr lang="en-US" b="true" sz="23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rkflow: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 all pixels once into int[] srcPixels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Precompute kernels: Mean Blur (23x23), LoG (9×9), DoG (7×7 &amp; 15×15)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Invoke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516820" y="7195407"/>
            <a:ext cx="9244619" cy="1908940"/>
          </a:xfrm>
          <a:custGeom>
            <a:avLst/>
            <a:gdLst/>
            <a:ahLst/>
            <a:cxnLst/>
            <a:rect r="r" b="b" t="t" l="l"/>
            <a:pathLst>
              <a:path h="1908940" w="9244619">
                <a:moveTo>
                  <a:pt x="0" y="0"/>
                </a:moveTo>
                <a:lnTo>
                  <a:pt x="9244619" y="0"/>
                </a:lnTo>
                <a:lnTo>
                  <a:pt x="9244619" y="1908940"/>
                </a:lnTo>
                <a:lnTo>
                  <a:pt x="0" y="19089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666" t="-49534" r="-11032" b="-134623"/>
            </a:stretch>
          </a:blipFill>
        </p:spPr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00921" y="1645510"/>
            <a:ext cx="10876417" cy="8149494"/>
            <a:chOff x="0" y="0"/>
            <a:chExt cx="2864571" cy="21463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64571" cy="2146369"/>
            </a:xfrm>
            <a:custGeom>
              <a:avLst/>
              <a:gdLst/>
              <a:ahLst/>
              <a:cxnLst/>
              <a:rect r="r" b="b" t="t" l="l"/>
              <a:pathLst>
                <a:path h="21463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106507"/>
                  </a:lnTo>
                  <a:cubicBezTo>
                    <a:pt x="2864571" y="2128522"/>
                    <a:pt x="2846724" y="2146369"/>
                    <a:pt x="2824709" y="2146369"/>
                  </a:cubicBezTo>
                  <a:lnTo>
                    <a:pt x="39861" y="2146369"/>
                  </a:lnTo>
                  <a:cubicBezTo>
                    <a:pt x="17846" y="2146369"/>
                    <a:pt x="0" y="2128522"/>
                    <a:pt x="0" y="21065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864571" cy="2213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40435" y="5644057"/>
            <a:ext cx="2991983" cy="3140440"/>
          </a:xfrm>
          <a:custGeom>
            <a:avLst/>
            <a:gdLst/>
            <a:ahLst/>
            <a:cxnLst/>
            <a:rect r="r" b="b" t="t" l="l"/>
            <a:pathLst>
              <a:path h="3140440" w="2991983">
                <a:moveTo>
                  <a:pt x="0" y="0"/>
                </a:moveTo>
                <a:lnTo>
                  <a:pt x="2991983" y="0"/>
                </a:lnTo>
                <a:lnTo>
                  <a:pt x="2991983" y="3140440"/>
                </a:lnTo>
                <a:lnTo>
                  <a:pt x="0" y="3140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727" y="3228047"/>
            <a:ext cx="5529400" cy="72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-18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FilterProcessor.java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58634" y="1974501"/>
            <a:ext cx="9360991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method rec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ursively splits the image’s pixel range into chunks of at most 10 000 pixels. Once a chunk is small enough, it directly applies the chosen filter per pixel; otherwise, it spawns two subtasks to process each half in parallel.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675129" y="3678206"/>
            <a:ext cx="8928001" cy="5952430"/>
          </a:xfrm>
          <a:custGeom>
            <a:avLst/>
            <a:gdLst/>
            <a:ahLst/>
            <a:cxnLst/>
            <a:rect r="r" b="b" t="t" l="l"/>
            <a:pathLst>
              <a:path h="5952430" w="8928001">
                <a:moveTo>
                  <a:pt x="0" y="0"/>
                </a:moveTo>
                <a:lnTo>
                  <a:pt x="8928001" y="0"/>
                </a:lnTo>
                <a:lnTo>
                  <a:pt x="8928001" y="5952430"/>
                </a:lnTo>
                <a:lnTo>
                  <a:pt x="0" y="5952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267" t="-10028" r="-6502" b="-11638"/>
            </a:stretch>
          </a:blipFill>
        </p:spPr>
      </p:sp>
    </p:spTree>
  </p:cSld>
  <p:clrMapOvr>
    <a:masterClrMapping/>
  </p:clrMapOvr>
  <p:transition spd="med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16772532" cy="7467954"/>
            <a:chOff x="0" y="0"/>
            <a:chExt cx="4417457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7457" cy="1966869"/>
            </a:xfrm>
            <a:custGeom>
              <a:avLst/>
              <a:gdLst/>
              <a:ahLst/>
              <a:cxnLst/>
              <a:rect r="r" b="b" t="t" l="l"/>
              <a:pathLst>
                <a:path h="1966869" w="4417457">
                  <a:moveTo>
                    <a:pt x="25849" y="0"/>
                  </a:moveTo>
                  <a:lnTo>
                    <a:pt x="4391608" y="0"/>
                  </a:lnTo>
                  <a:cubicBezTo>
                    <a:pt x="4405884" y="0"/>
                    <a:pt x="4417457" y="11573"/>
                    <a:pt x="4417457" y="25849"/>
                  </a:cubicBezTo>
                  <a:lnTo>
                    <a:pt x="4417457" y="1941020"/>
                  </a:lnTo>
                  <a:cubicBezTo>
                    <a:pt x="4417457" y="1955296"/>
                    <a:pt x="4405884" y="1966869"/>
                    <a:pt x="4391608" y="1966869"/>
                  </a:cubicBezTo>
                  <a:lnTo>
                    <a:pt x="25849" y="1966869"/>
                  </a:lnTo>
                  <a:cubicBezTo>
                    <a:pt x="11573" y="1966869"/>
                    <a:pt x="0" y="1955296"/>
                    <a:pt x="0" y="1941020"/>
                  </a:cubicBezTo>
                  <a:lnTo>
                    <a:pt x="0" y="25849"/>
                  </a:lnTo>
                  <a:cubicBezTo>
                    <a:pt x="0" y="11573"/>
                    <a:pt x="11573" y="0"/>
                    <a:pt x="25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417457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138097" y="5314854"/>
            <a:ext cx="4011805" cy="3085443"/>
          </a:xfrm>
          <a:custGeom>
            <a:avLst/>
            <a:gdLst/>
            <a:ahLst/>
            <a:cxnLst/>
            <a:rect r="r" b="b" t="t" l="l"/>
            <a:pathLst>
              <a:path h="3085443" w="4011805">
                <a:moveTo>
                  <a:pt x="0" y="0"/>
                </a:moveTo>
                <a:lnTo>
                  <a:pt x="4011806" y="0"/>
                </a:lnTo>
                <a:lnTo>
                  <a:pt x="4011806" y="3085443"/>
                </a:lnTo>
                <a:lnTo>
                  <a:pt x="0" y="3085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43673" y="3032048"/>
            <a:ext cx="9893157" cy="137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5"/>
              </a:lnSpc>
            </a:pPr>
            <a:r>
              <a:rPr lang="en-US" b="true" sz="8104" spc="-35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VideoProcessor.java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1926" y="5520768"/>
            <a:ext cx="3909001" cy="3006377"/>
          </a:xfrm>
          <a:custGeom>
            <a:avLst/>
            <a:gdLst/>
            <a:ahLst/>
            <a:cxnLst/>
            <a:rect r="r" b="b" t="t" l="l"/>
            <a:pathLst>
              <a:path h="3006377" w="3909001">
                <a:moveTo>
                  <a:pt x="0" y="0"/>
                </a:moveTo>
                <a:lnTo>
                  <a:pt x="3909001" y="0"/>
                </a:lnTo>
                <a:lnTo>
                  <a:pt x="3909001" y="3006378"/>
                </a:lnTo>
                <a:lnTo>
                  <a:pt x="0" y="3006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727" y="3228047"/>
            <a:ext cx="5529400" cy="71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6"/>
              </a:lnSpc>
            </a:pPr>
            <a:r>
              <a:rPr lang="en-US" b="true" sz="4204" spc="-18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VideoProcessor.java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29468" y="2783372"/>
            <a:ext cx="11494070" cy="1677908"/>
            <a:chOff x="0" y="0"/>
            <a:chExt cx="15325427" cy="223721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5325427" cy="2237211"/>
              <a:chOff x="0" y="0"/>
              <a:chExt cx="2951718" cy="43089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51718" cy="430893"/>
              </a:xfrm>
              <a:custGeom>
                <a:avLst/>
                <a:gdLst/>
                <a:ahLst/>
                <a:cxnLst/>
                <a:rect r="r" b="b" t="t" l="l"/>
                <a:pathLst>
                  <a:path h="430893" w="2951718">
                    <a:moveTo>
                      <a:pt x="38684" y="0"/>
                    </a:moveTo>
                    <a:lnTo>
                      <a:pt x="2913034" y="0"/>
                    </a:lnTo>
                    <a:cubicBezTo>
                      <a:pt x="2923293" y="0"/>
                      <a:pt x="2933133" y="4076"/>
                      <a:pt x="2940388" y="11330"/>
                    </a:cubicBezTo>
                    <a:cubicBezTo>
                      <a:pt x="2947642" y="18585"/>
                      <a:pt x="2951718" y="28425"/>
                      <a:pt x="2951718" y="38684"/>
                    </a:cubicBezTo>
                    <a:lnTo>
                      <a:pt x="2951718" y="392208"/>
                    </a:lnTo>
                    <a:cubicBezTo>
                      <a:pt x="2951718" y="413573"/>
                      <a:pt x="2934399" y="430893"/>
                      <a:pt x="2913034" y="430893"/>
                    </a:cubicBezTo>
                    <a:lnTo>
                      <a:pt x="38684" y="430893"/>
                    </a:lnTo>
                    <a:cubicBezTo>
                      <a:pt x="28425" y="430893"/>
                      <a:pt x="18585" y="426817"/>
                      <a:pt x="11330" y="419562"/>
                    </a:cubicBezTo>
                    <a:cubicBezTo>
                      <a:pt x="4076" y="412308"/>
                      <a:pt x="0" y="402468"/>
                      <a:pt x="0" y="392208"/>
                    </a:cubicBezTo>
                    <a:lnTo>
                      <a:pt x="0" y="38684"/>
                    </a:lnTo>
                    <a:cubicBezTo>
                      <a:pt x="0" y="28425"/>
                      <a:pt x="4076" y="18585"/>
                      <a:pt x="11330" y="11330"/>
                    </a:cubicBezTo>
                    <a:cubicBezTo>
                      <a:pt x="18585" y="4076"/>
                      <a:pt x="28425" y="0"/>
                      <a:pt x="3868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66675"/>
                <a:ext cx="2951718" cy="4975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67656" y="535300"/>
              <a:ext cx="13190116" cy="1090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Purpose:</a:t>
              </a: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Convert each OpenCV Mat frame into a BufferedImage in TYPE_3BYTE_BGR, ready for parallel filtering.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29468" y="5853985"/>
            <a:ext cx="11494070" cy="2484192"/>
            <a:chOff x="0" y="0"/>
            <a:chExt cx="15325427" cy="331225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5325427" cy="3312257"/>
              <a:chOff x="0" y="0"/>
              <a:chExt cx="2951718" cy="63794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951718" cy="637949"/>
              </a:xfrm>
              <a:custGeom>
                <a:avLst/>
                <a:gdLst/>
                <a:ahLst/>
                <a:cxnLst/>
                <a:rect r="r" b="b" t="t" l="l"/>
                <a:pathLst>
                  <a:path h="637949" w="2951718">
                    <a:moveTo>
                      <a:pt x="38684" y="0"/>
                    </a:moveTo>
                    <a:lnTo>
                      <a:pt x="2913034" y="0"/>
                    </a:lnTo>
                    <a:cubicBezTo>
                      <a:pt x="2923293" y="0"/>
                      <a:pt x="2933133" y="4076"/>
                      <a:pt x="2940388" y="11330"/>
                    </a:cubicBezTo>
                    <a:cubicBezTo>
                      <a:pt x="2947642" y="18585"/>
                      <a:pt x="2951718" y="28425"/>
                      <a:pt x="2951718" y="38684"/>
                    </a:cubicBezTo>
                    <a:lnTo>
                      <a:pt x="2951718" y="599265"/>
                    </a:lnTo>
                    <a:cubicBezTo>
                      <a:pt x="2951718" y="620630"/>
                      <a:pt x="2934399" y="637949"/>
                      <a:pt x="2913034" y="637949"/>
                    </a:cubicBezTo>
                    <a:lnTo>
                      <a:pt x="38684" y="637949"/>
                    </a:lnTo>
                    <a:cubicBezTo>
                      <a:pt x="28425" y="637949"/>
                      <a:pt x="18585" y="633874"/>
                      <a:pt x="11330" y="626619"/>
                    </a:cubicBezTo>
                    <a:cubicBezTo>
                      <a:pt x="4076" y="619364"/>
                      <a:pt x="0" y="609525"/>
                      <a:pt x="0" y="599265"/>
                    </a:cubicBezTo>
                    <a:lnTo>
                      <a:pt x="0" y="38684"/>
                    </a:lnTo>
                    <a:cubicBezTo>
                      <a:pt x="0" y="28425"/>
                      <a:pt x="4076" y="18585"/>
                      <a:pt x="11330" y="11330"/>
                    </a:cubicBezTo>
                    <a:cubicBezTo>
                      <a:pt x="18585" y="4076"/>
                      <a:pt x="28425" y="0"/>
                      <a:pt x="3868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2951718" cy="7046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067656" y="252251"/>
              <a:ext cx="13190116" cy="2731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Wo</a:t>
              </a:r>
              <a:r>
                <a:rPr lang="en-US" b="true" sz="235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rkflow:</a:t>
              </a:r>
            </a:p>
            <a:p>
              <a:pPr algn="l" marL="509277" indent="-254638" lvl="1">
                <a:lnSpc>
                  <a:spcPts val="330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Load OpenCV native lib in static block</a:t>
              </a:r>
            </a:p>
            <a:p>
              <a:pPr algn="l" marL="509277" indent="-254638" lvl="1">
                <a:lnSpc>
                  <a:spcPts val="330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Encode Mat → in-memory JPEG (Imgcodecs.imencode)</a:t>
              </a:r>
            </a:p>
            <a:p>
              <a:pPr algn="l" marL="509277" indent="-254638" lvl="1">
                <a:lnSpc>
                  <a:spcPts val="330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ecode JPEG bytes → BufferedImage (ImageIO.read)</a:t>
              </a:r>
            </a:p>
            <a:p>
              <a:pPr algn="l" marL="509277" indent="-254638" lvl="1">
                <a:lnSpc>
                  <a:spcPts val="330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Convert format if needed to TYPE_3BYTE_BGR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1926" y="5520768"/>
            <a:ext cx="3909001" cy="3006377"/>
          </a:xfrm>
          <a:custGeom>
            <a:avLst/>
            <a:gdLst/>
            <a:ahLst/>
            <a:cxnLst/>
            <a:rect r="r" b="b" t="t" l="l"/>
            <a:pathLst>
              <a:path h="3006377" w="3909001">
                <a:moveTo>
                  <a:pt x="0" y="0"/>
                </a:moveTo>
                <a:lnTo>
                  <a:pt x="3909001" y="0"/>
                </a:lnTo>
                <a:lnTo>
                  <a:pt x="3909001" y="3006378"/>
                </a:lnTo>
                <a:lnTo>
                  <a:pt x="0" y="3006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FilterFX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41660"/>
            <a:ext cx="1662550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8122" y="843874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819695"/>
            <a:ext cx="1916881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34325" y="841660"/>
            <a:ext cx="2224975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727" y="3228047"/>
            <a:ext cx="5529400" cy="71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6"/>
              </a:lnSpc>
            </a:pPr>
            <a:r>
              <a:rPr lang="en-US" b="true" sz="4204" spc="-18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VideoProcessor.java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482867" y="1986280"/>
            <a:ext cx="11187273" cy="7467954"/>
            <a:chOff x="0" y="0"/>
            <a:chExt cx="2872931" cy="19177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72931" cy="1917797"/>
            </a:xfrm>
            <a:custGeom>
              <a:avLst/>
              <a:gdLst/>
              <a:ahLst/>
              <a:cxnLst/>
              <a:rect r="r" b="b" t="t" l="l"/>
              <a:pathLst>
                <a:path h="1917797" w="2872931">
                  <a:moveTo>
                    <a:pt x="38754" y="0"/>
                  </a:moveTo>
                  <a:lnTo>
                    <a:pt x="2834178" y="0"/>
                  </a:lnTo>
                  <a:cubicBezTo>
                    <a:pt x="2855581" y="0"/>
                    <a:pt x="2872931" y="17351"/>
                    <a:pt x="2872931" y="38754"/>
                  </a:cubicBezTo>
                  <a:lnTo>
                    <a:pt x="2872931" y="1879043"/>
                  </a:lnTo>
                  <a:cubicBezTo>
                    <a:pt x="2872931" y="1900447"/>
                    <a:pt x="2855581" y="1917797"/>
                    <a:pt x="2834178" y="1917797"/>
                  </a:cubicBezTo>
                  <a:lnTo>
                    <a:pt x="38754" y="1917797"/>
                  </a:lnTo>
                  <a:cubicBezTo>
                    <a:pt x="17351" y="1917797"/>
                    <a:pt x="0" y="1900447"/>
                    <a:pt x="0" y="1879043"/>
                  </a:cubicBezTo>
                  <a:lnTo>
                    <a:pt x="0" y="38754"/>
                  </a:lnTo>
                  <a:cubicBezTo>
                    <a:pt x="0" y="17351"/>
                    <a:pt x="17351" y="0"/>
                    <a:pt x="387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2872931" cy="1984472"/>
            </a:xfrm>
            <a:prstGeom prst="rect">
              <a:avLst/>
            </a:prstGeom>
          </p:spPr>
          <p:txBody>
            <a:bodyPr anchor="ctr" rtlCol="false" tIns="52100" lIns="52100" bIns="52100" rIns="521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949371" y="2379366"/>
            <a:ext cx="10254265" cy="6681782"/>
          </a:xfrm>
          <a:custGeom>
            <a:avLst/>
            <a:gdLst/>
            <a:ahLst/>
            <a:cxnLst/>
            <a:rect r="r" b="b" t="t" l="l"/>
            <a:pathLst>
              <a:path h="6681782" w="10254265">
                <a:moveTo>
                  <a:pt x="0" y="0"/>
                </a:moveTo>
                <a:lnTo>
                  <a:pt x="10254265" y="0"/>
                </a:lnTo>
                <a:lnTo>
                  <a:pt x="10254265" y="6681782"/>
                </a:lnTo>
                <a:lnTo>
                  <a:pt x="0" y="6681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35" t="-17963" r="-12286" b="-19218"/>
            </a:stretch>
          </a:blipFill>
        </p:spPr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DAGqP6Rlm84</dc:identifier>
  <dcterms:modified xsi:type="dcterms:W3CDTF">2011-08-01T06:04:30Z</dcterms:modified>
  <cp:revision>1</cp:revision>
  <dc:title>Black Modern Gradient Programmer Presentation</dc:title>
</cp:coreProperties>
</file>