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Merriweather-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8ef2a3c5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8ef2a3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dba129b8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dba129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8c29571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8c2957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8c295710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8c2957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8c29571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8c2957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8c295710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8c2957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8ef2a3c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8ef2a3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18ef2a3c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18ef2a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8ef2a3c5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8ef2a3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8ef2a3c5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8ef2a3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3"/>
        </a:solidFill>
      </p:bgPr>
    </p:bg>
    <p:spTree>
      <p:nvGrpSpPr>
        <p:cNvPr id="9"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903500" y="1786850"/>
            <a:ext cx="5337000" cy="1569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944450" y="1831388"/>
            <a:ext cx="5255100" cy="14808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60" name="Shape 60"/>
        <p:cNvGrpSpPr/>
        <p:nvPr/>
      </p:nvGrpSpPr>
      <p:grpSpPr>
        <a:xfrm>
          <a:off x="0" y="0"/>
          <a:ext cx="0" cy="0"/>
          <a:chOff x="0" y="0"/>
          <a:chExt cx="0" cy="0"/>
        </a:xfrm>
      </p:grpSpPr>
      <p:sp>
        <p:nvSpPr>
          <p:cNvPr id="61" name="Google Shape;61;p11"/>
          <p:cNvSpPr txBox="1"/>
          <p:nvPr>
            <p:ph idx="12" type="sldNum"/>
          </p:nvPr>
        </p:nvSpPr>
        <p:spPr>
          <a:xfrm>
            <a:off x="4297650" y="4764749"/>
            <a:ext cx="548700" cy="302700"/>
          </a:xfrm>
          <a:prstGeom prst="rect">
            <a:avLst/>
          </a:prstGeom>
          <a:ln>
            <a:noFill/>
          </a:ln>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11"/>
          <p:cNvSpPr/>
          <p:nvPr/>
        </p:nvSpPr>
        <p:spPr>
          <a:xfrm>
            <a:off x="322800" y="328500"/>
            <a:ext cx="8498400" cy="4486500"/>
          </a:xfrm>
          <a:prstGeom prst="rect">
            <a:avLst/>
          </a:prstGeom>
          <a:noFill/>
          <a:ln cap="flat" cmpd="sng" w="952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385544" y="389475"/>
            <a:ext cx="8373000" cy="4364700"/>
          </a:xfrm>
          <a:prstGeom prst="rect">
            <a:avLst/>
          </a:prstGeom>
          <a:noFill/>
          <a:ln cap="flat" cmpd="sng" w="2857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100" y="2580675"/>
            <a:ext cx="9144000" cy="2562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662350" y="2122875"/>
            <a:ext cx="7819200" cy="89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685800" y="2146613"/>
            <a:ext cx="7772400" cy="85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 name="Google Shape;17;p3"/>
          <p:cNvSpPr txBox="1"/>
          <p:nvPr>
            <p:ph idx="1" type="subTitle"/>
          </p:nvPr>
        </p:nvSpPr>
        <p:spPr>
          <a:xfrm>
            <a:off x="685800" y="3147610"/>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1pPr>
            <a:lvl2pPr lvl="1"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2pPr>
            <a:lvl3pPr lvl="2"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3pPr>
            <a:lvl4pPr lvl="3"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4pPr>
            <a:lvl5pPr lvl="4"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5pPr>
            <a:lvl6pPr lvl="5"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6pPr>
            <a:lvl7pPr lvl="6"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7pPr>
            <a:lvl8pPr lvl="7"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8pPr>
            <a:lvl9pPr lvl="8"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9pPr>
          </a:lstStyle>
          <a:p/>
        </p:txBody>
      </p:sp>
      <p:sp>
        <p:nvSpPr>
          <p:cNvPr id="18" name="Google Shape;18;p3"/>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19" name="Shape 19"/>
        <p:cNvGrpSpPr/>
        <p:nvPr/>
      </p:nvGrpSpPr>
      <p:grpSpPr>
        <a:xfrm>
          <a:off x="0" y="0"/>
          <a:ext cx="0" cy="0"/>
          <a:chOff x="0" y="0"/>
          <a:chExt cx="0" cy="0"/>
        </a:xfrm>
      </p:grpSpPr>
      <p:sp>
        <p:nvSpPr>
          <p:cNvPr id="20" name="Google Shape;20;p4"/>
          <p:cNvSpPr/>
          <p:nvPr/>
        </p:nvSpPr>
        <p:spPr>
          <a:xfrm>
            <a:off x="100" y="0"/>
            <a:ext cx="9144000" cy="164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087475" y="1147237"/>
            <a:ext cx="969300" cy="969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4135950" y="1208048"/>
            <a:ext cx="872100" cy="84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1568100" y="2314200"/>
            <a:ext cx="6007800" cy="819900"/>
          </a:xfrm>
          <a:prstGeom prst="rect">
            <a:avLst/>
          </a:prstGeom>
        </p:spPr>
        <p:txBody>
          <a:bodyPr anchorCtr="0" anchor="t" bIns="91425" lIns="91425" spcFirstLastPara="1" rIns="91425" wrap="square" tIns="91425">
            <a:noAutofit/>
          </a:bodyPr>
          <a:lstStyle>
            <a:lvl1pPr indent="-342900" lvl="0" marL="457200" rtl="0" algn="ctr">
              <a:spcBef>
                <a:spcPts val="600"/>
              </a:spcBef>
              <a:spcAft>
                <a:spcPts val="0"/>
              </a:spcAft>
              <a:buClr>
                <a:srgbClr val="FFFFFF"/>
              </a:buClr>
              <a:buSzPts val="1800"/>
              <a:buFont typeface="Merriweather"/>
              <a:buChar char="◉"/>
              <a:defRPr i="1">
                <a:solidFill>
                  <a:srgbClr val="FFFFFF"/>
                </a:solidFill>
                <a:latin typeface="Merriweather"/>
                <a:ea typeface="Merriweather"/>
                <a:cs typeface="Merriweather"/>
                <a:sym typeface="Merriweather"/>
              </a:defRPr>
            </a:lvl1pPr>
            <a:lvl2pPr indent="-381000" lvl="1" marL="9144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2pPr>
            <a:lvl3pPr indent="-381000" lvl="2" marL="13716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3pPr>
            <a:lvl4pPr indent="-381000" lvl="3" marL="18288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4pPr>
            <a:lvl5pPr indent="-381000" lvl="4" marL="22860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5pPr>
            <a:lvl6pPr indent="-381000" lvl="5" marL="27432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6pPr>
            <a:lvl7pPr indent="-381000" lvl="6" marL="32004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7pPr>
            <a:lvl8pPr indent="-381000" lvl="7" marL="36576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8pPr>
            <a:lvl9pPr indent="-381000" lvl="8" marL="411480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9pPr>
          </a:lstStyle>
          <a:p/>
        </p:txBody>
      </p:sp>
      <p:sp>
        <p:nvSpPr>
          <p:cNvPr id="24" name="Google Shape;24;p4"/>
          <p:cNvSpPr txBox="1"/>
          <p:nvPr/>
        </p:nvSpPr>
        <p:spPr>
          <a:xfrm>
            <a:off x="3593400" y="1134156"/>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dk1"/>
                </a:solidFill>
                <a:latin typeface="Raleway"/>
                <a:ea typeface="Raleway"/>
                <a:cs typeface="Raleway"/>
                <a:sym typeface="Raleway"/>
              </a:rPr>
              <a:t>“</a:t>
            </a:r>
            <a:endParaRPr sz="9600">
              <a:solidFill>
                <a:schemeClr val="dk1"/>
              </a:solidFill>
              <a:latin typeface="Raleway"/>
              <a:ea typeface="Raleway"/>
              <a:cs typeface="Raleway"/>
              <a:sym typeface="Raleway"/>
            </a:endParaRPr>
          </a:p>
        </p:txBody>
      </p:sp>
      <p:sp>
        <p:nvSpPr>
          <p:cNvPr id="25" name="Google Shape;25;p4"/>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3"/>
                </a:solidFill>
                <a:latin typeface="Merriweather"/>
                <a:ea typeface="Merriweather"/>
                <a:cs typeface="Merriweather"/>
                <a:sym typeface="Merriweather"/>
              </a:defRPr>
            </a:lvl1pPr>
            <a:lvl2pPr lvl="1">
              <a:buNone/>
              <a:defRPr>
                <a:solidFill>
                  <a:schemeClr val="accent3"/>
                </a:solidFill>
                <a:latin typeface="Merriweather"/>
                <a:ea typeface="Merriweather"/>
                <a:cs typeface="Merriweather"/>
                <a:sym typeface="Merriweather"/>
              </a:defRPr>
            </a:lvl2pPr>
            <a:lvl3pPr lvl="2">
              <a:buNone/>
              <a:defRPr>
                <a:solidFill>
                  <a:schemeClr val="accent3"/>
                </a:solidFill>
                <a:latin typeface="Merriweather"/>
                <a:ea typeface="Merriweather"/>
                <a:cs typeface="Merriweather"/>
                <a:sym typeface="Merriweather"/>
              </a:defRPr>
            </a:lvl3pPr>
            <a:lvl4pPr lvl="3">
              <a:buNone/>
              <a:defRPr>
                <a:solidFill>
                  <a:schemeClr val="accent3"/>
                </a:solidFill>
                <a:latin typeface="Merriweather"/>
                <a:ea typeface="Merriweather"/>
                <a:cs typeface="Merriweather"/>
                <a:sym typeface="Merriweather"/>
              </a:defRPr>
            </a:lvl4pPr>
            <a:lvl5pPr lvl="4">
              <a:buNone/>
              <a:defRPr>
                <a:solidFill>
                  <a:schemeClr val="accent3"/>
                </a:solidFill>
                <a:latin typeface="Merriweather"/>
                <a:ea typeface="Merriweather"/>
                <a:cs typeface="Merriweather"/>
                <a:sym typeface="Merriweather"/>
              </a:defRPr>
            </a:lvl5pPr>
            <a:lvl6pPr lvl="5">
              <a:buNone/>
              <a:defRPr>
                <a:solidFill>
                  <a:schemeClr val="accent3"/>
                </a:solidFill>
                <a:latin typeface="Merriweather"/>
                <a:ea typeface="Merriweather"/>
                <a:cs typeface="Merriweather"/>
                <a:sym typeface="Merriweather"/>
              </a:defRPr>
            </a:lvl6pPr>
            <a:lvl7pPr lvl="6">
              <a:buNone/>
              <a:defRPr>
                <a:solidFill>
                  <a:schemeClr val="accent3"/>
                </a:solidFill>
                <a:latin typeface="Merriweather"/>
                <a:ea typeface="Merriweather"/>
                <a:cs typeface="Merriweather"/>
                <a:sym typeface="Merriweather"/>
              </a:defRPr>
            </a:lvl7pPr>
            <a:lvl8pPr lvl="7">
              <a:buNone/>
              <a:defRPr>
                <a:solidFill>
                  <a:schemeClr val="accent3"/>
                </a:solidFill>
                <a:latin typeface="Merriweather"/>
                <a:ea typeface="Merriweather"/>
                <a:cs typeface="Merriweather"/>
                <a:sym typeface="Merriweather"/>
              </a:defRPr>
            </a:lvl8pPr>
            <a:lvl9pPr lvl="8">
              <a:buNone/>
              <a:defRPr>
                <a:solidFill>
                  <a:schemeClr val="accent3"/>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30" name="Google Shape;30;p5"/>
          <p:cNvSpPr txBox="1"/>
          <p:nvPr>
            <p:ph idx="1" type="body"/>
          </p:nvPr>
        </p:nvSpPr>
        <p:spPr>
          <a:xfrm>
            <a:off x="457200" y="1403306"/>
            <a:ext cx="8229600" cy="3522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1" name="Google Shape;31;p5"/>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idx="1" type="body"/>
          </p:nvPr>
        </p:nvSpPr>
        <p:spPr>
          <a:xfrm>
            <a:off x="457200" y="1397363"/>
            <a:ext cx="3994500" cy="3528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4692274" y="1397363"/>
            <a:ext cx="3994500" cy="3528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7" name="Google Shape;37;p6"/>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8" name="Google Shape;38;p6"/>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idx="1" type="body"/>
          </p:nvPr>
        </p:nvSpPr>
        <p:spPr>
          <a:xfrm>
            <a:off x="457200"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223964"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5990727"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6" name="Google Shape;46;p7"/>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 name="Google Shape;51;p8"/>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100" y="4346775"/>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 type="body"/>
          </p:nvPr>
        </p:nvSpPr>
        <p:spPr>
          <a:xfrm>
            <a:off x="457200" y="4346775"/>
            <a:ext cx="8229600" cy="5544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Clr>
                <a:schemeClr val="accent1"/>
              </a:buClr>
              <a:buSzPts val="1400"/>
              <a:buFont typeface="Merriweather"/>
              <a:buNone/>
              <a:defRPr i="1" sz="1400">
                <a:solidFill>
                  <a:schemeClr val="accent1"/>
                </a:solidFill>
                <a:latin typeface="Merriweather"/>
                <a:ea typeface="Merriweather"/>
                <a:cs typeface="Merriweather"/>
                <a:sym typeface="Merriweather"/>
              </a:defRPr>
            </a:lvl1pPr>
          </a:lstStyle>
          <a:p/>
        </p:txBody>
      </p:sp>
      <p:sp>
        <p:nvSpPr>
          <p:cNvPr id="55" name="Google Shape;55;p9"/>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1"/>
                </a:solidFill>
                <a:latin typeface="Merriweather"/>
                <a:ea typeface="Merriweather"/>
                <a:cs typeface="Merriweather"/>
                <a:sym typeface="Merriweather"/>
              </a:defRPr>
            </a:lvl1pPr>
            <a:lvl2pPr lvl="1">
              <a:buNone/>
              <a:defRPr>
                <a:solidFill>
                  <a:schemeClr val="accent1"/>
                </a:solidFill>
                <a:latin typeface="Merriweather"/>
                <a:ea typeface="Merriweather"/>
                <a:cs typeface="Merriweather"/>
                <a:sym typeface="Merriweather"/>
              </a:defRPr>
            </a:lvl2pPr>
            <a:lvl3pPr lvl="2">
              <a:buNone/>
              <a:defRPr>
                <a:solidFill>
                  <a:schemeClr val="accent1"/>
                </a:solidFill>
                <a:latin typeface="Merriweather"/>
                <a:ea typeface="Merriweather"/>
                <a:cs typeface="Merriweather"/>
                <a:sym typeface="Merriweather"/>
              </a:defRPr>
            </a:lvl3pPr>
            <a:lvl4pPr lvl="3">
              <a:buNone/>
              <a:defRPr>
                <a:solidFill>
                  <a:schemeClr val="accent1"/>
                </a:solidFill>
                <a:latin typeface="Merriweather"/>
                <a:ea typeface="Merriweather"/>
                <a:cs typeface="Merriweather"/>
                <a:sym typeface="Merriweather"/>
              </a:defRPr>
            </a:lvl4pPr>
            <a:lvl5pPr lvl="4">
              <a:buNone/>
              <a:defRPr>
                <a:solidFill>
                  <a:schemeClr val="accent1"/>
                </a:solidFill>
                <a:latin typeface="Merriweather"/>
                <a:ea typeface="Merriweather"/>
                <a:cs typeface="Merriweather"/>
                <a:sym typeface="Merriweather"/>
              </a:defRPr>
            </a:lvl5pPr>
            <a:lvl6pPr lvl="5">
              <a:buNone/>
              <a:defRPr>
                <a:solidFill>
                  <a:schemeClr val="accent1"/>
                </a:solidFill>
                <a:latin typeface="Merriweather"/>
                <a:ea typeface="Merriweather"/>
                <a:cs typeface="Merriweather"/>
                <a:sym typeface="Merriweather"/>
              </a:defRPr>
            </a:lvl6pPr>
            <a:lvl7pPr lvl="6">
              <a:buNone/>
              <a:defRPr>
                <a:solidFill>
                  <a:schemeClr val="accent1"/>
                </a:solidFill>
                <a:latin typeface="Merriweather"/>
                <a:ea typeface="Merriweather"/>
                <a:cs typeface="Merriweather"/>
                <a:sym typeface="Merriweather"/>
              </a:defRPr>
            </a:lvl7pPr>
            <a:lvl8pPr lvl="7">
              <a:buNone/>
              <a:defRPr>
                <a:solidFill>
                  <a:schemeClr val="accent1"/>
                </a:solidFill>
                <a:latin typeface="Merriweather"/>
                <a:ea typeface="Merriweather"/>
                <a:cs typeface="Merriweather"/>
                <a:sym typeface="Merriweather"/>
              </a:defRPr>
            </a:lvl8pPr>
            <a:lvl9pPr lvl="8">
              <a:buNone/>
              <a:defRPr>
                <a:solidFill>
                  <a:schemeClr val="accent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ight" type="blank">
  <p:cSld name="BLANK">
    <p:bg>
      <p:bgPr>
        <a:solidFill>
          <a:schemeClr val="accent3"/>
        </a:solidFill>
      </p:bgPr>
    </p:bg>
    <p:spTree>
      <p:nvGrpSpPr>
        <p:cNvPr id="56"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385544" y="389475"/>
            <a:ext cx="8373000" cy="43647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indent="-381000" lvl="1" marL="9144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indent="-381000" lvl="2" marL="13716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indent="-381000" lvl="3" marL="18288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indent="-381000" lvl="4" marL="2286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indent="-381000" lvl="5" marL="27432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indent="-381000" lvl="6" marL="32004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indent="-381000" lvl="7" marL="36576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indent="-381000" lvl="8" marL="41148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p:txBody>
      </p:sp>
      <p:sp>
        <p:nvSpPr>
          <p:cNvPr id="8" name="Google Shape;8;p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1E0"/>
        </a:solidFill>
      </p:bgPr>
    </p:bg>
    <p:spTree>
      <p:nvGrpSpPr>
        <p:cNvPr id="67" name="Shape 67"/>
        <p:cNvGrpSpPr/>
        <p:nvPr/>
      </p:nvGrpSpPr>
      <p:grpSpPr>
        <a:xfrm>
          <a:off x="0" y="0"/>
          <a:ext cx="0" cy="0"/>
          <a:chOff x="0" y="0"/>
          <a:chExt cx="0" cy="0"/>
        </a:xfrm>
      </p:grpSpPr>
      <p:sp>
        <p:nvSpPr>
          <p:cNvPr id="68" name="Google Shape;68;p12"/>
          <p:cNvSpPr txBox="1"/>
          <p:nvPr>
            <p:ph type="ctrTitle"/>
          </p:nvPr>
        </p:nvSpPr>
        <p:spPr>
          <a:xfrm>
            <a:off x="1944450" y="1831388"/>
            <a:ext cx="5255100" cy="14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Redis</a:t>
            </a:r>
            <a:endParaRPr/>
          </a:p>
        </p:txBody>
      </p:sp>
      <p:pic>
        <p:nvPicPr>
          <p:cNvPr id="69" name="Google Shape;69;p12"/>
          <p:cNvPicPr preferRelativeResize="0"/>
          <p:nvPr/>
        </p:nvPicPr>
        <p:blipFill>
          <a:blip r:embed="rId3">
            <a:alphaModFix/>
          </a:blip>
          <a:stretch>
            <a:fillRect/>
          </a:stretch>
        </p:blipFill>
        <p:spPr>
          <a:xfrm>
            <a:off x="3601525" y="-109550"/>
            <a:ext cx="1940950" cy="1940950"/>
          </a:xfrm>
          <a:prstGeom prst="rect">
            <a:avLst/>
          </a:prstGeom>
          <a:noFill/>
          <a:ln>
            <a:noFill/>
          </a:ln>
        </p:spPr>
      </p:pic>
      <p:sp>
        <p:nvSpPr>
          <p:cNvPr id="70" name="Google Shape;70;p12"/>
          <p:cNvSpPr txBox="1"/>
          <p:nvPr/>
        </p:nvSpPr>
        <p:spPr>
          <a:xfrm>
            <a:off x="5542475" y="4497000"/>
            <a:ext cx="360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aleway"/>
                <a:ea typeface="Raleway"/>
                <a:cs typeface="Raleway"/>
                <a:sym typeface="Raleway"/>
              </a:rPr>
              <a:t>Presented by: Hadi Abou Daya </a:t>
            </a:r>
            <a:br>
              <a:rPr lang="en" sz="1500">
                <a:solidFill>
                  <a:schemeClr val="lt1"/>
                </a:solidFill>
                <a:latin typeface="Raleway"/>
                <a:ea typeface="Raleway"/>
                <a:cs typeface="Raleway"/>
                <a:sym typeface="Raleway"/>
              </a:rPr>
            </a:br>
            <a:r>
              <a:rPr lang="en" sz="1500">
                <a:solidFill>
                  <a:schemeClr val="lt1"/>
                </a:solidFill>
                <a:latin typeface="Raleway"/>
                <a:ea typeface="Raleway"/>
                <a:cs typeface="Raleway"/>
                <a:sym typeface="Raleway"/>
              </a:rPr>
              <a:t>Presented to: Dr Rima Kilany</a:t>
            </a:r>
            <a:endParaRPr sz="15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2" type="body"/>
          </p:nvPr>
        </p:nvSpPr>
        <p:spPr>
          <a:xfrm>
            <a:off x="4692274" y="1397363"/>
            <a:ext cx="3994500" cy="35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Redis is ideal for real-time analytics such as social media analytics, ad targeting, customization, Artificial Intelligence-based applications, Cyber Security, and more since it manages data with sub-millisecond latency.</a:t>
            </a:r>
            <a:endParaRPr/>
          </a:p>
        </p:txBody>
      </p:sp>
      <p:sp>
        <p:nvSpPr>
          <p:cNvPr id="136" name="Google Shape;136;p21"/>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Redis Real-Time Analytics</a:t>
            </a:r>
            <a:endParaRPr/>
          </a:p>
        </p:txBody>
      </p:sp>
      <p:sp>
        <p:nvSpPr>
          <p:cNvPr id="137" name="Google Shape;137;p21"/>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8" name="Google Shape;138;p21"/>
          <p:cNvPicPr preferRelativeResize="0"/>
          <p:nvPr/>
        </p:nvPicPr>
        <p:blipFill>
          <a:blip r:embed="rId3">
            <a:alphaModFix/>
          </a:blip>
          <a:stretch>
            <a:fillRect/>
          </a:stretch>
        </p:blipFill>
        <p:spPr>
          <a:xfrm>
            <a:off x="107025" y="1437138"/>
            <a:ext cx="4387476" cy="29258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1810300" y="556800"/>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this template</a:t>
            </a:r>
            <a:endParaRPr/>
          </a:p>
        </p:txBody>
      </p:sp>
      <p:sp>
        <p:nvSpPr>
          <p:cNvPr id="144" name="Google Shape;144;p22"/>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Ways Redis Is Used</a:t>
            </a:r>
            <a:endParaRPr/>
          </a:p>
        </p:txBody>
      </p:sp>
      <p:sp>
        <p:nvSpPr>
          <p:cNvPr id="145" name="Google Shape;145;p22"/>
          <p:cNvSpPr txBox="1"/>
          <p:nvPr/>
        </p:nvSpPr>
        <p:spPr>
          <a:xfrm>
            <a:off x="457200" y="1278863"/>
            <a:ext cx="3776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1"/>
                </a:solidFill>
                <a:latin typeface="Raleway"/>
                <a:ea typeface="Raleway"/>
                <a:cs typeface="Raleway"/>
                <a:sym typeface="Raleway"/>
              </a:rPr>
              <a:t>In front of a DB</a:t>
            </a:r>
            <a:endParaRPr>
              <a:solidFill>
                <a:schemeClr val="accent1"/>
              </a:solidFill>
              <a:latin typeface="Raleway"/>
              <a:ea typeface="Raleway"/>
              <a:cs typeface="Raleway"/>
              <a:sym typeface="Raleway"/>
            </a:endParaRPr>
          </a:p>
          <a:p>
            <a:pPr indent="0" lvl="0" marL="0" rtl="0" algn="l">
              <a:spcBef>
                <a:spcPts val="600"/>
              </a:spcBef>
              <a:spcAft>
                <a:spcPts val="0"/>
              </a:spcAft>
              <a:buClr>
                <a:schemeClr val="dk1"/>
              </a:buClr>
              <a:buSzPts val="1100"/>
              <a:buFont typeface="Arial"/>
              <a:buNone/>
            </a:pPr>
            <a:r>
              <a:rPr lang="en">
                <a:solidFill>
                  <a:srgbClr val="222222"/>
                </a:solidFill>
                <a:latin typeface="Raleway"/>
                <a:ea typeface="Raleway"/>
                <a:cs typeface="Raleway"/>
                <a:sym typeface="Raleway"/>
              </a:rPr>
              <a:t>Redis stores data that you need to access a lot, or data that takes a long time to compute. And since the memory is already loaded, it takes milliseconds to access the data instead of hundreds of milliseconds.  </a:t>
            </a:r>
            <a:endParaRPr>
              <a:solidFill>
                <a:srgbClr val="222222"/>
              </a:solidFill>
              <a:latin typeface="Raleway"/>
              <a:ea typeface="Raleway"/>
              <a:cs typeface="Raleway"/>
              <a:sym typeface="Raleway"/>
            </a:endParaRPr>
          </a:p>
          <a:p>
            <a:pPr indent="0" lvl="0" marL="0" rtl="0" algn="l">
              <a:spcBef>
                <a:spcPts val="600"/>
              </a:spcBef>
              <a:spcAft>
                <a:spcPts val="0"/>
              </a:spcAft>
              <a:buNone/>
            </a:pPr>
            <a:r>
              <a:rPr lang="en">
                <a:solidFill>
                  <a:srgbClr val="222222"/>
                </a:solidFill>
                <a:latin typeface="Raleway"/>
                <a:ea typeface="Raleway"/>
                <a:cs typeface="Raleway"/>
                <a:sym typeface="Raleway"/>
              </a:rPr>
              <a:t>Redis will be sitting in front of other databases such as MongoDB. </a:t>
            </a:r>
            <a:endParaRPr>
              <a:solidFill>
                <a:srgbClr val="222222"/>
              </a:solidFill>
              <a:latin typeface="Raleway"/>
              <a:ea typeface="Raleway"/>
              <a:cs typeface="Raleway"/>
              <a:sym typeface="Raleway"/>
            </a:endParaRPr>
          </a:p>
        </p:txBody>
      </p:sp>
      <p:sp>
        <p:nvSpPr>
          <p:cNvPr id="146" name="Google Shape;146;p22"/>
          <p:cNvSpPr txBox="1"/>
          <p:nvPr/>
        </p:nvSpPr>
        <p:spPr>
          <a:xfrm>
            <a:off x="4744975" y="1278863"/>
            <a:ext cx="3941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1"/>
                </a:solidFill>
                <a:latin typeface="Raleway"/>
                <a:ea typeface="Raleway"/>
                <a:cs typeface="Raleway"/>
                <a:sym typeface="Raleway"/>
              </a:rPr>
              <a:t>As a standalone DB</a:t>
            </a:r>
            <a:endParaRPr>
              <a:solidFill>
                <a:schemeClr val="accent1"/>
              </a:solidFill>
              <a:latin typeface="Raleway"/>
              <a:ea typeface="Raleway"/>
              <a:cs typeface="Raleway"/>
              <a:sym typeface="Raleway"/>
            </a:endParaRPr>
          </a:p>
          <a:p>
            <a:pPr indent="0" lvl="0" marL="0" rtl="0" algn="l">
              <a:spcBef>
                <a:spcPts val="600"/>
              </a:spcBef>
              <a:spcAft>
                <a:spcPts val="0"/>
              </a:spcAft>
              <a:buNone/>
            </a:pPr>
            <a:r>
              <a:rPr lang="en" sz="1350">
                <a:solidFill>
                  <a:srgbClr val="3F4B5F"/>
                </a:solidFill>
                <a:highlight>
                  <a:srgbClr val="FFFFFF"/>
                </a:highlight>
              </a:rPr>
              <a:t>With Redis Enterprise, you can use Redis as both an in-memory cache and a primary database in a single system, thus eliminating the complexity and latency of two separate systems. Not only that, you can use it as a multi-model primary database, enabling you to build modern applications, as well as low-latency microservice-based architectures, all on top of Redis.</a:t>
            </a:r>
            <a:endParaRPr>
              <a:solidFill>
                <a:srgbClr val="222222"/>
              </a:solidFill>
              <a:latin typeface="Raleway"/>
              <a:ea typeface="Raleway"/>
              <a:cs typeface="Raleway"/>
              <a:sym typeface="Raleway"/>
            </a:endParaRPr>
          </a:p>
        </p:txBody>
      </p:sp>
      <p:sp>
        <p:nvSpPr>
          <p:cNvPr id="147" name="Google Shape;147;p22"/>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Installing Redis to you local machine:</a:t>
            </a:r>
            <a:endParaRPr/>
          </a:p>
        </p:txBody>
      </p:sp>
      <p:sp>
        <p:nvSpPr>
          <p:cNvPr id="153" name="Google Shape;153;p23"/>
          <p:cNvSpPr txBox="1"/>
          <p:nvPr>
            <p:ph idx="1" type="body"/>
          </p:nvPr>
        </p:nvSpPr>
        <p:spPr>
          <a:xfrm>
            <a:off x="457200" y="1403306"/>
            <a:ext cx="8229600" cy="352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Installing redis on mac and linux only takes a single simple command:</a:t>
            </a:r>
            <a:br>
              <a:rPr lang="en"/>
            </a:br>
            <a:r>
              <a:rPr lang="en"/>
              <a:t>Linux: sudo apt-get install redis</a:t>
            </a:r>
            <a:endParaRPr/>
          </a:p>
          <a:p>
            <a:pPr indent="0" lvl="0" marL="0" rtl="0" algn="l">
              <a:spcBef>
                <a:spcPts val="600"/>
              </a:spcBef>
              <a:spcAft>
                <a:spcPts val="0"/>
              </a:spcAft>
              <a:buNone/>
            </a:pPr>
            <a:r>
              <a:rPr lang="en"/>
              <a:t>Mac: brew install redis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windows users, you need the windows subsystem for Linux to install Redis because it cannot be done on windows directly.</a:t>
            </a:r>
            <a:endParaRPr/>
          </a:p>
        </p:txBody>
      </p:sp>
      <p:sp>
        <p:nvSpPr>
          <p:cNvPr id="154" name="Google Shape;154;p23"/>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0" name="Google Shape;160;p24"/>
          <p:cNvSpPr txBox="1"/>
          <p:nvPr/>
        </p:nvSpPr>
        <p:spPr>
          <a:xfrm>
            <a:off x="3682025" y="432825"/>
            <a:ext cx="179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CC0000"/>
                </a:solidFill>
                <a:latin typeface="Raleway"/>
                <a:ea typeface="Raleway"/>
                <a:cs typeface="Raleway"/>
                <a:sym typeface="Raleway"/>
              </a:rPr>
              <a:t>Redis commands</a:t>
            </a:r>
            <a:endParaRPr b="1" sz="1500">
              <a:solidFill>
                <a:srgbClr val="CC0000"/>
              </a:solidFill>
              <a:latin typeface="Raleway"/>
              <a:ea typeface="Raleway"/>
              <a:cs typeface="Raleway"/>
              <a:sym typeface="Raleway"/>
            </a:endParaRPr>
          </a:p>
        </p:txBody>
      </p:sp>
      <p:pic>
        <p:nvPicPr>
          <p:cNvPr id="161" name="Google Shape;161;p24"/>
          <p:cNvPicPr preferRelativeResize="0"/>
          <p:nvPr/>
        </p:nvPicPr>
        <p:blipFill>
          <a:blip r:embed="rId3">
            <a:alphaModFix/>
          </a:blip>
          <a:stretch>
            <a:fillRect/>
          </a:stretch>
        </p:blipFill>
        <p:spPr>
          <a:xfrm>
            <a:off x="6054000" y="848325"/>
            <a:ext cx="2594213" cy="3669325"/>
          </a:xfrm>
          <a:prstGeom prst="rect">
            <a:avLst/>
          </a:prstGeom>
          <a:noFill/>
          <a:ln>
            <a:noFill/>
          </a:ln>
        </p:spPr>
      </p:pic>
      <p:pic>
        <p:nvPicPr>
          <p:cNvPr id="162" name="Google Shape;162;p24"/>
          <p:cNvPicPr preferRelativeResize="0"/>
          <p:nvPr/>
        </p:nvPicPr>
        <p:blipFill>
          <a:blip r:embed="rId4">
            <a:alphaModFix/>
          </a:blip>
          <a:stretch>
            <a:fillRect/>
          </a:stretch>
        </p:blipFill>
        <p:spPr>
          <a:xfrm>
            <a:off x="508325" y="1037700"/>
            <a:ext cx="4387432" cy="3290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4294967295" type="ctrTitle"/>
          </p:nvPr>
        </p:nvSpPr>
        <p:spPr>
          <a:xfrm>
            <a:off x="1442100" y="2269144"/>
            <a:ext cx="6259800" cy="11598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222222"/>
                </a:solidFill>
                <a:latin typeface="Raleway"/>
                <a:ea typeface="Raleway"/>
                <a:cs typeface="Raleway"/>
                <a:sym typeface="Raleway"/>
              </a:rPr>
              <a:t>Redis Project</a:t>
            </a:r>
            <a:endParaRPr b="1" sz="6000">
              <a:solidFill>
                <a:srgbClr val="222222"/>
              </a:solidFill>
              <a:latin typeface="Raleway"/>
              <a:ea typeface="Raleway"/>
              <a:cs typeface="Raleway"/>
              <a:sym typeface="Raleway"/>
            </a:endParaRPr>
          </a:p>
        </p:txBody>
      </p:sp>
      <p:sp>
        <p:nvSpPr>
          <p:cNvPr id="168" name="Google Shape;168;p25"/>
          <p:cNvSpPr txBox="1"/>
          <p:nvPr>
            <p:ph idx="4294967295" type="subTitle"/>
          </p:nvPr>
        </p:nvSpPr>
        <p:spPr>
          <a:xfrm>
            <a:off x="1442100" y="3297261"/>
            <a:ext cx="6259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200">
                <a:solidFill>
                  <a:schemeClr val="accent1"/>
                </a:solidFill>
                <a:latin typeface="Merriweather"/>
                <a:ea typeface="Merriweather"/>
                <a:cs typeface="Merriweather"/>
                <a:sym typeface="Merriweather"/>
              </a:rPr>
              <a:t>Build a web app based on a RedisJSON DB</a:t>
            </a:r>
            <a:endParaRPr sz="2200">
              <a:solidFill>
                <a:schemeClr val="accent1"/>
              </a:solidFill>
              <a:latin typeface="Merriweather"/>
              <a:ea typeface="Merriweather"/>
              <a:cs typeface="Merriweather"/>
              <a:sym typeface="Merriweather"/>
            </a:endParaRPr>
          </a:p>
        </p:txBody>
      </p:sp>
      <p:sp>
        <p:nvSpPr>
          <p:cNvPr id="169" name="Google Shape;169;p25"/>
          <p:cNvSpPr/>
          <p:nvPr/>
        </p:nvSpPr>
        <p:spPr>
          <a:xfrm>
            <a:off x="3455875" y="194550"/>
            <a:ext cx="2232000" cy="2170500"/>
          </a:xfrm>
          <a:prstGeom prst="diamond">
            <a:avLst/>
          </a:prstGeom>
          <a:solidFill>
            <a:srgbClr val="222222"/>
          </a:solidFill>
          <a:ln cap="flat" cmpd="sng" w="38100">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5"/>
          <p:cNvGrpSpPr/>
          <p:nvPr/>
        </p:nvGrpSpPr>
        <p:grpSpPr>
          <a:xfrm>
            <a:off x="4230383" y="925357"/>
            <a:ext cx="684297" cy="708837"/>
            <a:chOff x="5970800" y="1619250"/>
            <a:chExt cx="428650" cy="456725"/>
          </a:xfrm>
        </p:grpSpPr>
        <p:sp>
          <p:nvSpPr>
            <p:cNvPr id="171" name="Google Shape;171;p2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5"/>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a:blip r:embed="rId3">
            <a:alphaModFix/>
          </a:blip>
          <a:stretch>
            <a:fillRect/>
          </a:stretch>
        </p:blipFill>
        <p:spPr>
          <a:xfrm>
            <a:off x="3920341" y="699900"/>
            <a:ext cx="1303072" cy="1159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4294967295" type="ctrTitle"/>
          </p:nvPr>
        </p:nvSpPr>
        <p:spPr>
          <a:xfrm>
            <a:off x="685800" y="857249"/>
            <a:ext cx="7772400" cy="7428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Thanks!</a:t>
            </a:r>
            <a:endParaRPr sz="2400">
              <a:solidFill>
                <a:schemeClr val="accent1"/>
              </a:solidFill>
            </a:endParaRPr>
          </a:p>
        </p:txBody>
      </p:sp>
      <p:sp>
        <p:nvSpPr>
          <p:cNvPr id="183" name="Google Shape;183;p26"/>
          <p:cNvSpPr txBox="1"/>
          <p:nvPr>
            <p:ph idx="4294967295" type="subTitle"/>
          </p:nvPr>
        </p:nvSpPr>
        <p:spPr>
          <a:xfrm>
            <a:off x="1275150" y="1468463"/>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chemeClr val="lt1"/>
                </a:solidFill>
              </a:rPr>
              <a:t>ANY QUESTIONS?</a:t>
            </a:r>
            <a:endParaRPr b="1" sz="3600">
              <a:solidFill>
                <a:schemeClr val="lt1"/>
              </a:solidFill>
            </a:endParaRPr>
          </a:p>
        </p:txBody>
      </p:sp>
      <p:sp>
        <p:nvSpPr>
          <p:cNvPr id="184" name="Google Shape;184;p26"/>
          <p:cNvSpPr txBox="1"/>
          <p:nvPr>
            <p:ph idx="4294967295" type="body"/>
          </p:nvPr>
        </p:nvSpPr>
        <p:spPr>
          <a:xfrm>
            <a:off x="1275150" y="2841694"/>
            <a:ext cx="6593700" cy="128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You can find me at:</a:t>
            </a:r>
            <a:endParaRPr sz="1800">
              <a:solidFill>
                <a:srgbClr val="FFFFFF"/>
              </a:solidFill>
            </a:endParaRPr>
          </a:p>
          <a:p>
            <a:pPr indent="0" lvl="0" marL="0" rtl="0" algn="ctr">
              <a:spcBef>
                <a:spcPts val="600"/>
              </a:spcBef>
              <a:spcAft>
                <a:spcPts val="0"/>
              </a:spcAft>
              <a:buNone/>
            </a:pPr>
            <a:r>
              <a:rPr lang="en" sz="1800">
                <a:solidFill>
                  <a:srgbClr val="FFFFFF"/>
                </a:solidFill>
              </a:rPr>
              <a:t>www.linkedin.com/in/hadiad</a:t>
            </a:r>
            <a:endParaRPr sz="1800">
              <a:solidFill>
                <a:srgbClr val="FFFFFF"/>
              </a:solidFill>
            </a:endParaRPr>
          </a:p>
          <a:p>
            <a:pPr indent="0" lvl="0" marL="0" rtl="0" algn="ctr">
              <a:spcBef>
                <a:spcPts val="600"/>
              </a:spcBef>
              <a:spcAft>
                <a:spcPts val="0"/>
              </a:spcAft>
              <a:buNone/>
            </a:pPr>
            <a:r>
              <a:rPr lang="en" sz="1800">
                <a:solidFill>
                  <a:srgbClr val="FFFFFF"/>
                </a:solidFill>
              </a:rPr>
              <a:t>hadi.aboudaya@hotmail.com</a:t>
            </a:r>
            <a:endParaRPr sz="1800">
              <a:solidFill>
                <a:srgbClr val="FFFFFF"/>
              </a:solidFill>
            </a:endParaRPr>
          </a:p>
        </p:txBody>
      </p:sp>
      <p:sp>
        <p:nvSpPr>
          <p:cNvPr id="185" name="Google Shape;185;p26"/>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6" name="Google Shape;186;p26"/>
          <p:cNvGrpSpPr/>
          <p:nvPr/>
        </p:nvGrpSpPr>
        <p:grpSpPr>
          <a:xfrm>
            <a:off x="3927600" y="2539800"/>
            <a:ext cx="1288800" cy="63900"/>
            <a:chOff x="3927600" y="2539800"/>
            <a:chExt cx="1288800" cy="63900"/>
          </a:xfrm>
        </p:grpSpPr>
        <p:cxnSp>
          <p:nvCxnSpPr>
            <p:cNvPr id="187" name="Google Shape;187;p26"/>
            <p:cNvCxnSpPr/>
            <p:nvPr/>
          </p:nvCxnSpPr>
          <p:spPr>
            <a:xfrm>
              <a:off x="3927600" y="2571750"/>
              <a:ext cx="1288800" cy="0"/>
            </a:xfrm>
            <a:prstGeom prst="straightConnector1">
              <a:avLst/>
            </a:prstGeom>
            <a:noFill/>
            <a:ln cap="flat" cmpd="sng" w="9525">
              <a:solidFill>
                <a:schemeClr val="accent3"/>
              </a:solidFill>
              <a:prstDash val="solid"/>
              <a:round/>
              <a:headEnd len="med" w="med" type="none"/>
              <a:tailEnd len="med" w="med" type="none"/>
            </a:ln>
          </p:spPr>
        </p:cxnSp>
        <p:sp>
          <p:nvSpPr>
            <p:cNvPr id="188" name="Google Shape;188;p26"/>
            <p:cNvSpPr/>
            <p:nvPr/>
          </p:nvSpPr>
          <p:spPr>
            <a:xfrm flipH="1">
              <a:off x="4538275" y="2539800"/>
              <a:ext cx="67500" cy="63900"/>
            </a:xfrm>
            <a:prstGeom prst="diamond">
              <a:avLst/>
            </a:prstGeom>
            <a:solidFill>
              <a:srgbClr val="22222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idx="1" type="body"/>
          </p:nvPr>
        </p:nvSpPr>
        <p:spPr>
          <a:xfrm>
            <a:off x="457200" y="1397363"/>
            <a:ext cx="3994500" cy="35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Redis (or) Remote Dictionary Server is an open-source, in-memory data structure store, used as a distributed, in-memory key-value database, cache, and message broker, with optional durability. Redis supports different kinds of abstract data structures, such as strings, lists, maps, sets, sorted sets, HyperLogLogs, bitmaps, streams, and spatial indexes. </a:t>
            </a:r>
            <a:endParaRPr sz="1800"/>
          </a:p>
        </p:txBody>
      </p:sp>
      <p:sp>
        <p:nvSpPr>
          <p:cNvPr id="76" name="Google Shape;76;p13"/>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Redis?</a:t>
            </a:r>
            <a:endParaRPr/>
          </a:p>
        </p:txBody>
      </p:sp>
      <p:sp>
        <p:nvSpPr>
          <p:cNvPr id="77" name="Google Shape;77;p13"/>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 name="Google Shape;78;p13"/>
          <p:cNvPicPr preferRelativeResize="0"/>
          <p:nvPr/>
        </p:nvPicPr>
        <p:blipFill>
          <a:blip r:embed="rId3">
            <a:alphaModFix/>
          </a:blip>
          <a:stretch>
            <a:fillRect/>
          </a:stretch>
        </p:blipFill>
        <p:spPr>
          <a:xfrm>
            <a:off x="4998750" y="1732763"/>
            <a:ext cx="38100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846350" y="1370138"/>
            <a:ext cx="3994500" cy="35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Redis began as a caching database, but it’s evolved to a </a:t>
            </a:r>
            <a:r>
              <a:rPr b="1" lang="en" sz="1900"/>
              <a:t>primary database</a:t>
            </a:r>
            <a:r>
              <a:rPr lang="en" sz="1900"/>
              <a:t>. Many applications built today use Redis as a primary database. You can </a:t>
            </a:r>
            <a:r>
              <a:rPr b="1" lang="en" sz="1900"/>
              <a:t>eliminate complexity and latency</a:t>
            </a:r>
            <a:r>
              <a:rPr lang="en" sz="1900"/>
              <a:t> by using Redis Enterprise as both a caching system and a primary database.</a:t>
            </a:r>
            <a:endParaRPr sz="1900"/>
          </a:p>
        </p:txBody>
      </p:sp>
      <p:sp>
        <p:nvSpPr>
          <p:cNvPr id="84" name="Google Shape;84;p14"/>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Redis?</a:t>
            </a:r>
            <a:endParaRPr/>
          </a:p>
        </p:txBody>
      </p:sp>
      <p:sp>
        <p:nvSpPr>
          <p:cNvPr id="85" name="Google Shape;85;p14"/>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 name="Google Shape;86;p14"/>
          <p:cNvPicPr preferRelativeResize="0"/>
          <p:nvPr/>
        </p:nvPicPr>
        <p:blipFill>
          <a:blip r:embed="rId3">
            <a:alphaModFix/>
          </a:blip>
          <a:stretch>
            <a:fillRect/>
          </a:stretch>
        </p:blipFill>
        <p:spPr>
          <a:xfrm>
            <a:off x="159125" y="1832813"/>
            <a:ext cx="4541550" cy="21345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 name="Google Shape;92;p15"/>
          <p:cNvPicPr preferRelativeResize="0"/>
          <p:nvPr/>
        </p:nvPicPr>
        <p:blipFill>
          <a:blip r:embed="rId3">
            <a:alphaModFix/>
          </a:blip>
          <a:stretch>
            <a:fillRect/>
          </a:stretch>
        </p:blipFill>
        <p:spPr>
          <a:xfrm>
            <a:off x="4143948" y="1193225"/>
            <a:ext cx="856100" cy="856100"/>
          </a:xfrm>
          <a:prstGeom prst="rect">
            <a:avLst/>
          </a:prstGeom>
          <a:noFill/>
          <a:ln>
            <a:noFill/>
          </a:ln>
        </p:spPr>
      </p:pic>
      <p:pic>
        <p:nvPicPr>
          <p:cNvPr id="93" name="Google Shape;93;p15"/>
          <p:cNvPicPr preferRelativeResize="0"/>
          <p:nvPr/>
        </p:nvPicPr>
        <p:blipFill>
          <a:blip r:embed="rId4">
            <a:alphaModFix/>
          </a:blip>
          <a:stretch>
            <a:fillRect/>
          </a:stretch>
        </p:blipFill>
        <p:spPr>
          <a:xfrm>
            <a:off x="2805923" y="2402338"/>
            <a:ext cx="3532149" cy="2009400"/>
          </a:xfrm>
          <a:prstGeom prst="rect">
            <a:avLst/>
          </a:prstGeom>
          <a:noFill/>
          <a:ln>
            <a:noFill/>
          </a:ln>
        </p:spPr>
      </p:pic>
      <p:sp>
        <p:nvSpPr>
          <p:cNvPr id="94" name="Google Shape;94;p15"/>
          <p:cNvSpPr txBox="1"/>
          <p:nvPr/>
        </p:nvSpPr>
        <p:spPr>
          <a:xfrm>
            <a:off x="3810300" y="440000"/>
            <a:ext cx="15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key-value pair</a:t>
            </a:r>
            <a:endParaRPr b="1">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0" name="Google Shape;100;p16"/>
          <p:cNvPicPr preferRelativeResize="0"/>
          <p:nvPr/>
        </p:nvPicPr>
        <p:blipFill>
          <a:blip r:embed="rId3">
            <a:alphaModFix/>
          </a:blip>
          <a:stretch>
            <a:fillRect/>
          </a:stretch>
        </p:blipFill>
        <p:spPr>
          <a:xfrm>
            <a:off x="1733563" y="341775"/>
            <a:ext cx="5676877" cy="4459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4" name="Shape 104"/>
        <p:cNvGrpSpPr/>
        <p:nvPr/>
      </p:nvGrpSpPr>
      <p:grpSpPr>
        <a:xfrm>
          <a:off x="0" y="0"/>
          <a:ext cx="0" cy="0"/>
          <a:chOff x="0" y="0"/>
          <a:chExt cx="0" cy="0"/>
        </a:xfrm>
      </p:grpSpPr>
      <p:sp>
        <p:nvSpPr>
          <p:cNvPr id="105" name="Google Shape;105;p17"/>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6" name="Google Shape;106;p17"/>
          <p:cNvPicPr preferRelativeResize="0"/>
          <p:nvPr/>
        </p:nvPicPr>
        <p:blipFill rotWithShape="1">
          <a:blip r:embed="rId3">
            <a:alphaModFix/>
          </a:blip>
          <a:srcRect b="-5170" l="2139" r="-5498" t="2784"/>
          <a:stretch/>
        </p:blipFill>
        <p:spPr>
          <a:xfrm>
            <a:off x="408000" y="433825"/>
            <a:ext cx="8795474" cy="451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457200" y="1397363"/>
            <a:ext cx="3994500" cy="35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Redis is ideal for creating a high-performance in-memory cache to reduce data access latency and boost throughput. They can answer in milliseconds, which is really quick, and it also allows you to scale for bigger loads without having to spend a lot of money on the backend.</a:t>
            </a:r>
            <a:endParaRPr/>
          </a:p>
        </p:txBody>
      </p:sp>
      <p:sp>
        <p:nvSpPr>
          <p:cNvPr id="112" name="Google Shape;112;p18"/>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Redis Caching</a:t>
            </a:r>
            <a:endParaRPr/>
          </a:p>
        </p:txBody>
      </p:sp>
      <p:sp>
        <p:nvSpPr>
          <p:cNvPr id="113" name="Google Shape;113;p18"/>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4" name="Google Shape;114;p18"/>
          <p:cNvPicPr preferRelativeResize="0"/>
          <p:nvPr/>
        </p:nvPicPr>
        <p:blipFill>
          <a:blip r:embed="rId3">
            <a:alphaModFix/>
          </a:blip>
          <a:stretch>
            <a:fillRect/>
          </a:stretch>
        </p:blipFill>
        <p:spPr>
          <a:xfrm>
            <a:off x="4387462" y="1885518"/>
            <a:ext cx="4604124" cy="25520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4846350" y="1541835"/>
            <a:ext cx="3994500" cy="271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 pattern matching and a range of data formats, Redis also offers Pub/Sub (Publish and Subscribe). Redis can now support high-performance messaging, chat rooms and server-to-server communication.</a:t>
            </a:r>
            <a:endParaRPr/>
          </a:p>
        </p:txBody>
      </p:sp>
      <p:sp>
        <p:nvSpPr>
          <p:cNvPr id="120" name="Google Shape;120;p19"/>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Redis </a:t>
            </a:r>
            <a:r>
              <a:rPr lang="en"/>
              <a:t>Messaging and Queue</a:t>
            </a:r>
            <a:endParaRPr/>
          </a:p>
        </p:txBody>
      </p:sp>
      <p:sp>
        <p:nvSpPr>
          <p:cNvPr id="121" name="Google Shape;121;p19"/>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2" name="Google Shape;122;p19"/>
          <p:cNvPicPr preferRelativeResize="0"/>
          <p:nvPr/>
        </p:nvPicPr>
        <p:blipFill>
          <a:blip r:embed="rId3">
            <a:alphaModFix/>
          </a:blip>
          <a:stretch>
            <a:fillRect/>
          </a:stretch>
        </p:blipFill>
        <p:spPr>
          <a:xfrm>
            <a:off x="0" y="1994743"/>
            <a:ext cx="4725225" cy="1810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457200" y="1397363"/>
            <a:ext cx="3994500" cy="35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Redis is the best solution for internet-scale applications as it supports in-memory. It delivers the sub-millisecond latency, scale, and resiliency needed to manage session data such as session status, credentials ...</a:t>
            </a:r>
            <a:endParaRPr/>
          </a:p>
        </p:txBody>
      </p:sp>
      <p:sp>
        <p:nvSpPr>
          <p:cNvPr id="128" name="Google Shape;128;p20"/>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Redis </a:t>
            </a:r>
            <a:r>
              <a:rPr lang="en"/>
              <a:t>Session Store</a:t>
            </a:r>
            <a:endParaRPr/>
          </a:p>
        </p:txBody>
      </p:sp>
      <p:sp>
        <p:nvSpPr>
          <p:cNvPr id="129" name="Google Shape;129;p20"/>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0" name="Google Shape;130;p20"/>
          <p:cNvPicPr preferRelativeResize="0"/>
          <p:nvPr/>
        </p:nvPicPr>
        <p:blipFill>
          <a:blip r:embed="rId3">
            <a:alphaModFix/>
          </a:blip>
          <a:stretch>
            <a:fillRect/>
          </a:stretch>
        </p:blipFill>
        <p:spPr>
          <a:xfrm>
            <a:off x="4610800" y="1397363"/>
            <a:ext cx="4387500" cy="329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