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9" r:id="rId3"/>
    <p:sldId id="272" r:id="rId4"/>
    <p:sldId id="261" r:id="rId5"/>
    <p:sldId id="273" r:id="rId6"/>
    <p:sldId id="274" r:id="rId7"/>
    <p:sldId id="263" r:id="rId8"/>
    <p:sldId id="264" r:id="rId9"/>
    <p:sldId id="265" r:id="rId10"/>
    <p:sldId id="266" r:id="rId11"/>
    <p:sldId id="275"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0" autoAdjust="0"/>
  </p:normalViewPr>
  <p:slideViewPr>
    <p:cSldViewPr>
      <p:cViewPr varScale="1">
        <p:scale>
          <a:sx n="57" d="100"/>
          <a:sy n="57" d="100"/>
        </p:scale>
        <p:origin x="174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46" b="0" i="0" u="none" strike="noStrike" kern="1200" spc="0" baseline="0">
                <a:solidFill>
                  <a:schemeClr val="tx1">
                    <a:lumMod val="65000"/>
                    <a:lumOff val="35000"/>
                  </a:schemeClr>
                </a:solidFill>
                <a:latin typeface="+mn-lt"/>
                <a:ea typeface="+mn-ea"/>
                <a:cs typeface="+mn-cs"/>
              </a:defRPr>
            </a:pPr>
            <a:r>
              <a:rPr lang="en-MY" dirty="0" smtClean="0"/>
              <a:t>Security at Residence</a:t>
            </a:r>
            <a:r>
              <a:rPr lang="en-MY" baseline="0" dirty="0" smtClean="0"/>
              <a:t> Area</a:t>
            </a:r>
            <a:endParaRPr lang="en-MY" dirty="0"/>
          </a:p>
        </c:rich>
      </c:tx>
      <c:layout/>
      <c:overlay val="0"/>
      <c:spPr>
        <a:noFill/>
        <a:ln w="25202">
          <a:noFill/>
        </a:ln>
      </c:spPr>
    </c:title>
    <c:autoTitleDeleted val="0"/>
    <c:plotArea>
      <c:layout>
        <c:manualLayout>
          <c:layoutTarget val="inner"/>
          <c:xMode val="edge"/>
          <c:yMode val="edge"/>
          <c:x val="6.2860284825507928E-2"/>
          <c:y val="0.21185259358063685"/>
          <c:w val="0.93713971517449213"/>
          <c:h val="0.72162543087515296"/>
        </c:manualLayout>
      </c:layout>
      <c:barChart>
        <c:barDir val="col"/>
        <c:grouping val="clustered"/>
        <c:varyColors val="0"/>
        <c:ser>
          <c:idx val="0"/>
          <c:order val="0"/>
          <c:tx>
            <c:strRef>
              <c:f>Sheet1!$B$1</c:f>
              <c:strCache>
                <c:ptCount val="1"/>
                <c:pt idx="0">
                  <c:v>Guarded</c:v>
                </c:pt>
              </c:strCache>
            </c:strRef>
          </c:tx>
          <c:spPr>
            <a:solidFill>
              <a:srgbClr val="4F81BD"/>
            </a:solidFill>
            <a:ln w="25202">
              <a:noFill/>
            </a:ln>
          </c:spPr>
          <c:invertIfNegative val="0"/>
          <c:cat>
            <c:strRef>
              <c:f>Sheet1!$A$2</c:f>
              <c:strCache>
                <c:ptCount val="1"/>
                <c:pt idx="0">
                  <c:v>Type of residential area</c:v>
                </c:pt>
              </c:strCache>
            </c:strRef>
          </c:cat>
          <c:val>
            <c:numRef>
              <c:f>Sheet1!$B$2</c:f>
              <c:numCache>
                <c:formatCode>General</c:formatCode>
                <c:ptCount val="1"/>
                <c:pt idx="0">
                  <c:v>30</c:v>
                </c:pt>
              </c:numCache>
            </c:numRef>
          </c:val>
        </c:ser>
        <c:ser>
          <c:idx val="1"/>
          <c:order val="1"/>
          <c:tx>
            <c:strRef>
              <c:f>Sheet1!$C$1</c:f>
              <c:strCache>
                <c:ptCount val="1"/>
                <c:pt idx="0">
                  <c:v>Not Guarded</c:v>
                </c:pt>
              </c:strCache>
            </c:strRef>
          </c:tx>
          <c:spPr>
            <a:solidFill>
              <a:srgbClr val="C0504D"/>
            </a:solidFill>
            <a:ln w="25202">
              <a:noFill/>
            </a:ln>
          </c:spPr>
          <c:invertIfNegative val="0"/>
          <c:cat>
            <c:strRef>
              <c:f>Sheet1!$A$2</c:f>
              <c:strCache>
                <c:ptCount val="1"/>
                <c:pt idx="0">
                  <c:v>Type of residential area</c:v>
                </c:pt>
              </c:strCache>
            </c:strRef>
          </c:cat>
          <c:val>
            <c:numRef>
              <c:f>Sheet1!$C$2</c:f>
              <c:numCache>
                <c:formatCode>General</c:formatCode>
                <c:ptCount val="1"/>
                <c:pt idx="0">
                  <c:v>70</c:v>
                </c:pt>
              </c:numCache>
            </c:numRef>
          </c:val>
        </c:ser>
        <c:dLbls>
          <c:showLegendKey val="0"/>
          <c:showVal val="0"/>
          <c:showCatName val="0"/>
          <c:showSerName val="0"/>
          <c:showPercent val="0"/>
          <c:showBubbleSize val="0"/>
        </c:dLbls>
        <c:gapWidth val="219"/>
        <c:overlap val="-27"/>
        <c:axId val="525891120"/>
        <c:axId val="622923360"/>
      </c:barChart>
      <c:catAx>
        <c:axId val="525891120"/>
        <c:scaling>
          <c:orientation val="minMax"/>
        </c:scaling>
        <c:delete val="0"/>
        <c:axPos val="b"/>
        <c:numFmt formatCode="General" sourceLinked="1"/>
        <c:majorTickMark val="none"/>
        <c:minorTickMark val="none"/>
        <c:tickLblPos val="nextTo"/>
        <c:spPr>
          <a:noFill/>
          <a:ln w="9439" cap="flat" cmpd="sng" algn="ctr">
            <a:solidFill>
              <a:schemeClr val="tx1">
                <a:lumMod val="15000"/>
                <a:lumOff val="85000"/>
              </a:schemeClr>
            </a:solidFill>
            <a:round/>
          </a:ln>
          <a:effectLst/>
        </c:spPr>
        <c:txPr>
          <a:bodyPr rot="-60000000" spcFirstLastPara="1" vertOverflow="ellipsis" vert="horz" wrap="square" anchor="ctr" anchorCtr="1"/>
          <a:lstStyle/>
          <a:p>
            <a:pPr>
              <a:defRPr sz="1187" b="0" i="0" u="none" strike="noStrike" kern="1200" baseline="0">
                <a:solidFill>
                  <a:schemeClr val="tx1">
                    <a:lumMod val="65000"/>
                    <a:lumOff val="35000"/>
                  </a:schemeClr>
                </a:solidFill>
                <a:latin typeface="+mn-lt"/>
                <a:ea typeface="+mn-ea"/>
                <a:cs typeface="+mn-cs"/>
              </a:defRPr>
            </a:pPr>
            <a:endParaRPr lang="en-US"/>
          </a:p>
        </c:txPr>
        <c:crossAx val="622923360"/>
        <c:crosses val="autoZero"/>
        <c:auto val="1"/>
        <c:lblAlgn val="ctr"/>
        <c:lblOffset val="100"/>
        <c:noMultiLvlLbl val="0"/>
      </c:catAx>
      <c:valAx>
        <c:axId val="622923360"/>
        <c:scaling>
          <c:orientation val="minMax"/>
          <c:max val="100"/>
        </c:scaling>
        <c:delete val="1"/>
        <c:axPos val="l"/>
        <c:majorGridlines>
          <c:spPr>
            <a:ln w="9439" cap="flat" cmpd="sng" algn="ctr">
              <a:solidFill>
                <a:schemeClr val="tx1">
                  <a:lumMod val="15000"/>
                  <a:lumOff val="85000"/>
                </a:schemeClr>
              </a:solidFill>
              <a:round/>
            </a:ln>
            <a:effectLst/>
          </c:spPr>
        </c:majorGridlines>
        <c:numFmt formatCode="General" sourceLinked="1"/>
        <c:majorTickMark val="out"/>
        <c:minorTickMark val="none"/>
        <c:tickLblPos val="nextTo"/>
        <c:crossAx val="525891120"/>
        <c:crosses val="autoZero"/>
        <c:crossBetween val="between"/>
        <c:majorUnit val="10"/>
      </c:valAx>
      <c:spPr>
        <a:noFill/>
        <a:ln w="25335">
          <a:noFill/>
        </a:ln>
      </c:spPr>
    </c:plotArea>
    <c:legend>
      <c:legendPos val="b"/>
      <c:layout>
        <c:manualLayout>
          <c:xMode val="edge"/>
          <c:yMode val="edge"/>
          <c:x val="0.75118181066946843"/>
          <c:y val="0.2207077906730853"/>
          <c:w val="0.2241060572076167"/>
          <c:h val="0.26462016892438206"/>
        </c:manualLayout>
      </c:layout>
      <c:overlay val="0"/>
      <c:spPr>
        <a:noFill/>
        <a:ln w="25202">
          <a:noFill/>
        </a:ln>
      </c:spPr>
      <c:txPr>
        <a:bodyPr rot="0" spcFirstLastPara="1" vertOverflow="ellipsis" vert="horz" wrap="square" anchor="ctr" anchorCtr="1"/>
        <a:lstStyle/>
        <a:p>
          <a:pPr>
            <a:defRPr sz="118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54" b="0" i="0" u="none" strike="noStrike" kern="1200" spc="0" baseline="0">
                <a:solidFill>
                  <a:schemeClr val="tx1">
                    <a:lumMod val="65000"/>
                    <a:lumOff val="35000"/>
                  </a:schemeClr>
                </a:solidFill>
                <a:latin typeface="+mn-lt"/>
                <a:ea typeface="+mn-ea"/>
                <a:cs typeface="+mn-cs"/>
              </a:defRPr>
            </a:pPr>
            <a:r>
              <a:rPr lang="en-US" dirty="0" smtClean="0"/>
              <a:t>Usage </a:t>
            </a:r>
            <a:r>
              <a:rPr lang="en-US" dirty="0"/>
              <a:t>of RFID card</a:t>
            </a:r>
          </a:p>
        </c:rich>
      </c:tx>
      <c:layout/>
      <c:overlay val="0"/>
      <c:spPr>
        <a:noFill/>
        <a:ln w="25340">
          <a:noFill/>
        </a:ln>
      </c:spPr>
    </c:title>
    <c:autoTitleDeleted val="0"/>
    <c:plotArea>
      <c:layout/>
      <c:pieChart>
        <c:varyColors val="1"/>
        <c:ser>
          <c:idx val="0"/>
          <c:order val="0"/>
          <c:tx>
            <c:strRef>
              <c:f>Sheet1!$B$1</c:f>
              <c:strCache>
                <c:ptCount val="1"/>
                <c:pt idx="0">
                  <c:v>Using of RFID card</c:v>
                </c:pt>
              </c:strCache>
            </c:strRef>
          </c:tx>
          <c:dPt>
            <c:idx val="0"/>
            <c:bubble3D val="0"/>
            <c:spPr>
              <a:solidFill>
                <a:schemeClr val="accent2">
                  <a:lumMod val="75000"/>
                </a:schemeClr>
              </a:solidFill>
              <a:ln w="18969">
                <a:solidFill>
                  <a:schemeClr val="lt1"/>
                </a:solidFill>
              </a:ln>
              <a:effectLst/>
            </c:spPr>
          </c:dPt>
          <c:dPt>
            <c:idx val="1"/>
            <c:bubble3D val="0"/>
            <c:spPr>
              <a:solidFill>
                <a:schemeClr val="tx2"/>
              </a:solidFill>
              <a:ln w="18969">
                <a:solidFill>
                  <a:schemeClr val="lt1"/>
                </a:solidFill>
              </a:ln>
              <a:effectLst/>
            </c:spPr>
          </c:dPt>
          <c:dLbls>
            <c:dLbl>
              <c:idx val="0"/>
              <c:layout>
                <c:manualLayout>
                  <c:x val="-0.13382125434088318"/>
                  <c:y val="0.16153196083376473"/>
                </c:manualLayout>
              </c:layout>
              <c:tx>
                <c:rich>
                  <a:bodyPr/>
                  <a:lstStyle/>
                  <a:p>
                    <a:r>
                      <a:rPr lang="en-US" sz="2389" dirty="0" smtClean="0">
                        <a:solidFill>
                          <a:schemeClr val="bg1"/>
                        </a:solidFill>
                      </a:rPr>
                      <a:t>20%</a:t>
                    </a:r>
                  </a:p>
                </c:rich>
              </c:tx>
              <c:dLblPos val="bestFit"/>
              <c:showLegendKey val="0"/>
              <c:showVal val="0"/>
              <c:showCatName val="0"/>
              <c:showSerName val="0"/>
              <c:showPercent val="0"/>
              <c:showBubbleSize val="0"/>
              <c:extLst>
                <c:ext xmlns:c15="http://schemas.microsoft.com/office/drawing/2012/chart" uri="{CE6537A1-D6FC-4f65-9D91-7224C49458BB}">
                  <c15:layout/>
                </c:ext>
              </c:extLst>
            </c:dLbl>
            <c:dLbl>
              <c:idx val="1"/>
              <c:layout>
                <c:manualLayout>
                  <c:x val="0.13680847036062166"/>
                  <c:y val="-0.25146342434660263"/>
                </c:manualLayout>
              </c:layout>
              <c:tx>
                <c:rich>
                  <a:bodyPr/>
                  <a:lstStyle/>
                  <a:p>
                    <a:r>
                      <a:rPr lang="en-US" sz="2389" dirty="0" smtClean="0">
                        <a:solidFill>
                          <a:schemeClr val="bg1"/>
                        </a:solidFill>
                      </a:rPr>
                      <a:t>80%</a:t>
                    </a:r>
                  </a:p>
                </c:rich>
              </c:tx>
              <c:dLblPos val="bestFit"/>
              <c:showLegendKey val="0"/>
              <c:showVal val="0"/>
              <c:showCatName val="0"/>
              <c:showSerName val="0"/>
              <c:showPercent val="0"/>
              <c:showBubbleSize val="0"/>
              <c:extLst>
                <c:ext xmlns:c15="http://schemas.microsoft.com/office/drawing/2012/chart" uri="{CE6537A1-D6FC-4f65-9D91-7224C49458BB}">
                  <c15:layout/>
                </c:ext>
              </c:extLst>
            </c:dLbl>
            <c:spPr>
              <a:noFill/>
              <a:ln w="25340">
                <a:noFill/>
              </a:ln>
            </c:spPr>
            <c:txPr>
              <a:bodyPr rot="0" spcFirstLastPara="1" vertOverflow="ellipsis" vert="horz" wrap="square" lIns="38100" tIns="19050" rIns="38100" bIns="19050" anchor="ctr" anchorCtr="1">
                <a:spAutoFit/>
              </a:bodyPr>
              <a:lstStyle/>
              <a:p>
                <a:pPr>
                  <a:defRPr sz="1192"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484"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RFID</c:v>
                </c:pt>
                <c:pt idx="1">
                  <c:v>No RFID</c:v>
                </c:pt>
              </c:strCache>
            </c:str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pieChart>
      <c:spPr>
        <a:noFill/>
        <a:ln w="25340">
          <a:noFill/>
        </a:ln>
      </c:spPr>
    </c:plotArea>
    <c:legend>
      <c:legendPos val="b"/>
      <c:layout/>
      <c:overlay val="0"/>
      <c:spPr>
        <a:noFill/>
        <a:ln w="25340">
          <a:noFill/>
        </a:ln>
      </c:spPr>
      <c:txPr>
        <a:bodyPr rot="0" spcFirstLastPara="1" vertOverflow="ellipsis" vert="horz" wrap="square" anchor="ctr" anchorCtr="1"/>
        <a:lstStyle/>
        <a:p>
          <a:pPr>
            <a:defRPr sz="1192"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0.292</cdr:x>
      <cdr:y>0.59563</cdr:y>
    </cdr:from>
    <cdr:to>
      <cdr:x>0.52162</cdr:x>
      <cdr:y>0.73042</cdr:y>
    </cdr:to>
    <cdr:sp macro="" textlink="">
      <cdr:nvSpPr>
        <cdr:cNvPr id="2" name="TextBox 1"/>
        <cdr:cNvSpPr txBox="1"/>
      </cdr:nvSpPr>
      <cdr:spPr>
        <a:xfrm xmlns:a="http://schemas.openxmlformats.org/drawingml/2006/main">
          <a:off x="1098848" y="1909191"/>
          <a:ext cx="864096" cy="4320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2800" dirty="0" smtClean="0"/>
            <a:t>30%</a:t>
          </a:r>
          <a:endParaRPr lang="en-MY" sz="2800" dirty="0"/>
        </a:p>
      </cdr:txBody>
    </cdr:sp>
  </cdr:relSizeAnchor>
  <cdr:relSizeAnchor xmlns:cdr="http://schemas.openxmlformats.org/drawingml/2006/chartDrawing">
    <cdr:from>
      <cdr:x>0.55989</cdr:x>
      <cdr:y>0.30358</cdr:y>
    </cdr:from>
    <cdr:to>
      <cdr:x>0.78163</cdr:x>
      <cdr:y>0.44382</cdr:y>
    </cdr:to>
    <cdr:sp macro="" textlink="">
      <cdr:nvSpPr>
        <cdr:cNvPr id="3" name="TextBox 2"/>
        <cdr:cNvSpPr txBox="1"/>
      </cdr:nvSpPr>
      <cdr:spPr>
        <a:xfrm xmlns:a="http://schemas.openxmlformats.org/drawingml/2006/main">
          <a:off x="2106960" y="973087"/>
          <a:ext cx="834445" cy="4495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2800" dirty="0" smtClean="0"/>
            <a:t>70%</a:t>
          </a:r>
          <a:endParaRPr lang="en-MY" sz="2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45BA6-CE13-4600-B80F-5AEF8559C9EF}" type="datetimeFigureOut">
              <a:rPr lang="en-MY" smtClean="0"/>
              <a:t>20/5/2017</a:t>
            </a:fld>
            <a:endParaRPr lang="en-MY"/>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6B0DF-E89B-404C-8B65-F3254970987B}" type="slidenum">
              <a:rPr lang="en-MY" smtClean="0"/>
              <a:t>‹#›</a:t>
            </a:fld>
            <a:endParaRPr lang="en-MY"/>
          </a:p>
        </p:txBody>
      </p:sp>
    </p:spTree>
    <p:extLst>
      <p:ext uri="{BB962C8B-B14F-4D97-AF65-F5344CB8AC3E}">
        <p14:creationId xmlns:p14="http://schemas.microsoft.com/office/powerpoint/2010/main" val="33976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8596B0DF-E89B-404C-8B65-F3254970987B}" type="slidenum">
              <a:rPr lang="en-MY" smtClean="0"/>
              <a:t>1</a:t>
            </a:fld>
            <a:endParaRPr lang="en-MY"/>
          </a:p>
        </p:txBody>
      </p:sp>
    </p:spTree>
    <p:extLst>
      <p:ext uri="{BB962C8B-B14F-4D97-AF65-F5344CB8AC3E}">
        <p14:creationId xmlns:p14="http://schemas.microsoft.com/office/powerpoint/2010/main" val="386660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-it</a:t>
            </a:r>
            <a:r>
              <a:rPr lang="en-MY" baseline="0" dirty="0" smtClean="0"/>
              <a:t> can be said that at any of the residential in Malaysia especially at town is like this (not only </a:t>
            </a:r>
            <a:r>
              <a:rPr lang="en-MY" baseline="0" dirty="0" err="1" smtClean="0"/>
              <a:t>skudai</a:t>
            </a:r>
            <a:r>
              <a:rPr lang="en-MY" baseline="0" dirty="0" smtClean="0"/>
              <a:t> and </a:t>
            </a:r>
            <a:r>
              <a:rPr lang="en-MY" baseline="0" dirty="0" err="1" smtClean="0"/>
              <a:t>pulai</a:t>
            </a:r>
            <a:r>
              <a:rPr lang="en-MY" baseline="0" dirty="0" smtClean="0"/>
              <a:t>)</a:t>
            </a:r>
          </a:p>
          <a:p>
            <a:endParaRPr lang="en-MY" baseline="0" dirty="0" smtClean="0"/>
          </a:p>
        </p:txBody>
      </p:sp>
      <p:sp>
        <p:nvSpPr>
          <p:cNvPr id="4" name="Slide Number Placeholder 3"/>
          <p:cNvSpPr>
            <a:spLocks noGrp="1"/>
          </p:cNvSpPr>
          <p:nvPr>
            <p:ph type="sldNum" sz="quarter" idx="10"/>
          </p:nvPr>
        </p:nvSpPr>
        <p:spPr/>
        <p:txBody>
          <a:bodyPr/>
          <a:lstStyle/>
          <a:p>
            <a:fld id="{7502D979-A1CA-4A96-994F-805B06967C2E}" type="slidenum">
              <a:rPr lang="en-MY" smtClean="0"/>
              <a:t>3</a:t>
            </a:fld>
            <a:endParaRPr lang="en-MY"/>
          </a:p>
        </p:txBody>
      </p:sp>
    </p:spTree>
    <p:extLst>
      <p:ext uri="{BB962C8B-B14F-4D97-AF65-F5344CB8AC3E}">
        <p14:creationId xmlns:p14="http://schemas.microsoft.com/office/powerpoint/2010/main" val="400339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err="1" smtClean="0"/>
              <a:t>Jawab</a:t>
            </a:r>
            <a:r>
              <a:rPr lang="en-MY" baseline="0" dirty="0" smtClean="0"/>
              <a:t> </a:t>
            </a:r>
            <a:r>
              <a:rPr lang="en-MY" baseline="0" dirty="0" err="1" smtClean="0"/>
              <a:t>balik</a:t>
            </a:r>
            <a:r>
              <a:rPr lang="en-MY" baseline="0" dirty="0" smtClean="0"/>
              <a:t> objective:</a:t>
            </a:r>
          </a:p>
          <a:p>
            <a:r>
              <a:rPr lang="en-MY" baseline="0" dirty="0" smtClean="0"/>
              <a:t>2. QR code as tools-QR code more effective and easy to generate</a:t>
            </a:r>
          </a:p>
          <a:p>
            <a:r>
              <a:rPr lang="en-MY" baseline="0" dirty="0" smtClean="0"/>
              <a:t>3. The system is more secure which residence can generate QR code to the person they want to invite so no simply person can enter the residence</a:t>
            </a:r>
            <a:endParaRPr lang="en-MY" dirty="0"/>
          </a:p>
        </p:txBody>
      </p:sp>
      <p:sp>
        <p:nvSpPr>
          <p:cNvPr id="4" name="Slide Number Placeholder 3"/>
          <p:cNvSpPr>
            <a:spLocks noGrp="1"/>
          </p:cNvSpPr>
          <p:nvPr>
            <p:ph type="sldNum" sz="quarter" idx="10"/>
          </p:nvPr>
        </p:nvSpPr>
        <p:spPr/>
        <p:txBody>
          <a:bodyPr/>
          <a:lstStyle/>
          <a:p>
            <a:fld id="{7502D979-A1CA-4A96-994F-805B06967C2E}" type="slidenum">
              <a:rPr lang="en-MY" smtClean="0"/>
              <a:t>5</a:t>
            </a:fld>
            <a:endParaRPr lang="en-MY"/>
          </a:p>
        </p:txBody>
      </p:sp>
    </p:spTree>
    <p:extLst>
      <p:ext uri="{BB962C8B-B14F-4D97-AF65-F5344CB8AC3E}">
        <p14:creationId xmlns:p14="http://schemas.microsoft.com/office/powerpoint/2010/main" val="292510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Type</a:t>
            </a:r>
            <a:r>
              <a:rPr lang="en-MY" baseline="0" dirty="0" smtClean="0"/>
              <a:t> of guest can be classified into:</a:t>
            </a:r>
          </a:p>
          <a:p>
            <a:r>
              <a:rPr lang="en-MY" baseline="0" dirty="0" smtClean="0"/>
              <a:t>-relatives &amp; friends</a:t>
            </a:r>
          </a:p>
          <a:p>
            <a:r>
              <a:rPr lang="en-MY" baseline="0" dirty="0" smtClean="0"/>
              <a:t>-business (delivery of something that you buy, gas man, plumber)</a:t>
            </a:r>
          </a:p>
          <a:p>
            <a:r>
              <a:rPr lang="en-MY" baseline="0" dirty="0" smtClean="0"/>
              <a:t>-authority</a:t>
            </a:r>
          </a:p>
          <a:p>
            <a:r>
              <a:rPr lang="en-MY" baseline="0" dirty="0" smtClean="0"/>
              <a:t>-services</a:t>
            </a:r>
          </a:p>
          <a:p>
            <a:endParaRPr lang="en-MY" baseline="0" dirty="0" smtClean="0"/>
          </a:p>
          <a:p>
            <a:r>
              <a:rPr lang="en-MY" baseline="0" dirty="0" smtClean="0"/>
              <a:t>Therefore, the scope of this project is just solve for relatives and friends only. </a:t>
            </a:r>
          </a:p>
          <a:p>
            <a:endParaRPr lang="en-MY" baseline="0" dirty="0" smtClean="0"/>
          </a:p>
          <a:p>
            <a:r>
              <a:rPr lang="en-MY" baseline="0" dirty="0" smtClean="0"/>
              <a:t>Counter </a:t>
            </a:r>
            <a:r>
              <a:rPr lang="en-MY" baseline="0" dirty="0" err="1" smtClean="0"/>
              <a:t>balik</a:t>
            </a:r>
            <a:r>
              <a:rPr lang="en-MY" baseline="0" dirty="0" smtClean="0"/>
              <a:t> </a:t>
            </a:r>
            <a:r>
              <a:rPr lang="en-MY" baseline="0" dirty="0" err="1" smtClean="0"/>
              <a:t>jawapan</a:t>
            </a:r>
            <a:r>
              <a:rPr lang="en-MY" baseline="0" dirty="0" smtClean="0"/>
              <a:t>:</a:t>
            </a:r>
          </a:p>
          <a:p>
            <a:r>
              <a:rPr lang="en-MY" baseline="0" dirty="0" smtClean="0"/>
              <a:t>-special pass because they may come when special cases (authority) and for services they come for a fixed time</a:t>
            </a:r>
          </a:p>
        </p:txBody>
      </p:sp>
      <p:sp>
        <p:nvSpPr>
          <p:cNvPr id="4" name="Slide Number Placeholder 3"/>
          <p:cNvSpPr>
            <a:spLocks noGrp="1"/>
          </p:cNvSpPr>
          <p:nvPr>
            <p:ph type="sldNum" sz="quarter" idx="10"/>
          </p:nvPr>
        </p:nvSpPr>
        <p:spPr/>
        <p:txBody>
          <a:bodyPr/>
          <a:lstStyle/>
          <a:p>
            <a:fld id="{7502D979-A1CA-4A96-994F-805B06967C2E}" type="slidenum">
              <a:rPr lang="en-MY" smtClean="0"/>
              <a:t>6</a:t>
            </a:fld>
            <a:endParaRPr lang="en-MY"/>
          </a:p>
        </p:txBody>
      </p:sp>
    </p:spTree>
    <p:extLst>
      <p:ext uri="{BB962C8B-B14F-4D97-AF65-F5344CB8AC3E}">
        <p14:creationId xmlns:p14="http://schemas.microsoft.com/office/powerpoint/2010/main" val="36001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err="1" smtClean="0"/>
              <a:t>Tak</a:t>
            </a:r>
            <a:r>
              <a:rPr lang="en-MY" dirty="0" smtClean="0"/>
              <a:t> </a:t>
            </a:r>
            <a:r>
              <a:rPr lang="en-MY" dirty="0" err="1" smtClean="0"/>
              <a:t>siap</a:t>
            </a:r>
            <a:r>
              <a:rPr lang="en-MY" dirty="0" smtClean="0"/>
              <a:t> </a:t>
            </a:r>
            <a:r>
              <a:rPr lang="en-MY" dirty="0" err="1" smtClean="0"/>
              <a:t>lagi</a:t>
            </a:r>
            <a:r>
              <a:rPr lang="en-MY" dirty="0" smtClean="0"/>
              <a:t> </a:t>
            </a:r>
            <a:r>
              <a:rPr lang="en-MY" dirty="0" err="1" smtClean="0"/>
              <a:t>ni</a:t>
            </a:r>
            <a:r>
              <a:rPr lang="en-MY" dirty="0" smtClean="0"/>
              <a:t> </a:t>
            </a:r>
            <a:r>
              <a:rPr lang="en-MY" dirty="0" err="1" smtClean="0"/>
              <a:t>dia</a:t>
            </a:r>
            <a:r>
              <a:rPr lang="en-MY" baseline="0" dirty="0" smtClean="0"/>
              <a:t> </a:t>
            </a:r>
            <a:r>
              <a:rPr lang="en-MY" baseline="0" dirty="0" err="1" smtClean="0"/>
              <a:t>suruh</a:t>
            </a:r>
            <a:r>
              <a:rPr lang="en-MY" baseline="0" dirty="0" smtClean="0"/>
              <a:t> </a:t>
            </a:r>
            <a:r>
              <a:rPr lang="en-MY" baseline="0" dirty="0" err="1" smtClean="0"/>
              <a:t>tambah</a:t>
            </a:r>
            <a:r>
              <a:rPr lang="en-MY" baseline="0" dirty="0" smtClean="0"/>
              <a:t> </a:t>
            </a:r>
            <a:r>
              <a:rPr lang="en-MY" baseline="0" dirty="0" err="1" smtClean="0"/>
              <a:t>ganti</a:t>
            </a:r>
            <a:r>
              <a:rPr lang="en-MY" baseline="0" dirty="0" smtClean="0"/>
              <a:t> yang </a:t>
            </a:r>
            <a:r>
              <a:rPr lang="en-MY" baseline="0" dirty="0" err="1" smtClean="0"/>
              <a:t>atas</a:t>
            </a:r>
            <a:r>
              <a:rPr lang="en-MY" baseline="0" dirty="0" smtClean="0"/>
              <a:t> </a:t>
            </a:r>
            <a:r>
              <a:rPr lang="en-MY" baseline="0" dirty="0" err="1" smtClean="0"/>
              <a:t>tu</a:t>
            </a:r>
            <a:r>
              <a:rPr lang="en-MY" baseline="0" dirty="0" smtClean="0"/>
              <a:t> </a:t>
            </a:r>
            <a:r>
              <a:rPr lang="en-MY" baseline="0" dirty="0" err="1" smtClean="0"/>
              <a:t>hahaha</a:t>
            </a:r>
            <a:endParaRPr lang="en-MY" dirty="0"/>
          </a:p>
        </p:txBody>
      </p:sp>
      <p:sp>
        <p:nvSpPr>
          <p:cNvPr id="4" name="Slide Number Placeholder 3"/>
          <p:cNvSpPr>
            <a:spLocks noGrp="1"/>
          </p:cNvSpPr>
          <p:nvPr>
            <p:ph type="sldNum" sz="quarter" idx="10"/>
          </p:nvPr>
        </p:nvSpPr>
        <p:spPr/>
        <p:txBody>
          <a:bodyPr/>
          <a:lstStyle/>
          <a:p>
            <a:fld id="{8596B0DF-E89B-404C-8B65-F3254970987B}" type="slidenum">
              <a:rPr lang="en-MY" smtClean="0"/>
              <a:t>11</a:t>
            </a:fld>
            <a:endParaRPr lang="en-MY"/>
          </a:p>
        </p:txBody>
      </p:sp>
    </p:spTree>
    <p:extLst>
      <p:ext uri="{BB962C8B-B14F-4D97-AF65-F5344CB8AC3E}">
        <p14:creationId xmlns:p14="http://schemas.microsoft.com/office/powerpoint/2010/main" val="255232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pPr>
              <a:defRPr/>
            </a:pPr>
            <a:fld id="{96908106-373D-44D8-9DF1-7A29614D1508}" type="datetimeFigureOut">
              <a:rPr lang="en-MY">
                <a:solidFill>
                  <a:prstClr val="black">
                    <a:tint val="75000"/>
                  </a:prstClr>
                </a:solidFill>
              </a:rPr>
              <a:pPr>
                <a:defRPr/>
              </a:pPr>
              <a:t>20/5/2017</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B5B955F-9A60-47C8-BC1E-FB0650E4FC8C}"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25525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88739DDE-32CE-4792-B6B5-03BDC8F5FBD9}" type="datetimeFigureOut">
              <a:rPr lang="en-MY">
                <a:solidFill>
                  <a:prstClr val="black">
                    <a:tint val="75000"/>
                  </a:prstClr>
                </a:solidFill>
              </a:rPr>
              <a:pPr>
                <a:defRPr/>
              </a:pPr>
              <a:t>20/5/2017</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E7D95CE-F394-44DB-9B94-AF202EE901F4}"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831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429FD89B-C1BE-43BF-860C-AF41A1E761A0}" type="datetimeFigureOut">
              <a:rPr lang="en-MY">
                <a:solidFill>
                  <a:prstClr val="black">
                    <a:tint val="75000"/>
                  </a:prstClr>
                </a:solidFill>
              </a:rPr>
              <a:pPr>
                <a:defRPr/>
              </a:pPr>
              <a:t>20/5/2017</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0F27E4-361E-494D-A609-79A602E09EC0}"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20860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D1A158E2-BC13-4F50-8BBE-C7C3A32D1474}" type="datetimeFigureOut">
              <a:rPr lang="en-MY">
                <a:solidFill>
                  <a:prstClr val="black">
                    <a:tint val="75000"/>
                  </a:prstClr>
                </a:solidFill>
              </a:rPr>
              <a:pPr>
                <a:defRPr/>
              </a:pPr>
              <a:t>20/5/2017</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F39769-412B-442C-8C4E-CB6033C33AD7}"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50095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CE68A3E-36C9-4752-B577-B62A2CCFF664}" type="datetimeFigureOut">
              <a:rPr lang="en-MY">
                <a:solidFill>
                  <a:prstClr val="black">
                    <a:tint val="75000"/>
                  </a:prstClr>
                </a:solidFill>
              </a:rPr>
              <a:pPr>
                <a:defRPr/>
              </a:pPr>
              <a:t>20/5/2017</a:t>
            </a:fld>
            <a:endParaRPr lang="en-MY">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6331031-B76B-4A32-BD4A-ABEFECDD148F}"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40457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3"/>
          <p:cNvSpPr>
            <a:spLocks noGrp="1"/>
          </p:cNvSpPr>
          <p:nvPr>
            <p:ph type="dt" sz="half" idx="10"/>
          </p:nvPr>
        </p:nvSpPr>
        <p:spPr/>
        <p:txBody>
          <a:bodyPr/>
          <a:lstStyle>
            <a:lvl1pPr>
              <a:defRPr/>
            </a:lvl1pPr>
          </a:lstStyle>
          <a:p>
            <a:pPr>
              <a:defRPr/>
            </a:pPr>
            <a:fld id="{2ED56E9B-D892-449F-AD2B-C05E8D9CE7F6}" type="datetimeFigureOut">
              <a:rPr lang="en-MY">
                <a:solidFill>
                  <a:prstClr val="black">
                    <a:tint val="75000"/>
                  </a:prstClr>
                </a:solidFill>
              </a:rPr>
              <a:pPr>
                <a:defRPr/>
              </a:pPr>
              <a:t>20/5/2017</a:t>
            </a:fld>
            <a:endParaRPr lang="en-MY">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2097E55-29D3-458D-8187-25BE8D5275DE}"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293548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3"/>
          <p:cNvSpPr>
            <a:spLocks noGrp="1"/>
          </p:cNvSpPr>
          <p:nvPr>
            <p:ph type="dt" sz="half" idx="10"/>
          </p:nvPr>
        </p:nvSpPr>
        <p:spPr/>
        <p:txBody>
          <a:bodyPr/>
          <a:lstStyle>
            <a:lvl1pPr>
              <a:defRPr/>
            </a:lvl1pPr>
          </a:lstStyle>
          <a:p>
            <a:pPr>
              <a:defRPr/>
            </a:pPr>
            <a:fld id="{7D80B651-01E2-449E-912B-B1C91B54E74D}" type="datetimeFigureOut">
              <a:rPr lang="en-MY">
                <a:solidFill>
                  <a:prstClr val="black">
                    <a:tint val="75000"/>
                  </a:prstClr>
                </a:solidFill>
              </a:rPr>
              <a:pPr>
                <a:defRPr/>
              </a:pPr>
              <a:t>20/5/2017</a:t>
            </a:fld>
            <a:endParaRPr lang="en-MY">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688BFA2-2A9E-4F96-8F69-22415848D6DB}"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64946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3"/>
          <p:cNvSpPr>
            <a:spLocks noGrp="1"/>
          </p:cNvSpPr>
          <p:nvPr>
            <p:ph type="dt" sz="half" idx="10"/>
          </p:nvPr>
        </p:nvSpPr>
        <p:spPr/>
        <p:txBody>
          <a:bodyPr/>
          <a:lstStyle>
            <a:lvl1pPr>
              <a:defRPr/>
            </a:lvl1pPr>
          </a:lstStyle>
          <a:p>
            <a:pPr>
              <a:defRPr/>
            </a:pPr>
            <a:fld id="{B02A6305-7282-48D7-98F4-4707BCE90B50}" type="datetimeFigureOut">
              <a:rPr lang="en-MY">
                <a:solidFill>
                  <a:prstClr val="black">
                    <a:tint val="75000"/>
                  </a:prstClr>
                </a:solidFill>
              </a:rPr>
              <a:pPr>
                <a:defRPr/>
              </a:pPr>
              <a:t>20/5/2017</a:t>
            </a:fld>
            <a:endParaRPr lang="en-MY">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302620F-2723-4C1D-A0D6-2D78DF04BBE5}"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342441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8A0E29-0CB6-437B-B927-0738FB0AE310}" type="datetimeFigureOut">
              <a:rPr lang="en-MY">
                <a:solidFill>
                  <a:prstClr val="black">
                    <a:tint val="75000"/>
                  </a:prstClr>
                </a:solidFill>
              </a:rPr>
              <a:pPr>
                <a:defRPr/>
              </a:pPr>
              <a:t>20/5/2017</a:t>
            </a:fld>
            <a:endParaRPr lang="en-MY">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1F368E8-7762-4CC4-9161-103D68C3B527}"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410306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BFA9E-9862-4E23-B972-0B0B2DFE30B3}" type="datetimeFigureOut">
              <a:rPr lang="en-MY">
                <a:solidFill>
                  <a:prstClr val="black">
                    <a:tint val="75000"/>
                  </a:prstClr>
                </a:solidFill>
              </a:rPr>
              <a:pPr>
                <a:defRPr/>
              </a:pPr>
              <a:t>20/5/2017</a:t>
            </a:fld>
            <a:endParaRPr lang="en-MY">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B1DB542-F085-45F1-AF3E-F1AE0F4101E2}"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112038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3CD48E-6A16-4B08-9BE7-8224E2763E32}" type="datetimeFigureOut">
              <a:rPr lang="en-MY">
                <a:solidFill>
                  <a:prstClr val="black">
                    <a:tint val="75000"/>
                  </a:prstClr>
                </a:solidFill>
              </a:rPr>
              <a:pPr>
                <a:defRPr/>
              </a:pPr>
              <a:t>20/5/2017</a:t>
            </a:fld>
            <a:endParaRPr lang="en-MY">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MY">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FB0185E-359C-42B0-B25B-3C3BBD808EE0}" type="slidenum">
              <a:rPr lang="en-MY">
                <a:solidFill>
                  <a:prstClr val="black">
                    <a:tint val="75000"/>
                  </a:prstClr>
                </a:solidFill>
              </a:rPr>
              <a:pPr>
                <a:defRPr/>
              </a:pPr>
              <a:t>‹#›</a:t>
            </a:fld>
            <a:endParaRPr lang="en-MY">
              <a:solidFill>
                <a:prstClr val="black">
                  <a:tint val="75000"/>
                </a:prstClr>
              </a:solidFill>
            </a:endParaRPr>
          </a:p>
        </p:txBody>
      </p:sp>
    </p:spTree>
    <p:extLst>
      <p:ext uri="{BB962C8B-B14F-4D97-AF65-F5344CB8AC3E}">
        <p14:creationId xmlns:p14="http://schemas.microsoft.com/office/powerpoint/2010/main" val="400159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MY"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MY"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7EE7152-6909-4618-BDFA-5049A6E696F4}" type="datetimeFigureOut">
              <a:rPr lang="en-MY">
                <a:solidFill>
                  <a:prstClr val="black">
                    <a:tint val="75000"/>
                  </a:prstClr>
                </a:solidFill>
              </a:rPr>
              <a:pPr>
                <a:defRPr/>
              </a:pPr>
              <a:t>20/5/2017</a:t>
            </a:fld>
            <a:endParaRPr lang="en-MY">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MY">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E15C99-C70B-4EFB-91A5-0C57D5B15733}" type="slidenum">
              <a:rPr lang="en-MY">
                <a:solidFill>
                  <a:prstClr val="black">
                    <a:tint val="75000"/>
                  </a:prstClr>
                </a:solidFill>
              </a:rPr>
              <a:pPr>
                <a:defRPr/>
              </a:pPr>
              <a:t>‹#›</a:t>
            </a:fld>
            <a:endParaRPr lang="en-MY">
              <a:solidFill>
                <a:prstClr val="black">
                  <a:tint val="75000"/>
                </a:prstClr>
              </a:solidFill>
            </a:endParaRPr>
          </a:p>
        </p:txBody>
      </p:sp>
      <p:pic>
        <p:nvPicPr>
          <p:cNvPr id="1031" name="Picture 7"/>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33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fontAlgn="base">
        <a:spcBef>
          <a:spcPct val="0"/>
        </a:spcBef>
        <a:spcAft>
          <a:spcPct val="0"/>
        </a:spcAft>
        <a:defRPr sz="4400">
          <a:solidFill>
            <a:schemeClr val="tx1"/>
          </a:solidFill>
          <a:latin typeface="Calibri" pitchFamily="-112" charset="0"/>
        </a:defRPr>
      </a:lvl6pPr>
      <a:lvl7pPr marL="914400" algn="ctr" rtl="0" fontAlgn="base">
        <a:spcBef>
          <a:spcPct val="0"/>
        </a:spcBef>
        <a:spcAft>
          <a:spcPct val="0"/>
        </a:spcAft>
        <a:defRPr sz="4400">
          <a:solidFill>
            <a:schemeClr val="tx1"/>
          </a:solidFill>
          <a:latin typeface="Calibri" pitchFamily="-112" charset="0"/>
        </a:defRPr>
      </a:lvl7pPr>
      <a:lvl8pPr marL="1371600" algn="ctr" rtl="0" fontAlgn="base">
        <a:spcBef>
          <a:spcPct val="0"/>
        </a:spcBef>
        <a:spcAft>
          <a:spcPct val="0"/>
        </a:spcAft>
        <a:defRPr sz="4400">
          <a:solidFill>
            <a:schemeClr val="tx1"/>
          </a:solidFill>
          <a:latin typeface="Calibri" pitchFamily="-112" charset="0"/>
        </a:defRPr>
      </a:lvl8pPr>
      <a:lvl9pPr marL="1828800" algn="ctr" rtl="0" fontAlgn="base">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utiararesidenceinvite.webutu.co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stamp/stamp.jsp?tp=&amp;arnumber=7569235&amp;tag=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14500" y="1066800"/>
            <a:ext cx="6248400" cy="1371600"/>
          </a:xfrm>
          <a:prstGeom prst="rect">
            <a:avLst/>
          </a:prstGeom>
        </p:spPr>
        <p:txBody>
          <a:bodyPr/>
          <a:lstStyle/>
          <a:p>
            <a:pPr lvl="0" algn="ctr" eaLnBrk="0" fontAlgn="base" hangingPunct="0">
              <a:spcBef>
                <a:spcPct val="0"/>
              </a:spcBef>
              <a:spcAft>
                <a:spcPct val="0"/>
              </a:spcAft>
              <a:defRPr/>
            </a:pPr>
            <a:r>
              <a:rPr lang="en-MY" sz="4400" b="1" dirty="0">
                <a:latin typeface="Baskerville Old Face" panose="02020602080505020303" pitchFamily="18" charset="0"/>
                <a:ea typeface="Adobe Ming Std L" panose="02020300000000000000" pitchFamily="18" charset="-128"/>
              </a:rPr>
              <a:t>QR Code Based Entrance Gate System</a:t>
            </a:r>
            <a:endParaRPr kumimoji="0" lang="en-US" sz="4400" b="1" i="0" u="none" strike="noStrike" kern="1200" cap="none" spc="0" normalizeH="0" baseline="0" noProof="0" dirty="0">
              <a:ln>
                <a:noFill/>
              </a:ln>
              <a:solidFill>
                <a:srgbClr val="C00000"/>
              </a:solidFill>
              <a:effectLst/>
              <a:uLnTx/>
              <a:uFillTx/>
              <a:latin typeface="Baskerville Old Face" panose="02020602080505020303" pitchFamily="18" charset="0"/>
              <a:ea typeface="Adobe Ming Std L" panose="02020300000000000000" pitchFamily="18" charset="-128"/>
              <a:cs typeface="+mj-cs"/>
            </a:endParaRPr>
          </a:p>
        </p:txBody>
      </p:sp>
      <p:sp>
        <p:nvSpPr>
          <p:cNvPr id="3" name="Subtitle 2"/>
          <p:cNvSpPr txBox="1">
            <a:spLocks/>
          </p:cNvSpPr>
          <p:nvPr/>
        </p:nvSpPr>
        <p:spPr>
          <a:xfrm>
            <a:off x="1143000" y="3505200"/>
            <a:ext cx="7391400" cy="1524000"/>
          </a:xfrm>
          <a:prstGeom prst="rect">
            <a:avLst/>
          </a:prstGeom>
        </p:spPr>
        <p:txBody>
          <a:bodyPr/>
          <a:lstStyle/>
          <a:p>
            <a:pPr algn="just">
              <a:defRPr/>
            </a:pPr>
            <a:r>
              <a:rPr lang="en-MY" sz="2800" dirty="0"/>
              <a:t>PRESENTER: ZAEMAH BINTI AHMAD</a:t>
            </a:r>
          </a:p>
          <a:p>
            <a:pPr algn="just">
              <a:defRPr/>
            </a:pPr>
            <a:r>
              <a:rPr lang="en-MY" sz="2800" dirty="0"/>
              <a:t>SUPERVISOR: DR. MUSA BIN MOHD MOKJI</a:t>
            </a:r>
          </a:p>
          <a:p>
            <a:pPr algn="just">
              <a:defRPr/>
            </a:pPr>
            <a:r>
              <a:rPr lang="en-MY" sz="2800" dirty="0" smtClean="0"/>
              <a:t>PROGRAMME: </a:t>
            </a:r>
            <a:r>
              <a:rPr lang="en-MY" sz="2800" dirty="0"/>
              <a:t>4SKEL</a:t>
            </a:r>
          </a:p>
          <a:p>
            <a:pPr marR="0" lvl="0" algn="l" defTabSz="914400" rtl="0" eaLnBrk="0" fontAlgn="base" latinLnBrk="0" hangingPunct="0">
              <a:lnSpc>
                <a:spcPct val="100000"/>
              </a:lnSpc>
              <a:spcBef>
                <a:spcPct val="20000"/>
              </a:spcBef>
              <a:spcAft>
                <a:spcPct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Cambria"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pic>
        <p:nvPicPr>
          <p:cNvPr id="5" name="Picture 4" descr="http://www.staff.blog.utm.my/maslin/files/2013/01/I-Love-UTM-300x231.jpg"/>
          <p:cNvPicPr>
            <a:picLocks noChangeAspect="1" noChangeArrowheads="1"/>
          </p:cNvPicPr>
          <p:nvPr/>
        </p:nvPicPr>
        <p:blipFill>
          <a:blip r:embed="rId3" cstate="print"/>
          <a:srcRect r="19494"/>
          <a:stretch>
            <a:fillRect/>
          </a:stretch>
        </p:blipFill>
        <p:spPr bwMode="auto">
          <a:xfrm>
            <a:off x="8229600" y="5791200"/>
            <a:ext cx="786740" cy="752475"/>
          </a:xfrm>
          <a:prstGeom prst="rect">
            <a:avLst/>
          </a:prstGeom>
          <a:noFill/>
        </p:spPr>
      </p:pic>
    </p:spTree>
    <p:extLst>
      <p:ext uri="{BB962C8B-B14F-4D97-AF65-F5344CB8AC3E}">
        <p14:creationId xmlns:p14="http://schemas.microsoft.com/office/powerpoint/2010/main" val="1876984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p:cTn id="2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MY" smtClean="0"/>
              <a:t>METHODOLOGY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2925763"/>
            <a:ext cx="18716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17638"/>
            <a:ext cx="15049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7763" y="1449388"/>
            <a:ext cx="11382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410075"/>
            <a:ext cx="139541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4437063"/>
            <a:ext cx="2663825"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rot="1563148">
            <a:off x="2219325" y="2632075"/>
            <a:ext cx="935038" cy="563563"/>
          </a:xfrm>
          <a:prstGeom prst="rightArrow">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0" name="Right Arrow 9"/>
          <p:cNvSpPr/>
          <p:nvPr/>
        </p:nvSpPr>
        <p:spPr>
          <a:xfrm rot="8801407">
            <a:off x="5005388" y="2668588"/>
            <a:ext cx="936625" cy="563562"/>
          </a:xfrm>
          <a:prstGeom prst="rightArrow">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1" name="Right Arrow 10"/>
          <p:cNvSpPr/>
          <p:nvPr/>
        </p:nvSpPr>
        <p:spPr>
          <a:xfrm>
            <a:off x="2559050" y="1770063"/>
            <a:ext cx="3168650" cy="563562"/>
          </a:xfrm>
          <a:prstGeom prst="rightArrow">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ln w="0">
                <a:solidFill>
                  <a:schemeClr val="accent5">
                    <a:lumMod val="50000"/>
                  </a:schemeClr>
                </a:solidFill>
              </a:ln>
              <a:gradFill>
                <a:gsLst>
                  <a:gs pos="21000">
                    <a:srgbClr val="53575C"/>
                  </a:gs>
                  <a:gs pos="88000">
                    <a:srgbClr val="C5C7CA"/>
                  </a:gs>
                </a:gsLst>
                <a:lin ang="5400000"/>
              </a:gradFill>
            </a:endParaRPr>
          </a:p>
        </p:txBody>
      </p:sp>
      <p:sp>
        <p:nvSpPr>
          <p:cNvPr id="12" name="Right Arrow 11"/>
          <p:cNvSpPr/>
          <p:nvPr/>
        </p:nvSpPr>
        <p:spPr>
          <a:xfrm rot="16200000">
            <a:off x="856456" y="3171032"/>
            <a:ext cx="936625" cy="563562"/>
          </a:xfrm>
          <a:prstGeom prst="rightArrow">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3" name="Right Arrow 12"/>
          <p:cNvSpPr/>
          <p:nvPr/>
        </p:nvSpPr>
        <p:spPr>
          <a:xfrm rot="8605308">
            <a:off x="2293938" y="4321175"/>
            <a:ext cx="936625" cy="561975"/>
          </a:xfrm>
          <a:prstGeom prst="rightArrow">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4" name="Right Arrow 13"/>
          <p:cNvSpPr/>
          <p:nvPr/>
        </p:nvSpPr>
        <p:spPr>
          <a:xfrm rot="1536681">
            <a:off x="5059363" y="4368800"/>
            <a:ext cx="935037" cy="563563"/>
          </a:xfrm>
          <a:prstGeom prst="rightArrow">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9" name="TextBox 8"/>
          <p:cNvSpPr txBox="1"/>
          <p:nvPr/>
        </p:nvSpPr>
        <p:spPr>
          <a:xfrm>
            <a:off x="6429375" y="2581275"/>
            <a:ext cx="936625" cy="400050"/>
          </a:xfrm>
          <a:prstGeom prst="rect">
            <a:avLst/>
          </a:prstGeom>
          <a:noFill/>
        </p:spPr>
        <p:txBody>
          <a:bodyPr>
            <a:spAutoFit/>
          </a:bodyPr>
          <a:lstStyle/>
          <a:p>
            <a:pPr>
              <a:defRPr/>
            </a:pPr>
            <a:r>
              <a:rPr lang="en-MY" sz="2000" dirty="0">
                <a:solidFill>
                  <a:schemeClr val="accent5">
                    <a:lumMod val="50000"/>
                  </a:schemeClr>
                </a:solidFill>
                <a:latin typeface="Britannic Bold" panose="020B0903060703020204" pitchFamily="34" charset="0"/>
              </a:rPr>
              <a:t>Guest</a:t>
            </a:r>
          </a:p>
        </p:txBody>
      </p:sp>
      <p:sp>
        <p:nvSpPr>
          <p:cNvPr id="15" name="TextBox 14"/>
          <p:cNvSpPr txBox="1"/>
          <p:nvPr/>
        </p:nvSpPr>
        <p:spPr>
          <a:xfrm>
            <a:off x="711200" y="2514600"/>
            <a:ext cx="1327150" cy="400050"/>
          </a:xfrm>
          <a:prstGeom prst="rect">
            <a:avLst/>
          </a:prstGeom>
          <a:noFill/>
        </p:spPr>
        <p:txBody>
          <a:bodyPr>
            <a:spAutoFit/>
          </a:bodyPr>
          <a:lstStyle/>
          <a:p>
            <a:pPr>
              <a:defRPr/>
            </a:pPr>
            <a:r>
              <a:rPr lang="en-MY" sz="2000" dirty="0">
                <a:solidFill>
                  <a:schemeClr val="accent5">
                    <a:lumMod val="50000"/>
                  </a:schemeClr>
                </a:solidFill>
                <a:latin typeface="Britannic Bold" panose="020B0903060703020204" pitchFamily="34" charset="0"/>
              </a:rPr>
              <a:t>Residence</a:t>
            </a:r>
          </a:p>
        </p:txBody>
      </p:sp>
      <p:sp>
        <p:nvSpPr>
          <p:cNvPr id="16" name="TextBox 15"/>
          <p:cNvSpPr txBox="1"/>
          <p:nvPr/>
        </p:nvSpPr>
        <p:spPr>
          <a:xfrm>
            <a:off x="3662363" y="4710113"/>
            <a:ext cx="1265237" cy="400050"/>
          </a:xfrm>
          <a:prstGeom prst="rect">
            <a:avLst/>
          </a:prstGeom>
          <a:noFill/>
        </p:spPr>
        <p:txBody>
          <a:bodyPr>
            <a:spAutoFit/>
          </a:bodyPr>
          <a:lstStyle/>
          <a:p>
            <a:pPr>
              <a:defRPr/>
            </a:pPr>
            <a:r>
              <a:rPr lang="en-MY" sz="2000" dirty="0">
                <a:solidFill>
                  <a:schemeClr val="accent5">
                    <a:lumMod val="50000"/>
                  </a:schemeClr>
                </a:solidFill>
                <a:latin typeface="Britannic Bold" panose="020B0903060703020204" pitchFamily="34" charset="0"/>
              </a:rPr>
              <a:t>System</a:t>
            </a:r>
          </a:p>
        </p:txBody>
      </p:sp>
    </p:spTree>
    <p:extLst>
      <p:ext uri="{BB962C8B-B14F-4D97-AF65-F5344CB8AC3E}">
        <p14:creationId xmlns:p14="http://schemas.microsoft.com/office/powerpoint/2010/main" val="319275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ircle(in)">
                                      <p:cBhvr>
                                        <p:cTn id="29" dur="20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randombar(horizontal)">
                                      <p:cBhvr>
                                        <p:cTn id="56" dur="500"/>
                                        <p:tgtEl>
                                          <p:spTgt spid="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16"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p:cTn id="75" dur="500" fill="hold"/>
                                        <p:tgtEl>
                                          <p:spTgt spid="7"/>
                                        </p:tgtEl>
                                        <p:attrNameLst>
                                          <p:attrName>ppt_w</p:attrName>
                                        </p:attrNameLst>
                                      </p:cBhvr>
                                      <p:tavLst>
                                        <p:tav tm="0">
                                          <p:val>
                                            <p:fltVal val="0"/>
                                          </p:val>
                                        </p:tav>
                                        <p:tav tm="100000">
                                          <p:val>
                                            <p:strVal val="#ppt_w"/>
                                          </p:val>
                                        </p:tav>
                                      </p:tavLst>
                                    </p:anim>
                                    <p:anim calcmode="lin" valueType="num">
                                      <p:cBhvr>
                                        <p:cTn id="76" dur="500" fill="hold"/>
                                        <p:tgtEl>
                                          <p:spTgt spid="7"/>
                                        </p:tgtEl>
                                        <p:attrNameLst>
                                          <p:attrName>ppt_h</p:attrName>
                                        </p:attrNameLst>
                                      </p:cBhvr>
                                      <p:tavLst>
                                        <p:tav tm="0">
                                          <p:val>
                                            <p:fltVal val="0"/>
                                          </p:val>
                                        </p:tav>
                                        <p:tav tm="100000">
                                          <p:val>
                                            <p:strVal val="#ppt_h"/>
                                          </p:val>
                                        </p:tav>
                                      </p:tavLst>
                                    </p:anim>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8" grpId="0" animBg="1"/>
      <p:bldP spid="10" grpId="0" animBg="1"/>
      <p:bldP spid="11" grpId="0" animBg="1"/>
      <p:bldP spid="12" grpId="0" animBg="1"/>
      <p:bldP spid="13" grpId="0" animBg="1"/>
      <p:bldP spid="14" grpId="0" animBg="1"/>
      <p:bldP spid="9"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48" y="-21498"/>
            <a:ext cx="8229600" cy="1143000"/>
          </a:xfrm>
        </p:spPr>
        <p:txBody>
          <a:bodyPr/>
          <a:lstStyle/>
          <a:p>
            <a:r>
              <a:rPr lang="en-MY" dirty="0" smtClean="0"/>
              <a:t>METHODOLOGY</a:t>
            </a:r>
            <a:endParaRPr lang="en-MY" dirty="0"/>
          </a:p>
        </p:txBody>
      </p:sp>
      <p:sp>
        <p:nvSpPr>
          <p:cNvPr id="4" name="Oval 3"/>
          <p:cNvSpPr/>
          <p:nvPr/>
        </p:nvSpPr>
        <p:spPr>
          <a:xfrm>
            <a:off x="5876996" y="3893915"/>
            <a:ext cx="2876222" cy="27569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Oval 5"/>
          <p:cNvSpPr/>
          <p:nvPr/>
        </p:nvSpPr>
        <p:spPr>
          <a:xfrm>
            <a:off x="3126668" y="1121502"/>
            <a:ext cx="2879765" cy="27724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p:cNvSpPr/>
          <p:nvPr/>
        </p:nvSpPr>
        <p:spPr>
          <a:xfrm>
            <a:off x="257799" y="3717032"/>
            <a:ext cx="2868869" cy="27657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lumMod val="95000"/>
                  <a:lumOff val="5000"/>
                </a:schemeClr>
              </a:solidFill>
              <a:latin typeface="Adobe Heiti Std R" panose="020B0400000000000000" pitchFamily="34" charset="-128"/>
              <a:ea typeface="Adobe Heiti Std R" panose="020B0400000000000000" pitchFamily="34" charset="-128"/>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177" y="3815032"/>
            <a:ext cx="1008112" cy="1008112"/>
          </a:xfrm>
          <a:prstGeom prst="rect">
            <a:avLst/>
          </a:prstGeom>
        </p:spPr>
      </p:pic>
      <p:sp>
        <p:nvSpPr>
          <p:cNvPr id="14" name="TextBox 13"/>
          <p:cNvSpPr txBox="1"/>
          <p:nvPr/>
        </p:nvSpPr>
        <p:spPr>
          <a:xfrm>
            <a:off x="611560" y="4873459"/>
            <a:ext cx="2314600" cy="1138773"/>
          </a:xfrm>
          <a:prstGeom prst="rect">
            <a:avLst/>
          </a:prstGeom>
          <a:noFill/>
        </p:spPr>
        <p:txBody>
          <a:bodyPr wrap="square" rtlCol="0">
            <a:spAutoFit/>
          </a:bodyPr>
          <a:lstStyle/>
          <a:p>
            <a:pPr algn="ctr"/>
            <a:r>
              <a:rPr lang="en-MY" dirty="0" smtClean="0">
                <a:solidFill>
                  <a:schemeClr val="tx1">
                    <a:lumMod val="95000"/>
                    <a:lumOff val="5000"/>
                  </a:schemeClr>
                </a:solidFill>
                <a:latin typeface="Adobe Heiti Std R" panose="020B0400000000000000" pitchFamily="34" charset="-128"/>
                <a:ea typeface="Adobe Heiti Std R" panose="020B0400000000000000" pitchFamily="34" charset="-128"/>
              </a:rPr>
              <a:t>Resident</a:t>
            </a:r>
          </a:p>
          <a:p>
            <a:pPr algn="just"/>
            <a:r>
              <a:rPr lang="en-MY" dirty="0" smtClean="0">
                <a:solidFill>
                  <a:schemeClr val="tx1">
                    <a:lumMod val="95000"/>
                    <a:lumOff val="5000"/>
                  </a:schemeClr>
                </a:solidFill>
                <a:latin typeface="Adobe Heiti Std R" panose="020B0400000000000000" pitchFamily="34" charset="-128"/>
                <a:ea typeface="Adobe Heiti Std R" panose="020B0400000000000000" pitchFamily="34" charset="-128"/>
              </a:rPr>
              <a:t>- </a:t>
            </a:r>
            <a:r>
              <a:rPr lang="en-MY" sz="1600" dirty="0" smtClean="0">
                <a:solidFill>
                  <a:schemeClr val="tx1">
                    <a:lumMod val="95000"/>
                    <a:lumOff val="5000"/>
                  </a:schemeClr>
                </a:solidFill>
                <a:latin typeface="Adobe Ming Std L" panose="02020300000000000000" pitchFamily="18" charset="-128"/>
                <a:ea typeface="Adobe Ming Std L" panose="02020300000000000000" pitchFamily="18" charset="-128"/>
              </a:rPr>
              <a:t>Generate QR code by fill in invitation form provided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5567" y="1419882"/>
            <a:ext cx="852961" cy="844619"/>
          </a:xfrm>
          <a:prstGeom prst="rect">
            <a:avLst/>
          </a:prstGeom>
        </p:spPr>
      </p:pic>
      <p:sp>
        <p:nvSpPr>
          <p:cNvPr id="16" name="TextBox 15"/>
          <p:cNvSpPr txBox="1"/>
          <p:nvPr/>
        </p:nvSpPr>
        <p:spPr>
          <a:xfrm>
            <a:off x="3685943" y="2562881"/>
            <a:ext cx="1872208" cy="892552"/>
          </a:xfrm>
          <a:prstGeom prst="rect">
            <a:avLst/>
          </a:prstGeom>
          <a:noFill/>
        </p:spPr>
        <p:txBody>
          <a:bodyPr wrap="square" rtlCol="0">
            <a:spAutoFit/>
          </a:bodyPr>
          <a:lstStyle/>
          <a:p>
            <a:pPr algn="ctr"/>
            <a:r>
              <a:rPr lang="en-MY" dirty="0" smtClean="0">
                <a:latin typeface="Adobe Heiti Std R" panose="020B0400000000000000" pitchFamily="34" charset="-128"/>
                <a:ea typeface="Adobe Heiti Std R" panose="020B0400000000000000" pitchFamily="34" charset="-128"/>
              </a:rPr>
              <a:t>Guest</a:t>
            </a:r>
          </a:p>
          <a:p>
            <a:pPr algn="just"/>
            <a:r>
              <a:rPr lang="en-MY" sz="1600" dirty="0" smtClean="0">
                <a:latin typeface="Adobe Ming Std L" panose="02020300000000000000" pitchFamily="18" charset="-128"/>
                <a:ea typeface="Adobe Ming Std L" panose="02020300000000000000" pitchFamily="18" charset="-128"/>
              </a:rPr>
              <a:t>- Receive QR code</a:t>
            </a:r>
          </a:p>
          <a:p>
            <a:pPr algn="ctr"/>
            <a:endParaRPr lang="en-MY" dirty="0">
              <a:latin typeface="Adobe Heiti Std R" panose="020B0400000000000000" pitchFamily="34" charset="-128"/>
              <a:ea typeface="Adobe Heiti Std R" panose="020B0400000000000000" pitchFamily="34" charset="-128"/>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7535" y="4103947"/>
            <a:ext cx="1095143" cy="1095143"/>
          </a:xfrm>
          <a:prstGeom prst="rect">
            <a:avLst/>
          </a:prstGeom>
        </p:spPr>
      </p:pic>
    </p:spTree>
    <p:extLst>
      <p:ext uri="{BB962C8B-B14F-4D97-AF65-F5344CB8AC3E}">
        <p14:creationId xmlns:p14="http://schemas.microsoft.com/office/powerpoint/2010/main" val="342819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MY" smtClean="0"/>
              <a:t>methodology</a:t>
            </a:r>
          </a:p>
        </p:txBody>
      </p:sp>
      <p:sp>
        <p:nvSpPr>
          <p:cNvPr id="11267" name="Content Placeholder 2"/>
          <p:cNvSpPr>
            <a:spLocks noGrp="1"/>
          </p:cNvSpPr>
          <p:nvPr>
            <p:ph idx="1"/>
          </p:nvPr>
        </p:nvSpPr>
        <p:spPr/>
        <p:txBody>
          <a:bodyPr/>
          <a:lstStyle/>
          <a:p>
            <a:r>
              <a:rPr lang="en-MY" smtClean="0"/>
              <a:t>Add in apa yang guna untuk generate qr code how to code, library semua</a:t>
            </a:r>
          </a:p>
        </p:txBody>
      </p:sp>
    </p:spTree>
    <p:extLst>
      <p:ext uri="{BB962C8B-B14F-4D97-AF65-F5344CB8AC3E}">
        <p14:creationId xmlns:p14="http://schemas.microsoft.com/office/powerpoint/2010/main" val="3945346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MY" smtClean="0"/>
              <a:t>RESULTS &amp; DISCUSSION</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16113"/>
            <a:ext cx="8229600" cy="4398962"/>
          </a:xfrm>
        </p:spPr>
      </p:pic>
      <p:sp>
        <p:nvSpPr>
          <p:cNvPr id="10" name="TextBox 9"/>
          <p:cNvSpPr txBox="1"/>
          <p:nvPr/>
        </p:nvSpPr>
        <p:spPr>
          <a:xfrm>
            <a:off x="457200" y="1268413"/>
            <a:ext cx="7921625" cy="523875"/>
          </a:xfrm>
          <a:prstGeom prst="rect">
            <a:avLst/>
          </a:prstGeom>
          <a:noFill/>
        </p:spPr>
        <p:txBody>
          <a:bodyPr>
            <a:spAutoFit/>
          </a:bodyPr>
          <a:lstStyle/>
          <a:p>
            <a:pPr>
              <a:defRPr/>
            </a:pPr>
            <a:r>
              <a:rPr lang="en-MY" sz="2800" b="1" dirty="0">
                <a:solidFill>
                  <a:schemeClr val="tx2">
                    <a:lumMod val="75000"/>
                  </a:schemeClr>
                </a:solidFill>
                <a:latin typeface="Adobe Song Std L" panose="02020300000000000000" pitchFamily="18" charset="-128"/>
                <a:ea typeface="Adobe Song Std L" panose="02020300000000000000" pitchFamily="18" charset="-128"/>
              </a:rPr>
              <a:t>Website page: </a:t>
            </a:r>
            <a:r>
              <a:rPr lang="en-MY" sz="2000" b="1" dirty="0">
                <a:solidFill>
                  <a:schemeClr val="tx2">
                    <a:lumMod val="75000"/>
                  </a:schemeClr>
                </a:solidFill>
                <a:latin typeface="Adobe Song Std L" panose="02020300000000000000" pitchFamily="18" charset="-128"/>
                <a:ea typeface="Adobe Song Std L" panose="02020300000000000000" pitchFamily="18" charset="-128"/>
                <a:hlinkClick r:id="rId3" action="ppaction://hlinkfile"/>
              </a:rPr>
              <a:t>http://mutiararesidenceinvite.webutu.com/</a:t>
            </a:r>
            <a:endParaRPr lang="en-MY" sz="2000" b="1" dirty="0">
              <a:solidFill>
                <a:schemeClr val="tx2">
                  <a:lumMod val="75000"/>
                </a:schemeClr>
              </a:solidFill>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253780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mtClean="0"/>
              <a:t>RESULTS &amp; DISCUSSION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438" y="2120900"/>
            <a:ext cx="4383087" cy="28797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5338" y="2120900"/>
            <a:ext cx="4348162"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98438" y="1390650"/>
            <a:ext cx="3221037" cy="523875"/>
          </a:xfrm>
          <a:prstGeom prst="rect">
            <a:avLst/>
          </a:prstGeom>
          <a:noFill/>
        </p:spPr>
        <p:txBody>
          <a:bodyPr>
            <a:spAutoFit/>
          </a:bodyPr>
          <a:lstStyle/>
          <a:p>
            <a:pPr>
              <a:defRPr/>
            </a:pPr>
            <a:r>
              <a:rPr lang="en-MY" sz="2800" dirty="0">
                <a:solidFill>
                  <a:schemeClr val="tx2">
                    <a:lumMod val="50000"/>
                  </a:schemeClr>
                </a:solidFill>
                <a:latin typeface="Bell MT" panose="02020503060305020303" pitchFamily="18" charset="0"/>
              </a:rPr>
              <a:t>Encoded QR code</a:t>
            </a:r>
          </a:p>
        </p:txBody>
      </p:sp>
    </p:spTree>
    <p:extLst>
      <p:ext uri="{BB962C8B-B14F-4D97-AF65-F5344CB8AC3E}">
        <p14:creationId xmlns:p14="http://schemas.microsoft.com/office/powerpoint/2010/main" val="447401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MY" smtClean="0"/>
              <a:t>CONCLUSION</a:t>
            </a:r>
          </a:p>
        </p:txBody>
      </p:sp>
      <p:sp>
        <p:nvSpPr>
          <p:cNvPr id="15363" name="Content Placeholder 2"/>
          <p:cNvSpPr>
            <a:spLocks noGrp="1"/>
          </p:cNvSpPr>
          <p:nvPr>
            <p:ph idx="1"/>
          </p:nvPr>
        </p:nvSpPr>
        <p:spPr/>
        <p:txBody>
          <a:bodyPr/>
          <a:lstStyle/>
          <a:p>
            <a:r>
              <a:rPr lang="en-MY" smtClean="0"/>
              <a:t>QR code can be automatic that can be practical and secured method to access a residential area for visitors</a:t>
            </a:r>
          </a:p>
          <a:p>
            <a:r>
              <a:rPr lang="en-MY" smtClean="0"/>
              <a:t>Future works:</a:t>
            </a:r>
          </a:p>
          <a:p>
            <a:pPr lvl="2">
              <a:buFont typeface="Wingdings" panose="05000000000000000000" pitchFamily="2" charset="2"/>
              <a:buChar char="Ø"/>
            </a:pPr>
            <a:r>
              <a:rPr lang="en-MY" smtClean="0"/>
              <a:t>provide an apps to easily enter the data</a:t>
            </a:r>
          </a:p>
          <a:p>
            <a:pPr lvl="2">
              <a:buFont typeface="Wingdings" panose="05000000000000000000" pitchFamily="2" charset="2"/>
              <a:buChar char="Ø"/>
            </a:pPr>
            <a:r>
              <a:rPr lang="en-MY" smtClean="0"/>
              <a:t>provide proper server for better implementation</a:t>
            </a:r>
          </a:p>
          <a:p>
            <a:pPr lvl="2">
              <a:buFont typeface="Wingdings" panose="05000000000000000000" pitchFamily="2" charset="2"/>
              <a:buChar char="Ø"/>
            </a:pPr>
            <a:r>
              <a:rPr lang="en-MY" smtClean="0"/>
              <a:t>add in plate recognition and visitor’s face recognition</a:t>
            </a:r>
          </a:p>
        </p:txBody>
      </p:sp>
    </p:spTree>
    <p:extLst>
      <p:ext uri="{BB962C8B-B14F-4D97-AF65-F5344CB8AC3E}">
        <p14:creationId xmlns:p14="http://schemas.microsoft.com/office/powerpoint/2010/main" val="4113796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down)">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1000"/>
                                        <p:tgtEl>
                                          <p:spTgt spid="15363">
                                            <p:txEl>
                                              <p:pRg st="1" end="1"/>
                                            </p:txEl>
                                          </p:spTgt>
                                        </p:tgtEl>
                                      </p:cBhvr>
                                    </p:animEffect>
                                    <p:anim calcmode="lin" valueType="num">
                                      <p:cBhvr>
                                        <p:cTn id="13"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3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additive="base">
                                        <p:cTn id="31"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619250" y="1412875"/>
            <a:ext cx="633730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MY" sz="6600">
                <a:latin typeface="Bodoni MT Condensed" panose="02070606080606020203" pitchFamily="18" charset="0"/>
              </a:rPr>
              <a:t>Q&amp;A SESSION</a:t>
            </a:r>
          </a:p>
          <a:p>
            <a:pPr algn="ctr">
              <a:spcBef>
                <a:spcPct val="0"/>
              </a:spcBef>
              <a:buFontTx/>
              <a:buNone/>
            </a:pPr>
            <a:endParaRPr lang="en-MY" sz="6600">
              <a:latin typeface="Bodoni MT Condensed" panose="02070606080606020203" pitchFamily="18" charset="0"/>
            </a:endParaRPr>
          </a:p>
          <a:p>
            <a:pPr algn="ctr">
              <a:spcBef>
                <a:spcPct val="0"/>
              </a:spcBef>
              <a:buFontTx/>
              <a:buNone/>
            </a:pPr>
            <a:r>
              <a:rPr lang="en-MY" sz="6600">
                <a:latin typeface="Bodoni MT Condensed" panose="02070606080606020203" pitchFamily="18" charset="0"/>
              </a:rPr>
              <a:t>-THANK YOU-</a:t>
            </a:r>
          </a:p>
        </p:txBody>
      </p:sp>
    </p:spTree>
    <p:extLst>
      <p:ext uri="{BB962C8B-B14F-4D97-AF65-F5344CB8AC3E}">
        <p14:creationId xmlns:p14="http://schemas.microsoft.com/office/powerpoint/2010/main" val="288831710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33375"/>
            <a:ext cx="8229600" cy="1143000"/>
          </a:xfrm>
        </p:spPr>
        <p:txBody>
          <a:bodyPr/>
          <a:lstStyle/>
          <a:p>
            <a:r>
              <a:rPr lang="en-MY" smtClean="0"/>
              <a:t>INTRODUCTION</a:t>
            </a:r>
          </a:p>
        </p:txBody>
      </p:sp>
      <p:sp>
        <p:nvSpPr>
          <p:cNvPr id="3" name="Content Placeholder 2"/>
          <p:cNvSpPr>
            <a:spLocks noGrp="1"/>
          </p:cNvSpPr>
          <p:nvPr>
            <p:ph idx="1"/>
          </p:nvPr>
        </p:nvSpPr>
        <p:spPr>
          <a:xfrm>
            <a:off x="457200" y="1600200"/>
            <a:ext cx="7859713" cy="4205288"/>
          </a:xfrm>
        </p:spPr>
        <p:txBody>
          <a:bodyPr/>
          <a:lstStyle/>
          <a:p>
            <a:pPr algn="just"/>
            <a:r>
              <a:rPr lang="en-MY" smtClean="0"/>
              <a:t>QR code are widely used </a:t>
            </a:r>
          </a:p>
          <a:p>
            <a:pPr algn="just"/>
            <a:r>
              <a:rPr lang="en-MY" smtClean="0"/>
              <a:t>Can store large number of data</a:t>
            </a:r>
          </a:p>
          <a:p>
            <a:pPr algn="just"/>
            <a:r>
              <a:rPr lang="en-MY" smtClean="0"/>
              <a:t>Target user : Entrance of residential area</a:t>
            </a:r>
          </a:p>
          <a:p>
            <a:pPr algn="just"/>
            <a:endParaRPr lang="en-MY" smtClean="0"/>
          </a:p>
        </p:txBody>
      </p:sp>
    </p:spTree>
    <p:extLst>
      <p:ext uri="{BB962C8B-B14F-4D97-AF65-F5344CB8AC3E}">
        <p14:creationId xmlns:p14="http://schemas.microsoft.com/office/powerpoint/2010/main" val="3724504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MY" smtClean="0"/>
              <a:t>INTRODUCTION</a:t>
            </a:r>
          </a:p>
        </p:txBody>
      </p:sp>
      <p:graphicFrame>
        <p:nvGraphicFramePr>
          <p:cNvPr id="10" name="Content Placeholder 9"/>
          <p:cNvGraphicFramePr>
            <a:graphicFrameLocks noGrp="1"/>
          </p:cNvGraphicFramePr>
          <p:nvPr>
            <p:ph idx="1"/>
          </p:nvPr>
        </p:nvGraphicFramePr>
        <p:xfrm>
          <a:off x="509588" y="1455738"/>
          <a:ext cx="4235450" cy="4019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nvGraphicFramePr>
        <p:xfrm>
          <a:off x="4503122" y="1628800"/>
          <a:ext cx="4618037" cy="3819525"/>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457200" y="5949280"/>
            <a:ext cx="6552728" cy="338554"/>
          </a:xfrm>
          <a:prstGeom prst="rect">
            <a:avLst/>
          </a:prstGeom>
          <a:noFill/>
        </p:spPr>
        <p:txBody>
          <a:bodyPr wrap="square" rtlCol="0">
            <a:spAutoFit/>
          </a:bodyPr>
          <a:lstStyle/>
          <a:p>
            <a:r>
              <a:rPr lang="en-MY" sz="1600" dirty="0" smtClean="0"/>
              <a:t>*Survey done by observing residential area around </a:t>
            </a:r>
            <a:r>
              <a:rPr lang="en-MY" sz="1600" dirty="0" err="1" smtClean="0"/>
              <a:t>Skudai</a:t>
            </a:r>
            <a:r>
              <a:rPr lang="en-MY" sz="1600" dirty="0" smtClean="0"/>
              <a:t> and </a:t>
            </a:r>
            <a:r>
              <a:rPr lang="en-MY" sz="1600" dirty="0" err="1" smtClean="0"/>
              <a:t>Pulai</a:t>
            </a:r>
            <a:endParaRPr lang="en-MY" sz="1600" dirty="0"/>
          </a:p>
        </p:txBody>
      </p:sp>
    </p:spTree>
    <p:extLst>
      <p:ext uri="{BB962C8B-B14F-4D97-AF65-F5344CB8AC3E}">
        <p14:creationId xmlns:p14="http://schemas.microsoft.com/office/powerpoint/2010/main" val="960206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Graphic spid="10" grpId="0">
        <p:bldAsOne/>
      </p:bldGraphic>
      <p:bldGraphic spid="13" grpId="0">
        <p:bldAsOne/>
      </p:bldGraphic>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MY" smtClean="0"/>
              <a:t>PROBLEM STATEMENT</a:t>
            </a:r>
          </a:p>
        </p:txBody>
      </p:sp>
      <p:sp>
        <p:nvSpPr>
          <p:cNvPr id="5123" name="Content Placeholder 2"/>
          <p:cNvSpPr>
            <a:spLocks noGrp="1"/>
          </p:cNvSpPr>
          <p:nvPr>
            <p:ph idx="1"/>
          </p:nvPr>
        </p:nvSpPr>
        <p:spPr>
          <a:xfrm>
            <a:off x="1331913" y="2060575"/>
            <a:ext cx="6769100" cy="2881313"/>
          </a:xfrm>
        </p:spPr>
        <p:txBody>
          <a:bodyPr/>
          <a:lstStyle/>
          <a:p>
            <a:pPr marL="0" indent="0" algn="ctr">
              <a:buFont typeface="Arial" panose="020B0604020202020204" pitchFamily="34" charset="0"/>
              <a:buNone/>
            </a:pPr>
            <a:r>
              <a:rPr lang="en-MY" smtClean="0"/>
              <a:t>“How to change the security system at a residence by changing it from manual security to automatic system that make it more practical and secured”</a:t>
            </a:r>
          </a:p>
        </p:txBody>
      </p:sp>
    </p:spTree>
    <p:extLst>
      <p:ext uri="{BB962C8B-B14F-4D97-AF65-F5344CB8AC3E}">
        <p14:creationId xmlns:p14="http://schemas.microsoft.com/office/powerpoint/2010/main" val="382805063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fade">
                                      <p:cBhvr>
                                        <p:cTn id="12" dur="1000"/>
                                        <p:tgtEl>
                                          <p:spTgt spid="5123">
                                            <p:txEl>
                                              <p:pRg st="0" end="0"/>
                                            </p:txEl>
                                          </p:spTgt>
                                        </p:tgtEl>
                                      </p:cBhvr>
                                    </p:animEffect>
                                    <p:anim calcmode="lin" valueType="num">
                                      <p:cBhvr>
                                        <p:cTn id="13"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MY" smtClean="0"/>
              <a:t>OBJECTIVES</a:t>
            </a:r>
          </a:p>
        </p:txBody>
      </p:sp>
      <p:sp>
        <p:nvSpPr>
          <p:cNvPr id="6147" name="Content Placeholder 2"/>
          <p:cNvSpPr>
            <a:spLocks noGrp="1"/>
          </p:cNvSpPr>
          <p:nvPr>
            <p:ph idx="1"/>
          </p:nvPr>
        </p:nvSpPr>
        <p:spPr/>
        <p:txBody>
          <a:bodyPr/>
          <a:lstStyle/>
          <a:p>
            <a:r>
              <a:rPr lang="en-MY" dirty="0" smtClean="0"/>
              <a:t>To automate entrance gate system</a:t>
            </a:r>
          </a:p>
          <a:p>
            <a:r>
              <a:rPr lang="en-MY" dirty="0" smtClean="0"/>
              <a:t>To apply QR </a:t>
            </a:r>
            <a:r>
              <a:rPr lang="en-MY" dirty="0" smtClean="0"/>
              <a:t>code as an </a:t>
            </a:r>
            <a:r>
              <a:rPr lang="en-MY" dirty="0" smtClean="0"/>
              <a:t>easy and secured access for owner of the residence and guest</a:t>
            </a:r>
          </a:p>
          <a:p>
            <a:r>
              <a:rPr lang="en-MY" dirty="0" smtClean="0"/>
              <a:t>To develop a secured system for entrance gate system</a:t>
            </a:r>
          </a:p>
        </p:txBody>
      </p:sp>
    </p:spTree>
    <p:extLst>
      <p:ext uri="{BB962C8B-B14F-4D97-AF65-F5344CB8AC3E}">
        <p14:creationId xmlns:p14="http://schemas.microsoft.com/office/powerpoint/2010/main" val="5165334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Effect transition="in" filter="fade">
                                      <p:cBhvr>
                                        <p:cTn id="13" dur="500"/>
                                        <p:tgtEl>
                                          <p:spTgt spid="614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1" end="1"/>
                                            </p:txEl>
                                          </p:spTgt>
                                        </p:tgtEl>
                                        <p:attrNameLst>
                                          <p:attrName>style.visibility</p:attrName>
                                        </p:attrNameLst>
                                      </p:cBhvr>
                                      <p:to>
                                        <p:strVal val="visible"/>
                                      </p:to>
                                    </p:set>
                                    <p:animEffect transition="in" filter="fade">
                                      <p:cBhvr>
                                        <p:cTn id="18" dur="500"/>
                                        <p:tgtEl>
                                          <p:spTgt spid="614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7">
                                            <p:txEl>
                                              <p:pRg st="2" end="2"/>
                                            </p:txEl>
                                          </p:spTgt>
                                        </p:tgtEl>
                                        <p:attrNameLst>
                                          <p:attrName>style.visibility</p:attrName>
                                        </p:attrNameLst>
                                      </p:cBhvr>
                                      <p:to>
                                        <p:strVal val="visible"/>
                                      </p:to>
                                    </p:set>
                                    <p:animEffect transition="in" filter="fade">
                                      <p:cBhvr>
                                        <p:cTn id="23"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SCOPES OF WORK</a:t>
            </a:r>
            <a:endParaRPr lang="en-MY" dirty="0"/>
          </a:p>
        </p:txBody>
      </p:sp>
      <p:sp>
        <p:nvSpPr>
          <p:cNvPr id="3" name="Content Placeholder 2"/>
          <p:cNvSpPr>
            <a:spLocks noGrp="1"/>
          </p:cNvSpPr>
          <p:nvPr>
            <p:ph idx="1"/>
          </p:nvPr>
        </p:nvSpPr>
        <p:spPr/>
        <p:txBody>
          <a:bodyPr/>
          <a:lstStyle/>
          <a:p>
            <a:endParaRPr lang="en-MY" dirty="0" smtClean="0"/>
          </a:p>
          <a:p>
            <a:endParaRPr lang="en-MY" dirty="0"/>
          </a:p>
          <a:p>
            <a:endParaRPr lang="en-MY" dirty="0" smtClean="0"/>
          </a:p>
          <a:p>
            <a:endParaRPr lang="en-MY" dirty="0"/>
          </a:p>
          <a:p>
            <a:endParaRPr lang="en-MY" dirty="0" smtClean="0"/>
          </a:p>
          <a:p>
            <a:endParaRPr lang="en-MY" dirty="0"/>
          </a:p>
          <a:p>
            <a:r>
              <a:rPr lang="en-MY" dirty="0" smtClean="0"/>
              <a:t>Solve for relatives and friends type of guest only</a:t>
            </a:r>
          </a:p>
          <a:p>
            <a:endParaRPr lang="en-MY" dirty="0"/>
          </a:p>
        </p:txBody>
      </p:sp>
      <p:sp>
        <p:nvSpPr>
          <p:cNvPr id="4" name="Oval 3"/>
          <p:cNvSpPr/>
          <p:nvPr/>
        </p:nvSpPr>
        <p:spPr>
          <a:xfrm>
            <a:off x="692191" y="2060848"/>
            <a:ext cx="3672408" cy="26642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Wingdings" panose="05000000000000000000" pitchFamily="2" charset="2"/>
              <a:buChar char="Ø"/>
            </a:pPr>
            <a:r>
              <a:rPr lang="en-MY" sz="2400" dirty="0" smtClean="0">
                <a:solidFill>
                  <a:schemeClr val="tx1">
                    <a:lumMod val="95000"/>
                    <a:lumOff val="5000"/>
                  </a:schemeClr>
                </a:solidFill>
              </a:rPr>
              <a:t>Relatives and friends</a:t>
            </a:r>
          </a:p>
          <a:p>
            <a:pPr marL="285750" indent="-285750">
              <a:buFont typeface="Wingdings" panose="05000000000000000000" pitchFamily="2" charset="2"/>
              <a:buChar char="Ø"/>
            </a:pPr>
            <a:r>
              <a:rPr lang="en-MY" sz="2400" dirty="0" smtClean="0">
                <a:solidFill>
                  <a:schemeClr val="tx1">
                    <a:lumMod val="95000"/>
                    <a:lumOff val="5000"/>
                  </a:schemeClr>
                </a:solidFill>
              </a:rPr>
              <a:t>Business </a:t>
            </a:r>
          </a:p>
        </p:txBody>
      </p:sp>
      <p:sp>
        <p:nvSpPr>
          <p:cNvPr id="5" name="Oval 4"/>
          <p:cNvSpPr/>
          <p:nvPr/>
        </p:nvSpPr>
        <p:spPr>
          <a:xfrm>
            <a:off x="4670920" y="2060848"/>
            <a:ext cx="3672408" cy="26642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Wingdings" panose="05000000000000000000" pitchFamily="2" charset="2"/>
              <a:buChar char="Ø"/>
            </a:pPr>
            <a:r>
              <a:rPr lang="en-MY" sz="2400" dirty="0" smtClean="0">
                <a:solidFill>
                  <a:schemeClr val="tx1">
                    <a:lumMod val="95000"/>
                    <a:lumOff val="5000"/>
                  </a:schemeClr>
                </a:solidFill>
              </a:rPr>
              <a:t>Authority (Police, Fire Fighter)</a:t>
            </a:r>
          </a:p>
          <a:p>
            <a:pPr marL="285750" indent="-285750">
              <a:buFont typeface="Wingdings" panose="05000000000000000000" pitchFamily="2" charset="2"/>
              <a:buChar char="Ø"/>
            </a:pPr>
            <a:r>
              <a:rPr lang="en-MY" sz="2400" dirty="0" smtClean="0">
                <a:solidFill>
                  <a:schemeClr val="tx1">
                    <a:lumMod val="95000"/>
                    <a:lumOff val="5000"/>
                  </a:schemeClr>
                </a:solidFill>
              </a:rPr>
              <a:t>Services (Postman, district council)</a:t>
            </a:r>
            <a:endParaRPr lang="en-MY" sz="2400" dirty="0">
              <a:solidFill>
                <a:schemeClr val="tx1">
                  <a:lumMod val="95000"/>
                  <a:lumOff val="5000"/>
                </a:schemeClr>
              </a:solidFill>
            </a:endParaRPr>
          </a:p>
        </p:txBody>
      </p:sp>
      <p:sp>
        <p:nvSpPr>
          <p:cNvPr id="6" name="TextBox 5"/>
          <p:cNvSpPr txBox="1"/>
          <p:nvPr/>
        </p:nvSpPr>
        <p:spPr>
          <a:xfrm>
            <a:off x="971600" y="1453958"/>
            <a:ext cx="3392999" cy="861774"/>
          </a:xfrm>
          <a:prstGeom prst="rect">
            <a:avLst/>
          </a:prstGeom>
          <a:noFill/>
        </p:spPr>
        <p:txBody>
          <a:bodyPr wrap="square" rtlCol="0">
            <a:spAutoFit/>
          </a:bodyPr>
          <a:lstStyle/>
          <a:p>
            <a:pPr algn="ctr"/>
            <a:r>
              <a:rPr lang="en-MY" sz="3000" u="sng" dirty="0" smtClean="0"/>
              <a:t>By invitation pass</a:t>
            </a:r>
          </a:p>
          <a:p>
            <a:endParaRPr lang="en-MY" dirty="0"/>
          </a:p>
        </p:txBody>
      </p:sp>
      <p:sp>
        <p:nvSpPr>
          <p:cNvPr id="7" name="TextBox 6"/>
          <p:cNvSpPr txBox="1"/>
          <p:nvPr/>
        </p:nvSpPr>
        <p:spPr>
          <a:xfrm>
            <a:off x="4606856" y="1468860"/>
            <a:ext cx="3392999" cy="861774"/>
          </a:xfrm>
          <a:prstGeom prst="rect">
            <a:avLst/>
          </a:prstGeom>
          <a:noFill/>
        </p:spPr>
        <p:txBody>
          <a:bodyPr wrap="square" rtlCol="0">
            <a:spAutoFit/>
          </a:bodyPr>
          <a:lstStyle/>
          <a:p>
            <a:pPr algn="ctr"/>
            <a:r>
              <a:rPr lang="en-MY" sz="3000" u="sng" dirty="0" smtClean="0"/>
              <a:t>Special pass</a:t>
            </a:r>
            <a:endParaRPr lang="en-MY" sz="3000" u="sng" dirty="0" smtClean="0"/>
          </a:p>
          <a:p>
            <a:endParaRPr lang="en-MY" dirty="0"/>
          </a:p>
        </p:txBody>
      </p:sp>
      <p:cxnSp>
        <p:nvCxnSpPr>
          <p:cNvPr id="9" name="Straight Connector 8"/>
          <p:cNvCxnSpPr/>
          <p:nvPr/>
        </p:nvCxnSpPr>
        <p:spPr>
          <a:xfrm>
            <a:off x="4499992" y="1628800"/>
            <a:ext cx="0" cy="338437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50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MY" smtClean="0"/>
              <a:t>SCOPES OF WORK</a:t>
            </a:r>
          </a:p>
        </p:txBody>
      </p:sp>
      <p:sp>
        <p:nvSpPr>
          <p:cNvPr id="2" name="Content Placeholder 1"/>
          <p:cNvSpPr>
            <a:spLocks noGrp="1"/>
          </p:cNvSpPr>
          <p:nvPr>
            <p:ph idx="1"/>
          </p:nvPr>
        </p:nvSpPr>
        <p:spPr/>
        <p:txBody>
          <a:bodyPr/>
          <a:lstStyle/>
          <a:p>
            <a:r>
              <a:rPr lang="en-MY" dirty="0" smtClean="0"/>
              <a:t>Limited </a:t>
            </a:r>
            <a:r>
              <a:rPr lang="en-MY" dirty="0" smtClean="0"/>
              <a:t>for web base only but can be access in any type of gadget that can browse through internet</a:t>
            </a:r>
          </a:p>
          <a:p>
            <a:r>
              <a:rPr lang="en-MY" dirty="0" smtClean="0"/>
              <a:t>Provide a file of recorded data consists of (name, NRIC, plate number, phone number, address and date) </a:t>
            </a:r>
          </a:p>
        </p:txBody>
      </p:sp>
    </p:spTree>
    <p:extLst>
      <p:ext uri="{BB962C8B-B14F-4D97-AF65-F5344CB8AC3E}">
        <p14:creationId xmlns:p14="http://schemas.microsoft.com/office/powerpoint/2010/main" val="2915427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95288" y="765175"/>
            <a:ext cx="8229600" cy="1143000"/>
          </a:xfrm>
        </p:spPr>
        <p:txBody>
          <a:bodyPr/>
          <a:lstStyle/>
          <a:p>
            <a:r>
              <a:rPr lang="en-MY" smtClean="0"/>
              <a:t>LITERATURE REVIEW/RELATED WORK</a:t>
            </a:r>
          </a:p>
        </p:txBody>
      </p:sp>
      <p:graphicFrame>
        <p:nvGraphicFramePr>
          <p:cNvPr id="7" name="Content Placeholder 1"/>
          <p:cNvGraphicFramePr>
            <a:graphicFrameLocks/>
          </p:cNvGraphicFramePr>
          <p:nvPr/>
        </p:nvGraphicFramePr>
        <p:xfrm>
          <a:off x="153988" y="1916113"/>
          <a:ext cx="8785225" cy="4843462"/>
        </p:xfrm>
        <a:graphic>
          <a:graphicData uri="http://schemas.openxmlformats.org/drawingml/2006/table">
            <a:tbl>
              <a:tblPr firstRow="1" bandRow="1">
                <a:tableStyleId>{5C22544A-7EE6-4342-B048-85BDC9FD1C3A}</a:tableStyleId>
              </a:tblPr>
              <a:tblGrid>
                <a:gridCol w="702870"/>
                <a:gridCol w="1961502"/>
                <a:gridCol w="3600500"/>
                <a:gridCol w="2520353"/>
              </a:tblGrid>
              <a:tr h="365750">
                <a:tc>
                  <a:txBody>
                    <a:bodyPr/>
                    <a:lstStyle/>
                    <a:p>
                      <a:pPr algn="ctr"/>
                      <a:r>
                        <a:rPr lang="en-MY" sz="1800" dirty="0" smtClean="0"/>
                        <a:t>No.</a:t>
                      </a:r>
                      <a:endParaRPr lang="en-MY" sz="1800" dirty="0"/>
                    </a:p>
                  </a:txBody>
                  <a:tcPr marL="91443" marR="91443" marT="45715" marB="45715"/>
                </a:tc>
                <a:tc>
                  <a:txBody>
                    <a:bodyPr/>
                    <a:lstStyle/>
                    <a:p>
                      <a:pPr algn="ctr"/>
                      <a:r>
                        <a:rPr lang="en-MY" sz="1800" dirty="0" smtClean="0"/>
                        <a:t>Title</a:t>
                      </a:r>
                      <a:endParaRPr lang="en-MY" sz="1800" dirty="0"/>
                    </a:p>
                  </a:txBody>
                  <a:tcPr marL="91443" marR="91443" marT="45715" marB="45715"/>
                </a:tc>
                <a:tc>
                  <a:txBody>
                    <a:bodyPr/>
                    <a:lstStyle/>
                    <a:p>
                      <a:pPr algn="ctr"/>
                      <a:r>
                        <a:rPr lang="en-MY" sz="1800" dirty="0" smtClean="0"/>
                        <a:t>Description</a:t>
                      </a:r>
                      <a:endParaRPr lang="en-MY" sz="1800" dirty="0"/>
                    </a:p>
                  </a:txBody>
                  <a:tcPr marL="91443" marR="91443" marT="45715" marB="45715"/>
                </a:tc>
                <a:tc>
                  <a:txBody>
                    <a:bodyPr/>
                    <a:lstStyle/>
                    <a:p>
                      <a:pPr algn="ctr"/>
                      <a:r>
                        <a:rPr lang="en-MY" sz="1800" dirty="0" smtClean="0"/>
                        <a:t>Reference</a:t>
                      </a:r>
                      <a:endParaRPr lang="en-MY" sz="1800" dirty="0"/>
                    </a:p>
                  </a:txBody>
                  <a:tcPr marL="91443" marR="91443" marT="45715" marB="45715"/>
                </a:tc>
              </a:tr>
              <a:tr h="1897336">
                <a:tc>
                  <a:txBody>
                    <a:bodyPr/>
                    <a:lstStyle/>
                    <a:p>
                      <a:pPr algn="ctr"/>
                      <a:r>
                        <a:rPr lang="en-MY" sz="1800" dirty="0" smtClean="0"/>
                        <a:t>1.</a:t>
                      </a:r>
                      <a:endParaRPr lang="en-MY" sz="1800" dirty="0"/>
                    </a:p>
                  </a:txBody>
                  <a:tcPr marL="91443" marR="91443" marT="45715" marB="45715"/>
                </a:tc>
                <a:tc>
                  <a:txBody>
                    <a:bodyPr/>
                    <a:lstStyle/>
                    <a:p>
                      <a:r>
                        <a:rPr lang="en-MY" sz="1800" dirty="0" smtClean="0"/>
                        <a:t>Modern Applications of QR-Code for security</a:t>
                      </a:r>
                      <a:endParaRPr lang="en-MY" sz="1800" dirty="0"/>
                    </a:p>
                  </a:txBody>
                  <a:tcPr marL="91443" marR="91443" marT="45715" marB="45715"/>
                </a:tc>
                <a:tc>
                  <a:txBody>
                    <a:bodyPr/>
                    <a:lstStyle/>
                    <a:p>
                      <a:r>
                        <a:rPr lang="en-MY" sz="1800" dirty="0" smtClean="0"/>
                        <a:t>-QR code conveys information by the arrangement of its dark &amp; light elements called “modules” in columns &amp; rows</a:t>
                      </a:r>
                    </a:p>
                    <a:p>
                      <a:r>
                        <a:rPr lang="en-MY" sz="1800" dirty="0" smtClean="0"/>
                        <a:t>-Can hold large amount of data in a smaller space</a:t>
                      </a:r>
                      <a:endParaRPr lang="en-MY" sz="1800" dirty="0"/>
                    </a:p>
                  </a:txBody>
                  <a:tcPr marL="91443" marR="91443" marT="45715" marB="45715"/>
                </a:tc>
                <a:tc>
                  <a:txBody>
                    <a:bodyPr/>
                    <a:lstStyle/>
                    <a:p>
                      <a:r>
                        <a:rPr lang="en-MY" sz="1800" dirty="0" smtClean="0">
                          <a:hlinkClick r:id="rId2"/>
                        </a:rPr>
                        <a:t>http://ieeexplore.ieee.org/stamp/stamp.jsp?tp=&amp;arnumber=7569235&amp;tag=1</a:t>
                      </a:r>
                      <a:endParaRPr lang="en-MY" sz="1800" dirty="0"/>
                    </a:p>
                  </a:txBody>
                  <a:tcPr marL="91443" marR="91443" marT="45715" marB="45715"/>
                </a:tc>
              </a:tr>
              <a:tr h="2580376">
                <a:tc>
                  <a:txBody>
                    <a:bodyPr/>
                    <a:lstStyle/>
                    <a:p>
                      <a:pPr algn="ctr"/>
                      <a:r>
                        <a:rPr lang="en-MY" sz="1800" dirty="0" smtClean="0"/>
                        <a:t>2.</a:t>
                      </a:r>
                      <a:endParaRPr lang="en-MY" sz="1800" dirty="0"/>
                    </a:p>
                  </a:txBody>
                  <a:tcPr marL="91443" marR="91443" marT="45715" marB="45715"/>
                </a:tc>
                <a:tc>
                  <a:txBody>
                    <a:bodyPr/>
                    <a:lstStyle/>
                    <a:p>
                      <a:r>
                        <a:rPr lang="en-MY" sz="1800" dirty="0" smtClean="0"/>
                        <a:t>Students Attendance System Using QR Code</a:t>
                      </a:r>
                      <a:endParaRPr lang="en-MY" sz="1800" dirty="0"/>
                    </a:p>
                  </a:txBody>
                  <a:tcPr marL="91443" marR="91443" marT="45715" marB="45715"/>
                </a:tc>
                <a:tc>
                  <a:txBody>
                    <a:bodyPr/>
                    <a:lstStyle/>
                    <a:p>
                      <a:r>
                        <a:rPr lang="en-MY" sz="1800" dirty="0" smtClean="0"/>
                        <a:t>-Proposed a student attendance system which reduced the burden of maintaining manual records and saved time</a:t>
                      </a:r>
                    </a:p>
                    <a:p>
                      <a:r>
                        <a:rPr lang="en-MY" sz="1800" dirty="0" smtClean="0"/>
                        <a:t>-The system requires a simple login process by the class instructor through its Server Module to generate an encrypted QR Code with specific information</a:t>
                      </a:r>
                      <a:endParaRPr lang="en-MY" sz="1800" dirty="0"/>
                    </a:p>
                  </a:txBody>
                  <a:tcPr marL="91443" marR="91443" marT="45715" marB="45715"/>
                </a:tc>
                <a:tc>
                  <a:txBody>
                    <a:bodyPr/>
                    <a:lstStyle/>
                    <a:p>
                      <a:r>
                        <a:rPr lang="en-MY" sz="1800" dirty="0" err="1" smtClean="0"/>
                        <a:t>Fadi</a:t>
                      </a:r>
                      <a:r>
                        <a:rPr lang="en-MY" sz="1800" dirty="0" smtClean="0"/>
                        <a:t> </a:t>
                      </a:r>
                      <a:r>
                        <a:rPr lang="en-MY" sz="1800" dirty="0" err="1" smtClean="0"/>
                        <a:t>Masalha</a:t>
                      </a:r>
                      <a:r>
                        <a:rPr lang="en-MY" sz="1800" dirty="0" smtClean="0"/>
                        <a:t>, </a:t>
                      </a:r>
                      <a:r>
                        <a:rPr lang="en-MY" sz="1800" dirty="0" err="1" smtClean="0"/>
                        <a:t>Nael</a:t>
                      </a:r>
                      <a:r>
                        <a:rPr lang="en-MY" sz="1800" dirty="0" smtClean="0"/>
                        <a:t> </a:t>
                      </a:r>
                      <a:r>
                        <a:rPr lang="en-MY" sz="1800" dirty="0" err="1" smtClean="0"/>
                        <a:t>Hirzallah</a:t>
                      </a:r>
                      <a:r>
                        <a:rPr lang="en-MY" sz="1800" dirty="0" smtClean="0"/>
                        <a:t>, “Students Attendance System Using QR Code”, Volume 5, Issue 3, International Journal of Advanced Computer Science and Applications, 2014, pp. 75-79. </a:t>
                      </a:r>
                      <a:endParaRPr lang="en-MY" sz="1800" dirty="0"/>
                    </a:p>
                  </a:txBody>
                  <a:tcPr marL="91443" marR="91443" marT="45715" marB="45715"/>
                </a:tc>
              </a:tr>
            </a:tbl>
          </a:graphicData>
        </a:graphic>
      </p:graphicFrame>
    </p:spTree>
    <p:extLst>
      <p:ext uri="{BB962C8B-B14F-4D97-AF65-F5344CB8AC3E}">
        <p14:creationId xmlns:p14="http://schemas.microsoft.com/office/powerpoint/2010/main" val="2908008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218"/>
                                        </p:tgtEl>
                                      </p:cBhvr>
                                    </p:animEffect>
                                    <p:animScale>
                                      <p:cBhvr>
                                        <p:cTn id="7" dur="250" autoRev="1" fill="hold"/>
                                        <p:tgtEl>
                                          <p:spTgt spid="9218"/>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nvGraphicFramePr>
        <p:xfrm>
          <a:off x="179388" y="765175"/>
          <a:ext cx="8713787" cy="5903913"/>
        </p:xfrm>
        <a:graphic>
          <a:graphicData uri="http://schemas.openxmlformats.org/drawingml/2006/table">
            <a:tbl>
              <a:tblPr firstRow="1" bandRow="1">
                <a:tableStyleId>{5C22544A-7EE6-4342-B048-85BDC9FD1C3A}</a:tableStyleId>
              </a:tblPr>
              <a:tblGrid>
                <a:gridCol w="697153"/>
                <a:gridCol w="1989597"/>
                <a:gridCol w="2759366"/>
                <a:gridCol w="3267671"/>
              </a:tblGrid>
              <a:tr h="2394520">
                <a:tc>
                  <a:txBody>
                    <a:bodyPr/>
                    <a:lstStyle/>
                    <a:p>
                      <a:pPr algn="ctr"/>
                      <a:r>
                        <a:rPr lang="en-MY" sz="1800" b="0" dirty="0" smtClean="0">
                          <a:solidFill>
                            <a:schemeClr val="tx1"/>
                          </a:solidFill>
                        </a:rPr>
                        <a:t>3.</a:t>
                      </a:r>
                      <a:endParaRPr lang="en-MY" sz="1800" b="0" dirty="0">
                        <a:solidFill>
                          <a:schemeClr val="tx1"/>
                        </a:solidFill>
                      </a:endParaRPr>
                    </a:p>
                  </a:txBody>
                  <a:tcPr marL="91449" marR="91449" marT="45714" marB="45714">
                    <a:solidFill>
                      <a:schemeClr val="accent1">
                        <a:lumMod val="20000"/>
                        <a:lumOff val="80000"/>
                      </a:schemeClr>
                    </a:solidFill>
                  </a:tcPr>
                </a:tc>
                <a:tc>
                  <a:txBody>
                    <a:bodyPr/>
                    <a:lstStyle/>
                    <a:p>
                      <a:r>
                        <a:rPr lang="en-MY" sz="1800" b="0" dirty="0" smtClean="0">
                          <a:solidFill>
                            <a:schemeClr val="tx1"/>
                          </a:solidFill>
                        </a:rPr>
                        <a:t>Secure Authentication for Online Banking Using QR Code</a:t>
                      </a:r>
                      <a:endParaRPr lang="en-MY" sz="1800" b="0" dirty="0">
                        <a:solidFill>
                          <a:schemeClr val="tx1"/>
                        </a:solidFill>
                      </a:endParaRPr>
                    </a:p>
                  </a:txBody>
                  <a:tcPr marL="91449" marR="91449" marT="45714" marB="45714">
                    <a:solidFill>
                      <a:schemeClr val="accent1">
                        <a:lumMod val="20000"/>
                        <a:lumOff val="80000"/>
                      </a:schemeClr>
                    </a:solidFill>
                  </a:tcPr>
                </a:tc>
                <a:tc>
                  <a:txBody>
                    <a:bodyPr/>
                    <a:lstStyle/>
                    <a:p>
                      <a:r>
                        <a:rPr lang="en-MY" sz="1800" b="0" dirty="0" smtClean="0">
                          <a:solidFill>
                            <a:schemeClr val="tx1"/>
                          </a:solidFill>
                        </a:rPr>
                        <a:t>-Designed a QRP, a secure authentication system that uses a two factor authentication by combining a password and a camera equipped mobile phone</a:t>
                      </a:r>
                      <a:endParaRPr lang="en-MY" sz="1800" b="0" dirty="0">
                        <a:solidFill>
                          <a:schemeClr val="tx1"/>
                        </a:solidFill>
                      </a:endParaRPr>
                    </a:p>
                  </a:txBody>
                  <a:tcPr marL="91449" marR="91449" marT="45714" marB="45714">
                    <a:solidFill>
                      <a:schemeClr val="accent1">
                        <a:lumMod val="20000"/>
                        <a:lumOff val="80000"/>
                      </a:schemeClr>
                    </a:solidFill>
                  </a:tcPr>
                </a:tc>
                <a:tc>
                  <a:txBody>
                    <a:bodyPr/>
                    <a:lstStyle/>
                    <a:p>
                      <a:r>
                        <a:rPr lang="en-MY" sz="1800" b="0" dirty="0" err="1" smtClean="0">
                          <a:solidFill>
                            <a:schemeClr val="tx1"/>
                          </a:solidFill>
                        </a:rPr>
                        <a:t>Sonawane</a:t>
                      </a:r>
                      <a:r>
                        <a:rPr lang="en-MY" sz="1800" b="0" dirty="0" smtClean="0">
                          <a:solidFill>
                            <a:schemeClr val="tx1"/>
                          </a:solidFill>
                        </a:rPr>
                        <a:t> </a:t>
                      </a:r>
                      <a:r>
                        <a:rPr lang="en-MY" sz="1800" b="0" dirty="0" err="1" smtClean="0">
                          <a:solidFill>
                            <a:schemeClr val="tx1"/>
                          </a:solidFill>
                        </a:rPr>
                        <a:t>Shamal</a:t>
                      </a:r>
                      <a:r>
                        <a:rPr lang="en-MY" sz="1800" b="0" dirty="0" smtClean="0">
                          <a:solidFill>
                            <a:schemeClr val="tx1"/>
                          </a:solidFill>
                        </a:rPr>
                        <a:t>, </a:t>
                      </a:r>
                      <a:r>
                        <a:rPr lang="en-MY" sz="1800" b="0" dirty="0" err="1" smtClean="0">
                          <a:solidFill>
                            <a:schemeClr val="tx1"/>
                          </a:solidFill>
                        </a:rPr>
                        <a:t>Khandave</a:t>
                      </a:r>
                      <a:r>
                        <a:rPr lang="en-MY" sz="1800" b="0" dirty="0" smtClean="0">
                          <a:solidFill>
                            <a:schemeClr val="tx1"/>
                          </a:solidFill>
                        </a:rPr>
                        <a:t> Monika, </a:t>
                      </a:r>
                      <a:r>
                        <a:rPr lang="en-MY" sz="1800" b="0" dirty="0" err="1" smtClean="0">
                          <a:solidFill>
                            <a:schemeClr val="tx1"/>
                          </a:solidFill>
                        </a:rPr>
                        <a:t>Nemade</a:t>
                      </a:r>
                      <a:r>
                        <a:rPr lang="en-MY" sz="1800" b="0" dirty="0" smtClean="0">
                          <a:solidFill>
                            <a:schemeClr val="tx1"/>
                          </a:solidFill>
                        </a:rPr>
                        <a:t> </a:t>
                      </a:r>
                      <a:r>
                        <a:rPr lang="en-MY" sz="1800" b="0" dirty="0" err="1" smtClean="0">
                          <a:solidFill>
                            <a:schemeClr val="tx1"/>
                          </a:solidFill>
                        </a:rPr>
                        <a:t>Neha</a:t>
                      </a:r>
                      <a:r>
                        <a:rPr lang="en-MY" sz="1800" b="0" dirty="0" smtClean="0">
                          <a:solidFill>
                            <a:schemeClr val="tx1"/>
                          </a:solidFill>
                        </a:rPr>
                        <a:t>,”Secure Authentication for Online Banking Using QR Code”, Volume 4, Issue 3, International Journal of Emerging Technology and Advanced </a:t>
                      </a:r>
                      <a:r>
                        <a:rPr lang="en-MY" sz="1800" b="0" dirty="0" err="1" smtClean="0">
                          <a:solidFill>
                            <a:schemeClr val="tx1"/>
                          </a:solidFill>
                        </a:rPr>
                        <a:t>Engineering,march</a:t>
                      </a:r>
                      <a:r>
                        <a:rPr lang="en-MY" sz="1800" b="0" dirty="0" smtClean="0">
                          <a:solidFill>
                            <a:schemeClr val="tx1"/>
                          </a:solidFill>
                        </a:rPr>
                        <a:t> 2014,pp. 778- 781.</a:t>
                      </a:r>
                      <a:endParaRPr lang="en-MY" sz="1800" b="0" dirty="0">
                        <a:solidFill>
                          <a:schemeClr val="tx1"/>
                        </a:solidFill>
                      </a:endParaRPr>
                    </a:p>
                  </a:txBody>
                  <a:tcPr marL="91449" marR="91449" marT="45714" marB="45714">
                    <a:solidFill>
                      <a:schemeClr val="accent1">
                        <a:lumMod val="20000"/>
                        <a:lumOff val="80000"/>
                      </a:schemeClr>
                    </a:solidFill>
                  </a:tcPr>
                </a:tc>
              </a:tr>
              <a:tr h="3509393">
                <a:tc>
                  <a:txBody>
                    <a:bodyPr/>
                    <a:lstStyle/>
                    <a:p>
                      <a:pPr algn="ctr"/>
                      <a:r>
                        <a:rPr lang="en-MY" sz="1800" dirty="0" smtClean="0"/>
                        <a:t>4.</a:t>
                      </a:r>
                      <a:endParaRPr lang="en-MY" sz="1800" dirty="0"/>
                    </a:p>
                  </a:txBody>
                  <a:tcPr marL="91449" marR="91449" marT="45714" marB="45714"/>
                </a:tc>
                <a:tc>
                  <a:txBody>
                    <a:bodyPr/>
                    <a:lstStyle/>
                    <a:p>
                      <a:r>
                        <a:rPr lang="en-MY" sz="1800" dirty="0" smtClean="0"/>
                        <a:t>Data Management and Prediction about Health Status to Support Health Care System Using QR Code</a:t>
                      </a:r>
                      <a:endParaRPr lang="en-MY" sz="1800" dirty="0"/>
                    </a:p>
                  </a:txBody>
                  <a:tcPr marL="91449" marR="91449" marT="45714" marB="45714"/>
                </a:tc>
                <a:tc>
                  <a:txBody>
                    <a:bodyPr/>
                    <a:lstStyle/>
                    <a:p>
                      <a:r>
                        <a:rPr lang="en-MY" sz="1800" dirty="0" smtClean="0"/>
                        <a:t>-Proposed an integrated system, developed for use by the healthcare personnel within hospitals, adapted to Smartphone's, tablets and handheld devices</a:t>
                      </a:r>
                      <a:endParaRPr lang="en-MY" sz="1800" dirty="0"/>
                    </a:p>
                  </a:txBody>
                  <a:tcPr marL="91449" marR="91449" marT="45714" marB="45714"/>
                </a:tc>
                <a:tc>
                  <a:txBody>
                    <a:bodyPr/>
                    <a:lstStyle/>
                    <a:p>
                      <a:r>
                        <a:rPr lang="en-MY" sz="1800" dirty="0" err="1" smtClean="0"/>
                        <a:t>Madhuri</a:t>
                      </a:r>
                      <a:r>
                        <a:rPr lang="en-MY" sz="1800" dirty="0" smtClean="0"/>
                        <a:t> </a:t>
                      </a:r>
                      <a:r>
                        <a:rPr lang="en-MY" sz="1800" dirty="0" err="1" smtClean="0"/>
                        <a:t>Chaudhari</a:t>
                      </a:r>
                      <a:r>
                        <a:rPr lang="en-MY" sz="1800" dirty="0" smtClean="0"/>
                        <a:t>, </a:t>
                      </a:r>
                      <a:r>
                        <a:rPr lang="en-MY" sz="1800" dirty="0" err="1" smtClean="0"/>
                        <a:t>Jyoti</a:t>
                      </a:r>
                      <a:r>
                        <a:rPr lang="en-MY" sz="1800" dirty="0" smtClean="0"/>
                        <a:t> </a:t>
                      </a:r>
                      <a:r>
                        <a:rPr lang="en-MY" sz="1800" dirty="0" err="1" smtClean="0"/>
                        <a:t>Dighe</a:t>
                      </a:r>
                      <a:r>
                        <a:rPr lang="en-MY" sz="1800" dirty="0" smtClean="0"/>
                        <a:t>, </a:t>
                      </a:r>
                      <a:r>
                        <a:rPr lang="en-MY" sz="1800" dirty="0" err="1" smtClean="0"/>
                        <a:t>Supriya</a:t>
                      </a:r>
                      <a:r>
                        <a:rPr lang="en-MY" sz="1800" dirty="0" smtClean="0"/>
                        <a:t> </a:t>
                      </a:r>
                      <a:r>
                        <a:rPr lang="en-MY" sz="1800" dirty="0" err="1" smtClean="0"/>
                        <a:t>Gadhave</a:t>
                      </a:r>
                      <a:r>
                        <a:rPr lang="en-MY" sz="1800" dirty="0" smtClean="0"/>
                        <a:t>, </a:t>
                      </a:r>
                      <a:r>
                        <a:rPr lang="en-MY" sz="1800" dirty="0" err="1" smtClean="0"/>
                        <a:t>Snehal</a:t>
                      </a:r>
                      <a:r>
                        <a:rPr lang="en-MY" sz="1800" dirty="0" smtClean="0"/>
                        <a:t> </a:t>
                      </a:r>
                      <a:r>
                        <a:rPr lang="en-MY" sz="1800" dirty="0" err="1" smtClean="0"/>
                        <a:t>Khairnar</a:t>
                      </a:r>
                      <a:r>
                        <a:rPr lang="en-MY" sz="1800" dirty="0" smtClean="0"/>
                        <a:t>, </a:t>
                      </a:r>
                      <a:r>
                        <a:rPr lang="en-MY" sz="1800" dirty="0" err="1" smtClean="0"/>
                        <a:t>Prof.</a:t>
                      </a:r>
                      <a:r>
                        <a:rPr lang="en-MY" sz="1800" dirty="0" smtClean="0"/>
                        <a:t> </a:t>
                      </a:r>
                      <a:r>
                        <a:rPr lang="en-MY" sz="1800" dirty="0" err="1" smtClean="0"/>
                        <a:t>Sonal</a:t>
                      </a:r>
                      <a:r>
                        <a:rPr lang="en-MY" sz="1800" dirty="0" smtClean="0"/>
                        <a:t> </a:t>
                      </a:r>
                      <a:r>
                        <a:rPr lang="en-MY" sz="1800" dirty="0" err="1" smtClean="0"/>
                        <a:t>Gore,”Data</a:t>
                      </a:r>
                      <a:r>
                        <a:rPr lang="en-MY" sz="1800" dirty="0" smtClean="0"/>
                        <a:t> Management and Prediction about Health Status to Support Health Care System Using QR Code”, Volume 5, Issue 11, International Journal of Advanced Research in Computer Science and Software Engineering, November 2015,pp. 412-415</a:t>
                      </a:r>
                      <a:endParaRPr lang="en-MY" sz="1800" dirty="0"/>
                    </a:p>
                  </a:txBody>
                  <a:tcPr marL="91449" marR="91449" marT="45714" marB="45714"/>
                </a:tc>
              </a:tr>
            </a:tbl>
          </a:graphicData>
        </a:graphic>
      </p:graphicFrame>
    </p:spTree>
    <p:extLst>
      <p:ext uri="{BB962C8B-B14F-4D97-AF65-F5344CB8AC3E}">
        <p14:creationId xmlns:p14="http://schemas.microsoft.com/office/powerpoint/2010/main" val="2571322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781</Words>
  <Application>Microsoft Office PowerPoint</Application>
  <PresentationFormat>On-screen Show (4:3)</PresentationFormat>
  <Paragraphs>106</Paragraphs>
  <Slides>16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Adobe Heiti Std R</vt:lpstr>
      <vt:lpstr>Adobe Ming Std L</vt:lpstr>
      <vt:lpstr>Adobe Song Std L</vt:lpstr>
      <vt:lpstr>Arial</vt:lpstr>
      <vt:lpstr>Baskerville Old Face</vt:lpstr>
      <vt:lpstr>Bell MT</vt:lpstr>
      <vt:lpstr>Bodoni MT Condensed</vt:lpstr>
      <vt:lpstr>Britannic Bold</vt:lpstr>
      <vt:lpstr>Calibri</vt:lpstr>
      <vt:lpstr>Cambria</vt:lpstr>
      <vt:lpstr>Wingdings</vt:lpstr>
      <vt:lpstr>1_Office Theme</vt:lpstr>
      <vt:lpstr>PowerPoint Presentation</vt:lpstr>
      <vt:lpstr>INTRODUCTION</vt:lpstr>
      <vt:lpstr>INTRODUCTION</vt:lpstr>
      <vt:lpstr>PROBLEM STATEMENT</vt:lpstr>
      <vt:lpstr>OBJECTIVES</vt:lpstr>
      <vt:lpstr>SCOPES OF WORK</vt:lpstr>
      <vt:lpstr>SCOPES OF WORK</vt:lpstr>
      <vt:lpstr>LITERATURE REVIEW/RELATED WORK</vt:lpstr>
      <vt:lpstr>PowerPoint Presentation</vt:lpstr>
      <vt:lpstr>METHODOLOGY</vt:lpstr>
      <vt:lpstr>METHODOLOGY</vt:lpstr>
      <vt:lpstr>methodology</vt:lpstr>
      <vt:lpstr>RESULTS &amp; DISCUSSION</vt:lpstr>
      <vt:lpstr>RESULTS &amp; DISCUSSION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ZAEMAH AHMAD</cp:lastModifiedBy>
  <cp:revision>7</cp:revision>
  <dcterms:created xsi:type="dcterms:W3CDTF">2014-02-24T04:16:52Z</dcterms:created>
  <dcterms:modified xsi:type="dcterms:W3CDTF">2017-05-20T00:57:10Z</dcterms:modified>
</cp:coreProperties>
</file>