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9"/>
  </p:notesMasterIdLst>
  <p:handoutMasterIdLst>
    <p:handoutMasterId r:id="rId20"/>
  </p:handoutMasterIdLst>
  <p:sldIdLst>
    <p:sldId id="3825" r:id="rId5"/>
    <p:sldId id="3827" r:id="rId6"/>
    <p:sldId id="3826" r:id="rId7"/>
    <p:sldId id="3828" r:id="rId8"/>
    <p:sldId id="3839" r:id="rId9"/>
    <p:sldId id="3835" r:id="rId10"/>
    <p:sldId id="3836" r:id="rId11"/>
    <p:sldId id="3840" r:id="rId12"/>
    <p:sldId id="3837" r:id="rId13"/>
    <p:sldId id="3792" r:id="rId14"/>
    <p:sldId id="3847" r:id="rId15"/>
    <p:sldId id="3848" r:id="rId16"/>
    <p:sldId id="3849" r:id="rId17"/>
    <p:sldId id="3834" r:id="rId18"/>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0" autoAdjust="0"/>
    <p:restoredTop sz="94674"/>
  </p:normalViewPr>
  <p:slideViewPr>
    <p:cSldViewPr snapToGrid="0">
      <p:cViewPr varScale="1">
        <p:scale>
          <a:sx n="78" d="100"/>
          <a:sy n="78" d="100"/>
        </p:scale>
        <p:origin x="922" y="62"/>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DCE667-0E8B-4020-B798-9F540ACF8A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98FE84B-4CF5-479A-98FA-101E6C9224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249E17-B59A-4F61-B8D2-5B4F41E1978D}" type="datetime1">
              <a:rPr lang="en-GB" smtClean="0"/>
              <a:t>15/07/2024</a:t>
            </a:fld>
            <a:endParaRPr lang="en-GB" dirty="0"/>
          </a:p>
        </p:txBody>
      </p:sp>
      <p:sp>
        <p:nvSpPr>
          <p:cNvPr id="4" name="Footer Placeholder 3">
            <a:extLst>
              <a:ext uri="{FF2B5EF4-FFF2-40B4-BE49-F238E27FC236}">
                <a16:creationId xmlns:a16="http://schemas.microsoft.com/office/drawing/2014/main" id="{E9871FFA-2EDD-435F-95BB-D4913CE523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9F549EF-DEA6-491C-B092-AD1829A0E2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3C7C88-02FC-450C-BC0C-36A3D372F9C7}" type="slidenum">
              <a:rPr lang="en-GB" smtClean="0"/>
              <a:t>‹#›</a:t>
            </a:fld>
            <a:endParaRPr lang="en-GB"/>
          </a:p>
        </p:txBody>
      </p:sp>
    </p:spTree>
    <p:extLst>
      <p:ext uri="{BB962C8B-B14F-4D97-AF65-F5344CB8AC3E}">
        <p14:creationId xmlns:p14="http://schemas.microsoft.com/office/powerpoint/2010/main" val="524669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E95BD-28DC-4C06-ABE7-D1DD6658916C}" type="datetime1">
              <a:rPr lang="en-GB" smtClean="0"/>
              <a:pPr/>
              <a:t>15/07/2024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n-GB" noProof="0" smtClean="0"/>
              <a:t>‹#›</a:t>
            </a:fld>
            <a:endParaRPr lang="en-GB"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a:t>
            </a:fld>
            <a:endParaRPr lang="en-GB"/>
          </a:p>
        </p:txBody>
      </p:sp>
    </p:spTree>
    <p:extLst>
      <p:ext uri="{BB962C8B-B14F-4D97-AF65-F5344CB8AC3E}">
        <p14:creationId xmlns:p14="http://schemas.microsoft.com/office/powerpoint/2010/main" val="2028141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10</a:t>
            </a:fld>
            <a:endParaRPr lang="en-GB"/>
          </a:p>
        </p:txBody>
      </p:sp>
    </p:spTree>
    <p:extLst>
      <p:ext uri="{BB962C8B-B14F-4D97-AF65-F5344CB8AC3E}">
        <p14:creationId xmlns:p14="http://schemas.microsoft.com/office/powerpoint/2010/main" val="718245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11</a:t>
            </a:fld>
            <a:endParaRPr lang="en-GB"/>
          </a:p>
        </p:txBody>
      </p:sp>
    </p:spTree>
    <p:extLst>
      <p:ext uri="{BB962C8B-B14F-4D97-AF65-F5344CB8AC3E}">
        <p14:creationId xmlns:p14="http://schemas.microsoft.com/office/powerpoint/2010/main" val="3905738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13</a:t>
            </a:fld>
            <a:endParaRPr lang="en-GB"/>
          </a:p>
        </p:txBody>
      </p:sp>
    </p:spTree>
    <p:extLst>
      <p:ext uri="{BB962C8B-B14F-4D97-AF65-F5344CB8AC3E}">
        <p14:creationId xmlns:p14="http://schemas.microsoft.com/office/powerpoint/2010/main" val="3979714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dirty="0"/>
          </a:p>
        </p:txBody>
      </p:sp>
      <p:sp>
        <p:nvSpPr>
          <p:cNvPr id="4" name="Slide Number Placeholder 3"/>
          <p:cNvSpPr>
            <a:spLocks noGrp="1"/>
          </p:cNvSpPr>
          <p:nvPr>
            <p:ph type="sldNum" sz="quarter" idx="5"/>
          </p:nvPr>
        </p:nvSpPr>
        <p:spPr/>
        <p:txBody>
          <a:bodyPr rtlCol="0"/>
          <a:lstStyle/>
          <a:p>
            <a:pPr rtl="0"/>
            <a:fld id="{D40C6A29-4676-420C-BBE3-ACC2B80F64D4}" type="slidenum">
              <a:rPr lang="en-US" smtClean="0"/>
              <a:t>14</a:t>
            </a:fld>
            <a:endParaRPr lang="en-US" dirty="0"/>
          </a:p>
        </p:txBody>
      </p:sp>
    </p:spTree>
    <p:extLst>
      <p:ext uri="{BB962C8B-B14F-4D97-AF65-F5344CB8AC3E}">
        <p14:creationId xmlns:p14="http://schemas.microsoft.com/office/powerpoint/2010/main" val="167016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2</a:t>
            </a:fld>
            <a:endParaRPr lang="en-GB"/>
          </a:p>
        </p:txBody>
      </p:sp>
    </p:spTree>
    <p:extLst>
      <p:ext uri="{BB962C8B-B14F-4D97-AF65-F5344CB8AC3E}">
        <p14:creationId xmlns:p14="http://schemas.microsoft.com/office/powerpoint/2010/main" val="3950943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3</a:t>
            </a:fld>
            <a:endParaRPr lang="en-GB"/>
          </a:p>
        </p:txBody>
      </p:sp>
    </p:spTree>
    <p:extLst>
      <p:ext uri="{BB962C8B-B14F-4D97-AF65-F5344CB8AC3E}">
        <p14:creationId xmlns:p14="http://schemas.microsoft.com/office/powerpoint/2010/main" val="352777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4</a:t>
            </a:fld>
            <a:endParaRPr lang="en-GB"/>
          </a:p>
        </p:txBody>
      </p:sp>
    </p:spTree>
    <p:extLst>
      <p:ext uri="{BB962C8B-B14F-4D97-AF65-F5344CB8AC3E}">
        <p14:creationId xmlns:p14="http://schemas.microsoft.com/office/powerpoint/2010/main" val="25088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dirty="0"/>
          </a:p>
        </p:txBody>
      </p:sp>
      <p:sp>
        <p:nvSpPr>
          <p:cNvPr id="4" name="Slide Number Placeholder 3"/>
          <p:cNvSpPr>
            <a:spLocks noGrp="1"/>
          </p:cNvSpPr>
          <p:nvPr>
            <p:ph type="sldNum" sz="quarter" idx="5"/>
          </p:nvPr>
        </p:nvSpPr>
        <p:spPr/>
        <p:txBody>
          <a:bodyPr rtlCol="0"/>
          <a:lstStyle/>
          <a:p>
            <a:pPr rtl="0"/>
            <a:fld id="{D40C6A29-4676-420C-BBE3-ACC2B80F64D4}" type="slidenum">
              <a:rPr lang="en-US" smtClean="0"/>
              <a:t>5</a:t>
            </a:fld>
            <a:endParaRPr lang="en-US" dirty="0"/>
          </a:p>
        </p:txBody>
      </p:sp>
    </p:spTree>
    <p:extLst>
      <p:ext uri="{BB962C8B-B14F-4D97-AF65-F5344CB8AC3E}">
        <p14:creationId xmlns:p14="http://schemas.microsoft.com/office/powerpoint/2010/main" val="3816933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6</a:t>
            </a:fld>
            <a:endParaRPr lang="en-GB"/>
          </a:p>
        </p:txBody>
      </p:sp>
    </p:spTree>
    <p:extLst>
      <p:ext uri="{BB962C8B-B14F-4D97-AF65-F5344CB8AC3E}">
        <p14:creationId xmlns:p14="http://schemas.microsoft.com/office/powerpoint/2010/main" val="2033394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7</a:t>
            </a:fld>
            <a:endParaRPr lang="en-GB"/>
          </a:p>
        </p:txBody>
      </p:sp>
    </p:spTree>
    <p:extLst>
      <p:ext uri="{BB962C8B-B14F-4D97-AF65-F5344CB8AC3E}">
        <p14:creationId xmlns:p14="http://schemas.microsoft.com/office/powerpoint/2010/main" val="3412328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8</a:t>
            </a:fld>
            <a:endParaRPr lang="en-GB"/>
          </a:p>
        </p:txBody>
      </p:sp>
    </p:spTree>
    <p:extLst>
      <p:ext uri="{BB962C8B-B14F-4D97-AF65-F5344CB8AC3E}">
        <p14:creationId xmlns:p14="http://schemas.microsoft.com/office/powerpoint/2010/main" val="2769375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9</a:t>
            </a:fld>
            <a:endParaRPr lang="en-GB"/>
          </a:p>
        </p:txBody>
      </p:sp>
    </p:spTree>
    <p:extLst>
      <p:ext uri="{BB962C8B-B14F-4D97-AF65-F5344CB8AC3E}">
        <p14:creationId xmlns:p14="http://schemas.microsoft.com/office/powerpoint/2010/main" val="3343902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n-GB" noProof="0"/>
              <a:t>Click icon to add picture</a:t>
            </a:r>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n-GB" noProof="0"/>
              <a:t>Click icon to add picture</a:t>
            </a:r>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n-GB" noProof="0"/>
              <a:t>Click to edit Master text styles</a:t>
            </a:r>
          </a:p>
          <a:p>
            <a:pPr lvl="1" rtl="0"/>
            <a:r>
              <a:rPr lang="en-GB" noProof="0"/>
              <a:t>Second level</a:t>
            </a:r>
          </a:p>
          <a:p>
            <a:pPr lvl="2" rtl="0"/>
            <a:r>
              <a:rPr lang="en-GB" noProof="0"/>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n-GB" noProof="0"/>
              <a:t>Click to edit Master text styles</a:t>
            </a:r>
          </a:p>
          <a:p>
            <a:pPr lvl="1" rtl="0"/>
            <a:r>
              <a:rPr lang="en-GB" noProof="0"/>
              <a:t>Second level</a:t>
            </a:r>
          </a:p>
          <a:p>
            <a:pPr lvl="2" rtl="0"/>
            <a:r>
              <a:rPr lang="en-GB" noProof="0"/>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n-GB" noProof="0"/>
              <a:t>Click icon to add picture</a:t>
            </a:r>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n-GB" noProof="0"/>
              <a:t>Click icon to add picture</a:t>
            </a: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n-GB" noProof="0"/>
              <a:t>Click icon to add picture</a:t>
            </a:r>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n-US" noProof="0"/>
              <a:t>9/3/20XX</a:t>
            </a:r>
            <a:endParaRPr lang="en-GB" noProof="0"/>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n-GB" noProof="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GB" noProof="0" smtClean="0"/>
              <a:pPr>
                <a:defRPr/>
              </a:pPr>
              <a:t>‹#›</a:t>
            </a:fld>
            <a:endParaRPr lang="en-GB"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n-US" noProof="0">
                <a:solidFill>
                  <a:prstClr val="black">
                    <a:tint val="75000"/>
                  </a:prstClr>
                </a:solidFill>
              </a:rPr>
              <a:t>9/3/20XX</a:t>
            </a:r>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technofaq.org/posts/2020/04/7-benefits-of-a-project-collaboration-tool-for-your-business/" TargetMode="External"/><Relationship Id="rId5" Type="http://schemas.openxmlformats.org/officeDocument/2006/relationships/image" Target="../media/image2.jpg"/><Relationship Id="rId4" Type="http://schemas.openxmlformats.org/officeDocument/2006/relationships/hyperlink" Target="https://rincondelemprendedor.es/como-firmar-documentos-online-con-la-misma-seguridad-que-una-firma-en-pape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technofaq.org/posts/2020/04/7-benefits-of-a-project-collaboration-tool-for-your-business/" TargetMode="External"/><Relationship Id="rId5" Type="http://schemas.openxmlformats.org/officeDocument/2006/relationships/image" Target="../media/image2.jpg"/><Relationship Id="rId4" Type="http://schemas.openxmlformats.org/officeDocument/2006/relationships/hyperlink" Target="https://rincondelemprendedor.es/como-firmar-documentos-online-con-la-misma-seguridad-que-una-firma-en-pape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hyperlink" Target="https://www.pxfuel.com/es/free-photo-xtulq"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rtlCol="0">
            <a:normAutofit/>
          </a:bodyPr>
          <a:lstStyle/>
          <a:p>
            <a:pPr rtl="0"/>
            <a:r>
              <a:rPr lang="en-GB" sz="5400" dirty="0">
                <a:solidFill>
                  <a:srgbClr val="FFFFFF"/>
                </a:solidFill>
                <a:latin typeface="Arial Black" panose="020B0A04020102020204" pitchFamily="34" charset="0"/>
              </a:rPr>
              <a:t>Trello API Automation</a:t>
            </a:r>
            <a:endParaRPr lang="en-GB" sz="5400" dirty="0">
              <a:latin typeface="Arial Black" panose="020B0A04020102020204" pitchFamily="34" charset="0"/>
            </a:endParaRP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n-GB" dirty="0">
                <a:solidFill>
                  <a:srgbClr val="FFFFFF"/>
                </a:solidFill>
                <a:latin typeface="Arial Black" panose="020B0A04020102020204" pitchFamily="34" charset="0"/>
              </a:rPr>
              <a:t>Team </a:t>
            </a:r>
            <a:r>
              <a:rPr lang="en-GB" dirty="0" err="1">
                <a:solidFill>
                  <a:srgbClr val="FFFFFF"/>
                </a:solidFill>
                <a:latin typeface="Arial Black" panose="020B0A04020102020204" pitchFamily="34" charset="0"/>
              </a:rPr>
              <a:t>Xpendables</a:t>
            </a:r>
            <a:endParaRPr lang="en-GB" dirty="0">
              <a:solidFill>
                <a:srgbClr val="FFFFFF"/>
              </a:solidFill>
              <a:latin typeface="Arial Black" panose="020B0A04020102020204" pitchFamily="34" charset="0"/>
            </a:endParaRPr>
          </a:p>
          <a:p>
            <a:pPr rtl="0"/>
            <a:endParaRPr lang="en-GB" dirty="0"/>
          </a:p>
        </p:txBody>
      </p:sp>
    </p:spTree>
    <p:extLst>
      <p:ext uri="{BB962C8B-B14F-4D97-AF65-F5344CB8AC3E}">
        <p14:creationId xmlns:p14="http://schemas.microsoft.com/office/powerpoint/2010/main" val="800962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rtlCol="0"/>
          <a:lstStyle/>
          <a:p>
            <a:pPr rtl="0"/>
            <a:r>
              <a:rPr lang="en-GB" dirty="0"/>
              <a:t>Prioritization</a:t>
            </a:r>
          </a:p>
        </p:txBody>
      </p:sp>
      <p:graphicFrame>
        <p:nvGraphicFramePr>
          <p:cNvPr id="6" name="Table 7">
            <a:extLst>
              <a:ext uri="{FF2B5EF4-FFF2-40B4-BE49-F238E27FC236}">
                <a16:creationId xmlns:a16="http://schemas.microsoft.com/office/drawing/2014/main" id="{FE03FD29-2ABD-4741-B4AC-4F72BFB14A56}"/>
              </a:ext>
            </a:extLst>
          </p:cNvPr>
          <p:cNvGraphicFramePr>
            <a:graphicFrameLocks noGrp="1"/>
          </p:cNvGraphicFramePr>
          <p:nvPr>
            <p:ph idx="1"/>
            <p:extLst>
              <p:ext uri="{D42A27DB-BD31-4B8C-83A1-F6EECF244321}">
                <p14:modId xmlns:p14="http://schemas.microsoft.com/office/powerpoint/2010/main" val="2107892798"/>
              </p:ext>
            </p:extLst>
          </p:nvPr>
        </p:nvGraphicFramePr>
        <p:xfrm>
          <a:off x="1389557" y="1879818"/>
          <a:ext cx="9412886" cy="3457065"/>
        </p:xfrm>
        <a:graphic>
          <a:graphicData uri="http://schemas.openxmlformats.org/drawingml/2006/table">
            <a:tbl>
              <a:tblPr firstRow="1">
                <a:tableStyleId>{C4B1156A-380E-4F78-BDF5-A606A8083BF9}</a:tableStyleId>
              </a:tblPr>
              <a:tblGrid>
                <a:gridCol w="1369409">
                  <a:extLst>
                    <a:ext uri="{9D8B030D-6E8A-4147-A177-3AD203B41FA5}">
                      <a16:colId xmlns:a16="http://schemas.microsoft.com/office/drawing/2014/main" val="1477709579"/>
                    </a:ext>
                  </a:extLst>
                </a:gridCol>
                <a:gridCol w="1394769">
                  <a:extLst>
                    <a:ext uri="{9D8B030D-6E8A-4147-A177-3AD203B41FA5}">
                      <a16:colId xmlns:a16="http://schemas.microsoft.com/office/drawing/2014/main" val="3545702570"/>
                    </a:ext>
                  </a:extLst>
                </a:gridCol>
                <a:gridCol w="1299537">
                  <a:extLst>
                    <a:ext uri="{9D8B030D-6E8A-4147-A177-3AD203B41FA5}">
                      <a16:colId xmlns:a16="http://schemas.microsoft.com/office/drawing/2014/main" val="3871754480"/>
                    </a:ext>
                  </a:extLst>
                </a:gridCol>
                <a:gridCol w="1530852">
                  <a:extLst>
                    <a:ext uri="{9D8B030D-6E8A-4147-A177-3AD203B41FA5}">
                      <a16:colId xmlns:a16="http://schemas.microsoft.com/office/drawing/2014/main" val="3866959667"/>
                    </a:ext>
                  </a:extLst>
                </a:gridCol>
                <a:gridCol w="1592317">
                  <a:extLst>
                    <a:ext uri="{9D8B030D-6E8A-4147-A177-3AD203B41FA5}">
                      <a16:colId xmlns:a16="http://schemas.microsoft.com/office/drawing/2014/main" val="2636483508"/>
                    </a:ext>
                  </a:extLst>
                </a:gridCol>
                <a:gridCol w="2226002">
                  <a:extLst>
                    <a:ext uri="{9D8B030D-6E8A-4147-A177-3AD203B41FA5}">
                      <a16:colId xmlns:a16="http://schemas.microsoft.com/office/drawing/2014/main" val="3102864730"/>
                    </a:ext>
                  </a:extLst>
                </a:gridCol>
              </a:tblGrid>
              <a:tr h="691413">
                <a:tc>
                  <a:txBody>
                    <a:bodyPr/>
                    <a:lstStyle/>
                    <a:p>
                      <a:pPr marL="0" algn="ctr" defTabSz="914400" rtl="0" eaLnBrk="1" latinLnBrk="0" hangingPunct="1"/>
                      <a:r>
                        <a:rPr lang="en-US" sz="1400" b="1" kern="1200" noProof="0" dirty="0">
                          <a:solidFill>
                            <a:schemeClr val="dk1"/>
                          </a:solidFill>
                          <a:latin typeface="+mn-lt"/>
                          <a:ea typeface="+mn-ea"/>
                          <a:cs typeface="+mn-cs"/>
                        </a:rPr>
                        <a:t>Endpoint</a:t>
                      </a:r>
                      <a:endParaRPr lang="en-GB" sz="1400" b="1" kern="1200" noProof="0" dirty="0">
                        <a:solidFill>
                          <a:schemeClr val="dk1"/>
                        </a:solidFill>
                        <a:latin typeface="+mn-lt"/>
                        <a:ea typeface="+mn-ea"/>
                        <a:cs typeface="+mn-cs"/>
                      </a:endParaRPr>
                    </a:p>
                  </a:txBody>
                  <a:tcPr anchor="ctr"/>
                </a:tc>
                <a:tc>
                  <a:txBody>
                    <a:bodyPr/>
                    <a:lstStyle/>
                    <a:p>
                      <a:pPr algn="ctr" rtl="0"/>
                      <a:r>
                        <a:rPr lang="en-GB" sz="1400" noProof="0" dirty="0"/>
                        <a:t>Critical Functionality</a:t>
                      </a:r>
                    </a:p>
                  </a:txBody>
                  <a:tcPr anchor="ctr"/>
                </a:tc>
                <a:tc>
                  <a:txBody>
                    <a:bodyPr/>
                    <a:lstStyle/>
                    <a:p>
                      <a:pPr algn="ctr" rtl="0"/>
                      <a:r>
                        <a:rPr lang="en-GB" sz="1400" noProof="0" dirty="0"/>
                        <a:t>User Experience</a:t>
                      </a:r>
                    </a:p>
                  </a:txBody>
                  <a:tcPr anchor="ctr"/>
                </a:tc>
                <a:tc>
                  <a:txBody>
                    <a:bodyPr/>
                    <a:lstStyle/>
                    <a:p>
                      <a:pPr algn="ctr" rtl="0"/>
                      <a:r>
                        <a:rPr lang="en-GB" sz="1400" noProof="0" dirty="0"/>
                        <a:t>Frequency of Use</a:t>
                      </a:r>
                    </a:p>
                  </a:txBody>
                  <a:tcPr anchor="ctr"/>
                </a:tc>
                <a:tc>
                  <a:txBody>
                    <a:bodyPr/>
                    <a:lstStyle/>
                    <a:p>
                      <a:pPr algn="ctr" rtl="0"/>
                      <a:r>
                        <a:rPr lang="en-GB" sz="1400" noProof="0" dirty="0"/>
                        <a:t>Business Impact</a:t>
                      </a:r>
                    </a:p>
                  </a:txBody>
                  <a:tcPr anchor="ctr"/>
                </a:tc>
                <a:tc>
                  <a:txBody>
                    <a:bodyPr/>
                    <a:lstStyle/>
                    <a:p>
                      <a:pPr algn="ctr" rtl="0"/>
                      <a:r>
                        <a:rPr lang="en-GB" sz="1400" noProof="0" dirty="0"/>
                        <a:t>Total / 5</a:t>
                      </a:r>
                    </a:p>
                  </a:txBody>
                  <a:tcPr anchor="ctr"/>
                </a:tc>
                <a:extLst>
                  <a:ext uri="{0D108BD9-81ED-4DB2-BD59-A6C34878D82A}">
                    <a16:rowId xmlns:a16="http://schemas.microsoft.com/office/drawing/2014/main" val="3255748401"/>
                  </a:ext>
                </a:extLst>
              </a:tr>
              <a:tr h="691413">
                <a:tc>
                  <a:txBody>
                    <a:bodyPr/>
                    <a:lstStyle/>
                    <a:p>
                      <a:pPr rtl="0"/>
                      <a:r>
                        <a:rPr lang="en-GB" sz="1800" b="1" noProof="0" dirty="0"/>
                        <a:t>Boards</a:t>
                      </a:r>
                    </a:p>
                  </a:txBody>
                  <a:tcPr anchor="ctr"/>
                </a:tc>
                <a:tc>
                  <a:txBody>
                    <a:bodyPr/>
                    <a:lstStyle/>
                    <a:p>
                      <a:pPr algn="ctr" rtl="0"/>
                      <a:r>
                        <a:rPr lang="en-GB" noProof="0" dirty="0"/>
                        <a:t>10</a:t>
                      </a:r>
                    </a:p>
                  </a:txBody>
                  <a:tcPr anchor="ctr"/>
                </a:tc>
                <a:tc>
                  <a:txBody>
                    <a:bodyPr/>
                    <a:lstStyle/>
                    <a:p>
                      <a:pPr algn="ctr" rtl="0"/>
                      <a:r>
                        <a:rPr lang="en-GB" noProof="0" dirty="0"/>
                        <a:t>7</a:t>
                      </a:r>
                    </a:p>
                  </a:txBody>
                  <a:tcPr anchor="ctr"/>
                </a:tc>
                <a:tc>
                  <a:txBody>
                    <a:bodyPr/>
                    <a:lstStyle/>
                    <a:p>
                      <a:pPr algn="ctr" rtl="0"/>
                      <a:r>
                        <a:rPr lang="en-GB" noProof="0" dirty="0"/>
                        <a:t>3</a:t>
                      </a:r>
                    </a:p>
                  </a:txBody>
                  <a:tcPr anchor="ctr"/>
                </a:tc>
                <a:tc>
                  <a:txBody>
                    <a:bodyPr/>
                    <a:lstStyle/>
                    <a:p>
                      <a:pPr algn="ctr" rtl="0"/>
                      <a:r>
                        <a:rPr lang="en-GB" noProof="0" dirty="0"/>
                        <a:t>8</a:t>
                      </a:r>
                    </a:p>
                  </a:txBody>
                  <a:tcPr anchor="ctr"/>
                </a:tc>
                <a:tc>
                  <a:txBody>
                    <a:bodyPr/>
                    <a:lstStyle/>
                    <a:p>
                      <a:pPr algn="ctr" rtl="0"/>
                      <a:r>
                        <a:rPr lang="en-GB" noProof="0" dirty="0"/>
                        <a:t>7</a:t>
                      </a:r>
                    </a:p>
                  </a:txBody>
                  <a:tcPr anchor="ctr"/>
                </a:tc>
                <a:extLst>
                  <a:ext uri="{0D108BD9-81ED-4DB2-BD59-A6C34878D82A}">
                    <a16:rowId xmlns:a16="http://schemas.microsoft.com/office/drawing/2014/main" val="2020960907"/>
                  </a:ext>
                </a:extLst>
              </a:tr>
              <a:tr h="691413">
                <a:tc>
                  <a:txBody>
                    <a:bodyPr/>
                    <a:lstStyle/>
                    <a:p>
                      <a:pPr rtl="0"/>
                      <a:r>
                        <a:rPr lang="en-GB" sz="1800" b="1" noProof="0" dirty="0"/>
                        <a:t>Cards</a:t>
                      </a:r>
                    </a:p>
                  </a:txBody>
                  <a:tcPr anchor="ctr"/>
                </a:tc>
                <a:tc>
                  <a:txBody>
                    <a:bodyPr/>
                    <a:lstStyle/>
                    <a:p>
                      <a:pPr algn="ctr" rtl="0"/>
                      <a:r>
                        <a:rPr lang="en-GB" noProof="0" dirty="0"/>
                        <a:t>10</a:t>
                      </a:r>
                    </a:p>
                  </a:txBody>
                  <a:tcPr anchor="ctr"/>
                </a:tc>
                <a:tc>
                  <a:txBody>
                    <a:bodyPr/>
                    <a:lstStyle/>
                    <a:p>
                      <a:pPr algn="ctr" rtl="0"/>
                      <a:r>
                        <a:rPr lang="en-GB" noProof="0" dirty="0"/>
                        <a:t>9</a:t>
                      </a:r>
                    </a:p>
                  </a:txBody>
                  <a:tcPr anchor="ctr"/>
                </a:tc>
                <a:tc>
                  <a:txBody>
                    <a:bodyPr/>
                    <a:lstStyle/>
                    <a:p>
                      <a:pPr algn="ctr" rtl="0"/>
                      <a:r>
                        <a:rPr lang="en-GB" noProof="0" dirty="0"/>
                        <a:t>10</a:t>
                      </a:r>
                    </a:p>
                  </a:txBody>
                  <a:tcPr anchor="ctr"/>
                </a:tc>
                <a:tc>
                  <a:txBody>
                    <a:bodyPr/>
                    <a:lstStyle/>
                    <a:p>
                      <a:pPr algn="ctr" rtl="0"/>
                      <a:r>
                        <a:rPr lang="en-GB" noProof="0" dirty="0"/>
                        <a:t>7</a:t>
                      </a:r>
                    </a:p>
                  </a:txBody>
                  <a:tcPr anchor="ctr"/>
                </a:tc>
                <a:tc>
                  <a:txBody>
                    <a:bodyPr/>
                    <a:lstStyle/>
                    <a:p>
                      <a:pPr algn="ctr" rtl="0"/>
                      <a:r>
                        <a:rPr lang="en-GB" noProof="0" dirty="0"/>
                        <a:t>9</a:t>
                      </a:r>
                    </a:p>
                  </a:txBody>
                  <a:tcPr anchor="ctr"/>
                </a:tc>
                <a:extLst>
                  <a:ext uri="{0D108BD9-81ED-4DB2-BD59-A6C34878D82A}">
                    <a16:rowId xmlns:a16="http://schemas.microsoft.com/office/drawing/2014/main" val="91547774"/>
                  </a:ext>
                </a:extLst>
              </a:tr>
              <a:tr h="691413">
                <a:tc>
                  <a:txBody>
                    <a:bodyPr/>
                    <a:lstStyle/>
                    <a:p>
                      <a:pPr rtl="0"/>
                      <a:r>
                        <a:rPr lang="en-GB" sz="1800" b="1" noProof="0" dirty="0"/>
                        <a:t>Lists</a:t>
                      </a:r>
                    </a:p>
                  </a:txBody>
                  <a:tcPr anchor="ctr"/>
                </a:tc>
                <a:tc>
                  <a:txBody>
                    <a:bodyPr/>
                    <a:lstStyle/>
                    <a:p>
                      <a:pPr algn="ctr" rtl="0"/>
                      <a:r>
                        <a:rPr lang="en-GB" noProof="0" dirty="0"/>
                        <a:t>10</a:t>
                      </a:r>
                    </a:p>
                  </a:txBody>
                  <a:tcPr anchor="ctr"/>
                </a:tc>
                <a:tc>
                  <a:txBody>
                    <a:bodyPr/>
                    <a:lstStyle/>
                    <a:p>
                      <a:pPr algn="ctr" rtl="0"/>
                      <a:r>
                        <a:rPr lang="en-GB" noProof="0" dirty="0"/>
                        <a:t>5</a:t>
                      </a:r>
                    </a:p>
                  </a:txBody>
                  <a:tcPr anchor="ctr"/>
                </a:tc>
                <a:tc>
                  <a:txBody>
                    <a:bodyPr/>
                    <a:lstStyle/>
                    <a:p>
                      <a:pPr algn="ctr" rtl="0"/>
                      <a:r>
                        <a:rPr lang="en-GB" noProof="0" dirty="0"/>
                        <a:t>3</a:t>
                      </a:r>
                    </a:p>
                  </a:txBody>
                  <a:tcPr anchor="ctr"/>
                </a:tc>
                <a:tc>
                  <a:txBody>
                    <a:bodyPr/>
                    <a:lstStyle/>
                    <a:p>
                      <a:pPr algn="ctr" rtl="0"/>
                      <a:r>
                        <a:rPr lang="en-GB" noProof="0" dirty="0"/>
                        <a:t>6</a:t>
                      </a:r>
                    </a:p>
                  </a:txBody>
                  <a:tcPr anchor="ctr"/>
                </a:tc>
                <a:tc>
                  <a:txBody>
                    <a:bodyPr/>
                    <a:lstStyle/>
                    <a:p>
                      <a:pPr algn="ctr" rtl="0"/>
                      <a:r>
                        <a:rPr lang="en-GB" noProof="0" dirty="0"/>
                        <a:t>6</a:t>
                      </a:r>
                    </a:p>
                  </a:txBody>
                  <a:tcPr anchor="ctr"/>
                </a:tc>
                <a:extLst>
                  <a:ext uri="{0D108BD9-81ED-4DB2-BD59-A6C34878D82A}">
                    <a16:rowId xmlns:a16="http://schemas.microsoft.com/office/drawing/2014/main" val="3446452785"/>
                  </a:ext>
                </a:extLst>
              </a:tr>
              <a:tr h="691413">
                <a:tc>
                  <a:txBody>
                    <a:bodyPr/>
                    <a:lstStyle/>
                    <a:p>
                      <a:pPr rtl="0"/>
                      <a:r>
                        <a:rPr lang="en-GB" sz="1800" b="1" noProof="0" dirty="0"/>
                        <a:t>Negative</a:t>
                      </a:r>
                    </a:p>
                  </a:txBody>
                  <a:tcPr anchor="ctr"/>
                </a:tc>
                <a:tc>
                  <a:txBody>
                    <a:bodyPr/>
                    <a:lstStyle/>
                    <a:p>
                      <a:pPr algn="ctr" rtl="0"/>
                      <a:r>
                        <a:rPr lang="en-GB" noProof="0" dirty="0"/>
                        <a:t>2</a:t>
                      </a:r>
                    </a:p>
                  </a:txBody>
                  <a:tcPr anchor="ctr"/>
                </a:tc>
                <a:tc>
                  <a:txBody>
                    <a:bodyPr/>
                    <a:lstStyle/>
                    <a:p>
                      <a:pPr algn="ctr" rtl="0"/>
                      <a:r>
                        <a:rPr lang="en-US" noProof="0" dirty="0"/>
                        <a:t>3</a:t>
                      </a:r>
                      <a:endParaRPr lang="en-GB" noProof="0" dirty="0"/>
                    </a:p>
                  </a:txBody>
                  <a:tcPr anchor="ctr"/>
                </a:tc>
                <a:tc>
                  <a:txBody>
                    <a:bodyPr/>
                    <a:lstStyle/>
                    <a:p>
                      <a:pPr algn="ctr" rtl="0"/>
                      <a:r>
                        <a:rPr lang="en-GB" noProof="0" dirty="0"/>
                        <a:t>8</a:t>
                      </a:r>
                    </a:p>
                  </a:txBody>
                  <a:tcPr anchor="ctr"/>
                </a:tc>
                <a:tc>
                  <a:txBody>
                    <a:bodyPr/>
                    <a:lstStyle/>
                    <a:p>
                      <a:pPr algn="ctr" rtl="0"/>
                      <a:r>
                        <a:rPr lang="en-GB" noProof="0" dirty="0"/>
                        <a:t>5</a:t>
                      </a:r>
                    </a:p>
                  </a:txBody>
                  <a:tcPr anchor="ctr"/>
                </a:tc>
                <a:tc>
                  <a:txBody>
                    <a:bodyPr/>
                    <a:lstStyle/>
                    <a:p>
                      <a:pPr algn="ctr" rtl="0"/>
                      <a:r>
                        <a:rPr lang="en-GB" noProof="0" dirty="0"/>
                        <a:t>4.5</a:t>
                      </a:r>
                    </a:p>
                  </a:txBody>
                  <a:tcPr anchor="ctr"/>
                </a:tc>
                <a:extLst>
                  <a:ext uri="{0D108BD9-81ED-4DB2-BD59-A6C34878D82A}">
                    <a16:rowId xmlns:a16="http://schemas.microsoft.com/office/drawing/2014/main" val="3302479137"/>
                  </a:ext>
                </a:extLst>
              </a:tr>
            </a:tbl>
          </a:graphicData>
        </a:graphic>
      </p:graphicFrame>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7950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055226" y="2478958"/>
            <a:ext cx="6081547" cy="2063545"/>
          </a:xfrm>
        </p:spPr>
        <p:txBody>
          <a:bodyPr rtlCol="0">
            <a:normAutofit/>
          </a:bodyPr>
          <a:lstStyle/>
          <a:p>
            <a:pPr rtl="0"/>
            <a:r>
              <a:rPr lang="en-GB" sz="6600" dirty="0">
                <a:solidFill>
                  <a:srgbClr val="FFFFFF"/>
                </a:solidFill>
                <a:latin typeface="Arial Black" panose="020B0A04020102020204" pitchFamily="34" charset="0"/>
              </a:rPr>
              <a:t>Tool </a:t>
            </a:r>
            <a:br>
              <a:rPr lang="en-GB" sz="6600" dirty="0">
                <a:solidFill>
                  <a:srgbClr val="FFFFFF"/>
                </a:solidFill>
                <a:latin typeface="Arial Black" panose="020B0A04020102020204" pitchFamily="34" charset="0"/>
              </a:rPr>
            </a:br>
            <a:r>
              <a:rPr lang="en-GB" sz="6600" dirty="0">
                <a:solidFill>
                  <a:srgbClr val="FFFFFF"/>
                </a:solidFill>
                <a:latin typeface="Arial Black" panose="020B0A04020102020204" pitchFamily="34" charset="0"/>
              </a:rPr>
              <a:t>Selection</a:t>
            </a:r>
          </a:p>
        </p:txBody>
      </p:sp>
    </p:spTree>
    <p:extLst>
      <p:ext uri="{BB962C8B-B14F-4D97-AF65-F5344CB8AC3E}">
        <p14:creationId xmlns:p14="http://schemas.microsoft.com/office/powerpoint/2010/main" val="2143636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090B-58DE-C14F-95F5-F9BB3EDA02D3}"/>
              </a:ext>
            </a:extLst>
          </p:cNvPr>
          <p:cNvSpPr>
            <a:spLocks noGrp="1"/>
          </p:cNvSpPr>
          <p:nvPr>
            <p:ph type="title"/>
          </p:nvPr>
        </p:nvSpPr>
        <p:spPr>
          <a:xfrm>
            <a:off x="836611" y="634641"/>
            <a:ext cx="5895309" cy="530225"/>
          </a:xfrm>
        </p:spPr>
        <p:txBody>
          <a:bodyPr>
            <a:normAutofit fontScale="90000"/>
          </a:bodyPr>
          <a:lstStyle/>
          <a:p>
            <a:r>
              <a:rPr lang="en-US" sz="3600" b="1" dirty="0">
                <a:latin typeface="+mn-lt"/>
                <a:ea typeface="+mn-ea"/>
                <a:cs typeface="+mn-cs"/>
              </a:rPr>
              <a:t>REST-Assured</a:t>
            </a:r>
            <a:r>
              <a:rPr lang="en-EG" dirty="0"/>
              <a:t> </a:t>
            </a:r>
          </a:p>
        </p:txBody>
      </p:sp>
      <p:sp>
        <p:nvSpPr>
          <p:cNvPr id="4" name="Text Placeholder 3">
            <a:extLst>
              <a:ext uri="{FF2B5EF4-FFF2-40B4-BE49-F238E27FC236}">
                <a16:creationId xmlns:a16="http://schemas.microsoft.com/office/drawing/2014/main" id="{BBB0631F-33C8-FE40-AB60-1A00805BD94E}"/>
              </a:ext>
            </a:extLst>
          </p:cNvPr>
          <p:cNvSpPr>
            <a:spLocks noGrp="1"/>
          </p:cNvSpPr>
          <p:nvPr>
            <p:ph type="body" sz="half" idx="2"/>
          </p:nvPr>
        </p:nvSpPr>
        <p:spPr>
          <a:xfrm>
            <a:off x="836611" y="1205948"/>
            <a:ext cx="8720747" cy="4581077"/>
          </a:xfrm>
        </p:spPr>
        <p:txBody>
          <a:bodyPr>
            <a:normAutofit/>
          </a:bodyPr>
          <a:lstStyle/>
          <a:p>
            <a:pPr marL="342900" indent="-342900">
              <a:buAutoNum type="arabicPeriod"/>
            </a:pPr>
            <a:endParaRPr lang="en-GB" b="1" dirty="0"/>
          </a:p>
          <a:p>
            <a:r>
              <a:rPr lang="en-GB" dirty="0"/>
              <a:t>Rest Assured is a popular Java library for API automation testing, providing a domain-specific language (DSL) for writing tests.</a:t>
            </a:r>
          </a:p>
          <a:p>
            <a:endParaRPr lang="en-GB" dirty="0"/>
          </a:p>
          <a:p>
            <a:pPr marL="342900" indent="-342900">
              <a:buFont typeface="Arial" panose="020B0604020202020204" pitchFamily="34" charset="0"/>
              <a:buChar char="•"/>
            </a:pPr>
            <a:r>
              <a:rPr lang="en-GB" b="1" dirty="0"/>
              <a:t>Why REST-Assured?</a:t>
            </a:r>
          </a:p>
          <a:p>
            <a:endParaRPr lang="en-GB" b="1" dirty="0"/>
          </a:p>
          <a:p>
            <a:pPr marL="742950" lvl="1" indent="-285750">
              <a:buFont typeface="Arial" panose="020B0604020202020204" pitchFamily="34" charset="0"/>
              <a:buChar char="•"/>
            </a:pPr>
            <a:r>
              <a:rPr lang="en-GB" sz="1600" dirty="0"/>
              <a:t>Rest Assured is chosen for this project due to its simplicity and efficiency in testing RESTful APIs.</a:t>
            </a:r>
          </a:p>
          <a:p>
            <a:pPr marL="742950" lvl="1" indent="-285750">
              <a:buFont typeface="Arial" panose="020B0604020202020204" pitchFamily="34" charset="0"/>
              <a:buChar char="•"/>
            </a:pPr>
            <a:r>
              <a:rPr lang="en-GB" sz="1600" dirty="0"/>
              <a:t> As a Java-based library, Rest Assured provides a fluent and expressive syntax for creating, sending, and validating HTTP requests and responses.</a:t>
            </a:r>
          </a:p>
          <a:p>
            <a:pPr marL="742950" lvl="1" indent="-285750">
              <a:buFont typeface="Arial" panose="020B0604020202020204" pitchFamily="34" charset="0"/>
              <a:buChar char="•"/>
            </a:pPr>
            <a:r>
              <a:rPr lang="en-GB" sz="1600" dirty="0"/>
              <a:t>Seamless integration with testing frameworks like TestNG makes it an ideal choice for automating API tests.</a:t>
            </a:r>
          </a:p>
          <a:p>
            <a:pPr marL="742950" lvl="1" indent="-285750">
              <a:buFont typeface="Arial" panose="020B0604020202020204" pitchFamily="34" charset="0"/>
              <a:buChar char="•"/>
            </a:pPr>
            <a:r>
              <a:rPr lang="en-GB" sz="1600" dirty="0"/>
              <a:t>Built-in support for JSON and XML parsing, authentication mechanisms, and extensive assertion capabilities, Rest Assured enables comprehensive testing of Trello's API endpoints with minimal setup and coding effort.</a:t>
            </a:r>
          </a:p>
        </p:txBody>
      </p:sp>
      <p:sp>
        <p:nvSpPr>
          <p:cNvPr id="5" name="Slide Number Placeholder 4">
            <a:extLst>
              <a:ext uri="{FF2B5EF4-FFF2-40B4-BE49-F238E27FC236}">
                <a16:creationId xmlns:a16="http://schemas.microsoft.com/office/drawing/2014/main" id="{F51CF11D-6353-104E-8B4E-48F158D657C7}"/>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12</a:t>
            </a:fld>
            <a:endParaRPr lang="en-GB" noProof="0">
              <a:solidFill>
                <a:prstClr val="black">
                  <a:tint val="75000"/>
                </a:prstClr>
              </a:solidFill>
            </a:endParaRPr>
          </a:p>
        </p:txBody>
      </p:sp>
      <p:pic>
        <p:nvPicPr>
          <p:cNvPr id="2052" name="Picture 4" descr="Learn RESTAssured from Experts | RESTAssured Certification ...">
            <a:extLst>
              <a:ext uri="{FF2B5EF4-FFF2-40B4-BE49-F238E27FC236}">
                <a16:creationId xmlns:a16="http://schemas.microsoft.com/office/drawing/2014/main" id="{A190C7E2-1C32-076B-CEA1-8521487ED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132" y="634641"/>
            <a:ext cx="1855365" cy="223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718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en-GB" dirty="0">
                <a:latin typeface="Arial Black" panose="020B0A04020102020204" pitchFamily="34" charset="0"/>
              </a:rPr>
              <a:t>Summary</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rtlCol="0">
            <a:normAutofit/>
          </a:bodyPr>
          <a:lstStyle/>
          <a:p>
            <a:pPr rtl="0">
              <a:lnSpc>
                <a:spcPct val="100000"/>
              </a:lnSpc>
            </a:pPr>
            <a:r>
              <a:rPr lang="en-GB" dirty="0">
                <a:latin typeface="Arial" panose="020B0604020202020204" pitchFamily="34" charset="0"/>
                <a:cs typeface="Arial" panose="020B0604020202020204" pitchFamily="34" charset="0"/>
              </a:rPr>
              <a:t>Implementing API testing automation with tools like Rest Assured enhances software development by ensuring quality, reliability, and efficiency throughout the development lifecycle. By prioritizing comprehensive testing services and selecting the right tools, teams can achieve faster releases and improved software performance.</a:t>
            </a:r>
            <a:endParaRPr lang="en-GB" sz="2000" dirty="0"/>
          </a:p>
        </p:txBody>
      </p:sp>
      <p:pic>
        <p:nvPicPr>
          <p:cNvPr id="11" name="Picture Placeholder 10">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17958" r="17958"/>
          <a:stretch/>
        </p:blipFill>
        <p:spPr/>
      </p:pic>
      <p:pic>
        <p:nvPicPr>
          <p:cNvPr id="13" name="Picture Placeholder 12">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a:blip r:embed="rId5">
            <a:extLst>
              <a:ext uri="{837473B0-CC2E-450A-ABE3-18F120FF3D39}">
                <a1611:picAttrSrcUrl xmlns:a1611="http://schemas.microsoft.com/office/drawing/2016/11/main" r:id="rId6"/>
              </a:ext>
            </a:extLst>
          </a:blip>
          <a:srcRect/>
          <a:stretch/>
        </p:blipFill>
        <p:spPr>
          <a:xfrm>
            <a:off x="8713664" y="2746832"/>
            <a:ext cx="3096807" cy="3096807"/>
          </a:xfrm>
        </p:spPr>
      </p:pic>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73743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rtlCol="0">
            <a:normAutofit/>
          </a:bodyPr>
          <a:lstStyle/>
          <a:p>
            <a:pPr rtl="0"/>
            <a:r>
              <a:rPr lang="en-GB" sz="4800" dirty="0">
                <a:latin typeface="Arial Black" panose="020B0A04020102020204" pitchFamily="34" charset="0"/>
              </a:rPr>
              <a:t>Thank you</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n-GB" smtClean="0"/>
              <a:pPr lvl="0" rtl="0"/>
              <a:t>14</a:t>
            </a:fld>
            <a:endParaRPr lang="en-GB"/>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a:xfrm>
            <a:off x="6813460" y="2973963"/>
            <a:ext cx="4709160" cy="1755648"/>
          </a:xfrm>
        </p:spPr>
        <p:txBody>
          <a:bodyPr rtlCol="0">
            <a:normAutofit/>
          </a:bodyPr>
          <a:lstStyle/>
          <a:p>
            <a:pPr rtl="0"/>
            <a:r>
              <a:rPr lang="en-GB" sz="4000" b="1" dirty="0"/>
              <a:t>Any Questions?</a:t>
            </a:r>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en-GB" dirty="0">
                <a:latin typeface="Arial Black" panose="020B0A04020102020204" pitchFamily="34" charset="0"/>
              </a:rPr>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rtlCol="0">
            <a:normAutofit/>
          </a:bodyPr>
          <a:lstStyle/>
          <a:p>
            <a:pPr rtl="0"/>
            <a:r>
              <a:rPr lang="en-GB" dirty="0">
                <a:latin typeface="Arial" panose="020B0604020202020204" pitchFamily="34" charset="0"/>
                <a:cs typeface="Arial" panose="020B0604020202020204" pitchFamily="34" charset="0"/>
              </a:rPr>
              <a:t>In this presentation, we will explore the implementation of API testing using the Rest Assured framework.</a:t>
            </a:r>
          </a:p>
          <a:p>
            <a:pPr rtl="0"/>
            <a:r>
              <a:rPr lang="en-GB" dirty="0">
                <a:latin typeface="Arial" panose="020B0604020202020204" pitchFamily="34" charset="0"/>
                <a:cs typeface="Arial" panose="020B0604020202020204" pitchFamily="34" charset="0"/>
              </a:rPr>
              <a:t>Our goal is to demonstrate the benefits of automating API testing and how it can enhance the efficiency, reliability, and coverage of our testing process.</a:t>
            </a:r>
            <a:endParaRPr lang="en-GB" sz="2000" dirty="0"/>
          </a:p>
        </p:txBody>
      </p:sp>
      <p:pic>
        <p:nvPicPr>
          <p:cNvPr id="11" name="Picture Placeholder 10">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17958" r="17958"/>
          <a:stretch/>
        </p:blipFill>
        <p:spPr/>
      </p:pic>
      <p:pic>
        <p:nvPicPr>
          <p:cNvPr id="13" name="Picture Placeholder 12">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a:blip r:embed="rId5">
            <a:extLst>
              <a:ext uri="{837473B0-CC2E-450A-ABE3-18F120FF3D39}">
                <a1611:picAttrSrcUrl xmlns:a1611="http://schemas.microsoft.com/office/drawing/2016/11/main" r:id="rId6"/>
              </a:ext>
            </a:extLst>
          </a:blip>
          <a:srcRect/>
          <a:stretch/>
        </p:blipFill>
        <p:spPr>
          <a:xfrm>
            <a:off x="8713664" y="2746832"/>
            <a:ext cx="3096807" cy="3096807"/>
          </a:xfrm>
        </p:spPr>
      </p:pic>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n-GB" b="1" dirty="0">
                <a:solidFill>
                  <a:srgbClr val="FFFFFF"/>
                </a:solidFill>
                <a:latin typeface="Arial Black" panose="020B0A04020102020204" pitchFamily="34" charset="0"/>
              </a:rPr>
              <a:t>Agenda</a:t>
            </a:r>
            <a:endParaRPr lang="en-GB"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788152" y="1527048"/>
            <a:ext cx="6089216" cy="3931920"/>
          </a:xfrm>
        </p:spPr>
        <p:txBody>
          <a:bodyPr rtlCol="0"/>
          <a:lstStyle/>
          <a:p>
            <a:pPr marL="457200" indent="-457200" rtl="0">
              <a:buFont typeface="Arial" panose="020B0604020202020204" pitchFamily="34" charset="0"/>
              <a:buChar char="•"/>
            </a:pPr>
            <a:r>
              <a:rPr lang="en-GB" b="1" dirty="0">
                <a:latin typeface="Berlin Sans FB Demi" panose="020E0802020502020306" pitchFamily="34" charset="0"/>
              </a:rPr>
              <a:t>Overview of API Testing</a:t>
            </a:r>
          </a:p>
          <a:p>
            <a:pPr marL="457200" indent="-457200" rtl="0">
              <a:buFont typeface="Arial" panose="020B0604020202020204" pitchFamily="34" charset="0"/>
              <a:buChar char="•"/>
            </a:pPr>
            <a:r>
              <a:rPr lang="en-GB" b="1" dirty="0">
                <a:latin typeface="Berlin Sans FB Demi" panose="020E0802020502020306" pitchFamily="34" charset="0"/>
              </a:rPr>
              <a:t>Services</a:t>
            </a:r>
          </a:p>
          <a:p>
            <a:pPr marL="457200" indent="-457200" rtl="0">
              <a:buFont typeface="Arial" panose="020B0604020202020204" pitchFamily="34" charset="0"/>
              <a:buChar char="•"/>
            </a:pPr>
            <a:r>
              <a:rPr lang="en-GB" b="1" dirty="0">
                <a:latin typeface="Berlin Sans FB Demi" panose="020E0802020502020306" pitchFamily="34" charset="0"/>
              </a:rPr>
              <a:t>Prioritization and Development</a:t>
            </a:r>
          </a:p>
          <a:p>
            <a:pPr marL="457200" indent="-457200" rtl="0">
              <a:buFont typeface="Arial" panose="020B0604020202020204" pitchFamily="34" charset="0"/>
              <a:buChar char="•"/>
            </a:pPr>
            <a:r>
              <a:rPr lang="en-GB" b="1" dirty="0">
                <a:latin typeface="Berlin Sans FB Demi" panose="020E0802020502020306" pitchFamily="34" charset="0"/>
              </a:rPr>
              <a:t>Tool Selection</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9272" y="2553930"/>
            <a:ext cx="5559552" cy="1750140"/>
          </a:xfrm>
        </p:spPr>
        <p:txBody>
          <a:bodyPr rtlCol="0"/>
          <a:lstStyle/>
          <a:p>
            <a:pPr rtl="0"/>
            <a:r>
              <a:rPr lang="en-GB" dirty="0">
                <a:solidFill>
                  <a:srgbClr val="FFFFFF"/>
                </a:solidFill>
                <a:latin typeface="Arial Black" panose="020B0A04020102020204" pitchFamily="34" charset="0"/>
              </a:rPr>
              <a:t>API Testing Overview</a:t>
            </a:r>
            <a:endParaRPr lang="en-GB" dirty="0">
              <a:latin typeface="Arial Black" panose="020B0A04020102020204" pitchFamily="34" charset="0"/>
            </a:endParaRPr>
          </a:p>
        </p:txBody>
      </p:sp>
      <p:sp>
        <p:nvSpPr>
          <p:cNvPr id="7" name="Text Placeholder 6">
            <a:extLst>
              <a:ext uri="{FF2B5EF4-FFF2-40B4-BE49-F238E27FC236}">
                <a16:creationId xmlns:a16="http://schemas.microsoft.com/office/drawing/2014/main" id="{DF3C4542-6958-EDD3-FB42-775E5E9F27C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28359489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p:txBody>
          <a:bodyPr rtlCol="0"/>
          <a:lstStyle/>
          <a:p>
            <a:pPr rtl="0"/>
            <a:r>
              <a:rPr lang="en-GB" sz="5400" b="1" dirty="0"/>
              <a:t>API Testing</a:t>
            </a:r>
            <a:endParaRPr lang="en-GB" b="1" dirty="0"/>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602226" y="1775902"/>
            <a:ext cx="4785851" cy="4290601"/>
          </a:xfrm>
        </p:spPr>
        <p:txBody>
          <a:bodyPr rtlCol="0">
            <a:normAutofit/>
          </a:bodyPr>
          <a:lstStyle/>
          <a:p>
            <a:pPr rtl="0"/>
            <a:r>
              <a:rPr lang="en-GB" sz="2000" dirty="0">
                <a:latin typeface="Arial" panose="020B0604020202020204" pitchFamily="34" charset="0"/>
                <a:cs typeface="Arial" panose="020B0604020202020204" pitchFamily="34" charset="0"/>
              </a:rPr>
              <a:t>API testing is a critical aspect of modern software development that ensures the reliability, security, and performance of the software. By automating API testing, we can achieve faster feedback, better coverage, and higher quality in our applications.</a:t>
            </a:r>
          </a:p>
          <a:p>
            <a:pPr rtl="0"/>
            <a:endParaRPr lang="en-GB" sz="2000" dirty="0">
              <a:latin typeface="Arial" panose="020B0604020202020204" pitchFamily="34" charset="0"/>
              <a:cs typeface="Arial" panose="020B0604020202020204" pitchFamily="34" charset="0"/>
            </a:endParaRPr>
          </a:p>
          <a:p>
            <a:pPr rtl="0"/>
            <a:r>
              <a:rPr lang="en-GB" sz="2000" dirty="0">
                <a:latin typeface="Arial" panose="020B0604020202020204" pitchFamily="34" charset="0"/>
                <a:cs typeface="Arial" panose="020B0604020202020204" pitchFamily="34" charset="0"/>
              </a:rPr>
              <a:t>API testing can be further enhanced through automation, which allows for faster, more consistent, and more comprehensive testing, ultimately leading to higher software quality and efficiency.</a:t>
            </a:r>
          </a:p>
        </p:txBody>
      </p:sp>
      <p:pic>
        <p:nvPicPr>
          <p:cNvPr id="9" name="Picture Placeholder 8">
            <a:extLst>
              <a:ext uri="{FF2B5EF4-FFF2-40B4-BE49-F238E27FC236}">
                <a16:creationId xmlns:a16="http://schemas.microsoft.com/office/drawing/2014/main" id="{BB00A97C-4C32-42DA-9838-F3D341AB0DCC}"/>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10978" r="10978"/>
          <a:stretch/>
        </p:blipFill>
        <p:spPr/>
      </p:pic>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pic>
        <p:nvPicPr>
          <p:cNvPr id="12" name="Picture Placeholder 11" descr="A diagram of a cloud computing&#10;&#10;Description automatically generated">
            <a:extLst>
              <a:ext uri="{FF2B5EF4-FFF2-40B4-BE49-F238E27FC236}">
                <a16:creationId xmlns:a16="http://schemas.microsoft.com/office/drawing/2014/main" id="{9479BEFF-FA03-91C9-D39C-05FDDBDB004F}"/>
              </a:ext>
            </a:extLst>
          </p:cNvPr>
          <p:cNvPicPr>
            <a:picLocks noGrp="1" noChangeAspect="1"/>
          </p:cNvPicPr>
          <p:nvPr>
            <p:ph type="pic" sz="quarter" idx="14"/>
          </p:nvPr>
        </p:nvPicPr>
        <p:blipFill rotWithShape="1">
          <a:blip r:embed="rId5"/>
          <a:srcRect l="942" t="-6704" r="-564" b="10236"/>
          <a:stretch/>
        </p:blipFill>
        <p:spPr>
          <a:xfrm>
            <a:off x="6017342" y="2873600"/>
            <a:ext cx="6174658" cy="3984400"/>
          </a:xfrm>
        </p:spPr>
      </p:pic>
    </p:spTree>
    <p:extLst>
      <p:ext uri="{BB962C8B-B14F-4D97-AF65-F5344CB8AC3E}">
        <p14:creationId xmlns:p14="http://schemas.microsoft.com/office/powerpoint/2010/main" val="144785977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dirty="0">
                <a:latin typeface="Arial Black" panose="020B0A04020102020204" pitchFamily="34" charset="0"/>
              </a:rPr>
              <a:t>What to Expect?</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rtlCol="0"/>
          <a:lstStyle/>
          <a:p>
            <a:pPr rtl="0"/>
            <a:r>
              <a:rPr lang="en-GB" dirty="0"/>
              <a:t>Benefits</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599768" y="2674373"/>
            <a:ext cx="5397807" cy="3515289"/>
          </a:xfrm>
        </p:spPr>
        <p:txBody>
          <a:bodyPr rtlCol="0">
            <a:normAutofit/>
          </a:bodyPr>
          <a:lstStyle/>
          <a:p>
            <a:pPr rtl="0"/>
            <a:r>
              <a:rPr lang="en-GB" sz="2000" dirty="0">
                <a:latin typeface="Arial" panose="020B0604020202020204" pitchFamily="34" charset="0"/>
                <a:cs typeface="Arial" panose="020B0604020202020204" pitchFamily="34" charset="0"/>
              </a:rPr>
              <a:t>Executed much faster, allowing for quicker feedback and shorter development cycles</a:t>
            </a:r>
          </a:p>
          <a:p>
            <a:pPr rtl="0"/>
            <a:r>
              <a:rPr lang="en-GB" sz="2000" dirty="0">
                <a:latin typeface="Arial" panose="020B0604020202020204" pitchFamily="34" charset="0"/>
                <a:cs typeface="Arial" panose="020B0604020202020204" pitchFamily="34" charset="0"/>
              </a:rPr>
              <a:t>reducing the risk of human error and ensuring consistent results</a:t>
            </a:r>
          </a:p>
          <a:p>
            <a:pPr rtl="0"/>
            <a:r>
              <a:rPr lang="en-GB" sz="2000" dirty="0">
                <a:latin typeface="Arial" panose="020B0604020202020204" pitchFamily="34" charset="0"/>
                <a:cs typeface="Arial" panose="020B0604020202020204" pitchFamily="34" charset="0"/>
              </a:rPr>
              <a:t> Integrating automated tests into the CI/CD pipeline helps catch defects early</a:t>
            </a:r>
          </a:p>
          <a:p>
            <a:pPr rtl="0"/>
            <a:r>
              <a:rPr lang="en-GB" sz="2000" dirty="0">
                <a:latin typeface="Arial" panose="020B0604020202020204" pitchFamily="34" charset="0"/>
                <a:cs typeface="Arial" panose="020B0604020202020204" pitchFamily="34" charset="0"/>
              </a:rPr>
              <a:t>enables extensive test coverage</a:t>
            </a:r>
          </a:p>
          <a:p>
            <a:pPr marL="0" indent="0" algn="ctr" rtl="0">
              <a:buNone/>
            </a:pPr>
            <a:endParaRPr lang="en-GB" sz="1200" b="1" dirty="0">
              <a:solidFill>
                <a:schemeClr val="accent6"/>
              </a:solidFill>
            </a:endParaRPr>
          </a:p>
          <a:p>
            <a:pPr marL="0" indent="0" algn="ctr" rtl="0">
              <a:buNone/>
            </a:pPr>
            <a:r>
              <a:rPr lang="en-GB" sz="2000" b="1" dirty="0">
                <a:solidFill>
                  <a:schemeClr val="accent6"/>
                </a:solidFill>
              </a:rPr>
              <a:t>Saving Time, Effort &amp; Cost</a:t>
            </a:r>
          </a:p>
        </p:txBody>
      </p:sp>
      <p:sp>
        <p:nvSpPr>
          <p:cNvPr id="5" name="Text Placeholder 4">
            <a:extLst>
              <a:ext uri="{FF2B5EF4-FFF2-40B4-BE49-F238E27FC236}">
                <a16:creationId xmlns:a16="http://schemas.microsoft.com/office/drawing/2014/main" id="{8FCFD254-68A8-4D88-9653-D6F0238D59BD}"/>
              </a:ext>
            </a:extLst>
          </p:cNvPr>
          <p:cNvSpPr>
            <a:spLocks noGrp="1"/>
          </p:cNvSpPr>
          <p:nvPr>
            <p:ph type="body" sz="quarter" idx="3"/>
          </p:nvPr>
        </p:nvSpPr>
        <p:spPr/>
        <p:txBody>
          <a:bodyPr rtlCol="0"/>
          <a:lstStyle/>
          <a:p>
            <a:pPr rtl="0"/>
            <a:r>
              <a:rPr lang="en-GB" dirty="0"/>
              <a:t>Responsibilities</a:t>
            </a:r>
          </a:p>
        </p:txBody>
      </p:sp>
      <p:sp>
        <p:nvSpPr>
          <p:cNvPr id="6" name="Content Placeholder 5">
            <a:extLst>
              <a:ext uri="{FF2B5EF4-FFF2-40B4-BE49-F238E27FC236}">
                <a16:creationId xmlns:a16="http://schemas.microsoft.com/office/drawing/2014/main" id="{3905CD03-9B40-4AA4-B6AB-5B38436AB901}"/>
              </a:ext>
            </a:extLst>
          </p:cNvPr>
          <p:cNvSpPr>
            <a:spLocks noGrp="1"/>
          </p:cNvSpPr>
          <p:nvPr>
            <p:ph sz="quarter" idx="4"/>
          </p:nvPr>
        </p:nvSpPr>
        <p:spPr>
          <a:xfrm>
            <a:off x="6194427" y="2674373"/>
            <a:ext cx="5183188" cy="2212259"/>
          </a:xfrm>
        </p:spPr>
        <p:txBody>
          <a:bodyPr rtlCol="0">
            <a:normAutofit/>
          </a:bodyPr>
          <a:lstStyle/>
          <a:p>
            <a:pPr rtl="0"/>
            <a:r>
              <a:rPr lang="en-GB" sz="2000" dirty="0">
                <a:latin typeface="Arial" panose="020B0604020202020204" pitchFamily="34" charset="0"/>
                <a:cs typeface="Arial" panose="020B0604020202020204" pitchFamily="34" charset="0"/>
              </a:rPr>
              <a:t>Ensure that all aspects of the API are covered</a:t>
            </a:r>
          </a:p>
          <a:p>
            <a:pPr rtl="0"/>
            <a:r>
              <a:rPr lang="en-GB" sz="2000" dirty="0">
                <a:latin typeface="Arial" panose="020B0604020202020204" pitchFamily="34" charset="0"/>
                <a:cs typeface="Arial" panose="020B0604020202020204" pitchFamily="34" charset="0"/>
              </a:rPr>
              <a:t>Continuously update and maintain  to match changes in the API</a:t>
            </a:r>
          </a:p>
          <a:p>
            <a:pPr rtl="0"/>
            <a:r>
              <a:rPr lang="en-GB" sz="2000" dirty="0">
                <a:latin typeface="Arial" panose="020B0604020202020204" pitchFamily="34" charset="0"/>
                <a:cs typeface="Arial" panose="020B0604020202020204" pitchFamily="34" charset="0"/>
              </a:rPr>
              <a:t>Integrate automated API testing into (CI/CD) pipeline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a:xfrm>
            <a:off x="8612188" y="6310312"/>
            <a:ext cx="2743200"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476840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9272" y="2519517"/>
            <a:ext cx="5559552" cy="1421862"/>
          </a:xfrm>
        </p:spPr>
        <p:txBody>
          <a:bodyPr rtlCol="0">
            <a:normAutofit/>
          </a:bodyPr>
          <a:lstStyle/>
          <a:p>
            <a:pPr rtl="0"/>
            <a:r>
              <a:rPr lang="en-GB" sz="7200" dirty="0">
                <a:solidFill>
                  <a:srgbClr val="FFFFFF"/>
                </a:solidFill>
                <a:latin typeface="Arial Black" panose="020B0A04020102020204" pitchFamily="34" charset="0"/>
              </a:rPr>
              <a:t>Services</a:t>
            </a:r>
            <a:endParaRPr lang="en-GB" dirty="0">
              <a:solidFill>
                <a:srgbClr val="FFFFFF"/>
              </a:solidFill>
              <a:latin typeface="Arial Black" panose="020B0A04020102020204" pitchFamily="34" charset="0"/>
            </a:endParaRPr>
          </a:p>
        </p:txBody>
      </p:sp>
    </p:spTree>
    <p:extLst>
      <p:ext uri="{BB962C8B-B14F-4D97-AF65-F5344CB8AC3E}">
        <p14:creationId xmlns:p14="http://schemas.microsoft.com/office/powerpoint/2010/main" val="10940573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p:nvPr>
        </p:nvSpPr>
        <p:spPr/>
        <p:txBody>
          <a:bodyPr rtlCol="0"/>
          <a:lstStyle/>
          <a:p>
            <a:pPr rtl="0"/>
            <a:r>
              <a:rPr lang="en-GB" b="1" dirty="0">
                <a:latin typeface="Arial Black" panose="020B0A04020102020204" pitchFamily="34" charset="0"/>
              </a:rPr>
              <a:t>RoadMap</a:t>
            </a:r>
          </a:p>
        </p:txBody>
      </p:sp>
      <p:sp>
        <p:nvSpPr>
          <p:cNvPr id="5" name="Free-form: Shape 4">
            <a:extLst>
              <a:ext uri="{FF2B5EF4-FFF2-40B4-BE49-F238E27FC236}">
                <a16:creationId xmlns:a16="http://schemas.microsoft.com/office/drawing/2014/main" id="{0EBE71BD-FEF7-B28F-A3DE-D240F576659E}"/>
              </a:ext>
            </a:extLst>
          </p:cNvPr>
          <p:cNvSpPr/>
          <p:nvPr/>
        </p:nvSpPr>
        <p:spPr>
          <a:xfrm>
            <a:off x="1000180" y="2099112"/>
            <a:ext cx="1886775" cy="2641486"/>
          </a:xfrm>
          <a:custGeom>
            <a:avLst/>
            <a:gdLst>
              <a:gd name="connsiteX0" fmla="*/ 0 w 1886775"/>
              <a:gd name="connsiteY0" fmla="*/ 0 h 2641486"/>
              <a:gd name="connsiteX1" fmla="*/ 1886775 w 1886775"/>
              <a:gd name="connsiteY1" fmla="*/ 0 h 2641486"/>
              <a:gd name="connsiteX2" fmla="*/ 1886775 w 1886775"/>
              <a:gd name="connsiteY2" fmla="*/ 2641486 h 2641486"/>
              <a:gd name="connsiteX3" fmla="*/ 0 w 1886775"/>
              <a:gd name="connsiteY3" fmla="*/ 2641486 h 2641486"/>
              <a:gd name="connsiteX4" fmla="*/ 0 w 1886775"/>
              <a:gd name="connsiteY4" fmla="*/ 0 h 26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6775" h="2641486">
                <a:moveTo>
                  <a:pt x="0" y="0"/>
                </a:moveTo>
                <a:lnTo>
                  <a:pt x="1886775" y="0"/>
                </a:lnTo>
                <a:lnTo>
                  <a:pt x="1886775" y="2641486"/>
                </a:lnTo>
                <a:lnTo>
                  <a:pt x="0" y="2641486"/>
                </a:lnTo>
                <a:lnTo>
                  <a:pt x="0" y="0"/>
                </a:lnTo>
                <a:close/>
              </a:path>
            </a:pathLst>
          </a:custGeom>
          <a:solidFill>
            <a:schemeClr val="accent1">
              <a:lumMod val="20000"/>
              <a:lumOff val="80000"/>
              <a:alpha val="90000"/>
            </a:schemeClr>
          </a:solidFill>
          <a:ln>
            <a:noFill/>
          </a:ln>
        </p:spPr>
        <p:style>
          <a:lnRef idx="2">
            <a:scrgbClr r="0" g="0" b="0"/>
          </a:lnRef>
          <a:fillRef idx="1">
            <a:scrgbClr r="0" g="0" b="0"/>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7100" tIns="1333965" rIns="147100" bIns="383030" numCol="1" spcCol="1270" rtlCol="0" anchor="t" anchorCtr="0">
            <a:noAutofit/>
          </a:bodyPr>
          <a:lstStyle/>
          <a:p>
            <a:pPr marL="0" lvl="0" indent="0" algn="ctr" defTabSz="711200" rtl="0">
              <a:lnSpc>
                <a:spcPct val="90000"/>
              </a:lnSpc>
              <a:spcBef>
                <a:spcPct val="0"/>
              </a:spcBef>
              <a:spcAft>
                <a:spcPct val="35000"/>
              </a:spcAft>
              <a:buNone/>
            </a:pPr>
            <a:r>
              <a:rPr lang="en-GB" sz="2000" b="1" i="0" u="none" kern="1200" noProof="0" dirty="0"/>
              <a:t>Identify Key Services</a:t>
            </a:r>
            <a:endParaRPr lang="en-GB" sz="2000" b="1" kern="1200" noProof="0" dirty="0"/>
          </a:p>
        </p:txBody>
      </p:sp>
      <p:sp>
        <p:nvSpPr>
          <p:cNvPr id="6" name="Free-form: Shape 5">
            <a:extLst>
              <a:ext uri="{FF2B5EF4-FFF2-40B4-BE49-F238E27FC236}">
                <a16:creationId xmlns:a16="http://schemas.microsoft.com/office/drawing/2014/main" id="{5BAD650F-AFCF-C96D-6318-21A71F563D40}"/>
              </a:ext>
            </a:extLst>
          </p:cNvPr>
          <p:cNvSpPr/>
          <p:nvPr/>
        </p:nvSpPr>
        <p:spPr>
          <a:xfrm>
            <a:off x="1547345" y="2363261"/>
            <a:ext cx="792445" cy="792445"/>
          </a:xfrm>
          <a:custGeom>
            <a:avLst/>
            <a:gdLst>
              <a:gd name="connsiteX0" fmla="*/ 0 w 792445"/>
              <a:gd name="connsiteY0" fmla="*/ 396223 h 792445"/>
              <a:gd name="connsiteX1" fmla="*/ 396223 w 792445"/>
              <a:gd name="connsiteY1" fmla="*/ 0 h 792445"/>
              <a:gd name="connsiteX2" fmla="*/ 792446 w 792445"/>
              <a:gd name="connsiteY2" fmla="*/ 396223 h 792445"/>
              <a:gd name="connsiteX3" fmla="*/ 396223 w 792445"/>
              <a:gd name="connsiteY3" fmla="*/ 792446 h 792445"/>
              <a:gd name="connsiteX4" fmla="*/ 0 w 792445"/>
              <a:gd name="connsiteY4" fmla="*/ 396223 h 792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45" h="792445">
                <a:moveTo>
                  <a:pt x="0" y="396223"/>
                </a:moveTo>
                <a:cubicBezTo>
                  <a:pt x="0" y="177395"/>
                  <a:pt x="177395" y="0"/>
                  <a:pt x="396223" y="0"/>
                </a:cubicBezTo>
                <a:cubicBezTo>
                  <a:pt x="615051" y="0"/>
                  <a:pt x="792446" y="177395"/>
                  <a:pt x="792446" y="396223"/>
                </a:cubicBezTo>
                <a:cubicBezTo>
                  <a:pt x="792446" y="615051"/>
                  <a:pt x="615051" y="792446"/>
                  <a:pt x="396223" y="792446"/>
                </a:cubicBezTo>
                <a:cubicBezTo>
                  <a:pt x="177395" y="792446"/>
                  <a:pt x="0" y="615051"/>
                  <a:pt x="0" y="396223"/>
                </a:cubicBezTo>
                <a:close/>
              </a:path>
            </a:pathLst>
          </a:cu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77833" tIns="128751" rIns="177833" bIns="128751" numCol="1" spcCol="1270" rtlCol="0" anchor="ctr" anchorCtr="0">
            <a:noAutofit/>
          </a:bodyPr>
          <a:lstStyle/>
          <a:p>
            <a:pPr marL="0" lvl="0" indent="0" algn="ctr" defTabSz="1689100" rtl="0">
              <a:lnSpc>
                <a:spcPct val="90000"/>
              </a:lnSpc>
              <a:spcBef>
                <a:spcPct val="0"/>
              </a:spcBef>
              <a:spcAft>
                <a:spcPct val="35000"/>
              </a:spcAft>
              <a:buNone/>
            </a:pPr>
            <a:r>
              <a:rPr lang="en-GB" sz="3800" kern="1200" noProof="0" dirty="0"/>
              <a:t>1</a:t>
            </a:r>
          </a:p>
        </p:txBody>
      </p:sp>
      <p:sp>
        <p:nvSpPr>
          <p:cNvPr id="8" name="Rectangle 7">
            <a:extLst>
              <a:ext uri="{FF2B5EF4-FFF2-40B4-BE49-F238E27FC236}">
                <a16:creationId xmlns:a16="http://schemas.microsoft.com/office/drawing/2014/main" id="{4357B339-7002-507B-A56D-A65ED53C8CE6}"/>
              </a:ext>
            </a:extLst>
          </p:cNvPr>
          <p:cNvSpPr/>
          <p:nvPr/>
        </p:nvSpPr>
        <p:spPr>
          <a:xfrm>
            <a:off x="1000180" y="4740527"/>
            <a:ext cx="1886775" cy="72"/>
          </a:xfrm>
          <a:prstGeom prst="rect">
            <a:avLst/>
          </a:prstGeom>
          <a:ln>
            <a:solidFill>
              <a:schemeClr val="accent1"/>
            </a:solid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en-GB"/>
          </a:p>
        </p:txBody>
      </p:sp>
      <p:sp>
        <p:nvSpPr>
          <p:cNvPr id="10" name="Free-form: Shape 9">
            <a:extLst>
              <a:ext uri="{FF2B5EF4-FFF2-40B4-BE49-F238E27FC236}">
                <a16:creationId xmlns:a16="http://schemas.microsoft.com/office/drawing/2014/main" id="{7928F69E-B7F6-FBF3-1131-559EF8847E1E}"/>
              </a:ext>
            </a:extLst>
          </p:cNvPr>
          <p:cNvSpPr/>
          <p:nvPr/>
        </p:nvSpPr>
        <p:spPr>
          <a:xfrm>
            <a:off x="3075634" y="2099112"/>
            <a:ext cx="1886775" cy="2641486"/>
          </a:xfrm>
          <a:custGeom>
            <a:avLst/>
            <a:gdLst>
              <a:gd name="connsiteX0" fmla="*/ 0 w 1886775"/>
              <a:gd name="connsiteY0" fmla="*/ 0 h 2641486"/>
              <a:gd name="connsiteX1" fmla="*/ 1886775 w 1886775"/>
              <a:gd name="connsiteY1" fmla="*/ 0 h 2641486"/>
              <a:gd name="connsiteX2" fmla="*/ 1886775 w 1886775"/>
              <a:gd name="connsiteY2" fmla="*/ 2641486 h 2641486"/>
              <a:gd name="connsiteX3" fmla="*/ 0 w 1886775"/>
              <a:gd name="connsiteY3" fmla="*/ 2641486 h 2641486"/>
              <a:gd name="connsiteX4" fmla="*/ 0 w 1886775"/>
              <a:gd name="connsiteY4" fmla="*/ 0 h 26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6775" h="2641486">
                <a:moveTo>
                  <a:pt x="0" y="0"/>
                </a:moveTo>
                <a:lnTo>
                  <a:pt x="1886775" y="0"/>
                </a:lnTo>
                <a:lnTo>
                  <a:pt x="1886775" y="2641486"/>
                </a:lnTo>
                <a:lnTo>
                  <a:pt x="0" y="2641486"/>
                </a:lnTo>
                <a:lnTo>
                  <a:pt x="0" y="0"/>
                </a:lnTo>
                <a:close/>
              </a:path>
            </a:pathLst>
          </a:custGeom>
          <a:solidFill>
            <a:schemeClr val="accent2">
              <a:lumMod val="20000"/>
              <a:lumOff val="80000"/>
              <a:alpha val="90000"/>
            </a:schemeClr>
          </a:solidFill>
          <a:ln>
            <a:noFill/>
          </a:ln>
        </p:spPr>
        <p:style>
          <a:lnRef idx="2">
            <a:scrgbClr r="0" g="0" b="0"/>
          </a:lnRef>
          <a:fillRef idx="1">
            <a:scrgbClr r="0" g="0" b="0"/>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7100" tIns="1333965" rIns="147100" bIns="383030" numCol="1" spcCol="1270" rtlCol="0" anchor="t" anchorCtr="0">
            <a:noAutofit/>
          </a:bodyPr>
          <a:lstStyle/>
          <a:p>
            <a:pPr marL="0" lvl="0" indent="0" algn="ctr" defTabSz="711200" rtl="0">
              <a:lnSpc>
                <a:spcPct val="90000"/>
              </a:lnSpc>
              <a:spcBef>
                <a:spcPct val="0"/>
              </a:spcBef>
              <a:spcAft>
                <a:spcPct val="35000"/>
              </a:spcAft>
              <a:buNone/>
            </a:pPr>
            <a:r>
              <a:rPr lang="en-GB" b="1" kern="1200" noProof="0" dirty="0"/>
              <a:t>Illustrate Endpoints and Methods </a:t>
            </a:r>
          </a:p>
        </p:txBody>
      </p:sp>
      <p:sp>
        <p:nvSpPr>
          <p:cNvPr id="11" name="Free-form: Shape 10">
            <a:extLst>
              <a:ext uri="{FF2B5EF4-FFF2-40B4-BE49-F238E27FC236}">
                <a16:creationId xmlns:a16="http://schemas.microsoft.com/office/drawing/2014/main" id="{9FB4BF62-9DF3-F5EB-ED65-CBEC114A886D}"/>
              </a:ext>
            </a:extLst>
          </p:cNvPr>
          <p:cNvSpPr/>
          <p:nvPr/>
        </p:nvSpPr>
        <p:spPr>
          <a:xfrm>
            <a:off x="3622799" y="2363261"/>
            <a:ext cx="792445" cy="792445"/>
          </a:xfrm>
          <a:custGeom>
            <a:avLst/>
            <a:gdLst>
              <a:gd name="connsiteX0" fmla="*/ 0 w 792445"/>
              <a:gd name="connsiteY0" fmla="*/ 396223 h 792445"/>
              <a:gd name="connsiteX1" fmla="*/ 396223 w 792445"/>
              <a:gd name="connsiteY1" fmla="*/ 0 h 792445"/>
              <a:gd name="connsiteX2" fmla="*/ 792446 w 792445"/>
              <a:gd name="connsiteY2" fmla="*/ 396223 h 792445"/>
              <a:gd name="connsiteX3" fmla="*/ 396223 w 792445"/>
              <a:gd name="connsiteY3" fmla="*/ 792446 h 792445"/>
              <a:gd name="connsiteX4" fmla="*/ 0 w 792445"/>
              <a:gd name="connsiteY4" fmla="*/ 396223 h 792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45" h="792445">
                <a:moveTo>
                  <a:pt x="0" y="396223"/>
                </a:moveTo>
                <a:cubicBezTo>
                  <a:pt x="0" y="177395"/>
                  <a:pt x="177395" y="0"/>
                  <a:pt x="396223" y="0"/>
                </a:cubicBezTo>
                <a:cubicBezTo>
                  <a:pt x="615051" y="0"/>
                  <a:pt x="792446" y="177395"/>
                  <a:pt x="792446" y="396223"/>
                </a:cubicBezTo>
                <a:cubicBezTo>
                  <a:pt x="792446" y="615051"/>
                  <a:pt x="615051" y="792446"/>
                  <a:pt x="396223" y="792446"/>
                </a:cubicBezTo>
                <a:cubicBezTo>
                  <a:pt x="177395" y="792446"/>
                  <a:pt x="0" y="615051"/>
                  <a:pt x="0" y="396223"/>
                </a:cubicBezTo>
                <a:close/>
              </a:path>
            </a:pathLst>
          </a:custGeom>
          <a:solidFill>
            <a:schemeClr val="accent2"/>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spcFirstLastPara="0" vert="horz" wrap="square" lIns="177833" tIns="128751" rIns="177833" bIns="128751" numCol="1" spcCol="1270" rtlCol="0" anchor="ctr" anchorCtr="0">
            <a:noAutofit/>
          </a:bodyPr>
          <a:lstStyle/>
          <a:p>
            <a:pPr marL="0" lvl="0" indent="0" algn="ctr" defTabSz="1689100" rtl="0">
              <a:lnSpc>
                <a:spcPct val="90000"/>
              </a:lnSpc>
              <a:spcBef>
                <a:spcPct val="0"/>
              </a:spcBef>
              <a:spcAft>
                <a:spcPct val="35000"/>
              </a:spcAft>
              <a:buNone/>
            </a:pPr>
            <a:r>
              <a:rPr lang="en-GB" sz="3800" kern="1200" noProof="0"/>
              <a:t>2</a:t>
            </a:r>
            <a:endParaRPr lang="en-GB" sz="3800" kern="1200" noProof="0" dirty="0"/>
          </a:p>
        </p:txBody>
      </p:sp>
      <p:sp>
        <p:nvSpPr>
          <p:cNvPr id="12" name="Rectangle 11">
            <a:extLst>
              <a:ext uri="{FF2B5EF4-FFF2-40B4-BE49-F238E27FC236}">
                <a16:creationId xmlns:a16="http://schemas.microsoft.com/office/drawing/2014/main" id="{D069F3C7-9E60-14C3-9F5A-0ACD2330D133}"/>
              </a:ext>
            </a:extLst>
          </p:cNvPr>
          <p:cNvSpPr/>
          <p:nvPr/>
        </p:nvSpPr>
        <p:spPr>
          <a:xfrm>
            <a:off x="3075634" y="4740527"/>
            <a:ext cx="1886775" cy="72"/>
          </a:xfrm>
          <a:prstGeom prst="rect">
            <a:avLst/>
          </a:prstGeom>
          <a:ln>
            <a:solidFill>
              <a:schemeClr val="accent2"/>
            </a:solid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GB"/>
          </a:p>
        </p:txBody>
      </p:sp>
      <p:sp>
        <p:nvSpPr>
          <p:cNvPr id="14" name="Free-form: Shape 13">
            <a:extLst>
              <a:ext uri="{FF2B5EF4-FFF2-40B4-BE49-F238E27FC236}">
                <a16:creationId xmlns:a16="http://schemas.microsoft.com/office/drawing/2014/main" id="{5A2ED038-8495-8857-C403-CECD2EB4D03C}"/>
              </a:ext>
            </a:extLst>
          </p:cNvPr>
          <p:cNvSpPr/>
          <p:nvPr/>
        </p:nvSpPr>
        <p:spPr>
          <a:xfrm>
            <a:off x="5151088" y="2099112"/>
            <a:ext cx="1886775" cy="2641486"/>
          </a:xfrm>
          <a:custGeom>
            <a:avLst/>
            <a:gdLst>
              <a:gd name="connsiteX0" fmla="*/ 0 w 1886775"/>
              <a:gd name="connsiteY0" fmla="*/ 0 h 2641486"/>
              <a:gd name="connsiteX1" fmla="*/ 1886775 w 1886775"/>
              <a:gd name="connsiteY1" fmla="*/ 0 h 2641486"/>
              <a:gd name="connsiteX2" fmla="*/ 1886775 w 1886775"/>
              <a:gd name="connsiteY2" fmla="*/ 2641486 h 2641486"/>
              <a:gd name="connsiteX3" fmla="*/ 0 w 1886775"/>
              <a:gd name="connsiteY3" fmla="*/ 2641486 h 2641486"/>
              <a:gd name="connsiteX4" fmla="*/ 0 w 1886775"/>
              <a:gd name="connsiteY4" fmla="*/ 0 h 26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6775" h="2641486">
                <a:moveTo>
                  <a:pt x="0" y="0"/>
                </a:moveTo>
                <a:lnTo>
                  <a:pt x="1886775" y="0"/>
                </a:lnTo>
                <a:lnTo>
                  <a:pt x="1886775" y="2641486"/>
                </a:lnTo>
                <a:lnTo>
                  <a:pt x="0" y="2641486"/>
                </a:lnTo>
                <a:lnTo>
                  <a:pt x="0" y="0"/>
                </a:lnTo>
                <a:close/>
              </a:path>
            </a:pathLst>
          </a:custGeom>
          <a:solidFill>
            <a:schemeClr val="accent4">
              <a:lumMod val="20000"/>
              <a:lumOff val="80000"/>
              <a:alpha val="90000"/>
            </a:schemeClr>
          </a:solidFill>
          <a:ln>
            <a:noFill/>
          </a:ln>
        </p:spPr>
        <p:style>
          <a:lnRef idx="2">
            <a:scrgbClr r="0" g="0" b="0"/>
          </a:lnRef>
          <a:fillRef idx="1">
            <a:scrgbClr r="0" g="0" b="0"/>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7100" tIns="1333965" rIns="147100" bIns="383030" numCol="1" spcCol="1270" rtlCol="0" anchor="t" anchorCtr="0">
            <a:noAutofit/>
          </a:bodyPr>
          <a:lstStyle/>
          <a:p>
            <a:pPr marL="0" lvl="0" indent="0" algn="ctr" defTabSz="711200" rtl="0">
              <a:lnSpc>
                <a:spcPct val="90000"/>
              </a:lnSpc>
              <a:spcBef>
                <a:spcPct val="0"/>
              </a:spcBef>
              <a:spcAft>
                <a:spcPct val="35000"/>
              </a:spcAft>
              <a:buNone/>
            </a:pPr>
            <a:r>
              <a:rPr lang="en-GB" sz="2000" b="1" i="0" u="none" kern="1200" noProof="0" dirty="0"/>
              <a:t>Create Test Service</a:t>
            </a:r>
            <a:endParaRPr lang="en-GB" sz="2000" b="1" kern="1200" noProof="0" dirty="0"/>
          </a:p>
        </p:txBody>
      </p:sp>
      <p:sp>
        <p:nvSpPr>
          <p:cNvPr id="16" name="Free-form: Shape 15">
            <a:extLst>
              <a:ext uri="{FF2B5EF4-FFF2-40B4-BE49-F238E27FC236}">
                <a16:creationId xmlns:a16="http://schemas.microsoft.com/office/drawing/2014/main" id="{DBB835C2-0983-1224-5190-0FD980AF14EF}"/>
              </a:ext>
            </a:extLst>
          </p:cNvPr>
          <p:cNvSpPr/>
          <p:nvPr/>
        </p:nvSpPr>
        <p:spPr>
          <a:xfrm>
            <a:off x="5698253" y="2363261"/>
            <a:ext cx="792445" cy="792445"/>
          </a:xfrm>
          <a:custGeom>
            <a:avLst/>
            <a:gdLst>
              <a:gd name="connsiteX0" fmla="*/ 0 w 792445"/>
              <a:gd name="connsiteY0" fmla="*/ 396223 h 792445"/>
              <a:gd name="connsiteX1" fmla="*/ 396223 w 792445"/>
              <a:gd name="connsiteY1" fmla="*/ 0 h 792445"/>
              <a:gd name="connsiteX2" fmla="*/ 792446 w 792445"/>
              <a:gd name="connsiteY2" fmla="*/ 396223 h 792445"/>
              <a:gd name="connsiteX3" fmla="*/ 396223 w 792445"/>
              <a:gd name="connsiteY3" fmla="*/ 792446 h 792445"/>
              <a:gd name="connsiteX4" fmla="*/ 0 w 792445"/>
              <a:gd name="connsiteY4" fmla="*/ 396223 h 792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45" h="792445">
                <a:moveTo>
                  <a:pt x="0" y="396223"/>
                </a:moveTo>
                <a:cubicBezTo>
                  <a:pt x="0" y="177395"/>
                  <a:pt x="177395" y="0"/>
                  <a:pt x="396223" y="0"/>
                </a:cubicBezTo>
                <a:cubicBezTo>
                  <a:pt x="615051" y="0"/>
                  <a:pt x="792446" y="177395"/>
                  <a:pt x="792446" y="396223"/>
                </a:cubicBezTo>
                <a:cubicBezTo>
                  <a:pt x="792446" y="615051"/>
                  <a:pt x="615051" y="792446"/>
                  <a:pt x="396223" y="792446"/>
                </a:cubicBezTo>
                <a:cubicBezTo>
                  <a:pt x="177395" y="792446"/>
                  <a:pt x="0" y="615051"/>
                  <a:pt x="0" y="396223"/>
                </a:cubicBezTo>
                <a:close/>
              </a:path>
            </a:pathLst>
          </a:custGeom>
          <a:solidFill>
            <a:schemeClr val="accent4"/>
          </a:solid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77833" tIns="128751" rIns="177833" bIns="128751" numCol="1" spcCol="1270" rtlCol="0" anchor="ctr" anchorCtr="0">
            <a:noAutofit/>
          </a:bodyPr>
          <a:lstStyle/>
          <a:p>
            <a:pPr marL="0" lvl="0" indent="0" algn="ctr" defTabSz="1689100" rtl="0">
              <a:lnSpc>
                <a:spcPct val="90000"/>
              </a:lnSpc>
              <a:spcBef>
                <a:spcPct val="0"/>
              </a:spcBef>
              <a:spcAft>
                <a:spcPct val="35000"/>
              </a:spcAft>
              <a:buNone/>
            </a:pPr>
            <a:r>
              <a:rPr lang="en-GB" sz="3800" kern="1200" noProof="0"/>
              <a:t>3</a:t>
            </a:r>
            <a:endParaRPr lang="en-GB" sz="3800" kern="1200" noProof="0" dirty="0"/>
          </a:p>
        </p:txBody>
      </p:sp>
      <p:sp>
        <p:nvSpPr>
          <p:cNvPr id="17" name="Rectangle 16">
            <a:extLst>
              <a:ext uri="{FF2B5EF4-FFF2-40B4-BE49-F238E27FC236}">
                <a16:creationId xmlns:a16="http://schemas.microsoft.com/office/drawing/2014/main" id="{F287D250-074A-AF2C-4399-4EEB8F1D6DAD}"/>
              </a:ext>
            </a:extLst>
          </p:cNvPr>
          <p:cNvSpPr/>
          <p:nvPr/>
        </p:nvSpPr>
        <p:spPr>
          <a:xfrm>
            <a:off x="5151088" y="4740527"/>
            <a:ext cx="1886775" cy="72"/>
          </a:xfrm>
          <a:prstGeom prst="rect">
            <a:avLst/>
          </a:prstGeom>
          <a:solidFill>
            <a:schemeClr val="accent4"/>
          </a:solidFill>
          <a:ln>
            <a:solidFill>
              <a:schemeClr val="accent4"/>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GB"/>
          </a:p>
        </p:txBody>
      </p:sp>
      <p:sp>
        <p:nvSpPr>
          <p:cNvPr id="18" name="Free-form: Shape 17">
            <a:extLst>
              <a:ext uri="{FF2B5EF4-FFF2-40B4-BE49-F238E27FC236}">
                <a16:creationId xmlns:a16="http://schemas.microsoft.com/office/drawing/2014/main" id="{A1DDD606-798C-CF9E-E13A-5FB13D902CFC}"/>
              </a:ext>
            </a:extLst>
          </p:cNvPr>
          <p:cNvSpPr/>
          <p:nvPr/>
        </p:nvSpPr>
        <p:spPr>
          <a:xfrm>
            <a:off x="7226541" y="2099112"/>
            <a:ext cx="1886775" cy="2641486"/>
          </a:xfrm>
          <a:custGeom>
            <a:avLst/>
            <a:gdLst>
              <a:gd name="connsiteX0" fmla="*/ 0 w 1886775"/>
              <a:gd name="connsiteY0" fmla="*/ 0 h 2641486"/>
              <a:gd name="connsiteX1" fmla="*/ 1886775 w 1886775"/>
              <a:gd name="connsiteY1" fmla="*/ 0 h 2641486"/>
              <a:gd name="connsiteX2" fmla="*/ 1886775 w 1886775"/>
              <a:gd name="connsiteY2" fmla="*/ 2641486 h 2641486"/>
              <a:gd name="connsiteX3" fmla="*/ 0 w 1886775"/>
              <a:gd name="connsiteY3" fmla="*/ 2641486 h 2641486"/>
              <a:gd name="connsiteX4" fmla="*/ 0 w 1886775"/>
              <a:gd name="connsiteY4" fmla="*/ 0 h 26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6775" h="2641486">
                <a:moveTo>
                  <a:pt x="0" y="0"/>
                </a:moveTo>
                <a:lnTo>
                  <a:pt x="1886775" y="0"/>
                </a:lnTo>
                <a:lnTo>
                  <a:pt x="1886775" y="2641486"/>
                </a:lnTo>
                <a:lnTo>
                  <a:pt x="0" y="2641486"/>
                </a:lnTo>
                <a:lnTo>
                  <a:pt x="0" y="0"/>
                </a:lnTo>
                <a:close/>
              </a:path>
            </a:pathLst>
          </a:custGeom>
          <a:solidFill>
            <a:schemeClr val="accent5">
              <a:lumMod val="20000"/>
              <a:lumOff val="80000"/>
              <a:alpha val="90000"/>
            </a:schemeClr>
          </a:solidFill>
          <a:ln>
            <a:no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7100" tIns="1333965" rIns="147100" bIns="383030" numCol="1" spcCol="1270" rtlCol="0" anchor="t" anchorCtr="0">
            <a:noAutofit/>
          </a:bodyPr>
          <a:lstStyle/>
          <a:p>
            <a:pPr marL="0" lvl="0" indent="0" algn="ctr" defTabSz="711200" rtl="0">
              <a:lnSpc>
                <a:spcPct val="90000"/>
              </a:lnSpc>
              <a:spcBef>
                <a:spcPct val="0"/>
              </a:spcBef>
              <a:spcAft>
                <a:spcPct val="35000"/>
              </a:spcAft>
              <a:buNone/>
            </a:pPr>
            <a:r>
              <a:rPr lang="en-GB" sz="2000" b="1" kern="1200" noProof="0" dirty="0"/>
              <a:t>Prioritize Test Service</a:t>
            </a:r>
          </a:p>
        </p:txBody>
      </p:sp>
      <p:sp>
        <p:nvSpPr>
          <p:cNvPr id="19" name="Free-form: Shape 18">
            <a:extLst>
              <a:ext uri="{FF2B5EF4-FFF2-40B4-BE49-F238E27FC236}">
                <a16:creationId xmlns:a16="http://schemas.microsoft.com/office/drawing/2014/main" id="{87B40133-AE4A-B44F-4253-4E6F081BF44A}"/>
              </a:ext>
            </a:extLst>
          </p:cNvPr>
          <p:cNvSpPr/>
          <p:nvPr/>
        </p:nvSpPr>
        <p:spPr>
          <a:xfrm>
            <a:off x="7773706" y="2363261"/>
            <a:ext cx="792445" cy="792445"/>
          </a:xfrm>
          <a:custGeom>
            <a:avLst/>
            <a:gdLst>
              <a:gd name="connsiteX0" fmla="*/ 0 w 792445"/>
              <a:gd name="connsiteY0" fmla="*/ 396223 h 792445"/>
              <a:gd name="connsiteX1" fmla="*/ 396223 w 792445"/>
              <a:gd name="connsiteY1" fmla="*/ 0 h 792445"/>
              <a:gd name="connsiteX2" fmla="*/ 792446 w 792445"/>
              <a:gd name="connsiteY2" fmla="*/ 396223 h 792445"/>
              <a:gd name="connsiteX3" fmla="*/ 396223 w 792445"/>
              <a:gd name="connsiteY3" fmla="*/ 792446 h 792445"/>
              <a:gd name="connsiteX4" fmla="*/ 0 w 792445"/>
              <a:gd name="connsiteY4" fmla="*/ 396223 h 792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45" h="792445">
                <a:moveTo>
                  <a:pt x="0" y="396223"/>
                </a:moveTo>
                <a:cubicBezTo>
                  <a:pt x="0" y="177395"/>
                  <a:pt x="177395" y="0"/>
                  <a:pt x="396223" y="0"/>
                </a:cubicBezTo>
                <a:cubicBezTo>
                  <a:pt x="615051" y="0"/>
                  <a:pt x="792446" y="177395"/>
                  <a:pt x="792446" y="396223"/>
                </a:cubicBezTo>
                <a:cubicBezTo>
                  <a:pt x="792446" y="615051"/>
                  <a:pt x="615051" y="792446"/>
                  <a:pt x="396223" y="792446"/>
                </a:cubicBezTo>
                <a:cubicBezTo>
                  <a:pt x="177395" y="792446"/>
                  <a:pt x="0" y="615051"/>
                  <a:pt x="0" y="396223"/>
                </a:cubicBezTo>
                <a:close/>
              </a:path>
            </a:pathLst>
          </a:custGeom>
          <a:solidFill>
            <a:schemeClr val="accent5"/>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spcFirstLastPara="0" vert="horz" wrap="square" lIns="177833" tIns="128751" rIns="177833" bIns="128751" numCol="1" spcCol="1270" rtlCol="0" anchor="ctr" anchorCtr="0">
            <a:noAutofit/>
          </a:bodyPr>
          <a:lstStyle/>
          <a:p>
            <a:pPr marL="0" lvl="0" indent="0" algn="ctr" defTabSz="1689100" rtl="0">
              <a:lnSpc>
                <a:spcPct val="90000"/>
              </a:lnSpc>
              <a:spcBef>
                <a:spcPct val="0"/>
              </a:spcBef>
              <a:spcAft>
                <a:spcPct val="35000"/>
              </a:spcAft>
              <a:buNone/>
            </a:pPr>
            <a:r>
              <a:rPr lang="en-GB" sz="3800" kern="1200" noProof="0"/>
              <a:t>4</a:t>
            </a:r>
            <a:endParaRPr lang="en-GB" sz="3800" kern="1200" noProof="0" dirty="0"/>
          </a:p>
        </p:txBody>
      </p:sp>
      <p:sp>
        <p:nvSpPr>
          <p:cNvPr id="20" name="Rectangle 19">
            <a:extLst>
              <a:ext uri="{FF2B5EF4-FFF2-40B4-BE49-F238E27FC236}">
                <a16:creationId xmlns:a16="http://schemas.microsoft.com/office/drawing/2014/main" id="{B323F150-C7B9-93C7-D32A-7D956F463952}"/>
              </a:ext>
            </a:extLst>
          </p:cNvPr>
          <p:cNvSpPr/>
          <p:nvPr/>
        </p:nvSpPr>
        <p:spPr>
          <a:xfrm>
            <a:off x="7226541" y="4740527"/>
            <a:ext cx="1886775" cy="72"/>
          </a:xfrm>
          <a:prstGeom prst="rect">
            <a:avLst/>
          </a:prstGeom>
          <a:ln>
            <a:solidFill>
              <a:schemeClr val="accent5"/>
            </a:solid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endParaRPr lang="en-GB"/>
          </a:p>
        </p:txBody>
      </p:sp>
      <p:sp>
        <p:nvSpPr>
          <p:cNvPr id="21" name="Free-form: Shape 20">
            <a:extLst>
              <a:ext uri="{FF2B5EF4-FFF2-40B4-BE49-F238E27FC236}">
                <a16:creationId xmlns:a16="http://schemas.microsoft.com/office/drawing/2014/main" id="{A277FCC2-DCBF-8DA0-368E-C60AAB472972}"/>
              </a:ext>
            </a:extLst>
          </p:cNvPr>
          <p:cNvSpPr/>
          <p:nvPr/>
        </p:nvSpPr>
        <p:spPr>
          <a:xfrm>
            <a:off x="9301995" y="2099112"/>
            <a:ext cx="1886775" cy="2641486"/>
          </a:xfrm>
          <a:custGeom>
            <a:avLst/>
            <a:gdLst>
              <a:gd name="connsiteX0" fmla="*/ 0 w 1886775"/>
              <a:gd name="connsiteY0" fmla="*/ 0 h 2641486"/>
              <a:gd name="connsiteX1" fmla="*/ 1886775 w 1886775"/>
              <a:gd name="connsiteY1" fmla="*/ 0 h 2641486"/>
              <a:gd name="connsiteX2" fmla="*/ 1886775 w 1886775"/>
              <a:gd name="connsiteY2" fmla="*/ 2641486 h 2641486"/>
              <a:gd name="connsiteX3" fmla="*/ 0 w 1886775"/>
              <a:gd name="connsiteY3" fmla="*/ 2641486 h 2641486"/>
              <a:gd name="connsiteX4" fmla="*/ 0 w 1886775"/>
              <a:gd name="connsiteY4" fmla="*/ 0 h 26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6775" h="2641486">
                <a:moveTo>
                  <a:pt x="0" y="0"/>
                </a:moveTo>
                <a:lnTo>
                  <a:pt x="1886775" y="0"/>
                </a:lnTo>
                <a:lnTo>
                  <a:pt x="1886775" y="2641486"/>
                </a:lnTo>
                <a:lnTo>
                  <a:pt x="0" y="2641486"/>
                </a:lnTo>
                <a:lnTo>
                  <a:pt x="0" y="0"/>
                </a:lnTo>
                <a:close/>
              </a:path>
            </a:pathLst>
          </a:custGeom>
          <a:solidFill>
            <a:schemeClr val="accent6">
              <a:lumMod val="20000"/>
              <a:lumOff val="80000"/>
              <a:alpha val="90000"/>
            </a:schemeClr>
          </a:solidFill>
          <a:ln>
            <a:noFill/>
          </a:ln>
        </p:spPr>
        <p:style>
          <a:lnRef idx="2">
            <a:scrgbClr r="0" g="0" b="0"/>
          </a:lnRef>
          <a:fillRef idx="1">
            <a:scrgbClr r="0" g="0" b="0"/>
          </a:fillRef>
          <a:effectRef idx="0">
            <a:schemeClr val="accent6">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7100" tIns="1333965" rIns="147100" bIns="383030" numCol="1" spcCol="1270" rtlCol="0" anchor="t" anchorCtr="0">
            <a:noAutofit/>
          </a:bodyPr>
          <a:lstStyle/>
          <a:p>
            <a:pPr marL="0" lvl="0" indent="0" algn="ctr" defTabSz="711200" rtl="0">
              <a:lnSpc>
                <a:spcPct val="90000"/>
              </a:lnSpc>
              <a:spcBef>
                <a:spcPct val="0"/>
              </a:spcBef>
              <a:spcAft>
                <a:spcPct val="35000"/>
              </a:spcAft>
              <a:buNone/>
            </a:pPr>
            <a:r>
              <a:rPr lang="en-GB" sz="2000" b="1" i="0" u="none" kern="1200" noProof="0" dirty="0"/>
              <a:t>Develop Test  Cases</a:t>
            </a:r>
            <a:endParaRPr lang="en-GB" sz="2000" b="1" kern="1200" noProof="0" dirty="0"/>
          </a:p>
        </p:txBody>
      </p:sp>
      <p:sp>
        <p:nvSpPr>
          <p:cNvPr id="22" name="Free-form: Shape 21">
            <a:extLst>
              <a:ext uri="{FF2B5EF4-FFF2-40B4-BE49-F238E27FC236}">
                <a16:creationId xmlns:a16="http://schemas.microsoft.com/office/drawing/2014/main" id="{BB1E151F-F2E2-52B8-819F-6B2170407F2C}"/>
              </a:ext>
            </a:extLst>
          </p:cNvPr>
          <p:cNvSpPr/>
          <p:nvPr/>
        </p:nvSpPr>
        <p:spPr>
          <a:xfrm>
            <a:off x="9849160" y="2363261"/>
            <a:ext cx="792445" cy="792445"/>
          </a:xfrm>
          <a:custGeom>
            <a:avLst/>
            <a:gdLst>
              <a:gd name="connsiteX0" fmla="*/ 0 w 792445"/>
              <a:gd name="connsiteY0" fmla="*/ 396223 h 792445"/>
              <a:gd name="connsiteX1" fmla="*/ 396223 w 792445"/>
              <a:gd name="connsiteY1" fmla="*/ 0 h 792445"/>
              <a:gd name="connsiteX2" fmla="*/ 792446 w 792445"/>
              <a:gd name="connsiteY2" fmla="*/ 396223 h 792445"/>
              <a:gd name="connsiteX3" fmla="*/ 396223 w 792445"/>
              <a:gd name="connsiteY3" fmla="*/ 792446 h 792445"/>
              <a:gd name="connsiteX4" fmla="*/ 0 w 792445"/>
              <a:gd name="connsiteY4" fmla="*/ 396223 h 792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45" h="792445">
                <a:moveTo>
                  <a:pt x="0" y="396223"/>
                </a:moveTo>
                <a:cubicBezTo>
                  <a:pt x="0" y="177395"/>
                  <a:pt x="177395" y="0"/>
                  <a:pt x="396223" y="0"/>
                </a:cubicBezTo>
                <a:cubicBezTo>
                  <a:pt x="615051" y="0"/>
                  <a:pt x="792446" y="177395"/>
                  <a:pt x="792446" y="396223"/>
                </a:cubicBezTo>
                <a:cubicBezTo>
                  <a:pt x="792446" y="615051"/>
                  <a:pt x="615051" y="792446"/>
                  <a:pt x="396223" y="792446"/>
                </a:cubicBezTo>
                <a:cubicBezTo>
                  <a:pt x="177395" y="792446"/>
                  <a:pt x="0" y="615051"/>
                  <a:pt x="0" y="396223"/>
                </a:cubicBezTo>
                <a:close/>
              </a:path>
            </a:pathLst>
          </a:cu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177833" tIns="128751" rIns="177833" bIns="128751" numCol="1" spcCol="1270" rtlCol="0" anchor="ctr" anchorCtr="0">
            <a:noAutofit/>
          </a:bodyPr>
          <a:lstStyle/>
          <a:p>
            <a:pPr marL="0" lvl="0" indent="0" algn="ctr" defTabSz="1689100" rtl="0">
              <a:lnSpc>
                <a:spcPct val="90000"/>
              </a:lnSpc>
              <a:spcBef>
                <a:spcPct val="0"/>
              </a:spcBef>
              <a:spcAft>
                <a:spcPct val="35000"/>
              </a:spcAft>
              <a:buNone/>
            </a:pPr>
            <a:r>
              <a:rPr lang="en-GB" sz="3800" kern="1200" noProof="0"/>
              <a:t>5</a:t>
            </a:r>
            <a:endParaRPr lang="en-GB" sz="3800" kern="1200" noProof="0" dirty="0"/>
          </a:p>
        </p:txBody>
      </p:sp>
      <p:sp>
        <p:nvSpPr>
          <p:cNvPr id="23" name="Rectangle 22">
            <a:extLst>
              <a:ext uri="{FF2B5EF4-FFF2-40B4-BE49-F238E27FC236}">
                <a16:creationId xmlns:a16="http://schemas.microsoft.com/office/drawing/2014/main" id="{6A6C69FD-F2A9-8057-7B76-95420FE578F7}"/>
              </a:ext>
            </a:extLst>
          </p:cNvPr>
          <p:cNvSpPr/>
          <p:nvPr/>
        </p:nvSpPr>
        <p:spPr>
          <a:xfrm>
            <a:off x="9301995" y="4740527"/>
            <a:ext cx="1886775" cy="72"/>
          </a:xfrm>
          <a:prstGeom prst="rect">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a:lstStyle/>
          <a:p>
            <a:endParaRPr lang="en-GB"/>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41251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4" grpId="0" animBg="1"/>
      <p:bldP spid="18"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055226" y="2478958"/>
            <a:ext cx="6081547" cy="1900084"/>
          </a:xfrm>
        </p:spPr>
        <p:txBody>
          <a:bodyPr rtlCol="0">
            <a:normAutofit/>
          </a:bodyPr>
          <a:lstStyle/>
          <a:p>
            <a:pPr rtl="0"/>
            <a:r>
              <a:rPr lang="en-GB" sz="5400" dirty="0">
                <a:solidFill>
                  <a:srgbClr val="FFFFFF"/>
                </a:solidFill>
                <a:latin typeface="Arial Black" panose="020B0A04020102020204" pitchFamily="34" charset="0"/>
              </a:rPr>
              <a:t>Prioritization &amp; Development</a:t>
            </a:r>
          </a:p>
        </p:txBody>
      </p:sp>
      <p:sp>
        <p:nvSpPr>
          <p:cNvPr id="5" name="Text Placeholder 4">
            <a:extLst>
              <a:ext uri="{FF2B5EF4-FFF2-40B4-BE49-F238E27FC236}">
                <a16:creationId xmlns:a16="http://schemas.microsoft.com/office/drawing/2014/main" id="{8A8375E6-63CE-225B-F39A-54BB8133876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356969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8_TF78504181_Win32" id="{C0282433-D7EF-45DF-A8F6-65451AB0B295}" vid="{7A5F5F68-7204-400F-A78C-9EE75BE45B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{CF57C42D-171F-400A-A921-568A3A4EBD22}tf78504181_win32</Template>
  <TotalTime>579</TotalTime>
  <Words>486</Words>
  <Application>Microsoft Office PowerPoint</Application>
  <PresentationFormat>Widescreen</PresentationFormat>
  <Paragraphs>108</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Avenir Next LT Pro</vt:lpstr>
      <vt:lpstr>Berlin Sans FB Demi</vt:lpstr>
      <vt:lpstr>Calibri</vt:lpstr>
      <vt:lpstr>Tw Cen MT</vt:lpstr>
      <vt:lpstr>ShapesVTI</vt:lpstr>
      <vt:lpstr>Trello API Automation</vt:lpstr>
      <vt:lpstr>Introduction</vt:lpstr>
      <vt:lpstr>Agenda</vt:lpstr>
      <vt:lpstr>API Testing Overview</vt:lpstr>
      <vt:lpstr>API Testing</vt:lpstr>
      <vt:lpstr>What to Expect?</vt:lpstr>
      <vt:lpstr>Services</vt:lpstr>
      <vt:lpstr>RoadMap</vt:lpstr>
      <vt:lpstr>Prioritization &amp; Development</vt:lpstr>
      <vt:lpstr>Prioritization</vt:lpstr>
      <vt:lpstr>Tool  Selection</vt:lpstr>
      <vt:lpstr>REST-Assured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NopCommerce Automation</dc:title>
  <dc:creator>Hady Mahmoud Hassan Mahmoud Aly Badr 16p8216</dc:creator>
  <cp:lastModifiedBy>Hala Abdelkader</cp:lastModifiedBy>
  <cp:revision>6</cp:revision>
  <dcterms:created xsi:type="dcterms:W3CDTF">2024-05-11T11:31:05Z</dcterms:created>
  <dcterms:modified xsi:type="dcterms:W3CDTF">2024-07-15T15:25:15Z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