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56" r:id="rId4"/>
    <p:sldId id="258" r:id="rId5"/>
    <p:sldId id="257"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BFFA9-3814-4D2F-85E9-293EABD34E6D}"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34541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BFFA9-3814-4D2F-85E9-293EABD34E6D}"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65168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BFFA9-3814-4D2F-85E9-293EABD34E6D}"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395989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BFFA9-3814-4D2F-85E9-293EABD34E6D}"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277158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BFFA9-3814-4D2F-85E9-293EABD34E6D}"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15025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BFFA9-3814-4D2F-85E9-293EABD34E6D}"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20649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BFFA9-3814-4D2F-85E9-293EABD34E6D}" type="datetimeFigureOut">
              <a:rPr lang="en-US" smtClean="0"/>
              <a:t>30-Jan-19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187690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BFFA9-3814-4D2F-85E9-293EABD34E6D}" type="datetimeFigureOut">
              <a:rPr lang="en-US" smtClean="0"/>
              <a:t>30-Jan-19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35488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BFFA9-3814-4D2F-85E9-293EABD34E6D}" type="datetimeFigureOut">
              <a:rPr lang="en-US" smtClean="0"/>
              <a:t>30-Jan-19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425554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BFFA9-3814-4D2F-85E9-293EABD34E6D}"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169315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BFFA9-3814-4D2F-85E9-293EABD34E6D}"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40E8A-71D4-4ED7-A641-F453697F14CF}" type="slidenum">
              <a:rPr lang="en-US" smtClean="0"/>
              <a:t>‹#›</a:t>
            </a:fld>
            <a:endParaRPr lang="en-US"/>
          </a:p>
        </p:txBody>
      </p:sp>
    </p:spTree>
    <p:extLst>
      <p:ext uri="{BB962C8B-B14F-4D97-AF65-F5344CB8AC3E}">
        <p14:creationId xmlns:p14="http://schemas.microsoft.com/office/powerpoint/2010/main" val="235963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BFFA9-3814-4D2F-85E9-293EABD34E6D}" type="datetimeFigureOut">
              <a:rPr lang="en-US" smtClean="0"/>
              <a:t>30-Jan-19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0E8A-71D4-4ED7-A641-F453697F14CF}" type="slidenum">
              <a:rPr lang="en-US" smtClean="0"/>
              <a:t>‹#›</a:t>
            </a:fld>
            <a:endParaRPr lang="en-US"/>
          </a:p>
        </p:txBody>
      </p:sp>
    </p:spTree>
    <p:extLst>
      <p:ext uri="{BB962C8B-B14F-4D97-AF65-F5344CB8AC3E}">
        <p14:creationId xmlns:p14="http://schemas.microsoft.com/office/powerpoint/2010/main" val="19299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7794"/>
          </a:xfrm>
        </p:spPr>
        <p:txBody>
          <a:bodyPr/>
          <a:lstStyle/>
          <a:p>
            <a:pPr algn="ctr"/>
            <a:r>
              <a:rPr lang="en-US" dirty="0" smtClean="0">
                <a:solidFill>
                  <a:srgbClr val="FF0000"/>
                </a:solidFill>
              </a:rPr>
              <a:t>Materials Manufacturing (EDPT 601)</a:t>
            </a:r>
            <a:br>
              <a:rPr lang="en-US" dirty="0" smtClean="0">
                <a:solidFill>
                  <a:srgbClr val="FF0000"/>
                </a:solidFill>
              </a:rPr>
            </a:br>
            <a:r>
              <a:rPr lang="en-US" dirty="0" smtClean="0">
                <a:solidFill>
                  <a:srgbClr val="FF0000"/>
                </a:solidFill>
              </a:rPr>
              <a:t/>
            </a:r>
            <a:br>
              <a:rPr lang="en-US" dirty="0" smtClean="0">
                <a:solidFill>
                  <a:srgbClr val="FF0000"/>
                </a:solidFill>
              </a:rPr>
            </a:br>
            <a:r>
              <a:rPr lang="en-US" sz="2800" dirty="0" smtClean="0"/>
              <a:t>Tutorial 1</a:t>
            </a:r>
            <a:br>
              <a:rPr lang="en-US" sz="2800" dirty="0" smtClean="0"/>
            </a:br>
            <a:r>
              <a:rPr lang="en-US" sz="2800" dirty="0" smtClean="0"/>
              <a:t>Metal Casting </a:t>
            </a:r>
            <a:br>
              <a:rPr lang="en-US" sz="2800" dirty="0" smtClean="0"/>
            </a:br>
            <a:r>
              <a:rPr lang="en-US" sz="2800" dirty="0"/>
              <a:t/>
            </a:r>
            <a:br>
              <a:rPr lang="en-US" sz="2800" dirty="0"/>
            </a:br>
            <a:r>
              <a:rPr lang="en-US" sz="2800" dirty="0"/>
              <a:t/>
            </a:r>
            <a:br>
              <a:rPr lang="en-US" sz="2800" dirty="0"/>
            </a:br>
            <a:r>
              <a:rPr lang="en-US" sz="2800" smtClean="0"/>
              <a:t/>
            </a:r>
            <a:br>
              <a:rPr lang="en-US" sz="2800" smtClean="0"/>
            </a:br>
            <a:r>
              <a:rPr lang="en-US" sz="2800" smtClean="0"/>
              <a:t>By: Eng</a:t>
            </a:r>
            <a:r>
              <a:rPr lang="en-US" sz="2800" dirty="0" smtClean="0"/>
              <a:t>. Sherifa Taher</a:t>
            </a:r>
            <a:br>
              <a:rPr lang="en-US" sz="2800" dirty="0" smtClean="0"/>
            </a:br>
            <a:endParaRPr lang="en-US" dirty="0"/>
          </a:p>
        </p:txBody>
      </p:sp>
    </p:spTree>
    <p:extLst>
      <p:ext uri="{BB962C8B-B14F-4D97-AF65-F5344CB8AC3E}">
        <p14:creationId xmlns:p14="http://schemas.microsoft.com/office/powerpoint/2010/main" val="416445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616" y="266272"/>
            <a:ext cx="10515600" cy="623415"/>
          </a:xfrm>
        </p:spPr>
        <p:txBody>
          <a:bodyPr>
            <a:normAutofit fontScale="90000"/>
          </a:bodyPr>
          <a:lstStyle/>
          <a:p>
            <a:r>
              <a:rPr lang="en-US" sz="4000" dirty="0" smtClean="0">
                <a:solidFill>
                  <a:schemeClr val="accent2">
                    <a:lumMod val="75000"/>
                  </a:schemeClr>
                </a:solidFill>
              </a:rPr>
              <a:t>Steps for metallic </a:t>
            </a:r>
            <a:r>
              <a:rPr lang="en-US" sz="4000" dirty="0" err="1" smtClean="0">
                <a:solidFill>
                  <a:schemeClr val="accent2">
                    <a:lumMod val="75000"/>
                  </a:schemeClr>
                </a:solidFill>
              </a:rPr>
              <a:t>mould</a:t>
            </a:r>
            <a:r>
              <a:rPr lang="en-US" sz="4000" dirty="0" smtClean="0">
                <a:solidFill>
                  <a:schemeClr val="accent2">
                    <a:lumMod val="75000"/>
                  </a:schemeClr>
                </a:solidFill>
              </a:rPr>
              <a:t> casting</a:t>
            </a:r>
            <a:endParaRPr lang="en-US" sz="4000" dirty="0">
              <a:solidFill>
                <a:schemeClr val="accent2">
                  <a:lumMod val="75000"/>
                </a:schemeClr>
              </a:solidFill>
            </a:endParaRPr>
          </a:p>
        </p:txBody>
      </p:sp>
      <p:sp>
        <p:nvSpPr>
          <p:cNvPr id="3" name="Content Placeholder 2"/>
          <p:cNvSpPr>
            <a:spLocks noGrp="1"/>
          </p:cNvSpPr>
          <p:nvPr>
            <p:ph idx="1"/>
          </p:nvPr>
        </p:nvSpPr>
        <p:spPr>
          <a:xfrm>
            <a:off x="838200" y="988541"/>
            <a:ext cx="10515600" cy="5188422"/>
          </a:xfrm>
        </p:spPr>
        <p:txBody>
          <a:bodyPr>
            <a:normAutofit fontScale="92500" lnSpcReduction="10000"/>
          </a:bodyPr>
          <a:lstStyle/>
          <a:p>
            <a:r>
              <a:rPr lang="en-US" sz="2400" i="1" dirty="0">
                <a:solidFill>
                  <a:schemeClr val="accent2">
                    <a:lumMod val="75000"/>
                  </a:schemeClr>
                </a:solidFill>
              </a:rPr>
              <a:t>Mold preparation</a:t>
            </a:r>
            <a:r>
              <a:rPr lang="en-US" sz="2400" dirty="0"/>
              <a:t> - First, the mold is pre-heated to around 300-500°F (150-260°C) to allow better metal flow and reduce defects. Then, a ceramic coating is applied to the mold cavity surfaces to facilitate part removal and increase the mold lifetime.</a:t>
            </a:r>
          </a:p>
          <a:p>
            <a:r>
              <a:rPr lang="en-US" sz="2400" i="1" dirty="0">
                <a:solidFill>
                  <a:schemeClr val="accent2">
                    <a:lumMod val="75000"/>
                  </a:schemeClr>
                </a:solidFill>
              </a:rPr>
              <a:t>Mold assembly</a:t>
            </a:r>
            <a:r>
              <a:rPr lang="en-US" sz="2400" dirty="0"/>
              <a:t> - The mold consists of at least two parts - the two mold halves and any cores used to form complex features. Such cores are typically made from iron or steel, but expendable sand cores are sometimes used. In this step, the cores are inserted and the mold halves are clamped together.</a:t>
            </a:r>
          </a:p>
          <a:p>
            <a:r>
              <a:rPr lang="en-US" sz="2400" i="1" dirty="0">
                <a:solidFill>
                  <a:schemeClr val="accent2">
                    <a:lumMod val="75000"/>
                  </a:schemeClr>
                </a:solidFill>
              </a:rPr>
              <a:t>Pouring</a:t>
            </a:r>
            <a:r>
              <a:rPr lang="en-US" sz="2400" dirty="0"/>
              <a:t> - The molten metal is poured at a slow rate from a ladle into the mold through a </a:t>
            </a:r>
            <a:r>
              <a:rPr lang="en-US" sz="2400" dirty="0" err="1"/>
              <a:t>sprue</a:t>
            </a:r>
            <a:r>
              <a:rPr lang="en-US" sz="2400" dirty="0"/>
              <a:t> at the top of the mold. The metal flows through a runner system and enters the mold cavity.</a:t>
            </a:r>
          </a:p>
          <a:p>
            <a:r>
              <a:rPr lang="en-US" sz="2400" i="1" dirty="0">
                <a:solidFill>
                  <a:schemeClr val="accent2">
                    <a:lumMod val="75000"/>
                  </a:schemeClr>
                </a:solidFill>
              </a:rPr>
              <a:t>Cooling</a:t>
            </a:r>
            <a:r>
              <a:rPr lang="en-US" sz="2400" dirty="0"/>
              <a:t> - The molten metal is allowed to cool and solidify in the mold.</a:t>
            </a:r>
          </a:p>
          <a:p>
            <a:r>
              <a:rPr lang="en-US" sz="2400" i="1" dirty="0">
                <a:solidFill>
                  <a:schemeClr val="accent2">
                    <a:lumMod val="75000"/>
                  </a:schemeClr>
                </a:solidFill>
              </a:rPr>
              <a:t>Mold opening</a:t>
            </a:r>
            <a:r>
              <a:rPr lang="en-US" sz="2400" dirty="0"/>
              <a:t> - After the metal has solidified, the two mold halves are opened and the casting is removed.</a:t>
            </a:r>
          </a:p>
          <a:p>
            <a:r>
              <a:rPr lang="en-US" sz="2400" i="1" dirty="0">
                <a:solidFill>
                  <a:schemeClr val="accent2">
                    <a:lumMod val="75000"/>
                  </a:schemeClr>
                </a:solidFill>
              </a:rPr>
              <a:t>Trimming</a:t>
            </a:r>
            <a:r>
              <a:rPr lang="en-US" sz="2400" dirty="0"/>
              <a:t> - During cooling, the metal in the runner system and </a:t>
            </a:r>
            <a:r>
              <a:rPr lang="en-US" sz="2400" dirty="0" err="1"/>
              <a:t>sprue</a:t>
            </a:r>
            <a:r>
              <a:rPr lang="en-US" sz="2400" dirty="0"/>
              <a:t> solidify attached to the casting. This excess material is now cut away.</a:t>
            </a:r>
          </a:p>
          <a:p>
            <a:endParaRPr lang="en-US" dirty="0"/>
          </a:p>
        </p:txBody>
      </p:sp>
    </p:spTree>
    <p:extLst>
      <p:ext uri="{BB962C8B-B14F-4D97-AF65-F5344CB8AC3E}">
        <p14:creationId xmlns:p14="http://schemas.microsoft.com/office/powerpoint/2010/main" val="1175270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958" y="2630532"/>
            <a:ext cx="4005648" cy="1191826"/>
          </a:xfrm>
        </p:spPr>
        <p:txBody>
          <a:bodyPr>
            <a:noAutofit/>
          </a:bodyPr>
          <a:lstStyle/>
          <a:p>
            <a:r>
              <a:rPr lang="en-US" dirty="0" smtClean="0">
                <a:solidFill>
                  <a:schemeClr val="accent2">
                    <a:lumMod val="75000"/>
                  </a:schemeClr>
                </a:solidFill>
              </a:rPr>
              <a:t>Cast products</a:t>
            </a:r>
            <a:endParaRPr lang="en-US"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427724" y="373751"/>
            <a:ext cx="2860418" cy="2256781"/>
          </a:xfrm>
          <a:prstGeom prst="rect">
            <a:avLst/>
          </a:prstGeom>
        </p:spPr>
      </p:pic>
      <p:pic>
        <p:nvPicPr>
          <p:cNvPr id="4" name="Picture 3"/>
          <p:cNvPicPr>
            <a:picLocks noChangeAspect="1"/>
          </p:cNvPicPr>
          <p:nvPr/>
        </p:nvPicPr>
        <p:blipFill>
          <a:blip r:embed="rId3"/>
          <a:stretch>
            <a:fillRect/>
          </a:stretch>
        </p:blipFill>
        <p:spPr>
          <a:xfrm>
            <a:off x="9142327" y="381215"/>
            <a:ext cx="2652420" cy="2249317"/>
          </a:xfrm>
          <a:prstGeom prst="rect">
            <a:avLst/>
          </a:prstGeom>
        </p:spPr>
      </p:pic>
      <p:pic>
        <p:nvPicPr>
          <p:cNvPr id="5" name="Picture 4"/>
          <p:cNvPicPr>
            <a:picLocks noChangeAspect="1"/>
          </p:cNvPicPr>
          <p:nvPr/>
        </p:nvPicPr>
        <p:blipFill>
          <a:blip r:embed="rId4"/>
          <a:stretch>
            <a:fillRect/>
          </a:stretch>
        </p:blipFill>
        <p:spPr>
          <a:xfrm>
            <a:off x="706009" y="4226013"/>
            <a:ext cx="4639572" cy="1944128"/>
          </a:xfrm>
          <a:prstGeom prst="rect">
            <a:avLst/>
          </a:prstGeom>
        </p:spPr>
      </p:pic>
      <p:pic>
        <p:nvPicPr>
          <p:cNvPr id="6" name="Picture 5"/>
          <p:cNvPicPr>
            <a:picLocks noChangeAspect="1"/>
          </p:cNvPicPr>
          <p:nvPr/>
        </p:nvPicPr>
        <p:blipFill>
          <a:blip r:embed="rId5"/>
          <a:stretch>
            <a:fillRect/>
          </a:stretch>
        </p:blipFill>
        <p:spPr>
          <a:xfrm>
            <a:off x="9071957" y="3677937"/>
            <a:ext cx="2722790" cy="2706388"/>
          </a:xfrm>
          <a:prstGeom prst="rect">
            <a:avLst/>
          </a:prstGeom>
        </p:spPr>
      </p:pic>
      <p:pic>
        <p:nvPicPr>
          <p:cNvPr id="7" name="Picture 6"/>
          <p:cNvPicPr>
            <a:picLocks noChangeAspect="1"/>
          </p:cNvPicPr>
          <p:nvPr/>
        </p:nvPicPr>
        <p:blipFill>
          <a:blip r:embed="rId6"/>
          <a:stretch>
            <a:fillRect/>
          </a:stretch>
        </p:blipFill>
        <p:spPr>
          <a:xfrm>
            <a:off x="4677161" y="381215"/>
            <a:ext cx="2949793" cy="2283555"/>
          </a:xfrm>
          <a:prstGeom prst="rect">
            <a:avLst/>
          </a:prstGeom>
        </p:spPr>
      </p:pic>
      <p:pic>
        <p:nvPicPr>
          <p:cNvPr id="8" name="Picture 7"/>
          <p:cNvPicPr>
            <a:picLocks noChangeAspect="1"/>
          </p:cNvPicPr>
          <p:nvPr/>
        </p:nvPicPr>
        <p:blipFill>
          <a:blip r:embed="rId7"/>
          <a:stretch>
            <a:fillRect/>
          </a:stretch>
        </p:blipFill>
        <p:spPr>
          <a:xfrm>
            <a:off x="5767822" y="3599122"/>
            <a:ext cx="2687942" cy="2629929"/>
          </a:xfrm>
          <a:prstGeom prst="rect">
            <a:avLst/>
          </a:prstGeom>
        </p:spPr>
      </p:pic>
    </p:spTree>
    <p:extLst>
      <p:ext uri="{BB962C8B-B14F-4D97-AF65-F5344CB8AC3E}">
        <p14:creationId xmlns:p14="http://schemas.microsoft.com/office/powerpoint/2010/main" val="1394108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6808" y="393116"/>
            <a:ext cx="5358384" cy="557784"/>
          </a:xfrm>
        </p:spPr>
        <p:txBody>
          <a:bodyPr>
            <a:normAutofit fontScale="90000"/>
          </a:bodyPr>
          <a:lstStyle/>
          <a:p>
            <a:pPr algn="ctr"/>
            <a:r>
              <a:rPr lang="en-US" dirty="0" smtClean="0">
                <a:solidFill>
                  <a:schemeClr val="accent2">
                    <a:lumMod val="75000"/>
                  </a:schemeClr>
                </a:solidFill>
              </a:rPr>
              <a:t>Metal casting </a:t>
            </a:r>
            <a:endParaRPr lang="en-US" dirty="0">
              <a:solidFill>
                <a:schemeClr val="accent2">
                  <a:lumMod val="75000"/>
                </a:schemeClr>
              </a:solidFill>
            </a:endParaRPr>
          </a:p>
        </p:txBody>
      </p:sp>
      <p:sp>
        <p:nvSpPr>
          <p:cNvPr id="3" name="Content Placeholder 2"/>
          <p:cNvSpPr>
            <a:spLocks noGrp="1"/>
          </p:cNvSpPr>
          <p:nvPr>
            <p:ph idx="1"/>
          </p:nvPr>
        </p:nvSpPr>
        <p:spPr>
          <a:xfrm>
            <a:off x="838200" y="1351005"/>
            <a:ext cx="10515600" cy="4825958"/>
          </a:xfrm>
        </p:spPr>
        <p:txBody>
          <a:bodyPr/>
          <a:lstStyle/>
          <a:p>
            <a:r>
              <a:rPr lang="en-US" dirty="0"/>
              <a:t> </a:t>
            </a:r>
            <a:r>
              <a:rPr lang="en-US" dirty="0" smtClean="0"/>
              <a:t>Casting</a:t>
            </a:r>
            <a:r>
              <a:rPr lang="en-US" dirty="0"/>
              <a:t> is a process in which a liquid metal is somehow delivered into a </a:t>
            </a:r>
            <a:r>
              <a:rPr lang="en-US" dirty="0" smtClean="0"/>
              <a:t>mold that </a:t>
            </a:r>
            <a:r>
              <a:rPr lang="en-US" dirty="0"/>
              <a:t>contains a hollow </a:t>
            </a:r>
            <a:r>
              <a:rPr lang="en-US" dirty="0" smtClean="0"/>
              <a:t>cavity </a:t>
            </a:r>
            <a:r>
              <a:rPr lang="en-US" dirty="0"/>
              <a:t>of the intended shape. The metal and mold are then cooled, and the metal part (the </a:t>
            </a:r>
            <a:r>
              <a:rPr lang="en-US" i="1" dirty="0"/>
              <a:t>casting</a:t>
            </a:r>
            <a:r>
              <a:rPr lang="en-US" dirty="0"/>
              <a:t>) is extracted. </a:t>
            </a:r>
            <a:endParaRPr lang="en-US" dirty="0" smtClean="0"/>
          </a:p>
          <a:p>
            <a:r>
              <a:rPr lang="en-US" dirty="0" smtClean="0"/>
              <a:t>Casting </a:t>
            </a:r>
            <a:r>
              <a:rPr lang="en-US" dirty="0"/>
              <a:t>is most often used for making complex shapes that would be difficult or uneconomical to make by other methods</a:t>
            </a:r>
            <a:r>
              <a:rPr lang="en-US" dirty="0" smtClean="0"/>
              <a:t>.</a:t>
            </a:r>
            <a:endParaRPr lang="en-US" dirty="0"/>
          </a:p>
        </p:txBody>
      </p:sp>
      <p:pic>
        <p:nvPicPr>
          <p:cNvPr id="4" name="Picture 3"/>
          <p:cNvPicPr>
            <a:picLocks noChangeAspect="1"/>
          </p:cNvPicPr>
          <p:nvPr/>
        </p:nvPicPr>
        <p:blipFill>
          <a:blip r:embed="rId2"/>
          <a:stretch>
            <a:fillRect/>
          </a:stretch>
        </p:blipFill>
        <p:spPr>
          <a:xfrm>
            <a:off x="7626951" y="4168346"/>
            <a:ext cx="3128643" cy="2148660"/>
          </a:xfrm>
          <a:prstGeom prst="rect">
            <a:avLst/>
          </a:prstGeom>
        </p:spPr>
      </p:pic>
    </p:spTree>
    <p:extLst>
      <p:ext uri="{BB962C8B-B14F-4D97-AF65-F5344CB8AC3E}">
        <p14:creationId xmlns:p14="http://schemas.microsoft.com/office/powerpoint/2010/main" val="3392088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8617" y="326188"/>
            <a:ext cx="5357013" cy="560173"/>
          </a:xfrm>
        </p:spPr>
        <p:txBody>
          <a:bodyPr>
            <a:noAutofit/>
          </a:bodyPr>
          <a:lstStyle/>
          <a:p>
            <a:r>
              <a:rPr lang="en-US" sz="4000" dirty="0" smtClean="0">
                <a:solidFill>
                  <a:schemeClr val="accent2">
                    <a:lumMod val="75000"/>
                  </a:schemeClr>
                </a:solidFill>
              </a:rPr>
              <a:t>Sand Casting Process</a:t>
            </a:r>
            <a:endParaRPr lang="en-US" sz="4000" dirty="0">
              <a:solidFill>
                <a:schemeClr val="accent2">
                  <a:lumMod val="75000"/>
                </a:schemeClr>
              </a:solidFill>
            </a:endParaRPr>
          </a:p>
        </p:txBody>
      </p:sp>
      <p:sp>
        <p:nvSpPr>
          <p:cNvPr id="3" name="Subtitle 2"/>
          <p:cNvSpPr>
            <a:spLocks noGrp="1"/>
          </p:cNvSpPr>
          <p:nvPr>
            <p:ph type="subTitle" idx="1"/>
          </p:nvPr>
        </p:nvSpPr>
        <p:spPr>
          <a:xfrm>
            <a:off x="428367" y="1009927"/>
            <a:ext cx="11310551" cy="5530915"/>
          </a:xfrm>
        </p:spPr>
        <p:txBody>
          <a:bodyPr/>
          <a:lstStyle/>
          <a:p>
            <a:pPr marL="342900" indent="-342900" algn="l">
              <a:buFont typeface="Arial" panose="020B0604020202020204" pitchFamily="34" charset="0"/>
              <a:buChar char="•"/>
            </a:pPr>
            <a:r>
              <a:rPr lang="en-US" dirty="0" smtClean="0"/>
              <a:t>Sand casting is an </a:t>
            </a:r>
            <a:r>
              <a:rPr lang="en-US" dirty="0" smtClean="0"/>
              <a:t>expandable (</a:t>
            </a:r>
            <a:r>
              <a:rPr lang="en-US" dirty="0" smtClean="0">
                <a:solidFill>
                  <a:schemeClr val="accent2">
                    <a:lumMod val="75000"/>
                  </a:schemeClr>
                </a:solidFill>
              </a:rPr>
              <a:t>non reusable</a:t>
            </a:r>
            <a:r>
              <a:rPr lang="en-US" dirty="0" smtClean="0"/>
              <a:t>) </a:t>
            </a:r>
            <a:r>
              <a:rPr lang="en-US" dirty="0" smtClean="0"/>
              <a:t>metal casting process that uses sand as the mold material in addition to a suitable bonding agent that is usually “Clay”.</a:t>
            </a:r>
          </a:p>
          <a:p>
            <a:pPr algn="l"/>
            <a:endParaRPr lang="en-US" dirty="0"/>
          </a:p>
          <a:p>
            <a:pPr marL="342900" indent="-342900" algn="l">
              <a:buFont typeface="Arial" panose="020B0604020202020204" pitchFamily="34" charset="0"/>
              <a:buChar char="•"/>
            </a:pPr>
            <a:r>
              <a:rPr lang="en-US" dirty="0" smtClean="0"/>
              <a:t>Molds made of sand are relatively cheap. This makes the process widely used that over 70% of all metal castings are produced via sand casting.</a:t>
            </a:r>
          </a:p>
          <a:p>
            <a:pPr algn="l"/>
            <a:endParaRPr lang="en-US" dirty="0"/>
          </a:p>
          <a:p>
            <a:pPr marL="342900" indent="-342900" algn="l">
              <a:buFont typeface="Arial" panose="020B0604020202020204" pitchFamily="34" charset="0"/>
              <a:buChar char="•"/>
            </a:pPr>
            <a:r>
              <a:rPr lang="en-US" dirty="0" smtClean="0"/>
              <a:t>The features of a sand casting mold includes:</a:t>
            </a:r>
          </a:p>
          <a:p>
            <a:pPr algn="l"/>
            <a:endParaRPr lang="en-US" dirty="0"/>
          </a:p>
        </p:txBody>
      </p:sp>
      <p:pic>
        <p:nvPicPr>
          <p:cNvPr id="6" name="Picture 5"/>
          <p:cNvPicPr>
            <a:picLocks noChangeAspect="1"/>
          </p:cNvPicPr>
          <p:nvPr/>
        </p:nvPicPr>
        <p:blipFill>
          <a:blip r:embed="rId2"/>
          <a:stretch>
            <a:fillRect/>
          </a:stretch>
        </p:blipFill>
        <p:spPr>
          <a:xfrm>
            <a:off x="6549338" y="3632886"/>
            <a:ext cx="5113015" cy="2619631"/>
          </a:xfrm>
          <a:prstGeom prst="rect">
            <a:avLst/>
          </a:prstGeom>
        </p:spPr>
      </p:pic>
    </p:spTree>
    <p:extLst>
      <p:ext uri="{BB962C8B-B14F-4D97-AF65-F5344CB8AC3E}">
        <p14:creationId xmlns:p14="http://schemas.microsoft.com/office/powerpoint/2010/main" val="1390754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828"/>
            <a:ext cx="10515600" cy="754227"/>
          </a:xfrm>
        </p:spPr>
        <p:txBody>
          <a:bodyPr>
            <a:normAutofit/>
          </a:bodyPr>
          <a:lstStyle/>
          <a:p>
            <a:r>
              <a:rPr lang="en-US" dirty="0" smtClean="0">
                <a:solidFill>
                  <a:schemeClr val="accent2">
                    <a:lumMod val="75000"/>
                  </a:schemeClr>
                </a:solidFill>
              </a:rPr>
              <a:t>Features of sand </a:t>
            </a:r>
            <a:r>
              <a:rPr lang="en-US" dirty="0" err="1" smtClean="0">
                <a:solidFill>
                  <a:schemeClr val="accent2">
                    <a:lumMod val="75000"/>
                  </a:schemeClr>
                </a:solidFill>
              </a:rPr>
              <a:t>mould</a:t>
            </a:r>
            <a:endParaRPr lang="en-US" dirty="0">
              <a:solidFill>
                <a:schemeClr val="accent2">
                  <a:lumMod val="75000"/>
                </a:schemeClr>
              </a:solidFill>
            </a:endParaRPr>
          </a:p>
        </p:txBody>
      </p:sp>
      <p:sp>
        <p:nvSpPr>
          <p:cNvPr id="3" name="Content Placeholder 2"/>
          <p:cNvSpPr>
            <a:spLocks noGrp="1"/>
          </p:cNvSpPr>
          <p:nvPr>
            <p:ph idx="1"/>
          </p:nvPr>
        </p:nvSpPr>
        <p:spPr>
          <a:xfrm>
            <a:off x="838201" y="1400432"/>
            <a:ext cx="7383162" cy="4909752"/>
          </a:xfrm>
        </p:spPr>
        <p:txBody>
          <a:bodyPr>
            <a:normAutofit fontScale="92500" lnSpcReduction="10000"/>
          </a:bodyPr>
          <a:lstStyle/>
          <a:p>
            <a:pPr algn="just"/>
            <a:r>
              <a:rPr lang="en-US" sz="2600" dirty="0" smtClean="0">
                <a:solidFill>
                  <a:schemeClr val="accent2">
                    <a:lumMod val="75000"/>
                  </a:schemeClr>
                </a:solidFill>
              </a:rPr>
              <a:t>Pattern: </a:t>
            </a:r>
            <a:r>
              <a:rPr lang="en-US" sz="2600" dirty="0" smtClean="0"/>
              <a:t>approximate shape of the final casting.</a:t>
            </a:r>
          </a:p>
          <a:p>
            <a:pPr algn="just"/>
            <a:r>
              <a:rPr lang="en-US" sz="2600" dirty="0" smtClean="0">
                <a:solidFill>
                  <a:schemeClr val="accent2">
                    <a:lumMod val="75000"/>
                  </a:schemeClr>
                </a:solidFill>
              </a:rPr>
              <a:t>Flask: </a:t>
            </a:r>
            <a:r>
              <a:rPr lang="en-US" sz="2600" dirty="0" smtClean="0"/>
              <a:t>the container that contains the upper and  the lower halves of the </a:t>
            </a:r>
            <a:r>
              <a:rPr lang="en-US" sz="2600" dirty="0" err="1" smtClean="0"/>
              <a:t>mould</a:t>
            </a:r>
            <a:r>
              <a:rPr lang="en-US" sz="2600" dirty="0" smtClean="0"/>
              <a:t>.</a:t>
            </a:r>
          </a:p>
          <a:p>
            <a:pPr algn="just"/>
            <a:r>
              <a:rPr lang="en-US" sz="2600" dirty="0" smtClean="0">
                <a:solidFill>
                  <a:schemeClr val="accent2">
                    <a:lumMod val="75000"/>
                  </a:schemeClr>
                </a:solidFill>
              </a:rPr>
              <a:t>Cope: </a:t>
            </a:r>
            <a:r>
              <a:rPr lang="en-US" sz="2600" dirty="0" smtClean="0"/>
              <a:t>Top half of the flask.</a:t>
            </a:r>
          </a:p>
          <a:p>
            <a:pPr algn="just"/>
            <a:r>
              <a:rPr lang="en-US" sz="2600" dirty="0" smtClean="0">
                <a:solidFill>
                  <a:schemeClr val="accent2">
                    <a:lumMod val="75000"/>
                  </a:schemeClr>
                </a:solidFill>
              </a:rPr>
              <a:t>Drag: </a:t>
            </a:r>
            <a:r>
              <a:rPr lang="en-US" sz="2600" dirty="0" smtClean="0"/>
              <a:t>bottom half of the flask.</a:t>
            </a:r>
          </a:p>
          <a:p>
            <a:pPr algn="just"/>
            <a:r>
              <a:rPr lang="en-US" sz="2600" dirty="0" smtClean="0">
                <a:solidFill>
                  <a:schemeClr val="accent2">
                    <a:lumMod val="75000"/>
                  </a:schemeClr>
                </a:solidFill>
              </a:rPr>
              <a:t>Core: </a:t>
            </a:r>
            <a:r>
              <a:rPr lang="en-US" sz="2600" dirty="0" smtClean="0"/>
              <a:t>sand shape that is inserted into the </a:t>
            </a:r>
            <a:r>
              <a:rPr lang="en-US" sz="2600" dirty="0" err="1" smtClean="0"/>
              <a:t>mould</a:t>
            </a:r>
            <a:r>
              <a:rPr lang="en-US" sz="2600" dirty="0" smtClean="0"/>
              <a:t> to produce internal features (holes).</a:t>
            </a:r>
          </a:p>
          <a:p>
            <a:pPr algn="just"/>
            <a:r>
              <a:rPr lang="en-US" sz="2600" dirty="0" smtClean="0">
                <a:solidFill>
                  <a:schemeClr val="accent2">
                    <a:lumMod val="75000"/>
                  </a:schemeClr>
                </a:solidFill>
              </a:rPr>
              <a:t>Core print: </a:t>
            </a:r>
            <a:r>
              <a:rPr lang="en-US" sz="2600" dirty="0" smtClean="0"/>
              <a:t>region added to the pattern, core or </a:t>
            </a:r>
            <a:r>
              <a:rPr lang="en-US" sz="2600" dirty="0" err="1" smtClean="0"/>
              <a:t>mould</a:t>
            </a:r>
            <a:r>
              <a:rPr lang="en-US" sz="2600" dirty="0" smtClean="0"/>
              <a:t> that is used to locate and support the core within the </a:t>
            </a:r>
            <a:r>
              <a:rPr lang="en-US" sz="2600" dirty="0" err="1" smtClean="0"/>
              <a:t>mould</a:t>
            </a:r>
            <a:r>
              <a:rPr lang="en-US" sz="2600" dirty="0" smtClean="0"/>
              <a:t>.</a:t>
            </a:r>
          </a:p>
          <a:p>
            <a:pPr algn="just"/>
            <a:r>
              <a:rPr lang="en-US" sz="2600" dirty="0" smtClean="0">
                <a:solidFill>
                  <a:schemeClr val="accent2">
                    <a:lumMod val="75000"/>
                  </a:schemeClr>
                </a:solidFill>
              </a:rPr>
              <a:t>Parting line: </a:t>
            </a:r>
            <a:r>
              <a:rPr lang="en-US" sz="2600" dirty="0" smtClean="0"/>
              <a:t>separates cope and drag.</a:t>
            </a:r>
          </a:p>
          <a:p>
            <a:pPr marL="0" indent="0" algn="just">
              <a:buNone/>
            </a:pPr>
            <a:r>
              <a:rPr lang="en-US" sz="2600" dirty="0" smtClean="0"/>
              <a:t>                                                 </a:t>
            </a:r>
          </a:p>
          <a:p>
            <a:endParaRPr lang="en-US" dirty="0" smtClean="0"/>
          </a:p>
        </p:txBody>
      </p:sp>
      <p:pic>
        <p:nvPicPr>
          <p:cNvPr id="5" name="Picture 4"/>
          <p:cNvPicPr>
            <a:picLocks noChangeAspect="1"/>
          </p:cNvPicPr>
          <p:nvPr/>
        </p:nvPicPr>
        <p:blipFill>
          <a:blip r:embed="rId2"/>
          <a:stretch>
            <a:fillRect/>
          </a:stretch>
        </p:blipFill>
        <p:spPr>
          <a:xfrm>
            <a:off x="8221363" y="694941"/>
            <a:ext cx="3970637" cy="2910910"/>
          </a:xfrm>
          <a:prstGeom prst="rect">
            <a:avLst/>
          </a:prstGeom>
        </p:spPr>
      </p:pic>
    </p:spTree>
    <p:extLst>
      <p:ext uri="{BB962C8B-B14F-4D97-AF65-F5344CB8AC3E}">
        <p14:creationId xmlns:p14="http://schemas.microsoft.com/office/powerpoint/2010/main" val="190455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709732"/>
            <a:ext cx="6878252" cy="5656701"/>
          </a:xfrm>
        </p:spPr>
        <p:txBody>
          <a:bodyPr/>
          <a:lstStyle/>
          <a:p>
            <a:pPr algn="just"/>
            <a:r>
              <a:rPr lang="en-US" sz="2400" dirty="0" err="1" smtClean="0">
                <a:solidFill>
                  <a:schemeClr val="accent2">
                    <a:lumMod val="75000"/>
                  </a:schemeClr>
                </a:solidFill>
              </a:rPr>
              <a:t>Mould</a:t>
            </a:r>
            <a:r>
              <a:rPr lang="en-US" sz="2400" dirty="0" smtClean="0">
                <a:solidFill>
                  <a:schemeClr val="accent2">
                    <a:lumMod val="75000"/>
                  </a:schemeClr>
                </a:solidFill>
              </a:rPr>
              <a:t> Cavity: </a:t>
            </a:r>
            <a:r>
              <a:rPr lang="en-US" sz="2400" dirty="0" smtClean="0"/>
              <a:t>Void to be filled with molten metal to produce the casting.</a:t>
            </a:r>
          </a:p>
          <a:p>
            <a:pPr algn="just"/>
            <a:r>
              <a:rPr lang="en-US" sz="2400" dirty="0" smtClean="0">
                <a:solidFill>
                  <a:schemeClr val="accent2">
                    <a:lumMod val="75000"/>
                  </a:schemeClr>
                </a:solidFill>
              </a:rPr>
              <a:t>Riser: </a:t>
            </a:r>
            <a:r>
              <a:rPr lang="en-US" sz="2400" dirty="0" smtClean="0"/>
              <a:t>extra void in the </a:t>
            </a:r>
            <a:r>
              <a:rPr lang="en-US" sz="2400" dirty="0" err="1" smtClean="0"/>
              <a:t>mould</a:t>
            </a:r>
            <a:r>
              <a:rPr lang="en-US" sz="2400" dirty="0" smtClean="0"/>
              <a:t> (that will be filled with molten metal) and acts as a reservoir of molten metal to compensate for solidification shrinkage.</a:t>
            </a:r>
          </a:p>
          <a:p>
            <a:pPr algn="just"/>
            <a:r>
              <a:rPr lang="en-US" sz="2400" dirty="0" smtClean="0">
                <a:solidFill>
                  <a:schemeClr val="accent2">
                    <a:lumMod val="75000"/>
                  </a:schemeClr>
                </a:solidFill>
              </a:rPr>
              <a:t>Gating system: </a:t>
            </a:r>
            <a:r>
              <a:rPr lang="en-US" sz="2400" dirty="0" smtClean="0"/>
              <a:t>channels used to deliver molten metal from outside the </a:t>
            </a:r>
            <a:r>
              <a:rPr lang="en-US" sz="2400" dirty="0" err="1" smtClean="0"/>
              <a:t>mould</a:t>
            </a:r>
            <a:r>
              <a:rPr lang="en-US" sz="2400" dirty="0" smtClean="0"/>
              <a:t> into the </a:t>
            </a:r>
            <a:r>
              <a:rPr lang="en-US" sz="2400" dirty="0" err="1" smtClean="0"/>
              <a:t>mould</a:t>
            </a:r>
            <a:r>
              <a:rPr lang="en-US" sz="2400" dirty="0" smtClean="0"/>
              <a:t> cavity.</a:t>
            </a:r>
          </a:p>
          <a:p>
            <a:pPr algn="just"/>
            <a:r>
              <a:rPr lang="en-US" sz="2400" dirty="0" smtClean="0">
                <a:solidFill>
                  <a:schemeClr val="accent2">
                    <a:lumMod val="75000"/>
                  </a:schemeClr>
                </a:solidFill>
              </a:rPr>
              <a:t>Pouring cup: </a:t>
            </a:r>
            <a:r>
              <a:rPr lang="en-US" sz="2400" dirty="0" smtClean="0"/>
              <a:t>portion of gating system that receives the molten metal.</a:t>
            </a:r>
          </a:p>
          <a:p>
            <a:pPr algn="just"/>
            <a:r>
              <a:rPr lang="en-US" sz="2400" dirty="0" err="1" smtClean="0">
                <a:solidFill>
                  <a:schemeClr val="accent2">
                    <a:lumMod val="75000"/>
                  </a:schemeClr>
                </a:solidFill>
              </a:rPr>
              <a:t>Sprue</a:t>
            </a:r>
            <a:r>
              <a:rPr lang="en-US" sz="2400" dirty="0" smtClean="0">
                <a:solidFill>
                  <a:schemeClr val="accent2">
                    <a:lumMod val="75000"/>
                  </a:schemeClr>
                </a:solidFill>
              </a:rPr>
              <a:t>: </a:t>
            </a:r>
            <a:r>
              <a:rPr lang="en-US" sz="2400" dirty="0" smtClean="0"/>
              <a:t>vertical portion of gating system (metal flows from </a:t>
            </a:r>
            <a:r>
              <a:rPr lang="en-US" sz="2400" dirty="0" err="1" smtClean="0"/>
              <a:t>sprue</a:t>
            </a:r>
            <a:r>
              <a:rPr lang="en-US" sz="2400" dirty="0" smtClean="0"/>
              <a:t> to horizontal channels called runners and finally through controlled entrances called gates into </a:t>
            </a:r>
            <a:r>
              <a:rPr lang="en-US" sz="2400" dirty="0" err="1" smtClean="0"/>
              <a:t>mould</a:t>
            </a:r>
            <a:r>
              <a:rPr lang="en-US" sz="2400" dirty="0" smtClean="0"/>
              <a:t> cavity).</a:t>
            </a:r>
          </a:p>
          <a:p>
            <a:endParaRPr lang="en-US" dirty="0"/>
          </a:p>
        </p:txBody>
      </p:sp>
      <p:pic>
        <p:nvPicPr>
          <p:cNvPr id="6" name="Picture 5"/>
          <p:cNvPicPr>
            <a:picLocks noChangeAspect="1"/>
          </p:cNvPicPr>
          <p:nvPr/>
        </p:nvPicPr>
        <p:blipFill>
          <a:blip r:embed="rId2"/>
          <a:stretch>
            <a:fillRect/>
          </a:stretch>
        </p:blipFill>
        <p:spPr>
          <a:xfrm>
            <a:off x="7716452" y="520262"/>
            <a:ext cx="4090771" cy="2914141"/>
          </a:xfrm>
          <a:prstGeom prst="rect">
            <a:avLst/>
          </a:prstGeom>
        </p:spPr>
      </p:pic>
    </p:spTree>
    <p:extLst>
      <p:ext uri="{BB962C8B-B14F-4D97-AF65-F5344CB8AC3E}">
        <p14:creationId xmlns:p14="http://schemas.microsoft.com/office/powerpoint/2010/main" val="3544819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405" y="258034"/>
            <a:ext cx="10515600" cy="590464"/>
          </a:xfrm>
        </p:spPr>
        <p:txBody>
          <a:bodyPr>
            <a:noAutofit/>
          </a:bodyPr>
          <a:lstStyle/>
          <a:p>
            <a:r>
              <a:rPr lang="en-US" sz="4000" dirty="0" smtClean="0">
                <a:solidFill>
                  <a:schemeClr val="accent2">
                    <a:lumMod val="75000"/>
                  </a:schemeClr>
                </a:solidFill>
              </a:rPr>
              <a:t>Sequence of steps for making sand </a:t>
            </a:r>
            <a:r>
              <a:rPr lang="en-US" sz="4000" dirty="0" err="1" smtClean="0">
                <a:solidFill>
                  <a:schemeClr val="accent2">
                    <a:lumMod val="75000"/>
                  </a:schemeClr>
                </a:solidFill>
              </a:rPr>
              <a:t>mould</a:t>
            </a:r>
            <a:endParaRPr lang="en-US" sz="4000" dirty="0">
              <a:solidFill>
                <a:schemeClr val="accent2">
                  <a:lumMod val="75000"/>
                </a:schemeClr>
              </a:solidFill>
            </a:endParaRPr>
          </a:p>
        </p:txBody>
      </p:sp>
      <p:pic>
        <p:nvPicPr>
          <p:cNvPr id="7" name="Content Placeholder 6"/>
          <p:cNvPicPr>
            <a:picLocks noGrp="1" noChangeAspect="1"/>
          </p:cNvPicPr>
          <p:nvPr>
            <p:ph idx="1"/>
          </p:nvPr>
        </p:nvPicPr>
        <p:blipFill>
          <a:blip r:embed="rId2"/>
          <a:stretch>
            <a:fillRect/>
          </a:stretch>
        </p:blipFill>
        <p:spPr>
          <a:xfrm>
            <a:off x="1049036" y="914401"/>
            <a:ext cx="4733925" cy="3267075"/>
          </a:xfrm>
          <a:prstGeom prst="rect">
            <a:avLst/>
          </a:prstGeom>
        </p:spPr>
      </p:pic>
      <p:pic>
        <p:nvPicPr>
          <p:cNvPr id="8" name="Picture 7"/>
          <p:cNvPicPr>
            <a:picLocks noChangeAspect="1"/>
          </p:cNvPicPr>
          <p:nvPr/>
        </p:nvPicPr>
        <p:blipFill>
          <a:blip r:embed="rId3"/>
          <a:stretch>
            <a:fillRect/>
          </a:stretch>
        </p:blipFill>
        <p:spPr>
          <a:xfrm>
            <a:off x="5319069" y="3676650"/>
            <a:ext cx="3943693" cy="2823003"/>
          </a:xfrm>
          <a:prstGeom prst="rect">
            <a:avLst/>
          </a:prstGeom>
        </p:spPr>
      </p:pic>
    </p:spTree>
    <p:extLst>
      <p:ext uri="{BB962C8B-B14F-4D97-AF65-F5344CB8AC3E}">
        <p14:creationId xmlns:p14="http://schemas.microsoft.com/office/powerpoint/2010/main" val="3973466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10" y="307461"/>
            <a:ext cx="10515600" cy="598702"/>
          </a:xfrm>
        </p:spPr>
        <p:txBody>
          <a:bodyPr>
            <a:noAutofit/>
          </a:bodyPr>
          <a:lstStyle/>
          <a:p>
            <a:r>
              <a:rPr lang="en-US" sz="4000" dirty="0" smtClean="0">
                <a:solidFill>
                  <a:schemeClr val="accent2">
                    <a:lumMod val="75000"/>
                  </a:schemeClr>
                </a:solidFill>
              </a:rPr>
              <a:t>Tools used in sand </a:t>
            </a:r>
            <a:r>
              <a:rPr lang="en-US" sz="4000" dirty="0" err="1" smtClean="0">
                <a:solidFill>
                  <a:schemeClr val="accent2">
                    <a:lumMod val="75000"/>
                  </a:schemeClr>
                </a:solidFill>
              </a:rPr>
              <a:t>mould</a:t>
            </a:r>
            <a:r>
              <a:rPr lang="en-US" sz="4000" dirty="0" smtClean="0">
                <a:solidFill>
                  <a:schemeClr val="accent2">
                    <a:lumMod val="75000"/>
                  </a:schemeClr>
                </a:solidFill>
              </a:rPr>
              <a:t> preparation</a:t>
            </a:r>
            <a:endParaRPr lang="en-US" sz="4000" dirty="0">
              <a:solidFill>
                <a:schemeClr val="accent2">
                  <a:lumMod val="75000"/>
                </a:schemeClr>
              </a:solidFill>
            </a:endParaRPr>
          </a:p>
        </p:txBody>
      </p:sp>
      <p:sp>
        <p:nvSpPr>
          <p:cNvPr id="5" name="Content Placeholder 4"/>
          <p:cNvSpPr>
            <a:spLocks noGrp="1"/>
          </p:cNvSpPr>
          <p:nvPr>
            <p:ph idx="1"/>
          </p:nvPr>
        </p:nvSpPr>
        <p:spPr>
          <a:xfrm>
            <a:off x="492210" y="1178011"/>
            <a:ext cx="7514968" cy="5023666"/>
          </a:xfrm>
        </p:spPr>
        <p:txBody>
          <a:bodyPr>
            <a:normAutofit/>
          </a:bodyPr>
          <a:lstStyle/>
          <a:p>
            <a:r>
              <a:rPr lang="en-US" sz="2400" dirty="0" smtClean="0">
                <a:solidFill>
                  <a:schemeClr val="accent2">
                    <a:lumMod val="75000"/>
                  </a:schemeClr>
                </a:solidFill>
              </a:rPr>
              <a:t>Sand rammer: </a:t>
            </a:r>
            <a:r>
              <a:rPr lang="en-US" sz="2400" dirty="0" smtClean="0"/>
              <a:t>used </a:t>
            </a:r>
            <a:r>
              <a:rPr lang="en-US" sz="2400" dirty="0"/>
              <a:t>to pack all the sand into the flask eliminating air pockets </a:t>
            </a:r>
            <a:r>
              <a:rPr lang="en-US" sz="2400"/>
              <a:t>and </a:t>
            </a:r>
            <a:r>
              <a:rPr lang="en-US" sz="2400" smtClean="0"/>
              <a:t>loose </a:t>
            </a:r>
            <a:r>
              <a:rPr lang="en-US" sz="2400" dirty="0"/>
              <a:t>sand that might ruin the final </a:t>
            </a:r>
            <a:r>
              <a:rPr lang="en-US" sz="2400" dirty="0" err="1"/>
              <a:t>mould</a:t>
            </a:r>
            <a:r>
              <a:rPr lang="en-US" sz="2400" dirty="0"/>
              <a:t> after pouring the molten metal</a:t>
            </a:r>
            <a:r>
              <a:rPr lang="en-US" sz="2400" dirty="0" smtClean="0"/>
              <a:t>.</a:t>
            </a:r>
          </a:p>
          <a:p>
            <a:endParaRPr lang="en-US" sz="2400" dirty="0" smtClean="0">
              <a:solidFill>
                <a:schemeClr val="accent2">
                  <a:lumMod val="75000"/>
                </a:schemeClr>
              </a:solidFill>
            </a:endParaRPr>
          </a:p>
          <a:p>
            <a:endParaRPr lang="en-US" sz="2400" dirty="0">
              <a:solidFill>
                <a:schemeClr val="accent2">
                  <a:lumMod val="75000"/>
                </a:schemeClr>
              </a:solidFill>
            </a:endParaRPr>
          </a:p>
          <a:p>
            <a:r>
              <a:rPr lang="en-US" sz="2400" dirty="0" smtClean="0">
                <a:solidFill>
                  <a:schemeClr val="accent2">
                    <a:lumMod val="75000"/>
                  </a:schemeClr>
                </a:solidFill>
              </a:rPr>
              <a:t>Strike off bar: </a:t>
            </a:r>
            <a:r>
              <a:rPr lang="en-US" sz="2400" dirty="0"/>
              <a:t>used to strike all the extra sand from the flask top or </a:t>
            </a:r>
            <a:r>
              <a:rPr lang="en-US" sz="2400" dirty="0" smtClean="0"/>
              <a:t>bottom.</a:t>
            </a:r>
          </a:p>
          <a:p>
            <a:endParaRPr lang="en-US" sz="2400" dirty="0" smtClean="0"/>
          </a:p>
          <a:p>
            <a:endParaRPr lang="en-US" sz="2400" dirty="0" smtClean="0"/>
          </a:p>
          <a:p>
            <a:r>
              <a:rPr lang="en-US" sz="2400" dirty="0" smtClean="0">
                <a:solidFill>
                  <a:schemeClr val="accent2">
                    <a:lumMod val="75000"/>
                  </a:schemeClr>
                </a:solidFill>
              </a:rPr>
              <a:t>Riddle: </a:t>
            </a:r>
            <a:r>
              <a:rPr lang="en-US" sz="2400" dirty="0"/>
              <a:t>a screen or sieve used to remove small pieces of metal and foreign particles from the </a:t>
            </a:r>
            <a:r>
              <a:rPr lang="en-US" sz="2400" dirty="0" err="1"/>
              <a:t>moulding</a:t>
            </a:r>
            <a:r>
              <a:rPr lang="en-US" sz="2400" dirty="0"/>
              <a:t> sand.</a:t>
            </a:r>
            <a:endParaRPr lang="en-US" sz="2400"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8314476" y="996778"/>
            <a:ext cx="2693334" cy="1507525"/>
          </a:xfrm>
          <a:prstGeom prst="rect">
            <a:avLst/>
          </a:prstGeom>
        </p:spPr>
      </p:pic>
      <p:pic>
        <p:nvPicPr>
          <p:cNvPr id="7" name="Picture 6"/>
          <p:cNvPicPr>
            <a:picLocks noChangeAspect="1"/>
          </p:cNvPicPr>
          <p:nvPr/>
        </p:nvPicPr>
        <p:blipFill>
          <a:blip r:embed="rId3"/>
          <a:stretch>
            <a:fillRect/>
          </a:stretch>
        </p:blipFill>
        <p:spPr>
          <a:xfrm>
            <a:off x="8324995" y="2594918"/>
            <a:ext cx="2682815" cy="1731620"/>
          </a:xfrm>
          <a:prstGeom prst="rect">
            <a:avLst/>
          </a:prstGeom>
        </p:spPr>
      </p:pic>
      <p:pic>
        <p:nvPicPr>
          <p:cNvPr id="8" name="Picture 7"/>
          <p:cNvPicPr>
            <a:picLocks noChangeAspect="1"/>
          </p:cNvPicPr>
          <p:nvPr/>
        </p:nvPicPr>
        <p:blipFill>
          <a:blip r:embed="rId4"/>
          <a:stretch>
            <a:fillRect/>
          </a:stretch>
        </p:blipFill>
        <p:spPr>
          <a:xfrm>
            <a:off x="8314476" y="4458341"/>
            <a:ext cx="2857706" cy="2098718"/>
          </a:xfrm>
          <a:prstGeom prst="rect">
            <a:avLst/>
          </a:prstGeom>
        </p:spPr>
      </p:pic>
    </p:spTree>
    <p:extLst>
      <p:ext uri="{BB962C8B-B14F-4D97-AF65-F5344CB8AC3E}">
        <p14:creationId xmlns:p14="http://schemas.microsoft.com/office/powerpoint/2010/main" val="2300997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415"/>
            <a:ext cx="7704438" cy="5781547"/>
          </a:xfrm>
        </p:spPr>
        <p:txBody>
          <a:bodyPr>
            <a:normAutofit/>
          </a:bodyPr>
          <a:lstStyle/>
          <a:p>
            <a:r>
              <a:rPr lang="en-US" sz="2400" dirty="0" smtClean="0">
                <a:solidFill>
                  <a:schemeClr val="accent2">
                    <a:lumMod val="75000"/>
                  </a:schemeClr>
                </a:solidFill>
              </a:rPr>
              <a:t>Trowel: </a:t>
            </a:r>
            <a:r>
              <a:rPr lang="en-US" sz="2400" dirty="0" smtClean="0"/>
              <a:t>is </a:t>
            </a:r>
            <a:r>
              <a:rPr lang="en-US" sz="2400" dirty="0"/>
              <a:t>used to shape and smooth the surfaces of the </a:t>
            </a:r>
            <a:r>
              <a:rPr lang="en-US" sz="2400" dirty="0" err="1"/>
              <a:t>mould</a:t>
            </a:r>
            <a:r>
              <a:rPr lang="en-US" sz="2400" dirty="0"/>
              <a:t> and for doing small repairs</a:t>
            </a:r>
            <a:r>
              <a:rPr lang="en-US" sz="2400" dirty="0" smtClean="0"/>
              <a:t>.</a:t>
            </a:r>
          </a:p>
          <a:p>
            <a:endParaRPr lang="en-US" sz="2400" dirty="0" smtClean="0"/>
          </a:p>
          <a:p>
            <a:endParaRPr lang="en-US" sz="2400" dirty="0" smtClean="0"/>
          </a:p>
          <a:p>
            <a:r>
              <a:rPr lang="en-US" sz="2400" dirty="0" err="1" smtClean="0">
                <a:solidFill>
                  <a:schemeClr val="accent2">
                    <a:lumMod val="75000"/>
                  </a:schemeClr>
                </a:solidFill>
              </a:rPr>
              <a:t>Showel</a:t>
            </a:r>
            <a:r>
              <a:rPr lang="en-US" sz="2400" dirty="0" smtClean="0">
                <a:solidFill>
                  <a:schemeClr val="accent2">
                    <a:lumMod val="75000"/>
                  </a:schemeClr>
                </a:solidFill>
              </a:rPr>
              <a:t>: </a:t>
            </a:r>
            <a:r>
              <a:rPr lang="en-US" sz="2400" dirty="0"/>
              <a:t> is used for mixing and tempering </a:t>
            </a:r>
            <a:r>
              <a:rPr lang="en-US" sz="2400" dirty="0" err="1"/>
              <a:t>moulding</a:t>
            </a:r>
            <a:r>
              <a:rPr lang="en-US" sz="2400" dirty="0"/>
              <a:t> sand and for moving the sand pile to flask.</a:t>
            </a:r>
            <a:endParaRPr lang="en-US" sz="2400" dirty="0" smtClean="0"/>
          </a:p>
          <a:p>
            <a:endParaRPr lang="en-US" sz="2400" dirty="0" smtClean="0"/>
          </a:p>
          <a:p>
            <a:endParaRPr lang="en-US" sz="2400" dirty="0" smtClean="0"/>
          </a:p>
          <a:p>
            <a:r>
              <a:rPr lang="en-US" sz="2400" dirty="0" err="1" smtClean="0">
                <a:solidFill>
                  <a:schemeClr val="accent2">
                    <a:lumMod val="75000"/>
                  </a:schemeClr>
                </a:solidFill>
              </a:rPr>
              <a:t>Sprue</a:t>
            </a:r>
            <a:r>
              <a:rPr lang="en-US" sz="2400" dirty="0" smtClean="0">
                <a:solidFill>
                  <a:schemeClr val="accent2">
                    <a:lumMod val="75000"/>
                  </a:schemeClr>
                </a:solidFill>
              </a:rPr>
              <a:t> pin:   </a:t>
            </a:r>
            <a:r>
              <a:rPr lang="en-US" sz="2400" dirty="0" smtClean="0"/>
              <a:t>A solid</a:t>
            </a:r>
            <a:r>
              <a:rPr lang="en-US" sz="2400" dirty="0"/>
              <a:t> length of </a:t>
            </a:r>
            <a:r>
              <a:rPr lang="en-US" sz="2400" dirty="0" smtClean="0"/>
              <a:t>metal or wood </a:t>
            </a:r>
            <a:r>
              <a:rPr lang="en-US" sz="2400" dirty="0"/>
              <a:t> used </a:t>
            </a:r>
            <a:r>
              <a:rPr lang="en-US" sz="2400" dirty="0" smtClean="0"/>
              <a:t>to</a:t>
            </a:r>
            <a:r>
              <a:rPr lang="en-US" sz="2400" dirty="0"/>
              <a:t> form to </a:t>
            </a:r>
            <a:r>
              <a:rPr lang="en-US" sz="2400" dirty="0" smtClean="0"/>
              <a:t>the</a:t>
            </a:r>
            <a:r>
              <a:rPr lang="en-US" sz="2400" dirty="0"/>
              <a:t> </a:t>
            </a:r>
            <a:r>
              <a:rPr lang="en-US" sz="2400" dirty="0" err="1"/>
              <a:t>sprue</a:t>
            </a:r>
            <a:r>
              <a:rPr lang="en-US" sz="2400" dirty="0"/>
              <a:t> </a:t>
            </a:r>
            <a:r>
              <a:rPr lang="en-US" sz="2400" dirty="0" smtClean="0"/>
              <a:t>for sand casting.</a:t>
            </a:r>
            <a:r>
              <a:rPr lang="en-US" sz="2400" dirty="0"/>
              <a:t> Pin provides pathway for molten metal to </a:t>
            </a:r>
            <a:r>
              <a:rPr lang="en-US" sz="2400" dirty="0" smtClean="0"/>
              <a:t>pass into </a:t>
            </a:r>
            <a:r>
              <a:rPr lang="en-US" sz="2400" dirty="0" err="1" smtClean="0"/>
              <a:t>mould</a:t>
            </a:r>
            <a:r>
              <a:rPr lang="en-US" sz="2400" dirty="0" smtClean="0"/>
              <a:t> cavity.</a:t>
            </a:r>
            <a:endParaRPr lang="en-US" sz="2400" dirty="0"/>
          </a:p>
        </p:txBody>
      </p:sp>
      <p:pic>
        <p:nvPicPr>
          <p:cNvPr id="4" name="Picture 3"/>
          <p:cNvPicPr>
            <a:picLocks noChangeAspect="1"/>
          </p:cNvPicPr>
          <p:nvPr/>
        </p:nvPicPr>
        <p:blipFill>
          <a:blip r:embed="rId2"/>
          <a:stretch>
            <a:fillRect/>
          </a:stretch>
        </p:blipFill>
        <p:spPr>
          <a:xfrm>
            <a:off x="8652434" y="280085"/>
            <a:ext cx="2907823" cy="1532239"/>
          </a:xfrm>
          <a:prstGeom prst="rect">
            <a:avLst/>
          </a:prstGeom>
        </p:spPr>
      </p:pic>
      <p:pic>
        <p:nvPicPr>
          <p:cNvPr id="5" name="Picture 4"/>
          <p:cNvPicPr>
            <a:picLocks noChangeAspect="1"/>
          </p:cNvPicPr>
          <p:nvPr/>
        </p:nvPicPr>
        <p:blipFill>
          <a:blip r:embed="rId3"/>
          <a:stretch>
            <a:fillRect/>
          </a:stretch>
        </p:blipFill>
        <p:spPr>
          <a:xfrm>
            <a:off x="8652434" y="1962149"/>
            <a:ext cx="2945181" cy="1843731"/>
          </a:xfrm>
          <a:prstGeom prst="rect">
            <a:avLst/>
          </a:prstGeom>
        </p:spPr>
      </p:pic>
      <p:pic>
        <p:nvPicPr>
          <p:cNvPr id="6" name="Picture 5"/>
          <p:cNvPicPr>
            <a:picLocks noChangeAspect="1"/>
          </p:cNvPicPr>
          <p:nvPr/>
        </p:nvPicPr>
        <p:blipFill>
          <a:blip r:embed="rId4"/>
          <a:stretch>
            <a:fillRect/>
          </a:stretch>
        </p:blipFill>
        <p:spPr>
          <a:xfrm>
            <a:off x="8742230" y="4039630"/>
            <a:ext cx="2765587" cy="2015585"/>
          </a:xfrm>
          <a:prstGeom prst="rect">
            <a:avLst/>
          </a:prstGeom>
        </p:spPr>
      </p:pic>
    </p:spTree>
    <p:extLst>
      <p:ext uri="{BB962C8B-B14F-4D97-AF65-F5344CB8AC3E}">
        <p14:creationId xmlns:p14="http://schemas.microsoft.com/office/powerpoint/2010/main" val="220251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076" y="175656"/>
            <a:ext cx="4895335" cy="598702"/>
          </a:xfrm>
        </p:spPr>
        <p:txBody>
          <a:bodyPr>
            <a:normAutofit fontScale="90000"/>
          </a:bodyPr>
          <a:lstStyle/>
          <a:p>
            <a:r>
              <a:rPr lang="en-US" dirty="0" smtClean="0">
                <a:solidFill>
                  <a:schemeClr val="accent2">
                    <a:lumMod val="75000"/>
                  </a:schemeClr>
                </a:solidFill>
              </a:rPr>
              <a:t>Metallic </a:t>
            </a:r>
            <a:r>
              <a:rPr lang="en-US" dirty="0" err="1" smtClean="0">
                <a:solidFill>
                  <a:schemeClr val="accent2">
                    <a:lumMod val="75000"/>
                  </a:schemeClr>
                </a:solidFill>
              </a:rPr>
              <a:t>Mould</a:t>
            </a:r>
            <a:r>
              <a:rPr lang="en-US" dirty="0" smtClean="0">
                <a:solidFill>
                  <a:schemeClr val="accent2">
                    <a:lumMod val="75000"/>
                  </a:schemeClr>
                </a:solidFill>
              </a:rPr>
              <a:t> Casting</a:t>
            </a:r>
            <a:endParaRPr lang="en-US" dirty="0">
              <a:solidFill>
                <a:schemeClr val="accent2">
                  <a:lumMod val="75000"/>
                </a:schemeClr>
              </a:solidFill>
            </a:endParaRPr>
          </a:p>
        </p:txBody>
      </p:sp>
      <p:sp>
        <p:nvSpPr>
          <p:cNvPr id="3" name="Content Placeholder 2"/>
          <p:cNvSpPr>
            <a:spLocks noGrp="1"/>
          </p:cNvSpPr>
          <p:nvPr>
            <p:ph idx="1"/>
          </p:nvPr>
        </p:nvSpPr>
        <p:spPr>
          <a:xfrm>
            <a:off x="838200" y="1087395"/>
            <a:ext cx="7168978" cy="5089568"/>
          </a:xfrm>
        </p:spPr>
        <p:txBody>
          <a:bodyPr/>
          <a:lstStyle/>
          <a:p>
            <a:pPr algn="just"/>
            <a:r>
              <a:rPr lang="en-US" dirty="0" smtClean="0"/>
              <a:t>Metallic </a:t>
            </a:r>
            <a:r>
              <a:rPr lang="en-US" dirty="0" err="1" smtClean="0"/>
              <a:t>mould</a:t>
            </a:r>
            <a:r>
              <a:rPr lang="en-US" dirty="0" smtClean="0"/>
              <a:t> casting is a permanent </a:t>
            </a:r>
            <a:r>
              <a:rPr lang="en-US" dirty="0"/>
              <a:t>mold </a:t>
            </a:r>
            <a:r>
              <a:rPr lang="en-US" dirty="0" smtClean="0"/>
              <a:t>casting that </a:t>
            </a:r>
            <a:r>
              <a:rPr lang="en-US" dirty="0"/>
              <a:t>uses a metal mold (die) that is typically made from steel or cast iron and can be reused for several thousand cycles. </a:t>
            </a:r>
            <a:endParaRPr lang="en-US" dirty="0" smtClean="0"/>
          </a:p>
          <a:p>
            <a:pPr algn="just"/>
            <a:r>
              <a:rPr lang="en-US" dirty="0" smtClean="0"/>
              <a:t>Permanent mold casting is often referred to as gravity die casting</a:t>
            </a:r>
            <a:r>
              <a:rPr lang="en-US" dirty="0"/>
              <a:t> a</a:t>
            </a:r>
            <a:r>
              <a:rPr lang="en-US" dirty="0" smtClean="0"/>
              <a:t>s  </a:t>
            </a:r>
            <a:r>
              <a:rPr lang="en-US" dirty="0"/>
              <a:t>the molten metal is poured into the </a:t>
            </a:r>
            <a:r>
              <a:rPr lang="en-US" dirty="0" err="1" smtClean="0"/>
              <a:t>mould</a:t>
            </a:r>
            <a:r>
              <a:rPr lang="en-US" dirty="0" smtClean="0"/>
              <a:t> </a:t>
            </a:r>
            <a:r>
              <a:rPr lang="en-US" dirty="0"/>
              <a:t>and not forcibly </a:t>
            </a:r>
            <a:r>
              <a:rPr lang="en-US" dirty="0" smtClean="0"/>
              <a:t>injected.</a:t>
            </a:r>
          </a:p>
          <a:p>
            <a:pPr algn="just"/>
            <a:r>
              <a:rPr lang="en-US" dirty="0" smtClean="0"/>
              <a:t>Typically </a:t>
            </a:r>
            <a:r>
              <a:rPr lang="en-US" dirty="0"/>
              <a:t>used for high-volume production of small, simple metal parts with uniform wall </a:t>
            </a:r>
            <a:r>
              <a:rPr lang="en-US" dirty="0" smtClean="0"/>
              <a:t>thickness.</a:t>
            </a:r>
            <a:endParaRPr lang="en-US" dirty="0"/>
          </a:p>
        </p:txBody>
      </p:sp>
      <p:pic>
        <p:nvPicPr>
          <p:cNvPr id="4" name="Picture 3"/>
          <p:cNvPicPr>
            <a:picLocks noChangeAspect="1"/>
          </p:cNvPicPr>
          <p:nvPr/>
        </p:nvPicPr>
        <p:blipFill>
          <a:blip r:embed="rId2"/>
          <a:stretch>
            <a:fillRect/>
          </a:stretch>
        </p:blipFill>
        <p:spPr>
          <a:xfrm>
            <a:off x="8188411" y="1431710"/>
            <a:ext cx="3789384" cy="3840506"/>
          </a:xfrm>
          <a:prstGeom prst="rect">
            <a:avLst/>
          </a:prstGeom>
        </p:spPr>
      </p:pic>
    </p:spTree>
    <p:extLst>
      <p:ext uri="{BB962C8B-B14F-4D97-AF65-F5344CB8AC3E}">
        <p14:creationId xmlns:p14="http://schemas.microsoft.com/office/powerpoint/2010/main" val="3627714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470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Materials Manufacturing (EDPT 601)  Tutorial 1 Metal Casting     By: Eng. Sherifa Taher </vt:lpstr>
      <vt:lpstr>Metal casting </vt:lpstr>
      <vt:lpstr>Sand Casting Process</vt:lpstr>
      <vt:lpstr>Features of sand mould</vt:lpstr>
      <vt:lpstr>PowerPoint Presentation</vt:lpstr>
      <vt:lpstr>Sequence of steps for making sand mould</vt:lpstr>
      <vt:lpstr>Tools used in sand mould preparation</vt:lpstr>
      <vt:lpstr>PowerPoint Presentation</vt:lpstr>
      <vt:lpstr>Metallic Mould Casting</vt:lpstr>
      <vt:lpstr>Steps for metallic mould casting</vt:lpstr>
      <vt:lpstr>Cast products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 Casting Process</dc:title>
  <dc:creator>Sherifa Tuncay Taher</dc:creator>
  <cp:lastModifiedBy>Sherifa Tuncay Taher</cp:lastModifiedBy>
  <cp:revision>22</cp:revision>
  <dcterms:created xsi:type="dcterms:W3CDTF">2018-02-04T14:45:42Z</dcterms:created>
  <dcterms:modified xsi:type="dcterms:W3CDTF">2019-01-30T14:37:42Z</dcterms:modified>
</cp:coreProperties>
</file>