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6" y="2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5CAD0-1DC9-4D03-A8E2-B45FCCC8EA4B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5EBBF-9559-49D7-9372-B1EE206C5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459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5CAD0-1DC9-4D03-A8E2-B45FCCC8EA4B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5EBBF-9559-49D7-9372-B1EE206C5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665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5CAD0-1DC9-4D03-A8E2-B45FCCC8EA4B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5EBBF-9559-49D7-9372-B1EE206C5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099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5CAD0-1DC9-4D03-A8E2-B45FCCC8EA4B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5EBBF-9559-49D7-9372-B1EE206C5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453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5CAD0-1DC9-4D03-A8E2-B45FCCC8EA4B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5EBBF-9559-49D7-9372-B1EE206C5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317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5CAD0-1DC9-4D03-A8E2-B45FCCC8EA4B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5EBBF-9559-49D7-9372-B1EE206C5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91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5CAD0-1DC9-4D03-A8E2-B45FCCC8EA4B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5EBBF-9559-49D7-9372-B1EE206C5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254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5CAD0-1DC9-4D03-A8E2-B45FCCC8EA4B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5EBBF-9559-49D7-9372-B1EE206C5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004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5CAD0-1DC9-4D03-A8E2-B45FCCC8EA4B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5EBBF-9559-49D7-9372-B1EE206C5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174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5CAD0-1DC9-4D03-A8E2-B45FCCC8EA4B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5EBBF-9559-49D7-9372-B1EE206C5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31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5CAD0-1DC9-4D03-A8E2-B45FCCC8EA4B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5EBBF-9559-49D7-9372-B1EE206C5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025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15CAD0-1DC9-4D03-A8E2-B45FCCC8EA4B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95EBBF-9559-49D7-9372-B1EE206C5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409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7" Type="http://schemas.openxmlformats.org/officeDocument/2006/relationships/image" Target="../media/image29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Materials Manufacturing (EDPT 601)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Tutorial </a:t>
            </a:r>
            <a:r>
              <a:rPr lang="en-US" smtClean="0"/>
              <a:t>3 </a:t>
            </a:r>
            <a:r>
              <a:rPr lang="en-US" dirty="0" smtClean="0"/>
              <a:t>( Metal Forming Processes)</a:t>
            </a:r>
          </a:p>
          <a:p>
            <a:r>
              <a:rPr lang="en-US" b="1" u="sng" dirty="0" smtClean="0"/>
              <a:t>Sheet metal forming</a:t>
            </a:r>
          </a:p>
          <a:p>
            <a:endParaRPr lang="en-US" b="1" u="sng" dirty="0"/>
          </a:p>
          <a:p>
            <a:r>
              <a:rPr lang="en-US" dirty="0" smtClean="0"/>
              <a:t>By: Eng. Sherifa Taher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118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62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Punching dies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7170" name="Picture 2" descr="Image result for punching die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3007646"/>
            <a:ext cx="3467100" cy="3550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2475" y="1579562"/>
            <a:ext cx="2876017" cy="2154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Image result for schematic drawing for piercing and blanking proces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41" y="1971672"/>
            <a:ext cx="4699487" cy="3235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3334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34975"/>
          </a:xfrm>
        </p:spPr>
        <p:txBody>
          <a:bodyPr>
            <a:noAutofit/>
          </a:bodyPr>
          <a:lstStyle/>
          <a:p>
            <a:pPr algn="ctr"/>
            <a:r>
              <a:rPr lang="en-US" sz="3200" b="1" u="sng" dirty="0" smtClean="0"/>
              <a:t>3. Deep drawing</a:t>
            </a:r>
            <a:endParaRPr lang="en-US" sz="32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2362" y="911225"/>
            <a:ext cx="10515600" cy="5173663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A flat blank is formed into a cup by forcing a punch against the center portion of a blank that rests on a die ring.</a:t>
            </a:r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637" y="2701130"/>
            <a:ext cx="5465763" cy="2683669"/>
          </a:xfrm>
          <a:prstGeom prst="rect">
            <a:avLst/>
          </a:prstGeom>
        </p:spPr>
      </p:pic>
      <p:pic>
        <p:nvPicPr>
          <p:cNvPr id="9218" name="Picture 2" descr="Image result for difference between the die set up for blanking and deep draw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5" y="2362200"/>
            <a:ext cx="5232400" cy="392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4299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222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Deep drawn products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8194" name="Picture 2" descr="Image result for application of deep drawi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" y="1186783"/>
            <a:ext cx="3784600" cy="2442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Image result for application of deep draw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87" y="3822700"/>
            <a:ext cx="3070225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0612" y="3492500"/>
            <a:ext cx="3924290" cy="261143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7800" y="1546559"/>
            <a:ext cx="2780645" cy="2082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26524" y="1314450"/>
            <a:ext cx="2491043" cy="231490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96569" y="3822700"/>
            <a:ext cx="2820998" cy="2746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163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08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Shearing and deep drawing dies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0242" name="Picture 2" descr="Image result for how clearance affect the process of blanking and drawi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031" y="1634331"/>
            <a:ext cx="435133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0200" y="1308100"/>
            <a:ext cx="4572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013700" y="5845969"/>
            <a:ext cx="353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Clearance between punch and die is greater than material thickness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62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54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Deep drawing defects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514350" indent="-514350">
              <a:buFont typeface="+mj-lt"/>
              <a:buAutoNum type="alphaLcParenR"/>
            </a:pPr>
            <a:endParaRPr lang="en-US" dirty="0" smtClean="0"/>
          </a:p>
          <a:p>
            <a:pPr marL="514350" indent="-514350">
              <a:buFont typeface="+mj-lt"/>
              <a:buAutoNum type="alphaLcParenR"/>
            </a:pPr>
            <a:r>
              <a:rPr lang="en-US" dirty="0" smtClean="0"/>
              <a:t>Flange wrinkling: small holding force.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 smtClean="0"/>
              <a:t>Wall wrinkling: insufficient holding force, wrinkling initially occurring on the flange.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 smtClean="0"/>
              <a:t>Tearing: high stress and sharp die corners.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 smtClean="0"/>
              <a:t>Earing: anisotropy of the material.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 smtClean="0"/>
              <a:t>Surface scratches: Die or punch not having a smooth surface, insufficient lubrication.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9444" y="1257301"/>
            <a:ext cx="7158255" cy="1415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571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Classification of metal forming processes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2439" y="1379091"/>
            <a:ext cx="7662930" cy="5206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364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1161"/>
            <a:ext cx="10515600" cy="78109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Sheet metal forming processes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4864" y="972256"/>
            <a:ext cx="10515600" cy="5204707"/>
          </a:xfrm>
        </p:spPr>
        <p:txBody>
          <a:bodyPr/>
          <a:lstStyle/>
          <a:p>
            <a:pPr marL="514350" indent="-514350" algn="ctr">
              <a:buAutoNum type="arabicPeriod"/>
            </a:pPr>
            <a:r>
              <a:rPr lang="en-US" sz="3200" b="1" u="sng" dirty="0" smtClean="0"/>
              <a:t>Bending </a:t>
            </a:r>
            <a:endParaRPr lang="en-US" sz="3200" b="1" u="sng" dirty="0"/>
          </a:p>
          <a:p>
            <a:r>
              <a:rPr lang="en-US" dirty="0" smtClean="0"/>
              <a:t>It is the process of deforming or straining of a sheet metal around a straight or linear axis to take a permanent bend.</a:t>
            </a:r>
          </a:p>
          <a:p>
            <a:r>
              <a:rPr lang="en-US" dirty="0" smtClean="0"/>
              <a:t>The sheet metal is subjected to compression (on inside of neutral plane) as well as tension (on outside of neutral plane)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4605" y="3356791"/>
            <a:ext cx="6302790" cy="2921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155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225"/>
            <a:ext cx="10515600" cy="5238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Types of bending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0431865"/>
              </p:ext>
            </p:extLst>
          </p:nvPr>
        </p:nvGraphicFramePr>
        <p:xfrm>
          <a:off x="596901" y="914400"/>
          <a:ext cx="11036298" cy="57450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78766"/>
                <a:gridCol w="4284133"/>
                <a:gridCol w="3073399"/>
              </a:tblGrid>
              <a:tr h="71585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1. V-bending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2. Edge bending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3. Air bending</a:t>
                      </a:r>
                      <a:endParaRPr lang="en-US" sz="2800" dirty="0"/>
                    </a:p>
                  </a:txBody>
                  <a:tcPr/>
                </a:tc>
              </a:tr>
              <a:tr h="24805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164504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24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 smtClean="0"/>
                        <a:t>For low production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 smtClean="0"/>
                        <a:t>Simple and inexpensive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24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 smtClean="0"/>
                        <a:t>For high production</a:t>
                      </a:r>
                      <a:endParaRPr lang="en-US" sz="2400" baseline="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baseline="0" dirty="0" smtClean="0"/>
                        <a:t>Dies are more complicated and costly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baseline="0" dirty="0" smtClean="0"/>
                        <a:t>Requires pressure pad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 smtClean="0"/>
                        <a:t>Flexible</a:t>
                      </a:r>
                      <a:r>
                        <a:rPr lang="en-US" sz="2400" baseline="0" dirty="0" smtClean="0"/>
                        <a:t> and requires relatively low forces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baseline="0" dirty="0" smtClean="0"/>
                        <a:t>Less precise than other bending operations.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2" descr="Image result for v bend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01" y="1748104"/>
            <a:ext cx="3520456" cy="2616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Image result for edge bend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0557" y="1658673"/>
            <a:ext cx="4040448" cy="2795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Image result for air bending sheet metal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6361" y="1748104"/>
            <a:ext cx="2868913" cy="2430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6685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0890808"/>
              </p:ext>
            </p:extLst>
          </p:nvPr>
        </p:nvGraphicFramePr>
        <p:xfrm>
          <a:off x="596900" y="888999"/>
          <a:ext cx="11125200" cy="577284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08400"/>
                <a:gridCol w="3708400"/>
                <a:gridCol w="3708400"/>
              </a:tblGrid>
              <a:tr h="56418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4.</a:t>
                      </a:r>
                      <a:r>
                        <a:rPr lang="en-US" sz="2800" baseline="0" dirty="0" smtClean="0"/>
                        <a:t> Roll bending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5.Roll forming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6. Seaming</a:t>
                      </a:r>
                      <a:endParaRPr lang="en-US" sz="2800" dirty="0"/>
                    </a:p>
                  </a:txBody>
                  <a:tcPr/>
                </a:tc>
              </a:tr>
              <a:tr h="27767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374018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24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 smtClean="0"/>
                        <a:t>Continuous process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 smtClean="0"/>
                        <a:t>For</a:t>
                      </a:r>
                      <a:r>
                        <a:rPr lang="en-US" sz="2400" baseline="0" dirty="0" smtClean="0"/>
                        <a:t> sheets, pipes, plates and beams.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 smtClean="0"/>
                        <a:t>Transforms flat sheets</a:t>
                      </a:r>
                      <a:r>
                        <a:rPr lang="en-US" sz="2400" baseline="0" dirty="0" smtClean="0"/>
                        <a:t> into complex sections through progressive bending operations.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 smtClean="0"/>
                        <a:t>Commonly used in</a:t>
                      </a:r>
                      <a:r>
                        <a:rPr lang="en-US" sz="2400" baseline="0" dirty="0" smtClean="0"/>
                        <a:t> food industry on canned foods and used in automotive industry.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276225"/>
            <a:ext cx="10515600" cy="52387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Types of bending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488" y="1586706"/>
            <a:ext cx="3529482" cy="23629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9645" y="1701006"/>
            <a:ext cx="3511298" cy="251539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9300" y="1837063"/>
            <a:ext cx="2984500" cy="1862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98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8125"/>
            <a:ext cx="10515600" cy="6762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Spring-back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3900" y="1041400"/>
            <a:ext cx="10312400" cy="5263983"/>
          </a:xfrm>
        </p:spPr>
        <p:txBody>
          <a:bodyPr/>
          <a:lstStyle/>
          <a:p>
            <a:r>
              <a:rPr lang="en-US" dirty="0"/>
              <a:t>also known as elastic recovery, is the result of metal tending to return to its original shape after undergoing compression and tension (stretching). </a:t>
            </a:r>
            <a:endParaRPr lang="en-US" dirty="0" smtClean="0"/>
          </a:p>
          <a:p>
            <a:r>
              <a:rPr lang="en-US" dirty="0" smtClean="0"/>
              <a:t>Reasons: when bending pressure is removed, elastic energy remains in bent part, causing it to recover partially towards its original shape.</a:t>
            </a:r>
            <a:endParaRPr lang="en-US" dirty="0"/>
          </a:p>
        </p:txBody>
      </p:sp>
      <p:pic>
        <p:nvPicPr>
          <p:cNvPr id="3076" name="Picture 4" descr="Image result for springback in bend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656" y="3771900"/>
            <a:ext cx="5789542" cy="2282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Image result for springback in bend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256717"/>
            <a:ext cx="4191000" cy="3312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4274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7375"/>
          </a:xfrm>
        </p:spPr>
        <p:txBody>
          <a:bodyPr>
            <a:normAutofit/>
          </a:bodyPr>
          <a:lstStyle/>
          <a:p>
            <a:pPr algn="ctr"/>
            <a:r>
              <a:rPr lang="en-US" sz="3200" b="1" u="sng" dirty="0" smtClean="0"/>
              <a:t>2. Shearing</a:t>
            </a:r>
            <a:endParaRPr lang="en-US" sz="32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92200"/>
            <a:ext cx="10515600" cy="50847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There are several operations performed based on shearing: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Piercing (punching)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Blanking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Perforating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Parting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Notching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Lancing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Slitting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Nibbling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7574" y="1998662"/>
            <a:ext cx="4137025" cy="3933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166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54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Piercing and blanking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193800"/>
            <a:ext cx="10515600" cy="4983163"/>
          </a:xfrm>
        </p:spPr>
        <p:txBody>
          <a:bodyPr/>
          <a:lstStyle/>
          <a:p>
            <a:r>
              <a:rPr lang="en-US" dirty="0" smtClean="0"/>
              <a:t>Blanking: Sheared slug (part) is the required</a:t>
            </a:r>
          </a:p>
          <a:p>
            <a:pPr marL="0" indent="0">
              <a:buNone/>
            </a:pPr>
            <a:r>
              <a:rPr lang="en-US" dirty="0" smtClean="0"/>
              <a:t> part and the rest of the sheet is discarded as scrap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Piercing (Punching): Sheared slug (part) is </a:t>
            </a:r>
          </a:p>
          <a:p>
            <a:pPr marL="0" indent="0">
              <a:buNone/>
            </a:pPr>
            <a:r>
              <a:rPr lang="en-US" dirty="0"/>
              <a:t>discarded as scrap.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2" descr="Image result for piercing and blank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7720" y="990600"/>
            <a:ext cx="3348180" cy="4724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7283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2098654"/>
              </p:ext>
            </p:extLst>
          </p:nvPr>
        </p:nvGraphicFramePr>
        <p:xfrm>
          <a:off x="495300" y="469900"/>
          <a:ext cx="11163300" cy="60325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21100"/>
                <a:gridCol w="3721100"/>
                <a:gridCol w="3721100"/>
              </a:tblGrid>
              <a:tr h="3016250">
                <a:tc>
                  <a:txBody>
                    <a:bodyPr/>
                    <a:lstStyle/>
                    <a:p>
                      <a:pPr algn="ctr"/>
                      <a:r>
                        <a:rPr lang="en-US" sz="2000" b="1" u="none" dirty="0" smtClean="0">
                          <a:solidFill>
                            <a:srgbClr val="FF0000"/>
                          </a:solidFill>
                        </a:rPr>
                        <a:t>Perforating</a:t>
                      </a:r>
                    </a:p>
                    <a:p>
                      <a:pPr algn="l"/>
                      <a:r>
                        <a:rPr lang="en-US" sz="2000" u="none" dirty="0" smtClean="0">
                          <a:solidFill>
                            <a:schemeClr val="tx1"/>
                          </a:solidFill>
                        </a:rPr>
                        <a:t>Punching a number of holes in a sheet.</a:t>
                      </a:r>
                    </a:p>
                    <a:p>
                      <a:pPr algn="l"/>
                      <a:endParaRPr lang="en-US" sz="2000" u="none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endParaRPr lang="en-US" sz="200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u="none" dirty="0" smtClean="0">
                          <a:solidFill>
                            <a:srgbClr val="FF0000"/>
                          </a:solidFill>
                        </a:rPr>
                        <a:t>Parting</a:t>
                      </a:r>
                    </a:p>
                    <a:p>
                      <a:pPr algn="l"/>
                      <a:r>
                        <a:rPr lang="en-US" sz="2000" u="none" dirty="0" smtClean="0">
                          <a:solidFill>
                            <a:schemeClr val="tx1"/>
                          </a:solidFill>
                        </a:rPr>
                        <a:t>Shearing</a:t>
                      </a:r>
                      <a:r>
                        <a:rPr lang="en-US" sz="2000" u="none" baseline="0" dirty="0" smtClean="0">
                          <a:solidFill>
                            <a:schemeClr val="tx1"/>
                          </a:solidFill>
                        </a:rPr>
                        <a:t> the sheet into two or more pieces.</a:t>
                      </a:r>
                      <a:endParaRPr lang="en-US" sz="200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u="none" dirty="0" smtClean="0">
                          <a:solidFill>
                            <a:srgbClr val="FF0000"/>
                          </a:solidFill>
                        </a:rPr>
                        <a:t>Notching</a:t>
                      </a:r>
                    </a:p>
                    <a:p>
                      <a:pPr algn="l"/>
                      <a:r>
                        <a:rPr lang="en-US" sz="2000" u="none" dirty="0" smtClean="0">
                          <a:solidFill>
                            <a:schemeClr val="tx1"/>
                          </a:solidFill>
                        </a:rPr>
                        <a:t>Removing pieces</a:t>
                      </a:r>
                      <a:r>
                        <a:rPr lang="en-US" sz="2000" u="none" baseline="0" dirty="0" smtClean="0">
                          <a:solidFill>
                            <a:schemeClr val="tx1"/>
                          </a:solidFill>
                        </a:rPr>
                        <a:t> from the edges.</a:t>
                      </a:r>
                    </a:p>
                    <a:p>
                      <a:pPr algn="l"/>
                      <a:endParaRPr lang="en-US" sz="200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016250">
                <a:tc>
                  <a:txBody>
                    <a:bodyPr/>
                    <a:lstStyle/>
                    <a:p>
                      <a:pPr algn="ctr"/>
                      <a:r>
                        <a:rPr lang="en-US" sz="2000" b="1" u="none" dirty="0" smtClean="0">
                          <a:solidFill>
                            <a:srgbClr val="FF0000"/>
                          </a:solidFill>
                        </a:rPr>
                        <a:t>Lancing</a:t>
                      </a:r>
                    </a:p>
                    <a:p>
                      <a:pPr algn="l"/>
                      <a:r>
                        <a:rPr lang="en-US" sz="2000" u="none" dirty="0" smtClean="0">
                          <a:solidFill>
                            <a:schemeClr val="tx1"/>
                          </a:solidFill>
                        </a:rPr>
                        <a:t>Portion of a hole</a:t>
                      </a:r>
                      <a:r>
                        <a:rPr lang="en-US" sz="2000" u="none" baseline="0" dirty="0" smtClean="0">
                          <a:solidFill>
                            <a:schemeClr val="tx1"/>
                          </a:solidFill>
                        </a:rPr>
                        <a:t> is cut while the remaining is bent to a desired shape.</a:t>
                      </a:r>
                    </a:p>
                    <a:p>
                      <a:pPr algn="l"/>
                      <a:endParaRPr lang="en-US" sz="200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u="none" dirty="0" smtClean="0">
                          <a:solidFill>
                            <a:srgbClr val="FF0000"/>
                          </a:solidFill>
                        </a:rPr>
                        <a:t>Slitting</a:t>
                      </a:r>
                    </a:p>
                    <a:p>
                      <a:pPr algn="l"/>
                      <a:r>
                        <a:rPr lang="en-US" sz="2000" b="0" u="none" dirty="0" smtClean="0">
                          <a:solidFill>
                            <a:schemeClr val="tx1"/>
                          </a:solidFill>
                        </a:rPr>
                        <a:t>Shearing</a:t>
                      </a:r>
                      <a:r>
                        <a:rPr lang="en-US" sz="2000" b="0" u="none" baseline="0" dirty="0" smtClean="0">
                          <a:solidFill>
                            <a:schemeClr val="tx1"/>
                          </a:solidFill>
                        </a:rPr>
                        <a:t> operation using circular blades that follow straight or circular paths.</a:t>
                      </a:r>
                    </a:p>
                    <a:p>
                      <a:pPr algn="l"/>
                      <a:endParaRPr lang="en-US" sz="2000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u="none" dirty="0" smtClean="0">
                          <a:solidFill>
                            <a:srgbClr val="FF0000"/>
                          </a:solidFill>
                        </a:rPr>
                        <a:t>Nibbling</a:t>
                      </a:r>
                    </a:p>
                    <a:p>
                      <a:pPr algn="l"/>
                      <a:r>
                        <a:rPr lang="en-US" sz="2000" u="none" dirty="0" smtClean="0">
                          <a:solidFill>
                            <a:schemeClr val="tx1"/>
                          </a:solidFill>
                        </a:rPr>
                        <a:t>Shearing</a:t>
                      </a:r>
                      <a:r>
                        <a:rPr lang="en-US" sz="2000" u="none" baseline="0" dirty="0" smtClean="0">
                          <a:solidFill>
                            <a:schemeClr val="tx1"/>
                          </a:solidFill>
                        </a:rPr>
                        <a:t> process that utilizes series of overlapping cuts to make complex shapes.</a:t>
                      </a:r>
                    </a:p>
                    <a:p>
                      <a:pPr algn="l"/>
                      <a:endParaRPr lang="en-US" sz="200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4987" y="1219200"/>
            <a:ext cx="2297113" cy="220503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0300" y="4762500"/>
            <a:ext cx="2565400" cy="170418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400" y="4489449"/>
            <a:ext cx="2641601" cy="18573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162" y="1583530"/>
            <a:ext cx="3419475" cy="14763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56562" y="1239837"/>
            <a:ext cx="3457575" cy="17811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33875" y="4832349"/>
            <a:ext cx="348615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238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</TotalTime>
  <Words>465</Words>
  <Application>Microsoft Office PowerPoint</Application>
  <PresentationFormat>Widescreen</PresentationFormat>
  <Paragraphs>99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Materials Manufacturing (EDPT 601)</vt:lpstr>
      <vt:lpstr>Classification of metal forming processes</vt:lpstr>
      <vt:lpstr>Sheet metal forming processes</vt:lpstr>
      <vt:lpstr>Types of bending</vt:lpstr>
      <vt:lpstr>Types of bending</vt:lpstr>
      <vt:lpstr>Spring-back</vt:lpstr>
      <vt:lpstr>2. Shearing</vt:lpstr>
      <vt:lpstr>Piercing and blanking</vt:lpstr>
      <vt:lpstr>PowerPoint Presentation</vt:lpstr>
      <vt:lpstr>Punching dies</vt:lpstr>
      <vt:lpstr>3. Deep drawing</vt:lpstr>
      <vt:lpstr>Deep drawn products</vt:lpstr>
      <vt:lpstr>Shearing and deep drawing dies</vt:lpstr>
      <vt:lpstr>Deep drawing defects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Materials Manufacturing (EDPT 601)</dc:title>
  <dc:creator>Sherifa</dc:creator>
  <cp:lastModifiedBy>Olivia Nashaat Louis</cp:lastModifiedBy>
  <cp:revision>40</cp:revision>
  <dcterms:created xsi:type="dcterms:W3CDTF">2017-03-23T11:27:49Z</dcterms:created>
  <dcterms:modified xsi:type="dcterms:W3CDTF">2021-04-09T11:37:24Z</dcterms:modified>
</cp:coreProperties>
</file>