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7" r:id="rId4"/>
    <p:sldId id="262" r:id="rId5"/>
    <p:sldId id="263" r:id="rId6"/>
    <p:sldId id="264" r:id="rId7"/>
    <p:sldId id="265" r:id="rId8"/>
    <p:sldId id="268" r:id="rId9"/>
    <p:sldId id="269"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67" d="100"/>
          <a:sy n="67"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96BF6C-D629-4623-99AE-F69F34498EB1}"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6992A-B36B-48EB-814B-469B9D1F8192}" type="slidenum">
              <a:rPr lang="en-US" smtClean="0"/>
              <a:t>‹#›</a:t>
            </a:fld>
            <a:endParaRPr lang="en-US"/>
          </a:p>
        </p:txBody>
      </p:sp>
    </p:spTree>
    <p:extLst>
      <p:ext uri="{BB962C8B-B14F-4D97-AF65-F5344CB8AC3E}">
        <p14:creationId xmlns:p14="http://schemas.microsoft.com/office/powerpoint/2010/main" val="2790011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96BF6C-D629-4623-99AE-F69F34498EB1}"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6992A-B36B-48EB-814B-469B9D1F8192}" type="slidenum">
              <a:rPr lang="en-US" smtClean="0"/>
              <a:t>‹#›</a:t>
            </a:fld>
            <a:endParaRPr lang="en-US"/>
          </a:p>
        </p:txBody>
      </p:sp>
    </p:spTree>
    <p:extLst>
      <p:ext uri="{BB962C8B-B14F-4D97-AF65-F5344CB8AC3E}">
        <p14:creationId xmlns:p14="http://schemas.microsoft.com/office/powerpoint/2010/main" val="2749036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96BF6C-D629-4623-99AE-F69F34498EB1}"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6992A-B36B-48EB-814B-469B9D1F8192}" type="slidenum">
              <a:rPr lang="en-US" smtClean="0"/>
              <a:t>‹#›</a:t>
            </a:fld>
            <a:endParaRPr lang="en-US"/>
          </a:p>
        </p:txBody>
      </p:sp>
    </p:spTree>
    <p:extLst>
      <p:ext uri="{BB962C8B-B14F-4D97-AF65-F5344CB8AC3E}">
        <p14:creationId xmlns:p14="http://schemas.microsoft.com/office/powerpoint/2010/main" val="379317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96BF6C-D629-4623-99AE-F69F34498EB1}"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6992A-B36B-48EB-814B-469B9D1F8192}" type="slidenum">
              <a:rPr lang="en-US" smtClean="0"/>
              <a:t>‹#›</a:t>
            </a:fld>
            <a:endParaRPr lang="en-US"/>
          </a:p>
        </p:txBody>
      </p:sp>
    </p:spTree>
    <p:extLst>
      <p:ext uri="{BB962C8B-B14F-4D97-AF65-F5344CB8AC3E}">
        <p14:creationId xmlns:p14="http://schemas.microsoft.com/office/powerpoint/2010/main" val="3764616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96BF6C-D629-4623-99AE-F69F34498EB1}"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6992A-B36B-48EB-814B-469B9D1F8192}" type="slidenum">
              <a:rPr lang="en-US" smtClean="0"/>
              <a:t>‹#›</a:t>
            </a:fld>
            <a:endParaRPr lang="en-US"/>
          </a:p>
        </p:txBody>
      </p:sp>
    </p:spTree>
    <p:extLst>
      <p:ext uri="{BB962C8B-B14F-4D97-AF65-F5344CB8AC3E}">
        <p14:creationId xmlns:p14="http://schemas.microsoft.com/office/powerpoint/2010/main" val="693521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96BF6C-D629-4623-99AE-F69F34498EB1}" type="datetimeFigureOut">
              <a:rPr lang="en-US" smtClean="0"/>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6992A-B36B-48EB-814B-469B9D1F8192}" type="slidenum">
              <a:rPr lang="en-US" smtClean="0"/>
              <a:t>‹#›</a:t>
            </a:fld>
            <a:endParaRPr lang="en-US"/>
          </a:p>
        </p:txBody>
      </p:sp>
    </p:spTree>
    <p:extLst>
      <p:ext uri="{BB962C8B-B14F-4D97-AF65-F5344CB8AC3E}">
        <p14:creationId xmlns:p14="http://schemas.microsoft.com/office/powerpoint/2010/main" val="1240309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96BF6C-D629-4623-99AE-F69F34498EB1}" type="datetimeFigureOut">
              <a:rPr lang="en-US" smtClean="0"/>
              <a:t>6/24/2021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6992A-B36B-48EB-814B-469B9D1F8192}" type="slidenum">
              <a:rPr lang="en-US" smtClean="0"/>
              <a:t>‹#›</a:t>
            </a:fld>
            <a:endParaRPr lang="en-US"/>
          </a:p>
        </p:txBody>
      </p:sp>
    </p:spTree>
    <p:extLst>
      <p:ext uri="{BB962C8B-B14F-4D97-AF65-F5344CB8AC3E}">
        <p14:creationId xmlns:p14="http://schemas.microsoft.com/office/powerpoint/2010/main" val="2491897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96BF6C-D629-4623-99AE-F69F34498EB1}" type="datetimeFigureOut">
              <a:rPr lang="en-US" smtClean="0"/>
              <a:t>6/24/2021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6992A-B36B-48EB-814B-469B9D1F8192}" type="slidenum">
              <a:rPr lang="en-US" smtClean="0"/>
              <a:t>‹#›</a:t>
            </a:fld>
            <a:endParaRPr lang="en-US"/>
          </a:p>
        </p:txBody>
      </p:sp>
    </p:spTree>
    <p:extLst>
      <p:ext uri="{BB962C8B-B14F-4D97-AF65-F5344CB8AC3E}">
        <p14:creationId xmlns:p14="http://schemas.microsoft.com/office/powerpoint/2010/main" val="3810334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6BF6C-D629-4623-99AE-F69F34498EB1}" type="datetimeFigureOut">
              <a:rPr lang="en-US" smtClean="0"/>
              <a:t>6/24/2021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6992A-B36B-48EB-814B-469B9D1F8192}" type="slidenum">
              <a:rPr lang="en-US" smtClean="0"/>
              <a:t>‹#›</a:t>
            </a:fld>
            <a:endParaRPr lang="en-US"/>
          </a:p>
        </p:txBody>
      </p:sp>
    </p:spTree>
    <p:extLst>
      <p:ext uri="{BB962C8B-B14F-4D97-AF65-F5344CB8AC3E}">
        <p14:creationId xmlns:p14="http://schemas.microsoft.com/office/powerpoint/2010/main" val="583237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96BF6C-D629-4623-99AE-F69F34498EB1}" type="datetimeFigureOut">
              <a:rPr lang="en-US" smtClean="0"/>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6992A-B36B-48EB-814B-469B9D1F8192}" type="slidenum">
              <a:rPr lang="en-US" smtClean="0"/>
              <a:t>‹#›</a:t>
            </a:fld>
            <a:endParaRPr lang="en-US"/>
          </a:p>
        </p:txBody>
      </p:sp>
    </p:spTree>
    <p:extLst>
      <p:ext uri="{BB962C8B-B14F-4D97-AF65-F5344CB8AC3E}">
        <p14:creationId xmlns:p14="http://schemas.microsoft.com/office/powerpoint/2010/main" val="444657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96BF6C-D629-4623-99AE-F69F34498EB1}" type="datetimeFigureOut">
              <a:rPr lang="en-US" smtClean="0"/>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6992A-B36B-48EB-814B-469B9D1F8192}" type="slidenum">
              <a:rPr lang="en-US" smtClean="0"/>
              <a:t>‹#›</a:t>
            </a:fld>
            <a:endParaRPr lang="en-US"/>
          </a:p>
        </p:txBody>
      </p:sp>
    </p:spTree>
    <p:extLst>
      <p:ext uri="{BB962C8B-B14F-4D97-AF65-F5344CB8AC3E}">
        <p14:creationId xmlns:p14="http://schemas.microsoft.com/office/powerpoint/2010/main" val="386803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6BF6C-D629-4623-99AE-F69F34498EB1}" type="datetimeFigureOut">
              <a:rPr lang="en-US" smtClean="0"/>
              <a:t>6/24/2021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B6992A-B36B-48EB-814B-469B9D1F8192}" type="slidenum">
              <a:rPr lang="en-US" smtClean="0"/>
              <a:t>‹#›</a:t>
            </a:fld>
            <a:endParaRPr lang="en-US"/>
          </a:p>
        </p:txBody>
      </p:sp>
    </p:spTree>
    <p:extLst>
      <p:ext uri="{BB962C8B-B14F-4D97-AF65-F5344CB8AC3E}">
        <p14:creationId xmlns:p14="http://schemas.microsoft.com/office/powerpoint/2010/main" val="1197639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800" dirty="0" smtClean="0">
                <a:latin typeface="Times New Roman" panose="02020603050405020304" pitchFamily="18" charset="0"/>
                <a:cs typeface="Times New Roman" panose="02020603050405020304" pitchFamily="18" charset="0"/>
              </a:rPr>
              <a:t>Comparison Between Different Approaches </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HIE Challenges and </a:t>
            </a:r>
            <a:r>
              <a:rPr lang="en-US" dirty="0" err="1" smtClean="0">
                <a:latin typeface="Times New Roman" panose="02020603050405020304" pitchFamily="18" charset="0"/>
                <a:cs typeface="Times New Roman" panose="02020603050405020304" pitchFamily="18" charset="0"/>
              </a:rPr>
              <a:t>Blochchain</a:t>
            </a:r>
            <a:r>
              <a:rPr lang="en-US" dirty="0" smtClean="0">
                <a:latin typeface="Times New Roman" panose="02020603050405020304" pitchFamily="18" charset="0"/>
                <a:cs typeface="Times New Roman" panose="02020603050405020304" pitchFamily="18" charset="0"/>
              </a:rPr>
              <a:t> solution.</a:t>
            </a:r>
          </a:p>
          <a:p>
            <a:r>
              <a:rPr lang="en-US" dirty="0" smtClean="0">
                <a:latin typeface="Times New Roman" panose="02020603050405020304" pitchFamily="18" charset="0"/>
                <a:cs typeface="Times New Roman" panose="02020603050405020304" pitchFamily="18" charset="0"/>
              </a:rPr>
              <a:t>Main  articles.</a:t>
            </a:r>
          </a:p>
          <a:p>
            <a:r>
              <a:rPr lang="en-US" dirty="0" smtClean="0">
                <a:latin typeface="Times New Roman" panose="02020603050405020304" pitchFamily="18" charset="0"/>
                <a:cs typeface="Times New Roman" panose="02020603050405020304" pitchFamily="18" charset="0"/>
              </a:rPr>
              <a:t>Comparison table.</a:t>
            </a:r>
          </a:p>
          <a:p>
            <a:r>
              <a:rPr lang="en-US" dirty="0" smtClean="0">
                <a:latin typeface="Times New Roman" panose="02020603050405020304" pitchFamily="18" charset="0"/>
                <a:cs typeface="Times New Roman" panose="02020603050405020304" pitchFamily="18" charset="0"/>
              </a:rPr>
              <a:t>Suitable Approach.</a:t>
            </a:r>
          </a:p>
          <a:p>
            <a:r>
              <a:rPr lang="en-US" dirty="0" smtClean="0">
                <a:latin typeface="Times New Roman" panose="02020603050405020304" pitchFamily="18" charset="0"/>
                <a:cs typeface="Times New Roman" panose="02020603050405020304" pitchFamily="18" charset="0"/>
              </a:rPr>
              <a:t> Limitation of selected Paper.</a:t>
            </a:r>
          </a:p>
          <a:p>
            <a:r>
              <a:rPr lang="en-US" dirty="0" smtClean="0">
                <a:latin typeface="Times New Roman" panose="02020603050405020304" pitchFamily="18" charset="0"/>
                <a:cs typeface="Times New Roman" panose="02020603050405020304" pitchFamily="18" charset="0"/>
              </a:rPr>
              <a:t>Proposed Solution.</a:t>
            </a:r>
          </a:p>
          <a:p>
            <a:endParaRPr lang="en-US" dirty="0"/>
          </a:p>
        </p:txBody>
      </p:sp>
    </p:spTree>
    <p:extLst>
      <p:ext uri="{BB962C8B-B14F-4D97-AF65-F5344CB8AC3E}">
        <p14:creationId xmlns:p14="http://schemas.microsoft.com/office/powerpoint/2010/main" val="31845592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smtClean="0"/>
          </a:p>
          <a:p>
            <a:endParaRPr lang="en-US" dirty="0"/>
          </a:p>
          <a:p>
            <a:pPr marL="0" indent="0">
              <a:buNone/>
            </a:pPr>
            <a:r>
              <a:rPr lang="en-US" dirty="0" smtClean="0"/>
              <a:t>                                           Thank you. </a:t>
            </a:r>
          </a:p>
          <a:p>
            <a:endParaRPr lang="en-US" dirty="0"/>
          </a:p>
          <a:p>
            <a:endParaRPr lang="en-US" dirty="0" smtClean="0"/>
          </a:p>
          <a:p>
            <a:endParaRPr lang="en-US" dirty="0"/>
          </a:p>
          <a:p>
            <a:endParaRPr lang="en-US" dirty="0" smtClean="0"/>
          </a:p>
          <a:p>
            <a:pPr lvl="8"/>
            <a:endParaRPr lang="en-US" dirty="0"/>
          </a:p>
          <a:p>
            <a:pPr marL="3657600" lvl="8" indent="0">
              <a:buNone/>
            </a:pPr>
            <a:r>
              <a:rPr lang="en-US" dirty="0" smtClean="0"/>
              <a:t>                                                                            </a:t>
            </a:r>
            <a:r>
              <a:rPr lang="en-US" b="1" dirty="0" smtClean="0"/>
              <a:t>Joseph </a:t>
            </a:r>
            <a:r>
              <a:rPr lang="en-US" b="1" dirty="0" err="1" smtClean="0"/>
              <a:t>Merhej</a:t>
            </a:r>
            <a:endParaRPr lang="en-US" b="1" dirty="0"/>
          </a:p>
        </p:txBody>
      </p:sp>
    </p:spTree>
    <p:extLst>
      <p:ext uri="{BB962C8B-B14F-4D97-AF65-F5344CB8AC3E}">
        <p14:creationId xmlns:p14="http://schemas.microsoft.com/office/powerpoint/2010/main" val="3361474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84095"/>
            <a:ext cx="9144000" cy="1748118"/>
          </a:xfrm>
        </p:spPr>
        <p:txBody>
          <a:bodyPr>
            <a:normAutofit/>
          </a:bodyPr>
          <a:lstStyle/>
          <a:p>
            <a:r>
              <a:rPr lang="en-US" sz="4800" b="1" dirty="0">
                <a:latin typeface="Times New Roman" panose="02020603050405020304" pitchFamily="18" charset="0"/>
                <a:cs typeface="Times New Roman" panose="02020603050405020304" pitchFamily="18" charset="0"/>
              </a:rPr>
              <a:t>HIE </a:t>
            </a:r>
            <a:r>
              <a:rPr lang="en-US" sz="4800" b="1" dirty="0" smtClean="0">
                <a:latin typeface="Times New Roman" panose="02020603050405020304" pitchFamily="18" charset="0"/>
                <a:cs typeface="Times New Roman" panose="02020603050405020304" pitchFamily="18" charset="0"/>
              </a:rPr>
              <a:t>Challenges And </a:t>
            </a:r>
            <a:r>
              <a:rPr lang="en-US" sz="4800" b="1" dirty="0" err="1">
                <a:latin typeface="Times New Roman" panose="02020603050405020304" pitchFamily="18" charset="0"/>
                <a:cs typeface="Times New Roman" panose="02020603050405020304" pitchFamily="18" charset="0"/>
              </a:rPr>
              <a:t>Blockchain</a:t>
            </a:r>
            <a:r>
              <a:rPr lang="en-US" sz="4800" b="1" dirty="0">
                <a:latin typeface="Times New Roman" panose="02020603050405020304" pitchFamily="18" charset="0"/>
                <a:cs typeface="Times New Roman" panose="02020603050405020304" pitchFamily="18" charset="0"/>
              </a:rPr>
              <a:t> Solutions</a:t>
            </a:r>
            <a:endParaRPr lang="en-US"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2232212"/>
            <a:ext cx="9144000" cy="4289612"/>
          </a:xfrm>
        </p:spPr>
        <p:txBody>
          <a:bodyPr/>
          <a:lstStyle/>
          <a:p>
            <a:pPr algn="l"/>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669389121"/>
              </p:ext>
            </p:extLst>
          </p:nvPr>
        </p:nvGraphicFramePr>
        <p:xfrm>
          <a:off x="1524000" y="2232207"/>
          <a:ext cx="9144000" cy="4553088"/>
        </p:xfrm>
        <a:graphic>
          <a:graphicData uri="http://schemas.openxmlformats.org/drawingml/2006/table">
            <a:tbl>
              <a:tblPr firstRow="1" bandRow="1">
                <a:tableStyleId>{5C22544A-7EE6-4342-B048-85BDC9FD1C3A}</a:tableStyleId>
              </a:tblPr>
              <a:tblGrid>
                <a:gridCol w="4572000"/>
                <a:gridCol w="4572000"/>
              </a:tblGrid>
              <a:tr h="714936">
                <a:tc>
                  <a:txBody>
                    <a:bodyPr/>
                    <a:lstStyle/>
                    <a:p>
                      <a:pPr algn="ctr"/>
                      <a:r>
                        <a:rPr lang="en-US" sz="2400" b="1" kern="1200" dirty="0" smtClean="0">
                          <a:solidFill>
                            <a:schemeClr val="lt1"/>
                          </a:solidFill>
                          <a:effectLst/>
                          <a:latin typeface="Times New Roman" panose="02020603050405020304" pitchFamily="18" charset="0"/>
                          <a:ea typeface="+mn-ea"/>
                          <a:cs typeface="Times New Roman" panose="02020603050405020304" pitchFamily="18" charset="0"/>
                        </a:rPr>
                        <a:t>HIE Challenges</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b="1" kern="1200" dirty="0" err="1" smtClean="0">
                          <a:solidFill>
                            <a:schemeClr val="lt1"/>
                          </a:solidFill>
                          <a:effectLst/>
                          <a:latin typeface="Times New Roman" panose="02020603050405020304" pitchFamily="18" charset="0"/>
                          <a:ea typeface="+mn-ea"/>
                          <a:cs typeface="Times New Roman" panose="02020603050405020304" pitchFamily="18" charset="0"/>
                        </a:rPr>
                        <a:t>Blockchain</a:t>
                      </a:r>
                      <a:r>
                        <a:rPr lang="en-US" sz="2400" b="1" kern="1200" dirty="0" smtClean="0">
                          <a:solidFill>
                            <a:schemeClr val="lt1"/>
                          </a:solidFill>
                          <a:effectLst/>
                          <a:latin typeface="Times New Roman" panose="02020603050405020304" pitchFamily="18" charset="0"/>
                          <a:ea typeface="+mn-ea"/>
                          <a:cs typeface="Times New Roman" panose="02020603050405020304" pitchFamily="18" charset="0"/>
                        </a:rPr>
                        <a:t> Solutions</a:t>
                      </a:r>
                      <a:endParaRPr lang="en-US" sz="2400" b="1" kern="1200" dirty="0">
                        <a:solidFill>
                          <a:schemeClr val="lt1"/>
                        </a:solidFill>
                        <a:effectLst/>
                        <a:latin typeface="Times New Roman" panose="02020603050405020304" pitchFamily="18" charset="0"/>
                        <a:ea typeface="+mn-ea"/>
                        <a:cs typeface="Times New Roman" panose="02020603050405020304" pitchFamily="18" charset="0"/>
                      </a:endParaRPr>
                    </a:p>
                  </a:txBody>
                  <a:tcPr/>
                </a:tc>
              </a:tr>
              <a:tr h="714936">
                <a:tc>
                  <a:txBody>
                    <a:bodyPr/>
                    <a:lstStyle/>
                    <a:p>
                      <a:pPr marL="0" marR="0" algn="just">
                        <a:lnSpc>
                          <a:spcPct val="107000"/>
                        </a:lnSpc>
                        <a:spcBef>
                          <a:spcPts val="0"/>
                        </a:spcBef>
                        <a:spcAft>
                          <a:spcPts val="0"/>
                        </a:spcAft>
                      </a:pPr>
                      <a:r>
                        <a:rPr lang="en-US" sz="2000" dirty="0">
                          <a:solidFill>
                            <a:srgbClr val="222222"/>
                          </a:solidFill>
                          <a:effectLst/>
                          <a:latin typeface="Times New Roman" panose="02020603050405020304" pitchFamily="18" charset="0"/>
                          <a:ea typeface="Calibri" panose="020F0502020204030204" pitchFamily="34" charset="0"/>
                          <a:cs typeface="Arial" panose="020B0604020202020204" pitchFamily="34" charset="0"/>
                        </a:rPr>
                        <a:t>The difficulty of timely matching a patient across different healthcare </a:t>
                      </a:r>
                      <a:r>
                        <a:rPr lang="en-US" sz="2000" dirty="0" smtClean="0">
                          <a:solidFill>
                            <a:srgbClr val="222222"/>
                          </a:solidFill>
                          <a:effectLst/>
                          <a:latin typeface="Times New Roman" panose="02020603050405020304" pitchFamily="18" charset="0"/>
                          <a:ea typeface="Calibri" panose="020F0502020204030204" pitchFamily="34" charset="0"/>
                          <a:cs typeface="Arial" panose="020B0604020202020204" pitchFamily="34" charset="0"/>
                        </a:rPr>
                        <a:t>facilities.</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2000" kern="1200" dirty="0">
                          <a:solidFill>
                            <a:srgbClr val="222222"/>
                          </a:solidFill>
                          <a:effectLst/>
                          <a:latin typeface="Times New Roman" panose="02020603050405020304" pitchFamily="18" charset="0"/>
                          <a:ea typeface="Calibri" panose="020F0502020204030204" pitchFamily="34" charset="0"/>
                          <a:cs typeface="Arial" panose="020B0604020202020204" pitchFamily="34" charset="0"/>
                        </a:rPr>
                        <a:t>Public/Private key pair can be used to represent patient’s identities.</a:t>
                      </a:r>
                    </a:p>
                  </a:txBody>
                  <a:tcPr marL="68580" marR="68580" marT="0" marB="0"/>
                </a:tc>
              </a:tr>
              <a:tr h="714936">
                <a:tc>
                  <a:txBody>
                    <a:bodyPr/>
                    <a:lstStyle/>
                    <a:p>
                      <a:pPr marL="0" marR="0" algn="just">
                        <a:lnSpc>
                          <a:spcPct val="107000"/>
                        </a:lnSpc>
                        <a:spcBef>
                          <a:spcPts val="0"/>
                        </a:spcBef>
                        <a:spcAft>
                          <a:spcPts val="0"/>
                        </a:spcAft>
                      </a:pPr>
                      <a:r>
                        <a:rPr lang="en-US" sz="2000" kern="1200" dirty="0">
                          <a:solidFill>
                            <a:srgbClr val="222222"/>
                          </a:solidFill>
                          <a:effectLst/>
                          <a:latin typeface="Times New Roman" panose="02020603050405020304" pitchFamily="18" charset="0"/>
                          <a:ea typeface="Calibri" panose="020F0502020204030204" pitchFamily="34" charset="0"/>
                          <a:cs typeface="Arial" panose="020B0604020202020204" pitchFamily="34" charset="0"/>
                        </a:rPr>
                        <a:t>Potential Data inconsistency concerns due to integrity loss during </a:t>
                      </a:r>
                      <a:r>
                        <a:rPr lang="en-US" sz="2000" kern="1200" dirty="0" smtClean="0">
                          <a:solidFill>
                            <a:srgbClr val="222222"/>
                          </a:solidFill>
                          <a:effectLst/>
                          <a:latin typeface="Times New Roman" panose="02020603050405020304" pitchFamily="18" charset="0"/>
                          <a:ea typeface="Calibri" panose="020F0502020204030204" pitchFamily="34" charset="0"/>
                          <a:cs typeface="Arial" panose="020B0604020202020204" pitchFamily="34" charset="0"/>
                        </a:rPr>
                        <a:t>transmission.</a:t>
                      </a:r>
                      <a:endParaRPr lang="en-US" sz="2000" kern="1200" dirty="0">
                        <a:solidFill>
                          <a:srgbClr val="222222"/>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2000" kern="1200" dirty="0">
                          <a:solidFill>
                            <a:srgbClr val="222222"/>
                          </a:solidFill>
                          <a:effectLst/>
                          <a:latin typeface="Times New Roman" panose="02020603050405020304" pitchFamily="18" charset="0"/>
                          <a:ea typeface="Calibri" panose="020F0502020204030204" pitchFamily="34" charset="0"/>
                          <a:cs typeface="Arial" panose="020B0604020202020204" pitchFamily="34" charset="0"/>
                        </a:rPr>
                        <a:t>Immutability feature can ensure data consistency.</a:t>
                      </a:r>
                    </a:p>
                  </a:txBody>
                  <a:tcPr marL="68580" marR="68580" marT="0" marB="0"/>
                </a:tc>
              </a:tr>
              <a:tr h="714936">
                <a:tc>
                  <a:txBody>
                    <a:bodyPr/>
                    <a:lstStyle/>
                    <a:p>
                      <a:pPr marL="0" marR="0" algn="just">
                        <a:lnSpc>
                          <a:spcPct val="107000"/>
                        </a:lnSpc>
                        <a:spcBef>
                          <a:spcPts val="0"/>
                        </a:spcBef>
                        <a:spcAft>
                          <a:spcPts val="0"/>
                        </a:spcAft>
                      </a:pPr>
                      <a:r>
                        <a:rPr lang="en-US" sz="2000" kern="1200" dirty="0">
                          <a:solidFill>
                            <a:srgbClr val="222222"/>
                          </a:solidFill>
                          <a:effectLst/>
                          <a:latin typeface="Times New Roman" panose="02020603050405020304" pitchFamily="18" charset="0"/>
                          <a:ea typeface="Calibri" panose="020F0502020204030204" pitchFamily="34" charset="0"/>
                          <a:cs typeface="Arial" panose="020B0604020202020204" pitchFamily="34" charset="0"/>
                        </a:rPr>
                        <a:t>Locating healthcare facilities to collect the patient-agreeable information. </a:t>
                      </a:r>
                    </a:p>
                  </a:txBody>
                  <a:tcPr marL="68580" marR="68580" marT="0" marB="0"/>
                </a:tc>
                <a:tc>
                  <a:txBody>
                    <a:bodyPr/>
                    <a:lstStyle/>
                    <a:p>
                      <a:pPr marL="0" marR="0" algn="just">
                        <a:lnSpc>
                          <a:spcPct val="107000"/>
                        </a:lnSpc>
                        <a:spcBef>
                          <a:spcPts val="0"/>
                        </a:spcBef>
                        <a:spcAft>
                          <a:spcPts val="0"/>
                        </a:spcAft>
                      </a:pPr>
                      <a:r>
                        <a:rPr lang="en-US" sz="2000" kern="1200" dirty="0">
                          <a:solidFill>
                            <a:srgbClr val="222222"/>
                          </a:solidFill>
                          <a:effectLst/>
                          <a:latin typeface="Times New Roman" panose="02020603050405020304" pitchFamily="18" charset="0"/>
                          <a:ea typeface="Calibri" panose="020F0502020204030204" pitchFamily="34" charset="0"/>
                          <a:cs typeface="Arial" panose="020B0604020202020204" pitchFamily="34" charset="0"/>
                        </a:rPr>
                        <a:t>Smart contract can be utilized to store </a:t>
                      </a:r>
                      <a:r>
                        <a:rPr lang="en-US" sz="2000" kern="1200" dirty="0" err="1">
                          <a:solidFill>
                            <a:srgbClr val="222222"/>
                          </a:solidFill>
                          <a:effectLst/>
                          <a:latin typeface="Times New Roman" panose="02020603050405020304" pitchFamily="18" charset="0"/>
                          <a:ea typeface="Calibri" panose="020F0502020204030204" pitchFamily="34" charset="0"/>
                          <a:cs typeface="Arial" panose="020B0604020202020204" pitchFamily="34" charset="0"/>
                        </a:rPr>
                        <a:t>touchpoints</a:t>
                      </a:r>
                      <a:r>
                        <a:rPr lang="en-US" sz="2000" kern="1200" dirty="0">
                          <a:solidFill>
                            <a:srgbClr val="222222"/>
                          </a:solidFill>
                          <a:effectLst/>
                          <a:latin typeface="Times New Roman" panose="02020603050405020304" pitchFamily="18" charset="0"/>
                          <a:ea typeface="Calibri" panose="020F0502020204030204" pitchFamily="34" charset="0"/>
                          <a:cs typeface="Arial" panose="020B0604020202020204" pitchFamily="34" charset="0"/>
                        </a:rPr>
                        <a:t> for clinicians to quick select.</a:t>
                      </a:r>
                    </a:p>
                  </a:txBody>
                  <a:tcPr marL="68580" marR="68580" marT="0" marB="0"/>
                </a:tc>
              </a:tr>
              <a:tr h="714936">
                <a:tc>
                  <a:txBody>
                    <a:bodyPr/>
                    <a:lstStyle/>
                    <a:p>
                      <a:pPr marL="0" marR="0" algn="just">
                        <a:lnSpc>
                          <a:spcPct val="107000"/>
                        </a:lnSpc>
                        <a:spcBef>
                          <a:spcPts val="0"/>
                        </a:spcBef>
                        <a:spcAft>
                          <a:spcPts val="0"/>
                        </a:spcAft>
                      </a:pPr>
                      <a:r>
                        <a:rPr lang="en-US" sz="2000" kern="1200" dirty="0">
                          <a:solidFill>
                            <a:srgbClr val="222222"/>
                          </a:solidFill>
                          <a:effectLst/>
                          <a:latin typeface="Times New Roman" panose="02020603050405020304" pitchFamily="18" charset="0"/>
                          <a:ea typeface="Calibri" panose="020F0502020204030204" pitchFamily="34" charset="0"/>
                          <a:cs typeface="Arial" panose="020B0604020202020204" pitchFamily="34" charset="0"/>
                        </a:rPr>
                        <a:t>Potential security and privacy concerns specified as data breaches caused by unauthorized access to health information.</a:t>
                      </a:r>
                    </a:p>
                  </a:txBody>
                  <a:tcPr marL="68580" marR="68580" marT="0" marB="0"/>
                </a:tc>
                <a:tc>
                  <a:txBody>
                    <a:bodyPr/>
                    <a:lstStyle/>
                    <a:p>
                      <a:pPr marL="0" marR="0" algn="just">
                        <a:lnSpc>
                          <a:spcPct val="107000"/>
                        </a:lnSpc>
                        <a:spcBef>
                          <a:spcPts val="0"/>
                        </a:spcBef>
                        <a:spcAft>
                          <a:spcPts val="0"/>
                        </a:spcAft>
                      </a:pPr>
                      <a:r>
                        <a:rPr lang="en-US" sz="2000" kern="1200" dirty="0" err="1" smtClean="0">
                          <a:solidFill>
                            <a:srgbClr val="222222"/>
                          </a:solidFill>
                          <a:effectLst/>
                          <a:latin typeface="Times New Roman" panose="02020603050405020304" pitchFamily="18" charset="0"/>
                          <a:ea typeface="Calibri" panose="020F0502020204030204" pitchFamily="34" charset="0"/>
                          <a:cs typeface="Arial" panose="020B0604020202020204" pitchFamily="34" charset="0"/>
                        </a:rPr>
                        <a:t>Unheckable</a:t>
                      </a:r>
                      <a:r>
                        <a:rPr lang="en-US" sz="2000" kern="1200" dirty="0" smtClean="0">
                          <a:solidFill>
                            <a:srgbClr val="222222"/>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kern="1200" dirty="0">
                          <a:solidFill>
                            <a:srgbClr val="222222"/>
                          </a:solidFill>
                          <a:effectLst/>
                          <a:latin typeface="Times New Roman" panose="02020603050405020304" pitchFamily="18" charset="0"/>
                          <a:ea typeface="Calibri" panose="020F0502020204030204" pitchFamily="34" charset="0"/>
                          <a:cs typeface="Arial" panose="020B0604020202020204" pitchFamily="34" charset="0"/>
                        </a:rPr>
                        <a:t>peer-to-peer network ensures every transactions needs patient’s authorization. </a:t>
                      </a:r>
                    </a:p>
                  </a:txBody>
                  <a:tcPr marL="68580" marR="68580" marT="0" marB="0"/>
                </a:tc>
              </a:tr>
              <a:tr h="714936">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7580223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a:latin typeface="Times New Roman" panose="02020603050405020304" pitchFamily="18" charset="0"/>
                <a:cs typeface="Times New Roman" panose="02020603050405020304" pitchFamily="18" charset="0"/>
              </a:rPr>
              <a:t>Main Articles to be compared.</a:t>
            </a:r>
            <a:r>
              <a:rPr lang="en-US" dirty="0">
                <a:latin typeface="Times New Roman" panose="02020603050405020304" pitchFamily="18" charset="0"/>
                <a:cs typeface="Times New Roman" panose="02020603050405020304" pitchFamily="18" charset="0"/>
              </a:rPr>
              <a:t> </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33289166"/>
              </p:ext>
            </p:extLst>
          </p:nvPr>
        </p:nvGraphicFramePr>
        <p:xfrm>
          <a:off x="838200" y="1414462"/>
          <a:ext cx="10515605" cy="5454029"/>
        </p:xfrm>
        <a:graphic>
          <a:graphicData uri="http://schemas.openxmlformats.org/drawingml/2006/table">
            <a:tbl>
              <a:tblPr firstRow="1" bandRow="1">
                <a:tableStyleId>{5C22544A-7EE6-4342-B048-85BDC9FD1C3A}</a:tableStyleId>
              </a:tblPr>
              <a:tblGrid>
                <a:gridCol w="5062538"/>
                <a:gridCol w="2528887"/>
                <a:gridCol w="857254"/>
                <a:gridCol w="2066926"/>
              </a:tblGrid>
              <a:tr h="742011">
                <a:tc>
                  <a:txBody>
                    <a:bodyPr/>
                    <a:lstStyle/>
                    <a:p>
                      <a:pPr algn="ctr"/>
                      <a:r>
                        <a:rPr lang="en-US" sz="2400" dirty="0" smtClean="0">
                          <a:latin typeface="Times New Roman" panose="02020603050405020304" pitchFamily="18" charset="0"/>
                          <a:cs typeface="Times New Roman" panose="02020603050405020304" pitchFamily="18" charset="0"/>
                        </a:rPr>
                        <a:t>Article Name</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Authors</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Year</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Journal </a:t>
                      </a:r>
                      <a:endParaRPr lang="en-US" sz="2400" dirty="0">
                        <a:latin typeface="Times New Roman" panose="02020603050405020304" pitchFamily="18" charset="0"/>
                        <a:cs typeface="Times New Roman" panose="02020603050405020304" pitchFamily="18" charset="0"/>
                      </a:endParaRPr>
                    </a:p>
                  </a:txBody>
                  <a:tcPr/>
                </a:tc>
              </a:tr>
              <a:tr h="872477">
                <a:tc>
                  <a:txBody>
                    <a:bodyPr/>
                    <a:lstStyle/>
                    <a:p>
                      <a:r>
                        <a:rPr lang="en-US" sz="1800" dirty="0" smtClean="0">
                          <a:latin typeface="Times New Roman" panose="02020603050405020304" pitchFamily="18" charset="0"/>
                          <a:cs typeface="Times New Roman" panose="02020603050405020304" pitchFamily="18" charset="0"/>
                        </a:rPr>
                        <a:t>[1]: On the design of a </a:t>
                      </a:r>
                      <a:r>
                        <a:rPr lang="en-US" sz="1800" dirty="0" err="1" smtClean="0">
                          <a:latin typeface="Times New Roman" panose="02020603050405020304" pitchFamily="18" charset="0"/>
                          <a:cs typeface="Times New Roman" panose="02020603050405020304" pitchFamily="18" charset="0"/>
                        </a:rPr>
                        <a:t>blockchain</a:t>
                      </a:r>
                      <a:r>
                        <a:rPr lang="en-US" sz="1800" dirty="0" smtClean="0">
                          <a:latin typeface="Times New Roman" panose="02020603050405020304" pitchFamily="18" charset="0"/>
                          <a:cs typeface="Times New Roman" panose="02020603050405020304" pitchFamily="18" charset="0"/>
                        </a:rPr>
                        <a:t>-based system to facilitate healthcare data sharing.</a:t>
                      </a:r>
                      <a:endParaRPr lang="en-US" dirty="0"/>
                    </a:p>
                  </a:txBody>
                  <a:tcPr/>
                </a:tc>
                <a:tc>
                  <a:txBody>
                    <a:bodyPr/>
                    <a:lstStyle/>
                    <a:p>
                      <a:r>
                        <a:rPr lang="en-US" sz="1800" b="0" i="0" u="none" strike="noStrike" kern="1200" baseline="0" dirty="0" err="1" smtClean="0">
                          <a:solidFill>
                            <a:schemeClr val="dk1"/>
                          </a:solidFill>
                          <a:latin typeface="+mn-lt"/>
                          <a:ea typeface="+mn-ea"/>
                          <a:cs typeface="+mn-cs"/>
                        </a:rPr>
                        <a:t>A.Theodouli</a:t>
                      </a:r>
                      <a:r>
                        <a:rPr lang="en-US" sz="1800" b="0" i="0" u="none" strike="noStrike" kern="1200" baseline="0" dirty="0" smtClean="0">
                          <a:solidFill>
                            <a:schemeClr val="dk1"/>
                          </a:solidFill>
                          <a:latin typeface="+mn-lt"/>
                          <a:ea typeface="+mn-ea"/>
                          <a:cs typeface="+mn-cs"/>
                        </a:rPr>
                        <a:t>, S. </a:t>
                      </a:r>
                      <a:r>
                        <a:rPr lang="en-US" sz="1800" b="0" i="0" u="none" strike="noStrike" kern="1200" baseline="0" dirty="0" err="1" smtClean="0">
                          <a:solidFill>
                            <a:schemeClr val="dk1"/>
                          </a:solidFill>
                          <a:latin typeface="+mn-lt"/>
                          <a:ea typeface="+mn-ea"/>
                          <a:cs typeface="+mn-cs"/>
                        </a:rPr>
                        <a:t>Arakliotis</a:t>
                      </a:r>
                      <a:r>
                        <a:rPr lang="en-US" sz="1800" b="0" i="0" u="none" strike="noStrike" kern="1200" baseline="0" dirty="0" smtClean="0">
                          <a:solidFill>
                            <a:schemeClr val="dk1"/>
                          </a:solidFill>
                          <a:latin typeface="+mn-lt"/>
                          <a:ea typeface="+mn-ea"/>
                          <a:cs typeface="+mn-cs"/>
                        </a:rPr>
                        <a:t>, </a:t>
                      </a:r>
                      <a:r>
                        <a:rPr lang="en-US" sz="1800" b="0" i="0" u="none" strike="noStrike" kern="1200" baseline="0" dirty="0" err="1" smtClean="0">
                          <a:solidFill>
                            <a:schemeClr val="dk1"/>
                          </a:solidFill>
                          <a:latin typeface="+mn-lt"/>
                          <a:ea typeface="+mn-ea"/>
                          <a:cs typeface="+mn-cs"/>
                        </a:rPr>
                        <a:t>K.Moschou</a:t>
                      </a:r>
                      <a:r>
                        <a:rPr lang="en-US" sz="1800" b="0" i="0" u="none" strike="noStrike" kern="1200" baseline="0" dirty="0" smtClean="0">
                          <a:solidFill>
                            <a:schemeClr val="dk1"/>
                          </a:solidFill>
                          <a:latin typeface="+mn-lt"/>
                          <a:ea typeface="+mn-ea"/>
                          <a:cs typeface="+mn-cs"/>
                        </a:rPr>
                        <a:t>, </a:t>
                      </a:r>
                      <a:r>
                        <a:rPr lang="en-US" sz="1800" b="0" i="0" u="none" strike="noStrike" kern="1200" baseline="0" dirty="0" err="1" smtClean="0">
                          <a:solidFill>
                            <a:schemeClr val="dk1"/>
                          </a:solidFill>
                          <a:latin typeface="+mn-lt"/>
                          <a:ea typeface="+mn-ea"/>
                          <a:cs typeface="+mn-cs"/>
                        </a:rPr>
                        <a:t>K.Votis</a:t>
                      </a:r>
                      <a:r>
                        <a:rPr lang="en-US" sz="1800" b="0" i="0" u="none" strike="noStrike" kern="1200" baseline="0" dirty="0" smtClean="0">
                          <a:solidFill>
                            <a:schemeClr val="dk1"/>
                          </a:solidFill>
                          <a:latin typeface="+mn-lt"/>
                          <a:ea typeface="+mn-ea"/>
                          <a:cs typeface="+mn-cs"/>
                        </a:rPr>
                        <a:t>, </a:t>
                      </a:r>
                      <a:r>
                        <a:rPr lang="en-US" sz="1800" b="0" i="0" u="none" strike="noStrike" kern="1200" baseline="0" dirty="0" err="1" smtClean="0">
                          <a:solidFill>
                            <a:schemeClr val="dk1"/>
                          </a:solidFill>
                          <a:latin typeface="+mn-lt"/>
                          <a:ea typeface="+mn-ea"/>
                          <a:cs typeface="+mn-cs"/>
                        </a:rPr>
                        <a:t>D.Tzovaras</a:t>
                      </a:r>
                      <a:r>
                        <a:rPr lang="en-US" sz="1800" b="0" i="0" u="none" strike="noStrike" kern="1200" baseline="0" dirty="0" smtClean="0">
                          <a:solidFill>
                            <a:schemeClr val="dk1"/>
                          </a:solidFill>
                          <a:latin typeface="+mn-lt"/>
                          <a:ea typeface="+mn-ea"/>
                          <a:cs typeface="+mn-cs"/>
                        </a:rPr>
                        <a:t>.</a:t>
                      </a:r>
                      <a:endParaRPr lang="en-US" dirty="0"/>
                    </a:p>
                  </a:txBody>
                  <a:tcPr/>
                </a:tc>
                <a:tc>
                  <a:txBody>
                    <a:bodyPr/>
                    <a:lstStyle/>
                    <a:p>
                      <a:r>
                        <a:rPr lang="en-US" b="1" dirty="0" smtClean="0"/>
                        <a:t>2018</a:t>
                      </a:r>
                      <a:endParaRPr lang="en-US" b="1" dirty="0"/>
                    </a:p>
                  </a:txBody>
                  <a:tcPr/>
                </a:tc>
                <a:tc>
                  <a:txBody>
                    <a:bodyPr/>
                    <a:lstStyle/>
                    <a:p>
                      <a:r>
                        <a:rPr lang="en-US" sz="1800" b="1" dirty="0" smtClean="0">
                          <a:solidFill>
                            <a:schemeClr val="tx1"/>
                          </a:solidFill>
                          <a:latin typeface="Times New Roman" panose="02020603050405020304" pitchFamily="18" charset="0"/>
                          <a:cs typeface="Times New Roman" panose="02020603050405020304" pitchFamily="18" charset="0"/>
                        </a:rPr>
                        <a:t>17</a:t>
                      </a:r>
                      <a:r>
                        <a:rPr lang="en-US" sz="1800" b="1" baseline="30000" dirty="0" smtClean="0">
                          <a:solidFill>
                            <a:schemeClr val="tx1"/>
                          </a:solidFill>
                          <a:latin typeface="Times New Roman" panose="02020603050405020304" pitchFamily="18" charset="0"/>
                          <a:cs typeface="Times New Roman" panose="02020603050405020304" pitchFamily="18" charset="0"/>
                        </a:rPr>
                        <a:t>th</a:t>
                      </a:r>
                      <a:r>
                        <a:rPr lang="en-US" sz="1800" b="1" dirty="0" smtClean="0">
                          <a:solidFill>
                            <a:schemeClr val="tx1"/>
                          </a:solidFill>
                          <a:latin typeface="Times New Roman" panose="02020603050405020304" pitchFamily="18" charset="0"/>
                          <a:cs typeface="Times New Roman" panose="02020603050405020304" pitchFamily="18" charset="0"/>
                        </a:rPr>
                        <a:t> IEEE   International Conference.</a:t>
                      </a:r>
                      <a:endParaRPr lang="en-US" b="1" dirty="0">
                        <a:solidFill>
                          <a:schemeClr val="tx1"/>
                        </a:solidFill>
                      </a:endParaRPr>
                    </a:p>
                  </a:txBody>
                  <a:tcPr/>
                </a:tc>
              </a:tr>
              <a:tr h="629590">
                <a:tc>
                  <a:txBody>
                    <a:bodyPr/>
                    <a:lstStyle/>
                    <a:p>
                      <a:r>
                        <a:rPr lang="en-US" sz="1800" dirty="0" smtClean="0">
                          <a:latin typeface="Times New Roman" panose="02020603050405020304" pitchFamily="18" charset="0"/>
                          <a:cs typeface="Times New Roman" panose="02020603050405020304" pitchFamily="18" charset="0"/>
                        </a:rPr>
                        <a:t>[2]:</a:t>
                      </a:r>
                      <a:r>
                        <a:rPr lang="en-US" sz="1800" b="1"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 Non-Intrusive Elderly Home Monitoring System. </a:t>
                      </a:r>
                      <a:endParaRPr lang="en-US" dirty="0"/>
                    </a:p>
                  </a:txBody>
                  <a:tcPr/>
                </a:tc>
                <a:tc>
                  <a:txBody>
                    <a:bodyPr/>
                    <a:lstStyle/>
                    <a:p>
                      <a:r>
                        <a:rPr lang="en-US" sz="1700" dirty="0" err="1" smtClean="0">
                          <a:latin typeface="Times New Roman" panose="02020603050405020304" pitchFamily="18" charset="0"/>
                          <a:cs typeface="Times New Roman" panose="02020603050405020304" pitchFamily="18" charset="0"/>
                        </a:rPr>
                        <a:t>L.Fang</a:t>
                      </a:r>
                      <a:r>
                        <a:rPr lang="en-US" sz="1700" dirty="0" smtClean="0">
                          <a:latin typeface="Times New Roman" panose="02020603050405020304" pitchFamily="18" charset="0"/>
                          <a:cs typeface="Times New Roman" panose="02020603050405020304" pitchFamily="18" charset="0"/>
                        </a:rPr>
                        <a:t>, Y Wu, C.WU, Y. Yu</a:t>
                      </a:r>
                      <a:endParaRPr lang="en-US" sz="1700" dirty="0"/>
                    </a:p>
                  </a:txBody>
                  <a:tcPr/>
                </a:tc>
                <a:tc>
                  <a:txBody>
                    <a:bodyPr/>
                    <a:lstStyle/>
                    <a:p>
                      <a:r>
                        <a:rPr lang="en-US" sz="1800" b="1" kern="1200" dirty="0" smtClean="0">
                          <a:solidFill>
                            <a:schemeClr val="dk1"/>
                          </a:solidFill>
                          <a:latin typeface="+mn-lt"/>
                          <a:ea typeface="+mn-ea"/>
                          <a:cs typeface="+mn-cs"/>
                        </a:rPr>
                        <a:t>2020</a:t>
                      </a:r>
                      <a:endParaRPr lang="en-US" sz="1800" b="1" kern="1200" dirty="0">
                        <a:solidFill>
                          <a:schemeClr val="dk1"/>
                        </a:solidFill>
                        <a:latin typeface="+mn-lt"/>
                        <a:ea typeface="+mn-ea"/>
                        <a:cs typeface="+mn-cs"/>
                      </a:endParaRPr>
                    </a:p>
                  </a:txBody>
                  <a:tcPr/>
                </a:tc>
                <a:tc>
                  <a:txBody>
                    <a:bodyPr/>
                    <a:lstStyle/>
                    <a:p>
                      <a:r>
                        <a:rPr lang="en-US" sz="1800" b="1" kern="1200" dirty="0" smtClean="0">
                          <a:solidFill>
                            <a:schemeClr val="tx1"/>
                          </a:solidFill>
                          <a:latin typeface="Times New Roman" panose="02020603050405020304" pitchFamily="18" charset="0"/>
                          <a:ea typeface="+mn-ea"/>
                          <a:cs typeface="Times New Roman" panose="02020603050405020304" pitchFamily="18" charset="0"/>
                        </a:rPr>
                        <a:t> IEEE Internet of Things Journal .</a:t>
                      </a:r>
                      <a:endParaRPr 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tc>
              </a:tr>
              <a:tr h="861047">
                <a:tc>
                  <a:txBody>
                    <a:bodyPr/>
                    <a:lstStyle/>
                    <a:p>
                      <a:r>
                        <a:rPr lang="en-US" sz="1800" dirty="0" smtClean="0">
                          <a:latin typeface="Times New Roman" panose="02020603050405020304" pitchFamily="18" charset="0"/>
                          <a:cs typeface="Times New Roman" panose="02020603050405020304" pitchFamily="18" charset="0"/>
                        </a:rPr>
                        <a:t>[3]: A Patient-Centric Health Information Exchange Framework Using </a:t>
                      </a:r>
                      <a:r>
                        <a:rPr lang="en-US" sz="1800" dirty="0" err="1" smtClean="0">
                          <a:latin typeface="Times New Roman" panose="02020603050405020304" pitchFamily="18" charset="0"/>
                          <a:cs typeface="Times New Roman" panose="02020603050405020304" pitchFamily="18" charset="0"/>
                        </a:rPr>
                        <a:t>Blockchain</a:t>
                      </a:r>
                      <a:r>
                        <a:rPr lang="en-US" sz="1800" dirty="0" smtClean="0">
                          <a:latin typeface="Times New Roman" panose="02020603050405020304" pitchFamily="18" charset="0"/>
                          <a:cs typeface="Times New Roman" panose="02020603050405020304" pitchFamily="18" charset="0"/>
                        </a:rPr>
                        <a:t> </a:t>
                      </a:r>
                      <a:r>
                        <a:rPr lang="en-US" sz="1800" kern="1200" dirty="0" smtClean="0">
                          <a:solidFill>
                            <a:schemeClr val="dk1"/>
                          </a:solidFill>
                          <a:latin typeface="Times New Roman" panose="02020603050405020304" pitchFamily="18" charset="0"/>
                          <a:ea typeface="+mn-ea"/>
                          <a:cs typeface="Times New Roman" panose="02020603050405020304" pitchFamily="18" charset="0"/>
                        </a:rPr>
                        <a:t>Technology.</a:t>
                      </a:r>
                      <a:endParaRPr lang="en-US" sz="18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en-US" sz="1800" u="none" dirty="0" err="1" smtClean="0"/>
                        <a:t>Y.Zhuang</a:t>
                      </a:r>
                      <a:r>
                        <a:rPr lang="en-US" sz="1800" dirty="0" smtClean="0"/>
                        <a:t>, </a:t>
                      </a:r>
                      <a:r>
                        <a:rPr lang="en-US" sz="1800" dirty="0" err="1" smtClean="0"/>
                        <a:t>LR.Sheets</a:t>
                      </a:r>
                      <a:r>
                        <a:rPr lang="en-US" sz="1800" dirty="0" smtClean="0"/>
                        <a:t>, YW Chen</a:t>
                      </a:r>
                      <a:endParaRPr lang="en-US" dirty="0"/>
                    </a:p>
                  </a:txBody>
                  <a:tcPr/>
                </a:tc>
                <a:tc>
                  <a:txBody>
                    <a:bodyPr/>
                    <a:lstStyle/>
                    <a:p>
                      <a:r>
                        <a:rPr lang="en-US" sz="1800" b="1" kern="1200" dirty="0" smtClean="0">
                          <a:solidFill>
                            <a:schemeClr val="dk1"/>
                          </a:solidFill>
                          <a:latin typeface="+mn-lt"/>
                          <a:ea typeface="+mn-ea"/>
                          <a:cs typeface="+mn-cs"/>
                        </a:rPr>
                        <a:t>2020</a:t>
                      </a:r>
                      <a:endParaRPr lang="en-US" sz="1800" b="1"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latin typeface="Times New Roman" panose="02020603050405020304" pitchFamily="18" charset="0"/>
                          <a:ea typeface="+mn-ea"/>
                          <a:cs typeface="Times New Roman" panose="02020603050405020304" pitchFamily="18" charset="0"/>
                        </a:rPr>
                        <a:t>IEEE Journal of Biomedical and Health Informatics.</a:t>
                      </a:r>
                      <a:endParaRPr lang="en-US" dirty="0"/>
                    </a:p>
                  </a:txBody>
                  <a:tcPr/>
                </a:tc>
              </a:tr>
              <a:tr h="585788">
                <a:tc>
                  <a:txBody>
                    <a:bodyPr/>
                    <a:lstStyle/>
                    <a:p>
                      <a:r>
                        <a:rPr lang="en-US" sz="1800" dirty="0" smtClean="0">
                          <a:latin typeface="Times New Roman" panose="02020603050405020304" pitchFamily="18" charset="0"/>
                          <a:cs typeface="Times New Roman" panose="02020603050405020304" pitchFamily="18" charset="0"/>
                        </a:rPr>
                        <a:t>[4]: A </a:t>
                      </a:r>
                      <a:r>
                        <a:rPr lang="en-US" sz="1800" dirty="0" err="1" smtClean="0">
                          <a:latin typeface="Times New Roman" panose="02020603050405020304" pitchFamily="18" charset="0"/>
                          <a:cs typeface="Times New Roman" panose="02020603050405020304" pitchFamily="18" charset="0"/>
                        </a:rPr>
                        <a:t>Blockchain</a:t>
                      </a:r>
                      <a:r>
                        <a:rPr lang="en-US" sz="1800" dirty="0" smtClean="0">
                          <a:latin typeface="Times New Roman" panose="02020603050405020304" pitchFamily="18" charset="0"/>
                          <a:cs typeface="Times New Roman" panose="02020603050405020304" pitchFamily="18" charset="0"/>
                        </a:rPr>
                        <a:t>-Based Smart Contract System for Healthcare Management. </a:t>
                      </a:r>
                      <a:endParaRPr lang="en-US" dirty="0"/>
                    </a:p>
                  </a:txBody>
                  <a:tcPr/>
                </a:tc>
                <a:tc>
                  <a:txBody>
                    <a:bodyPr/>
                    <a:lstStyle/>
                    <a:p>
                      <a:r>
                        <a:rPr lang="en-US" sz="1700" kern="1200" dirty="0" err="1" smtClean="0">
                          <a:solidFill>
                            <a:schemeClr val="dk1"/>
                          </a:solidFill>
                          <a:latin typeface="Times New Roman" panose="02020603050405020304" pitchFamily="18" charset="0"/>
                          <a:ea typeface="+mn-ea"/>
                          <a:cs typeface="Times New Roman" panose="02020603050405020304" pitchFamily="18" charset="0"/>
                        </a:rPr>
                        <a:t>Asma</a:t>
                      </a:r>
                      <a:r>
                        <a:rPr lang="en-US" sz="1700" kern="1200" dirty="0" smtClean="0">
                          <a:solidFill>
                            <a:schemeClr val="dk1"/>
                          </a:solidFill>
                          <a:latin typeface="Times New Roman" panose="02020603050405020304" pitchFamily="18" charset="0"/>
                          <a:ea typeface="+mn-ea"/>
                          <a:cs typeface="Times New Roman" panose="02020603050405020304" pitchFamily="18" charset="0"/>
                        </a:rPr>
                        <a:t> </a:t>
                      </a:r>
                      <a:r>
                        <a:rPr lang="en-US" sz="1700" kern="1200" dirty="0" err="1" smtClean="0">
                          <a:solidFill>
                            <a:schemeClr val="dk1"/>
                          </a:solidFill>
                          <a:latin typeface="Times New Roman" panose="02020603050405020304" pitchFamily="18" charset="0"/>
                          <a:ea typeface="+mn-ea"/>
                          <a:cs typeface="Times New Roman" panose="02020603050405020304" pitchFamily="18" charset="0"/>
                        </a:rPr>
                        <a:t>Khatoon</a:t>
                      </a:r>
                      <a:endParaRPr lang="en-US" sz="17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en-US" sz="1800" b="1" kern="1200" dirty="0" smtClean="0">
                          <a:solidFill>
                            <a:schemeClr val="dk1"/>
                          </a:solidFill>
                          <a:latin typeface="+mn-lt"/>
                          <a:ea typeface="+mn-ea"/>
                          <a:cs typeface="+mn-cs"/>
                        </a:rPr>
                        <a:t>2020</a:t>
                      </a:r>
                      <a:endParaRPr lang="en-US" sz="1800" b="1" kern="1200" dirty="0">
                        <a:solidFill>
                          <a:schemeClr val="dk1"/>
                        </a:solidFill>
                        <a:latin typeface="+mn-lt"/>
                        <a:ea typeface="+mn-ea"/>
                        <a:cs typeface="+mn-cs"/>
                      </a:endParaRPr>
                    </a:p>
                  </a:txBody>
                  <a:tcPr/>
                </a:tc>
                <a:tc>
                  <a:txBody>
                    <a:bodyPr/>
                    <a:lstStyle/>
                    <a:p>
                      <a:r>
                        <a:rPr lang="en-US" sz="1600" b="1" kern="1200" dirty="0" smtClean="0">
                          <a:solidFill>
                            <a:schemeClr val="tx1"/>
                          </a:solidFill>
                          <a:latin typeface="Times New Roman" panose="02020603050405020304" pitchFamily="18" charset="0"/>
                          <a:ea typeface="+mn-ea"/>
                          <a:cs typeface="Times New Roman" panose="02020603050405020304" pitchFamily="18" charset="0"/>
                        </a:rPr>
                        <a:t>Electronics-2020.</a:t>
                      </a:r>
                      <a:endParaRPr lang="en-US" sz="1600" b="1" kern="1200" dirty="0">
                        <a:solidFill>
                          <a:schemeClr val="tx1"/>
                        </a:solidFill>
                        <a:latin typeface="Times New Roman" panose="02020603050405020304" pitchFamily="18" charset="0"/>
                        <a:ea typeface="+mn-ea"/>
                        <a:cs typeface="Times New Roman" panose="02020603050405020304" pitchFamily="18" charset="0"/>
                      </a:endParaRPr>
                    </a:p>
                  </a:txBody>
                  <a:tcPr/>
                </a:tc>
              </a:tr>
              <a:tr h="742011">
                <a:tc>
                  <a:txBody>
                    <a:bodyPr/>
                    <a:lstStyle/>
                    <a:p>
                      <a:r>
                        <a:rPr lang="en-US" sz="1800" dirty="0" smtClean="0">
                          <a:latin typeface="Times New Roman" panose="02020603050405020304" pitchFamily="18" charset="0"/>
                          <a:cs typeface="Times New Roman" panose="02020603050405020304" pitchFamily="18" charset="0"/>
                        </a:rPr>
                        <a:t>[5]: Integrating </a:t>
                      </a:r>
                      <a:r>
                        <a:rPr lang="en-US" sz="1800" dirty="0" err="1" smtClean="0">
                          <a:latin typeface="Times New Roman" panose="02020603050405020304" pitchFamily="18" charset="0"/>
                          <a:cs typeface="Times New Roman" panose="02020603050405020304" pitchFamily="18" charset="0"/>
                        </a:rPr>
                        <a:t>Blockchain</a:t>
                      </a:r>
                      <a:r>
                        <a:rPr lang="en-US" sz="1800" dirty="0" smtClean="0">
                          <a:latin typeface="Times New Roman" panose="02020603050405020304" pitchFamily="18" charset="0"/>
                          <a:cs typeface="Times New Roman" panose="02020603050405020304" pitchFamily="18" charset="0"/>
                        </a:rPr>
                        <a:t> for data sharing and collaboration in mobile healthcare applications.</a:t>
                      </a:r>
                      <a:endParaRPr lang="en-US" dirty="0"/>
                    </a:p>
                  </a:txBody>
                  <a:tcPr/>
                </a:tc>
                <a:tc>
                  <a:txBody>
                    <a:bodyPr/>
                    <a:lstStyle/>
                    <a:p>
                      <a:r>
                        <a:rPr lang="en-US" sz="1700" kern="1200" dirty="0" err="1" smtClean="0">
                          <a:solidFill>
                            <a:schemeClr val="tx1"/>
                          </a:solidFill>
                          <a:latin typeface="Times New Roman" panose="02020603050405020304" pitchFamily="18" charset="0"/>
                          <a:ea typeface="+mn-ea"/>
                          <a:cs typeface="Times New Roman" panose="02020603050405020304" pitchFamily="18" charset="0"/>
                        </a:rPr>
                        <a:t>X.Liang</a:t>
                      </a:r>
                      <a:r>
                        <a:rPr lang="en-US" sz="1700" kern="1200" dirty="0" smtClean="0">
                          <a:solidFill>
                            <a:schemeClr val="tx1"/>
                          </a:solidFill>
                          <a:latin typeface="Times New Roman" panose="02020603050405020304" pitchFamily="18" charset="0"/>
                          <a:ea typeface="+mn-ea"/>
                          <a:cs typeface="Times New Roman" panose="02020603050405020304" pitchFamily="18" charset="0"/>
                        </a:rPr>
                        <a:t>, </a:t>
                      </a:r>
                      <a:r>
                        <a:rPr lang="en-US" sz="1700" kern="1200" dirty="0" err="1" smtClean="0">
                          <a:solidFill>
                            <a:schemeClr val="tx1"/>
                          </a:solidFill>
                          <a:latin typeface="Times New Roman" panose="02020603050405020304" pitchFamily="18" charset="0"/>
                          <a:ea typeface="+mn-ea"/>
                          <a:cs typeface="Times New Roman" panose="02020603050405020304" pitchFamily="18" charset="0"/>
                        </a:rPr>
                        <a:t>J.Zhao</a:t>
                      </a:r>
                      <a:r>
                        <a:rPr lang="en-US" sz="1700" kern="1200" dirty="0" smtClean="0">
                          <a:solidFill>
                            <a:schemeClr val="tx1"/>
                          </a:solidFill>
                          <a:latin typeface="Times New Roman" panose="02020603050405020304" pitchFamily="18" charset="0"/>
                          <a:ea typeface="+mn-ea"/>
                          <a:cs typeface="Times New Roman" panose="02020603050405020304" pitchFamily="18" charset="0"/>
                        </a:rPr>
                        <a:t>, </a:t>
                      </a:r>
                      <a:r>
                        <a:rPr lang="en-US" sz="1700" kern="1200" dirty="0" err="1" smtClean="0">
                          <a:solidFill>
                            <a:schemeClr val="tx1"/>
                          </a:solidFill>
                          <a:latin typeface="Times New Roman" panose="02020603050405020304" pitchFamily="18" charset="0"/>
                          <a:ea typeface="+mn-ea"/>
                          <a:cs typeface="Times New Roman" panose="02020603050405020304" pitchFamily="18" charset="0"/>
                        </a:rPr>
                        <a:t>S.Shetty</a:t>
                      </a:r>
                      <a:r>
                        <a:rPr lang="en-US" sz="1700" kern="1200" dirty="0" smtClean="0">
                          <a:solidFill>
                            <a:schemeClr val="tx1"/>
                          </a:solidFill>
                          <a:latin typeface="Times New Roman" panose="02020603050405020304" pitchFamily="18" charset="0"/>
                          <a:ea typeface="+mn-ea"/>
                          <a:cs typeface="Times New Roman" panose="02020603050405020304" pitchFamily="18" charset="0"/>
                        </a:rPr>
                        <a:t>, </a:t>
                      </a:r>
                      <a:r>
                        <a:rPr lang="en-US" sz="1700" kern="1200" dirty="0" err="1" smtClean="0">
                          <a:solidFill>
                            <a:schemeClr val="tx1"/>
                          </a:solidFill>
                          <a:latin typeface="Times New Roman" panose="02020603050405020304" pitchFamily="18" charset="0"/>
                          <a:ea typeface="+mn-ea"/>
                          <a:cs typeface="Times New Roman" panose="02020603050405020304" pitchFamily="18" charset="0"/>
                        </a:rPr>
                        <a:t>J.Liu</a:t>
                      </a:r>
                      <a:endParaRPr lang="en-US" sz="17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r>
                        <a:rPr lang="en-US" sz="1800" b="1" kern="1200" dirty="0" smtClean="0">
                          <a:solidFill>
                            <a:schemeClr val="dk1"/>
                          </a:solidFill>
                          <a:latin typeface="+mn-lt"/>
                          <a:ea typeface="+mn-ea"/>
                          <a:cs typeface="+mn-cs"/>
                        </a:rPr>
                        <a:t>2017</a:t>
                      </a:r>
                      <a:endParaRPr lang="en-US" sz="1800" b="1" kern="1200" dirty="0">
                        <a:solidFill>
                          <a:schemeClr val="dk1"/>
                        </a:solidFill>
                        <a:latin typeface="+mn-lt"/>
                        <a:ea typeface="+mn-ea"/>
                        <a:cs typeface="+mn-cs"/>
                      </a:endParaRPr>
                    </a:p>
                  </a:txBody>
                  <a:tcPr/>
                </a:tc>
                <a:tc>
                  <a:txBody>
                    <a:bodyPr/>
                    <a:lstStyle/>
                    <a:p>
                      <a:r>
                        <a:rPr lang="en-US" sz="1800" b="1" kern="1200" dirty="0" smtClean="0">
                          <a:solidFill>
                            <a:schemeClr val="tx1"/>
                          </a:solidFill>
                          <a:latin typeface="Times New Roman" panose="02020603050405020304" pitchFamily="18" charset="0"/>
                          <a:ea typeface="+mn-ea"/>
                          <a:cs typeface="Times New Roman" panose="02020603050405020304" pitchFamily="18" charset="0"/>
                        </a:rPr>
                        <a:t>28</a:t>
                      </a:r>
                      <a:r>
                        <a:rPr lang="en-US" sz="1800" b="1" kern="1200" baseline="30000" dirty="0" smtClean="0">
                          <a:solidFill>
                            <a:schemeClr val="tx1"/>
                          </a:solidFill>
                          <a:latin typeface="Times New Roman" panose="02020603050405020304" pitchFamily="18" charset="0"/>
                          <a:ea typeface="+mn-ea"/>
                          <a:cs typeface="Times New Roman" panose="02020603050405020304" pitchFamily="18" charset="0"/>
                        </a:rPr>
                        <a:t>th</a:t>
                      </a:r>
                      <a:r>
                        <a:rPr lang="en-US" sz="1800" b="1" kern="1200" baseline="0" dirty="0" smtClean="0">
                          <a:solidFill>
                            <a:schemeClr val="tx1"/>
                          </a:solidFill>
                          <a:latin typeface="Times New Roman" panose="02020603050405020304" pitchFamily="18" charset="0"/>
                          <a:ea typeface="+mn-ea"/>
                          <a:cs typeface="Times New Roman" panose="02020603050405020304" pitchFamily="18" charset="0"/>
                        </a:rPr>
                        <a:t> IEEE</a:t>
                      </a:r>
                      <a:r>
                        <a:rPr lang="en-US" sz="1800" b="1" kern="1200" dirty="0" smtClean="0">
                          <a:solidFill>
                            <a:schemeClr val="tx1"/>
                          </a:solidFill>
                          <a:latin typeface="Times New Roman" panose="02020603050405020304" pitchFamily="18" charset="0"/>
                          <a:ea typeface="+mn-ea"/>
                          <a:cs typeface="Times New Roman" panose="02020603050405020304" pitchFamily="18" charset="0"/>
                        </a:rPr>
                        <a:t> International Conference.</a:t>
                      </a:r>
                      <a:endParaRPr 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tc>
              </a:tr>
              <a:tr h="742011">
                <a:tc>
                  <a:txBody>
                    <a:bodyPr/>
                    <a:lstStyle/>
                    <a:p>
                      <a:r>
                        <a:rPr lang="en-US" sz="1800" dirty="0" smtClean="0">
                          <a:latin typeface="Times New Roman" panose="02020603050405020304" pitchFamily="18" charset="0"/>
                          <a:cs typeface="Times New Roman" panose="02020603050405020304" pitchFamily="18" charset="0"/>
                        </a:rPr>
                        <a:t>[6]: Efficient key management scheme for health </a:t>
                      </a:r>
                      <a:r>
                        <a:rPr lang="en-US" sz="1800" dirty="0" err="1" smtClean="0">
                          <a:latin typeface="Times New Roman" panose="02020603050405020304" pitchFamily="18" charset="0"/>
                          <a:cs typeface="Times New Roman" panose="02020603050405020304" pitchFamily="18" charset="0"/>
                        </a:rPr>
                        <a:t>blockchain</a:t>
                      </a:r>
                      <a:endParaRPr lang="en-US" dirty="0"/>
                    </a:p>
                  </a:txBody>
                  <a:tcPr/>
                </a:tc>
                <a:tc>
                  <a:txBody>
                    <a:bodyPr/>
                    <a:lstStyle/>
                    <a:p>
                      <a:r>
                        <a:rPr lang="pt-BR" sz="1800" b="0" i="0" kern="1200" dirty="0" smtClean="0">
                          <a:solidFill>
                            <a:schemeClr val="dk1"/>
                          </a:solidFill>
                          <a:effectLst/>
                          <a:latin typeface="+mn-lt"/>
                          <a:ea typeface="+mn-ea"/>
                          <a:cs typeface="+mn-cs"/>
                        </a:rPr>
                        <a:t>H Zhao, P Bai, Y Peng, R Xu</a:t>
                      </a:r>
                      <a:endParaRPr lang="en-US" dirty="0"/>
                    </a:p>
                  </a:txBody>
                  <a:tcPr/>
                </a:tc>
                <a:tc>
                  <a:txBody>
                    <a:bodyPr/>
                    <a:lstStyle/>
                    <a:p>
                      <a:r>
                        <a:rPr lang="en-US" b="1" dirty="0" smtClean="0">
                          <a:solidFill>
                            <a:schemeClr val="tx1"/>
                          </a:solidFill>
                        </a:rPr>
                        <a:t>2018</a:t>
                      </a:r>
                      <a:endParaRPr lang="en-US" b="1" dirty="0">
                        <a:solidFill>
                          <a:schemeClr val="tx1"/>
                        </a:solidFill>
                      </a:endParaRPr>
                    </a:p>
                  </a:txBody>
                  <a:tcPr/>
                </a:tc>
                <a:tc>
                  <a:txBody>
                    <a:bodyPr/>
                    <a:lstStyle/>
                    <a:p>
                      <a:r>
                        <a:rPr lang="en-US" sz="1800" b="1" kern="1200" baseline="0" dirty="0" smtClean="0">
                          <a:solidFill>
                            <a:schemeClr val="tx1"/>
                          </a:solidFill>
                          <a:latin typeface="Times New Roman" panose="02020603050405020304" pitchFamily="18" charset="0"/>
                          <a:ea typeface="+mn-ea"/>
                          <a:cs typeface="Times New Roman" panose="02020603050405020304" pitchFamily="18" charset="0"/>
                        </a:rPr>
                        <a:t>IET Journals.</a:t>
                      </a:r>
                      <a:endParaRPr lang="en-US" sz="1800" b="1" kern="1200" baseline="0" dirty="0">
                        <a:solidFill>
                          <a:schemeClr val="tx1"/>
                        </a:solidFill>
                        <a:latin typeface="Times New Roman" panose="02020603050405020304" pitchFamily="18" charset="0"/>
                        <a:ea typeface="+mn-ea"/>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8702554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4813"/>
            <a:ext cx="10515600" cy="1048869"/>
          </a:xfrm>
        </p:spPr>
        <p:txBody>
          <a:bodyPr>
            <a:normAutofit/>
          </a:bodyPr>
          <a:lstStyle/>
          <a:p>
            <a:pPr algn="ctr"/>
            <a:r>
              <a:rPr lang="en-US" sz="4800" dirty="0" smtClean="0">
                <a:latin typeface="Times New Roman" panose="02020603050405020304" pitchFamily="18" charset="0"/>
                <a:cs typeface="Times New Roman" panose="02020603050405020304" pitchFamily="18" charset="0"/>
              </a:rPr>
              <a:t>Comparison Table</a:t>
            </a:r>
            <a:endParaRPr lang="en-US" sz="4800" dirty="0"/>
          </a:p>
        </p:txBody>
      </p:sp>
      <p:sp>
        <p:nvSpPr>
          <p:cNvPr id="3" name="Content Placeholder 2"/>
          <p:cNvSpPr>
            <a:spLocks noGrp="1"/>
          </p:cNvSpPr>
          <p:nvPr>
            <p:ph idx="1"/>
          </p:nvPr>
        </p:nvSpPr>
        <p:spPr>
          <a:xfrm>
            <a:off x="838200" y="1062318"/>
            <a:ext cx="10515600" cy="5795682"/>
          </a:xfrm>
        </p:spPr>
        <p:txBody>
          <a:bodyPr/>
          <a:lstStyle/>
          <a:p>
            <a:pPr marL="0" indent="0">
              <a:buNone/>
            </a:pPr>
            <a:r>
              <a:rPr lang="en-US" dirty="0" smtClean="0"/>
              <a:t>This table represent the comparison between the main selected articles by using a comparison algorithm that measure and compare these approaches according to a list of parameters as showing below: </a:t>
            </a:r>
          </a:p>
          <a:p>
            <a:pPr marL="0" indent="0">
              <a:buNone/>
            </a:pPr>
            <a:r>
              <a:rPr lang="en-US" dirty="0" smtClean="0"/>
              <a:t> </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818028045"/>
              </p:ext>
            </p:extLst>
          </p:nvPr>
        </p:nvGraphicFramePr>
        <p:xfrm>
          <a:off x="1023471" y="2286001"/>
          <a:ext cx="9882096" cy="4612698"/>
        </p:xfrm>
        <a:graphic>
          <a:graphicData uri="http://schemas.openxmlformats.org/drawingml/2006/table">
            <a:tbl>
              <a:tblPr firstRow="1" bandRow="1">
                <a:tableStyleId>{5C22544A-7EE6-4342-B048-85BDC9FD1C3A}</a:tableStyleId>
              </a:tblPr>
              <a:tblGrid>
                <a:gridCol w="1411728"/>
                <a:gridCol w="1411728"/>
                <a:gridCol w="1411728"/>
                <a:gridCol w="1411728"/>
                <a:gridCol w="1411728"/>
                <a:gridCol w="1411728"/>
                <a:gridCol w="1411728"/>
              </a:tblGrid>
              <a:tr h="403810">
                <a:tc>
                  <a:txBody>
                    <a:bodyPr/>
                    <a:lstStyle/>
                    <a:p>
                      <a:pPr algn="ctr"/>
                      <a:r>
                        <a:rPr lang="en-US" dirty="0" smtClean="0"/>
                        <a:t>Approaches</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r>
              <a:tr h="403810">
                <a:tc>
                  <a:txBody>
                    <a:bodyPr/>
                    <a:lstStyle/>
                    <a:p>
                      <a:r>
                        <a:rPr lang="en-US" sz="1800" b="1" kern="1200" dirty="0" smtClean="0">
                          <a:solidFill>
                            <a:schemeClr val="dk1"/>
                          </a:solidFill>
                          <a:effectLst/>
                          <a:latin typeface="+mn-lt"/>
                          <a:ea typeface="+mn-ea"/>
                          <a:cs typeface="+mn-cs"/>
                        </a:rPr>
                        <a:t>Security</a:t>
                      </a:r>
                      <a:endParaRPr lang="en-US" dirty="0"/>
                    </a:p>
                  </a:txBody>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74.01</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83.97</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79.70</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71.27</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61.40</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72.52</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403810">
                <a:tc>
                  <a:txBody>
                    <a:bodyPr/>
                    <a:lstStyle/>
                    <a:p>
                      <a:r>
                        <a:rPr lang="en-US" sz="1800" b="1" kern="1200" dirty="0" smtClean="0">
                          <a:solidFill>
                            <a:schemeClr val="dk1"/>
                          </a:solidFill>
                          <a:effectLst/>
                          <a:latin typeface="+mn-lt"/>
                          <a:ea typeface="+mn-ea"/>
                          <a:cs typeface="+mn-cs"/>
                        </a:rPr>
                        <a:t>Integrity</a:t>
                      </a:r>
                      <a:endParaRPr lang="en-US" dirty="0"/>
                    </a:p>
                  </a:txBody>
                  <a:tcPr/>
                </a:tc>
                <a:tc>
                  <a:txBody>
                    <a:bodyPr/>
                    <a:lstStyle/>
                    <a:p>
                      <a:pPr marL="0" marR="0" algn="ctr">
                        <a:lnSpc>
                          <a:spcPct val="107000"/>
                        </a:lnSpc>
                        <a:spcBef>
                          <a:spcPts val="0"/>
                        </a:spcBef>
                        <a:spcAft>
                          <a:spcPts val="0"/>
                        </a:spcAft>
                      </a:pPr>
                      <a:r>
                        <a:rPr lang="en-US" sz="2000" kern="1200" dirty="0">
                          <a:solidFill>
                            <a:schemeClr val="dk1"/>
                          </a:solidFill>
                          <a:effectLst/>
                          <a:latin typeface="Times New Roman" panose="02020603050405020304" pitchFamily="18" charset="0"/>
                          <a:ea typeface="Calibri" panose="020F0502020204030204" pitchFamily="34" charset="0"/>
                          <a:cs typeface="Arial" panose="020B0604020202020204" pitchFamily="34" charset="0"/>
                        </a:rPr>
                        <a:t>79.45</a:t>
                      </a:r>
                    </a:p>
                  </a:txBody>
                  <a:tcPr marL="68580" marR="68580" marT="0" marB="0"/>
                </a:tc>
                <a:tc>
                  <a:txBody>
                    <a:bodyPr/>
                    <a:lstStyle/>
                    <a:p>
                      <a:pPr marL="0" marR="0" algn="ctr">
                        <a:lnSpc>
                          <a:spcPct val="107000"/>
                        </a:lnSpc>
                        <a:spcBef>
                          <a:spcPts val="0"/>
                        </a:spcBef>
                        <a:spcAft>
                          <a:spcPts val="0"/>
                        </a:spcAft>
                        <a:tabLst>
                          <a:tab pos="252730" algn="ctr"/>
                        </a:tabLst>
                      </a:pPr>
                      <a:r>
                        <a:rPr lang="en-US" sz="2000" kern="1200" dirty="0">
                          <a:solidFill>
                            <a:schemeClr val="dk1"/>
                          </a:solidFill>
                          <a:effectLst/>
                          <a:latin typeface="Times New Roman" panose="02020603050405020304" pitchFamily="18" charset="0"/>
                          <a:ea typeface="Calibri" panose="020F0502020204030204" pitchFamily="34" charset="0"/>
                          <a:cs typeface="Arial" panose="020B0604020202020204" pitchFamily="34" charset="0"/>
                        </a:rPr>
                        <a:t>74.91</a:t>
                      </a:r>
                    </a:p>
                  </a:txBody>
                  <a:tcPr marL="68580" marR="68580" marT="0" marB="0"/>
                </a:tc>
                <a:tc>
                  <a:txBody>
                    <a:bodyPr/>
                    <a:lstStyle/>
                    <a:p>
                      <a:pPr marL="0" marR="0" algn="ctr">
                        <a:lnSpc>
                          <a:spcPct val="107000"/>
                        </a:lnSpc>
                        <a:spcBef>
                          <a:spcPts val="0"/>
                        </a:spcBef>
                        <a:spcAft>
                          <a:spcPts val="0"/>
                        </a:spcAft>
                        <a:tabLst>
                          <a:tab pos="668655" algn="ctr"/>
                        </a:tabLst>
                      </a:pPr>
                      <a:r>
                        <a:rPr lang="en-US" sz="2000" kern="1200" dirty="0">
                          <a:solidFill>
                            <a:schemeClr val="dk1"/>
                          </a:solidFill>
                          <a:effectLst/>
                          <a:latin typeface="Times New Roman" panose="02020603050405020304" pitchFamily="18" charset="0"/>
                          <a:ea typeface="Calibri" panose="020F0502020204030204" pitchFamily="34" charset="0"/>
                          <a:cs typeface="Arial" panose="020B0604020202020204" pitchFamily="34" charset="0"/>
                        </a:rPr>
                        <a:t>91.12</a:t>
                      </a:r>
                    </a:p>
                  </a:txBody>
                  <a:tcPr marL="68580" marR="68580" marT="0" marB="0"/>
                </a:tc>
                <a:tc>
                  <a:txBody>
                    <a:bodyPr/>
                    <a:lstStyle/>
                    <a:p>
                      <a:pPr marL="0" marR="0" algn="ctr">
                        <a:lnSpc>
                          <a:spcPct val="107000"/>
                        </a:lnSpc>
                        <a:spcBef>
                          <a:spcPts val="0"/>
                        </a:spcBef>
                        <a:spcAft>
                          <a:spcPts val="0"/>
                        </a:spcAft>
                      </a:pPr>
                      <a:r>
                        <a:rPr lang="en-US" sz="2000" kern="1200" dirty="0">
                          <a:solidFill>
                            <a:schemeClr val="dk1"/>
                          </a:solidFill>
                          <a:effectLst/>
                          <a:latin typeface="Times New Roman" panose="02020603050405020304" pitchFamily="18" charset="0"/>
                          <a:ea typeface="Calibri" panose="020F0502020204030204" pitchFamily="34" charset="0"/>
                          <a:cs typeface="Arial" panose="020B0604020202020204" pitchFamily="34" charset="0"/>
                        </a:rPr>
                        <a:t>77.05</a:t>
                      </a:r>
                    </a:p>
                  </a:txBody>
                  <a:tcPr marL="68580" marR="68580" marT="0" marB="0"/>
                </a:tc>
                <a:tc>
                  <a:txBody>
                    <a:bodyPr/>
                    <a:lstStyle/>
                    <a:p>
                      <a:pPr marL="0" marR="0" algn="ctr">
                        <a:lnSpc>
                          <a:spcPct val="107000"/>
                        </a:lnSpc>
                        <a:spcBef>
                          <a:spcPts val="0"/>
                        </a:spcBef>
                        <a:spcAft>
                          <a:spcPts val="0"/>
                        </a:spcAft>
                      </a:pPr>
                      <a:r>
                        <a:rPr lang="en-US" sz="2000" kern="1200" dirty="0">
                          <a:solidFill>
                            <a:schemeClr val="dk1"/>
                          </a:solidFill>
                          <a:effectLst/>
                          <a:latin typeface="Times New Roman" panose="02020603050405020304" pitchFamily="18" charset="0"/>
                          <a:ea typeface="Calibri" panose="020F0502020204030204" pitchFamily="34" charset="0"/>
                          <a:cs typeface="Arial" panose="020B0604020202020204" pitchFamily="34" charset="0"/>
                        </a:rPr>
                        <a:t>83.36</a:t>
                      </a:r>
                    </a:p>
                  </a:txBody>
                  <a:tcPr marL="68580" marR="68580" marT="0" marB="0"/>
                </a:tc>
                <a:tc>
                  <a:txBody>
                    <a:bodyPr/>
                    <a:lstStyle/>
                    <a:p>
                      <a:pPr marL="0" marR="0" algn="ctr">
                        <a:lnSpc>
                          <a:spcPct val="107000"/>
                        </a:lnSpc>
                        <a:spcBef>
                          <a:spcPts val="0"/>
                        </a:spcBef>
                        <a:spcAft>
                          <a:spcPts val="0"/>
                        </a:spcAft>
                      </a:pPr>
                      <a:r>
                        <a:rPr lang="en-US" sz="2000" kern="1200" dirty="0">
                          <a:solidFill>
                            <a:schemeClr val="dk1"/>
                          </a:solidFill>
                          <a:effectLst/>
                          <a:latin typeface="Times New Roman" panose="02020603050405020304" pitchFamily="18" charset="0"/>
                          <a:ea typeface="Calibri" panose="020F0502020204030204" pitchFamily="34" charset="0"/>
                          <a:cs typeface="Arial" panose="020B0604020202020204" pitchFamily="34" charset="0"/>
                        </a:rPr>
                        <a:t>68.92</a:t>
                      </a:r>
                    </a:p>
                  </a:txBody>
                  <a:tcPr marL="68580" marR="68580" marT="0" marB="0"/>
                </a:tc>
              </a:tr>
              <a:tr h="403810">
                <a:tc>
                  <a:txBody>
                    <a:bodyPr/>
                    <a:lstStyle/>
                    <a:p>
                      <a:r>
                        <a:rPr lang="en-US" sz="1800" b="1" kern="1200" dirty="0" err="1" smtClean="0">
                          <a:solidFill>
                            <a:schemeClr val="dk1"/>
                          </a:solidFill>
                          <a:effectLst/>
                          <a:latin typeface="+mn-lt"/>
                          <a:ea typeface="+mn-ea"/>
                          <a:cs typeface="+mn-cs"/>
                        </a:rPr>
                        <a:t>Accesibilty</a:t>
                      </a:r>
                      <a:endParaRPr lang="en-US" dirty="0"/>
                    </a:p>
                  </a:txBody>
                  <a:tcPr/>
                </a:tc>
                <a:tc>
                  <a:txBody>
                    <a:bodyPr/>
                    <a:lstStyle/>
                    <a:p>
                      <a:pPr marL="0" marR="0" algn="ctr">
                        <a:lnSpc>
                          <a:spcPct val="107000"/>
                        </a:lnSpc>
                        <a:spcBef>
                          <a:spcPts val="0"/>
                        </a:spcBef>
                        <a:spcAft>
                          <a:spcPts val="0"/>
                        </a:spcAft>
                        <a:tabLst>
                          <a:tab pos="353060" algn="ctr"/>
                        </a:tabLst>
                      </a:pPr>
                      <a:r>
                        <a:rPr lang="en-US" sz="2000" kern="1200" dirty="0">
                          <a:solidFill>
                            <a:schemeClr val="dk1"/>
                          </a:solidFill>
                          <a:effectLst/>
                          <a:latin typeface="Times New Roman" panose="02020603050405020304" pitchFamily="18" charset="0"/>
                          <a:ea typeface="Calibri" panose="020F0502020204030204" pitchFamily="34" charset="0"/>
                          <a:cs typeface="Arial" panose="020B0604020202020204" pitchFamily="34" charset="0"/>
                        </a:rPr>
                        <a:t>80.72</a:t>
                      </a:r>
                    </a:p>
                  </a:txBody>
                  <a:tcPr marL="68580" marR="68580" marT="0" marB="0"/>
                </a:tc>
                <a:tc>
                  <a:txBody>
                    <a:bodyPr/>
                    <a:lstStyle/>
                    <a:p>
                      <a:pPr marL="0" marR="0" algn="ctr">
                        <a:lnSpc>
                          <a:spcPct val="107000"/>
                        </a:lnSpc>
                        <a:spcBef>
                          <a:spcPts val="0"/>
                        </a:spcBef>
                        <a:spcAft>
                          <a:spcPts val="0"/>
                        </a:spcAft>
                        <a:tabLst>
                          <a:tab pos="252730" algn="ctr"/>
                        </a:tabLst>
                      </a:pPr>
                      <a:r>
                        <a:rPr lang="en-US" sz="2000" kern="1200" dirty="0">
                          <a:solidFill>
                            <a:schemeClr val="dk1"/>
                          </a:solidFill>
                          <a:effectLst/>
                          <a:latin typeface="Times New Roman" panose="02020603050405020304" pitchFamily="18" charset="0"/>
                          <a:ea typeface="Calibri" panose="020F0502020204030204" pitchFamily="34" charset="0"/>
                          <a:cs typeface="Arial" panose="020B0604020202020204" pitchFamily="34" charset="0"/>
                        </a:rPr>
                        <a:t>87.34</a:t>
                      </a:r>
                    </a:p>
                  </a:txBody>
                  <a:tcPr marL="68580" marR="68580" marT="0" marB="0"/>
                </a:tc>
                <a:tc>
                  <a:txBody>
                    <a:bodyPr/>
                    <a:lstStyle/>
                    <a:p>
                      <a:pPr marL="0" marR="0" algn="ctr">
                        <a:lnSpc>
                          <a:spcPct val="107000"/>
                        </a:lnSpc>
                        <a:spcBef>
                          <a:spcPts val="0"/>
                        </a:spcBef>
                        <a:spcAft>
                          <a:spcPts val="0"/>
                        </a:spcAft>
                      </a:pPr>
                      <a:r>
                        <a:rPr lang="en-US" sz="2000" kern="1200" dirty="0">
                          <a:solidFill>
                            <a:schemeClr val="dk1"/>
                          </a:solidFill>
                          <a:effectLst/>
                          <a:latin typeface="Times New Roman" panose="02020603050405020304" pitchFamily="18" charset="0"/>
                          <a:ea typeface="Calibri" panose="020F0502020204030204" pitchFamily="34" charset="0"/>
                          <a:cs typeface="Arial" panose="020B0604020202020204" pitchFamily="34" charset="0"/>
                        </a:rPr>
                        <a:t>76.6</a:t>
                      </a:r>
                    </a:p>
                  </a:txBody>
                  <a:tcPr marL="68580" marR="68580" marT="0" marB="0"/>
                </a:tc>
                <a:tc>
                  <a:txBody>
                    <a:bodyPr/>
                    <a:lstStyle/>
                    <a:p>
                      <a:pPr marL="0" marR="0" algn="ctr">
                        <a:lnSpc>
                          <a:spcPct val="107000"/>
                        </a:lnSpc>
                        <a:spcBef>
                          <a:spcPts val="0"/>
                        </a:spcBef>
                        <a:spcAft>
                          <a:spcPts val="0"/>
                        </a:spcAft>
                      </a:pPr>
                      <a:r>
                        <a:rPr lang="en-US" sz="2000" kern="1200" dirty="0">
                          <a:solidFill>
                            <a:schemeClr val="dk1"/>
                          </a:solidFill>
                          <a:effectLst/>
                          <a:latin typeface="Times New Roman" panose="02020603050405020304" pitchFamily="18" charset="0"/>
                          <a:ea typeface="Calibri" panose="020F0502020204030204" pitchFamily="34" charset="0"/>
                          <a:cs typeface="Arial" panose="020B0604020202020204" pitchFamily="34" charset="0"/>
                        </a:rPr>
                        <a:t>73.15</a:t>
                      </a:r>
                    </a:p>
                  </a:txBody>
                  <a:tcPr marL="68580" marR="68580" marT="0" marB="0"/>
                </a:tc>
                <a:tc>
                  <a:txBody>
                    <a:bodyPr/>
                    <a:lstStyle/>
                    <a:p>
                      <a:pPr marL="0" marR="0" algn="ctr">
                        <a:lnSpc>
                          <a:spcPct val="107000"/>
                        </a:lnSpc>
                        <a:spcBef>
                          <a:spcPts val="0"/>
                        </a:spcBef>
                        <a:spcAft>
                          <a:spcPts val="0"/>
                        </a:spcAft>
                      </a:pPr>
                      <a:r>
                        <a:rPr lang="en-US" sz="2000" kern="1200" dirty="0">
                          <a:solidFill>
                            <a:schemeClr val="dk1"/>
                          </a:solidFill>
                          <a:effectLst/>
                          <a:latin typeface="Times New Roman" panose="02020603050405020304" pitchFamily="18" charset="0"/>
                          <a:ea typeface="Calibri" panose="020F0502020204030204" pitchFamily="34" charset="0"/>
                          <a:cs typeface="Arial" panose="020B0604020202020204" pitchFamily="34" charset="0"/>
                        </a:rPr>
                        <a:t>65.55</a:t>
                      </a:r>
                    </a:p>
                  </a:txBody>
                  <a:tcPr marL="68580" marR="68580" marT="0" marB="0"/>
                </a:tc>
                <a:tc>
                  <a:txBody>
                    <a:bodyPr/>
                    <a:lstStyle/>
                    <a:p>
                      <a:pPr marL="0" marR="0" algn="ctr">
                        <a:lnSpc>
                          <a:spcPct val="107000"/>
                        </a:lnSpc>
                        <a:spcBef>
                          <a:spcPts val="0"/>
                        </a:spcBef>
                        <a:spcAft>
                          <a:spcPts val="0"/>
                        </a:spcAft>
                      </a:pPr>
                      <a:r>
                        <a:rPr lang="en-US" sz="2000" kern="1200" dirty="0">
                          <a:solidFill>
                            <a:schemeClr val="dk1"/>
                          </a:solidFill>
                          <a:effectLst/>
                          <a:latin typeface="Times New Roman" panose="02020603050405020304" pitchFamily="18" charset="0"/>
                          <a:ea typeface="Calibri" panose="020F0502020204030204" pitchFamily="34" charset="0"/>
                          <a:cs typeface="Arial" panose="020B0604020202020204" pitchFamily="34" charset="0"/>
                        </a:rPr>
                        <a:t>86.54</a:t>
                      </a:r>
                    </a:p>
                  </a:txBody>
                  <a:tcPr marL="68580" marR="68580" marT="0" marB="0"/>
                </a:tc>
              </a:tr>
              <a:tr h="403810">
                <a:tc>
                  <a:txBody>
                    <a:bodyPr/>
                    <a:lstStyle/>
                    <a:p>
                      <a:r>
                        <a:rPr lang="en-US" sz="1800" b="1" kern="1200" dirty="0" smtClean="0">
                          <a:solidFill>
                            <a:schemeClr val="dk1"/>
                          </a:solidFill>
                          <a:effectLst/>
                          <a:latin typeface="+mn-lt"/>
                          <a:ea typeface="+mn-ea"/>
                          <a:cs typeface="+mn-cs"/>
                        </a:rPr>
                        <a:t>Privacy</a:t>
                      </a:r>
                      <a:endParaRPr lang="en-US" dirty="0"/>
                    </a:p>
                  </a:txBody>
                  <a:tcPr/>
                </a:tc>
                <a:tc>
                  <a:txBody>
                    <a:bodyPr/>
                    <a:lstStyle/>
                    <a:p>
                      <a:pPr marL="0" marR="0" algn="ctr">
                        <a:lnSpc>
                          <a:spcPct val="107000"/>
                        </a:lnSpc>
                        <a:spcBef>
                          <a:spcPts val="0"/>
                        </a:spcBef>
                        <a:spcAft>
                          <a:spcPts val="0"/>
                        </a:spcAft>
                      </a:pPr>
                      <a:r>
                        <a:rPr lang="en-US" sz="2000" kern="1200" dirty="0">
                          <a:solidFill>
                            <a:schemeClr val="dk1"/>
                          </a:solidFill>
                          <a:effectLst/>
                          <a:latin typeface="Times New Roman" panose="02020603050405020304" pitchFamily="18" charset="0"/>
                          <a:ea typeface="Calibri" panose="020F0502020204030204" pitchFamily="34" charset="0"/>
                          <a:cs typeface="Arial" panose="020B0604020202020204" pitchFamily="34" charset="0"/>
                        </a:rPr>
                        <a:t>75.05</a:t>
                      </a:r>
                    </a:p>
                  </a:txBody>
                  <a:tcPr marL="68580" marR="68580" marT="0" marB="0"/>
                </a:tc>
                <a:tc>
                  <a:txBody>
                    <a:bodyPr/>
                    <a:lstStyle/>
                    <a:p>
                      <a:pPr marL="0" marR="0" algn="ctr">
                        <a:lnSpc>
                          <a:spcPct val="107000"/>
                        </a:lnSpc>
                        <a:spcBef>
                          <a:spcPts val="0"/>
                        </a:spcBef>
                        <a:spcAft>
                          <a:spcPts val="0"/>
                        </a:spcAft>
                      </a:pPr>
                      <a:r>
                        <a:rPr lang="en-US" sz="2000" kern="1200" dirty="0">
                          <a:solidFill>
                            <a:schemeClr val="dk1"/>
                          </a:solidFill>
                          <a:effectLst/>
                          <a:latin typeface="Times New Roman" panose="02020603050405020304" pitchFamily="18" charset="0"/>
                          <a:ea typeface="Calibri" panose="020F0502020204030204" pitchFamily="34" charset="0"/>
                          <a:cs typeface="Arial" panose="020B0604020202020204" pitchFamily="34" charset="0"/>
                        </a:rPr>
                        <a:t>77.65</a:t>
                      </a:r>
                    </a:p>
                  </a:txBody>
                  <a:tcPr marL="68580" marR="68580" marT="0" marB="0"/>
                </a:tc>
                <a:tc>
                  <a:txBody>
                    <a:bodyPr/>
                    <a:lstStyle/>
                    <a:p>
                      <a:pPr marL="0" marR="0" algn="ctr">
                        <a:lnSpc>
                          <a:spcPct val="107000"/>
                        </a:lnSpc>
                        <a:spcBef>
                          <a:spcPts val="0"/>
                        </a:spcBef>
                        <a:spcAft>
                          <a:spcPts val="0"/>
                        </a:spcAft>
                      </a:pPr>
                      <a:r>
                        <a:rPr lang="en-US" sz="2000" kern="1200" dirty="0">
                          <a:solidFill>
                            <a:schemeClr val="dk1"/>
                          </a:solidFill>
                          <a:effectLst/>
                          <a:latin typeface="Times New Roman" panose="02020603050405020304" pitchFamily="18" charset="0"/>
                          <a:ea typeface="Calibri" panose="020F0502020204030204" pitchFamily="34" charset="0"/>
                          <a:cs typeface="Arial" panose="020B0604020202020204" pitchFamily="34" charset="0"/>
                        </a:rPr>
                        <a:t>86.43</a:t>
                      </a:r>
                    </a:p>
                  </a:txBody>
                  <a:tcPr marL="68580" marR="68580" marT="0" marB="0"/>
                </a:tc>
                <a:tc>
                  <a:txBody>
                    <a:bodyPr/>
                    <a:lstStyle/>
                    <a:p>
                      <a:pPr marL="0" marR="0" algn="ctr">
                        <a:lnSpc>
                          <a:spcPct val="107000"/>
                        </a:lnSpc>
                        <a:spcBef>
                          <a:spcPts val="0"/>
                        </a:spcBef>
                        <a:spcAft>
                          <a:spcPts val="0"/>
                        </a:spcAft>
                      </a:pPr>
                      <a:r>
                        <a:rPr lang="en-US" sz="2000" kern="1200" dirty="0">
                          <a:solidFill>
                            <a:schemeClr val="dk1"/>
                          </a:solidFill>
                          <a:effectLst/>
                          <a:latin typeface="Times New Roman" panose="02020603050405020304" pitchFamily="18" charset="0"/>
                          <a:ea typeface="Calibri" panose="020F0502020204030204" pitchFamily="34" charset="0"/>
                          <a:cs typeface="Arial" panose="020B0604020202020204" pitchFamily="34" charset="0"/>
                        </a:rPr>
                        <a:t>78.36</a:t>
                      </a:r>
                    </a:p>
                  </a:txBody>
                  <a:tcPr marL="68580" marR="68580" marT="0" marB="0"/>
                </a:tc>
                <a:tc>
                  <a:txBody>
                    <a:bodyPr/>
                    <a:lstStyle/>
                    <a:p>
                      <a:pPr marL="0" marR="0" algn="ctr">
                        <a:lnSpc>
                          <a:spcPct val="107000"/>
                        </a:lnSpc>
                        <a:spcBef>
                          <a:spcPts val="0"/>
                        </a:spcBef>
                        <a:spcAft>
                          <a:spcPts val="0"/>
                        </a:spcAft>
                      </a:pPr>
                      <a:r>
                        <a:rPr lang="en-US" sz="2000" kern="1200" dirty="0">
                          <a:solidFill>
                            <a:schemeClr val="dk1"/>
                          </a:solidFill>
                          <a:effectLst/>
                          <a:latin typeface="Times New Roman" panose="02020603050405020304" pitchFamily="18" charset="0"/>
                          <a:ea typeface="Calibri" panose="020F0502020204030204" pitchFamily="34" charset="0"/>
                          <a:cs typeface="Arial" panose="020B0604020202020204" pitchFamily="34" charset="0"/>
                        </a:rPr>
                        <a:t>88.65</a:t>
                      </a:r>
                    </a:p>
                  </a:txBody>
                  <a:tcPr marL="68580" marR="68580" marT="0" marB="0"/>
                </a:tc>
                <a:tc>
                  <a:txBody>
                    <a:bodyPr/>
                    <a:lstStyle/>
                    <a:p>
                      <a:pPr marL="0" marR="0" algn="ctr">
                        <a:lnSpc>
                          <a:spcPct val="107000"/>
                        </a:lnSpc>
                        <a:spcBef>
                          <a:spcPts val="0"/>
                        </a:spcBef>
                        <a:spcAft>
                          <a:spcPts val="0"/>
                        </a:spcAft>
                      </a:pPr>
                      <a:r>
                        <a:rPr lang="en-US" sz="2000" kern="1200" dirty="0">
                          <a:solidFill>
                            <a:schemeClr val="dk1"/>
                          </a:solidFill>
                          <a:effectLst/>
                          <a:latin typeface="Times New Roman" panose="02020603050405020304" pitchFamily="18" charset="0"/>
                          <a:ea typeface="Calibri" panose="020F0502020204030204" pitchFamily="34" charset="0"/>
                          <a:cs typeface="Arial" panose="020B0604020202020204" pitchFamily="34" charset="0"/>
                        </a:rPr>
                        <a:t>83.12</a:t>
                      </a:r>
                    </a:p>
                  </a:txBody>
                  <a:tcPr marL="68580" marR="68580" marT="0" marB="0"/>
                </a:tc>
              </a:tr>
              <a:tr h="403810">
                <a:tc>
                  <a:txBody>
                    <a:bodyPr/>
                    <a:lstStyle/>
                    <a:p>
                      <a:r>
                        <a:rPr lang="en-US" sz="1800" b="1" kern="1200" dirty="0" smtClean="0">
                          <a:solidFill>
                            <a:schemeClr val="dk1"/>
                          </a:solidFill>
                          <a:effectLst/>
                          <a:latin typeface="+mn-lt"/>
                          <a:ea typeface="+mn-ea"/>
                          <a:cs typeface="+mn-cs"/>
                        </a:rPr>
                        <a:t>Accuracy</a:t>
                      </a:r>
                      <a:endParaRPr lang="en-US" dirty="0"/>
                    </a:p>
                  </a:txBody>
                  <a:tcPr/>
                </a:tc>
                <a:tc>
                  <a:txBody>
                    <a:bodyPr/>
                    <a:lstStyle/>
                    <a:p>
                      <a:pPr marL="0" marR="0" algn="ctr">
                        <a:lnSpc>
                          <a:spcPct val="107000"/>
                        </a:lnSpc>
                        <a:spcBef>
                          <a:spcPts val="0"/>
                        </a:spcBef>
                        <a:spcAft>
                          <a:spcPts val="0"/>
                        </a:spcAft>
                      </a:pPr>
                      <a:r>
                        <a:rPr lang="en-US" sz="2000" kern="1200" dirty="0">
                          <a:solidFill>
                            <a:schemeClr val="dk1"/>
                          </a:solidFill>
                          <a:effectLst/>
                          <a:latin typeface="Times New Roman" panose="02020603050405020304" pitchFamily="18" charset="0"/>
                          <a:ea typeface="Calibri" panose="020F0502020204030204" pitchFamily="34" charset="0"/>
                          <a:cs typeface="Arial" panose="020B0604020202020204" pitchFamily="34" charset="0"/>
                        </a:rPr>
                        <a:t>68.11</a:t>
                      </a:r>
                    </a:p>
                  </a:txBody>
                  <a:tcPr marL="68580" marR="68580" marT="0" marB="0"/>
                </a:tc>
                <a:tc>
                  <a:txBody>
                    <a:bodyPr/>
                    <a:lstStyle/>
                    <a:p>
                      <a:pPr marL="0" marR="0" algn="ctr">
                        <a:lnSpc>
                          <a:spcPct val="107000"/>
                        </a:lnSpc>
                        <a:spcBef>
                          <a:spcPts val="0"/>
                        </a:spcBef>
                        <a:spcAft>
                          <a:spcPts val="0"/>
                        </a:spcAft>
                      </a:pPr>
                      <a:r>
                        <a:rPr lang="en-US" sz="2000" kern="1200" dirty="0">
                          <a:solidFill>
                            <a:schemeClr val="dk1"/>
                          </a:solidFill>
                          <a:effectLst/>
                          <a:latin typeface="Times New Roman" panose="02020603050405020304" pitchFamily="18" charset="0"/>
                          <a:ea typeface="Calibri" panose="020F0502020204030204" pitchFamily="34" charset="0"/>
                          <a:cs typeface="Arial" panose="020B0604020202020204" pitchFamily="34" charset="0"/>
                        </a:rPr>
                        <a:t>79.82</a:t>
                      </a:r>
                    </a:p>
                  </a:txBody>
                  <a:tcPr marL="68580" marR="68580" marT="0" marB="0"/>
                </a:tc>
                <a:tc>
                  <a:txBody>
                    <a:bodyPr/>
                    <a:lstStyle/>
                    <a:p>
                      <a:pPr marL="0" marR="0" algn="ctr">
                        <a:lnSpc>
                          <a:spcPct val="107000"/>
                        </a:lnSpc>
                        <a:spcBef>
                          <a:spcPts val="0"/>
                        </a:spcBef>
                        <a:spcAft>
                          <a:spcPts val="0"/>
                        </a:spcAft>
                      </a:pPr>
                      <a:r>
                        <a:rPr lang="en-US" sz="2000" kern="1200" dirty="0">
                          <a:solidFill>
                            <a:schemeClr val="dk1"/>
                          </a:solidFill>
                          <a:effectLst/>
                          <a:latin typeface="Times New Roman" panose="02020603050405020304" pitchFamily="18" charset="0"/>
                          <a:ea typeface="Calibri" panose="020F0502020204030204" pitchFamily="34" charset="0"/>
                          <a:cs typeface="Arial" panose="020B0604020202020204" pitchFamily="34" charset="0"/>
                        </a:rPr>
                        <a:t>89.35</a:t>
                      </a:r>
                    </a:p>
                  </a:txBody>
                  <a:tcPr marL="68580" marR="68580" marT="0" marB="0"/>
                </a:tc>
                <a:tc>
                  <a:txBody>
                    <a:bodyPr/>
                    <a:lstStyle/>
                    <a:p>
                      <a:pPr marL="0" marR="0" algn="ctr">
                        <a:lnSpc>
                          <a:spcPct val="107000"/>
                        </a:lnSpc>
                        <a:spcBef>
                          <a:spcPts val="0"/>
                        </a:spcBef>
                        <a:spcAft>
                          <a:spcPts val="0"/>
                        </a:spcAft>
                      </a:pPr>
                      <a:r>
                        <a:rPr lang="en-US" sz="2000" kern="1200" dirty="0">
                          <a:solidFill>
                            <a:schemeClr val="dk1"/>
                          </a:solidFill>
                          <a:effectLst/>
                          <a:latin typeface="Times New Roman" panose="02020603050405020304" pitchFamily="18" charset="0"/>
                          <a:ea typeface="Calibri" panose="020F0502020204030204" pitchFamily="34" charset="0"/>
                          <a:cs typeface="Arial" panose="020B0604020202020204" pitchFamily="34" charset="0"/>
                        </a:rPr>
                        <a:t>69.62</a:t>
                      </a:r>
                    </a:p>
                  </a:txBody>
                  <a:tcPr marL="68580" marR="68580" marT="0" marB="0"/>
                </a:tc>
                <a:tc>
                  <a:txBody>
                    <a:bodyPr/>
                    <a:lstStyle/>
                    <a:p>
                      <a:pPr marL="0" marR="0" algn="ctr">
                        <a:lnSpc>
                          <a:spcPct val="107000"/>
                        </a:lnSpc>
                        <a:spcBef>
                          <a:spcPts val="0"/>
                        </a:spcBef>
                        <a:spcAft>
                          <a:spcPts val="0"/>
                        </a:spcAft>
                      </a:pPr>
                      <a:r>
                        <a:rPr lang="en-US" sz="2000" kern="1200" dirty="0">
                          <a:solidFill>
                            <a:schemeClr val="dk1"/>
                          </a:solidFill>
                          <a:effectLst/>
                          <a:latin typeface="Times New Roman" panose="02020603050405020304" pitchFamily="18" charset="0"/>
                          <a:ea typeface="Calibri" panose="020F0502020204030204" pitchFamily="34" charset="0"/>
                          <a:cs typeface="Arial" panose="020B0604020202020204" pitchFamily="34" charset="0"/>
                        </a:rPr>
                        <a:t>65.98</a:t>
                      </a:r>
                    </a:p>
                  </a:txBody>
                  <a:tcPr marL="68580" marR="68580" marT="0" marB="0"/>
                </a:tc>
                <a:tc>
                  <a:txBody>
                    <a:bodyPr/>
                    <a:lstStyle/>
                    <a:p>
                      <a:pPr marL="0" marR="0" algn="ctr">
                        <a:lnSpc>
                          <a:spcPct val="107000"/>
                        </a:lnSpc>
                        <a:spcBef>
                          <a:spcPts val="0"/>
                        </a:spcBef>
                        <a:spcAft>
                          <a:spcPts val="0"/>
                        </a:spcAft>
                      </a:pPr>
                      <a:r>
                        <a:rPr lang="en-US" sz="2000" kern="1200" dirty="0">
                          <a:solidFill>
                            <a:schemeClr val="dk1"/>
                          </a:solidFill>
                          <a:effectLst/>
                          <a:latin typeface="Times New Roman" panose="02020603050405020304" pitchFamily="18" charset="0"/>
                          <a:ea typeface="Calibri" panose="020F0502020204030204" pitchFamily="34" charset="0"/>
                          <a:cs typeface="Arial" panose="020B0604020202020204" pitchFamily="34" charset="0"/>
                        </a:rPr>
                        <a:t>74.28</a:t>
                      </a:r>
                    </a:p>
                  </a:txBody>
                  <a:tcPr marL="68580" marR="68580" marT="0" marB="0"/>
                </a:tc>
              </a:tr>
              <a:tr h="403810">
                <a:tc>
                  <a:txBody>
                    <a:bodyPr/>
                    <a:lstStyle/>
                    <a:p>
                      <a:r>
                        <a:rPr lang="en-US" sz="1800" b="1" kern="1200" dirty="0" smtClean="0">
                          <a:solidFill>
                            <a:schemeClr val="dk1"/>
                          </a:solidFill>
                          <a:effectLst/>
                          <a:latin typeface="+mn-lt"/>
                          <a:ea typeface="+mn-ea"/>
                          <a:cs typeface="+mn-cs"/>
                        </a:rPr>
                        <a:t>Scalability</a:t>
                      </a:r>
                      <a:endParaRPr lang="en-US" dirty="0"/>
                    </a:p>
                  </a:txBody>
                  <a:tcPr/>
                </a:tc>
                <a:tc>
                  <a:txBody>
                    <a:bodyPr/>
                    <a:lstStyle/>
                    <a:p>
                      <a:pPr marL="0" marR="0" algn="ctr">
                        <a:lnSpc>
                          <a:spcPct val="107000"/>
                        </a:lnSpc>
                        <a:spcBef>
                          <a:spcPts val="0"/>
                        </a:spcBef>
                        <a:spcAft>
                          <a:spcPts val="0"/>
                        </a:spcAft>
                      </a:pPr>
                      <a:r>
                        <a:rPr lang="en-US" sz="2000" kern="1200" dirty="0">
                          <a:solidFill>
                            <a:schemeClr val="dk1"/>
                          </a:solidFill>
                          <a:effectLst/>
                          <a:latin typeface="Times New Roman" panose="02020603050405020304" pitchFamily="18" charset="0"/>
                          <a:ea typeface="Calibri" panose="020F0502020204030204" pitchFamily="34" charset="0"/>
                          <a:cs typeface="Arial" panose="020B0604020202020204" pitchFamily="34" charset="0"/>
                        </a:rPr>
                        <a:t>62.35</a:t>
                      </a:r>
                    </a:p>
                  </a:txBody>
                  <a:tcPr marL="68580" marR="68580" marT="0" marB="0"/>
                </a:tc>
                <a:tc>
                  <a:txBody>
                    <a:bodyPr/>
                    <a:lstStyle/>
                    <a:p>
                      <a:pPr marL="0" marR="0" algn="ctr">
                        <a:lnSpc>
                          <a:spcPct val="107000"/>
                        </a:lnSpc>
                        <a:spcBef>
                          <a:spcPts val="0"/>
                        </a:spcBef>
                        <a:spcAft>
                          <a:spcPts val="0"/>
                        </a:spcAft>
                      </a:pPr>
                      <a:r>
                        <a:rPr lang="en-US" sz="2000" kern="1200" dirty="0">
                          <a:solidFill>
                            <a:schemeClr val="dk1"/>
                          </a:solidFill>
                          <a:effectLst/>
                          <a:latin typeface="Times New Roman" panose="02020603050405020304" pitchFamily="18" charset="0"/>
                          <a:ea typeface="Calibri" panose="020F0502020204030204" pitchFamily="34" charset="0"/>
                          <a:cs typeface="Arial" panose="020B0604020202020204" pitchFamily="34" charset="0"/>
                        </a:rPr>
                        <a:t>67.75</a:t>
                      </a:r>
                    </a:p>
                  </a:txBody>
                  <a:tcPr marL="68580" marR="68580" marT="0" marB="0"/>
                </a:tc>
                <a:tc>
                  <a:txBody>
                    <a:bodyPr/>
                    <a:lstStyle/>
                    <a:p>
                      <a:pPr marL="0" marR="0" algn="ctr">
                        <a:lnSpc>
                          <a:spcPct val="107000"/>
                        </a:lnSpc>
                        <a:spcBef>
                          <a:spcPts val="0"/>
                        </a:spcBef>
                        <a:spcAft>
                          <a:spcPts val="0"/>
                        </a:spcAft>
                        <a:tabLst>
                          <a:tab pos="190500" algn="l"/>
                          <a:tab pos="668655" algn="ctr"/>
                        </a:tabLst>
                      </a:pPr>
                      <a:r>
                        <a:rPr lang="en-US" sz="2000" kern="1200" dirty="0">
                          <a:solidFill>
                            <a:schemeClr val="dk1"/>
                          </a:solidFill>
                          <a:effectLst/>
                          <a:latin typeface="Times New Roman" panose="02020603050405020304" pitchFamily="18" charset="0"/>
                          <a:ea typeface="Calibri" panose="020F0502020204030204" pitchFamily="34" charset="0"/>
                          <a:cs typeface="Arial" panose="020B0604020202020204" pitchFamily="34" charset="0"/>
                        </a:rPr>
                        <a:t>74.15</a:t>
                      </a:r>
                    </a:p>
                  </a:txBody>
                  <a:tcPr marL="68580" marR="68580" marT="0" marB="0"/>
                </a:tc>
                <a:tc>
                  <a:txBody>
                    <a:bodyPr/>
                    <a:lstStyle/>
                    <a:p>
                      <a:pPr marL="0" marR="0" algn="ctr">
                        <a:lnSpc>
                          <a:spcPct val="107000"/>
                        </a:lnSpc>
                        <a:spcBef>
                          <a:spcPts val="0"/>
                        </a:spcBef>
                        <a:spcAft>
                          <a:spcPts val="0"/>
                        </a:spcAft>
                      </a:pPr>
                      <a:r>
                        <a:rPr lang="en-US" sz="2000" kern="1200" dirty="0">
                          <a:solidFill>
                            <a:schemeClr val="dk1"/>
                          </a:solidFill>
                          <a:effectLst/>
                          <a:latin typeface="Times New Roman" panose="02020603050405020304" pitchFamily="18" charset="0"/>
                          <a:ea typeface="Calibri" panose="020F0502020204030204" pitchFamily="34" charset="0"/>
                          <a:cs typeface="Arial" panose="020B0604020202020204" pitchFamily="34" charset="0"/>
                        </a:rPr>
                        <a:t>84.56</a:t>
                      </a:r>
                    </a:p>
                  </a:txBody>
                  <a:tcPr marL="68580" marR="68580" marT="0" marB="0"/>
                </a:tc>
                <a:tc>
                  <a:txBody>
                    <a:bodyPr/>
                    <a:lstStyle/>
                    <a:p>
                      <a:pPr marL="0" marR="0" algn="ctr">
                        <a:lnSpc>
                          <a:spcPct val="107000"/>
                        </a:lnSpc>
                        <a:spcBef>
                          <a:spcPts val="0"/>
                        </a:spcBef>
                        <a:spcAft>
                          <a:spcPts val="0"/>
                        </a:spcAft>
                      </a:pPr>
                      <a:r>
                        <a:rPr lang="en-US" sz="2000" kern="1200" dirty="0">
                          <a:solidFill>
                            <a:schemeClr val="dk1"/>
                          </a:solidFill>
                          <a:effectLst/>
                          <a:latin typeface="Times New Roman" panose="02020603050405020304" pitchFamily="18" charset="0"/>
                          <a:ea typeface="Calibri" panose="020F0502020204030204" pitchFamily="34" charset="0"/>
                          <a:cs typeface="Arial" panose="020B0604020202020204" pitchFamily="34" charset="0"/>
                        </a:rPr>
                        <a:t>89.32</a:t>
                      </a:r>
                    </a:p>
                  </a:txBody>
                  <a:tcPr marL="68580" marR="68580" marT="0" marB="0"/>
                </a:tc>
                <a:tc>
                  <a:txBody>
                    <a:bodyPr/>
                    <a:lstStyle/>
                    <a:p>
                      <a:pPr marL="0" marR="0" algn="ctr">
                        <a:lnSpc>
                          <a:spcPct val="107000"/>
                        </a:lnSpc>
                        <a:spcBef>
                          <a:spcPts val="0"/>
                        </a:spcBef>
                        <a:spcAft>
                          <a:spcPts val="0"/>
                        </a:spcAft>
                      </a:pPr>
                      <a:r>
                        <a:rPr lang="en-US" sz="2000" kern="1200" dirty="0">
                          <a:solidFill>
                            <a:schemeClr val="dk1"/>
                          </a:solidFill>
                          <a:effectLst/>
                          <a:latin typeface="Times New Roman" panose="02020603050405020304" pitchFamily="18" charset="0"/>
                          <a:ea typeface="Calibri" panose="020F0502020204030204" pitchFamily="34" charset="0"/>
                          <a:cs typeface="Arial" panose="020B0604020202020204" pitchFamily="34" charset="0"/>
                        </a:rPr>
                        <a:t>86.34</a:t>
                      </a:r>
                    </a:p>
                  </a:txBody>
                  <a:tcPr marL="68580" marR="68580" marT="0" marB="0"/>
                </a:tc>
              </a:tr>
              <a:tr h="403810">
                <a:tc>
                  <a:txBody>
                    <a:bodyPr/>
                    <a:lstStyle/>
                    <a:p>
                      <a:r>
                        <a:rPr lang="en-US" sz="1800" b="1" kern="1200" dirty="0" smtClean="0">
                          <a:solidFill>
                            <a:schemeClr val="dk1"/>
                          </a:solidFill>
                          <a:effectLst/>
                          <a:latin typeface="+mn-lt"/>
                          <a:ea typeface="+mn-ea"/>
                          <a:cs typeface="+mn-cs"/>
                        </a:rPr>
                        <a:t>Efficiency</a:t>
                      </a:r>
                      <a:endParaRPr lang="en-US" dirty="0"/>
                    </a:p>
                  </a:txBody>
                  <a:tcPr/>
                </a:tc>
                <a:tc>
                  <a:txBody>
                    <a:bodyPr/>
                    <a:lstStyle/>
                    <a:p>
                      <a:pPr marL="0" marR="0" algn="ctr">
                        <a:lnSpc>
                          <a:spcPct val="107000"/>
                        </a:lnSpc>
                        <a:spcBef>
                          <a:spcPts val="0"/>
                        </a:spcBef>
                        <a:spcAft>
                          <a:spcPts val="0"/>
                        </a:spcAft>
                        <a:tabLst>
                          <a:tab pos="353060" algn="ctr"/>
                        </a:tabLst>
                      </a:pPr>
                      <a:r>
                        <a:rPr lang="en-US" sz="2000" kern="1200" dirty="0">
                          <a:solidFill>
                            <a:schemeClr val="dk1"/>
                          </a:solidFill>
                          <a:effectLst/>
                          <a:latin typeface="Times New Roman" panose="02020603050405020304" pitchFamily="18" charset="0"/>
                          <a:ea typeface="Calibri" panose="020F0502020204030204" pitchFamily="34" charset="0"/>
                          <a:cs typeface="Arial" panose="020B0604020202020204" pitchFamily="34" charset="0"/>
                        </a:rPr>
                        <a:t>66.32</a:t>
                      </a:r>
                    </a:p>
                  </a:txBody>
                  <a:tcPr marL="68580" marR="68580" marT="0" marB="0"/>
                </a:tc>
                <a:tc>
                  <a:txBody>
                    <a:bodyPr/>
                    <a:lstStyle/>
                    <a:p>
                      <a:pPr marL="0" marR="0" algn="ctr">
                        <a:lnSpc>
                          <a:spcPct val="107000"/>
                        </a:lnSpc>
                        <a:spcBef>
                          <a:spcPts val="0"/>
                        </a:spcBef>
                        <a:spcAft>
                          <a:spcPts val="0"/>
                        </a:spcAft>
                      </a:pPr>
                      <a:r>
                        <a:rPr lang="en-US" sz="2000" kern="1200" dirty="0">
                          <a:solidFill>
                            <a:schemeClr val="dk1"/>
                          </a:solidFill>
                          <a:effectLst/>
                          <a:latin typeface="Times New Roman" panose="02020603050405020304" pitchFamily="18" charset="0"/>
                          <a:ea typeface="Calibri" panose="020F0502020204030204" pitchFamily="34" charset="0"/>
                          <a:cs typeface="Arial" panose="020B0604020202020204" pitchFamily="34" charset="0"/>
                        </a:rPr>
                        <a:t>88.35</a:t>
                      </a:r>
                    </a:p>
                  </a:txBody>
                  <a:tcPr marL="68580" marR="68580" marT="0" marB="0"/>
                </a:tc>
                <a:tc>
                  <a:txBody>
                    <a:bodyPr/>
                    <a:lstStyle/>
                    <a:p>
                      <a:pPr marL="0" marR="0" algn="ctr">
                        <a:lnSpc>
                          <a:spcPct val="107000"/>
                        </a:lnSpc>
                        <a:spcBef>
                          <a:spcPts val="0"/>
                        </a:spcBef>
                        <a:spcAft>
                          <a:spcPts val="0"/>
                        </a:spcAft>
                      </a:pPr>
                      <a:r>
                        <a:rPr lang="en-US" sz="2000" kern="1200" dirty="0">
                          <a:solidFill>
                            <a:schemeClr val="dk1"/>
                          </a:solidFill>
                          <a:effectLst/>
                          <a:latin typeface="Times New Roman" panose="02020603050405020304" pitchFamily="18" charset="0"/>
                          <a:ea typeface="Calibri" panose="020F0502020204030204" pitchFamily="34" charset="0"/>
                          <a:cs typeface="Arial" panose="020B0604020202020204" pitchFamily="34" charset="0"/>
                        </a:rPr>
                        <a:t>83.16</a:t>
                      </a:r>
                    </a:p>
                  </a:txBody>
                  <a:tcPr marL="68580" marR="68580" marT="0" marB="0"/>
                </a:tc>
                <a:tc>
                  <a:txBody>
                    <a:bodyPr/>
                    <a:lstStyle/>
                    <a:p>
                      <a:pPr marL="0" marR="0" algn="ctr">
                        <a:lnSpc>
                          <a:spcPct val="107000"/>
                        </a:lnSpc>
                        <a:spcBef>
                          <a:spcPts val="0"/>
                        </a:spcBef>
                        <a:spcAft>
                          <a:spcPts val="0"/>
                        </a:spcAft>
                      </a:pPr>
                      <a:r>
                        <a:rPr lang="en-US" sz="2000" kern="1200" dirty="0">
                          <a:solidFill>
                            <a:schemeClr val="dk1"/>
                          </a:solidFill>
                          <a:effectLst/>
                          <a:latin typeface="Times New Roman" panose="02020603050405020304" pitchFamily="18" charset="0"/>
                          <a:ea typeface="Calibri" panose="020F0502020204030204" pitchFamily="34" charset="0"/>
                          <a:cs typeface="Arial" panose="020B0604020202020204" pitchFamily="34" charset="0"/>
                        </a:rPr>
                        <a:t>68.12</a:t>
                      </a:r>
                    </a:p>
                  </a:txBody>
                  <a:tcPr marL="68580" marR="68580" marT="0" marB="0"/>
                </a:tc>
                <a:tc>
                  <a:txBody>
                    <a:bodyPr/>
                    <a:lstStyle/>
                    <a:p>
                      <a:pPr marL="0" marR="0" algn="ctr">
                        <a:lnSpc>
                          <a:spcPct val="107000"/>
                        </a:lnSpc>
                        <a:spcBef>
                          <a:spcPts val="0"/>
                        </a:spcBef>
                        <a:spcAft>
                          <a:spcPts val="0"/>
                        </a:spcAft>
                      </a:pPr>
                      <a:r>
                        <a:rPr lang="en-US" sz="2000" kern="1200" dirty="0">
                          <a:solidFill>
                            <a:schemeClr val="dk1"/>
                          </a:solidFill>
                          <a:effectLst/>
                          <a:latin typeface="Times New Roman" panose="02020603050405020304" pitchFamily="18" charset="0"/>
                          <a:ea typeface="Calibri" panose="020F0502020204030204" pitchFamily="34" charset="0"/>
                          <a:cs typeface="Arial" panose="020B0604020202020204" pitchFamily="34" charset="0"/>
                        </a:rPr>
                        <a:t>90.78</a:t>
                      </a:r>
                    </a:p>
                  </a:txBody>
                  <a:tcPr marL="68580" marR="68580" marT="0" marB="0"/>
                </a:tc>
                <a:tc>
                  <a:txBody>
                    <a:bodyPr/>
                    <a:lstStyle/>
                    <a:p>
                      <a:pPr marL="0" marR="0" algn="ctr">
                        <a:lnSpc>
                          <a:spcPct val="107000"/>
                        </a:lnSpc>
                        <a:spcBef>
                          <a:spcPts val="0"/>
                        </a:spcBef>
                        <a:spcAft>
                          <a:spcPts val="0"/>
                        </a:spcAft>
                      </a:pPr>
                      <a:r>
                        <a:rPr lang="en-US" sz="2000" kern="1200" dirty="0">
                          <a:solidFill>
                            <a:schemeClr val="dk1"/>
                          </a:solidFill>
                          <a:effectLst/>
                          <a:latin typeface="Times New Roman" panose="02020603050405020304" pitchFamily="18" charset="0"/>
                          <a:ea typeface="Calibri" panose="020F0502020204030204" pitchFamily="34" charset="0"/>
                          <a:cs typeface="Arial" panose="020B0604020202020204" pitchFamily="34" charset="0"/>
                        </a:rPr>
                        <a:t>67.34</a:t>
                      </a:r>
                    </a:p>
                  </a:txBody>
                  <a:tcPr marL="68580" marR="68580" marT="0" marB="0"/>
                </a:tc>
              </a:tr>
              <a:tr h="403810">
                <a:tc>
                  <a:txBody>
                    <a:bodyPr/>
                    <a:lstStyle/>
                    <a:p>
                      <a:r>
                        <a:rPr lang="en-US" sz="1800" b="1" kern="1200" dirty="0" smtClean="0">
                          <a:solidFill>
                            <a:schemeClr val="dk1"/>
                          </a:solidFill>
                          <a:effectLst/>
                          <a:latin typeface="+mn-lt"/>
                          <a:ea typeface="+mn-ea"/>
                          <a:cs typeface="+mn-cs"/>
                        </a:rPr>
                        <a:t>Latency</a:t>
                      </a:r>
                      <a:endParaRPr lang="en-US" dirty="0"/>
                    </a:p>
                  </a:txBody>
                  <a:tcPr/>
                </a:tc>
                <a:tc>
                  <a:txBody>
                    <a:bodyPr/>
                    <a:lstStyle/>
                    <a:p>
                      <a:pPr marL="0" marR="0" algn="ctr">
                        <a:lnSpc>
                          <a:spcPct val="107000"/>
                        </a:lnSpc>
                        <a:spcBef>
                          <a:spcPts val="0"/>
                        </a:spcBef>
                        <a:spcAft>
                          <a:spcPts val="0"/>
                        </a:spcAft>
                      </a:pPr>
                      <a:r>
                        <a:rPr lang="en-US" sz="2000" kern="1200" dirty="0">
                          <a:solidFill>
                            <a:schemeClr val="dk1"/>
                          </a:solidFill>
                          <a:effectLst/>
                          <a:latin typeface="Times New Roman" panose="02020603050405020304" pitchFamily="18" charset="0"/>
                          <a:ea typeface="Calibri" panose="020F0502020204030204" pitchFamily="34" charset="0"/>
                          <a:cs typeface="Arial" panose="020B0604020202020204" pitchFamily="34" charset="0"/>
                        </a:rPr>
                        <a:t>62.27 </a:t>
                      </a:r>
                      <a:r>
                        <a:rPr lang="en-US" sz="2000" kern="1200" dirty="0" err="1">
                          <a:solidFill>
                            <a:schemeClr val="dk1"/>
                          </a:solidFill>
                          <a:effectLst/>
                          <a:latin typeface="Times New Roman" panose="02020603050405020304" pitchFamily="18" charset="0"/>
                          <a:ea typeface="Calibri" panose="020F0502020204030204" pitchFamily="34" charset="0"/>
                          <a:cs typeface="Arial" panose="020B0604020202020204" pitchFamily="34" charset="0"/>
                        </a:rPr>
                        <a:t>ms</a:t>
                      </a:r>
                      <a:endParaRPr lang="en-US" sz="2000" kern="1200" dirty="0">
                        <a:solidFill>
                          <a:schemeClr val="dk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2000" kern="1200" dirty="0">
                          <a:solidFill>
                            <a:schemeClr val="dk1"/>
                          </a:solidFill>
                          <a:effectLst/>
                          <a:latin typeface="Times New Roman" panose="02020603050405020304" pitchFamily="18" charset="0"/>
                          <a:ea typeface="Calibri" panose="020F0502020204030204" pitchFamily="34" charset="0"/>
                          <a:cs typeface="Arial" panose="020B0604020202020204" pitchFamily="34" charset="0"/>
                        </a:rPr>
                        <a:t>51.56 </a:t>
                      </a:r>
                      <a:r>
                        <a:rPr lang="en-US" sz="2000" kern="1200" dirty="0" err="1">
                          <a:solidFill>
                            <a:schemeClr val="dk1"/>
                          </a:solidFill>
                          <a:effectLst/>
                          <a:latin typeface="Times New Roman" panose="02020603050405020304" pitchFamily="18" charset="0"/>
                          <a:ea typeface="Calibri" panose="020F0502020204030204" pitchFamily="34" charset="0"/>
                          <a:cs typeface="Arial" panose="020B0604020202020204" pitchFamily="34" charset="0"/>
                        </a:rPr>
                        <a:t>ms</a:t>
                      </a:r>
                      <a:endParaRPr lang="en-US" sz="2000" kern="1200" dirty="0">
                        <a:solidFill>
                          <a:schemeClr val="dk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kern="1200" dirty="0">
                          <a:solidFill>
                            <a:schemeClr val="dk1"/>
                          </a:solidFill>
                          <a:effectLst/>
                          <a:latin typeface="Times New Roman" panose="02020603050405020304" pitchFamily="18" charset="0"/>
                          <a:ea typeface="Calibri" panose="020F0502020204030204" pitchFamily="34" charset="0"/>
                          <a:cs typeface="Arial" panose="020B0604020202020204" pitchFamily="34" charset="0"/>
                        </a:rPr>
                        <a:t>23.14 </a:t>
                      </a:r>
                      <a:r>
                        <a:rPr lang="en-US" sz="2000" kern="1200" dirty="0" err="1">
                          <a:solidFill>
                            <a:schemeClr val="dk1"/>
                          </a:solidFill>
                          <a:effectLst/>
                          <a:latin typeface="Times New Roman" panose="02020603050405020304" pitchFamily="18" charset="0"/>
                          <a:ea typeface="Calibri" panose="020F0502020204030204" pitchFamily="34" charset="0"/>
                          <a:cs typeface="Arial" panose="020B0604020202020204" pitchFamily="34" charset="0"/>
                        </a:rPr>
                        <a:t>ms</a:t>
                      </a:r>
                      <a:endParaRPr lang="en-US" sz="2000" kern="1200" dirty="0">
                        <a:solidFill>
                          <a:schemeClr val="dk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kern="1200" dirty="0">
                          <a:solidFill>
                            <a:schemeClr val="dk1"/>
                          </a:solidFill>
                          <a:effectLst/>
                          <a:latin typeface="Times New Roman" panose="02020603050405020304" pitchFamily="18" charset="0"/>
                          <a:ea typeface="Calibri" panose="020F0502020204030204" pitchFamily="34" charset="0"/>
                          <a:cs typeface="Arial" panose="020B0604020202020204" pitchFamily="34" charset="0"/>
                        </a:rPr>
                        <a:t>39.37 </a:t>
                      </a:r>
                      <a:r>
                        <a:rPr lang="en-US" sz="2000" kern="1200" dirty="0" err="1">
                          <a:solidFill>
                            <a:schemeClr val="dk1"/>
                          </a:solidFill>
                          <a:effectLst/>
                          <a:latin typeface="Times New Roman" panose="02020603050405020304" pitchFamily="18" charset="0"/>
                          <a:ea typeface="Calibri" panose="020F0502020204030204" pitchFamily="34" charset="0"/>
                          <a:cs typeface="Arial" panose="020B0604020202020204" pitchFamily="34" charset="0"/>
                        </a:rPr>
                        <a:t>ms</a:t>
                      </a:r>
                      <a:endParaRPr lang="en-US" sz="2000" kern="1200" dirty="0">
                        <a:solidFill>
                          <a:schemeClr val="dk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kern="1200" dirty="0">
                          <a:solidFill>
                            <a:schemeClr val="dk1"/>
                          </a:solidFill>
                          <a:effectLst/>
                          <a:latin typeface="Times New Roman" panose="02020603050405020304" pitchFamily="18" charset="0"/>
                          <a:ea typeface="Calibri" panose="020F0502020204030204" pitchFamily="34" charset="0"/>
                          <a:cs typeface="Arial" panose="020B0604020202020204" pitchFamily="34" charset="0"/>
                        </a:rPr>
                        <a:t>46.55 </a:t>
                      </a:r>
                      <a:r>
                        <a:rPr lang="en-US" sz="2000" kern="1200" dirty="0" err="1">
                          <a:solidFill>
                            <a:schemeClr val="dk1"/>
                          </a:solidFill>
                          <a:effectLst/>
                          <a:latin typeface="Times New Roman" panose="02020603050405020304" pitchFamily="18" charset="0"/>
                          <a:ea typeface="Calibri" panose="020F0502020204030204" pitchFamily="34" charset="0"/>
                          <a:cs typeface="Arial" panose="020B0604020202020204" pitchFamily="34" charset="0"/>
                        </a:rPr>
                        <a:t>ms</a:t>
                      </a:r>
                      <a:endParaRPr lang="en-US" sz="2000" kern="1200" dirty="0">
                        <a:solidFill>
                          <a:schemeClr val="dk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kern="1200" dirty="0">
                          <a:solidFill>
                            <a:schemeClr val="dk1"/>
                          </a:solidFill>
                          <a:effectLst/>
                          <a:latin typeface="Times New Roman" panose="02020603050405020304" pitchFamily="18" charset="0"/>
                          <a:ea typeface="Calibri" panose="020F0502020204030204" pitchFamily="34" charset="0"/>
                          <a:cs typeface="Arial" panose="020B0604020202020204" pitchFamily="34" charset="0"/>
                        </a:rPr>
                        <a:t>45.76 </a:t>
                      </a:r>
                      <a:r>
                        <a:rPr lang="en-US" sz="2000" kern="1200" dirty="0" err="1">
                          <a:solidFill>
                            <a:schemeClr val="dk1"/>
                          </a:solidFill>
                          <a:effectLst/>
                          <a:latin typeface="Times New Roman" panose="02020603050405020304" pitchFamily="18" charset="0"/>
                          <a:ea typeface="Calibri" panose="020F0502020204030204" pitchFamily="34" charset="0"/>
                          <a:cs typeface="Arial" panose="020B0604020202020204" pitchFamily="34" charset="0"/>
                        </a:rPr>
                        <a:t>ms</a:t>
                      </a:r>
                      <a:endParaRPr lang="en-US" sz="2000" kern="1200" dirty="0">
                        <a:solidFill>
                          <a:schemeClr val="dk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r>
              <a:tr h="403810">
                <a:tc>
                  <a:txBody>
                    <a:bodyPr/>
                    <a:lstStyle/>
                    <a:p>
                      <a:r>
                        <a:rPr lang="en-US" sz="1800" b="1" kern="1200" dirty="0" smtClean="0">
                          <a:solidFill>
                            <a:schemeClr val="dk1"/>
                          </a:solidFill>
                          <a:effectLst/>
                          <a:latin typeface="+mn-lt"/>
                          <a:ea typeface="+mn-ea"/>
                          <a:cs typeface="+mn-cs"/>
                        </a:rPr>
                        <a:t>Execution time</a:t>
                      </a:r>
                      <a:endParaRPr lang="en-US" dirty="0"/>
                    </a:p>
                  </a:txBody>
                  <a:tcPr/>
                </a:tc>
                <a:tc>
                  <a:txBody>
                    <a:bodyPr/>
                    <a:lstStyle/>
                    <a:p>
                      <a:pPr marL="0" marR="0" algn="ctr">
                        <a:lnSpc>
                          <a:spcPct val="107000"/>
                        </a:lnSpc>
                        <a:spcBef>
                          <a:spcPts val="0"/>
                        </a:spcBef>
                        <a:spcAft>
                          <a:spcPts val="0"/>
                        </a:spcAft>
                      </a:pPr>
                      <a:r>
                        <a:rPr lang="en-US" sz="2000" kern="1200" dirty="0">
                          <a:solidFill>
                            <a:schemeClr val="dk1"/>
                          </a:solidFill>
                          <a:effectLst/>
                          <a:latin typeface="Times New Roman" panose="02020603050405020304" pitchFamily="18" charset="0"/>
                          <a:ea typeface="Calibri" panose="020F0502020204030204" pitchFamily="34" charset="0"/>
                          <a:cs typeface="Arial" panose="020B0604020202020204" pitchFamily="34" charset="0"/>
                        </a:rPr>
                        <a:t>178.56s</a:t>
                      </a:r>
                    </a:p>
                  </a:txBody>
                  <a:tcPr marL="68580" marR="68580" marT="0" marB="0"/>
                </a:tc>
                <a:tc>
                  <a:txBody>
                    <a:bodyPr/>
                    <a:lstStyle/>
                    <a:p>
                      <a:pPr marL="0" marR="0" algn="ctr">
                        <a:lnSpc>
                          <a:spcPct val="107000"/>
                        </a:lnSpc>
                        <a:spcBef>
                          <a:spcPts val="0"/>
                        </a:spcBef>
                        <a:spcAft>
                          <a:spcPts val="0"/>
                        </a:spcAft>
                      </a:pPr>
                      <a:r>
                        <a:rPr lang="en-US" sz="2000" kern="1200" dirty="0">
                          <a:solidFill>
                            <a:schemeClr val="dk1"/>
                          </a:solidFill>
                          <a:effectLst/>
                          <a:latin typeface="Times New Roman" panose="02020603050405020304" pitchFamily="18" charset="0"/>
                          <a:ea typeface="Calibri" panose="020F0502020204030204" pitchFamily="34" charset="0"/>
                          <a:cs typeface="Arial" panose="020B0604020202020204" pitchFamily="34" charset="0"/>
                        </a:rPr>
                        <a:t>133.35s</a:t>
                      </a:r>
                    </a:p>
                  </a:txBody>
                  <a:tcPr marL="68580" marR="68580" marT="0" marB="0"/>
                </a:tc>
                <a:tc>
                  <a:txBody>
                    <a:bodyPr/>
                    <a:lstStyle/>
                    <a:p>
                      <a:pPr marL="0" marR="0" algn="ctr">
                        <a:lnSpc>
                          <a:spcPct val="107000"/>
                        </a:lnSpc>
                        <a:spcBef>
                          <a:spcPts val="0"/>
                        </a:spcBef>
                        <a:spcAft>
                          <a:spcPts val="0"/>
                        </a:spcAft>
                      </a:pPr>
                      <a:r>
                        <a:rPr lang="en-US" sz="2000" kern="1200" dirty="0">
                          <a:solidFill>
                            <a:schemeClr val="dk1"/>
                          </a:solidFill>
                          <a:effectLst/>
                          <a:latin typeface="Times New Roman" panose="02020603050405020304" pitchFamily="18" charset="0"/>
                          <a:ea typeface="Calibri" panose="020F0502020204030204" pitchFamily="34" charset="0"/>
                          <a:cs typeface="Arial" panose="020B0604020202020204" pitchFamily="34" charset="0"/>
                        </a:rPr>
                        <a:t>Max  122s for 153362 request</a:t>
                      </a:r>
                    </a:p>
                  </a:txBody>
                  <a:tcPr marL="68580" marR="68580" marT="0" marB="0"/>
                </a:tc>
                <a:tc>
                  <a:txBody>
                    <a:bodyPr/>
                    <a:lstStyle/>
                    <a:p>
                      <a:pPr marL="0" marR="0" algn="ctr">
                        <a:lnSpc>
                          <a:spcPct val="107000"/>
                        </a:lnSpc>
                        <a:spcBef>
                          <a:spcPts val="0"/>
                        </a:spcBef>
                        <a:spcAft>
                          <a:spcPts val="0"/>
                        </a:spcAft>
                      </a:pPr>
                      <a:r>
                        <a:rPr lang="en-US" sz="2000" kern="1200" dirty="0">
                          <a:solidFill>
                            <a:schemeClr val="dk1"/>
                          </a:solidFill>
                          <a:effectLst/>
                          <a:latin typeface="Times New Roman" panose="02020603050405020304" pitchFamily="18" charset="0"/>
                          <a:ea typeface="Calibri" panose="020F0502020204030204" pitchFamily="34" charset="0"/>
                          <a:cs typeface="Arial" panose="020B0604020202020204" pitchFamily="34" charset="0"/>
                        </a:rPr>
                        <a:t>166.95s</a:t>
                      </a:r>
                    </a:p>
                  </a:txBody>
                  <a:tcPr marL="68580" marR="68580" marT="0" marB="0"/>
                </a:tc>
                <a:tc>
                  <a:txBody>
                    <a:bodyPr/>
                    <a:lstStyle/>
                    <a:p>
                      <a:pPr marL="0" marR="0" algn="ctr">
                        <a:lnSpc>
                          <a:spcPct val="107000"/>
                        </a:lnSpc>
                        <a:spcBef>
                          <a:spcPts val="0"/>
                        </a:spcBef>
                        <a:spcAft>
                          <a:spcPts val="0"/>
                        </a:spcAft>
                      </a:pPr>
                      <a:r>
                        <a:rPr lang="en-US" sz="2000" kern="1200" dirty="0">
                          <a:solidFill>
                            <a:schemeClr val="dk1"/>
                          </a:solidFill>
                          <a:effectLst/>
                          <a:latin typeface="Times New Roman" panose="02020603050405020304" pitchFamily="18" charset="0"/>
                          <a:ea typeface="Calibri" panose="020F0502020204030204" pitchFamily="34" charset="0"/>
                          <a:cs typeface="Arial" panose="020B0604020202020204" pitchFamily="34" charset="0"/>
                        </a:rPr>
                        <a:t>Max 143.38s</a:t>
                      </a:r>
                    </a:p>
                  </a:txBody>
                  <a:tcPr marL="68580" marR="68580" marT="0" marB="0"/>
                </a:tc>
                <a:tc>
                  <a:txBody>
                    <a:bodyPr/>
                    <a:lstStyle/>
                    <a:p>
                      <a:pPr marL="0" marR="0" algn="ctr">
                        <a:lnSpc>
                          <a:spcPct val="107000"/>
                        </a:lnSpc>
                        <a:spcBef>
                          <a:spcPts val="0"/>
                        </a:spcBef>
                        <a:spcAft>
                          <a:spcPts val="0"/>
                        </a:spcAft>
                      </a:pPr>
                      <a:r>
                        <a:rPr lang="en-US" sz="2000" kern="1200" dirty="0">
                          <a:solidFill>
                            <a:schemeClr val="dk1"/>
                          </a:solidFill>
                          <a:effectLst/>
                          <a:latin typeface="Times New Roman" panose="02020603050405020304" pitchFamily="18" charset="0"/>
                          <a:ea typeface="Calibri" panose="020F0502020204030204" pitchFamily="34" charset="0"/>
                          <a:cs typeface="Arial" panose="020B0604020202020204" pitchFamily="34" charset="0"/>
                        </a:rPr>
                        <a:t>155.73s</a:t>
                      </a:r>
                    </a:p>
                  </a:txBody>
                  <a:tcPr marL="68580" marR="68580" marT="0" marB="0"/>
                </a:tc>
              </a:tr>
            </a:tbl>
          </a:graphicData>
        </a:graphic>
      </p:graphicFrame>
    </p:spTree>
    <p:extLst>
      <p:ext uri="{BB962C8B-B14F-4D97-AF65-F5344CB8AC3E}">
        <p14:creationId xmlns:p14="http://schemas.microsoft.com/office/powerpoint/2010/main" val="20525630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a:latin typeface="Times New Roman" panose="02020603050405020304" pitchFamily="18" charset="0"/>
                <a:cs typeface="Times New Roman" panose="02020603050405020304" pitchFamily="18" charset="0"/>
              </a:rPr>
              <a:t>Suitable</a:t>
            </a:r>
            <a:r>
              <a:rPr lang="en-US" dirty="0" smtClean="0"/>
              <a:t> </a:t>
            </a:r>
            <a:r>
              <a:rPr lang="en-US" sz="4800" dirty="0">
                <a:latin typeface="Times New Roman" panose="02020603050405020304" pitchFamily="18" charset="0"/>
                <a:cs typeface="Times New Roman" panose="02020603050405020304" pitchFamily="18" charset="0"/>
              </a:rPr>
              <a:t>Approach</a:t>
            </a:r>
            <a:r>
              <a:rPr lang="en-US" dirty="0" smtClean="0"/>
              <a:t>.</a:t>
            </a:r>
            <a:endParaRPr lang="en-US" dirty="0"/>
          </a:p>
        </p:txBody>
      </p:sp>
      <p:sp>
        <p:nvSpPr>
          <p:cNvPr id="3" name="Content Placeholder 2"/>
          <p:cNvSpPr>
            <a:spLocks noGrp="1"/>
          </p:cNvSpPr>
          <p:nvPr>
            <p:ph idx="1"/>
          </p:nvPr>
        </p:nvSpPr>
        <p:spPr/>
        <p:txBody>
          <a:bodyPr/>
          <a:lstStyle/>
          <a:p>
            <a:pPr marL="0" indent="0" algn="just">
              <a:buNone/>
            </a:pPr>
            <a:r>
              <a:rPr lang="en-US" dirty="0" smtClean="0"/>
              <a:t>Using the Friedman test , the result shows that the 3</a:t>
            </a:r>
            <a:r>
              <a:rPr lang="en-US" baseline="30000" dirty="0" smtClean="0"/>
              <a:t>rd</a:t>
            </a:r>
            <a:r>
              <a:rPr lang="en-US" dirty="0" smtClean="0"/>
              <a:t> approach is the most relevant between the six studied approaches.</a:t>
            </a:r>
          </a:p>
          <a:p>
            <a:pPr marL="0" indent="0" algn="just">
              <a:buNone/>
            </a:pPr>
            <a:endParaRPr lang="en-US" dirty="0"/>
          </a:p>
          <a:p>
            <a:pPr algn="just"/>
            <a:r>
              <a:rPr lang="en-US" dirty="0" smtClean="0">
                <a:latin typeface="Times New Roman" panose="02020603050405020304" pitchFamily="18" charset="0"/>
                <a:cs typeface="Times New Roman" panose="02020603050405020304" pitchFamily="18" charset="0"/>
              </a:rPr>
              <a:t>[3]: A Patient-Centric Health Information Exchange Framework Using </a:t>
            </a:r>
            <a:r>
              <a:rPr lang="en-US" dirty="0" err="1" smtClean="0">
                <a:latin typeface="Times New Roman" panose="02020603050405020304" pitchFamily="18" charset="0"/>
                <a:cs typeface="Times New Roman" panose="02020603050405020304" pitchFamily="18" charset="0"/>
              </a:rPr>
              <a:t>Blockchain</a:t>
            </a:r>
            <a:r>
              <a:rPr lang="en-US" dirty="0" smtClean="0">
                <a:latin typeface="Times New Roman" panose="02020603050405020304" pitchFamily="18" charset="0"/>
                <a:cs typeface="Times New Roman" panose="02020603050405020304" pitchFamily="18" charset="0"/>
              </a:rPr>
              <a:t> Technology-2020.</a:t>
            </a:r>
          </a:p>
          <a:p>
            <a:pPr marL="0" indent="0">
              <a:buNone/>
            </a:pPr>
            <a:endParaRPr lang="en-US" dirty="0" smtClean="0"/>
          </a:p>
        </p:txBody>
      </p:sp>
    </p:spTree>
    <p:extLst>
      <p:ext uri="{BB962C8B-B14F-4D97-AF65-F5344CB8AC3E}">
        <p14:creationId xmlns:p14="http://schemas.microsoft.com/office/powerpoint/2010/main" val="6467181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latin typeface="Times New Roman" panose="02020603050405020304" pitchFamily="18" charset="0"/>
                <a:cs typeface="Times New Roman" panose="02020603050405020304" pitchFamily="18" charset="0"/>
              </a:rPr>
              <a:t>Limitations of selected approach.</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Three </a:t>
            </a:r>
            <a:r>
              <a:rPr lang="en-US" dirty="0">
                <a:latin typeface="Times New Roman" panose="02020603050405020304" pitchFamily="18" charset="0"/>
                <a:cs typeface="Times New Roman" panose="02020603050405020304" pitchFamily="18" charset="0"/>
              </a:rPr>
              <a:t>limitations are </a:t>
            </a:r>
            <a:r>
              <a:rPr lang="en-US" dirty="0" smtClean="0">
                <a:latin typeface="Times New Roman" panose="02020603050405020304" pitchFamily="18" charset="0"/>
                <a:cs typeface="Times New Roman" panose="02020603050405020304" pitchFamily="18" charset="0"/>
              </a:rPr>
              <a:t>observed in this approach. </a:t>
            </a:r>
          </a:p>
          <a:p>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he configuration required in each health facility.(</a:t>
            </a:r>
            <a:r>
              <a:rPr lang="en-US" sz="2000" dirty="0">
                <a:latin typeface="Times New Roman" panose="02020603050405020304" pitchFamily="18" charset="0"/>
                <a:cs typeface="Times New Roman" panose="02020603050405020304" pitchFamily="18" charset="0"/>
              </a:rPr>
              <a:t>Execution</a:t>
            </a:r>
            <a:r>
              <a:rPr lang="en-US"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time</a:t>
            </a:r>
            <a:r>
              <a:rPr lang="en-US" sz="2000" smtClean="0">
                <a:latin typeface="Times New Roman" panose="02020603050405020304" pitchFamily="18" charset="0"/>
                <a:cs typeface="Times New Roman" panose="02020603050405020304" pitchFamily="18" charset="0"/>
              </a:rPr>
              <a:t>, Energy </a:t>
            </a:r>
            <a:r>
              <a:rPr lang="en-US" sz="2000" dirty="0" smtClean="0">
                <a:latin typeface="Times New Roman" panose="02020603050405020304" pitchFamily="18" charset="0"/>
                <a:cs typeface="Times New Roman" panose="02020603050405020304" pitchFamily="18" charset="0"/>
              </a:rPr>
              <a:t>consumption,  Efficiency.</a:t>
            </a:r>
            <a:r>
              <a:rPr lang="en-US" dirty="0" smtClean="0">
                <a:latin typeface="Times New Roman" panose="02020603050405020304" pitchFamily="18" charset="0"/>
                <a:cs typeface="Times New Roman" panose="02020603050405020304" pitchFamily="18" charset="0"/>
              </a:rPr>
              <a:t>)</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Each </a:t>
            </a:r>
            <a:r>
              <a:rPr lang="en-US" sz="1600" dirty="0" err="1" smtClean="0">
                <a:latin typeface="Times New Roman" panose="02020603050405020304" pitchFamily="18" charset="0"/>
                <a:cs typeface="Times New Roman" panose="02020603050405020304" pitchFamily="18" charset="0"/>
              </a:rPr>
              <a:t>heathcare</a:t>
            </a:r>
            <a:r>
              <a:rPr lang="en-US" sz="1600" dirty="0" smtClean="0">
                <a:latin typeface="Times New Roman" panose="02020603050405020304" pitchFamily="18" charset="0"/>
                <a:cs typeface="Times New Roman" panose="02020603050405020304" pitchFamily="18" charset="0"/>
              </a:rPr>
              <a:t> needs to provide at least one node to the </a:t>
            </a:r>
            <a:r>
              <a:rPr lang="en-US" sz="1600" dirty="0" err="1" smtClean="0">
                <a:latin typeface="Times New Roman" panose="02020603050405020304" pitchFamily="18" charset="0"/>
                <a:cs typeface="Times New Roman" panose="02020603050405020304" pitchFamily="18" charset="0"/>
              </a:rPr>
              <a:t>blockchain</a:t>
            </a:r>
            <a:r>
              <a:rPr lang="en-US" sz="1600" dirty="0" smtClean="0">
                <a:latin typeface="Times New Roman" panose="02020603050405020304" pitchFamily="18" charset="0"/>
                <a:cs typeface="Times New Roman" panose="02020603050405020304" pitchFamily="18" charset="0"/>
              </a:rPr>
              <a:t> and complete the process of converting servers to</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blockchain</a:t>
            </a:r>
            <a:r>
              <a:rPr lang="en-US" sz="1600" dirty="0" smtClean="0">
                <a:latin typeface="Times New Roman" panose="02020603050405020304" pitchFamily="18" charset="0"/>
                <a:cs typeface="Times New Roman" panose="02020603050405020304" pitchFamily="18" charset="0"/>
              </a:rPr>
              <a:t> adapters.</a:t>
            </a:r>
          </a:p>
          <a:p>
            <a:r>
              <a:rPr lang="en-US" dirty="0" smtClean="0">
                <a:latin typeface="Times New Roman" panose="02020603050405020304" pitchFamily="18" charset="0"/>
                <a:cs typeface="Times New Roman" panose="02020603050405020304" pitchFamily="18" charset="0"/>
              </a:rPr>
              <a:t>Interoperability limitations in IOT devices.(</a:t>
            </a:r>
            <a:r>
              <a:rPr lang="en-US" sz="2000" dirty="0" smtClean="0">
                <a:latin typeface="Times New Roman" panose="02020603050405020304" pitchFamily="18" charset="0"/>
                <a:cs typeface="Times New Roman" panose="02020603050405020304" pitchFamily="18" charset="0"/>
              </a:rPr>
              <a:t>Efficiency, Accuracy, Integrity</a:t>
            </a:r>
            <a:r>
              <a:rPr lang="en-US" sz="2000" dirty="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Scalability constraints of the </a:t>
            </a:r>
            <a:r>
              <a:rPr lang="en-US" dirty="0" err="1" smtClean="0">
                <a:latin typeface="Times New Roman" panose="02020603050405020304" pitchFamily="18" charset="0"/>
                <a:cs typeface="Times New Roman" panose="02020603050405020304" pitchFamily="18" charset="0"/>
              </a:rPr>
              <a:t>blockchain</a:t>
            </a:r>
            <a:r>
              <a:rPr lang="en-US" dirty="0" smtClean="0">
                <a:latin typeface="Times New Roman" panose="02020603050405020304" pitchFamily="18" charset="0"/>
                <a:cs typeface="Times New Roman" panose="02020603050405020304" pitchFamily="18" charset="0"/>
              </a:rPr>
              <a:t> protocol. </a:t>
            </a:r>
            <a:br>
              <a:rPr lang="en-US"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Ethereum</a:t>
            </a:r>
            <a:r>
              <a:rPr lang="en-US" sz="1600" dirty="0" smtClean="0">
                <a:latin typeface="Times New Roman" panose="02020603050405020304" pitchFamily="18" charset="0"/>
                <a:cs typeface="Times New Roman" panose="02020603050405020304" pitchFamily="18" charset="0"/>
              </a:rPr>
              <a:t> can handle around 13 to 15 transactions per second.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49624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latin typeface="Times New Roman" panose="02020603050405020304" pitchFamily="18" charset="0"/>
                <a:cs typeface="Times New Roman" panose="02020603050405020304" pitchFamily="18" charset="0"/>
              </a:rPr>
              <a:t>Proposed Solutions.</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We can add an artificial intelligence component to </a:t>
            </a:r>
            <a:r>
              <a:rPr lang="en-US" dirty="0" err="1" smtClean="0">
                <a:latin typeface="Times New Roman" panose="02020603050405020304" pitchFamily="18" charset="0"/>
                <a:cs typeface="Times New Roman" panose="02020603050405020304" pitchFamily="18" charset="0"/>
              </a:rPr>
              <a:t>blockchain</a:t>
            </a:r>
            <a:r>
              <a:rPr lang="en-US" dirty="0" smtClean="0">
                <a:latin typeface="Times New Roman" panose="02020603050405020304" pitchFamily="18" charset="0"/>
                <a:cs typeface="Times New Roman" panose="02020603050405020304" pitchFamily="18" charset="0"/>
              </a:rPr>
              <a:t> adapters to allow researchers to retrospectively study HIE results by analyzing log files. It </a:t>
            </a:r>
            <a:r>
              <a:rPr lang="en-US" u="sng" dirty="0" smtClean="0">
                <a:latin typeface="Times New Roman" panose="02020603050405020304" pitchFamily="18" charset="0"/>
                <a:cs typeface="Times New Roman" panose="02020603050405020304" pitchFamily="18" charset="0"/>
              </a:rPr>
              <a:t>ensure</a:t>
            </a:r>
            <a:r>
              <a:rPr lang="en-US" dirty="0" smtClean="0">
                <a:latin typeface="Times New Roman" panose="02020603050405020304" pitchFamily="18" charset="0"/>
                <a:cs typeface="Times New Roman" panose="02020603050405020304" pitchFamily="18" charset="0"/>
              </a:rPr>
              <a:t>: security, privacy, and  </a:t>
            </a:r>
            <a:r>
              <a:rPr lang="en-US" dirty="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inimize the time of retrieving data.</a:t>
            </a:r>
          </a:p>
          <a:p>
            <a:pPr algn="just"/>
            <a:r>
              <a:rPr lang="en-US" dirty="0">
                <a:latin typeface="Times New Roman" panose="02020603050405020304" pitchFamily="18" charset="0"/>
                <a:cs typeface="Times New Roman" panose="02020603050405020304" pitchFamily="18" charset="0"/>
              </a:rPr>
              <a:t>E</a:t>
            </a:r>
            <a:r>
              <a:rPr lang="en-US" dirty="0" smtClean="0">
                <a:latin typeface="Times New Roman" panose="02020603050405020304" pitchFamily="18" charset="0"/>
                <a:cs typeface="Times New Roman" panose="02020603050405020304" pitchFamily="18" charset="0"/>
              </a:rPr>
              <a:t>valuate the </a:t>
            </a:r>
            <a:r>
              <a:rPr lang="en-US" dirty="0" err="1" smtClean="0">
                <a:latin typeface="Times New Roman" panose="02020603050405020304" pitchFamily="18" charset="0"/>
                <a:cs typeface="Times New Roman" panose="02020603050405020304" pitchFamily="18" charset="0"/>
              </a:rPr>
              <a:t>blockchain</a:t>
            </a:r>
            <a:r>
              <a:rPr lang="en-US" dirty="0" smtClean="0">
                <a:latin typeface="Times New Roman" panose="02020603050405020304" pitchFamily="18" charset="0"/>
                <a:cs typeface="Times New Roman" panose="02020603050405020304" pitchFamily="18" charset="0"/>
              </a:rPr>
              <a:t> protocol to fundamentally solve the scalability problem by reengineering the time- and resource-consuming mining process of the private </a:t>
            </a:r>
            <a:r>
              <a:rPr lang="en-US" dirty="0" err="1" smtClean="0">
                <a:latin typeface="Times New Roman" panose="02020603050405020304" pitchFamily="18" charset="0"/>
                <a:cs typeface="Times New Roman" panose="02020603050405020304" pitchFamily="18" charset="0"/>
              </a:rPr>
              <a:t>blockchain</a:t>
            </a:r>
            <a:r>
              <a:rPr lang="en-US" dirty="0" smtClean="0">
                <a:latin typeface="Times New Roman" panose="02020603050405020304" pitchFamily="18" charset="0"/>
                <a:cs typeface="Times New Roman" panose="02020603050405020304" pitchFamily="18" charset="0"/>
              </a:rPr>
              <a:t> system.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17749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latin typeface="Times New Roman" panose="02020603050405020304" pitchFamily="18" charset="0"/>
                <a:cs typeface="Times New Roman" panose="02020603050405020304" pitchFamily="18" charset="0"/>
              </a:rPr>
              <a:t>Recent Advances of </a:t>
            </a:r>
            <a:r>
              <a:rPr lang="en-US" sz="3200" dirty="0" err="1">
                <a:latin typeface="Times New Roman" panose="02020603050405020304" pitchFamily="18" charset="0"/>
                <a:cs typeface="Times New Roman" panose="02020603050405020304" pitchFamily="18" charset="0"/>
              </a:rPr>
              <a:t>Blockchain</a:t>
            </a:r>
            <a:r>
              <a:rPr lang="en-US" sz="3200" dirty="0">
                <a:latin typeface="Times New Roman" panose="02020603050405020304" pitchFamily="18" charset="0"/>
                <a:cs typeface="Times New Roman" panose="02020603050405020304" pitchFamily="18" charset="0"/>
              </a:rPr>
              <a:t>-based Solutions </a:t>
            </a:r>
            <a:r>
              <a:rPr lang="en-US" sz="3200" dirty="0" smtClean="0">
                <a:latin typeface="Times New Roman" panose="02020603050405020304" pitchFamily="18" charset="0"/>
                <a:cs typeface="Times New Roman" panose="02020603050405020304" pitchFamily="18" charset="0"/>
              </a:rPr>
              <a:t>in Healthcare </a:t>
            </a:r>
            <a:r>
              <a:rPr lang="en-US" sz="3200" dirty="0">
                <a:latin typeface="Times New Roman" panose="02020603050405020304" pitchFamily="18" charset="0"/>
                <a:cs typeface="Times New Roman" panose="02020603050405020304" pitchFamily="18" charset="0"/>
              </a:rPr>
              <a:t>Information Exchange: A </a:t>
            </a:r>
            <a:r>
              <a:rPr lang="en-US" sz="3200" dirty="0" smtClean="0">
                <a:latin typeface="Times New Roman" panose="02020603050405020304" pitchFamily="18" charset="0"/>
                <a:cs typeface="Times New Roman" panose="02020603050405020304" pitchFamily="18" charset="0"/>
              </a:rPr>
              <a:t>Comparative Study</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6 selected papers  </a:t>
            </a:r>
            <a:r>
              <a:rPr lang="en-US" sz="1800" dirty="0" smtClean="0">
                <a:latin typeface="Times New Roman" panose="02020603050405020304" pitchFamily="18" charset="0"/>
                <a:cs typeface="Times New Roman" panose="02020603050405020304" pitchFamily="18" charset="0"/>
              </a:rPr>
              <a:t>Recently published, reputed journal, HIE domain</a:t>
            </a:r>
            <a:r>
              <a:rPr lang="en-US" dirty="0" smtClean="0">
                <a:latin typeface="Times New Roman" panose="02020603050405020304" pitchFamily="18" charset="0"/>
                <a:cs typeface="Times New Roman" panose="02020603050405020304" pitchFamily="18" charset="0"/>
              </a:rPr>
              <a:t> criteria's</a:t>
            </a:r>
          </a:p>
          <a:p>
            <a:r>
              <a:rPr lang="en-US" dirty="0" smtClean="0">
                <a:latin typeface="Times New Roman" panose="02020603050405020304" pitchFamily="18" charset="0"/>
                <a:cs typeface="Times New Roman" panose="02020603050405020304" pitchFamily="18" charset="0"/>
              </a:rPr>
              <a:t>Comparative study between selected paper.</a:t>
            </a:r>
          </a:p>
          <a:p>
            <a:r>
              <a:rPr lang="en-US" dirty="0" smtClean="0">
                <a:latin typeface="Times New Roman" panose="02020603050405020304" pitchFamily="18" charset="0"/>
                <a:cs typeface="Times New Roman" panose="02020603050405020304" pitchFamily="18" charset="0"/>
              </a:rPr>
              <a:t>According to Friedman test and bilateral test – the 3</a:t>
            </a:r>
            <a:r>
              <a:rPr lang="en-US" baseline="30000" dirty="0" smtClean="0">
                <a:latin typeface="Times New Roman" panose="02020603050405020304" pitchFamily="18" charset="0"/>
                <a:cs typeface="Times New Roman" panose="02020603050405020304" pitchFamily="18" charset="0"/>
              </a:rPr>
              <a:t>rd</a:t>
            </a:r>
            <a:r>
              <a:rPr lang="en-US" dirty="0" smtClean="0">
                <a:latin typeface="Times New Roman" panose="02020603050405020304" pitchFamily="18" charset="0"/>
                <a:cs typeface="Times New Roman" panose="02020603050405020304" pitchFamily="18" charset="0"/>
              </a:rPr>
              <a:t> approach is the most suitable.</a:t>
            </a:r>
          </a:p>
          <a:p>
            <a:r>
              <a:rPr lang="en-US" dirty="0" smtClean="0">
                <a:latin typeface="Times New Roman" panose="02020603050405020304" pitchFamily="18" charset="0"/>
                <a:cs typeface="Times New Roman" panose="02020603050405020304" pitchFamily="18" charset="0"/>
              </a:rPr>
              <a:t>Suffers from limitation.</a:t>
            </a:r>
          </a:p>
          <a:p>
            <a:r>
              <a:rPr lang="en-US" dirty="0" smtClean="0">
                <a:latin typeface="Times New Roman" panose="02020603050405020304" pitchFamily="18" charset="0"/>
                <a:cs typeface="Times New Roman" panose="02020603050405020304" pitchFamily="18" charset="0"/>
              </a:rPr>
              <a:t>Proposed solution:</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AI components: Analyzing log file –  Dynamic clustering Data.</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Reengineering time </a:t>
            </a:r>
            <a:r>
              <a:rPr lang="en-US" dirty="0">
                <a:latin typeface="Times New Roman" panose="02020603050405020304" pitchFamily="18" charset="0"/>
                <a:cs typeface="Times New Roman" panose="02020603050405020304" pitchFamily="18" charset="0"/>
              </a:rPr>
              <a:t>and </a:t>
            </a:r>
            <a:r>
              <a:rPr lang="en-US" dirty="0" smtClean="0">
                <a:latin typeface="Times New Roman" panose="02020603050405020304" pitchFamily="18" charset="0"/>
                <a:cs typeface="Times New Roman" panose="02020603050405020304" pitchFamily="18" charset="0"/>
              </a:rPr>
              <a:t>resource consuming mining to solve the scalability problem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5807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anose="02020603050405020304" pitchFamily="18" charset="0"/>
                <a:cs typeface="Times New Roman" panose="02020603050405020304" pitchFamily="18" charset="0"/>
              </a:rPr>
              <a:t>Journal - ELSO</a:t>
            </a:r>
            <a:r>
              <a:rPr lang="en-US" sz="2800" dirty="0">
                <a:latin typeface="Times New Roman" panose="02020603050405020304" pitchFamily="18" charset="0"/>
                <a:cs typeface="Times New Roman" panose="02020603050405020304" pitchFamily="18" charset="0"/>
              </a:rPr>
              <a:t>: A </a:t>
            </a:r>
            <a:r>
              <a:rPr lang="en-US" sz="2800" dirty="0" err="1">
                <a:latin typeface="Times New Roman" panose="02020603050405020304" pitchFamily="18" charset="0"/>
                <a:cs typeface="Times New Roman" panose="02020603050405020304" pitchFamily="18" charset="0"/>
              </a:rPr>
              <a:t>Blockchain</a:t>
            </a:r>
            <a:r>
              <a:rPr lang="en-US" sz="2800" dirty="0">
                <a:latin typeface="Times New Roman" panose="02020603050405020304" pitchFamily="18" charset="0"/>
                <a:cs typeface="Times New Roman" panose="02020603050405020304" pitchFamily="18" charset="0"/>
              </a:rPr>
              <a:t>-Based Technique for Efficient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Healthcare Information Exchange</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515600" cy="4760913"/>
          </a:xfrm>
        </p:spPr>
        <p:txBody>
          <a:bodyPr>
            <a:normAutofit fontScale="92500" lnSpcReduction="20000"/>
          </a:bodyPr>
          <a:lstStyle/>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smtClean="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smtClean="0">
                <a:latin typeface="Times New Roman" panose="02020603050405020304" pitchFamily="18" charset="0"/>
                <a:cs typeface="Times New Roman" panose="02020603050405020304" pitchFamily="18" charset="0"/>
              </a:rPr>
              <a:t>ELSO </a:t>
            </a:r>
            <a:r>
              <a:rPr lang="en-US" sz="1800" dirty="0">
                <a:latin typeface="Times New Roman" panose="02020603050405020304" pitchFamily="18" charset="0"/>
                <a:cs typeface="Times New Roman" panose="02020603050405020304" pitchFamily="18" charset="0"/>
              </a:rPr>
              <a:t>consisted of three layers (application, control and storage) with three security levels. The first layer is built into the original </a:t>
            </a:r>
            <a:r>
              <a:rPr lang="en-US" sz="1800" dirty="0" err="1">
                <a:latin typeface="Times New Roman" panose="02020603050405020304" pitchFamily="18" charset="0"/>
                <a:cs typeface="Times New Roman" panose="02020603050405020304" pitchFamily="18" charset="0"/>
              </a:rPr>
              <a:t>Ethereum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blockchain</a:t>
            </a:r>
            <a:r>
              <a:rPr lang="en-US" sz="1800" dirty="0">
                <a:latin typeface="Times New Roman" panose="02020603050405020304" pitchFamily="18" charset="0"/>
                <a:cs typeface="Times New Roman" panose="02020603050405020304" pitchFamily="18" charset="0"/>
              </a:rPr>
              <a:t> while the second one resides in the SC and aimed to check if the clinician is in the allowed list and has the permission to access the patient data. The third layer was the splitting data process in which the patient information is divided into sensitive data, that are stored in the off-chain, and relative data, that are stored in the </a:t>
            </a:r>
            <a:r>
              <a:rPr lang="en-US" sz="1800" dirty="0" err="1">
                <a:latin typeface="Times New Roman" panose="02020603050405020304" pitchFamily="18" charset="0"/>
                <a:cs typeface="Times New Roman" panose="02020603050405020304" pitchFamily="18" charset="0"/>
              </a:rPr>
              <a:t>blockchain</a:t>
            </a:r>
            <a:r>
              <a:rPr lang="en-US" sz="1800" dirty="0">
                <a:latin typeface="Times New Roman" panose="02020603050405020304" pitchFamily="18" charset="0"/>
                <a:cs typeface="Times New Roman" panose="02020603050405020304" pitchFamily="18" charset="0"/>
              </a:rPr>
              <a:t> network. We showed the relevance of our mechanism through simulations on real health data where the obtained results outperform those obtained with other exiting techniques.</a:t>
            </a: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457325"/>
            <a:ext cx="10277475" cy="3657599"/>
          </a:xfrm>
          <a:prstGeom prst="rect">
            <a:avLst/>
          </a:prstGeom>
        </p:spPr>
      </p:pic>
    </p:spTree>
    <p:extLst>
      <p:ext uri="{BB962C8B-B14F-4D97-AF65-F5344CB8AC3E}">
        <p14:creationId xmlns:p14="http://schemas.microsoft.com/office/powerpoint/2010/main" val="855231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761</Words>
  <Application>Microsoft Office PowerPoint</Application>
  <PresentationFormat>Widescreen</PresentationFormat>
  <Paragraphs>162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Comparison Between Different Approaches </vt:lpstr>
      <vt:lpstr>HIE Challenges And Blockchain Solutions</vt:lpstr>
      <vt:lpstr>Main Articles to be compared. </vt:lpstr>
      <vt:lpstr>Comparison Table</vt:lpstr>
      <vt:lpstr>Suitable Approach.</vt:lpstr>
      <vt:lpstr>Limitations of selected approach.</vt:lpstr>
      <vt:lpstr>Proposed Solutions.</vt:lpstr>
      <vt:lpstr>Recent Advances of Blockchain-based Solutions in Healthcare Information Exchange: A Comparative Study</vt:lpstr>
      <vt:lpstr>Journal - ELSO: A Blockchain-Based Technique for Efficient Healthcare Information Exchange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HIE Challenges And Blockchain Solutions</dc:title>
  <dc:creator>Admin</dc:creator>
  <cp:lastModifiedBy>Admin</cp:lastModifiedBy>
  <cp:revision>31</cp:revision>
  <dcterms:created xsi:type="dcterms:W3CDTF">2021-01-08T09:27:15Z</dcterms:created>
  <dcterms:modified xsi:type="dcterms:W3CDTF">2021-06-24T08:23:35Z</dcterms:modified>
</cp:coreProperties>
</file>