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39" r:id="rId2"/>
    <p:sldId id="340" r:id="rId3"/>
    <p:sldId id="257" r:id="rId4"/>
    <p:sldId id="265" r:id="rId5"/>
    <p:sldId id="266" r:id="rId6"/>
    <p:sldId id="307" r:id="rId7"/>
    <p:sldId id="268" r:id="rId8"/>
    <p:sldId id="260" r:id="rId9"/>
    <p:sldId id="270" r:id="rId10"/>
    <p:sldId id="308" r:id="rId11"/>
    <p:sldId id="278" r:id="rId12"/>
    <p:sldId id="309" r:id="rId13"/>
    <p:sldId id="310" r:id="rId14"/>
    <p:sldId id="311" r:id="rId15"/>
    <p:sldId id="312" r:id="rId16"/>
    <p:sldId id="313" r:id="rId17"/>
    <p:sldId id="314" r:id="rId18"/>
    <p:sldId id="281" r:id="rId19"/>
    <p:sldId id="315" r:id="rId20"/>
    <p:sldId id="316" r:id="rId21"/>
    <p:sldId id="317" r:id="rId22"/>
    <p:sldId id="318" r:id="rId23"/>
    <p:sldId id="319" r:id="rId24"/>
    <p:sldId id="321" r:id="rId25"/>
    <p:sldId id="322" r:id="rId26"/>
    <p:sldId id="292" r:id="rId27"/>
    <p:sldId id="323" r:id="rId28"/>
    <p:sldId id="324" r:id="rId29"/>
    <p:sldId id="325" r:id="rId30"/>
    <p:sldId id="326" r:id="rId31"/>
    <p:sldId id="327" r:id="rId32"/>
    <p:sldId id="328" r:id="rId33"/>
    <p:sldId id="329" r:id="rId34"/>
    <p:sldId id="330" r:id="rId35"/>
    <p:sldId id="331" r:id="rId36"/>
    <p:sldId id="332" r:id="rId37"/>
    <p:sldId id="298" r:id="rId38"/>
    <p:sldId id="333" r:id="rId39"/>
    <p:sldId id="334" r:id="rId40"/>
    <p:sldId id="335" r:id="rId41"/>
    <p:sldId id="336" r:id="rId42"/>
    <p:sldId id="337" r:id="rId43"/>
    <p:sldId id="338" r:id="rId44"/>
    <p:sldId id="34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D1D1D2-C4D4-4C1E-AB34-51B8C448D56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07F1284-4A73-46FC-82A8-416698C25DD8}">
      <dgm:prSet phldrT="[Text]"/>
      <dgm:spPr/>
      <dgm:t>
        <a:bodyPr/>
        <a:lstStyle/>
        <a:p>
          <a:pPr rtl="1"/>
          <a:r>
            <a:rPr lang="fa-IR" dirty="0" smtClean="0">
              <a:cs typeface="B Mitra" panose="00000400000000000000" pitchFamily="2" charset="-78"/>
            </a:rPr>
            <a:t>مفهوم دانش</a:t>
          </a:r>
          <a:endParaRPr lang="en-US" dirty="0">
            <a:cs typeface="B Mitra" panose="00000400000000000000" pitchFamily="2" charset="-78"/>
          </a:endParaRPr>
        </a:p>
      </dgm:t>
    </dgm:pt>
    <dgm:pt modelId="{E63DCBAB-097F-467A-AF8F-9B5ED38697AF}" type="parTrans" cxnId="{59AD3DDB-8FC1-44AB-B906-5731E7B28473}">
      <dgm:prSet/>
      <dgm:spPr/>
      <dgm:t>
        <a:bodyPr/>
        <a:lstStyle/>
        <a:p>
          <a:endParaRPr lang="en-US"/>
        </a:p>
      </dgm:t>
    </dgm:pt>
    <dgm:pt modelId="{E8CAFA33-DC31-47C5-A366-9B825180F444}" type="sibTrans" cxnId="{59AD3DDB-8FC1-44AB-B906-5731E7B28473}">
      <dgm:prSet/>
      <dgm:spPr/>
      <dgm:t>
        <a:bodyPr/>
        <a:lstStyle/>
        <a:p>
          <a:endParaRPr lang="en-US"/>
        </a:p>
      </dgm:t>
    </dgm:pt>
    <dgm:pt modelId="{BFBF60D9-36E8-4B0B-9219-95F731592B9C}">
      <dgm:prSet phldrT="[Text]"/>
      <dgm:spPr/>
      <dgm:t>
        <a:bodyPr/>
        <a:lstStyle/>
        <a:p>
          <a:pPr rtl="1"/>
          <a:r>
            <a:rPr lang="fa-IR" dirty="0" smtClean="0">
              <a:cs typeface="B Mitra" panose="00000400000000000000" pitchFamily="2" charset="-78"/>
            </a:rPr>
            <a:t>تقسیم بندی علوم</a:t>
          </a:r>
          <a:endParaRPr lang="en-US" dirty="0">
            <a:cs typeface="B Mitra" panose="00000400000000000000" pitchFamily="2" charset="-78"/>
          </a:endParaRPr>
        </a:p>
      </dgm:t>
    </dgm:pt>
    <dgm:pt modelId="{11970B07-8743-4C25-9F98-1D5EDED646F1}" type="parTrans" cxnId="{43BFB534-0B45-4AEB-83C8-A031B785A77A}">
      <dgm:prSet/>
      <dgm:spPr/>
      <dgm:t>
        <a:bodyPr/>
        <a:lstStyle/>
        <a:p>
          <a:endParaRPr lang="en-US"/>
        </a:p>
      </dgm:t>
    </dgm:pt>
    <dgm:pt modelId="{54533069-D3DE-45A4-BD12-7C1CB9CF3374}" type="sibTrans" cxnId="{43BFB534-0B45-4AEB-83C8-A031B785A77A}">
      <dgm:prSet/>
      <dgm:spPr/>
      <dgm:t>
        <a:bodyPr/>
        <a:lstStyle/>
        <a:p>
          <a:endParaRPr lang="en-US"/>
        </a:p>
      </dgm:t>
    </dgm:pt>
    <dgm:pt modelId="{F7EE0878-4A80-4E0C-BE12-AD6D1F232BE8}">
      <dgm:prSet phldrT="[Text]"/>
      <dgm:spPr/>
      <dgm:t>
        <a:bodyPr/>
        <a:lstStyle/>
        <a:p>
          <a:pPr rtl="1"/>
          <a:r>
            <a:rPr lang="fa-IR" dirty="0" smtClean="0">
              <a:cs typeface="B Mitra" panose="00000400000000000000" pitchFamily="2" charset="-78"/>
            </a:rPr>
            <a:t>علم و عمل</a:t>
          </a:r>
          <a:endParaRPr lang="en-US" dirty="0">
            <a:cs typeface="B Mitra" panose="00000400000000000000" pitchFamily="2" charset="-78"/>
          </a:endParaRPr>
        </a:p>
      </dgm:t>
    </dgm:pt>
    <dgm:pt modelId="{BA6558EB-72AF-440A-A85F-AEACE229F83C}" type="parTrans" cxnId="{96615BE9-5A9B-4DAD-8847-C903FAF95C48}">
      <dgm:prSet/>
      <dgm:spPr/>
      <dgm:t>
        <a:bodyPr/>
        <a:lstStyle/>
        <a:p>
          <a:endParaRPr lang="en-US"/>
        </a:p>
      </dgm:t>
    </dgm:pt>
    <dgm:pt modelId="{4D0DB053-30C1-48AF-888C-D9CEF9CB9987}" type="sibTrans" cxnId="{96615BE9-5A9B-4DAD-8847-C903FAF95C48}">
      <dgm:prSet/>
      <dgm:spPr/>
      <dgm:t>
        <a:bodyPr/>
        <a:lstStyle/>
        <a:p>
          <a:endParaRPr lang="en-US"/>
        </a:p>
      </dgm:t>
    </dgm:pt>
    <dgm:pt modelId="{8052B3A3-2B17-4375-9A1E-69E7E880CAC0}">
      <dgm:prSet phldrT="[Text]"/>
      <dgm:spPr/>
      <dgm:t>
        <a:bodyPr/>
        <a:lstStyle/>
        <a:p>
          <a:pPr rtl="1"/>
          <a:r>
            <a:rPr lang="fa-IR" dirty="0" smtClean="0">
              <a:cs typeface="B Mitra" panose="00000400000000000000" pitchFamily="2" charset="-78"/>
            </a:rPr>
            <a:t>مفاهیم مرتبط با دانش</a:t>
          </a:r>
          <a:endParaRPr lang="en-US" dirty="0">
            <a:cs typeface="B Mitra" panose="00000400000000000000" pitchFamily="2" charset="-78"/>
          </a:endParaRPr>
        </a:p>
      </dgm:t>
    </dgm:pt>
    <dgm:pt modelId="{F252ED66-EA1A-4B52-AE6C-58A246B67FAD}" type="parTrans" cxnId="{6885EB3B-16B6-4AFE-98C2-336D6092B9D0}">
      <dgm:prSet/>
      <dgm:spPr/>
      <dgm:t>
        <a:bodyPr/>
        <a:lstStyle/>
        <a:p>
          <a:endParaRPr lang="en-US"/>
        </a:p>
      </dgm:t>
    </dgm:pt>
    <dgm:pt modelId="{001C706E-3802-4888-9504-433EAE2ECDAC}" type="sibTrans" cxnId="{6885EB3B-16B6-4AFE-98C2-336D6092B9D0}">
      <dgm:prSet/>
      <dgm:spPr/>
      <dgm:t>
        <a:bodyPr/>
        <a:lstStyle/>
        <a:p>
          <a:endParaRPr lang="en-US"/>
        </a:p>
      </dgm:t>
    </dgm:pt>
    <dgm:pt modelId="{25794962-CE7D-4D49-9332-04C7787A63B4}">
      <dgm:prSet phldrT="[Text]"/>
      <dgm:spPr/>
      <dgm:t>
        <a:bodyPr/>
        <a:lstStyle/>
        <a:p>
          <a:pPr rtl="1"/>
          <a:r>
            <a:rPr lang="fa-IR" dirty="0" smtClean="0">
              <a:cs typeface="B Mitra" panose="00000400000000000000" pitchFamily="2" charset="-78"/>
            </a:rPr>
            <a:t>دانش و ارزش</a:t>
          </a:r>
          <a:endParaRPr lang="en-US" dirty="0">
            <a:cs typeface="B Mitra" panose="00000400000000000000" pitchFamily="2" charset="-78"/>
          </a:endParaRPr>
        </a:p>
      </dgm:t>
    </dgm:pt>
    <dgm:pt modelId="{E250407D-9086-44EA-9840-66E82DFC8304}" type="parTrans" cxnId="{398E588F-14B1-477D-AFEE-F60E6D31CE1B}">
      <dgm:prSet/>
      <dgm:spPr/>
      <dgm:t>
        <a:bodyPr/>
        <a:lstStyle/>
        <a:p>
          <a:endParaRPr lang="en-US"/>
        </a:p>
      </dgm:t>
    </dgm:pt>
    <dgm:pt modelId="{B70B119C-0FCA-42F4-8645-0BBDC7994575}" type="sibTrans" cxnId="{398E588F-14B1-477D-AFEE-F60E6D31CE1B}">
      <dgm:prSet/>
      <dgm:spPr/>
      <dgm:t>
        <a:bodyPr/>
        <a:lstStyle/>
        <a:p>
          <a:endParaRPr lang="en-US"/>
        </a:p>
      </dgm:t>
    </dgm:pt>
    <dgm:pt modelId="{8BE5BBC1-520F-4933-82EE-EBA4114BB97B}">
      <dgm:prSet phldrT="[Text]"/>
      <dgm:spPr/>
      <dgm:t>
        <a:bodyPr/>
        <a:lstStyle/>
        <a:p>
          <a:pPr rtl="1"/>
          <a:r>
            <a:rPr lang="fa-IR" dirty="0" smtClean="0">
              <a:cs typeface="B Mitra" panose="00000400000000000000" pitchFamily="2" charset="-78"/>
            </a:rPr>
            <a:t>ارزش علم</a:t>
          </a:r>
          <a:endParaRPr lang="en-US" dirty="0">
            <a:cs typeface="B Mitra" panose="00000400000000000000" pitchFamily="2" charset="-78"/>
          </a:endParaRPr>
        </a:p>
      </dgm:t>
    </dgm:pt>
    <dgm:pt modelId="{86E28828-2C47-4BBA-A16C-B8EF85D9848C}" type="parTrans" cxnId="{92675D53-551E-4846-8171-210DDE337FBC}">
      <dgm:prSet/>
      <dgm:spPr/>
      <dgm:t>
        <a:bodyPr/>
        <a:lstStyle/>
        <a:p>
          <a:endParaRPr lang="en-US"/>
        </a:p>
      </dgm:t>
    </dgm:pt>
    <dgm:pt modelId="{FF52D491-20A4-47A9-B323-0207F0AFD465}" type="sibTrans" cxnId="{92675D53-551E-4846-8171-210DDE337FBC}">
      <dgm:prSet/>
      <dgm:spPr/>
      <dgm:t>
        <a:bodyPr/>
        <a:lstStyle/>
        <a:p>
          <a:endParaRPr lang="en-US"/>
        </a:p>
      </dgm:t>
    </dgm:pt>
    <dgm:pt modelId="{5BC80B62-374C-40FA-9E42-E817BD56CBD8}">
      <dgm:prSet phldrT="[Text]"/>
      <dgm:spPr/>
      <dgm:t>
        <a:bodyPr/>
        <a:lstStyle/>
        <a:p>
          <a:pPr rtl="1"/>
          <a:r>
            <a:rPr lang="fa-IR" dirty="0" smtClean="0">
              <a:cs typeface="B Mitra" panose="00000400000000000000" pitchFamily="2" charset="-78"/>
            </a:rPr>
            <a:t>کیفیت علم</a:t>
          </a:r>
          <a:endParaRPr lang="en-US" dirty="0">
            <a:cs typeface="B Mitra" panose="00000400000000000000" pitchFamily="2" charset="-78"/>
          </a:endParaRPr>
        </a:p>
      </dgm:t>
    </dgm:pt>
    <dgm:pt modelId="{F016A5C9-605E-4548-826A-41BE25DD98E0}" type="parTrans" cxnId="{0000F0F1-6B1A-4D79-A21A-CB563A6807D0}">
      <dgm:prSet/>
      <dgm:spPr/>
      <dgm:t>
        <a:bodyPr/>
        <a:lstStyle/>
        <a:p>
          <a:endParaRPr lang="en-US"/>
        </a:p>
      </dgm:t>
    </dgm:pt>
    <dgm:pt modelId="{0C5206B4-374C-433B-825E-B50412D7ECDD}" type="sibTrans" cxnId="{0000F0F1-6B1A-4D79-A21A-CB563A6807D0}">
      <dgm:prSet/>
      <dgm:spPr/>
      <dgm:t>
        <a:bodyPr/>
        <a:lstStyle/>
        <a:p>
          <a:endParaRPr lang="en-US"/>
        </a:p>
      </dgm:t>
    </dgm:pt>
    <dgm:pt modelId="{8BF8BF4D-DF8F-45FB-97D3-6C697586A281}" type="pres">
      <dgm:prSet presAssocID="{99D1D1D2-C4D4-4C1E-AB34-51B8C448D56D}" presName="Name0" presStyleCnt="0">
        <dgm:presLayoutVars>
          <dgm:chMax val="7"/>
          <dgm:chPref val="7"/>
          <dgm:dir/>
        </dgm:presLayoutVars>
      </dgm:prSet>
      <dgm:spPr/>
      <dgm:t>
        <a:bodyPr/>
        <a:lstStyle/>
        <a:p>
          <a:endParaRPr lang="en-US"/>
        </a:p>
      </dgm:t>
    </dgm:pt>
    <dgm:pt modelId="{56820D23-A000-4BC7-8D66-7CFD9AB306E8}" type="pres">
      <dgm:prSet presAssocID="{99D1D1D2-C4D4-4C1E-AB34-51B8C448D56D}" presName="Name1" presStyleCnt="0"/>
      <dgm:spPr/>
    </dgm:pt>
    <dgm:pt modelId="{F1755EA3-FBF8-400A-A2D3-7ABCDE6DAAD2}" type="pres">
      <dgm:prSet presAssocID="{99D1D1D2-C4D4-4C1E-AB34-51B8C448D56D}" presName="cycle" presStyleCnt="0"/>
      <dgm:spPr/>
    </dgm:pt>
    <dgm:pt modelId="{25D211FF-1D31-4462-9E79-899961E425F9}" type="pres">
      <dgm:prSet presAssocID="{99D1D1D2-C4D4-4C1E-AB34-51B8C448D56D}" presName="srcNode" presStyleLbl="node1" presStyleIdx="0" presStyleCnt="7"/>
      <dgm:spPr/>
    </dgm:pt>
    <dgm:pt modelId="{63E26A8C-ADFD-4D25-81C9-703FBFE0A447}" type="pres">
      <dgm:prSet presAssocID="{99D1D1D2-C4D4-4C1E-AB34-51B8C448D56D}" presName="conn" presStyleLbl="parChTrans1D2" presStyleIdx="0" presStyleCnt="1"/>
      <dgm:spPr/>
      <dgm:t>
        <a:bodyPr/>
        <a:lstStyle/>
        <a:p>
          <a:endParaRPr lang="en-US"/>
        </a:p>
      </dgm:t>
    </dgm:pt>
    <dgm:pt modelId="{3D6CDBA1-EDDE-4DD0-9333-D3E384AD104D}" type="pres">
      <dgm:prSet presAssocID="{99D1D1D2-C4D4-4C1E-AB34-51B8C448D56D}" presName="extraNode" presStyleLbl="node1" presStyleIdx="0" presStyleCnt="7"/>
      <dgm:spPr/>
    </dgm:pt>
    <dgm:pt modelId="{0BD097F1-B371-4AC3-AA13-8047866B633F}" type="pres">
      <dgm:prSet presAssocID="{99D1D1D2-C4D4-4C1E-AB34-51B8C448D56D}" presName="dstNode" presStyleLbl="node1" presStyleIdx="0" presStyleCnt="7"/>
      <dgm:spPr/>
    </dgm:pt>
    <dgm:pt modelId="{4BEF5527-C27B-4E0B-9796-F10D94C693E8}" type="pres">
      <dgm:prSet presAssocID="{207F1284-4A73-46FC-82A8-416698C25DD8}" presName="text_1" presStyleLbl="node1" presStyleIdx="0" presStyleCnt="7">
        <dgm:presLayoutVars>
          <dgm:bulletEnabled val="1"/>
        </dgm:presLayoutVars>
      </dgm:prSet>
      <dgm:spPr/>
      <dgm:t>
        <a:bodyPr/>
        <a:lstStyle/>
        <a:p>
          <a:endParaRPr lang="en-US"/>
        </a:p>
      </dgm:t>
    </dgm:pt>
    <dgm:pt modelId="{CEBABDD2-4481-425A-B969-5E9CBE0563B7}" type="pres">
      <dgm:prSet presAssocID="{207F1284-4A73-46FC-82A8-416698C25DD8}" presName="accent_1" presStyleCnt="0"/>
      <dgm:spPr/>
    </dgm:pt>
    <dgm:pt modelId="{7C1F880F-D433-4D06-91CB-1FD0901BCD85}" type="pres">
      <dgm:prSet presAssocID="{207F1284-4A73-46FC-82A8-416698C25DD8}" presName="accentRepeatNode" presStyleLbl="solidFgAcc1" presStyleIdx="0" presStyleCnt="7"/>
      <dgm:spPr/>
    </dgm:pt>
    <dgm:pt modelId="{A265360A-5679-4A9F-90C3-01575E977578}" type="pres">
      <dgm:prSet presAssocID="{8052B3A3-2B17-4375-9A1E-69E7E880CAC0}" presName="text_2" presStyleLbl="node1" presStyleIdx="1" presStyleCnt="7">
        <dgm:presLayoutVars>
          <dgm:bulletEnabled val="1"/>
        </dgm:presLayoutVars>
      </dgm:prSet>
      <dgm:spPr/>
      <dgm:t>
        <a:bodyPr/>
        <a:lstStyle/>
        <a:p>
          <a:endParaRPr lang="en-US"/>
        </a:p>
      </dgm:t>
    </dgm:pt>
    <dgm:pt modelId="{4A398888-AA76-4AE2-A5CE-106BD1CAB24E}" type="pres">
      <dgm:prSet presAssocID="{8052B3A3-2B17-4375-9A1E-69E7E880CAC0}" presName="accent_2" presStyleCnt="0"/>
      <dgm:spPr/>
    </dgm:pt>
    <dgm:pt modelId="{2F9DB0B6-52CD-43B5-BF44-2B8C22395857}" type="pres">
      <dgm:prSet presAssocID="{8052B3A3-2B17-4375-9A1E-69E7E880CAC0}" presName="accentRepeatNode" presStyleLbl="solidFgAcc1" presStyleIdx="1" presStyleCnt="7"/>
      <dgm:spPr/>
    </dgm:pt>
    <dgm:pt modelId="{F6336303-41F6-42CF-A9A2-AF6F8E492310}" type="pres">
      <dgm:prSet presAssocID="{BFBF60D9-36E8-4B0B-9219-95F731592B9C}" presName="text_3" presStyleLbl="node1" presStyleIdx="2" presStyleCnt="7">
        <dgm:presLayoutVars>
          <dgm:bulletEnabled val="1"/>
        </dgm:presLayoutVars>
      </dgm:prSet>
      <dgm:spPr/>
      <dgm:t>
        <a:bodyPr/>
        <a:lstStyle/>
        <a:p>
          <a:endParaRPr lang="en-US"/>
        </a:p>
      </dgm:t>
    </dgm:pt>
    <dgm:pt modelId="{02D10B44-3335-439C-A395-C6B975977790}" type="pres">
      <dgm:prSet presAssocID="{BFBF60D9-36E8-4B0B-9219-95F731592B9C}" presName="accent_3" presStyleCnt="0"/>
      <dgm:spPr/>
    </dgm:pt>
    <dgm:pt modelId="{B6273014-45DA-4E5F-970E-F2F2A8E13943}" type="pres">
      <dgm:prSet presAssocID="{BFBF60D9-36E8-4B0B-9219-95F731592B9C}" presName="accentRepeatNode" presStyleLbl="solidFgAcc1" presStyleIdx="2" presStyleCnt="7"/>
      <dgm:spPr/>
    </dgm:pt>
    <dgm:pt modelId="{DCB16C24-0597-41CB-AE0E-2B5EF2B7EFD6}" type="pres">
      <dgm:prSet presAssocID="{F7EE0878-4A80-4E0C-BE12-AD6D1F232BE8}" presName="text_4" presStyleLbl="node1" presStyleIdx="3" presStyleCnt="7">
        <dgm:presLayoutVars>
          <dgm:bulletEnabled val="1"/>
        </dgm:presLayoutVars>
      </dgm:prSet>
      <dgm:spPr/>
      <dgm:t>
        <a:bodyPr/>
        <a:lstStyle/>
        <a:p>
          <a:endParaRPr lang="en-US"/>
        </a:p>
      </dgm:t>
    </dgm:pt>
    <dgm:pt modelId="{D841DF6D-1918-4666-B90E-5E41D3419694}" type="pres">
      <dgm:prSet presAssocID="{F7EE0878-4A80-4E0C-BE12-AD6D1F232BE8}" presName="accent_4" presStyleCnt="0"/>
      <dgm:spPr/>
    </dgm:pt>
    <dgm:pt modelId="{A2A5AE17-473B-4FD8-B8F8-90405F936BCD}" type="pres">
      <dgm:prSet presAssocID="{F7EE0878-4A80-4E0C-BE12-AD6D1F232BE8}" presName="accentRepeatNode" presStyleLbl="solidFgAcc1" presStyleIdx="3" presStyleCnt="7"/>
      <dgm:spPr/>
    </dgm:pt>
    <dgm:pt modelId="{6BADF260-84B8-45B4-B37D-2A8857F16362}" type="pres">
      <dgm:prSet presAssocID="{25794962-CE7D-4D49-9332-04C7787A63B4}" presName="text_5" presStyleLbl="node1" presStyleIdx="4" presStyleCnt="7">
        <dgm:presLayoutVars>
          <dgm:bulletEnabled val="1"/>
        </dgm:presLayoutVars>
      </dgm:prSet>
      <dgm:spPr/>
      <dgm:t>
        <a:bodyPr/>
        <a:lstStyle/>
        <a:p>
          <a:endParaRPr lang="en-US"/>
        </a:p>
      </dgm:t>
    </dgm:pt>
    <dgm:pt modelId="{2FDEDD1D-8F28-417F-B5F1-4C568B3CA6BA}" type="pres">
      <dgm:prSet presAssocID="{25794962-CE7D-4D49-9332-04C7787A63B4}" presName="accent_5" presStyleCnt="0"/>
      <dgm:spPr/>
    </dgm:pt>
    <dgm:pt modelId="{240C8F01-D5CA-4F24-B64B-FC34B3CEC039}" type="pres">
      <dgm:prSet presAssocID="{25794962-CE7D-4D49-9332-04C7787A63B4}" presName="accentRepeatNode" presStyleLbl="solidFgAcc1" presStyleIdx="4" presStyleCnt="7"/>
      <dgm:spPr/>
    </dgm:pt>
    <dgm:pt modelId="{9B48A41D-D45E-41B1-B5AB-72DE6CB1697E}" type="pres">
      <dgm:prSet presAssocID="{8BE5BBC1-520F-4933-82EE-EBA4114BB97B}" presName="text_6" presStyleLbl="node1" presStyleIdx="5" presStyleCnt="7">
        <dgm:presLayoutVars>
          <dgm:bulletEnabled val="1"/>
        </dgm:presLayoutVars>
      </dgm:prSet>
      <dgm:spPr/>
      <dgm:t>
        <a:bodyPr/>
        <a:lstStyle/>
        <a:p>
          <a:endParaRPr lang="en-US"/>
        </a:p>
      </dgm:t>
    </dgm:pt>
    <dgm:pt modelId="{AF522861-3755-48C6-8126-BA7828998473}" type="pres">
      <dgm:prSet presAssocID="{8BE5BBC1-520F-4933-82EE-EBA4114BB97B}" presName="accent_6" presStyleCnt="0"/>
      <dgm:spPr/>
    </dgm:pt>
    <dgm:pt modelId="{0AE120F7-EC41-4DFD-B721-4903BC40137B}" type="pres">
      <dgm:prSet presAssocID="{8BE5BBC1-520F-4933-82EE-EBA4114BB97B}" presName="accentRepeatNode" presStyleLbl="solidFgAcc1" presStyleIdx="5" presStyleCnt="7"/>
      <dgm:spPr/>
    </dgm:pt>
    <dgm:pt modelId="{4302700B-3C2C-45E1-AD72-F8D6263F0EF2}" type="pres">
      <dgm:prSet presAssocID="{5BC80B62-374C-40FA-9E42-E817BD56CBD8}" presName="text_7" presStyleLbl="node1" presStyleIdx="6" presStyleCnt="7">
        <dgm:presLayoutVars>
          <dgm:bulletEnabled val="1"/>
        </dgm:presLayoutVars>
      </dgm:prSet>
      <dgm:spPr/>
      <dgm:t>
        <a:bodyPr/>
        <a:lstStyle/>
        <a:p>
          <a:endParaRPr lang="en-US"/>
        </a:p>
      </dgm:t>
    </dgm:pt>
    <dgm:pt modelId="{95996E5B-256C-4E8F-8C28-A13CFD765451}" type="pres">
      <dgm:prSet presAssocID="{5BC80B62-374C-40FA-9E42-E817BD56CBD8}" presName="accent_7" presStyleCnt="0"/>
      <dgm:spPr/>
    </dgm:pt>
    <dgm:pt modelId="{46D8AA98-7C91-4567-AB27-8F42207BC7F5}" type="pres">
      <dgm:prSet presAssocID="{5BC80B62-374C-40FA-9E42-E817BD56CBD8}" presName="accentRepeatNode" presStyleLbl="solidFgAcc1" presStyleIdx="6" presStyleCnt="7"/>
      <dgm:spPr/>
    </dgm:pt>
  </dgm:ptLst>
  <dgm:cxnLst>
    <dgm:cxn modelId="{92675D53-551E-4846-8171-210DDE337FBC}" srcId="{99D1D1D2-C4D4-4C1E-AB34-51B8C448D56D}" destId="{8BE5BBC1-520F-4933-82EE-EBA4114BB97B}" srcOrd="5" destOrd="0" parTransId="{86E28828-2C47-4BBA-A16C-B8EF85D9848C}" sibTransId="{FF52D491-20A4-47A9-B323-0207F0AFD465}"/>
    <dgm:cxn modelId="{35ADD4F5-EB77-46DC-90FF-96C0A5BD6155}" type="presOf" srcId="{207F1284-4A73-46FC-82A8-416698C25DD8}" destId="{4BEF5527-C27B-4E0B-9796-F10D94C693E8}" srcOrd="0" destOrd="0" presId="urn:microsoft.com/office/officeart/2008/layout/VerticalCurvedList"/>
    <dgm:cxn modelId="{43BFB534-0B45-4AEB-83C8-A031B785A77A}" srcId="{99D1D1D2-C4D4-4C1E-AB34-51B8C448D56D}" destId="{BFBF60D9-36E8-4B0B-9219-95F731592B9C}" srcOrd="2" destOrd="0" parTransId="{11970B07-8743-4C25-9F98-1D5EDED646F1}" sibTransId="{54533069-D3DE-45A4-BD12-7C1CB9CF3374}"/>
    <dgm:cxn modelId="{96615BE9-5A9B-4DAD-8847-C903FAF95C48}" srcId="{99D1D1D2-C4D4-4C1E-AB34-51B8C448D56D}" destId="{F7EE0878-4A80-4E0C-BE12-AD6D1F232BE8}" srcOrd="3" destOrd="0" parTransId="{BA6558EB-72AF-440A-A85F-AEACE229F83C}" sibTransId="{4D0DB053-30C1-48AF-888C-D9CEF9CB9987}"/>
    <dgm:cxn modelId="{AE653270-9DC7-49F6-B692-883903458A51}" type="presOf" srcId="{8BE5BBC1-520F-4933-82EE-EBA4114BB97B}" destId="{9B48A41D-D45E-41B1-B5AB-72DE6CB1697E}" srcOrd="0" destOrd="0" presId="urn:microsoft.com/office/officeart/2008/layout/VerticalCurvedList"/>
    <dgm:cxn modelId="{0000F0F1-6B1A-4D79-A21A-CB563A6807D0}" srcId="{99D1D1D2-C4D4-4C1E-AB34-51B8C448D56D}" destId="{5BC80B62-374C-40FA-9E42-E817BD56CBD8}" srcOrd="6" destOrd="0" parTransId="{F016A5C9-605E-4548-826A-41BE25DD98E0}" sibTransId="{0C5206B4-374C-433B-825E-B50412D7ECDD}"/>
    <dgm:cxn modelId="{BB7E6157-3DD9-48B0-A52F-0FC9C48F08CE}" type="presOf" srcId="{BFBF60D9-36E8-4B0B-9219-95F731592B9C}" destId="{F6336303-41F6-42CF-A9A2-AF6F8E492310}" srcOrd="0" destOrd="0" presId="urn:microsoft.com/office/officeart/2008/layout/VerticalCurvedList"/>
    <dgm:cxn modelId="{6885EB3B-16B6-4AFE-98C2-336D6092B9D0}" srcId="{99D1D1D2-C4D4-4C1E-AB34-51B8C448D56D}" destId="{8052B3A3-2B17-4375-9A1E-69E7E880CAC0}" srcOrd="1" destOrd="0" parTransId="{F252ED66-EA1A-4B52-AE6C-58A246B67FAD}" sibTransId="{001C706E-3802-4888-9504-433EAE2ECDAC}"/>
    <dgm:cxn modelId="{C003C8E5-9512-4011-BF2B-4C9A14807533}" type="presOf" srcId="{25794962-CE7D-4D49-9332-04C7787A63B4}" destId="{6BADF260-84B8-45B4-B37D-2A8857F16362}" srcOrd="0" destOrd="0" presId="urn:microsoft.com/office/officeart/2008/layout/VerticalCurvedList"/>
    <dgm:cxn modelId="{5CCCD41E-7174-43B4-94F5-B55EC6651E88}" type="presOf" srcId="{99D1D1D2-C4D4-4C1E-AB34-51B8C448D56D}" destId="{8BF8BF4D-DF8F-45FB-97D3-6C697586A281}" srcOrd="0" destOrd="0" presId="urn:microsoft.com/office/officeart/2008/layout/VerticalCurvedList"/>
    <dgm:cxn modelId="{59AD3DDB-8FC1-44AB-B906-5731E7B28473}" srcId="{99D1D1D2-C4D4-4C1E-AB34-51B8C448D56D}" destId="{207F1284-4A73-46FC-82A8-416698C25DD8}" srcOrd="0" destOrd="0" parTransId="{E63DCBAB-097F-467A-AF8F-9B5ED38697AF}" sibTransId="{E8CAFA33-DC31-47C5-A366-9B825180F444}"/>
    <dgm:cxn modelId="{38758D27-4283-4345-990E-F56594D5E54D}" type="presOf" srcId="{5BC80B62-374C-40FA-9E42-E817BD56CBD8}" destId="{4302700B-3C2C-45E1-AD72-F8D6263F0EF2}" srcOrd="0" destOrd="0" presId="urn:microsoft.com/office/officeart/2008/layout/VerticalCurvedList"/>
    <dgm:cxn modelId="{398E588F-14B1-477D-AFEE-F60E6D31CE1B}" srcId="{99D1D1D2-C4D4-4C1E-AB34-51B8C448D56D}" destId="{25794962-CE7D-4D49-9332-04C7787A63B4}" srcOrd="4" destOrd="0" parTransId="{E250407D-9086-44EA-9840-66E82DFC8304}" sibTransId="{B70B119C-0FCA-42F4-8645-0BBDC7994575}"/>
    <dgm:cxn modelId="{089C1349-FA08-4B32-8AD7-CA6161B72A7E}" type="presOf" srcId="{8052B3A3-2B17-4375-9A1E-69E7E880CAC0}" destId="{A265360A-5679-4A9F-90C3-01575E977578}" srcOrd="0" destOrd="0" presId="urn:microsoft.com/office/officeart/2008/layout/VerticalCurvedList"/>
    <dgm:cxn modelId="{8E109018-059E-4529-809C-0CE1E1B88B56}" type="presOf" srcId="{E8CAFA33-DC31-47C5-A366-9B825180F444}" destId="{63E26A8C-ADFD-4D25-81C9-703FBFE0A447}" srcOrd="0" destOrd="0" presId="urn:microsoft.com/office/officeart/2008/layout/VerticalCurvedList"/>
    <dgm:cxn modelId="{82F3839C-44AB-4618-9648-8A61915A1BA3}" type="presOf" srcId="{F7EE0878-4A80-4E0C-BE12-AD6D1F232BE8}" destId="{DCB16C24-0597-41CB-AE0E-2B5EF2B7EFD6}" srcOrd="0" destOrd="0" presId="urn:microsoft.com/office/officeart/2008/layout/VerticalCurvedList"/>
    <dgm:cxn modelId="{067B2016-9286-45B8-B647-1F561054206B}" type="presParOf" srcId="{8BF8BF4D-DF8F-45FB-97D3-6C697586A281}" destId="{56820D23-A000-4BC7-8D66-7CFD9AB306E8}" srcOrd="0" destOrd="0" presId="urn:microsoft.com/office/officeart/2008/layout/VerticalCurvedList"/>
    <dgm:cxn modelId="{CD32503D-D580-4759-B082-DEED7A200FDB}" type="presParOf" srcId="{56820D23-A000-4BC7-8D66-7CFD9AB306E8}" destId="{F1755EA3-FBF8-400A-A2D3-7ABCDE6DAAD2}" srcOrd="0" destOrd="0" presId="urn:microsoft.com/office/officeart/2008/layout/VerticalCurvedList"/>
    <dgm:cxn modelId="{AE113F2D-54FC-4FD3-818F-C3018359543A}" type="presParOf" srcId="{F1755EA3-FBF8-400A-A2D3-7ABCDE6DAAD2}" destId="{25D211FF-1D31-4462-9E79-899961E425F9}" srcOrd="0" destOrd="0" presId="urn:microsoft.com/office/officeart/2008/layout/VerticalCurvedList"/>
    <dgm:cxn modelId="{66DEB2D6-CCF9-4380-92A8-E8ECAC7662BF}" type="presParOf" srcId="{F1755EA3-FBF8-400A-A2D3-7ABCDE6DAAD2}" destId="{63E26A8C-ADFD-4D25-81C9-703FBFE0A447}" srcOrd="1" destOrd="0" presId="urn:microsoft.com/office/officeart/2008/layout/VerticalCurvedList"/>
    <dgm:cxn modelId="{9BD08CFD-E770-4AB8-A54D-3600AD0EAACE}" type="presParOf" srcId="{F1755EA3-FBF8-400A-A2D3-7ABCDE6DAAD2}" destId="{3D6CDBA1-EDDE-4DD0-9333-D3E384AD104D}" srcOrd="2" destOrd="0" presId="urn:microsoft.com/office/officeart/2008/layout/VerticalCurvedList"/>
    <dgm:cxn modelId="{8726E493-8E23-46F4-B5FF-EF1FE1DC1E18}" type="presParOf" srcId="{F1755EA3-FBF8-400A-A2D3-7ABCDE6DAAD2}" destId="{0BD097F1-B371-4AC3-AA13-8047866B633F}" srcOrd="3" destOrd="0" presId="urn:microsoft.com/office/officeart/2008/layout/VerticalCurvedList"/>
    <dgm:cxn modelId="{3658F0E1-79A6-40D9-B2C8-0D4191A1C81F}" type="presParOf" srcId="{56820D23-A000-4BC7-8D66-7CFD9AB306E8}" destId="{4BEF5527-C27B-4E0B-9796-F10D94C693E8}" srcOrd="1" destOrd="0" presId="urn:microsoft.com/office/officeart/2008/layout/VerticalCurvedList"/>
    <dgm:cxn modelId="{47377A73-4BE7-4F2F-B974-56494B303AF1}" type="presParOf" srcId="{56820D23-A000-4BC7-8D66-7CFD9AB306E8}" destId="{CEBABDD2-4481-425A-B969-5E9CBE0563B7}" srcOrd="2" destOrd="0" presId="urn:microsoft.com/office/officeart/2008/layout/VerticalCurvedList"/>
    <dgm:cxn modelId="{CE9C978A-8F06-4B50-B806-41174F3B7364}" type="presParOf" srcId="{CEBABDD2-4481-425A-B969-5E9CBE0563B7}" destId="{7C1F880F-D433-4D06-91CB-1FD0901BCD85}" srcOrd="0" destOrd="0" presId="urn:microsoft.com/office/officeart/2008/layout/VerticalCurvedList"/>
    <dgm:cxn modelId="{81A21961-4609-4134-A498-F10826789A14}" type="presParOf" srcId="{56820D23-A000-4BC7-8D66-7CFD9AB306E8}" destId="{A265360A-5679-4A9F-90C3-01575E977578}" srcOrd="3" destOrd="0" presId="urn:microsoft.com/office/officeart/2008/layout/VerticalCurvedList"/>
    <dgm:cxn modelId="{9AEB52A2-AD92-495A-B431-9041F7F600D2}" type="presParOf" srcId="{56820D23-A000-4BC7-8D66-7CFD9AB306E8}" destId="{4A398888-AA76-4AE2-A5CE-106BD1CAB24E}" srcOrd="4" destOrd="0" presId="urn:microsoft.com/office/officeart/2008/layout/VerticalCurvedList"/>
    <dgm:cxn modelId="{AD662918-1365-4DF3-AF42-07725CD19CCB}" type="presParOf" srcId="{4A398888-AA76-4AE2-A5CE-106BD1CAB24E}" destId="{2F9DB0B6-52CD-43B5-BF44-2B8C22395857}" srcOrd="0" destOrd="0" presId="urn:microsoft.com/office/officeart/2008/layout/VerticalCurvedList"/>
    <dgm:cxn modelId="{5522743A-2068-4586-9216-6F3B551CE77C}" type="presParOf" srcId="{56820D23-A000-4BC7-8D66-7CFD9AB306E8}" destId="{F6336303-41F6-42CF-A9A2-AF6F8E492310}" srcOrd="5" destOrd="0" presId="urn:microsoft.com/office/officeart/2008/layout/VerticalCurvedList"/>
    <dgm:cxn modelId="{321D7294-D5E0-4D38-8396-84DB7F7EF8EB}" type="presParOf" srcId="{56820D23-A000-4BC7-8D66-7CFD9AB306E8}" destId="{02D10B44-3335-439C-A395-C6B975977790}" srcOrd="6" destOrd="0" presId="urn:microsoft.com/office/officeart/2008/layout/VerticalCurvedList"/>
    <dgm:cxn modelId="{9A99B9A7-F067-4AE3-B0DE-C35B6493A251}" type="presParOf" srcId="{02D10B44-3335-439C-A395-C6B975977790}" destId="{B6273014-45DA-4E5F-970E-F2F2A8E13943}" srcOrd="0" destOrd="0" presId="urn:microsoft.com/office/officeart/2008/layout/VerticalCurvedList"/>
    <dgm:cxn modelId="{3F82CC90-E153-4808-A016-122E4589628F}" type="presParOf" srcId="{56820D23-A000-4BC7-8D66-7CFD9AB306E8}" destId="{DCB16C24-0597-41CB-AE0E-2B5EF2B7EFD6}" srcOrd="7" destOrd="0" presId="urn:microsoft.com/office/officeart/2008/layout/VerticalCurvedList"/>
    <dgm:cxn modelId="{E11839B0-8E68-4C27-A5E7-3A3ACA515941}" type="presParOf" srcId="{56820D23-A000-4BC7-8D66-7CFD9AB306E8}" destId="{D841DF6D-1918-4666-B90E-5E41D3419694}" srcOrd="8" destOrd="0" presId="urn:microsoft.com/office/officeart/2008/layout/VerticalCurvedList"/>
    <dgm:cxn modelId="{3597E36E-3164-4337-9194-E373F0BE6A9A}" type="presParOf" srcId="{D841DF6D-1918-4666-B90E-5E41D3419694}" destId="{A2A5AE17-473B-4FD8-B8F8-90405F936BCD}" srcOrd="0" destOrd="0" presId="urn:microsoft.com/office/officeart/2008/layout/VerticalCurvedList"/>
    <dgm:cxn modelId="{531D3C95-6ECE-4975-9338-BB7BA250B4DA}" type="presParOf" srcId="{56820D23-A000-4BC7-8D66-7CFD9AB306E8}" destId="{6BADF260-84B8-45B4-B37D-2A8857F16362}" srcOrd="9" destOrd="0" presId="urn:microsoft.com/office/officeart/2008/layout/VerticalCurvedList"/>
    <dgm:cxn modelId="{DB54DCC9-3473-4AAB-8F2E-8BFB0F47EEAA}" type="presParOf" srcId="{56820D23-A000-4BC7-8D66-7CFD9AB306E8}" destId="{2FDEDD1D-8F28-417F-B5F1-4C568B3CA6BA}" srcOrd="10" destOrd="0" presId="urn:microsoft.com/office/officeart/2008/layout/VerticalCurvedList"/>
    <dgm:cxn modelId="{6E190776-A84A-4033-BBFB-E9A747D9048E}" type="presParOf" srcId="{2FDEDD1D-8F28-417F-B5F1-4C568B3CA6BA}" destId="{240C8F01-D5CA-4F24-B64B-FC34B3CEC039}" srcOrd="0" destOrd="0" presId="urn:microsoft.com/office/officeart/2008/layout/VerticalCurvedList"/>
    <dgm:cxn modelId="{42729561-A613-47A3-AE3E-D55B2DC6DEDC}" type="presParOf" srcId="{56820D23-A000-4BC7-8D66-7CFD9AB306E8}" destId="{9B48A41D-D45E-41B1-B5AB-72DE6CB1697E}" srcOrd="11" destOrd="0" presId="urn:microsoft.com/office/officeart/2008/layout/VerticalCurvedList"/>
    <dgm:cxn modelId="{C392FC4A-2FBB-4354-B558-A78D2BF9F833}" type="presParOf" srcId="{56820D23-A000-4BC7-8D66-7CFD9AB306E8}" destId="{AF522861-3755-48C6-8126-BA7828998473}" srcOrd="12" destOrd="0" presId="urn:microsoft.com/office/officeart/2008/layout/VerticalCurvedList"/>
    <dgm:cxn modelId="{7AD1EADF-78D6-4596-822A-4E0EA60C3F38}" type="presParOf" srcId="{AF522861-3755-48C6-8126-BA7828998473}" destId="{0AE120F7-EC41-4DFD-B721-4903BC40137B}" srcOrd="0" destOrd="0" presId="urn:microsoft.com/office/officeart/2008/layout/VerticalCurvedList"/>
    <dgm:cxn modelId="{F006865C-F8CA-476E-9C44-A67D71C91447}" type="presParOf" srcId="{56820D23-A000-4BC7-8D66-7CFD9AB306E8}" destId="{4302700B-3C2C-45E1-AD72-F8D6263F0EF2}" srcOrd="13" destOrd="0" presId="urn:microsoft.com/office/officeart/2008/layout/VerticalCurvedList"/>
    <dgm:cxn modelId="{02291809-2077-4F00-AAF5-B2DA44CCDAC3}" type="presParOf" srcId="{56820D23-A000-4BC7-8D66-7CFD9AB306E8}" destId="{95996E5B-256C-4E8F-8C28-A13CFD765451}" srcOrd="14" destOrd="0" presId="urn:microsoft.com/office/officeart/2008/layout/VerticalCurvedList"/>
    <dgm:cxn modelId="{55A7CEAE-1B30-4726-97F9-BF93C81F2BE5}" type="presParOf" srcId="{95996E5B-256C-4E8F-8C28-A13CFD765451}" destId="{46D8AA98-7C91-4567-AB27-8F42207BC7F5}"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35F851-D9D0-400B-9DBE-55AF78C95FC7}" type="doc">
      <dgm:prSet loTypeId="urn:microsoft.com/office/officeart/2005/8/layout/orgChart1" loCatId="hierarchy" qsTypeId="urn:microsoft.com/office/officeart/2005/8/quickstyle/simple1" qsCatId="simple" csTypeId="urn:microsoft.com/office/officeart/2005/8/colors/accent2_5" csCatId="accent2" phldr="1"/>
      <dgm:spPr/>
      <dgm:t>
        <a:bodyPr/>
        <a:lstStyle/>
        <a:p>
          <a:pPr rtl="1"/>
          <a:endParaRPr lang="fa-IR"/>
        </a:p>
      </dgm:t>
    </dgm:pt>
    <dgm:pt modelId="{CD35CA6A-45EB-47A0-8725-3F199A3E09F9}">
      <dgm:prSet phldrT="[Text]" custT="1"/>
      <dgm:spPr/>
      <dgm:t>
        <a:bodyPr/>
        <a:lstStyle/>
        <a:p>
          <a:pPr rtl="1"/>
          <a:r>
            <a:rPr lang="fa-IR" sz="1600" dirty="0" smtClean="0"/>
            <a:t>سرمایه فکری</a:t>
          </a:r>
          <a:endParaRPr lang="fa-IR" sz="1600" dirty="0"/>
        </a:p>
      </dgm:t>
    </dgm:pt>
    <dgm:pt modelId="{C0A66F37-E0F9-41C1-AAA9-A20451886AC7}" type="parTrans" cxnId="{139D115B-28C6-41F2-9C87-43420ACBFB7C}">
      <dgm:prSet/>
      <dgm:spPr/>
      <dgm:t>
        <a:bodyPr/>
        <a:lstStyle/>
        <a:p>
          <a:pPr rtl="1"/>
          <a:endParaRPr lang="fa-IR" sz="1100"/>
        </a:p>
      </dgm:t>
    </dgm:pt>
    <dgm:pt modelId="{6FC12D73-E667-4F9A-8992-999FEFA0854F}" type="sibTrans" cxnId="{139D115B-28C6-41F2-9C87-43420ACBFB7C}">
      <dgm:prSet/>
      <dgm:spPr/>
      <dgm:t>
        <a:bodyPr/>
        <a:lstStyle/>
        <a:p>
          <a:pPr rtl="1"/>
          <a:endParaRPr lang="fa-IR" sz="1100"/>
        </a:p>
      </dgm:t>
    </dgm:pt>
    <dgm:pt modelId="{AF0716FA-6658-49DD-BB5E-0F35FE24CF47}">
      <dgm:prSet phldrT="[Text]" custT="1"/>
      <dgm:spPr/>
      <dgm:t>
        <a:bodyPr/>
        <a:lstStyle/>
        <a:p>
          <a:pPr rtl="1"/>
          <a:r>
            <a:rPr lang="fa-IR" sz="1600" dirty="0" smtClean="0"/>
            <a:t>سرمایه اجتماعی</a:t>
          </a:r>
          <a:endParaRPr lang="fa-IR" sz="1600" dirty="0"/>
        </a:p>
      </dgm:t>
    </dgm:pt>
    <dgm:pt modelId="{717BABFD-49BE-4DD7-ACD9-251CED45F221}" type="parTrans" cxnId="{8AFEEBA9-29FC-4085-BBE6-7D1C837B4FA1}">
      <dgm:prSet/>
      <dgm:spPr/>
      <dgm:t>
        <a:bodyPr/>
        <a:lstStyle/>
        <a:p>
          <a:pPr rtl="1"/>
          <a:endParaRPr lang="fa-IR" sz="1100"/>
        </a:p>
      </dgm:t>
    </dgm:pt>
    <dgm:pt modelId="{9635676C-C12B-4DE6-BCB8-B11DDE4B2412}" type="sibTrans" cxnId="{8AFEEBA9-29FC-4085-BBE6-7D1C837B4FA1}">
      <dgm:prSet/>
      <dgm:spPr/>
      <dgm:t>
        <a:bodyPr/>
        <a:lstStyle/>
        <a:p>
          <a:pPr rtl="1"/>
          <a:endParaRPr lang="fa-IR" sz="1100"/>
        </a:p>
      </dgm:t>
    </dgm:pt>
    <dgm:pt modelId="{EC4E8E1C-E7D0-4FB9-9594-C1ABD47923A2}">
      <dgm:prSet phldrT="[Text]" custT="1"/>
      <dgm:spPr/>
      <dgm:t>
        <a:bodyPr/>
        <a:lstStyle/>
        <a:p>
          <a:pPr rtl="1"/>
          <a:r>
            <a:rPr lang="fa-IR" sz="1600" dirty="0" smtClean="0"/>
            <a:t>سرمایه ساختاری</a:t>
          </a:r>
          <a:endParaRPr lang="fa-IR" sz="1600" dirty="0"/>
        </a:p>
      </dgm:t>
    </dgm:pt>
    <dgm:pt modelId="{CEB9C38B-B474-426D-ADD9-42CD801AB656}" type="parTrans" cxnId="{D3BDB678-1959-48C3-B5BC-A35D7B664F60}">
      <dgm:prSet/>
      <dgm:spPr/>
      <dgm:t>
        <a:bodyPr/>
        <a:lstStyle/>
        <a:p>
          <a:pPr rtl="1"/>
          <a:endParaRPr lang="fa-IR" sz="1100"/>
        </a:p>
      </dgm:t>
    </dgm:pt>
    <dgm:pt modelId="{58D02DF8-C36E-4DAF-99BA-7921FA9BF9C3}" type="sibTrans" cxnId="{D3BDB678-1959-48C3-B5BC-A35D7B664F60}">
      <dgm:prSet/>
      <dgm:spPr/>
      <dgm:t>
        <a:bodyPr/>
        <a:lstStyle/>
        <a:p>
          <a:pPr rtl="1"/>
          <a:endParaRPr lang="fa-IR" sz="1100"/>
        </a:p>
      </dgm:t>
    </dgm:pt>
    <dgm:pt modelId="{E51FCC08-6CEF-4A37-9448-53FD309DB068}">
      <dgm:prSet phldrT="[Text]" custT="1"/>
      <dgm:spPr/>
      <dgm:t>
        <a:bodyPr/>
        <a:lstStyle/>
        <a:p>
          <a:pPr rtl="1"/>
          <a:r>
            <a:rPr lang="fa-IR" sz="1600" dirty="0" smtClean="0"/>
            <a:t>سرمایه انسانی</a:t>
          </a:r>
          <a:endParaRPr lang="fa-IR" sz="1600" dirty="0"/>
        </a:p>
      </dgm:t>
    </dgm:pt>
    <dgm:pt modelId="{2BC26D05-13B7-49FA-AF3B-1920759A45D2}" type="parTrans" cxnId="{C27EAE93-23DB-4582-ABE6-A5B9CD9E4844}">
      <dgm:prSet/>
      <dgm:spPr/>
      <dgm:t>
        <a:bodyPr/>
        <a:lstStyle/>
        <a:p>
          <a:pPr rtl="1"/>
          <a:endParaRPr lang="fa-IR" sz="1100"/>
        </a:p>
      </dgm:t>
    </dgm:pt>
    <dgm:pt modelId="{FB722CFF-84BA-4883-A8F0-B7F9B66D3D4E}" type="sibTrans" cxnId="{C27EAE93-23DB-4582-ABE6-A5B9CD9E4844}">
      <dgm:prSet/>
      <dgm:spPr/>
      <dgm:t>
        <a:bodyPr/>
        <a:lstStyle/>
        <a:p>
          <a:pPr rtl="1"/>
          <a:endParaRPr lang="fa-IR" sz="1100"/>
        </a:p>
      </dgm:t>
    </dgm:pt>
    <dgm:pt modelId="{F268F00F-5885-4809-9E71-78C96A2D2790}" type="pres">
      <dgm:prSet presAssocID="{4A35F851-D9D0-400B-9DBE-55AF78C95FC7}" presName="hierChild1" presStyleCnt="0">
        <dgm:presLayoutVars>
          <dgm:orgChart val="1"/>
          <dgm:chPref val="1"/>
          <dgm:dir/>
          <dgm:animOne val="branch"/>
          <dgm:animLvl val="lvl"/>
          <dgm:resizeHandles/>
        </dgm:presLayoutVars>
      </dgm:prSet>
      <dgm:spPr/>
      <dgm:t>
        <a:bodyPr/>
        <a:lstStyle/>
        <a:p>
          <a:pPr rtl="1"/>
          <a:endParaRPr lang="fa-IR"/>
        </a:p>
      </dgm:t>
    </dgm:pt>
    <dgm:pt modelId="{ADD69FDE-5891-4E79-AB78-B094FCA7B44C}" type="pres">
      <dgm:prSet presAssocID="{CD35CA6A-45EB-47A0-8725-3F199A3E09F9}" presName="hierRoot1" presStyleCnt="0">
        <dgm:presLayoutVars>
          <dgm:hierBranch val="init"/>
        </dgm:presLayoutVars>
      </dgm:prSet>
      <dgm:spPr/>
    </dgm:pt>
    <dgm:pt modelId="{B96AC9F2-4599-467A-A98E-E56D0135BB7D}" type="pres">
      <dgm:prSet presAssocID="{CD35CA6A-45EB-47A0-8725-3F199A3E09F9}" presName="rootComposite1" presStyleCnt="0"/>
      <dgm:spPr/>
    </dgm:pt>
    <dgm:pt modelId="{A8A9D501-59E2-4D6D-87FF-07CEEDAE4DA0}" type="pres">
      <dgm:prSet presAssocID="{CD35CA6A-45EB-47A0-8725-3F199A3E09F9}" presName="rootText1" presStyleLbl="node0" presStyleIdx="0" presStyleCnt="1">
        <dgm:presLayoutVars>
          <dgm:chPref val="3"/>
        </dgm:presLayoutVars>
      </dgm:prSet>
      <dgm:spPr/>
      <dgm:t>
        <a:bodyPr/>
        <a:lstStyle/>
        <a:p>
          <a:pPr rtl="1"/>
          <a:endParaRPr lang="fa-IR"/>
        </a:p>
      </dgm:t>
    </dgm:pt>
    <dgm:pt modelId="{5A724ED7-1D01-4313-B314-2B97A331CA5D}" type="pres">
      <dgm:prSet presAssocID="{CD35CA6A-45EB-47A0-8725-3F199A3E09F9}" presName="rootConnector1" presStyleLbl="node1" presStyleIdx="0" presStyleCnt="0"/>
      <dgm:spPr/>
      <dgm:t>
        <a:bodyPr/>
        <a:lstStyle/>
        <a:p>
          <a:pPr rtl="1"/>
          <a:endParaRPr lang="fa-IR"/>
        </a:p>
      </dgm:t>
    </dgm:pt>
    <dgm:pt modelId="{F1447819-ACD0-4C9E-8886-B6800DEFFF4D}" type="pres">
      <dgm:prSet presAssocID="{CD35CA6A-45EB-47A0-8725-3F199A3E09F9}" presName="hierChild2" presStyleCnt="0"/>
      <dgm:spPr/>
    </dgm:pt>
    <dgm:pt modelId="{5F817307-8A12-4EE0-8909-29A1863C3461}" type="pres">
      <dgm:prSet presAssocID="{717BABFD-49BE-4DD7-ACD9-251CED45F221}" presName="Name37" presStyleLbl="parChTrans1D2" presStyleIdx="0" presStyleCnt="3"/>
      <dgm:spPr/>
      <dgm:t>
        <a:bodyPr/>
        <a:lstStyle/>
        <a:p>
          <a:pPr rtl="1"/>
          <a:endParaRPr lang="fa-IR"/>
        </a:p>
      </dgm:t>
    </dgm:pt>
    <dgm:pt modelId="{C5CEF361-C503-4EBC-BF19-0DCCAD424093}" type="pres">
      <dgm:prSet presAssocID="{AF0716FA-6658-49DD-BB5E-0F35FE24CF47}" presName="hierRoot2" presStyleCnt="0">
        <dgm:presLayoutVars>
          <dgm:hierBranch val="init"/>
        </dgm:presLayoutVars>
      </dgm:prSet>
      <dgm:spPr/>
    </dgm:pt>
    <dgm:pt modelId="{7F54D37F-9BB0-4E5D-BE6C-B699ABEC62A0}" type="pres">
      <dgm:prSet presAssocID="{AF0716FA-6658-49DD-BB5E-0F35FE24CF47}" presName="rootComposite" presStyleCnt="0"/>
      <dgm:spPr/>
    </dgm:pt>
    <dgm:pt modelId="{FC81342B-B60F-4374-BA7D-85FFFA6C98BC}" type="pres">
      <dgm:prSet presAssocID="{AF0716FA-6658-49DD-BB5E-0F35FE24CF47}" presName="rootText" presStyleLbl="node2" presStyleIdx="0" presStyleCnt="3">
        <dgm:presLayoutVars>
          <dgm:chPref val="3"/>
        </dgm:presLayoutVars>
      </dgm:prSet>
      <dgm:spPr/>
      <dgm:t>
        <a:bodyPr/>
        <a:lstStyle/>
        <a:p>
          <a:pPr rtl="1"/>
          <a:endParaRPr lang="fa-IR"/>
        </a:p>
      </dgm:t>
    </dgm:pt>
    <dgm:pt modelId="{7F9E8231-F3E1-44B7-91E9-176A9D696133}" type="pres">
      <dgm:prSet presAssocID="{AF0716FA-6658-49DD-BB5E-0F35FE24CF47}" presName="rootConnector" presStyleLbl="node2" presStyleIdx="0" presStyleCnt="3"/>
      <dgm:spPr/>
      <dgm:t>
        <a:bodyPr/>
        <a:lstStyle/>
        <a:p>
          <a:pPr rtl="1"/>
          <a:endParaRPr lang="fa-IR"/>
        </a:p>
      </dgm:t>
    </dgm:pt>
    <dgm:pt modelId="{57EC6AD7-3091-47DC-9C25-816B3810ED96}" type="pres">
      <dgm:prSet presAssocID="{AF0716FA-6658-49DD-BB5E-0F35FE24CF47}" presName="hierChild4" presStyleCnt="0"/>
      <dgm:spPr/>
    </dgm:pt>
    <dgm:pt modelId="{950F96A6-F7D9-47E3-881A-568AEE72C37A}" type="pres">
      <dgm:prSet presAssocID="{AF0716FA-6658-49DD-BB5E-0F35FE24CF47}" presName="hierChild5" presStyleCnt="0"/>
      <dgm:spPr/>
    </dgm:pt>
    <dgm:pt modelId="{91D619BB-5633-4A99-A5FA-41A466FB3380}" type="pres">
      <dgm:prSet presAssocID="{CEB9C38B-B474-426D-ADD9-42CD801AB656}" presName="Name37" presStyleLbl="parChTrans1D2" presStyleIdx="1" presStyleCnt="3"/>
      <dgm:spPr/>
      <dgm:t>
        <a:bodyPr/>
        <a:lstStyle/>
        <a:p>
          <a:pPr rtl="1"/>
          <a:endParaRPr lang="fa-IR"/>
        </a:p>
      </dgm:t>
    </dgm:pt>
    <dgm:pt modelId="{4D2A19AC-FD74-4407-BFFD-30F741357C91}" type="pres">
      <dgm:prSet presAssocID="{EC4E8E1C-E7D0-4FB9-9594-C1ABD47923A2}" presName="hierRoot2" presStyleCnt="0">
        <dgm:presLayoutVars>
          <dgm:hierBranch val="init"/>
        </dgm:presLayoutVars>
      </dgm:prSet>
      <dgm:spPr/>
    </dgm:pt>
    <dgm:pt modelId="{71990AD6-36F3-4635-BFC1-6D963EA3A14E}" type="pres">
      <dgm:prSet presAssocID="{EC4E8E1C-E7D0-4FB9-9594-C1ABD47923A2}" presName="rootComposite" presStyleCnt="0"/>
      <dgm:spPr/>
    </dgm:pt>
    <dgm:pt modelId="{8BC11F20-26BA-411A-8236-F157A7CC3142}" type="pres">
      <dgm:prSet presAssocID="{EC4E8E1C-E7D0-4FB9-9594-C1ABD47923A2}" presName="rootText" presStyleLbl="node2" presStyleIdx="1" presStyleCnt="3">
        <dgm:presLayoutVars>
          <dgm:chPref val="3"/>
        </dgm:presLayoutVars>
      </dgm:prSet>
      <dgm:spPr/>
      <dgm:t>
        <a:bodyPr/>
        <a:lstStyle/>
        <a:p>
          <a:pPr rtl="1"/>
          <a:endParaRPr lang="fa-IR"/>
        </a:p>
      </dgm:t>
    </dgm:pt>
    <dgm:pt modelId="{0C85ED46-47DC-4EFD-9701-5C4FAEEC92EB}" type="pres">
      <dgm:prSet presAssocID="{EC4E8E1C-E7D0-4FB9-9594-C1ABD47923A2}" presName="rootConnector" presStyleLbl="node2" presStyleIdx="1" presStyleCnt="3"/>
      <dgm:spPr/>
      <dgm:t>
        <a:bodyPr/>
        <a:lstStyle/>
        <a:p>
          <a:pPr rtl="1"/>
          <a:endParaRPr lang="fa-IR"/>
        </a:p>
      </dgm:t>
    </dgm:pt>
    <dgm:pt modelId="{65513794-127C-401A-B062-E1F1F68B8E26}" type="pres">
      <dgm:prSet presAssocID="{EC4E8E1C-E7D0-4FB9-9594-C1ABD47923A2}" presName="hierChild4" presStyleCnt="0"/>
      <dgm:spPr/>
    </dgm:pt>
    <dgm:pt modelId="{647EC619-E509-486E-829D-DCBE549AB445}" type="pres">
      <dgm:prSet presAssocID="{EC4E8E1C-E7D0-4FB9-9594-C1ABD47923A2}" presName="hierChild5" presStyleCnt="0"/>
      <dgm:spPr/>
    </dgm:pt>
    <dgm:pt modelId="{878B2C74-1116-434F-9CE4-689661CA9A07}" type="pres">
      <dgm:prSet presAssocID="{2BC26D05-13B7-49FA-AF3B-1920759A45D2}" presName="Name37" presStyleLbl="parChTrans1D2" presStyleIdx="2" presStyleCnt="3"/>
      <dgm:spPr/>
      <dgm:t>
        <a:bodyPr/>
        <a:lstStyle/>
        <a:p>
          <a:pPr rtl="1"/>
          <a:endParaRPr lang="fa-IR"/>
        </a:p>
      </dgm:t>
    </dgm:pt>
    <dgm:pt modelId="{F00C7C7F-3B03-4859-8658-410D8A982CDD}" type="pres">
      <dgm:prSet presAssocID="{E51FCC08-6CEF-4A37-9448-53FD309DB068}" presName="hierRoot2" presStyleCnt="0">
        <dgm:presLayoutVars>
          <dgm:hierBranch val="init"/>
        </dgm:presLayoutVars>
      </dgm:prSet>
      <dgm:spPr/>
    </dgm:pt>
    <dgm:pt modelId="{EFF8542D-D03C-4FE0-AEEF-A5E18D9C9872}" type="pres">
      <dgm:prSet presAssocID="{E51FCC08-6CEF-4A37-9448-53FD309DB068}" presName="rootComposite" presStyleCnt="0"/>
      <dgm:spPr/>
    </dgm:pt>
    <dgm:pt modelId="{D3B2E9E4-5F38-48A1-96CA-53CAD049651D}" type="pres">
      <dgm:prSet presAssocID="{E51FCC08-6CEF-4A37-9448-53FD309DB068}" presName="rootText" presStyleLbl="node2" presStyleIdx="2" presStyleCnt="3">
        <dgm:presLayoutVars>
          <dgm:chPref val="3"/>
        </dgm:presLayoutVars>
      </dgm:prSet>
      <dgm:spPr/>
      <dgm:t>
        <a:bodyPr/>
        <a:lstStyle/>
        <a:p>
          <a:pPr rtl="1"/>
          <a:endParaRPr lang="fa-IR"/>
        </a:p>
      </dgm:t>
    </dgm:pt>
    <dgm:pt modelId="{89F64A7F-BD5B-43DD-9DD1-E64E5F591BDC}" type="pres">
      <dgm:prSet presAssocID="{E51FCC08-6CEF-4A37-9448-53FD309DB068}" presName="rootConnector" presStyleLbl="node2" presStyleIdx="2" presStyleCnt="3"/>
      <dgm:spPr/>
      <dgm:t>
        <a:bodyPr/>
        <a:lstStyle/>
        <a:p>
          <a:pPr rtl="1"/>
          <a:endParaRPr lang="fa-IR"/>
        </a:p>
      </dgm:t>
    </dgm:pt>
    <dgm:pt modelId="{E8846B50-24C2-4B35-BBC0-96FD2B827685}" type="pres">
      <dgm:prSet presAssocID="{E51FCC08-6CEF-4A37-9448-53FD309DB068}" presName="hierChild4" presStyleCnt="0"/>
      <dgm:spPr/>
    </dgm:pt>
    <dgm:pt modelId="{6698916C-BBC3-499D-A86A-F74A23D55E04}" type="pres">
      <dgm:prSet presAssocID="{E51FCC08-6CEF-4A37-9448-53FD309DB068}" presName="hierChild5" presStyleCnt="0"/>
      <dgm:spPr/>
    </dgm:pt>
    <dgm:pt modelId="{7E8A9BCF-2207-4E0F-B2C4-745580C21B3B}" type="pres">
      <dgm:prSet presAssocID="{CD35CA6A-45EB-47A0-8725-3F199A3E09F9}" presName="hierChild3" presStyleCnt="0"/>
      <dgm:spPr/>
    </dgm:pt>
  </dgm:ptLst>
  <dgm:cxnLst>
    <dgm:cxn modelId="{233F3F64-4C3D-40FD-8790-E51CAD9E9E57}" type="presOf" srcId="{CD35CA6A-45EB-47A0-8725-3F199A3E09F9}" destId="{5A724ED7-1D01-4313-B314-2B97A331CA5D}" srcOrd="1" destOrd="0" presId="urn:microsoft.com/office/officeart/2005/8/layout/orgChart1"/>
    <dgm:cxn modelId="{E6E1DC07-F2A2-45D1-A199-F53328F36490}" type="presOf" srcId="{CD35CA6A-45EB-47A0-8725-3F199A3E09F9}" destId="{A8A9D501-59E2-4D6D-87FF-07CEEDAE4DA0}" srcOrd="0" destOrd="0" presId="urn:microsoft.com/office/officeart/2005/8/layout/orgChart1"/>
    <dgm:cxn modelId="{B0E55444-C831-4563-BEED-E38B9FCBBA72}" type="presOf" srcId="{EC4E8E1C-E7D0-4FB9-9594-C1ABD47923A2}" destId="{8BC11F20-26BA-411A-8236-F157A7CC3142}" srcOrd="0" destOrd="0" presId="urn:microsoft.com/office/officeart/2005/8/layout/orgChart1"/>
    <dgm:cxn modelId="{57A37063-369E-4C13-BCDF-03AD12B5D476}" type="presOf" srcId="{717BABFD-49BE-4DD7-ACD9-251CED45F221}" destId="{5F817307-8A12-4EE0-8909-29A1863C3461}" srcOrd="0" destOrd="0" presId="urn:microsoft.com/office/officeart/2005/8/layout/orgChart1"/>
    <dgm:cxn modelId="{8AFEEBA9-29FC-4085-BBE6-7D1C837B4FA1}" srcId="{CD35CA6A-45EB-47A0-8725-3F199A3E09F9}" destId="{AF0716FA-6658-49DD-BB5E-0F35FE24CF47}" srcOrd="0" destOrd="0" parTransId="{717BABFD-49BE-4DD7-ACD9-251CED45F221}" sibTransId="{9635676C-C12B-4DE6-BCB8-B11DDE4B2412}"/>
    <dgm:cxn modelId="{C27EAE93-23DB-4582-ABE6-A5B9CD9E4844}" srcId="{CD35CA6A-45EB-47A0-8725-3F199A3E09F9}" destId="{E51FCC08-6CEF-4A37-9448-53FD309DB068}" srcOrd="2" destOrd="0" parTransId="{2BC26D05-13B7-49FA-AF3B-1920759A45D2}" sibTransId="{FB722CFF-84BA-4883-A8F0-B7F9B66D3D4E}"/>
    <dgm:cxn modelId="{139D115B-28C6-41F2-9C87-43420ACBFB7C}" srcId="{4A35F851-D9D0-400B-9DBE-55AF78C95FC7}" destId="{CD35CA6A-45EB-47A0-8725-3F199A3E09F9}" srcOrd="0" destOrd="0" parTransId="{C0A66F37-E0F9-41C1-AAA9-A20451886AC7}" sibTransId="{6FC12D73-E667-4F9A-8992-999FEFA0854F}"/>
    <dgm:cxn modelId="{78E77BD1-A77B-41D9-BD48-A4070D73C46C}" type="presOf" srcId="{E51FCC08-6CEF-4A37-9448-53FD309DB068}" destId="{89F64A7F-BD5B-43DD-9DD1-E64E5F591BDC}" srcOrd="1" destOrd="0" presId="urn:microsoft.com/office/officeart/2005/8/layout/orgChart1"/>
    <dgm:cxn modelId="{9F7F27A4-D00A-434E-BAA3-C346E1213A04}" type="presOf" srcId="{4A35F851-D9D0-400B-9DBE-55AF78C95FC7}" destId="{F268F00F-5885-4809-9E71-78C96A2D2790}" srcOrd="0" destOrd="0" presId="urn:microsoft.com/office/officeart/2005/8/layout/orgChart1"/>
    <dgm:cxn modelId="{FE267826-0ACA-4931-BB1A-49DB35EDC835}" type="presOf" srcId="{AF0716FA-6658-49DD-BB5E-0F35FE24CF47}" destId="{7F9E8231-F3E1-44B7-91E9-176A9D696133}" srcOrd="1" destOrd="0" presId="urn:microsoft.com/office/officeart/2005/8/layout/orgChart1"/>
    <dgm:cxn modelId="{80165C15-ABA2-4552-9942-EF55493268F4}" type="presOf" srcId="{2BC26D05-13B7-49FA-AF3B-1920759A45D2}" destId="{878B2C74-1116-434F-9CE4-689661CA9A07}" srcOrd="0" destOrd="0" presId="urn:microsoft.com/office/officeart/2005/8/layout/orgChart1"/>
    <dgm:cxn modelId="{65634A7B-B508-403E-BC75-2F76ED7AD175}" type="presOf" srcId="{CEB9C38B-B474-426D-ADD9-42CD801AB656}" destId="{91D619BB-5633-4A99-A5FA-41A466FB3380}" srcOrd="0" destOrd="0" presId="urn:microsoft.com/office/officeart/2005/8/layout/orgChart1"/>
    <dgm:cxn modelId="{FC2233C6-29D8-471B-8440-8A9548B98038}" type="presOf" srcId="{AF0716FA-6658-49DD-BB5E-0F35FE24CF47}" destId="{FC81342B-B60F-4374-BA7D-85FFFA6C98BC}" srcOrd="0" destOrd="0" presId="urn:microsoft.com/office/officeart/2005/8/layout/orgChart1"/>
    <dgm:cxn modelId="{731B004D-3604-49C4-9370-94A8EE7689EA}" type="presOf" srcId="{EC4E8E1C-E7D0-4FB9-9594-C1ABD47923A2}" destId="{0C85ED46-47DC-4EFD-9701-5C4FAEEC92EB}" srcOrd="1" destOrd="0" presId="urn:microsoft.com/office/officeart/2005/8/layout/orgChart1"/>
    <dgm:cxn modelId="{72C6FA2C-656D-4E7D-9683-8DF95E46A1D4}" type="presOf" srcId="{E51FCC08-6CEF-4A37-9448-53FD309DB068}" destId="{D3B2E9E4-5F38-48A1-96CA-53CAD049651D}" srcOrd="0" destOrd="0" presId="urn:microsoft.com/office/officeart/2005/8/layout/orgChart1"/>
    <dgm:cxn modelId="{D3BDB678-1959-48C3-B5BC-A35D7B664F60}" srcId="{CD35CA6A-45EB-47A0-8725-3F199A3E09F9}" destId="{EC4E8E1C-E7D0-4FB9-9594-C1ABD47923A2}" srcOrd="1" destOrd="0" parTransId="{CEB9C38B-B474-426D-ADD9-42CD801AB656}" sibTransId="{58D02DF8-C36E-4DAF-99BA-7921FA9BF9C3}"/>
    <dgm:cxn modelId="{E376F613-EA27-4FA9-B769-AEF285B2D0AD}" type="presParOf" srcId="{F268F00F-5885-4809-9E71-78C96A2D2790}" destId="{ADD69FDE-5891-4E79-AB78-B094FCA7B44C}" srcOrd="0" destOrd="0" presId="urn:microsoft.com/office/officeart/2005/8/layout/orgChart1"/>
    <dgm:cxn modelId="{F0227615-FB6C-406F-ABB3-428E0B5233C7}" type="presParOf" srcId="{ADD69FDE-5891-4E79-AB78-B094FCA7B44C}" destId="{B96AC9F2-4599-467A-A98E-E56D0135BB7D}" srcOrd="0" destOrd="0" presId="urn:microsoft.com/office/officeart/2005/8/layout/orgChart1"/>
    <dgm:cxn modelId="{9A178DC3-788F-490F-BE6F-938D57860CC0}" type="presParOf" srcId="{B96AC9F2-4599-467A-A98E-E56D0135BB7D}" destId="{A8A9D501-59E2-4D6D-87FF-07CEEDAE4DA0}" srcOrd="0" destOrd="0" presId="urn:microsoft.com/office/officeart/2005/8/layout/orgChart1"/>
    <dgm:cxn modelId="{8E4E524C-7134-4D07-8897-22148443AAA8}" type="presParOf" srcId="{B96AC9F2-4599-467A-A98E-E56D0135BB7D}" destId="{5A724ED7-1D01-4313-B314-2B97A331CA5D}" srcOrd="1" destOrd="0" presId="urn:microsoft.com/office/officeart/2005/8/layout/orgChart1"/>
    <dgm:cxn modelId="{B39A29C6-8183-456E-8A0B-28DF5F773D91}" type="presParOf" srcId="{ADD69FDE-5891-4E79-AB78-B094FCA7B44C}" destId="{F1447819-ACD0-4C9E-8886-B6800DEFFF4D}" srcOrd="1" destOrd="0" presId="urn:microsoft.com/office/officeart/2005/8/layout/orgChart1"/>
    <dgm:cxn modelId="{3BAA111B-B950-4631-A6EA-798A82CA1D80}" type="presParOf" srcId="{F1447819-ACD0-4C9E-8886-B6800DEFFF4D}" destId="{5F817307-8A12-4EE0-8909-29A1863C3461}" srcOrd="0" destOrd="0" presId="urn:microsoft.com/office/officeart/2005/8/layout/orgChart1"/>
    <dgm:cxn modelId="{4F0CA376-3AB9-4AF5-80D3-5F8F189DD999}" type="presParOf" srcId="{F1447819-ACD0-4C9E-8886-B6800DEFFF4D}" destId="{C5CEF361-C503-4EBC-BF19-0DCCAD424093}" srcOrd="1" destOrd="0" presId="urn:microsoft.com/office/officeart/2005/8/layout/orgChart1"/>
    <dgm:cxn modelId="{B3C9D2D7-A714-4279-AF03-517A494F2FDE}" type="presParOf" srcId="{C5CEF361-C503-4EBC-BF19-0DCCAD424093}" destId="{7F54D37F-9BB0-4E5D-BE6C-B699ABEC62A0}" srcOrd="0" destOrd="0" presId="urn:microsoft.com/office/officeart/2005/8/layout/orgChart1"/>
    <dgm:cxn modelId="{D02C7026-5B02-457E-8C7B-E50FA6524E52}" type="presParOf" srcId="{7F54D37F-9BB0-4E5D-BE6C-B699ABEC62A0}" destId="{FC81342B-B60F-4374-BA7D-85FFFA6C98BC}" srcOrd="0" destOrd="0" presId="urn:microsoft.com/office/officeart/2005/8/layout/orgChart1"/>
    <dgm:cxn modelId="{5B4C139F-62F5-4983-9DB2-2E01C1576007}" type="presParOf" srcId="{7F54D37F-9BB0-4E5D-BE6C-B699ABEC62A0}" destId="{7F9E8231-F3E1-44B7-91E9-176A9D696133}" srcOrd="1" destOrd="0" presId="urn:microsoft.com/office/officeart/2005/8/layout/orgChart1"/>
    <dgm:cxn modelId="{F3CD2BA4-5809-421A-9AB4-BACE62B0DAA4}" type="presParOf" srcId="{C5CEF361-C503-4EBC-BF19-0DCCAD424093}" destId="{57EC6AD7-3091-47DC-9C25-816B3810ED96}" srcOrd="1" destOrd="0" presId="urn:microsoft.com/office/officeart/2005/8/layout/orgChart1"/>
    <dgm:cxn modelId="{6766B348-D8AA-4FCF-B626-1BBBE4611E4F}" type="presParOf" srcId="{C5CEF361-C503-4EBC-BF19-0DCCAD424093}" destId="{950F96A6-F7D9-47E3-881A-568AEE72C37A}" srcOrd="2" destOrd="0" presId="urn:microsoft.com/office/officeart/2005/8/layout/orgChart1"/>
    <dgm:cxn modelId="{83C9BB4B-7E50-4216-8C69-C130997EF687}" type="presParOf" srcId="{F1447819-ACD0-4C9E-8886-B6800DEFFF4D}" destId="{91D619BB-5633-4A99-A5FA-41A466FB3380}" srcOrd="2" destOrd="0" presId="urn:microsoft.com/office/officeart/2005/8/layout/orgChart1"/>
    <dgm:cxn modelId="{FBFA515D-75FA-4942-806D-E2D09E86B3D6}" type="presParOf" srcId="{F1447819-ACD0-4C9E-8886-B6800DEFFF4D}" destId="{4D2A19AC-FD74-4407-BFFD-30F741357C91}" srcOrd="3" destOrd="0" presId="urn:microsoft.com/office/officeart/2005/8/layout/orgChart1"/>
    <dgm:cxn modelId="{B095FF2F-1642-4551-AC70-AD1556FE4DA7}" type="presParOf" srcId="{4D2A19AC-FD74-4407-BFFD-30F741357C91}" destId="{71990AD6-36F3-4635-BFC1-6D963EA3A14E}" srcOrd="0" destOrd="0" presId="urn:microsoft.com/office/officeart/2005/8/layout/orgChart1"/>
    <dgm:cxn modelId="{86C1AA6B-67A4-4591-B642-7A9E64457A05}" type="presParOf" srcId="{71990AD6-36F3-4635-BFC1-6D963EA3A14E}" destId="{8BC11F20-26BA-411A-8236-F157A7CC3142}" srcOrd="0" destOrd="0" presId="urn:microsoft.com/office/officeart/2005/8/layout/orgChart1"/>
    <dgm:cxn modelId="{BB9804CC-D9EB-410D-9102-7ED26A27A194}" type="presParOf" srcId="{71990AD6-36F3-4635-BFC1-6D963EA3A14E}" destId="{0C85ED46-47DC-4EFD-9701-5C4FAEEC92EB}" srcOrd="1" destOrd="0" presId="urn:microsoft.com/office/officeart/2005/8/layout/orgChart1"/>
    <dgm:cxn modelId="{57BBE989-FB18-421C-89E9-D3A20D7EF4A0}" type="presParOf" srcId="{4D2A19AC-FD74-4407-BFFD-30F741357C91}" destId="{65513794-127C-401A-B062-E1F1F68B8E26}" srcOrd="1" destOrd="0" presId="urn:microsoft.com/office/officeart/2005/8/layout/orgChart1"/>
    <dgm:cxn modelId="{9FD477AD-995C-4EB9-9834-A73F3AFDEBC8}" type="presParOf" srcId="{4D2A19AC-FD74-4407-BFFD-30F741357C91}" destId="{647EC619-E509-486E-829D-DCBE549AB445}" srcOrd="2" destOrd="0" presId="urn:microsoft.com/office/officeart/2005/8/layout/orgChart1"/>
    <dgm:cxn modelId="{E4952636-A076-43A7-8D55-6885D25BE563}" type="presParOf" srcId="{F1447819-ACD0-4C9E-8886-B6800DEFFF4D}" destId="{878B2C74-1116-434F-9CE4-689661CA9A07}" srcOrd="4" destOrd="0" presId="urn:microsoft.com/office/officeart/2005/8/layout/orgChart1"/>
    <dgm:cxn modelId="{B77EC884-1A35-4418-80C1-5ABE549F1710}" type="presParOf" srcId="{F1447819-ACD0-4C9E-8886-B6800DEFFF4D}" destId="{F00C7C7F-3B03-4859-8658-410D8A982CDD}" srcOrd="5" destOrd="0" presId="urn:microsoft.com/office/officeart/2005/8/layout/orgChart1"/>
    <dgm:cxn modelId="{73DAC904-0C74-4CE0-B2CC-039DCB2E452B}" type="presParOf" srcId="{F00C7C7F-3B03-4859-8658-410D8A982CDD}" destId="{EFF8542D-D03C-4FE0-AEEF-A5E18D9C9872}" srcOrd="0" destOrd="0" presId="urn:microsoft.com/office/officeart/2005/8/layout/orgChart1"/>
    <dgm:cxn modelId="{C58E300C-196C-4A12-9873-95870CCB574B}" type="presParOf" srcId="{EFF8542D-D03C-4FE0-AEEF-A5E18D9C9872}" destId="{D3B2E9E4-5F38-48A1-96CA-53CAD049651D}" srcOrd="0" destOrd="0" presId="urn:microsoft.com/office/officeart/2005/8/layout/orgChart1"/>
    <dgm:cxn modelId="{A1E67B9A-0559-4AC3-9099-0FADAD3C733E}" type="presParOf" srcId="{EFF8542D-D03C-4FE0-AEEF-A5E18D9C9872}" destId="{89F64A7F-BD5B-43DD-9DD1-E64E5F591BDC}" srcOrd="1" destOrd="0" presId="urn:microsoft.com/office/officeart/2005/8/layout/orgChart1"/>
    <dgm:cxn modelId="{FEB3E8EB-78B3-4268-BAB4-9A2A2D7B3EE4}" type="presParOf" srcId="{F00C7C7F-3B03-4859-8658-410D8A982CDD}" destId="{E8846B50-24C2-4B35-BBC0-96FD2B827685}" srcOrd="1" destOrd="0" presId="urn:microsoft.com/office/officeart/2005/8/layout/orgChart1"/>
    <dgm:cxn modelId="{14D44059-FD37-4921-99BC-48FE9CF455A5}" type="presParOf" srcId="{F00C7C7F-3B03-4859-8658-410D8A982CDD}" destId="{6698916C-BBC3-499D-A86A-F74A23D55E04}" srcOrd="2" destOrd="0" presId="urn:microsoft.com/office/officeart/2005/8/layout/orgChart1"/>
    <dgm:cxn modelId="{308FB368-90EA-4A67-829E-390FEDFF5C9E}" type="presParOf" srcId="{ADD69FDE-5891-4E79-AB78-B094FCA7B44C}" destId="{7E8A9BCF-2207-4E0F-B2C4-745580C21B3B}"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0BE4D3-6B46-4ED9-999D-3A7F7C63871B}" type="doc">
      <dgm:prSet loTypeId="urn:microsoft.com/office/officeart/2005/8/layout/pyramid2" loCatId="list" qsTypeId="urn:microsoft.com/office/officeart/2005/8/quickstyle/simple3" qsCatId="simple" csTypeId="urn:microsoft.com/office/officeart/2005/8/colors/accent1_2" csCatId="accent1" phldr="1"/>
      <dgm:spPr/>
    </dgm:pt>
    <dgm:pt modelId="{2099A364-03CC-42DF-8C3B-DC85EE61C51C}">
      <dgm:prSet phldrT="[Text]" custT="1"/>
      <dgm:spPr/>
      <dgm:t>
        <a:bodyPr/>
        <a:lstStyle/>
        <a:p>
          <a:pPr rtl="1"/>
          <a:r>
            <a:rPr lang="fa-IR" sz="2800" kern="1200" dirty="0" smtClean="0">
              <a:solidFill>
                <a:schemeClr val="tx1"/>
              </a:solidFill>
              <a:latin typeface="+mn-lt"/>
              <a:ea typeface="+mn-ea"/>
              <a:cs typeface="B Mitra" pitchFamily="2" charset="-78"/>
            </a:rPr>
            <a:t>هستی شناسی</a:t>
          </a:r>
        </a:p>
      </dgm:t>
    </dgm:pt>
    <dgm:pt modelId="{C62F5D9E-F1E1-4E4B-B9AE-AE1EE537AE25}" type="parTrans" cxnId="{18FE164D-E19F-450F-8A72-70401A31D3AB}">
      <dgm:prSet/>
      <dgm:spPr/>
      <dgm:t>
        <a:bodyPr/>
        <a:lstStyle/>
        <a:p>
          <a:pPr rtl="1"/>
          <a:endParaRPr lang="fa-IR"/>
        </a:p>
      </dgm:t>
    </dgm:pt>
    <dgm:pt modelId="{92993DAC-A2C3-4EEC-885B-8A776DC67C85}" type="sibTrans" cxnId="{18FE164D-E19F-450F-8A72-70401A31D3AB}">
      <dgm:prSet/>
      <dgm:spPr/>
      <dgm:t>
        <a:bodyPr/>
        <a:lstStyle/>
        <a:p>
          <a:pPr rtl="1"/>
          <a:endParaRPr lang="fa-IR"/>
        </a:p>
      </dgm:t>
    </dgm:pt>
    <dgm:pt modelId="{09ADAA4E-D766-4923-AE06-17E03102E899}">
      <dgm:prSet phldrT="[Text]" custT="1"/>
      <dgm:spPr/>
      <dgm:t>
        <a:bodyPr/>
        <a:lstStyle/>
        <a:p>
          <a:pPr rtl="1"/>
          <a:r>
            <a:rPr lang="fa-IR" sz="2800" kern="1200" dirty="0" smtClean="0">
              <a:solidFill>
                <a:schemeClr val="tx1"/>
              </a:solidFill>
              <a:latin typeface="+mn-lt"/>
              <a:ea typeface="+mn-ea"/>
              <a:cs typeface="B Mitra" pitchFamily="2" charset="-78"/>
            </a:rPr>
            <a:t>نظریه ها</a:t>
          </a:r>
        </a:p>
      </dgm:t>
    </dgm:pt>
    <dgm:pt modelId="{AEE67858-0D06-4EC9-AF72-EFCB2BDDBDC2}" type="parTrans" cxnId="{CE095544-8F9C-41AF-A65C-7DE91EBC18A6}">
      <dgm:prSet/>
      <dgm:spPr/>
      <dgm:t>
        <a:bodyPr/>
        <a:lstStyle/>
        <a:p>
          <a:pPr rtl="1"/>
          <a:endParaRPr lang="fa-IR"/>
        </a:p>
      </dgm:t>
    </dgm:pt>
    <dgm:pt modelId="{2700EB6D-B05A-4D81-835C-9F4C2D80DF47}" type="sibTrans" cxnId="{CE095544-8F9C-41AF-A65C-7DE91EBC18A6}">
      <dgm:prSet/>
      <dgm:spPr/>
      <dgm:t>
        <a:bodyPr/>
        <a:lstStyle/>
        <a:p>
          <a:pPr rtl="1"/>
          <a:endParaRPr lang="fa-IR"/>
        </a:p>
      </dgm:t>
    </dgm:pt>
    <dgm:pt modelId="{D9838D48-F9C1-48C5-BC15-7435EFC57471}">
      <dgm:prSet phldrT="[Text]" custT="1"/>
      <dgm:spPr/>
      <dgm:t>
        <a:bodyPr/>
        <a:lstStyle/>
        <a:p>
          <a:pPr rtl="1"/>
          <a:r>
            <a:rPr lang="fa-IR" sz="2800" kern="1200" dirty="0" smtClean="0">
              <a:cs typeface="B Mitra" pitchFamily="2" charset="-78"/>
            </a:rPr>
            <a:t>طرح های بالادستی</a:t>
          </a:r>
          <a:endParaRPr lang="fa-IR" sz="2000" kern="1200" dirty="0" smtClean="0">
            <a:solidFill>
              <a:schemeClr val="tx1"/>
            </a:solidFill>
            <a:latin typeface="+mn-lt"/>
            <a:ea typeface="+mn-ea"/>
            <a:cs typeface="B Mitra" pitchFamily="2" charset="-78"/>
          </a:endParaRPr>
        </a:p>
      </dgm:t>
    </dgm:pt>
    <dgm:pt modelId="{1E1A34DF-BAD1-465F-8A2E-74EBB986BB3F}" type="parTrans" cxnId="{5DE4F1F5-2128-44C5-A186-38A30E87A15C}">
      <dgm:prSet/>
      <dgm:spPr/>
      <dgm:t>
        <a:bodyPr/>
        <a:lstStyle/>
        <a:p>
          <a:pPr rtl="1"/>
          <a:endParaRPr lang="fa-IR"/>
        </a:p>
      </dgm:t>
    </dgm:pt>
    <dgm:pt modelId="{02F9934E-2BAF-484A-A650-99DB3E2431B0}" type="sibTrans" cxnId="{5DE4F1F5-2128-44C5-A186-38A30E87A15C}">
      <dgm:prSet/>
      <dgm:spPr/>
      <dgm:t>
        <a:bodyPr/>
        <a:lstStyle/>
        <a:p>
          <a:pPr rtl="1"/>
          <a:endParaRPr lang="fa-IR"/>
        </a:p>
      </dgm:t>
    </dgm:pt>
    <dgm:pt modelId="{CDE40368-5C80-4EEA-8594-FD4C5CDD8F9D}">
      <dgm:prSet phldrT="[Text]" custT="1"/>
      <dgm:spPr/>
      <dgm:t>
        <a:bodyPr/>
        <a:lstStyle/>
        <a:p>
          <a:pPr rtl="1"/>
          <a:r>
            <a:rPr lang="fa-IR" sz="2800" kern="1200" dirty="0" smtClean="0">
              <a:cs typeface="B Mitra" pitchFamily="2" charset="-78"/>
            </a:rPr>
            <a:t>طرح های عملیاتی</a:t>
          </a:r>
        </a:p>
      </dgm:t>
    </dgm:pt>
    <dgm:pt modelId="{163DA6FA-2EAF-4FBB-B200-6ADDDEDCFE65}" type="parTrans" cxnId="{C4A3C1F9-A80E-4FA0-8D78-AFBF1EE7BE7B}">
      <dgm:prSet/>
      <dgm:spPr/>
      <dgm:t>
        <a:bodyPr/>
        <a:lstStyle/>
        <a:p>
          <a:endParaRPr lang="en-US"/>
        </a:p>
      </dgm:t>
    </dgm:pt>
    <dgm:pt modelId="{6D5C9F1A-D7BE-4774-B834-4D788280B7B6}" type="sibTrans" cxnId="{C4A3C1F9-A80E-4FA0-8D78-AFBF1EE7BE7B}">
      <dgm:prSet/>
      <dgm:spPr/>
      <dgm:t>
        <a:bodyPr/>
        <a:lstStyle/>
        <a:p>
          <a:endParaRPr lang="en-US"/>
        </a:p>
      </dgm:t>
    </dgm:pt>
    <dgm:pt modelId="{489A6C61-B77C-45C1-BE7C-F1295E7FFDE3}" type="pres">
      <dgm:prSet presAssocID="{6C0BE4D3-6B46-4ED9-999D-3A7F7C63871B}" presName="compositeShape" presStyleCnt="0">
        <dgm:presLayoutVars>
          <dgm:dir/>
          <dgm:resizeHandles/>
        </dgm:presLayoutVars>
      </dgm:prSet>
      <dgm:spPr/>
    </dgm:pt>
    <dgm:pt modelId="{887EF5C7-B368-4B33-8653-F2486C420247}" type="pres">
      <dgm:prSet presAssocID="{6C0BE4D3-6B46-4ED9-999D-3A7F7C63871B}" presName="pyramid" presStyleLbl="node1" presStyleIdx="0" presStyleCnt="1"/>
      <dgm:spPr/>
      <dgm:t>
        <a:bodyPr/>
        <a:lstStyle/>
        <a:p>
          <a:endParaRPr lang="en-US"/>
        </a:p>
      </dgm:t>
    </dgm:pt>
    <dgm:pt modelId="{2F501449-3CB7-40D9-BC59-D8891A8F6009}" type="pres">
      <dgm:prSet presAssocID="{6C0BE4D3-6B46-4ED9-999D-3A7F7C63871B}" presName="theList" presStyleCnt="0"/>
      <dgm:spPr/>
    </dgm:pt>
    <dgm:pt modelId="{79F77BC2-C3CA-45EF-9A7A-42E3E60DACF0}" type="pres">
      <dgm:prSet presAssocID="{2099A364-03CC-42DF-8C3B-DC85EE61C51C}" presName="aNode" presStyleLbl="fgAcc1" presStyleIdx="0" presStyleCnt="4">
        <dgm:presLayoutVars>
          <dgm:bulletEnabled val="1"/>
        </dgm:presLayoutVars>
      </dgm:prSet>
      <dgm:spPr/>
      <dgm:t>
        <a:bodyPr/>
        <a:lstStyle/>
        <a:p>
          <a:pPr rtl="1"/>
          <a:endParaRPr lang="fa-IR"/>
        </a:p>
      </dgm:t>
    </dgm:pt>
    <dgm:pt modelId="{A10450FA-D7A2-412F-B9B3-9CD36E0D13B7}" type="pres">
      <dgm:prSet presAssocID="{2099A364-03CC-42DF-8C3B-DC85EE61C51C}" presName="aSpace" presStyleCnt="0"/>
      <dgm:spPr/>
    </dgm:pt>
    <dgm:pt modelId="{17B3FEEB-2087-47D3-8C3F-D387CF6CA9E1}" type="pres">
      <dgm:prSet presAssocID="{09ADAA4E-D766-4923-AE06-17E03102E899}" presName="aNode" presStyleLbl="fgAcc1" presStyleIdx="1" presStyleCnt="4">
        <dgm:presLayoutVars>
          <dgm:bulletEnabled val="1"/>
        </dgm:presLayoutVars>
      </dgm:prSet>
      <dgm:spPr/>
      <dgm:t>
        <a:bodyPr/>
        <a:lstStyle/>
        <a:p>
          <a:pPr rtl="1"/>
          <a:endParaRPr lang="fa-IR"/>
        </a:p>
      </dgm:t>
    </dgm:pt>
    <dgm:pt modelId="{A69C4F4F-B280-4A09-85F8-95E687C6FAC7}" type="pres">
      <dgm:prSet presAssocID="{09ADAA4E-D766-4923-AE06-17E03102E899}" presName="aSpace" presStyleCnt="0"/>
      <dgm:spPr/>
    </dgm:pt>
    <dgm:pt modelId="{B944C105-0218-4AF6-B483-2C1D4FFA8FC5}" type="pres">
      <dgm:prSet presAssocID="{D9838D48-F9C1-48C5-BC15-7435EFC57471}" presName="aNode" presStyleLbl="fgAcc1" presStyleIdx="2" presStyleCnt="4">
        <dgm:presLayoutVars>
          <dgm:bulletEnabled val="1"/>
        </dgm:presLayoutVars>
      </dgm:prSet>
      <dgm:spPr/>
      <dgm:t>
        <a:bodyPr/>
        <a:lstStyle/>
        <a:p>
          <a:pPr rtl="1"/>
          <a:endParaRPr lang="fa-IR"/>
        </a:p>
      </dgm:t>
    </dgm:pt>
    <dgm:pt modelId="{055F064A-3417-46BD-B78A-0085B2B2F96E}" type="pres">
      <dgm:prSet presAssocID="{D9838D48-F9C1-48C5-BC15-7435EFC57471}" presName="aSpace" presStyleCnt="0"/>
      <dgm:spPr/>
    </dgm:pt>
    <dgm:pt modelId="{B54E081F-9B71-464B-87EE-FFBAC69B72C8}" type="pres">
      <dgm:prSet presAssocID="{CDE40368-5C80-4EEA-8594-FD4C5CDD8F9D}" presName="aNode" presStyleLbl="fgAcc1" presStyleIdx="3" presStyleCnt="4">
        <dgm:presLayoutVars>
          <dgm:bulletEnabled val="1"/>
        </dgm:presLayoutVars>
      </dgm:prSet>
      <dgm:spPr/>
      <dgm:t>
        <a:bodyPr/>
        <a:lstStyle/>
        <a:p>
          <a:endParaRPr lang="en-US"/>
        </a:p>
      </dgm:t>
    </dgm:pt>
    <dgm:pt modelId="{A8573F0F-6551-48C4-8EF4-487DF136C8BA}" type="pres">
      <dgm:prSet presAssocID="{CDE40368-5C80-4EEA-8594-FD4C5CDD8F9D}" presName="aSpace" presStyleCnt="0"/>
      <dgm:spPr/>
    </dgm:pt>
  </dgm:ptLst>
  <dgm:cxnLst>
    <dgm:cxn modelId="{655D8F7A-8623-4DA1-BDC0-CF6912E70E79}" type="presOf" srcId="{D9838D48-F9C1-48C5-BC15-7435EFC57471}" destId="{B944C105-0218-4AF6-B483-2C1D4FFA8FC5}" srcOrd="0" destOrd="0" presId="urn:microsoft.com/office/officeart/2005/8/layout/pyramid2"/>
    <dgm:cxn modelId="{CE095544-8F9C-41AF-A65C-7DE91EBC18A6}" srcId="{6C0BE4D3-6B46-4ED9-999D-3A7F7C63871B}" destId="{09ADAA4E-D766-4923-AE06-17E03102E899}" srcOrd="1" destOrd="0" parTransId="{AEE67858-0D06-4EC9-AF72-EFCB2BDDBDC2}" sibTransId="{2700EB6D-B05A-4D81-835C-9F4C2D80DF47}"/>
    <dgm:cxn modelId="{5DE4F1F5-2128-44C5-A186-38A30E87A15C}" srcId="{6C0BE4D3-6B46-4ED9-999D-3A7F7C63871B}" destId="{D9838D48-F9C1-48C5-BC15-7435EFC57471}" srcOrd="2" destOrd="0" parTransId="{1E1A34DF-BAD1-465F-8A2E-74EBB986BB3F}" sibTransId="{02F9934E-2BAF-484A-A650-99DB3E2431B0}"/>
    <dgm:cxn modelId="{47D6C57B-3A19-4BAB-B5B2-86A5A48B01ED}" type="presOf" srcId="{09ADAA4E-D766-4923-AE06-17E03102E899}" destId="{17B3FEEB-2087-47D3-8C3F-D387CF6CA9E1}" srcOrd="0" destOrd="0" presId="urn:microsoft.com/office/officeart/2005/8/layout/pyramid2"/>
    <dgm:cxn modelId="{85753D31-96B7-4BC4-AF1A-1D28695A3AE0}" type="presOf" srcId="{6C0BE4D3-6B46-4ED9-999D-3A7F7C63871B}" destId="{489A6C61-B77C-45C1-BE7C-F1295E7FFDE3}" srcOrd="0" destOrd="0" presId="urn:microsoft.com/office/officeart/2005/8/layout/pyramid2"/>
    <dgm:cxn modelId="{C5A1C105-3A1F-49EA-8C99-FADD7955B4D4}" type="presOf" srcId="{2099A364-03CC-42DF-8C3B-DC85EE61C51C}" destId="{79F77BC2-C3CA-45EF-9A7A-42E3E60DACF0}" srcOrd="0" destOrd="0" presId="urn:microsoft.com/office/officeart/2005/8/layout/pyramid2"/>
    <dgm:cxn modelId="{C4A3C1F9-A80E-4FA0-8D78-AFBF1EE7BE7B}" srcId="{6C0BE4D3-6B46-4ED9-999D-3A7F7C63871B}" destId="{CDE40368-5C80-4EEA-8594-FD4C5CDD8F9D}" srcOrd="3" destOrd="0" parTransId="{163DA6FA-2EAF-4FBB-B200-6ADDDEDCFE65}" sibTransId="{6D5C9F1A-D7BE-4774-B834-4D788280B7B6}"/>
    <dgm:cxn modelId="{A06F8F1E-7257-4C8A-B84F-C4A5D3418A3A}" type="presOf" srcId="{CDE40368-5C80-4EEA-8594-FD4C5CDD8F9D}" destId="{B54E081F-9B71-464B-87EE-FFBAC69B72C8}" srcOrd="0" destOrd="0" presId="urn:microsoft.com/office/officeart/2005/8/layout/pyramid2"/>
    <dgm:cxn modelId="{18FE164D-E19F-450F-8A72-70401A31D3AB}" srcId="{6C0BE4D3-6B46-4ED9-999D-3A7F7C63871B}" destId="{2099A364-03CC-42DF-8C3B-DC85EE61C51C}" srcOrd="0" destOrd="0" parTransId="{C62F5D9E-F1E1-4E4B-B9AE-AE1EE537AE25}" sibTransId="{92993DAC-A2C3-4EEC-885B-8A776DC67C85}"/>
    <dgm:cxn modelId="{7ECBCE9F-F8CD-4C24-B232-931F974F501A}" type="presParOf" srcId="{489A6C61-B77C-45C1-BE7C-F1295E7FFDE3}" destId="{887EF5C7-B368-4B33-8653-F2486C420247}" srcOrd="0" destOrd="0" presId="urn:microsoft.com/office/officeart/2005/8/layout/pyramid2"/>
    <dgm:cxn modelId="{4BFC935B-2BC8-49BA-B813-DCC030D81556}" type="presParOf" srcId="{489A6C61-B77C-45C1-BE7C-F1295E7FFDE3}" destId="{2F501449-3CB7-40D9-BC59-D8891A8F6009}" srcOrd="1" destOrd="0" presId="urn:microsoft.com/office/officeart/2005/8/layout/pyramid2"/>
    <dgm:cxn modelId="{2E8C2359-1679-4D34-B87D-4444861D2B39}" type="presParOf" srcId="{2F501449-3CB7-40D9-BC59-D8891A8F6009}" destId="{79F77BC2-C3CA-45EF-9A7A-42E3E60DACF0}" srcOrd="0" destOrd="0" presId="urn:microsoft.com/office/officeart/2005/8/layout/pyramid2"/>
    <dgm:cxn modelId="{8FE260CD-CD87-4E24-9435-989CA58F27E2}" type="presParOf" srcId="{2F501449-3CB7-40D9-BC59-D8891A8F6009}" destId="{A10450FA-D7A2-412F-B9B3-9CD36E0D13B7}" srcOrd="1" destOrd="0" presId="urn:microsoft.com/office/officeart/2005/8/layout/pyramid2"/>
    <dgm:cxn modelId="{A72BFF98-8C4E-4975-8624-F75E33ACE27A}" type="presParOf" srcId="{2F501449-3CB7-40D9-BC59-D8891A8F6009}" destId="{17B3FEEB-2087-47D3-8C3F-D387CF6CA9E1}" srcOrd="2" destOrd="0" presId="urn:microsoft.com/office/officeart/2005/8/layout/pyramid2"/>
    <dgm:cxn modelId="{42C30E4B-4337-4455-BAFC-1520532A297C}" type="presParOf" srcId="{2F501449-3CB7-40D9-BC59-D8891A8F6009}" destId="{A69C4F4F-B280-4A09-85F8-95E687C6FAC7}" srcOrd="3" destOrd="0" presId="urn:microsoft.com/office/officeart/2005/8/layout/pyramid2"/>
    <dgm:cxn modelId="{83FE5378-6417-4F0D-A2F1-5CEBF594446F}" type="presParOf" srcId="{2F501449-3CB7-40D9-BC59-D8891A8F6009}" destId="{B944C105-0218-4AF6-B483-2C1D4FFA8FC5}" srcOrd="4" destOrd="0" presId="urn:microsoft.com/office/officeart/2005/8/layout/pyramid2"/>
    <dgm:cxn modelId="{BCF9CB7A-3E70-4E22-8D03-BFEA9C1B7CD3}" type="presParOf" srcId="{2F501449-3CB7-40D9-BC59-D8891A8F6009}" destId="{055F064A-3417-46BD-B78A-0085B2B2F96E}" srcOrd="5" destOrd="0" presId="urn:microsoft.com/office/officeart/2005/8/layout/pyramid2"/>
    <dgm:cxn modelId="{2D39EBC5-501D-4045-B5E0-FADCFC751381}" type="presParOf" srcId="{2F501449-3CB7-40D9-BC59-D8891A8F6009}" destId="{B54E081F-9B71-464B-87EE-FFBAC69B72C8}" srcOrd="6" destOrd="0" presId="urn:microsoft.com/office/officeart/2005/8/layout/pyramid2"/>
    <dgm:cxn modelId="{36E9CE60-4F80-4C24-8694-5238953AC09C}" type="presParOf" srcId="{2F501449-3CB7-40D9-BC59-D8891A8F6009}" destId="{A8573F0F-6551-48C4-8EF4-487DF136C8BA}" srcOrd="7" destOrd="0" presId="urn:microsoft.com/office/officeart/2005/8/layout/pyramid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26A8C-ADFD-4D25-81C9-703FBFE0A447}">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EF5527-C27B-4E0B-9796-F10D94C693E8}">
      <dsp:nvSpPr>
        <dsp:cNvPr id="0" name=""/>
        <dsp:cNvSpPr/>
      </dsp:nvSpPr>
      <dsp:spPr>
        <a:xfrm>
          <a:off x="380119" y="246332"/>
          <a:ext cx="7675541"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مفهوم دانش</a:t>
          </a:r>
          <a:endParaRPr lang="en-US" sz="2200" kern="1200" dirty="0">
            <a:cs typeface="B Mitra" panose="00000400000000000000" pitchFamily="2" charset="-78"/>
          </a:endParaRPr>
        </a:p>
      </dsp:txBody>
      <dsp:txXfrm>
        <a:off x="380119" y="246332"/>
        <a:ext cx="7675541" cy="492448"/>
      </dsp:txXfrm>
    </dsp:sp>
    <dsp:sp modelId="{7C1F880F-D433-4D06-91CB-1FD0901BCD85}">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65360A-5679-4A9F-90C3-01575E977578}">
      <dsp:nvSpPr>
        <dsp:cNvPr id="0" name=""/>
        <dsp:cNvSpPr/>
      </dsp:nvSpPr>
      <dsp:spPr>
        <a:xfrm>
          <a:off x="826075" y="985438"/>
          <a:ext cx="7229585"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مفاهیم مرتبط با دانش</a:t>
          </a:r>
          <a:endParaRPr lang="en-US" sz="2200" kern="1200" dirty="0">
            <a:cs typeface="B Mitra" panose="00000400000000000000" pitchFamily="2" charset="-78"/>
          </a:endParaRPr>
        </a:p>
      </dsp:txBody>
      <dsp:txXfrm>
        <a:off x="826075" y="985438"/>
        <a:ext cx="7229585" cy="492448"/>
      </dsp:txXfrm>
    </dsp:sp>
    <dsp:sp modelId="{2F9DB0B6-52CD-43B5-BF44-2B8C22395857}">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336303-41F6-42CF-A9A2-AF6F8E492310}">
      <dsp:nvSpPr>
        <dsp:cNvPr id="0" name=""/>
        <dsp:cNvSpPr/>
      </dsp:nvSpPr>
      <dsp:spPr>
        <a:xfrm>
          <a:off x="1070457" y="1724003"/>
          <a:ext cx="6985203"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تقسیم بندی علوم</a:t>
          </a:r>
          <a:endParaRPr lang="en-US" sz="2200" kern="1200" dirty="0">
            <a:cs typeface="B Mitra" panose="00000400000000000000" pitchFamily="2" charset="-78"/>
          </a:endParaRPr>
        </a:p>
      </dsp:txBody>
      <dsp:txXfrm>
        <a:off x="1070457" y="1724003"/>
        <a:ext cx="6985203" cy="492448"/>
      </dsp:txXfrm>
    </dsp:sp>
    <dsp:sp modelId="{B6273014-45DA-4E5F-970E-F2F2A8E13943}">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B16C24-0597-41CB-AE0E-2B5EF2B7EFD6}">
      <dsp:nvSpPr>
        <dsp:cNvPr id="0" name=""/>
        <dsp:cNvSpPr/>
      </dsp:nvSpPr>
      <dsp:spPr>
        <a:xfrm>
          <a:off x="1148486" y="2463109"/>
          <a:ext cx="6907174"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علم و عمل</a:t>
          </a:r>
          <a:endParaRPr lang="en-US" sz="2200" kern="1200" dirty="0">
            <a:cs typeface="B Mitra" panose="00000400000000000000" pitchFamily="2" charset="-78"/>
          </a:endParaRPr>
        </a:p>
      </dsp:txBody>
      <dsp:txXfrm>
        <a:off x="1148486" y="2463109"/>
        <a:ext cx="6907174" cy="492448"/>
      </dsp:txXfrm>
    </dsp:sp>
    <dsp:sp modelId="{A2A5AE17-473B-4FD8-B8F8-90405F936BCD}">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ADF260-84B8-45B4-B37D-2A8857F16362}">
      <dsp:nvSpPr>
        <dsp:cNvPr id="0" name=""/>
        <dsp:cNvSpPr/>
      </dsp:nvSpPr>
      <dsp:spPr>
        <a:xfrm>
          <a:off x="1070457" y="3202215"/>
          <a:ext cx="6985203"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دانش و ارزش</a:t>
          </a:r>
          <a:endParaRPr lang="en-US" sz="2200" kern="1200" dirty="0">
            <a:cs typeface="B Mitra" panose="00000400000000000000" pitchFamily="2" charset="-78"/>
          </a:endParaRPr>
        </a:p>
      </dsp:txBody>
      <dsp:txXfrm>
        <a:off x="1070457" y="3202215"/>
        <a:ext cx="6985203" cy="492448"/>
      </dsp:txXfrm>
    </dsp:sp>
    <dsp:sp modelId="{240C8F01-D5CA-4F24-B64B-FC34B3CEC039}">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8A41D-D45E-41B1-B5AB-72DE6CB1697E}">
      <dsp:nvSpPr>
        <dsp:cNvPr id="0" name=""/>
        <dsp:cNvSpPr/>
      </dsp:nvSpPr>
      <dsp:spPr>
        <a:xfrm>
          <a:off x="826075" y="3940779"/>
          <a:ext cx="7229585"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ارزش علم</a:t>
          </a:r>
          <a:endParaRPr lang="en-US" sz="2200" kern="1200" dirty="0">
            <a:cs typeface="B Mitra" panose="00000400000000000000" pitchFamily="2" charset="-78"/>
          </a:endParaRPr>
        </a:p>
      </dsp:txBody>
      <dsp:txXfrm>
        <a:off x="826075" y="3940779"/>
        <a:ext cx="7229585" cy="492448"/>
      </dsp:txXfrm>
    </dsp:sp>
    <dsp:sp modelId="{0AE120F7-EC41-4DFD-B721-4903BC40137B}">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02700B-3C2C-45E1-AD72-F8D6263F0EF2}">
      <dsp:nvSpPr>
        <dsp:cNvPr id="0" name=""/>
        <dsp:cNvSpPr/>
      </dsp:nvSpPr>
      <dsp:spPr>
        <a:xfrm>
          <a:off x="380119" y="4679885"/>
          <a:ext cx="7675541" cy="492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55880" rIns="55880" bIns="55880" numCol="1" spcCol="1270" anchor="ctr" anchorCtr="0">
          <a:noAutofit/>
        </a:bodyPr>
        <a:lstStyle/>
        <a:p>
          <a:pPr lvl="0" algn="l" defTabSz="977900" rtl="1">
            <a:lnSpc>
              <a:spcPct val="90000"/>
            </a:lnSpc>
            <a:spcBef>
              <a:spcPct val="0"/>
            </a:spcBef>
            <a:spcAft>
              <a:spcPct val="35000"/>
            </a:spcAft>
          </a:pPr>
          <a:r>
            <a:rPr lang="fa-IR" sz="2200" kern="1200" dirty="0" smtClean="0">
              <a:cs typeface="B Mitra" panose="00000400000000000000" pitchFamily="2" charset="-78"/>
            </a:rPr>
            <a:t>کیفیت علم</a:t>
          </a:r>
          <a:endParaRPr lang="en-US" sz="2200" kern="1200" dirty="0">
            <a:cs typeface="B Mitra" panose="00000400000000000000" pitchFamily="2" charset="-78"/>
          </a:endParaRPr>
        </a:p>
      </dsp:txBody>
      <dsp:txXfrm>
        <a:off x="380119" y="4679885"/>
        <a:ext cx="7675541" cy="492448"/>
      </dsp:txXfrm>
    </dsp:sp>
    <dsp:sp modelId="{46D8AA98-7C91-4567-AB27-8F42207BC7F5}">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B2C74-1116-434F-9CE4-689661CA9A07}">
      <dsp:nvSpPr>
        <dsp:cNvPr id="0" name=""/>
        <dsp:cNvSpPr/>
      </dsp:nvSpPr>
      <dsp:spPr>
        <a:xfrm>
          <a:off x="2292626" y="1237469"/>
          <a:ext cx="1622049" cy="281512"/>
        </a:xfrm>
        <a:custGeom>
          <a:avLst/>
          <a:gdLst/>
          <a:ahLst/>
          <a:cxnLst/>
          <a:rect l="0" t="0" r="0" b="0"/>
          <a:pathLst>
            <a:path>
              <a:moveTo>
                <a:pt x="0" y="0"/>
              </a:moveTo>
              <a:lnTo>
                <a:pt x="0" y="140756"/>
              </a:lnTo>
              <a:lnTo>
                <a:pt x="1622049" y="140756"/>
              </a:lnTo>
              <a:lnTo>
                <a:pt x="1622049" y="281512"/>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619BB-5633-4A99-A5FA-41A466FB3380}">
      <dsp:nvSpPr>
        <dsp:cNvPr id="0" name=""/>
        <dsp:cNvSpPr/>
      </dsp:nvSpPr>
      <dsp:spPr>
        <a:xfrm>
          <a:off x="2246905" y="1237469"/>
          <a:ext cx="91440" cy="281512"/>
        </a:xfrm>
        <a:custGeom>
          <a:avLst/>
          <a:gdLst/>
          <a:ahLst/>
          <a:cxnLst/>
          <a:rect l="0" t="0" r="0" b="0"/>
          <a:pathLst>
            <a:path>
              <a:moveTo>
                <a:pt x="45720" y="0"/>
              </a:moveTo>
              <a:lnTo>
                <a:pt x="45720" y="281512"/>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817307-8A12-4EE0-8909-29A1863C3461}">
      <dsp:nvSpPr>
        <dsp:cNvPr id="0" name=""/>
        <dsp:cNvSpPr/>
      </dsp:nvSpPr>
      <dsp:spPr>
        <a:xfrm>
          <a:off x="670576" y="1237469"/>
          <a:ext cx="1622049" cy="281512"/>
        </a:xfrm>
        <a:custGeom>
          <a:avLst/>
          <a:gdLst/>
          <a:ahLst/>
          <a:cxnLst/>
          <a:rect l="0" t="0" r="0" b="0"/>
          <a:pathLst>
            <a:path>
              <a:moveTo>
                <a:pt x="1622049" y="0"/>
              </a:moveTo>
              <a:lnTo>
                <a:pt x="1622049" y="140756"/>
              </a:lnTo>
              <a:lnTo>
                <a:pt x="0" y="140756"/>
              </a:lnTo>
              <a:lnTo>
                <a:pt x="0" y="281512"/>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A9D501-59E2-4D6D-87FF-07CEEDAE4DA0}">
      <dsp:nvSpPr>
        <dsp:cNvPr id="0" name=""/>
        <dsp:cNvSpPr/>
      </dsp:nvSpPr>
      <dsp:spPr>
        <a:xfrm>
          <a:off x="1622357" y="567201"/>
          <a:ext cx="1340536" cy="670268"/>
        </a:xfrm>
        <a:prstGeom prst="rect">
          <a:avLst/>
        </a:prstGeom>
        <a:solidFill>
          <a:schemeClr val="accent2">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kern="1200" dirty="0" smtClean="0"/>
            <a:t>سرمایه فکری</a:t>
          </a:r>
          <a:endParaRPr lang="fa-IR" sz="1600" kern="1200" dirty="0"/>
        </a:p>
      </dsp:txBody>
      <dsp:txXfrm>
        <a:off x="1622357" y="567201"/>
        <a:ext cx="1340536" cy="670268"/>
      </dsp:txXfrm>
    </dsp:sp>
    <dsp:sp modelId="{FC81342B-B60F-4374-BA7D-85FFFA6C98BC}">
      <dsp:nvSpPr>
        <dsp:cNvPr id="0" name=""/>
        <dsp:cNvSpPr/>
      </dsp:nvSpPr>
      <dsp:spPr>
        <a:xfrm>
          <a:off x="307" y="1518982"/>
          <a:ext cx="1340536" cy="670268"/>
        </a:xfrm>
        <a:prstGeom prst="rect">
          <a:avLst/>
        </a:prstGeom>
        <a:solidFill>
          <a:schemeClr val="accent2">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kern="1200" dirty="0" smtClean="0"/>
            <a:t>سرمایه اجتماعی</a:t>
          </a:r>
          <a:endParaRPr lang="fa-IR" sz="1600" kern="1200" dirty="0"/>
        </a:p>
      </dsp:txBody>
      <dsp:txXfrm>
        <a:off x="307" y="1518982"/>
        <a:ext cx="1340536" cy="670268"/>
      </dsp:txXfrm>
    </dsp:sp>
    <dsp:sp modelId="{8BC11F20-26BA-411A-8236-F157A7CC3142}">
      <dsp:nvSpPr>
        <dsp:cNvPr id="0" name=""/>
        <dsp:cNvSpPr/>
      </dsp:nvSpPr>
      <dsp:spPr>
        <a:xfrm>
          <a:off x="1622357" y="1518982"/>
          <a:ext cx="1340536" cy="670268"/>
        </a:xfrm>
        <a:prstGeom prst="rect">
          <a:avLst/>
        </a:prstGeom>
        <a:solidFill>
          <a:schemeClr val="accent2">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kern="1200" dirty="0" smtClean="0"/>
            <a:t>سرمایه ساختاری</a:t>
          </a:r>
          <a:endParaRPr lang="fa-IR" sz="1600" kern="1200" dirty="0"/>
        </a:p>
      </dsp:txBody>
      <dsp:txXfrm>
        <a:off x="1622357" y="1518982"/>
        <a:ext cx="1340536" cy="670268"/>
      </dsp:txXfrm>
    </dsp:sp>
    <dsp:sp modelId="{D3B2E9E4-5F38-48A1-96CA-53CAD049651D}">
      <dsp:nvSpPr>
        <dsp:cNvPr id="0" name=""/>
        <dsp:cNvSpPr/>
      </dsp:nvSpPr>
      <dsp:spPr>
        <a:xfrm>
          <a:off x="3244407" y="1518982"/>
          <a:ext cx="1340536" cy="670268"/>
        </a:xfrm>
        <a:prstGeom prst="rect">
          <a:avLst/>
        </a:prstGeom>
        <a:solidFill>
          <a:schemeClr val="accent2">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kern="1200" dirty="0" smtClean="0"/>
            <a:t>سرمایه انسانی</a:t>
          </a:r>
          <a:endParaRPr lang="fa-IR" sz="1600" kern="1200" dirty="0"/>
        </a:p>
      </dsp:txBody>
      <dsp:txXfrm>
        <a:off x="3244407" y="1518982"/>
        <a:ext cx="1340536" cy="6702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EF5C7-B368-4B33-8653-F2486C420247}">
      <dsp:nvSpPr>
        <dsp:cNvPr id="0" name=""/>
        <dsp:cNvSpPr/>
      </dsp:nvSpPr>
      <dsp:spPr>
        <a:xfrm>
          <a:off x="1682715" y="0"/>
          <a:ext cx="3757625" cy="3757625"/>
        </a:xfrm>
        <a:prstGeom prst="triangl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9F77BC2-C3CA-45EF-9A7A-42E3E60DACF0}">
      <dsp:nvSpPr>
        <dsp:cNvPr id="0" name=""/>
        <dsp:cNvSpPr/>
      </dsp:nvSpPr>
      <dsp:spPr>
        <a:xfrm>
          <a:off x="3561528" y="376129"/>
          <a:ext cx="2442456" cy="66785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1">
            <a:lnSpc>
              <a:spcPct val="90000"/>
            </a:lnSpc>
            <a:spcBef>
              <a:spcPct val="0"/>
            </a:spcBef>
            <a:spcAft>
              <a:spcPct val="35000"/>
            </a:spcAft>
          </a:pPr>
          <a:r>
            <a:rPr lang="fa-IR" sz="2800" kern="1200" dirty="0" smtClean="0">
              <a:solidFill>
                <a:schemeClr val="tx1"/>
              </a:solidFill>
              <a:latin typeface="+mn-lt"/>
              <a:ea typeface="+mn-ea"/>
              <a:cs typeface="B Mitra" pitchFamily="2" charset="-78"/>
            </a:rPr>
            <a:t>هستی شناسی</a:t>
          </a:r>
        </a:p>
      </dsp:txBody>
      <dsp:txXfrm>
        <a:off x="3594130" y="408731"/>
        <a:ext cx="2377252" cy="602655"/>
      </dsp:txXfrm>
    </dsp:sp>
    <dsp:sp modelId="{17B3FEEB-2087-47D3-8C3F-D387CF6CA9E1}">
      <dsp:nvSpPr>
        <dsp:cNvPr id="0" name=""/>
        <dsp:cNvSpPr/>
      </dsp:nvSpPr>
      <dsp:spPr>
        <a:xfrm>
          <a:off x="3561528" y="1127470"/>
          <a:ext cx="2442456" cy="66785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1">
            <a:lnSpc>
              <a:spcPct val="90000"/>
            </a:lnSpc>
            <a:spcBef>
              <a:spcPct val="0"/>
            </a:spcBef>
            <a:spcAft>
              <a:spcPct val="35000"/>
            </a:spcAft>
          </a:pPr>
          <a:r>
            <a:rPr lang="fa-IR" sz="2800" kern="1200" dirty="0" smtClean="0">
              <a:solidFill>
                <a:schemeClr val="tx1"/>
              </a:solidFill>
              <a:latin typeface="+mn-lt"/>
              <a:ea typeface="+mn-ea"/>
              <a:cs typeface="B Mitra" pitchFamily="2" charset="-78"/>
            </a:rPr>
            <a:t>نظریه ها</a:t>
          </a:r>
        </a:p>
      </dsp:txBody>
      <dsp:txXfrm>
        <a:off x="3594130" y="1160072"/>
        <a:ext cx="2377252" cy="602655"/>
      </dsp:txXfrm>
    </dsp:sp>
    <dsp:sp modelId="{B944C105-0218-4AF6-B483-2C1D4FFA8FC5}">
      <dsp:nvSpPr>
        <dsp:cNvPr id="0" name=""/>
        <dsp:cNvSpPr/>
      </dsp:nvSpPr>
      <dsp:spPr>
        <a:xfrm>
          <a:off x="3561528" y="1878812"/>
          <a:ext cx="2442456" cy="66785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1">
            <a:lnSpc>
              <a:spcPct val="90000"/>
            </a:lnSpc>
            <a:spcBef>
              <a:spcPct val="0"/>
            </a:spcBef>
            <a:spcAft>
              <a:spcPct val="35000"/>
            </a:spcAft>
          </a:pPr>
          <a:r>
            <a:rPr lang="fa-IR" sz="2800" kern="1200" dirty="0" smtClean="0">
              <a:cs typeface="B Mitra" pitchFamily="2" charset="-78"/>
            </a:rPr>
            <a:t>طرح های بالادستی</a:t>
          </a:r>
          <a:endParaRPr lang="fa-IR" sz="2000" kern="1200" dirty="0" smtClean="0">
            <a:solidFill>
              <a:schemeClr val="tx1"/>
            </a:solidFill>
            <a:latin typeface="+mn-lt"/>
            <a:ea typeface="+mn-ea"/>
            <a:cs typeface="B Mitra" pitchFamily="2" charset="-78"/>
          </a:endParaRPr>
        </a:p>
      </dsp:txBody>
      <dsp:txXfrm>
        <a:off x="3594130" y="1911414"/>
        <a:ext cx="2377252" cy="602655"/>
      </dsp:txXfrm>
    </dsp:sp>
    <dsp:sp modelId="{B54E081F-9B71-464B-87EE-FFBAC69B72C8}">
      <dsp:nvSpPr>
        <dsp:cNvPr id="0" name=""/>
        <dsp:cNvSpPr/>
      </dsp:nvSpPr>
      <dsp:spPr>
        <a:xfrm>
          <a:off x="3561528" y="2630154"/>
          <a:ext cx="2442456" cy="667859"/>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1">
            <a:lnSpc>
              <a:spcPct val="90000"/>
            </a:lnSpc>
            <a:spcBef>
              <a:spcPct val="0"/>
            </a:spcBef>
            <a:spcAft>
              <a:spcPct val="35000"/>
            </a:spcAft>
          </a:pPr>
          <a:r>
            <a:rPr lang="fa-IR" sz="2800" kern="1200" dirty="0" smtClean="0">
              <a:cs typeface="B Mitra" pitchFamily="2" charset="-78"/>
            </a:rPr>
            <a:t>طرح های عملیاتی</a:t>
          </a:r>
        </a:p>
      </dsp:txBody>
      <dsp:txXfrm>
        <a:off x="3594130" y="2662756"/>
        <a:ext cx="2377252" cy="60265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4E8DF-9BA4-4CA4-B1A0-F4B81B6417AD}" type="datetimeFigureOut">
              <a:rPr lang="en-US" smtClean="0"/>
              <a:t>4/27/2015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8550C-1496-43E5-B76E-0F4ADAF69D46}" type="slidenum">
              <a:rPr lang="en-US" smtClean="0"/>
              <a:t>‹#›</a:t>
            </a:fld>
            <a:endParaRPr lang="en-US"/>
          </a:p>
        </p:txBody>
      </p:sp>
    </p:spTree>
    <p:extLst>
      <p:ext uri="{BB962C8B-B14F-4D97-AF65-F5344CB8AC3E}">
        <p14:creationId xmlns:p14="http://schemas.microsoft.com/office/powerpoint/2010/main" val="19247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a:t>
            </a:fld>
            <a:endParaRPr lang="en-US"/>
          </a:p>
        </p:txBody>
      </p:sp>
    </p:spTree>
    <p:extLst>
      <p:ext uri="{BB962C8B-B14F-4D97-AF65-F5344CB8AC3E}">
        <p14:creationId xmlns:p14="http://schemas.microsoft.com/office/powerpoint/2010/main" val="3781291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12</a:t>
            </a:fld>
            <a:endParaRPr lang="en-US"/>
          </a:p>
        </p:txBody>
      </p:sp>
    </p:spTree>
    <p:extLst>
      <p:ext uri="{BB962C8B-B14F-4D97-AF65-F5344CB8AC3E}">
        <p14:creationId xmlns:p14="http://schemas.microsoft.com/office/powerpoint/2010/main" val="1364359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13</a:t>
            </a:fld>
            <a:endParaRPr lang="en-US"/>
          </a:p>
        </p:txBody>
      </p:sp>
    </p:spTree>
    <p:extLst>
      <p:ext uri="{BB962C8B-B14F-4D97-AF65-F5344CB8AC3E}">
        <p14:creationId xmlns:p14="http://schemas.microsoft.com/office/powerpoint/2010/main" val="1860148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14</a:t>
            </a:fld>
            <a:endParaRPr lang="en-US"/>
          </a:p>
        </p:txBody>
      </p:sp>
    </p:spTree>
    <p:extLst>
      <p:ext uri="{BB962C8B-B14F-4D97-AF65-F5344CB8AC3E}">
        <p14:creationId xmlns:p14="http://schemas.microsoft.com/office/powerpoint/2010/main" val="1358529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15</a:t>
            </a:fld>
            <a:endParaRPr lang="en-US"/>
          </a:p>
        </p:txBody>
      </p:sp>
    </p:spTree>
    <p:extLst>
      <p:ext uri="{BB962C8B-B14F-4D97-AF65-F5344CB8AC3E}">
        <p14:creationId xmlns:p14="http://schemas.microsoft.com/office/powerpoint/2010/main" val="1556273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16</a:t>
            </a:fld>
            <a:endParaRPr lang="en-US"/>
          </a:p>
        </p:txBody>
      </p:sp>
    </p:spTree>
    <p:extLst>
      <p:ext uri="{BB962C8B-B14F-4D97-AF65-F5344CB8AC3E}">
        <p14:creationId xmlns:p14="http://schemas.microsoft.com/office/powerpoint/2010/main" val="159753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17</a:t>
            </a:fld>
            <a:endParaRPr lang="en-US"/>
          </a:p>
        </p:txBody>
      </p:sp>
    </p:spTree>
    <p:extLst>
      <p:ext uri="{BB962C8B-B14F-4D97-AF65-F5344CB8AC3E}">
        <p14:creationId xmlns:p14="http://schemas.microsoft.com/office/powerpoint/2010/main" val="678866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18</a:t>
            </a:fld>
            <a:endParaRPr lang="en-US"/>
          </a:p>
        </p:txBody>
      </p:sp>
    </p:spTree>
    <p:extLst>
      <p:ext uri="{BB962C8B-B14F-4D97-AF65-F5344CB8AC3E}">
        <p14:creationId xmlns:p14="http://schemas.microsoft.com/office/powerpoint/2010/main" val="1429009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19</a:t>
            </a:fld>
            <a:endParaRPr lang="en-US"/>
          </a:p>
        </p:txBody>
      </p:sp>
    </p:spTree>
    <p:extLst>
      <p:ext uri="{BB962C8B-B14F-4D97-AF65-F5344CB8AC3E}">
        <p14:creationId xmlns:p14="http://schemas.microsoft.com/office/powerpoint/2010/main" val="2750502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20</a:t>
            </a:fld>
            <a:endParaRPr lang="en-US"/>
          </a:p>
        </p:txBody>
      </p:sp>
    </p:spTree>
    <p:extLst>
      <p:ext uri="{BB962C8B-B14F-4D97-AF65-F5344CB8AC3E}">
        <p14:creationId xmlns:p14="http://schemas.microsoft.com/office/powerpoint/2010/main" val="608788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21</a:t>
            </a:fld>
            <a:endParaRPr lang="en-US"/>
          </a:p>
        </p:txBody>
      </p:sp>
    </p:spTree>
    <p:extLst>
      <p:ext uri="{BB962C8B-B14F-4D97-AF65-F5344CB8AC3E}">
        <p14:creationId xmlns:p14="http://schemas.microsoft.com/office/powerpoint/2010/main" val="403802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a:t>
            </a:fld>
            <a:endParaRPr lang="en-US"/>
          </a:p>
        </p:txBody>
      </p:sp>
    </p:spTree>
    <p:extLst>
      <p:ext uri="{BB962C8B-B14F-4D97-AF65-F5344CB8AC3E}">
        <p14:creationId xmlns:p14="http://schemas.microsoft.com/office/powerpoint/2010/main" val="1274539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22</a:t>
            </a:fld>
            <a:endParaRPr lang="en-US"/>
          </a:p>
        </p:txBody>
      </p:sp>
    </p:spTree>
    <p:extLst>
      <p:ext uri="{BB962C8B-B14F-4D97-AF65-F5344CB8AC3E}">
        <p14:creationId xmlns:p14="http://schemas.microsoft.com/office/powerpoint/2010/main" val="3234657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23</a:t>
            </a:fld>
            <a:endParaRPr lang="en-US"/>
          </a:p>
        </p:txBody>
      </p:sp>
    </p:spTree>
    <p:extLst>
      <p:ext uri="{BB962C8B-B14F-4D97-AF65-F5344CB8AC3E}">
        <p14:creationId xmlns:p14="http://schemas.microsoft.com/office/powerpoint/2010/main" val="1420336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24</a:t>
            </a:fld>
            <a:endParaRPr lang="en-US"/>
          </a:p>
        </p:txBody>
      </p:sp>
    </p:spTree>
    <p:extLst>
      <p:ext uri="{BB962C8B-B14F-4D97-AF65-F5344CB8AC3E}">
        <p14:creationId xmlns:p14="http://schemas.microsoft.com/office/powerpoint/2010/main" val="20524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25</a:t>
            </a:fld>
            <a:endParaRPr lang="en-US"/>
          </a:p>
        </p:txBody>
      </p:sp>
    </p:spTree>
    <p:extLst>
      <p:ext uri="{BB962C8B-B14F-4D97-AF65-F5344CB8AC3E}">
        <p14:creationId xmlns:p14="http://schemas.microsoft.com/office/powerpoint/2010/main" val="1109851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26</a:t>
            </a:fld>
            <a:endParaRPr lang="en-US"/>
          </a:p>
        </p:txBody>
      </p:sp>
    </p:spTree>
    <p:extLst>
      <p:ext uri="{BB962C8B-B14F-4D97-AF65-F5344CB8AC3E}">
        <p14:creationId xmlns:p14="http://schemas.microsoft.com/office/powerpoint/2010/main" val="1993274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27</a:t>
            </a:fld>
            <a:endParaRPr lang="en-US"/>
          </a:p>
        </p:txBody>
      </p:sp>
    </p:spTree>
    <p:extLst>
      <p:ext uri="{BB962C8B-B14F-4D97-AF65-F5344CB8AC3E}">
        <p14:creationId xmlns:p14="http://schemas.microsoft.com/office/powerpoint/2010/main" val="2750711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28</a:t>
            </a:fld>
            <a:endParaRPr lang="en-US"/>
          </a:p>
        </p:txBody>
      </p:sp>
    </p:spTree>
    <p:extLst>
      <p:ext uri="{BB962C8B-B14F-4D97-AF65-F5344CB8AC3E}">
        <p14:creationId xmlns:p14="http://schemas.microsoft.com/office/powerpoint/2010/main" val="2668394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29</a:t>
            </a:fld>
            <a:endParaRPr lang="en-US"/>
          </a:p>
        </p:txBody>
      </p:sp>
    </p:spTree>
    <p:extLst>
      <p:ext uri="{BB962C8B-B14F-4D97-AF65-F5344CB8AC3E}">
        <p14:creationId xmlns:p14="http://schemas.microsoft.com/office/powerpoint/2010/main" val="929835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30</a:t>
            </a:fld>
            <a:endParaRPr lang="en-US"/>
          </a:p>
        </p:txBody>
      </p:sp>
    </p:spTree>
    <p:extLst>
      <p:ext uri="{BB962C8B-B14F-4D97-AF65-F5344CB8AC3E}">
        <p14:creationId xmlns:p14="http://schemas.microsoft.com/office/powerpoint/2010/main" val="690794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31</a:t>
            </a:fld>
            <a:endParaRPr lang="en-US"/>
          </a:p>
        </p:txBody>
      </p:sp>
    </p:spTree>
    <p:extLst>
      <p:ext uri="{BB962C8B-B14F-4D97-AF65-F5344CB8AC3E}">
        <p14:creationId xmlns:p14="http://schemas.microsoft.com/office/powerpoint/2010/main" val="1616802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a:t>
            </a:fld>
            <a:endParaRPr lang="en-US"/>
          </a:p>
        </p:txBody>
      </p:sp>
    </p:spTree>
    <p:extLst>
      <p:ext uri="{BB962C8B-B14F-4D97-AF65-F5344CB8AC3E}">
        <p14:creationId xmlns:p14="http://schemas.microsoft.com/office/powerpoint/2010/main" val="4197520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32</a:t>
            </a:fld>
            <a:endParaRPr lang="en-US"/>
          </a:p>
        </p:txBody>
      </p:sp>
    </p:spTree>
    <p:extLst>
      <p:ext uri="{BB962C8B-B14F-4D97-AF65-F5344CB8AC3E}">
        <p14:creationId xmlns:p14="http://schemas.microsoft.com/office/powerpoint/2010/main" val="2140715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33</a:t>
            </a:fld>
            <a:endParaRPr lang="en-US"/>
          </a:p>
        </p:txBody>
      </p:sp>
    </p:spTree>
    <p:extLst>
      <p:ext uri="{BB962C8B-B14F-4D97-AF65-F5344CB8AC3E}">
        <p14:creationId xmlns:p14="http://schemas.microsoft.com/office/powerpoint/2010/main" val="2538276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34</a:t>
            </a:fld>
            <a:endParaRPr lang="en-US"/>
          </a:p>
        </p:txBody>
      </p:sp>
    </p:spTree>
    <p:extLst>
      <p:ext uri="{BB962C8B-B14F-4D97-AF65-F5344CB8AC3E}">
        <p14:creationId xmlns:p14="http://schemas.microsoft.com/office/powerpoint/2010/main" val="3639355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35</a:t>
            </a:fld>
            <a:endParaRPr lang="en-US"/>
          </a:p>
        </p:txBody>
      </p:sp>
    </p:spTree>
    <p:extLst>
      <p:ext uri="{BB962C8B-B14F-4D97-AF65-F5344CB8AC3E}">
        <p14:creationId xmlns:p14="http://schemas.microsoft.com/office/powerpoint/2010/main" val="17387851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36</a:t>
            </a:fld>
            <a:endParaRPr lang="en-US"/>
          </a:p>
        </p:txBody>
      </p:sp>
    </p:spTree>
    <p:extLst>
      <p:ext uri="{BB962C8B-B14F-4D97-AF65-F5344CB8AC3E}">
        <p14:creationId xmlns:p14="http://schemas.microsoft.com/office/powerpoint/2010/main" val="1291302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37</a:t>
            </a:fld>
            <a:endParaRPr lang="en-US"/>
          </a:p>
        </p:txBody>
      </p:sp>
    </p:spTree>
    <p:extLst>
      <p:ext uri="{BB962C8B-B14F-4D97-AF65-F5344CB8AC3E}">
        <p14:creationId xmlns:p14="http://schemas.microsoft.com/office/powerpoint/2010/main" val="3515634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38</a:t>
            </a:fld>
            <a:endParaRPr lang="en-US"/>
          </a:p>
        </p:txBody>
      </p:sp>
    </p:spTree>
    <p:extLst>
      <p:ext uri="{BB962C8B-B14F-4D97-AF65-F5344CB8AC3E}">
        <p14:creationId xmlns:p14="http://schemas.microsoft.com/office/powerpoint/2010/main" val="265970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39</a:t>
            </a:fld>
            <a:endParaRPr lang="en-US"/>
          </a:p>
        </p:txBody>
      </p:sp>
    </p:spTree>
    <p:extLst>
      <p:ext uri="{BB962C8B-B14F-4D97-AF65-F5344CB8AC3E}">
        <p14:creationId xmlns:p14="http://schemas.microsoft.com/office/powerpoint/2010/main" val="2974737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40</a:t>
            </a:fld>
            <a:endParaRPr lang="en-US"/>
          </a:p>
        </p:txBody>
      </p:sp>
    </p:spTree>
    <p:extLst>
      <p:ext uri="{BB962C8B-B14F-4D97-AF65-F5344CB8AC3E}">
        <p14:creationId xmlns:p14="http://schemas.microsoft.com/office/powerpoint/2010/main" val="34711813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41</a:t>
            </a:fld>
            <a:endParaRPr lang="en-US"/>
          </a:p>
        </p:txBody>
      </p:sp>
    </p:spTree>
    <p:extLst>
      <p:ext uri="{BB962C8B-B14F-4D97-AF65-F5344CB8AC3E}">
        <p14:creationId xmlns:p14="http://schemas.microsoft.com/office/powerpoint/2010/main" val="172965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5</a:t>
            </a:fld>
            <a:endParaRPr lang="en-US"/>
          </a:p>
        </p:txBody>
      </p:sp>
    </p:spTree>
    <p:extLst>
      <p:ext uri="{BB962C8B-B14F-4D97-AF65-F5344CB8AC3E}">
        <p14:creationId xmlns:p14="http://schemas.microsoft.com/office/powerpoint/2010/main" val="12264807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42</a:t>
            </a:fld>
            <a:endParaRPr lang="en-US"/>
          </a:p>
        </p:txBody>
      </p:sp>
    </p:spTree>
    <p:extLst>
      <p:ext uri="{BB962C8B-B14F-4D97-AF65-F5344CB8AC3E}">
        <p14:creationId xmlns:p14="http://schemas.microsoft.com/office/powerpoint/2010/main" val="22129549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43</a:t>
            </a:fld>
            <a:endParaRPr lang="en-US"/>
          </a:p>
        </p:txBody>
      </p:sp>
    </p:spTree>
    <p:extLst>
      <p:ext uri="{BB962C8B-B14F-4D97-AF65-F5344CB8AC3E}">
        <p14:creationId xmlns:p14="http://schemas.microsoft.com/office/powerpoint/2010/main" val="168525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44</a:t>
            </a:fld>
            <a:endParaRPr lang="en-US"/>
          </a:p>
        </p:txBody>
      </p:sp>
    </p:spTree>
    <p:extLst>
      <p:ext uri="{BB962C8B-B14F-4D97-AF65-F5344CB8AC3E}">
        <p14:creationId xmlns:p14="http://schemas.microsoft.com/office/powerpoint/2010/main" val="190598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6</a:t>
            </a:fld>
            <a:endParaRPr lang="en-US"/>
          </a:p>
        </p:txBody>
      </p:sp>
    </p:spTree>
    <p:extLst>
      <p:ext uri="{BB962C8B-B14F-4D97-AF65-F5344CB8AC3E}">
        <p14:creationId xmlns:p14="http://schemas.microsoft.com/office/powerpoint/2010/main" val="77035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6ED538-551D-43B2-A7CB-1B9486D09F48}" type="slidenum">
              <a:rPr lang="en-US" smtClean="0"/>
              <a:t>7</a:t>
            </a:fld>
            <a:endParaRPr lang="en-US"/>
          </a:p>
        </p:txBody>
      </p:sp>
    </p:spTree>
    <p:extLst>
      <p:ext uri="{BB962C8B-B14F-4D97-AF65-F5344CB8AC3E}">
        <p14:creationId xmlns:p14="http://schemas.microsoft.com/office/powerpoint/2010/main" val="167787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9</a:t>
            </a:fld>
            <a:endParaRPr lang="en-US"/>
          </a:p>
        </p:txBody>
      </p:sp>
    </p:spTree>
    <p:extLst>
      <p:ext uri="{BB962C8B-B14F-4D97-AF65-F5344CB8AC3E}">
        <p14:creationId xmlns:p14="http://schemas.microsoft.com/office/powerpoint/2010/main" val="2953046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10</a:t>
            </a:fld>
            <a:endParaRPr lang="en-US"/>
          </a:p>
        </p:txBody>
      </p:sp>
    </p:spTree>
    <p:extLst>
      <p:ext uri="{BB962C8B-B14F-4D97-AF65-F5344CB8AC3E}">
        <p14:creationId xmlns:p14="http://schemas.microsoft.com/office/powerpoint/2010/main" val="112859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11</a:t>
            </a:fld>
            <a:endParaRPr lang="en-US"/>
          </a:p>
        </p:txBody>
      </p:sp>
    </p:spTree>
    <p:extLst>
      <p:ext uri="{BB962C8B-B14F-4D97-AF65-F5344CB8AC3E}">
        <p14:creationId xmlns:p14="http://schemas.microsoft.com/office/powerpoint/2010/main" val="4128100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3098BB-21E9-4CD1-B498-47FEF4935736}"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6B8FF-4EA9-41E1-A001-0E389BF617A0}" type="slidenum">
              <a:rPr lang="en-US" smtClean="0"/>
              <a:t>‹#›</a:t>
            </a:fld>
            <a:endParaRPr lang="en-US"/>
          </a:p>
        </p:txBody>
      </p:sp>
    </p:spTree>
    <p:extLst>
      <p:ext uri="{BB962C8B-B14F-4D97-AF65-F5344CB8AC3E}">
        <p14:creationId xmlns:p14="http://schemas.microsoft.com/office/powerpoint/2010/main" val="299797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098BB-21E9-4CD1-B498-47FEF4935736}"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6B8FF-4EA9-41E1-A001-0E389BF617A0}" type="slidenum">
              <a:rPr lang="en-US" smtClean="0"/>
              <a:t>‹#›</a:t>
            </a:fld>
            <a:endParaRPr lang="en-US"/>
          </a:p>
        </p:txBody>
      </p:sp>
    </p:spTree>
    <p:extLst>
      <p:ext uri="{BB962C8B-B14F-4D97-AF65-F5344CB8AC3E}">
        <p14:creationId xmlns:p14="http://schemas.microsoft.com/office/powerpoint/2010/main" val="39658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098BB-21E9-4CD1-B498-47FEF4935736}"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6B8FF-4EA9-41E1-A001-0E389BF617A0}" type="slidenum">
              <a:rPr lang="en-US" smtClean="0"/>
              <a:t>‹#›</a:t>
            </a:fld>
            <a:endParaRPr lang="en-US"/>
          </a:p>
        </p:txBody>
      </p:sp>
    </p:spTree>
    <p:extLst>
      <p:ext uri="{BB962C8B-B14F-4D97-AF65-F5344CB8AC3E}">
        <p14:creationId xmlns:p14="http://schemas.microsoft.com/office/powerpoint/2010/main" val="292138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3098BB-21E9-4CD1-B498-47FEF4935736}"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6B8FF-4EA9-41E1-A001-0E389BF617A0}" type="slidenum">
              <a:rPr lang="en-US" smtClean="0"/>
              <a:t>‹#›</a:t>
            </a:fld>
            <a:endParaRPr lang="en-US"/>
          </a:p>
        </p:txBody>
      </p:sp>
    </p:spTree>
    <p:extLst>
      <p:ext uri="{BB962C8B-B14F-4D97-AF65-F5344CB8AC3E}">
        <p14:creationId xmlns:p14="http://schemas.microsoft.com/office/powerpoint/2010/main" val="162079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3098BB-21E9-4CD1-B498-47FEF4935736}"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6B8FF-4EA9-41E1-A001-0E389BF617A0}" type="slidenum">
              <a:rPr lang="en-US" smtClean="0"/>
              <a:t>‹#›</a:t>
            </a:fld>
            <a:endParaRPr lang="en-US"/>
          </a:p>
        </p:txBody>
      </p:sp>
    </p:spTree>
    <p:extLst>
      <p:ext uri="{BB962C8B-B14F-4D97-AF65-F5344CB8AC3E}">
        <p14:creationId xmlns:p14="http://schemas.microsoft.com/office/powerpoint/2010/main" val="69504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3098BB-21E9-4CD1-B498-47FEF4935736}"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6B8FF-4EA9-41E1-A001-0E389BF617A0}" type="slidenum">
              <a:rPr lang="en-US" smtClean="0"/>
              <a:t>‹#›</a:t>
            </a:fld>
            <a:endParaRPr lang="en-US"/>
          </a:p>
        </p:txBody>
      </p:sp>
    </p:spTree>
    <p:extLst>
      <p:ext uri="{BB962C8B-B14F-4D97-AF65-F5344CB8AC3E}">
        <p14:creationId xmlns:p14="http://schemas.microsoft.com/office/powerpoint/2010/main" val="183129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3098BB-21E9-4CD1-B498-47FEF4935736}" type="datetimeFigureOut">
              <a:rPr lang="en-US" smtClean="0"/>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6B8FF-4EA9-41E1-A001-0E389BF617A0}" type="slidenum">
              <a:rPr lang="en-US" smtClean="0"/>
              <a:t>‹#›</a:t>
            </a:fld>
            <a:endParaRPr lang="en-US"/>
          </a:p>
        </p:txBody>
      </p:sp>
    </p:spTree>
    <p:extLst>
      <p:ext uri="{BB962C8B-B14F-4D97-AF65-F5344CB8AC3E}">
        <p14:creationId xmlns:p14="http://schemas.microsoft.com/office/powerpoint/2010/main" val="6005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3098BB-21E9-4CD1-B498-47FEF4935736}" type="datetimeFigureOut">
              <a:rPr lang="en-US" smtClean="0"/>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6B8FF-4EA9-41E1-A001-0E389BF617A0}" type="slidenum">
              <a:rPr lang="en-US" smtClean="0"/>
              <a:t>‹#›</a:t>
            </a:fld>
            <a:endParaRPr lang="en-US"/>
          </a:p>
        </p:txBody>
      </p:sp>
    </p:spTree>
    <p:extLst>
      <p:ext uri="{BB962C8B-B14F-4D97-AF65-F5344CB8AC3E}">
        <p14:creationId xmlns:p14="http://schemas.microsoft.com/office/powerpoint/2010/main" val="323356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098BB-21E9-4CD1-B498-47FEF4935736}" type="datetimeFigureOut">
              <a:rPr lang="en-US" smtClean="0"/>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6B8FF-4EA9-41E1-A001-0E389BF617A0}" type="slidenum">
              <a:rPr lang="en-US" smtClean="0"/>
              <a:t>‹#›</a:t>
            </a:fld>
            <a:endParaRPr lang="en-US"/>
          </a:p>
        </p:txBody>
      </p:sp>
    </p:spTree>
    <p:extLst>
      <p:ext uri="{BB962C8B-B14F-4D97-AF65-F5344CB8AC3E}">
        <p14:creationId xmlns:p14="http://schemas.microsoft.com/office/powerpoint/2010/main" val="101097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098BB-21E9-4CD1-B498-47FEF4935736}"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6B8FF-4EA9-41E1-A001-0E389BF617A0}" type="slidenum">
              <a:rPr lang="en-US" smtClean="0"/>
              <a:t>‹#›</a:t>
            </a:fld>
            <a:endParaRPr lang="en-US"/>
          </a:p>
        </p:txBody>
      </p:sp>
    </p:spTree>
    <p:extLst>
      <p:ext uri="{BB962C8B-B14F-4D97-AF65-F5344CB8AC3E}">
        <p14:creationId xmlns:p14="http://schemas.microsoft.com/office/powerpoint/2010/main" val="420105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098BB-21E9-4CD1-B498-47FEF4935736}"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6B8FF-4EA9-41E1-A001-0E389BF617A0}" type="slidenum">
              <a:rPr lang="en-US" smtClean="0"/>
              <a:t>‹#›</a:t>
            </a:fld>
            <a:endParaRPr lang="en-US"/>
          </a:p>
        </p:txBody>
      </p:sp>
    </p:spTree>
    <p:extLst>
      <p:ext uri="{BB962C8B-B14F-4D97-AF65-F5344CB8AC3E}">
        <p14:creationId xmlns:p14="http://schemas.microsoft.com/office/powerpoint/2010/main" val="12835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098BB-21E9-4CD1-B498-47FEF4935736}" type="datetimeFigureOut">
              <a:rPr lang="en-US" smtClean="0"/>
              <a:t>4/27/2015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B8FF-4EA9-41E1-A001-0E389BF617A0}" type="slidenum">
              <a:rPr lang="en-US" smtClean="0"/>
              <a:t>‹#›</a:t>
            </a:fld>
            <a:endParaRPr lang="en-US"/>
          </a:p>
        </p:txBody>
      </p:sp>
    </p:spTree>
    <p:extLst>
      <p:ext uri="{BB962C8B-B14F-4D97-AF65-F5344CB8AC3E}">
        <p14:creationId xmlns:p14="http://schemas.microsoft.com/office/powerpoint/2010/main" val="3447409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jpeg"/><Relationship Id="rId7" Type="http://schemas.openxmlformats.org/officeDocument/2006/relationships/diagramQuickStyle" Target="../diagrams/quickStyle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jpeg"/><Relationship Id="rId9" Type="http://schemas.microsoft.com/office/2007/relationships/diagramDrawing" Target="../diagrams/drawing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jpeg"/><Relationship Id="rId7" Type="http://schemas.openxmlformats.org/officeDocument/2006/relationships/diagramQuickStyle" Target="../diagrams/quickStyle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jpeg"/><Relationship Id="rId9" Type="http://schemas.microsoft.com/office/2007/relationships/diagramDrawing" Target="../diagrams/drawing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53217" y="1617784"/>
            <a:ext cx="5519225" cy="3853842"/>
          </a:xfrm>
        </p:spPr>
        <p:txBody>
          <a:bodyPr>
            <a:normAutofit/>
          </a:bodyPr>
          <a:lstStyle/>
          <a:p>
            <a:pPr rtl="1"/>
            <a:r>
              <a:rPr lang="fa-IR" sz="4800" dirty="0" smtClean="0">
                <a:solidFill>
                  <a:srgbClr val="0070C0"/>
                </a:solidFill>
                <a:cs typeface="B Mitra" panose="00000400000000000000" pitchFamily="2" charset="-78"/>
              </a:rPr>
              <a:t>فصل اول: </a:t>
            </a:r>
            <a:r>
              <a:rPr lang="fa-IR" sz="8800" dirty="0" smtClean="0">
                <a:solidFill>
                  <a:srgbClr val="0070C0"/>
                </a:solidFill>
                <a:cs typeface="B Mitra" panose="00000400000000000000" pitchFamily="2" charset="-78"/>
              </a:rPr>
              <a:t/>
            </a:r>
            <a:br>
              <a:rPr lang="fa-IR" sz="8800" dirty="0" smtClean="0">
                <a:solidFill>
                  <a:srgbClr val="0070C0"/>
                </a:solidFill>
                <a:cs typeface="B Mitra" panose="00000400000000000000" pitchFamily="2" charset="-78"/>
              </a:rPr>
            </a:br>
            <a:r>
              <a:rPr lang="fa-IR" sz="9600" dirty="0" smtClean="0">
                <a:solidFill>
                  <a:srgbClr val="0070C0"/>
                </a:solidFill>
                <a:cs typeface="B Mitra" panose="00000400000000000000" pitchFamily="2" charset="-78"/>
              </a:rPr>
              <a:t>دانش</a:t>
            </a:r>
            <a:r>
              <a:rPr lang="en-US" sz="8800" dirty="0" smtClean="0">
                <a:solidFill>
                  <a:srgbClr val="0070C0"/>
                </a:solidFill>
                <a:cs typeface="B Mitra" panose="00000400000000000000" pitchFamily="2" charset="-78"/>
              </a:rPr>
              <a:t/>
            </a:r>
            <a:br>
              <a:rPr lang="en-US" sz="8800" dirty="0" smtClean="0">
                <a:solidFill>
                  <a:srgbClr val="0070C0"/>
                </a:solidFill>
                <a:cs typeface="B Mitra" panose="00000400000000000000" pitchFamily="2" charset="-78"/>
              </a:rPr>
            </a:br>
            <a:endParaRPr lang="en-US" sz="5300" dirty="0">
              <a:solidFill>
                <a:srgbClr val="0070C0"/>
              </a:solidFill>
              <a:cs typeface="B Mitra" panose="00000400000000000000" pitchFamily="2" charset="-78"/>
            </a:endParaRPr>
          </a:p>
        </p:txBody>
      </p:sp>
    </p:spTree>
    <p:extLst>
      <p:ext uri="{BB962C8B-B14F-4D97-AF65-F5344CB8AC3E}">
        <p14:creationId xmlns:p14="http://schemas.microsoft.com/office/powerpoint/2010/main" val="3413525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10</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مفاهیم مرتبط با دانش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r" rtl="1">
              <a:buNone/>
            </a:pPr>
            <a:r>
              <a:rPr lang="fa-IR" dirty="0">
                <a:solidFill>
                  <a:schemeClr val="bg1">
                    <a:lumMod val="50000"/>
                  </a:schemeClr>
                </a:solidFill>
                <a:cs typeface="B Mitra" panose="00000400000000000000" pitchFamily="2" charset="-78"/>
              </a:rPr>
              <a:t>مفاهیم متعددی با مفهوم دانش ارتباط دارند، برخی از آن‌ها عبارت‌اند از</a:t>
            </a:r>
            <a:r>
              <a:rPr lang="fa-IR" dirty="0" smtClean="0">
                <a:solidFill>
                  <a:schemeClr val="bg1">
                    <a:lumMod val="50000"/>
                  </a:schemeClr>
                </a:solidFill>
                <a:cs typeface="B Mitra" panose="00000400000000000000" pitchFamily="2" charset="-78"/>
              </a:rPr>
              <a:t>:</a:t>
            </a:r>
          </a:p>
          <a:p>
            <a:pPr marL="0" indent="0" algn="r" rtl="1">
              <a:buNone/>
            </a:pPr>
            <a:endParaRPr lang="fa-IR" dirty="0">
              <a:solidFill>
                <a:schemeClr val="bg1">
                  <a:lumMod val="50000"/>
                </a:schemeClr>
              </a:solidFill>
              <a:cs typeface="B Mitra" panose="00000400000000000000" pitchFamily="2" charset="-78"/>
            </a:endParaRPr>
          </a:p>
          <a:p>
            <a:pPr marL="0" indent="0" algn="ctr" rtl="1">
              <a:buNone/>
            </a:pPr>
            <a:r>
              <a:rPr lang="fa-IR" dirty="0">
                <a:cs typeface="B Mitra" panose="00000400000000000000" pitchFamily="2" charset="-78"/>
              </a:rPr>
              <a:t>داده، اطلاعات، فناوری، سرمایه فکری، عمل، تصمیم، جهل، عقل (خرد)، دروغ، قلب، فؤاد، فکر، درک، فهم، زبان، ذهن، صدر، حافظه، هوش، مغز، ظن، یقین، دین، ایمان، حکمت، فلسفه، هنر، مهارت، غیب، شهود، هیجان، تقوا، شعور، نفس، حس، تجربه، صبر، غفلت، فطرت، الگو، پارادایم، نظریه و ...</a:t>
            </a:r>
            <a:endParaRPr lang="en-US" dirty="0">
              <a:cs typeface="B Mitra" panose="00000400000000000000" pitchFamily="2" charset="-78"/>
            </a:endParaRPr>
          </a:p>
          <a:p>
            <a:pPr marL="0" indent="0" algn="r" rtl="1">
              <a:buNone/>
            </a:pPr>
            <a:endParaRPr lang="en-US" dirty="0">
              <a:solidFill>
                <a:schemeClr val="bg1">
                  <a:lumMod val="50000"/>
                </a:schemeClr>
              </a:solidFill>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4095465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11</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مفاهیم مرتبط با دانش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r" rtl="1">
              <a:buNone/>
            </a:pPr>
            <a:r>
              <a:rPr lang="fa-IR" dirty="0">
                <a:solidFill>
                  <a:schemeClr val="bg1">
                    <a:lumMod val="50000"/>
                  </a:schemeClr>
                </a:solidFill>
                <a:cs typeface="B Mitra" panose="00000400000000000000" pitchFamily="2" charset="-78"/>
              </a:rPr>
              <a:t>مفاهیم متعددی با مفهوم دانش ارتباط دارند، برخی از آن‌ها عبارت‌اند از</a:t>
            </a:r>
            <a:r>
              <a:rPr lang="fa-IR" dirty="0" smtClean="0">
                <a:solidFill>
                  <a:schemeClr val="bg1">
                    <a:lumMod val="50000"/>
                  </a:schemeClr>
                </a:solidFill>
                <a:cs typeface="B Mitra" panose="00000400000000000000" pitchFamily="2" charset="-78"/>
              </a:rPr>
              <a:t>:</a:t>
            </a:r>
          </a:p>
          <a:p>
            <a:pPr marL="0" indent="0" algn="r" rtl="1">
              <a:buNone/>
            </a:pPr>
            <a:endParaRPr lang="fa-IR" dirty="0">
              <a:solidFill>
                <a:schemeClr val="bg1">
                  <a:lumMod val="50000"/>
                </a:schemeClr>
              </a:solidFill>
              <a:cs typeface="B Mitra" panose="00000400000000000000" pitchFamily="2" charset="-78"/>
            </a:endParaRPr>
          </a:p>
          <a:p>
            <a:pPr marL="0" indent="0" algn="ctr" rtl="1">
              <a:buNone/>
            </a:pPr>
            <a:r>
              <a:rPr lang="fa-IR" dirty="0">
                <a:cs typeface="B Mitra" panose="00000400000000000000" pitchFamily="2" charset="-78"/>
              </a:rPr>
              <a:t>داده، اطلاعات، فناوری، سرمایه فکری، عمل، تصمیم، جهل، عقل (خرد)، دروغ، قلب، فؤاد، فکر، درک، فهم، زبان، ذهن، صدر، حافظه، هوش، مغز، ظن، یقین، دین، ایمان، حکمت، فلسفه، هنر، مهارت، غیب، شهود، هیجان، تقوا، شعور، نفس، حس، تجربه، صبر، غفلت، فطرت، الگو، پارادایم، نظریه و ...</a:t>
            </a:r>
            <a:endParaRPr lang="en-US" dirty="0">
              <a:cs typeface="B Mitra" panose="00000400000000000000" pitchFamily="2" charset="-78"/>
            </a:endParaRPr>
          </a:p>
          <a:p>
            <a:pPr marL="0" indent="0" algn="r" rtl="1">
              <a:buNone/>
            </a:pPr>
            <a:endParaRPr lang="en-US" dirty="0">
              <a:solidFill>
                <a:schemeClr val="bg1">
                  <a:lumMod val="50000"/>
                </a:schemeClr>
              </a:solidFill>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6814267" y="993647"/>
            <a:ext cx="4314907" cy="1663956"/>
          </a:xfrm>
          <a:prstGeom prst="wedgeRoundRectCallout">
            <a:avLst>
              <a:gd name="adj1" fmla="val 40417"/>
              <a:gd name="adj2" fmla="val 98947"/>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r>
              <a:rPr lang="fa-IR" sz="2400" dirty="0" smtClean="0">
                <a:solidFill>
                  <a:schemeClr val="tx1"/>
                </a:solidFill>
                <a:cs typeface="B Mitra" panose="00000400000000000000" pitchFamily="2" charset="-78"/>
              </a:rPr>
              <a:t> </a:t>
            </a:r>
          </a:p>
          <a:p>
            <a:pPr algn="ctr" rtl="1"/>
            <a:r>
              <a:rPr lang="fa-IR" sz="2400" b="1" dirty="0" smtClean="0">
                <a:solidFill>
                  <a:srgbClr val="0070C0"/>
                </a:solidFill>
                <a:cs typeface="B Mitra" panose="00000400000000000000" pitchFamily="2" charset="-78"/>
              </a:rPr>
              <a:t>داده</a:t>
            </a:r>
          </a:p>
          <a:p>
            <a:pPr algn="ctr" rtl="1"/>
            <a:r>
              <a:rPr lang="fa-IR" sz="2400" dirty="0" smtClean="0">
                <a:solidFill>
                  <a:srgbClr val="0070C0"/>
                </a:solidFill>
                <a:cs typeface="B Mitra" panose="00000400000000000000" pitchFamily="2" charset="-78"/>
              </a:rPr>
              <a:t>محتوایی پردازش </a:t>
            </a:r>
            <a:r>
              <a:rPr lang="fa-IR" sz="2400" dirty="0">
                <a:solidFill>
                  <a:srgbClr val="0070C0"/>
                </a:solidFill>
                <a:cs typeface="B Mitra" panose="00000400000000000000" pitchFamily="2" charset="-78"/>
              </a:rPr>
              <a:t>نشده و بدون </a:t>
            </a:r>
            <a:r>
              <a:rPr lang="fa-IR" sz="2400" dirty="0" smtClean="0">
                <a:solidFill>
                  <a:srgbClr val="0070C0"/>
                </a:solidFill>
                <a:cs typeface="B Mitra" panose="00000400000000000000" pitchFamily="2" charset="-78"/>
              </a:rPr>
              <a:t>زمینه</a:t>
            </a:r>
          </a:p>
          <a:p>
            <a:pPr algn="ctr" rtl="1"/>
            <a:endParaRPr lang="fa-IR" sz="2400" dirty="0">
              <a:solidFill>
                <a:srgbClr val="0070C0"/>
              </a:solidFill>
              <a:cs typeface="B Mitra" panose="00000400000000000000" pitchFamily="2" charset="-78"/>
            </a:endParaRPr>
          </a:p>
        </p:txBody>
      </p:sp>
    </p:spTree>
    <p:extLst>
      <p:ext uri="{BB962C8B-B14F-4D97-AF65-F5344CB8AC3E}">
        <p14:creationId xmlns:p14="http://schemas.microsoft.com/office/powerpoint/2010/main" val="2048033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12</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مفاهیم مرتبط با دانش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r" rtl="1">
              <a:buNone/>
            </a:pPr>
            <a:r>
              <a:rPr lang="fa-IR" dirty="0">
                <a:solidFill>
                  <a:schemeClr val="bg1">
                    <a:lumMod val="50000"/>
                  </a:schemeClr>
                </a:solidFill>
                <a:cs typeface="B Mitra" panose="00000400000000000000" pitchFamily="2" charset="-78"/>
              </a:rPr>
              <a:t>مفاهیم متعددی با مفهوم دانش ارتباط دارند، برخی از آن‌ها عبارت‌اند از</a:t>
            </a:r>
            <a:r>
              <a:rPr lang="fa-IR" dirty="0" smtClean="0">
                <a:solidFill>
                  <a:schemeClr val="bg1">
                    <a:lumMod val="50000"/>
                  </a:schemeClr>
                </a:solidFill>
                <a:cs typeface="B Mitra" panose="00000400000000000000" pitchFamily="2" charset="-78"/>
              </a:rPr>
              <a:t>:</a:t>
            </a:r>
          </a:p>
          <a:p>
            <a:pPr marL="0" indent="0" algn="r" rtl="1">
              <a:buNone/>
            </a:pPr>
            <a:endParaRPr lang="fa-IR" dirty="0">
              <a:solidFill>
                <a:schemeClr val="bg1">
                  <a:lumMod val="50000"/>
                </a:schemeClr>
              </a:solidFill>
              <a:cs typeface="B Mitra" panose="00000400000000000000" pitchFamily="2" charset="-78"/>
            </a:endParaRPr>
          </a:p>
          <a:p>
            <a:pPr marL="0" indent="0" algn="ctr" rtl="1">
              <a:buNone/>
            </a:pPr>
            <a:r>
              <a:rPr lang="fa-IR" dirty="0">
                <a:cs typeface="B Mitra" panose="00000400000000000000" pitchFamily="2" charset="-78"/>
              </a:rPr>
              <a:t>داده، اطلاعات، فناوری، سرمایه فکری، عمل، تصمیم، جهل، عقل (خرد)، دروغ، قلب، فؤاد، فکر، درک، فهم، زبان، ذهن، صدر، حافظه، هوش، مغز، ظن، یقین، دین، ایمان، حکمت، فلسفه، هنر، مهارت، غیب، شهود، هیجان، تقوا، شعور، نفس، حس، تجربه، صبر، غفلت، فطرت، الگو، پارادایم، نظریه و ...</a:t>
            </a:r>
            <a:endParaRPr lang="en-US" dirty="0">
              <a:cs typeface="B Mitra" panose="00000400000000000000" pitchFamily="2" charset="-78"/>
            </a:endParaRPr>
          </a:p>
          <a:p>
            <a:pPr marL="0" indent="0" algn="r" rtl="1">
              <a:buNone/>
            </a:pPr>
            <a:endParaRPr lang="en-US" dirty="0">
              <a:solidFill>
                <a:schemeClr val="bg1">
                  <a:lumMod val="50000"/>
                </a:schemeClr>
              </a:solidFill>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6814267" y="993647"/>
            <a:ext cx="4314907" cy="1663956"/>
          </a:xfrm>
          <a:prstGeom prst="wedgeRoundRectCallout">
            <a:avLst>
              <a:gd name="adj1" fmla="val 26903"/>
              <a:gd name="adj2" fmla="val 95761"/>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r>
              <a:rPr lang="fa-IR" sz="2400" dirty="0" smtClean="0">
                <a:solidFill>
                  <a:schemeClr val="tx1"/>
                </a:solidFill>
                <a:cs typeface="B Mitra" panose="00000400000000000000" pitchFamily="2" charset="-78"/>
              </a:rPr>
              <a:t> </a:t>
            </a:r>
          </a:p>
          <a:p>
            <a:pPr algn="ctr" rtl="1"/>
            <a:r>
              <a:rPr lang="fa-IR" sz="2400" b="1" dirty="0" smtClean="0">
                <a:solidFill>
                  <a:srgbClr val="0070C0"/>
                </a:solidFill>
                <a:cs typeface="B Mitra" panose="00000400000000000000" pitchFamily="2" charset="-78"/>
              </a:rPr>
              <a:t>اطلاعات</a:t>
            </a:r>
          </a:p>
          <a:p>
            <a:pPr algn="ctr" rtl="1"/>
            <a:r>
              <a:rPr lang="fa-IR" sz="2400" dirty="0">
                <a:solidFill>
                  <a:srgbClr val="0070C0"/>
                </a:solidFill>
                <a:cs typeface="B Mitra" panose="00000400000000000000" pitchFamily="2" charset="-78"/>
              </a:rPr>
              <a:t>اطلاعات، داده با یک زمینه </a:t>
            </a:r>
            <a:r>
              <a:rPr lang="fa-IR" sz="2400" dirty="0" smtClean="0">
                <a:solidFill>
                  <a:srgbClr val="0070C0"/>
                </a:solidFill>
                <a:cs typeface="B Mitra" panose="00000400000000000000" pitchFamily="2" charset="-78"/>
              </a:rPr>
              <a:t>مشخص</a:t>
            </a:r>
            <a:endParaRPr lang="fa-IR" sz="2400" dirty="0" smtClean="0">
              <a:solidFill>
                <a:srgbClr val="0070C0"/>
              </a:solidFill>
              <a:cs typeface="B Mitra" panose="00000400000000000000" pitchFamily="2" charset="-78"/>
            </a:endParaRPr>
          </a:p>
        </p:txBody>
      </p:sp>
    </p:spTree>
    <p:extLst>
      <p:ext uri="{BB962C8B-B14F-4D97-AF65-F5344CB8AC3E}">
        <p14:creationId xmlns:p14="http://schemas.microsoft.com/office/powerpoint/2010/main" val="4089927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13</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مفاهیم مرتبط با دانش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r" rtl="1">
              <a:buNone/>
            </a:pPr>
            <a:r>
              <a:rPr lang="fa-IR" dirty="0">
                <a:solidFill>
                  <a:schemeClr val="bg1">
                    <a:lumMod val="50000"/>
                  </a:schemeClr>
                </a:solidFill>
                <a:cs typeface="B Mitra" panose="00000400000000000000" pitchFamily="2" charset="-78"/>
              </a:rPr>
              <a:t>مفاهیم متعددی با مفهوم دانش ارتباط دارند، برخی از آن‌ها عبارت‌اند از</a:t>
            </a:r>
            <a:r>
              <a:rPr lang="fa-IR" dirty="0" smtClean="0">
                <a:solidFill>
                  <a:schemeClr val="bg1">
                    <a:lumMod val="50000"/>
                  </a:schemeClr>
                </a:solidFill>
                <a:cs typeface="B Mitra" panose="00000400000000000000" pitchFamily="2" charset="-78"/>
              </a:rPr>
              <a:t>:</a:t>
            </a:r>
          </a:p>
          <a:p>
            <a:pPr marL="0" indent="0" algn="r" rtl="1">
              <a:buNone/>
            </a:pPr>
            <a:endParaRPr lang="fa-IR" dirty="0">
              <a:solidFill>
                <a:schemeClr val="bg1">
                  <a:lumMod val="50000"/>
                </a:schemeClr>
              </a:solidFill>
              <a:cs typeface="B Mitra" panose="00000400000000000000" pitchFamily="2" charset="-78"/>
            </a:endParaRPr>
          </a:p>
          <a:p>
            <a:pPr marL="0" indent="0" algn="ctr" rtl="1">
              <a:buNone/>
            </a:pPr>
            <a:r>
              <a:rPr lang="fa-IR" dirty="0">
                <a:cs typeface="B Mitra" panose="00000400000000000000" pitchFamily="2" charset="-78"/>
              </a:rPr>
              <a:t>داده، اطلاعات، فناوری، سرمایه فکری، عمل، تصمیم، جهل، عقل (خرد)، دروغ، قلب، فؤاد، فکر، درک، فهم، زبان، ذهن، صدر، حافظه، هوش، مغز، ظن، یقین، دین، ایمان، حکمت، فلسفه، هنر، مهارت، غیب، شهود، هیجان، تقوا، شعور، نفس، حس، تجربه، صبر، غفلت، فطرت، الگو، پارادایم، نظریه و ...</a:t>
            </a:r>
            <a:endParaRPr lang="en-US" dirty="0">
              <a:cs typeface="B Mitra" panose="00000400000000000000" pitchFamily="2" charset="-78"/>
            </a:endParaRPr>
          </a:p>
          <a:p>
            <a:pPr marL="0" indent="0" algn="r" rtl="1">
              <a:buNone/>
            </a:pPr>
            <a:endParaRPr lang="en-US" dirty="0">
              <a:solidFill>
                <a:schemeClr val="bg1">
                  <a:lumMod val="50000"/>
                </a:schemeClr>
              </a:solidFill>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6467061" y="912987"/>
            <a:ext cx="4314907" cy="1663956"/>
          </a:xfrm>
          <a:prstGeom prst="wedgeRoundRectCallout">
            <a:avLst>
              <a:gd name="adj1" fmla="val 9397"/>
              <a:gd name="adj2" fmla="val 98151"/>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r>
              <a:rPr lang="fa-IR" sz="2400" dirty="0" smtClean="0">
                <a:solidFill>
                  <a:schemeClr val="tx1"/>
                </a:solidFill>
                <a:cs typeface="B Mitra" panose="00000400000000000000" pitchFamily="2" charset="-78"/>
              </a:rPr>
              <a:t> </a:t>
            </a:r>
          </a:p>
          <a:p>
            <a:pPr algn="ctr" rtl="1"/>
            <a:r>
              <a:rPr lang="fa-IR" sz="2400" b="1" dirty="0" smtClean="0">
                <a:solidFill>
                  <a:srgbClr val="0070C0"/>
                </a:solidFill>
                <a:cs typeface="B Mitra" panose="00000400000000000000" pitchFamily="2" charset="-78"/>
              </a:rPr>
              <a:t>فناوری</a:t>
            </a:r>
          </a:p>
          <a:p>
            <a:pPr algn="ctr" rtl="1"/>
            <a:r>
              <a:rPr lang="fa-IR" sz="2400" dirty="0" smtClean="0">
                <a:solidFill>
                  <a:srgbClr val="0070C0"/>
                </a:solidFill>
                <a:cs typeface="B Mitra" panose="00000400000000000000" pitchFamily="2" charset="-78"/>
              </a:rPr>
              <a:t>توانایی </a:t>
            </a:r>
            <a:r>
              <a:rPr lang="fa-IR" sz="2400" dirty="0">
                <a:solidFill>
                  <a:srgbClr val="0070C0"/>
                </a:solidFill>
                <a:cs typeface="B Mitra" panose="00000400000000000000" pitchFamily="2" charset="-78"/>
              </a:rPr>
              <a:t>عمل </a:t>
            </a:r>
          </a:p>
        </p:txBody>
      </p:sp>
    </p:spTree>
    <p:extLst>
      <p:ext uri="{BB962C8B-B14F-4D97-AF65-F5344CB8AC3E}">
        <p14:creationId xmlns:p14="http://schemas.microsoft.com/office/powerpoint/2010/main" val="3175502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14</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مفاهیم مرتبط با دانش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r" rtl="1">
              <a:buNone/>
            </a:pPr>
            <a:r>
              <a:rPr lang="fa-IR" dirty="0">
                <a:solidFill>
                  <a:schemeClr val="bg1">
                    <a:lumMod val="50000"/>
                  </a:schemeClr>
                </a:solidFill>
                <a:cs typeface="B Mitra" panose="00000400000000000000" pitchFamily="2" charset="-78"/>
              </a:rPr>
              <a:t>مفاهیم متعددی با مفهوم دانش ارتباط دارند، برخی از آن‌ها عبارت‌اند از</a:t>
            </a:r>
            <a:r>
              <a:rPr lang="fa-IR" dirty="0" smtClean="0">
                <a:solidFill>
                  <a:schemeClr val="bg1">
                    <a:lumMod val="50000"/>
                  </a:schemeClr>
                </a:solidFill>
                <a:cs typeface="B Mitra" panose="00000400000000000000" pitchFamily="2" charset="-78"/>
              </a:rPr>
              <a:t>:</a:t>
            </a:r>
          </a:p>
          <a:p>
            <a:pPr marL="0" indent="0" algn="r" rtl="1">
              <a:buNone/>
            </a:pPr>
            <a:endParaRPr lang="fa-IR" dirty="0">
              <a:solidFill>
                <a:schemeClr val="bg1">
                  <a:lumMod val="50000"/>
                </a:schemeClr>
              </a:solidFill>
              <a:cs typeface="B Mitra" panose="00000400000000000000" pitchFamily="2" charset="-78"/>
            </a:endParaRPr>
          </a:p>
          <a:p>
            <a:pPr marL="0" indent="0" algn="ctr" rtl="1">
              <a:buNone/>
            </a:pPr>
            <a:r>
              <a:rPr lang="fa-IR" dirty="0">
                <a:cs typeface="B Mitra" panose="00000400000000000000" pitchFamily="2" charset="-78"/>
              </a:rPr>
              <a:t>داده، اطلاعات، فناوری، سرمایه فکری، عمل، تصمیم، جهل، عقل (خرد)، دروغ، قلب، فؤاد، فکر، درک، فهم، زبان، ذهن، صدر، حافظه، هوش، مغز، ظن، یقین، دین، ایمان، حکمت، فلسفه، هنر، مهارت، غیب، شهود، هیجان، تقوا، شعور، نفس، حس، تجربه، صبر، غفلت، فطرت، الگو، پارادایم، نظریه و ...</a:t>
            </a:r>
            <a:endParaRPr lang="en-US" dirty="0">
              <a:cs typeface="B Mitra" panose="00000400000000000000" pitchFamily="2" charset="-78"/>
            </a:endParaRPr>
          </a:p>
          <a:p>
            <a:pPr marL="0" indent="0" algn="r" rtl="1">
              <a:buNone/>
            </a:pPr>
            <a:endParaRPr lang="en-US" dirty="0">
              <a:solidFill>
                <a:schemeClr val="bg1">
                  <a:lumMod val="50000"/>
                </a:schemeClr>
              </a:solidFill>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1002195" y="684987"/>
            <a:ext cx="10187609" cy="2364369"/>
          </a:xfrm>
          <a:prstGeom prst="wedgeRoundRectCallout">
            <a:avLst>
              <a:gd name="adj1" fmla="val 15378"/>
              <a:gd name="adj2" fmla="val 63318"/>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r>
              <a:rPr lang="fa-IR" sz="2400" dirty="0" smtClean="0">
                <a:solidFill>
                  <a:schemeClr val="tx1"/>
                </a:solidFill>
                <a:cs typeface="B Mitra" panose="00000400000000000000" pitchFamily="2" charset="-78"/>
              </a:rPr>
              <a:t> </a:t>
            </a:r>
          </a:p>
          <a:p>
            <a:pPr algn="just" rtl="1"/>
            <a:r>
              <a:rPr lang="fa-IR" sz="2400" b="1" dirty="0" smtClean="0">
                <a:solidFill>
                  <a:srgbClr val="0070C0"/>
                </a:solidFill>
                <a:cs typeface="B Mitra" panose="00000400000000000000" pitchFamily="2" charset="-78"/>
              </a:rPr>
              <a:t>سرمایه فکری</a:t>
            </a:r>
          </a:p>
          <a:p>
            <a:pPr algn="just" rtl="1"/>
            <a:r>
              <a:rPr lang="fa-IR" sz="2400" dirty="0" smtClean="0">
                <a:solidFill>
                  <a:srgbClr val="0070C0"/>
                </a:solidFill>
                <a:cs typeface="B Mitra" panose="00000400000000000000" pitchFamily="2" charset="-78"/>
              </a:rPr>
              <a:t>دارایی ناملموس،</a:t>
            </a:r>
          </a:p>
          <a:p>
            <a:pPr algn="just" rtl="1"/>
            <a:r>
              <a:rPr lang="fa-IR" sz="2400" dirty="0" smtClean="0">
                <a:solidFill>
                  <a:srgbClr val="0070C0"/>
                </a:solidFill>
                <a:cs typeface="B Mitra" panose="00000400000000000000" pitchFamily="2" charset="-78"/>
              </a:rPr>
              <a:t> دانش یکی از مهم ترین مولفه های سرمایه فکری است.</a:t>
            </a:r>
            <a:endParaRPr lang="fa-IR" sz="2400" dirty="0">
              <a:solidFill>
                <a:srgbClr val="0070C0"/>
              </a:solidFill>
              <a:cs typeface="B Mitra" panose="00000400000000000000" pitchFamily="2" charset="-78"/>
            </a:endParaRPr>
          </a:p>
        </p:txBody>
      </p:sp>
      <p:graphicFrame>
        <p:nvGraphicFramePr>
          <p:cNvPr id="11" name="Diagram 10"/>
          <p:cNvGraphicFramePr/>
          <p:nvPr>
            <p:extLst>
              <p:ext uri="{D42A27DB-BD31-4B8C-83A1-F6EECF244321}">
                <p14:modId xmlns:p14="http://schemas.microsoft.com/office/powerpoint/2010/main" val="2213943384"/>
              </p:ext>
            </p:extLst>
          </p:nvPr>
        </p:nvGraphicFramePr>
        <p:xfrm>
          <a:off x="1510748" y="802901"/>
          <a:ext cx="4585252" cy="27564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7364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15</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مفاهیم مرتبط با دانش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r" rtl="1">
              <a:buNone/>
            </a:pPr>
            <a:r>
              <a:rPr lang="fa-IR" dirty="0">
                <a:solidFill>
                  <a:schemeClr val="bg1">
                    <a:lumMod val="50000"/>
                  </a:schemeClr>
                </a:solidFill>
                <a:cs typeface="B Mitra" panose="00000400000000000000" pitchFamily="2" charset="-78"/>
              </a:rPr>
              <a:t>مفاهیم متعددی با مفهوم دانش ارتباط دارند، برخی از آن‌ها عبارت‌اند از</a:t>
            </a:r>
            <a:r>
              <a:rPr lang="fa-IR" dirty="0" smtClean="0">
                <a:solidFill>
                  <a:schemeClr val="bg1">
                    <a:lumMod val="50000"/>
                  </a:schemeClr>
                </a:solidFill>
                <a:cs typeface="B Mitra" panose="00000400000000000000" pitchFamily="2" charset="-78"/>
              </a:rPr>
              <a:t>:</a:t>
            </a:r>
          </a:p>
          <a:p>
            <a:pPr marL="0" indent="0" algn="r" rtl="1">
              <a:buNone/>
            </a:pPr>
            <a:endParaRPr lang="fa-IR" dirty="0">
              <a:solidFill>
                <a:schemeClr val="bg1">
                  <a:lumMod val="50000"/>
                </a:schemeClr>
              </a:solidFill>
              <a:cs typeface="B Mitra" panose="00000400000000000000" pitchFamily="2" charset="-78"/>
            </a:endParaRPr>
          </a:p>
          <a:p>
            <a:pPr marL="0" indent="0" algn="ctr" rtl="1">
              <a:buNone/>
            </a:pPr>
            <a:r>
              <a:rPr lang="fa-IR" dirty="0">
                <a:cs typeface="B Mitra" panose="00000400000000000000" pitchFamily="2" charset="-78"/>
              </a:rPr>
              <a:t>داده، اطلاعات، فناوری، سرمایه فکری، عمل، تصمیم، جهل، عقل (خرد)، دروغ، قلب، فؤاد، فکر، درک، فهم، زبان، ذهن، صدر، حافظه، هوش، مغز، ظن، یقین، دین، ایمان، حکمت، فلسفه، هنر، مهارت، غیب، شهود، هیجان، تقوا، شعور، نفس، حس، تجربه، صبر، غفلت، فطرت، الگو، پارادایم، نظریه و ...</a:t>
            </a:r>
            <a:endParaRPr lang="en-US" dirty="0">
              <a:cs typeface="B Mitra" panose="00000400000000000000" pitchFamily="2" charset="-78"/>
            </a:endParaRPr>
          </a:p>
          <a:p>
            <a:pPr marL="0" indent="0" algn="r" rtl="1">
              <a:buNone/>
            </a:pPr>
            <a:endParaRPr lang="en-US" dirty="0">
              <a:solidFill>
                <a:schemeClr val="bg1">
                  <a:lumMod val="50000"/>
                </a:schemeClr>
              </a:solidFill>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2136249" y="951917"/>
            <a:ext cx="4314907" cy="1663956"/>
          </a:xfrm>
          <a:prstGeom prst="wedgeRoundRectCallout">
            <a:avLst>
              <a:gd name="adj1" fmla="val 14926"/>
              <a:gd name="adj2" fmla="val 102133"/>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r>
              <a:rPr lang="fa-IR" sz="2400" dirty="0" smtClean="0">
                <a:solidFill>
                  <a:schemeClr val="tx1"/>
                </a:solidFill>
                <a:cs typeface="B Mitra" panose="00000400000000000000" pitchFamily="2" charset="-78"/>
              </a:rPr>
              <a:t> </a:t>
            </a:r>
          </a:p>
          <a:p>
            <a:pPr algn="ctr" rtl="1"/>
            <a:r>
              <a:rPr lang="fa-IR" sz="2400" b="1" dirty="0" smtClean="0">
                <a:solidFill>
                  <a:srgbClr val="0070C0"/>
                </a:solidFill>
                <a:cs typeface="B Mitra" panose="00000400000000000000" pitchFamily="2" charset="-78"/>
              </a:rPr>
              <a:t>عقل</a:t>
            </a:r>
          </a:p>
          <a:p>
            <a:pPr algn="ctr" rtl="1"/>
            <a:r>
              <a:rPr lang="fa-IR" sz="2400" dirty="0" smtClean="0">
                <a:solidFill>
                  <a:srgbClr val="0070C0"/>
                </a:solidFill>
                <a:cs typeface="B Mitra" panose="00000400000000000000" pitchFamily="2" charset="-78"/>
              </a:rPr>
              <a:t>توانایی تشخیص </a:t>
            </a:r>
            <a:r>
              <a:rPr lang="fa-IR" sz="2400" dirty="0" smtClean="0">
                <a:solidFill>
                  <a:srgbClr val="0070C0"/>
                </a:solidFill>
                <a:cs typeface="B Mitra" panose="00000400000000000000" pitchFamily="2" charset="-78"/>
              </a:rPr>
              <a:t>وزن گزینه‌ها؛ توانایی قضاوت </a:t>
            </a:r>
            <a:endParaRPr lang="fa-IR" sz="2400" dirty="0">
              <a:solidFill>
                <a:srgbClr val="0070C0"/>
              </a:solidFill>
              <a:cs typeface="B Mitra" panose="00000400000000000000" pitchFamily="2" charset="-78"/>
            </a:endParaRPr>
          </a:p>
        </p:txBody>
      </p:sp>
    </p:spTree>
    <p:extLst>
      <p:ext uri="{BB962C8B-B14F-4D97-AF65-F5344CB8AC3E}">
        <p14:creationId xmlns:p14="http://schemas.microsoft.com/office/powerpoint/2010/main" val="436767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16</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مفاهیم مرتبط با دانش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r" rtl="1">
              <a:buNone/>
            </a:pPr>
            <a:r>
              <a:rPr lang="fa-IR" dirty="0">
                <a:solidFill>
                  <a:schemeClr val="bg1">
                    <a:lumMod val="50000"/>
                  </a:schemeClr>
                </a:solidFill>
                <a:cs typeface="B Mitra" panose="00000400000000000000" pitchFamily="2" charset="-78"/>
              </a:rPr>
              <a:t>مفاهیم متعددی با مفهوم دانش ارتباط دارند، برخی از آن‌ها عبارت‌اند از</a:t>
            </a:r>
            <a:r>
              <a:rPr lang="fa-IR" dirty="0" smtClean="0">
                <a:solidFill>
                  <a:schemeClr val="bg1">
                    <a:lumMod val="50000"/>
                  </a:schemeClr>
                </a:solidFill>
                <a:cs typeface="B Mitra" panose="00000400000000000000" pitchFamily="2" charset="-78"/>
              </a:rPr>
              <a:t>:</a:t>
            </a:r>
          </a:p>
          <a:p>
            <a:pPr marL="0" indent="0" algn="r" rtl="1">
              <a:buNone/>
            </a:pPr>
            <a:endParaRPr lang="fa-IR" dirty="0">
              <a:solidFill>
                <a:schemeClr val="bg1">
                  <a:lumMod val="50000"/>
                </a:schemeClr>
              </a:solidFill>
              <a:cs typeface="B Mitra" panose="00000400000000000000" pitchFamily="2" charset="-78"/>
            </a:endParaRPr>
          </a:p>
          <a:p>
            <a:pPr marL="0" indent="0" algn="ctr" rtl="1">
              <a:buNone/>
            </a:pPr>
            <a:r>
              <a:rPr lang="fa-IR" dirty="0">
                <a:cs typeface="B Mitra" panose="00000400000000000000" pitchFamily="2" charset="-78"/>
              </a:rPr>
              <a:t>داده، اطلاعات، فناوری، سرمایه فکری، عمل، تصمیم، جهل، عقل (خرد)، دروغ، قلب، فؤاد، فکر، درک، فهم، زبان، ذهن، صدر، حافظه، هوش، مغز، ظن، یقین، دین، ایمان، حکمت، فلسفه، هنر، مهارت، غیب، شهود، هیجان، تقوا، شعور، نفس، حس، تجربه، صبر، غفلت، فطرت، الگو، پارادایم، نظریه و ...</a:t>
            </a:r>
            <a:endParaRPr lang="en-US" dirty="0">
              <a:cs typeface="B Mitra" panose="00000400000000000000" pitchFamily="2" charset="-78"/>
            </a:endParaRPr>
          </a:p>
          <a:p>
            <a:pPr marL="0" indent="0" algn="r" rtl="1">
              <a:buNone/>
            </a:pPr>
            <a:endParaRPr lang="en-US" dirty="0">
              <a:solidFill>
                <a:schemeClr val="bg1">
                  <a:lumMod val="50000"/>
                </a:schemeClr>
              </a:solidFill>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4919205" y="1336230"/>
            <a:ext cx="4314907" cy="1663956"/>
          </a:xfrm>
          <a:prstGeom prst="wedgeRoundRectCallout">
            <a:avLst>
              <a:gd name="adj1" fmla="val 14926"/>
              <a:gd name="adj2" fmla="val 102133"/>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r>
              <a:rPr lang="fa-IR" sz="2400" dirty="0" smtClean="0">
                <a:solidFill>
                  <a:schemeClr val="tx1"/>
                </a:solidFill>
                <a:cs typeface="B Mitra" panose="00000400000000000000" pitchFamily="2" charset="-78"/>
              </a:rPr>
              <a:t> </a:t>
            </a:r>
          </a:p>
          <a:p>
            <a:pPr algn="ctr" rtl="1"/>
            <a:r>
              <a:rPr lang="fa-IR" sz="2400" b="1" dirty="0" smtClean="0">
                <a:solidFill>
                  <a:srgbClr val="0070C0"/>
                </a:solidFill>
                <a:cs typeface="B Mitra" panose="00000400000000000000" pitchFamily="2" charset="-78"/>
              </a:rPr>
              <a:t>هوش</a:t>
            </a:r>
          </a:p>
          <a:p>
            <a:pPr algn="ctr" rtl="1"/>
            <a:r>
              <a:rPr lang="fa-IR" sz="2400" dirty="0" smtClean="0">
                <a:solidFill>
                  <a:srgbClr val="0070C0"/>
                </a:solidFill>
                <a:cs typeface="B Mitra" panose="00000400000000000000" pitchFamily="2" charset="-78"/>
              </a:rPr>
              <a:t>سرعت تحلیل</a:t>
            </a:r>
            <a:endParaRPr lang="fa-IR" sz="2400" dirty="0">
              <a:solidFill>
                <a:srgbClr val="0070C0"/>
              </a:solidFill>
              <a:cs typeface="B Mitra" panose="00000400000000000000" pitchFamily="2" charset="-78"/>
            </a:endParaRPr>
          </a:p>
        </p:txBody>
      </p:sp>
    </p:spTree>
    <p:extLst>
      <p:ext uri="{BB962C8B-B14F-4D97-AF65-F5344CB8AC3E}">
        <p14:creationId xmlns:p14="http://schemas.microsoft.com/office/powerpoint/2010/main" val="112763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17</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مفاهیم مرتبط با دانش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r" rtl="1">
              <a:buNone/>
            </a:pPr>
            <a:r>
              <a:rPr lang="fa-IR" dirty="0">
                <a:solidFill>
                  <a:schemeClr val="bg1">
                    <a:lumMod val="50000"/>
                  </a:schemeClr>
                </a:solidFill>
                <a:cs typeface="B Mitra" panose="00000400000000000000" pitchFamily="2" charset="-78"/>
              </a:rPr>
              <a:t>مفاهیم متعددی با مفهوم دانش ارتباط دارند، برخی از آن‌ها عبارت‌اند از</a:t>
            </a:r>
            <a:r>
              <a:rPr lang="fa-IR" dirty="0" smtClean="0">
                <a:solidFill>
                  <a:schemeClr val="bg1">
                    <a:lumMod val="50000"/>
                  </a:schemeClr>
                </a:solidFill>
                <a:cs typeface="B Mitra" panose="00000400000000000000" pitchFamily="2" charset="-78"/>
              </a:rPr>
              <a:t>:</a:t>
            </a:r>
          </a:p>
          <a:p>
            <a:pPr marL="0" indent="0" algn="r" rtl="1">
              <a:buNone/>
            </a:pPr>
            <a:endParaRPr lang="fa-IR" dirty="0">
              <a:solidFill>
                <a:schemeClr val="bg1">
                  <a:lumMod val="50000"/>
                </a:schemeClr>
              </a:solidFill>
              <a:cs typeface="B Mitra" panose="00000400000000000000" pitchFamily="2" charset="-78"/>
            </a:endParaRPr>
          </a:p>
          <a:p>
            <a:pPr marL="0" indent="0" algn="ctr" rtl="1">
              <a:buNone/>
            </a:pPr>
            <a:r>
              <a:rPr lang="fa-IR" dirty="0">
                <a:cs typeface="B Mitra" panose="00000400000000000000" pitchFamily="2" charset="-78"/>
              </a:rPr>
              <a:t>داده، اطلاعات، فناوری، سرمایه فکری، عمل، تصمیم، جهل، عقل (خرد)، دروغ، قلب، فؤاد، فکر، درک، فهم، زبان، ذهن، صدر، حافظه، هوش، مغز، ظن، یقین، دین، ایمان، حکمت، فلسفه، هنر، مهارت، غیب، شهود، هیجان، تقوا، شعور، نفس، حس، تجربه، صبر، غفلت، فطرت، الگو، پارادایم، نظریه و ...</a:t>
            </a:r>
            <a:endParaRPr lang="en-US" dirty="0">
              <a:cs typeface="B Mitra" panose="00000400000000000000" pitchFamily="2" charset="-78"/>
            </a:endParaRPr>
          </a:p>
          <a:p>
            <a:pPr marL="0" indent="0" algn="r" rtl="1">
              <a:buNone/>
            </a:pPr>
            <a:endParaRPr lang="en-US" dirty="0">
              <a:solidFill>
                <a:schemeClr val="bg1">
                  <a:lumMod val="50000"/>
                </a:schemeClr>
              </a:solidFill>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6096000" y="1570973"/>
            <a:ext cx="4314907" cy="1663956"/>
          </a:xfrm>
          <a:prstGeom prst="wedgeRoundRectCallout">
            <a:avLst>
              <a:gd name="adj1" fmla="val 14926"/>
              <a:gd name="adj2" fmla="val 102133"/>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r>
              <a:rPr lang="fa-IR" sz="2400" dirty="0" smtClean="0">
                <a:solidFill>
                  <a:schemeClr val="tx1"/>
                </a:solidFill>
                <a:cs typeface="B Mitra" panose="00000400000000000000" pitchFamily="2" charset="-78"/>
              </a:rPr>
              <a:t> </a:t>
            </a:r>
          </a:p>
          <a:p>
            <a:pPr algn="ctr" rtl="1"/>
            <a:r>
              <a:rPr lang="fa-IR" sz="2400" b="1" dirty="0" smtClean="0">
                <a:solidFill>
                  <a:srgbClr val="0070C0"/>
                </a:solidFill>
                <a:cs typeface="B Mitra" panose="00000400000000000000" pitchFamily="2" charset="-78"/>
              </a:rPr>
              <a:t>تقوا</a:t>
            </a:r>
          </a:p>
          <a:p>
            <a:pPr algn="ctr" rtl="1"/>
            <a:r>
              <a:rPr lang="fa-IR" sz="2400" dirty="0">
                <a:solidFill>
                  <a:srgbClr val="0070C0"/>
                </a:solidFill>
                <a:cs typeface="B Mitra" panose="00000400000000000000" pitchFamily="2" charset="-78"/>
              </a:rPr>
              <a:t>تصمیم برای </a:t>
            </a:r>
            <a:r>
              <a:rPr lang="fa-IR" sz="2400" dirty="0" smtClean="0">
                <a:solidFill>
                  <a:srgbClr val="0070C0"/>
                </a:solidFill>
                <a:cs typeface="B Mitra" panose="00000400000000000000" pitchFamily="2" charset="-78"/>
              </a:rPr>
              <a:t>انجام رفتارهایی </a:t>
            </a:r>
            <a:r>
              <a:rPr lang="fa-IR" sz="2400" dirty="0">
                <a:solidFill>
                  <a:srgbClr val="0070C0"/>
                </a:solidFill>
                <a:cs typeface="B Mitra" panose="00000400000000000000" pitchFamily="2" charset="-78"/>
              </a:rPr>
              <a:t>که مغایر با خواسته </a:t>
            </a:r>
            <a:r>
              <a:rPr lang="fa-IR" sz="2400" dirty="0" smtClean="0">
                <a:solidFill>
                  <a:srgbClr val="0070C0"/>
                </a:solidFill>
                <a:cs typeface="B Mitra" panose="00000400000000000000" pitchFamily="2" charset="-78"/>
              </a:rPr>
              <a:t>نفس است.</a:t>
            </a:r>
            <a:endParaRPr lang="fa-IR" sz="2400" dirty="0">
              <a:solidFill>
                <a:srgbClr val="0070C0"/>
              </a:solidFill>
              <a:cs typeface="B Mitra" panose="00000400000000000000" pitchFamily="2" charset="-78"/>
            </a:endParaRPr>
          </a:p>
        </p:txBody>
      </p:sp>
    </p:spTree>
    <p:extLst>
      <p:ext uri="{BB962C8B-B14F-4D97-AF65-F5344CB8AC3E}">
        <p14:creationId xmlns:p14="http://schemas.microsoft.com/office/powerpoint/2010/main" val="931290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18</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تقسیم‌بندی علوم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fa-IR" dirty="0">
                <a:solidFill>
                  <a:schemeClr val="bg1">
                    <a:lumMod val="50000"/>
                  </a:schemeClr>
                </a:solidFill>
                <a:cs typeface="B Mitra" panose="00000400000000000000" pitchFamily="2" charset="-78"/>
              </a:rPr>
              <a:t>علوم را با معیارهای متعددی می‌توان تقسیم‌بندی کرد. برخی از تقسیمات عبارتند از</a:t>
            </a:r>
            <a:r>
              <a:rPr lang="en-US" dirty="0">
                <a:solidFill>
                  <a:schemeClr val="bg1">
                    <a:lumMod val="50000"/>
                  </a:schemeClr>
                </a:solidFill>
                <a:cs typeface="B Mitra" panose="00000400000000000000" pitchFamily="2" charset="-78"/>
              </a:rPr>
              <a:t>:</a:t>
            </a:r>
          </a:p>
          <a:p>
            <a:pPr algn="just" rtl="1"/>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قابلیت بیان: نهفته، آشکار</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تمایز عالم و معلوم: حضوری، حصولی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تناظر با واقعیت: انضمامی، انتزاعی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سلسله‌مراتب تأثیر: هستی‌شناسی، نظریه‌ها، طرح‌ها</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موضوع: رشته‌های فیزیک، شیمی، زیست‌شناسی، جامعه‌شناسی و ...</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پارادایم: پارادایم‌های طب سوزنی، طب سنتی ایرانی و ...</a:t>
            </a:r>
            <a:endParaRPr lang="en-US" dirty="0">
              <a:cs typeface="B Mitra" panose="00000400000000000000" pitchFamily="2" charset="-78"/>
            </a:endParaRPr>
          </a:p>
          <a:p>
            <a:pPr marL="514350" indent="-514350" algn="just" rtl="1">
              <a:buFont typeface="+mj-lt"/>
              <a:buAutoNum type="arabicPeriod"/>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3384392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19</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تقسیم‌بندی علوم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fa-IR" dirty="0">
                <a:solidFill>
                  <a:schemeClr val="bg1">
                    <a:lumMod val="50000"/>
                  </a:schemeClr>
                </a:solidFill>
                <a:cs typeface="B Mitra" panose="00000400000000000000" pitchFamily="2" charset="-78"/>
              </a:rPr>
              <a:t>علوم را با معیارهای متعددی می‌توان تقسیم‌بندی کرد. برخی از تقسیمات عبارتند از</a:t>
            </a:r>
            <a:r>
              <a:rPr lang="en-US" dirty="0">
                <a:solidFill>
                  <a:schemeClr val="bg1">
                    <a:lumMod val="50000"/>
                  </a:schemeClr>
                </a:solidFill>
                <a:cs typeface="B Mitra" panose="00000400000000000000" pitchFamily="2" charset="-78"/>
              </a:rPr>
              <a:t>:</a:t>
            </a:r>
          </a:p>
          <a:p>
            <a:pPr algn="just" rtl="1"/>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قابلیت بیان: نهفته، آشکار</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تمایز عالم و معلوم: حضوری، حصولی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تناظر با واقعیت: انضمامی، انتزاعی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سلسله‌مراتب تأثیر: هستی‌شناسی، نظریه‌ها، طرح‌ها</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موضوع: رشته‌های فیزیک، شیمی، زیست‌شناسی، جامعه‌شناسی و ...</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پارادایم: پارادایم‌های طب سوزنی، طب سنتی ایرانی و ...</a:t>
            </a:r>
            <a:endParaRPr lang="en-US" dirty="0">
              <a:cs typeface="B Mitra" panose="00000400000000000000" pitchFamily="2" charset="-78"/>
            </a:endParaRPr>
          </a:p>
          <a:p>
            <a:pPr marL="514350" indent="-514350" algn="just" rtl="1">
              <a:buFont typeface="+mj-lt"/>
              <a:buAutoNum type="arabicPeriod"/>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0" name="Rounded Rectangular Callout 9"/>
          <p:cNvSpPr/>
          <p:nvPr/>
        </p:nvSpPr>
        <p:spPr>
          <a:xfrm>
            <a:off x="1656523" y="1709263"/>
            <a:ext cx="4664764" cy="2769972"/>
          </a:xfrm>
          <a:prstGeom prst="wedgeRoundRectCallout">
            <a:avLst>
              <a:gd name="adj1" fmla="val 75239"/>
              <a:gd name="adj2" fmla="val -18417"/>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dirty="0" smtClean="0">
                <a:solidFill>
                  <a:schemeClr val="tx1"/>
                </a:solidFill>
                <a:cs typeface="B Mitra" panose="00000400000000000000" pitchFamily="2" charset="-78"/>
              </a:rPr>
              <a:t> </a:t>
            </a:r>
            <a:r>
              <a:rPr lang="fa-IR" sz="2400" b="1" dirty="0" smtClean="0">
                <a:solidFill>
                  <a:srgbClr val="0070C0"/>
                </a:solidFill>
                <a:cs typeface="B Mitra" panose="00000400000000000000" pitchFamily="2" charset="-78"/>
              </a:rPr>
              <a:t>نهفته</a:t>
            </a:r>
            <a:r>
              <a:rPr lang="fa-IR" sz="2400" b="1" dirty="0">
                <a:solidFill>
                  <a:srgbClr val="0070C0"/>
                </a:solidFill>
                <a:cs typeface="B Mitra" panose="00000400000000000000" pitchFamily="2" charset="-78"/>
              </a:rPr>
              <a:t>، آشکار</a:t>
            </a:r>
            <a:endParaRPr lang="fa-IR" sz="2400" b="1" dirty="0">
              <a:solidFill>
                <a:srgbClr val="0070C0"/>
              </a:solidFill>
              <a:cs typeface="B Mitra" panose="00000400000000000000" pitchFamily="2" charset="-78"/>
            </a:endParaRPr>
          </a:p>
          <a:p>
            <a:pPr marL="342900" indent="-342900" algn="just" rtl="1">
              <a:buFont typeface="Arial" panose="020B0604020202020204" pitchFamily="34" charset="0"/>
              <a:buChar char="•"/>
            </a:pPr>
            <a:endParaRPr lang="fa-IR" sz="2400" dirty="0" smtClean="0">
              <a:solidFill>
                <a:schemeClr val="accent1">
                  <a:lumMod val="50000"/>
                </a:schemeClr>
              </a:solidFill>
              <a:cs typeface="B Mitra" panose="00000400000000000000" pitchFamily="2" charset="-78"/>
            </a:endParaRPr>
          </a:p>
          <a:p>
            <a:pPr marL="342900" indent="-342900" algn="just" rtl="1">
              <a:buFont typeface="Arial" panose="020B0604020202020204" pitchFamily="34" charset="0"/>
              <a:buChar char="•"/>
            </a:pPr>
            <a:r>
              <a:rPr lang="fa-IR" sz="2400" dirty="0" smtClean="0">
                <a:solidFill>
                  <a:schemeClr val="accent1">
                    <a:lumMod val="50000"/>
                  </a:schemeClr>
                </a:solidFill>
                <a:cs typeface="B Mitra" panose="00000400000000000000" pitchFamily="2" charset="-78"/>
              </a:rPr>
              <a:t>دانشی </a:t>
            </a:r>
            <a:r>
              <a:rPr lang="fa-IR" sz="2400" dirty="0">
                <a:solidFill>
                  <a:schemeClr val="accent1">
                    <a:lumMod val="50000"/>
                  </a:schemeClr>
                </a:solidFill>
                <a:cs typeface="B Mitra" panose="00000400000000000000" pitchFamily="2" charset="-78"/>
              </a:rPr>
              <a:t>که قابل‌بیان نیست دانش نهفته نامیده </a:t>
            </a:r>
            <a:r>
              <a:rPr lang="fa-IR" sz="2400" dirty="0" smtClean="0">
                <a:solidFill>
                  <a:schemeClr val="accent1">
                    <a:lumMod val="50000"/>
                  </a:schemeClr>
                </a:solidFill>
                <a:cs typeface="B Mitra" panose="00000400000000000000" pitchFamily="2" charset="-78"/>
              </a:rPr>
              <a:t>می‌شود.</a:t>
            </a:r>
          </a:p>
          <a:p>
            <a:pPr marL="342900" indent="-342900" algn="just" rtl="1">
              <a:buFont typeface="Arial" panose="020B0604020202020204" pitchFamily="34" charset="0"/>
              <a:buChar char="•"/>
            </a:pPr>
            <a:r>
              <a:rPr lang="fa-IR" sz="2400" dirty="0" smtClean="0">
                <a:solidFill>
                  <a:schemeClr val="accent1">
                    <a:lumMod val="50000"/>
                  </a:schemeClr>
                </a:solidFill>
                <a:cs typeface="B Mitra" panose="00000400000000000000" pitchFamily="2" charset="-78"/>
              </a:rPr>
              <a:t>آن </a:t>
            </a:r>
            <a:r>
              <a:rPr lang="fa-IR" sz="2400" dirty="0">
                <a:solidFill>
                  <a:schemeClr val="accent1">
                    <a:lumMod val="50000"/>
                  </a:schemeClr>
                </a:solidFill>
                <a:cs typeface="B Mitra" panose="00000400000000000000" pitchFamily="2" charset="-78"/>
              </a:rPr>
              <a:t>بخش از دانش که با استفاده از زبان (گفتاری، نوشتاری و ...) قابل‌تبدیل به اطلاعات است؛ دانش آشکار است.</a:t>
            </a:r>
            <a:endParaRPr lang="en-US" dirty="0">
              <a:solidFill>
                <a:schemeClr val="accent1">
                  <a:lumMod val="50000"/>
                </a:schemeClr>
              </a:solidFill>
              <a:cs typeface="B Mitra" panose="00000400000000000000" pitchFamily="2" charset="-78"/>
            </a:endParaRPr>
          </a:p>
        </p:txBody>
      </p:sp>
    </p:spTree>
    <p:extLst>
      <p:ext uri="{BB962C8B-B14F-4D97-AF65-F5344CB8AC3E}">
        <p14:creationId xmlns:p14="http://schemas.microsoft.com/office/powerpoint/2010/main" val="875599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a:t>
            </a:fld>
            <a:endParaRPr lang="en-US" dirty="0"/>
          </a:p>
        </p:txBody>
      </p:sp>
      <p:sp>
        <p:nvSpPr>
          <p:cNvPr id="24" name="Rectangle 23"/>
          <p:cNvSpPr/>
          <p:nvPr/>
        </p:nvSpPr>
        <p:spPr>
          <a:xfrm>
            <a:off x="2032000" y="719666"/>
            <a:ext cx="8128000" cy="5418667"/>
          </a:xfrm>
          <a:prstGeom prst="rect">
            <a:avLst/>
          </a:prstGeom>
        </p:spPr>
        <p:txBody>
          <a:bodyPr/>
          <a:lstStyle/>
          <a:p>
            <a:pPr lvl="0">
              <a:buChar char="•"/>
            </a:pPr>
            <a:endParaRPr lang="en-US"/>
          </a:p>
          <a:p>
            <a:pPr lvl="0">
              <a:buChar char="•"/>
            </a:pPr>
            <a:endParaRPr lang="en-US"/>
          </a:p>
          <a:p>
            <a:pPr lvl="0">
              <a:buChar char="•"/>
            </a:pPr>
            <a:endParaRPr lang="en-US"/>
          </a:p>
        </p:txBody>
      </p:sp>
      <p:sp>
        <p:nvSpPr>
          <p:cNvPr id="25" name="Rectangle 24"/>
          <p:cNvSpPr/>
          <p:nvPr/>
        </p:nvSpPr>
        <p:spPr>
          <a:xfrm>
            <a:off x="437323" y="719666"/>
            <a:ext cx="10893286" cy="5418667"/>
          </a:xfrm>
          <a:prstGeom prst="rect">
            <a:avLst/>
          </a:prstGeom>
        </p:spPr>
        <p:txBody>
          <a:bodyPr/>
          <a:lstStyle/>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r>
              <a:rPr lang="fa-IR" sz="2000" dirty="0" smtClean="0">
                <a:cs typeface="B Mitra" panose="00000400000000000000" pitchFamily="2" charset="-78"/>
              </a:rPr>
              <a:t>این کتاب، </a:t>
            </a:r>
            <a:r>
              <a:rPr lang="fa-IR" sz="2000" dirty="0">
                <a:cs typeface="B Mitra" panose="00000400000000000000" pitchFamily="2" charset="-78"/>
              </a:rPr>
              <a:t>مبانی مدیریت دانش در پارادایم هم‌افزا را ارائه می‌دهد تا فهم کاملی از مفاهیم و کاربردهای مدیریت دانش حاصل شود. مخاطبان این کتاب جویندگان علم هستند، در سطوح و کسوت‌های مختلف؛ به‌ویژه:</a:t>
            </a:r>
            <a:endParaRPr lang="en-US" sz="2000" dirty="0">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به افزایش کارایی و اثربخشی فعالیت‌های علمی خود و دیگران کمک کنند؛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وقتشان در پیچ‌وتاب انبار شلوغ و به‌هم‌ریخته مطالب منتشرشده در رسانه‌ها (از مقالات و کتاب‌ها گرفته تا وب) تلف نشود؛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نیاز به یک مرجع یکپارچه، دقیق، بهنگام، صحیح و آشکار برای کسب دانش را احساس کرده‌اند؛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در یک فضای علمی با دیگران در ارتباط باشند و بهنگام بمانند</a:t>
            </a:r>
            <a:r>
              <a:rPr lang="fa-IR" sz="2000" dirty="0" smtClean="0">
                <a:solidFill>
                  <a:srgbClr val="0070C0"/>
                </a:solidFill>
                <a:cs typeface="B Mitra" panose="00000400000000000000" pitchFamily="2" charset="-78"/>
              </a:rPr>
              <a:t>.</a:t>
            </a:r>
          </a:p>
          <a:p>
            <a:pPr marL="342900" lvl="0" indent="-342900" algn="just" rtl="1">
              <a:buFont typeface="Arial" panose="020B0604020202020204" pitchFamily="34" charset="0"/>
              <a:buChar char="•"/>
            </a:pPr>
            <a:endParaRPr lang="fa-IR" sz="2400" dirty="0">
              <a:solidFill>
                <a:srgbClr val="0070C0"/>
              </a:solidFill>
              <a:cs typeface="B Mitra" panose="00000400000000000000" pitchFamily="2" charset="-78"/>
            </a:endParaRPr>
          </a:p>
          <a:p>
            <a:pPr marL="342900" lvl="0" indent="-342900" algn="just" rtl="1">
              <a:buFont typeface="Arial" panose="020B0604020202020204" pitchFamily="34" charset="0"/>
              <a:buChar char="•"/>
            </a:pPr>
            <a:endParaRPr lang="en-US" sz="2400" dirty="0">
              <a:solidFill>
                <a:srgbClr val="0070C0"/>
              </a:solidFill>
              <a:cs typeface="B Mitra" panose="00000400000000000000" pitchFamily="2" charset="-78"/>
            </a:endParaRPr>
          </a:p>
          <a:p>
            <a:pPr marL="514350" lvl="0" indent="-514350" algn="r" rtl="1">
              <a:buFont typeface="+mj-lt"/>
              <a:buAutoNum type="arabicPeriod"/>
            </a:pPr>
            <a:endParaRPr lang="en-US" sz="2800" dirty="0">
              <a:cs typeface="B Mitra" panose="00000400000000000000" pitchFamily="2" charset="-78"/>
            </a:endParaRPr>
          </a:p>
        </p:txBody>
      </p:sp>
      <p:sp>
        <p:nvSpPr>
          <p:cNvPr id="7" name="TextBox 6"/>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کتاب مبانی مدیریت دانش هم‌افزا </a:t>
            </a:r>
            <a:endParaRPr lang="en-US" b="1" dirty="0">
              <a:solidFill>
                <a:srgbClr val="0070C0"/>
              </a:solidFill>
              <a:cs typeface="B Mitra" panose="00000400000000000000" pitchFamily="2" charset="-78"/>
            </a:endParaRPr>
          </a:p>
        </p:txBody>
      </p:sp>
      <p:pic>
        <p:nvPicPr>
          <p:cNvPr id="14"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8" name="Rounded Rectangle 7"/>
          <p:cNvSpPr/>
          <p:nvPr/>
        </p:nvSpPr>
        <p:spPr>
          <a:xfrm>
            <a:off x="2886109" y="719666"/>
            <a:ext cx="6419781" cy="28716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rtl="1"/>
            <a:r>
              <a:rPr lang="ar-SA" sz="2000" dirty="0">
                <a:solidFill>
                  <a:schemeClr val="tx1"/>
                </a:solidFill>
                <a:cs typeface="B Mitra" panose="00000400000000000000" pitchFamily="2" charset="-78"/>
              </a:rPr>
              <a:t>عنوان: مبانی مدیریت دانش </a:t>
            </a:r>
            <a:r>
              <a:rPr lang="ar-SA" sz="2000" dirty="0" smtClean="0">
                <a:solidFill>
                  <a:schemeClr val="tx1"/>
                </a:solidFill>
                <a:cs typeface="B Mitra" panose="00000400000000000000" pitchFamily="2" charset="-78"/>
              </a:rPr>
              <a:t>هم‌افزا</a:t>
            </a:r>
            <a:r>
              <a:rPr lang="fa-IR" sz="2000" dirty="0" smtClean="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 38990</a:t>
            </a:r>
            <a:r>
              <a:rPr lang="en-US" sz="2000" dirty="0" smtClean="0">
                <a:solidFill>
                  <a:schemeClr val="tx1"/>
                </a:solidFill>
                <a:cs typeface="B Mitra" panose="00000400000000000000" pitchFamily="2" charset="-78"/>
              </a:rPr>
              <a:t>www.hamafza.ir</a:t>
            </a:r>
            <a:r>
              <a:rPr lang="en-US" sz="2000" dirty="0">
                <a:solidFill>
                  <a:schemeClr val="tx1"/>
                </a:solidFill>
                <a:cs typeface="B Mitra" panose="00000400000000000000" pitchFamily="2" charset="-78"/>
              </a:rPr>
              <a:t>/</a:t>
            </a:r>
            <a:endParaRPr lang="en-US" sz="2000" i="1" dirty="0">
              <a:solidFill>
                <a:schemeClr val="tx1"/>
              </a:solidFill>
              <a:cs typeface="B Mitra" panose="00000400000000000000" pitchFamily="2" charset="-78"/>
            </a:endParaRPr>
          </a:p>
          <a:p>
            <a:pPr algn="ctr" rtl="1"/>
            <a:r>
              <a:rPr lang="ar-SA" sz="2000" dirty="0">
                <a:solidFill>
                  <a:schemeClr val="tx1"/>
                </a:solidFill>
                <a:cs typeface="B Mitra" panose="00000400000000000000" pitchFamily="2" charset="-78"/>
              </a:rPr>
              <a:t>مؤلف: سید رضا </a:t>
            </a:r>
            <a:r>
              <a:rPr lang="ar-SA" sz="2000" dirty="0" smtClean="0">
                <a:solidFill>
                  <a:schemeClr val="tx1"/>
                </a:solidFill>
                <a:cs typeface="B Mitra" panose="00000400000000000000" pitchFamily="2" charset="-78"/>
              </a:rPr>
              <a:t>فاطمی‌امین</a:t>
            </a:r>
            <a:r>
              <a:rPr lang="fa-IR" sz="2000" dirty="0" smtClean="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 </a:t>
            </a:r>
            <a:r>
              <a:rPr lang="en-US" sz="2000" dirty="0">
                <a:solidFill>
                  <a:schemeClr val="tx1"/>
                </a:solidFill>
                <a:cs typeface="B Mitra" panose="00000400000000000000" pitchFamily="2" charset="-78"/>
              </a:rPr>
              <a:t>www.hamafza.ir/fatemi</a:t>
            </a:r>
            <a:endParaRPr lang="en-US" sz="2000" i="1" dirty="0">
              <a:solidFill>
                <a:schemeClr val="tx1"/>
              </a:solidFill>
              <a:cs typeface="B Mitra" panose="00000400000000000000" pitchFamily="2" charset="-78"/>
            </a:endParaRPr>
          </a:p>
          <a:p>
            <a:pPr algn="ctr" rtl="1"/>
            <a:endParaRPr lang="en-US" sz="2000" dirty="0" smtClean="0">
              <a:solidFill>
                <a:schemeClr val="tx1"/>
              </a:solidFill>
              <a:cs typeface="B Mitra" panose="00000400000000000000" pitchFamily="2" charset="-78"/>
            </a:endParaRPr>
          </a:p>
          <a:p>
            <a:pPr algn="ctr" rtl="1"/>
            <a:r>
              <a:rPr lang="ar-SA" sz="2000" dirty="0" smtClean="0">
                <a:solidFill>
                  <a:schemeClr val="tx1"/>
                </a:solidFill>
                <a:cs typeface="B Mitra" panose="00000400000000000000" pitchFamily="2" charset="-78"/>
              </a:rPr>
              <a:t>ناشر</a:t>
            </a:r>
            <a:r>
              <a:rPr lang="ar-SA" sz="2000" dirty="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هم‌افزا</a:t>
            </a:r>
            <a:r>
              <a:rPr lang="fa-IR" sz="2000" dirty="0" smtClean="0">
                <a:solidFill>
                  <a:schemeClr val="tx1"/>
                </a:solidFill>
                <a:cs typeface="B Mitra" panose="00000400000000000000" pitchFamily="2" charset="-78"/>
              </a:rPr>
              <a:t>؛ 1393</a:t>
            </a:r>
          </a:p>
          <a:p>
            <a:pPr algn="ctr" rtl="1"/>
            <a:endParaRPr lang="fa-IR" sz="2000" dirty="0">
              <a:solidFill>
                <a:schemeClr val="tx1"/>
              </a:solidFill>
              <a:cs typeface="B Mitra" panose="00000400000000000000" pitchFamily="2" charset="-78"/>
            </a:endParaRPr>
          </a:p>
          <a:p>
            <a:pPr algn="ctr" rtl="1"/>
            <a:r>
              <a:rPr lang="ar-SA" sz="2000" dirty="0">
                <a:solidFill>
                  <a:schemeClr val="tx1"/>
                </a:solidFill>
                <a:cs typeface="B Mitra" panose="00000400000000000000" pitchFamily="2" charset="-78"/>
              </a:rPr>
              <a:t>‏شماره کتابشناسی </a:t>
            </a:r>
            <a:r>
              <a:rPr lang="ar-SA" sz="2000" dirty="0" smtClean="0">
                <a:solidFill>
                  <a:schemeClr val="tx1"/>
                </a:solidFill>
                <a:cs typeface="B Mitra" panose="00000400000000000000" pitchFamily="2" charset="-78"/>
              </a:rPr>
              <a:t>ملی</a:t>
            </a:r>
            <a:r>
              <a:rPr lang="fa-IR" sz="2000" dirty="0" smtClean="0">
                <a:solidFill>
                  <a:schemeClr val="tx1"/>
                </a:solidFill>
                <a:cs typeface="B Mitra" panose="00000400000000000000" pitchFamily="2" charset="-78"/>
              </a:rPr>
              <a:t>: ۳۷۴۰۹۱۴</a:t>
            </a:r>
          </a:p>
          <a:p>
            <a:pPr algn="ctr" rtl="1"/>
            <a:r>
              <a:rPr lang="fa-IR" sz="2000" dirty="0" smtClean="0">
                <a:solidFill>
                  <a:schemeClr val="tx1"/>
                </a:solidFill>
                <a:latin typeface="Arial" panose="020B0604020202020204" pitchFamily="34" charset="0"/>
                <a:ea typeface="Calibri" panose="020F0502020204030204" pitchFamily="34" charset="0"/>
                <a:cs typeface="B Mitra" panose="00000400000000000000" pitchFamily="2" charset="-78"/>
              </a:rPr>
              <a:t>شابک: </a:t>
            </a:r>
            <a:r>
              <a:rPr lang="fa-IR" sz="2000" dirty="0">
                <a:solidFill>
                  <a:schemeClr val="tx1"/>
                </a:solidFill>
              </a:rPr>
              <a:t> </a:t>
            </a:r>
            <a:r>
              <a:rPr lang="fa-IR" sz="2000" dirty="0" smtClean="0">
                <a:solidFill>
                  <a:schemeClr val="tx1"/>
                </a:solidFill>
                <a:cs typeface="B Mitra" panose="00000400000000000000" pitchFamily="2" charset="-78"/>
              </a:rPr>
              <a:t>9786009516308</a:t>
            </a:r>
            <a:endParaRPr lang="en-US" sz="2000" dirty="0"/>
          </a:p>
        </p:txBody>
      </p:sp>
    </p:spTree>
    <p:extLst>
      <p:ext uri="{BB962C8B-B14F-4D97-AF65-F5344CB8AC3E}">
        <p14:creationId xmlns:p14="http://schemas.microsoft.com/office/powerpoint/2010/main" val="710098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20</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تقسیم‌بندی علوم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fa-IR" dirty="0">
                <a:solidFill>
                  <a:schemeClr val="bg1">
                    <a:lumMod val="50000"/>
                  </a:schemeClr>
                </a:solidFill>
                <a:cs typeface="B Mitra" panose="00000400000000000000" pitchFamily="2" charset="-78"/>
              </a:rPr>
              <a:t>علوم را با معیارهای متعددی می‌توان تقسیم‌بندی کرد. برخی از تقسیمات عبارتند از</a:t>
            </a:r>
            <a:r>
              <a:rPr lang="en-US" dirty="0">
                <a:solidFill>
                  <a:schemeClr val="bg1">
                    <a:lumMod val="50000"/>
                  </a:schemeClr>
                </a:solidFill>
                <a:cs typeface="B Mitra" panose="00000400000000000000" pitchFamily="2" charset="-78"/>
              </a:rPr>
              <a:t>:</a:t>
            </a:r>
          </a:p>
          <a:p>
            <a:pPr algn="just" rtl="1"/>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قابلیت بیان: نهفته، آشکار</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تمایز عالم و معلوم: حضوری، حصولی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تناظر با واقعیت: انضمامی، انتزاعی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سلسله‌مراتب تأثیر: هستی‌شناسی، نظریه‌ها، طرح‌ها</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موضوع: رشته‌های فیزیک، شیمی، زیست‌شناسی، جامعه‌شناسی و ...</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پارادایم: پارادایم‌های طب سوزنی، طب سنتی ایرانی و ...</a:t>
            </a:r>
            <a:endParaRPr lang="en-US" dirty="0">
              <a:cs typeface="B Mitra" panose="00000400000000000000" pitchFamily="2" charset="-78"/>
            </a:endParaRPr>
          </a:p>
          <a:p>
            <a:pPr marL="514350" indent="-514350" algn="just" rtl="1">
              <a:buFont typeface="+mj-lt"/>
              <a:buAutoNum type="arabicPeriod"/>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0" name="Rounded Rectangular Callout 9"/>
          <p:cNvSpPr/>
          <p:nvPr/>
        </p:nvSpPr>
        <p:spPr>
          <a:xfrm>
            <a:off x="291548" y="1519018"/>
            <a:ext cx="6122505" cy="4362633"/>
          </a:xfrm>
          <a:prstGeom prst="wedgeRoundRectCallout">
            <a:avLst>
              <a:gd name="adj1" fmla="val 77771"/>
              <a:gd name="adj2" fmla="val -14595"/>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dirty="0" smtClean="0">
                <a:solidFill>
                  <a:schemeClr val="tx1"/>
                </a:solidFill>
                <a:cs typeface="B Mitra" panose="00000400000000000000" pitchFamily="2" charset="-78"/>
              </a:rPr>
              <a:t> </a:t>
            </a:r>
            <a:r>
              <a:rPr lang="fa-IR" sz="2400" b="1" dirty="0" smtClean="0">
                <a:solidFill>
                  <a:srgbClr val="0070C0"/>
                </a:solidFill>
                <a:cs typeface="B Mitra" panose="00000400000000000000" pitchFamily="2" charset="-78"/>
              </a:rPr>
              <a:t>حضوری</a:t>
            </a:r>
            <a:r>
              <a:rPr lang="fa-IR" sz="2400" b="1" dirty="0">
                <a:solidFill>
                  <a:srgbClr val="0070C0"/>
                </a:solidFill>
                <a:cs typeface="B Mitra" panose="00000400000000000000" pitchFamily="2" charset="-78"/>
              </a:rPr>
              <a:t>، حصولی</a:t>
            </a:r>
          </a:p>
          <a:p>
            <a:pPr algn="ctr" rtl="1"/>
            <a:endParaRPr lang="fa-IR" sz="2400" b="1" dirty="0" smtClean="0">
              <a:solidFill>
                <a:srgbClr val="0070C0"/>
              </a:solidFill>
              <a:cs typeface="B Mitra" panose="00000400000000000000" pitchFamily="2" charset="-78"/>
            </a:endParaRPr>
          </a:p>
          <a:p>
            <a:pPr marL="342900" indent="-342900" algn="just" rtl="1">
              <a:buFont typeface="Arial" panose="020B0604020202020204" pitchFamily="34" charset="0"/>
              <a:buChar char="•"/>
            </a:pPr>
            <a:r>
              <a:rPr lang="fa-IR" sz="2400" dirty="0">
                <a:solidFill>
                  <a:schemeClr val="accent1">
                    <a:lumMod val="50000"/>
                  </a:schemeClr>
                </a:solidFill>
                <a:cs typeface="B Mitra" panose="00000400000000000000" pitchFamily="2" charset="-78"/>
              </a:rPr>
              <a:t>علم حضوری یعنی علمی که عین واقعیت معلوم پیش عالم </a:t>
            </a:r>
            <a:r>
              <a:rPr lang="fa-IR" sz="2400" dirty="0">
                <a:solidFill>
                  <a:schemeClr val="accent1">
                    <a:lumMod val="50000"/>
                  </a:schemeClr>
                </a:solidFill>
                <a:cs typeface="B Mitra" panose="00000400000000000000" pitchFamily="2" charset="-78"/>
              </a:rPr>
              <a:t>(نفس </a:t>
            </a:r>
            <a:r>
              <a:rPr lang="fa-IR" sz="2400" dirty="0">
                <a:solidFill>
                  <a:schemeClr val="accent1">
                    <a:lumMod val="50000"/>
                  </a:schemeClr>
                </a:solidFill>
                <a:cs typeface="B Mitra" panose="00000400000000000000" pitchFamily="2" charset="-78"/>
              </a:rPr>
              <a:t>یا ادراک کننده </a:t>
            </a:r>
            <a:r>
              <a:rPr lang="fa-IR" sz="2400" dirty="0">
                <a:solidFill>
                  <a:schemeClr val="accent1">
                    <a:lumMod val="50000"/>
                  </a:schemeClr>
                </a:solidFill>
                <a:cs typeface="B Mitra" panose="00000400000000000000" pitchFamily="2" charset="-78"/>
              </a:rPr>
              <a:t>دیگری) </a:t>
            </a:r>
            <a:r>
              <a:rPr lang="fa-IR" sz="2400" dirty="0">
                <a:solidFill>
                  <a:schemeClr val="accent1">
                    <a:lumMod val="50000"/>
                  </a:schemeClr>
                </a:solidFill>
                <a:cs typeface="B Mitra" panose="00000400000000000000" pitchFamily="2" charset="-78"/>
              </a:rPr>
              <a:t>حاضر است و عالم شخصیت معلوم را می </a:t>
            </a:r>
            <a:r>
              <a:rPr lang="fa-IR" sz="2400" dirty="0" smtClean="0">
                <a:solidFill>
                  <a:schemeClr val="accent1">
                    <a:lumMod val="50000"/>
                  </a:schemeClr>
                </a:solidFill>
                <a:cs typeface="B Mitra" panose="00000400000000000000" pitchFamily="2" charset="-78"/>
              </a:rPr>
              <a:t>یابد؛ </a:t>
            </a:r>
            <a:r>
              <a:rPr lang="fa-IR" sz="2400" dirty="0">
                <a:solidFill>
                  <a:schemeClr val="accent1">
                    <a:lumMod val="50000"/>
                  </a:schemeClr>
                </a:solidFill>
                <a:cs typeface="B Mitra" panose="00000400000000000000" pitchFamily="2" charset="-78"/>
              </a:rPr>
              <a:t>مانند علم نفس به ذات خود و حالات وجدانی و ذهنی </a:t>
            </a:r>
            <a:r>
              <a:rPr lang="fa-IR" sz="2400" dirty="0" smtClean="0">
                <a:solidFill>
                  <a:schemeClr val="accent1">
                    <a:lumMod val="50000"/>
                  </a:schemeClr>
                </a:solidFill>
                <a:cs typeface="B Mitra" panose="00000400000000000000" pitchFamily="2" charset="-78"/>
              </a:rPr>
              <a:t>خود.</a:t>
            </a:r>
            <a:endParaRPr lang="fa-IR" sz="2400" dirty="0">
              <a:solidFill>
                <a:schemeClr val="accent1">
                  <a:lumMod val="50000"/>
                </a:schemeClr>
              </a:solidFill>
              <a:cs typeface="B Mitra" panose="00000400000000000000" pitchFamily="2" charset="-78"/>
            </a:endParaRPr>
          </a:p>
          <a:p>
            <a:pPr marL="342900" indent="-342900" algn="just" rtl="1">
              <a:buFont typeface="Arial" panose="020B0604020202020204" pitchFamily="34" charset="0"/>
              <a:buChar char="•"/>
            </a:pPr>
            <a:r>
              <a:rPr lang="fa-IR" sz="2400" dirty="0">
                <a:solidFill>
                  <a:schemeClr val="accent1">
                    <a:lumMod val="50000"/>
                  </a:schemeClr>
                </a:solidFill>
                <a:cs typeface="B Mitra" panose="00000400000000000000" pitchFamily="2" charset="-78"/>
              </a:rPr>
              <a:t>علم حصولی یعنی علمی که واقعیت معلوم پیش عالم حاضر </a:t>
            </a:r>
            <a:r>
              <a:rPr lang="fa-IR" sz="2400" dirty="0" smtClean="0">
                <a:solidFill>
                  <a:schemeClr val="accent1">
                    <a:lumMod val="50000"/>
                  </a:schemeClr>
                </a:solidFill>
                <a:cs typeface="B Mitra" panose="00000400000000000000" pitchFamily="2" charset="-78"/>
              </a:rPr>
              <a:t>نیست، </a:t>
            </a:r>
            <a:r>
              <a:rPr lang="fa-IR" sz="2400" dirty="0">
                <a:solidFill>
                  <a:schemeClr val="accent1">
                    <a:lumMod val="50000"/>
                  </a:schemeClr>
                </a:solidFill>
                <a:cs typeface="B Mitra" panose="00000400000000000000" pitchFamily="2" charset="-78"/>
              </a:rPr>
              <a:t>فقط مفهوم و تصویری از معلوم پیش عالم حاضر </a:t>
            </a:r>
            <a:r>
              <a:rPr lang="fa-IR" sz="2400" dirty="0" smtClean="0">
                <a:solidFill>
                  <a:schemeClr val="accent1">
                    <a:lumMod val="50000"/>
                  </a:schemeClr>
                </a:solidFill>
                <a:cs typeface="B Mitra" panose="00000400000000000000" pitchFamily="2" charset="-78"/>
              </a:rPr>
              <a:t>است؛  </a:t>
            </a:r>
            <a:r>
              <a:rPr lang="fa-IR" sz="2400" dirty="0">
                <a:solidFill>
                  <a:schemeClr val="accent1">
                    <a:lumMod val="50000"/>
                  </a:schemeClr>
                </a:solidFill>
                <a:cs typeface="B Mitra" panose="00000400000000000000" pitchFamily="2" charset="-78"/>
              </a:rPr>
              <a:t>مثل علم نفس به موجودات خارجی از قبیل </a:t>
            </a:r>
            <a:r>
              <a:rPr lang="fa-IR" sz="2400" dirty="0" smtClean="0">
                <a:solidFill>
                  <a:schemeClr val="accent1">
                    <a:lumMod val="50000"/>
                  </a:schemeClr>
                </a:solidFill>
                <a:cs typeface="B Mitra" panose="00000400000000000000" pitchFamily="2" charset="-78"/>
              </a:rPr>
              <a:t>زمین، آسمان، درخت، </a:t>
            </a:r>
            <a:r>
              <a:rPr lang="fa-IR" sz="2400" dirty="0">
                <a:solidFill>
                  <a:schemeClr val="accent1">
                    <a:lumMod val="50000"/>
                  </a:schemeClr>
                </a:solidFill>
                <a:cs typeface="B Mitra" panose="00000400000000000000" pitchFamily="2" charset="-78"/>
              </a:rPr>
              <a:t>انسانهای </a:t>
            </a:r>
            <a:r>
              <a:rPr lang="fa-IR" sz="2400" dirty="0" smtClean="0">
                <a:solidFill>
                  <a:schemeClr val="accent1">
                    <a:lumMod val="50000"/>
                  </a:schemeClr>
                </a:solidFill>
                <a:cs typeface="B Mitra" panose="00000400000000000000" pitchFamily="2" charset="-78"/>
              </a:rPr>
              <a:t>دیگر</a:t>
            </a:r>
            <a:endParaRPr lang="fa-IR" sz="2400" dirty="0">
              <a:solidFill>
                <a:schemeClr val="accent1">
                  <a:lumMod val="50000"/>
                </a:schemeClr>
              </a:solidFill>
              <a:cs typeface="B Mitra" panose="00000400000000000000" pitchFamily="2" charset="-78"/>
            </a:endParaRPr>
          </a:p>
        </p:txBody>
      </p:sp>
    </p:spTree>
    <p:extLst>
      <p:ext uri="{BB962C8B-B14F-4D97-AF65-F5344CB8AC3E}">
        <p14:creationId xmlns:p14="http://schemas.microsoft.com/office/powerpoint/2010/main" val="4117808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21</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تقسیم‌بندی علوم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fa-IR" dirty="0">
                <a:solidFill>
                  <a:schemeClr val="bg1">
                    <a:lumMod val="50000"/>
                  </a:schemeClr>
                </a:solidFill>
                <a:cs typeface="B Mitra" panose="00000400000000000000" pitchFamily="2" charset="-78"/>
              </a:rPr>
              <a:t>علوم را با معیارهای متعددی می‌توان تقسیم‌بندی کرد. برخی از تقسیمات عبارتند از</a:t>
            </a:r>
            <a:r>
              <a:rPr lang="en-US" dirty="0">
                <a:solidFill>
                  <a:schemeClr val="bg1">
                    <a:lumMod val="50000"/>
                  </a:schemeClr>
                </a:solidFill>
                <a:cs typeface="B Mitra" panose="00000400000000000000" pitchFamily="2" charset="-78"/>
              </a:rPr>
              <a:t>:</a:t>
            </a:r>
          </a:p>
          <a:p>
            <a:pPr algn="just" rtl="1"/>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قابلیت بیان: نهفته، آشکار</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تمایز عالم و معلوم: حضوری، حصولی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تناظر با واقعیت: انضمامی، انتزاعی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سلسله‌مراتب تأثیر: هستی‌شناسی، نظریه‌ها، طرح‌ها</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موضوع: رشته‌های فیزیک، شیمی، زیست‌شناسی، جامعه‌شناسی و ...</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پارادایم: پارادایم‌های طب سوزنی، طب سنتی ایرانی و ...</a:t>
            </a:r>
            <a:endParaRPr lang="en-US" dirty="0">
              <a:cs typeface="B Mitra" panose="00000400000000000000" pitchFamily="2" charset="-78"/>
            </a:endParaRPr>
          </a:p>
          <a:p>
            <a:pPr marL="514350" indent="-514350" algn="just" rtl="1">
              <a:buFont typeface="+mj-lt"/>
              <a:buAutoNum type="arabicPeriod"/>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0" name="Rounded Rectangular Callout 9"/>
          <p:cNvSpPr/>
          <p:nvPr/>
        </p:nvSpPr>
        <p:spPr>
          <a:xfrm>
            <a:off x="185530" y="1806847"/>
            <a:ext cx="6122505" cy="4362633"/>
          </a:xfrm>
          <a:prstGeom prst="wedgeRoundRectCallout">
            <a:avLst>
              <a:gd name="adj1" fmla="val 67165"/>
              <a:gd name="adj2" fmla="val -8217"/>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marL="0" lvl="1" algn="ctr" rtl="1"/>
            <a:r>
              <a:rPr lang="fa-IR" sz="2400" b="1" dirty="0">
                <a:solidFill>
                  <a:srgbClr val="0070C0"/>
                </a:solidFill>
                <a:cs typeface="B Mitra" panose="00000400000000000000" pitchFamily="2" charset="-78"/>
              </a:rPr>
              <a:t>انضمامی، انتزاعی</a:t>
            </a:r>
          </a:p>
          <a:p>
            <a:pPr algn="ctr" rtl="1"/>
            <a:endParaRPr lang="fa-IR" sz="2400" b="1" dirty="0" smtClean="0">
              <a:solidFill>
                <a:srgbClr val="0070C0"/>
              </a:solidFill>
              <a:cs typeface="B Mitra" panose="00000400000000000000" pitchFamily="2" charset="-78"/>
            </a:endParaRPr>
          </a:p>
          <a:p>
            <a:pPr algn="just" rtl="1"/>
            <a:r>
              <a:rPr lang="fa-IR" sz="2400" dirty="0">
                <a:solidFill>
                  <a:schemeClr val="accent1">
                    <a:lumMod val="50000"/>
                  </a:schemeClr>
                </a:solidFill>
                <a:cs typeface="B Mitra" panose="00000400000000000000" pitchFamily="2" charset="-78"/>
              </a:rPr>
              <a:t>مفاهیمی که شی‌ای متناظر با آن‌ها در فضای واقعیت وجود ندارد، مفاهیم انتزاعی هستند. این مفاهیم و گزاره‌هایی که بر اساس آن‌ها شکل می‌گیرند، معلومات انتزاعی هستند</a:t>
            </a:r>
            <a:r>
              <a:rPr lang="fa-IR" sz="2400" dirty="0" smtClean="0">
                <a:solidFill>
                  <a:schemeClr val="accent1">
                    <a:lumMod val="50000"/>
                  </a:schemeClr>
                </a:solidFill>
                <a:cs typeface="B Mitra" panose="00000400000000000000" pitchFamily="2" charset="-78"/>
              </a:rPr>
              <a:t>.</a:t>
            </a:r>
          </a:p>
          <a:p>
            <a:pPr algn="just" rtl="1"/>
            <a:endParaRPr lang="en-US" sz="2400" dirty="0">
              <a:solidFill>
                <a:schemeClr val="accent1">
                  <a:lumMod val="50000"/>
                </a:schemeClr>
              </a:solidFill>
              <a:cs typeface="B Mitra" panose="00000400000000000000" pitchFamily="2" charset="-78"/>
            </a:endParaRPr>
          </a:p>
          <a:p>
            <a:pPr algn="just" rtl="1"/>
            <a:r>
              <a:rPr lang="fa-IR" sz="2400" i="1" cap="small" dirty="0">
                <a:solidFill>
                  <a:schemeClr val="accent1">
                    <a:lumMod val="50000"/>
                  </a:schemeClr>
                </a:solidFill>
                <a:cs typeface="B Mitra" panose="00000400000000000000" pitchFamily="2" charset="-78"/>
              </a:rPr>
              <a:t>مثال: مفاهیمی مانند: «درخت، خورشید، امام خمینی (ره)» انضمامی بوده و مفاهیمی مانند: «سه، آنتروپی» انتزاعی هستند. هیچ‌کس تاکنون «سه» را ندیده است!</a:t>
            </a:r>
            <a:r>
              <a:rPr lang="en-US" sz="2400" dirty="0">
                <a:solidFill>
                  <a:schemeClr val="accent1">
                    <a:lumMod val="50000"/>
                  </a:schemeClr>
                </a:solidFill>
                <a:cs typeface="B Mitra" panose="00000400000000000000" pitchFamily="2" charset="-78"/>
              </a:rPr>
              <a:t> </a:t>
            </a:r>
            <a:endParaRPr lang="en-US" sz="2400" i="1" dirty="0">
              <a:solidFill>
                <a:schemeClr val="accent1">
                  <a:lumMod val="50000"/>
                </a:schemeClr>
              </a:solidFill>
              <a:cs typeface="B Mitra" panose="00000400000000000000" pitchFamily="2" charset="-78"/>
            </a:endParaRPr>
          </a:p>
        </p:txBody>
      </p:sp>
    </p:spTree>
    <p:extLst>
      <p:ext uri="{BB962C8B-B14F-4D97-AF65-F5344CB8AC3E}">
        <p14:creationId xmlns:p14="http://schemas.microsoft.com/office/powerpoint/2010/main" val="3498446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22</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تقسیم‌بندی علوم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fa-IR" dirty="0">
                <a:solidFill>
                  <a:schemeClr val="bg1">
                    <a:lumMod val="50000"/>
                  </a:schemeClr>
                </a:solidFill>
                <a:cs typeface="B Mitra" panose="00000400000000000000" pitchFamily="2" charset="-78"/>
              </a:rPr>
              <a:t>علوم را با معیارهای متعددی می‌توان تقسیم‌بندی کرد. برخی از تقسیمات عبارتند از</a:t>
            </a:r>
            <a:r>
              <a:rPr lang="en-US" dirty="0">
                <a:solidFill>
                  <a:schemeClr val="bg1">
                    <a:lumMod val="50000"/>
                  </a:schemeClr>
                </a:solidFill>
                <a:cs typeface="B Mitra" panose="00000400000000000000" pitchFamily="2" charset="-78"/>
              </a:rPr>
              <a:t>:</a:t>
            </a:r>
          </a:p>
          <a:p>
            <a:pPr algn="just" rtl="1"/>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قابلیت بیان: نهفته، آشکار</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تمایز عالم و معلوم: حضوری، حصولی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تناظر با واقعیت: انضمامی، انتزاعی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سلسله‌مراتب تأثیر: هستی‌شناسی، نظریه‌ها، طرح‌ها</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موضوع: رشته‌های فیزیک، شیمی، زیست‌شناسی، جامعه‌شناسی و ...</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پارادایم: پارادایم‌های طب سوزنی، طب سنتی ایرانی و ...</a:t>
            </a:r>
            <a:endParaRPr lang="en-US" dirty="0">
              <a:cs typeface="B Mitra" panose="00000400000000000000" pitchFamily="2" charset="-78"/>
            </a:endParaRPr>
          </a:p>
          <a:p>
            <a:pPr marL="514350" indent="-514350" algn="just" rtl="1">
              <a:buFont typeface="+mj-lt"/>
              <a:buAutoNum type="arabicPeriod"/>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0" name="Rounded Rectangular Callout 9"/>
          <p:cNvSpPr/>
          <p:nvPr/>
        </p:nvSpPr>
        <p:spPr>
          <a:xfrm>
            <a:off x="185530" y="1806847"/>
            <a:ext cx="6122505" cy="4362633"/>
          </a:xfrm>
          <a:prstGeom prst="wedgeRoundRectCallout">
            <a:avLst>
              <a:gd name="adj1" fmla="val 81234"/>
              <a:gd name="adj2" fmla="val 8490"/>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marL="0" lvl="1" algn="ctr" rtl="1"/>
            <a:endParaRPr lang="en-US" sz="2400" i="1" dirty="0">
              <a:solidFill>
                <a:schemeClr val="accent1">
                  <a:lumMod val="50000"/>
                </a:schemeClr>
              </a:solidFill>
              <a:cs typeface="B Mitra" panose="00000400000000000000" pitchFamily="2" charset="-78"/>
            </a:endParaRPr>
          </a:p>
        </p:txBody>
      </p:sp>
      <p:graphicFrame>
        <p:nvGraphicFramePr>
          <p:cNvPr id="11" name="Content Placeholder 3"/>
          <p:cNvGraphicFramePr>
            <a:graphicFrameLocks/>
          </p:cNvGraphicFramePr>
          <p:nvPr>
            <p:extLst>
              <p:ext uri="{D42A27DB-BD31-4B8C-83A1-F6EECF244321}">
                <p14:modId xmlns:p14="http://schemas.microsoft.com/office/powerpoint/2010/main" val="1036368496"/>
              </p:ext>
            </p:extLst>
          </p:nvPr>
        </p:nvGraphicFramePr>
        <p:xfrm>
          <a:off x="-824947" y="2220372"/>
          <a:ext cx="7686700" cy="37576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91010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23</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تقسیم‌بندی علوم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fa-IR" dirty="0">
                <a:solidFill>
                  <a:schemeClr val="bg1">
                    <a:lumMod val="50000"/>
                  </a:schemeClr>
                </a:solidFill>
                <a:cs typeface="B Mitra" panose="00000400000000000000" pitchFamily="2" charset="-78"/>
              </a:rPr>
              <a:t>علوم را با معیارهای متعددی می‌توان تقسیم‌بندی کرد. برخی از تقسیمات عبارتند از</a:t>
            </a:r>
            <a:r>
              <a:rPr lang="en-US" dirty="0">
                <a:solidFill>
                  <a:schemeClr val="bg1">
                    <a:lumMod val="50000"/>
                  </a:schemeClr>
                </a:solidFill>
                <a:cs typeface="B Mitra" panose="00000400000000000000" pitchFamily="2" charset="-78"/>
              </a:rPr>
              <a:t>:</a:t>
            </a:r>
          </a:p>
          <a:p>
            <a:pPr algn="just" rtl="1"/>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قابلیت بیان: نهفته، آشکار</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تمایز عالم و معلوم: حضوری، حصولی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تناظر با واقعیت: انضمامی، انتزاعی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سلسله‌مراتب تأثیر: هستی‌شناسی، نظریه‌ها، طرح‌ها</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موضوع: رشته‌های فیزیک، شیمی، زیست‌شناسی، جامعه‌شناسی و ...</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پارادایم: پارادایم‌های طب سوزنی، طب سنتی ایرانی و ...</a:t>
            </a:r>
            <a:endParaRPr lang="en-US" dirty="0">
              <a:cs typeface="B Mitra" panose="00000400000000000000" pitchFamily="2" charset="-78"/>
            </a:endParaRPr>
          </a:p>
          <a:p>
            <a:pPr marL="514350" indent="-514350" algn="just" rtl="1">
              <a:buFont typeface="+mj-lt"/>
              <a:buAutoNum type="arabicPeriod"/>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0" name="Rounded Rectangular Callout 9"/>
          <p:cNvSpPr/>
          <p:nvPr/>
        </p:nvSpPr>
        <p:spPr>
          <a:xfrm>
            <a:off x="1364975" y="2965235"/>
            <a:ext cx="5393634" cy="3034057"/>
          </a:xfrm>
          <a:prstGeom prst="wedgeRoundRectCallout">
            <a:avLst>
              <a:gd name="adj1" fmla="val 89870"/>
              <a:gd name="adj2" fmla="val 7390"/>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b="1" dirty="0">
                <a:solidFill>
                  <a:srgbClr val="0070C0"/>
                </a:solidFill>
                <a:cs typeface="B Mitra" panose="00000400000000000000" pitchFamily="2" charset="-78"/>
              </a:rPr>
              <a:t>رشته‌ها</a:t>
            </a:r>
          </a:p>
          <a:p>
            <a:pPr algn="just" rtl="1"/>
            <a:r>
              <a:rPr lang="fa-IR" sz="2400" dirty="0" smtClean="0">
                <a:solidFill>
                  <a:schemeClr val="accent1">
                    <a:lumMod val="50000"/>
                  </a:schemeClr>
                </a:solidFill>
                <a:cs typeface="B Mitra" panose="00000400000000000000" pitchFamily="2" charset="-78"/>
              </a:rPr>
              <a:t>جهان </a:t>
            </a:r>
            <a:r>
              <a:rPr lang="fa-IR" sz="2400" dirty="0">
                <a:solidFill>
                  <a:schemeClr val="accent1">
                    <a:lumMod val="50000"/>
                  </a:schemeClr>
                </a:solidFill>
                <a:cs typeface="B Mitra" panose="00000400000000000000" pitchFamily="2" charset="-78"/>
              </a:rPr>
              <a:t>بسیار گسترده و پیچیده است و برای فهم و مداخله باید آن را به قسمت‌های متعددی تقسیم نماییم که هر قسمت موضوعی برای علم خواهد بود.</a:t>
            </a:r>
            <a:endParaRPr lang="en-US" sz="2400" dirty="0">
              <a:solidFill>
                <a:schemeClr val="accent1">
                  <a:lumMod val="50000"/>
                </a:schemeClr>
              </a:solidFill>
              <a:cs typeface="B Mitra" panose="00000400000000000000" pitchFamily="2" charset="-78"/>
            </a:endParaRPr>
          </a:p>
          <a:p>
            <a:pPr algn="just" rtl="1"/>
            <a:r>
              <a:rPr lang="fa-IR" sz="2400" dirty="0">
                <a:solidFill>
                  <a:schemeClr val="accent1">
                    <a:lumMod val="50000"/>
                  </a:schemeClr>
                </a:solidFill>
                <a:cs typeface="B Mitra" panose="00000400000000000000" pitchFamily="2" charset="-78"/>
              </a:rPr>
              <a:t>با این رویکرد، رشته‌هایی مانند فیزیک، شیمی، الکترونیک، هواشناسی، زیست‌شناسی، جامعه‌شناسی، اقتصاد و ... از یکدیگر تفکیک می‌شوند. </a:t>
            </a:r>
            <a:endParaRPr lang="fa-IR" sz="2400" dirty="0">
              <a:solidFill>
                <a:schemeClr val="accent1">
                  <a:lumMod val="50000"/>
                </a:schemeClr>
              </a:solidFill>
              <a:cs typeface="B Mitra" panose="00000400000000000000" pitchFamily="2" charset="-78"/>
            </a:endParaRPr>
          </a:p>
        </p:txBody>
      </p:sp>
    </p:spTree>
    <p:extLst>
      <p:ext uri="{BB962C8B-B14F-4D97-AF65-F5344CB8AC3E}">
        <p14:creationId xmlns:p14="http://schemas.microsoft.com/office/powerpoint/2010/main" val="729473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24</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تقسیم‌بندی علوم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fa-IR" dirty="0">
                <a:solidFill>
                  <a:schemeClr val="bg1">
                    <a:lumMod val="50000"/>
                  </a:schemeClr>
                </a:solidFill>
                <a:cs typeface="B Mitra" panose="00000400000000000000" pitchFamily="2" charset="-78"/>
              </a:rPr>
              <a:t>علوم را با معیارهای متعددی می‌توان تقسیم‌بندی کرد. برخی از تقسیمات عبارتند از</a:t>
            </a:r>
            <a:r>
              <a:rPr lang="en-US" dirty="0">
                <a:solidFill>
                  <a:schemeClr val="bg1">
                    <a:lumMod val="50000"/>
                  </a:schemeClr>
                </a:solidFill>
                <a:cs typeface="B Mitra" panose="00000400000000000000" pitchFamily="2" charset="-78"/>
              </a:rPr>
              <a:t>:</a:t>
            </a:r>
          </a:p>
          <a:p>
            <a:pPr algn="just" rtl="1"/>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قابلیت بیان: نهفته، آشکار</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تمایز عالم و معلوم: حضوری، حصولی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تناظر با واقعیت: انضمامی، انتزاعی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سلسله‌مراتب تأثیر: هستی‌شناسی، نظریه‌ها، طرح‌ها</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موضوع: رشته‌های فیزیک، شیمی، زیست‌شناسی، جامعه‌شناسی و ...</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پارادایم: پارادایم‌های طب سوزنی، طب سنتی ایرانی و ...</a:t>
            </a:r>
            <a:endParaRPr lang="en-US" dirty="0">
              <a:cs typeface="B Mitra" panose="00000400000000000000" pitchFamily="2" charset="-78"/>
            </a:endParaRPr>
          </a:p>
          <a:p>
            <a:pPr marL="514350" indent="-514350" algn="just" rtl="1">
              <a:buFont typeface="+mj-lt"/>
              <a:buAutoNum type="arabicPeriod"/>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0" name="Rounded Rectangular Callout 9"/>
          <p:cNvSpPr/>
          <p:nvPr/>
        </p:nvSpPr>
        <p:spPr>
          <a:xfrm>
            <a:off x="1099931" y="2080592"/>
            <a:ext cx="6586330" cy="4060462"/>
          </a:xfrm>
          <a:prstGeom prst="wedgeRoundRectCallout">
            <a:avLst>
              <a:gd name="adj1" fmla="val 72389"/>
              <a:gd name="adj2" fmla="val 27112"/>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b="1" dirty="0" smtClean="0">
                <a:solidFill>
                  <a:srgbClr val="0070C0"/>
                </a:solidFill>
                <a:cs typeface="B Mitra" panose="00000400000000000000" pitchFamily="2" charset="-78"/>
              </a:rPr>
              <a:t>پارادایم</a:t>
            </a:r>
            <a:endParaRPr lang="fa-IR" sz="2400" b="1" dirty="0">
              <a:solidFill>
                <a:srgbClr val="0070C0"/>
              </a:solidFill>
              <a:cs typeface="B Mitra" panose="00000400000000000000" pitchFamily="2" charset="-78"/>
            </a:endParaRPr>
          </a:p>
          <a:p>
            <a:pPr algn="ctr" rtl="1"/>
            <a:endParaRPr lang="fa-IR" sz="2400" b="1" dirty="0" smtClean="0">
              <a:solidFill>
                <a:srgbClr val="0070C0"/>
              </a:solidFill>
              <a:cs typeface="B Mitra" panose="00000400000000000000" pitchFamily="2" charset="-78"/>
            </a:endParaRPr>
          </a:p>
          <a:p>
            <a:pPr algn="just" rtl="1"/>
            <a:r>
              <a:rPr lang="fa-IR" sz="2400" dirty="0">
                <a:solidFill>
                  <a:schemeClr val="accent1">
                    <a:lumMod val="50000"/>
                  </a:schemeClr>
                </a:solidFill>
                <a:cs typeface="B Mitra" panose="00000400000000000000" pitchFamily="2" charset="-78"/>
              </a:rPr>
              <a:t>هر پارادایم دارای مفاهیم و گزاره‌های بنیادی است که دیدگاه متمایزی به واقعیت‌ها پدید می‌آورد. </a:t>
            </a:r>
            <a:endParaRPr lang="en-US" sz="2400" dirty="0" smtClean="0">
              <a:solidFill>
                <a:schemeClr val="accent1">
                  <a:lumMod val="50000"/>
                </a:schemeClr>
              </a:solidFill>
              <a:cs typeface="B Mitra" panose="00000400000000000000" pitchFamily="2" charset="-78"/>
            </a:endParaRPr>
          </a:p>
          <a:p>
            <a:pPr algn="just" rtl="1"/>
            <a:endParaRPr lang="en-US" sz="2400" dirty="0">
              <a:solidFill>
                <a:schemeClr val="accent1">
                  <a:lumMod val="50000"/>
                </a:schemeClr>
              </a:solidFill>
              <a:cs typeface="B Mitra" panose="00000400000000000000" pitchFamily="2" charset="-78"/>
            </a:endParaRPr>
          </a:p>
          <a:p>
            <a:pPr algn="just" rtl="1"/>
            <a:r>
              <a:rPr lang="fa-IR" sz="2400" dirty="0">
                <a:solidFill>
                  <a:schemeClr val="accent1">
                    <a:lumMod val="50000"/>
                  </a:schemeClr>
                </a:solidFill>
                <a:cs typeface="B Mitra" panose="00000400000000000000" pitchFamily="2" charset="-78"/>
              </a:rPr>
              <a:t>مثال</a:t>
            </a:r>
            <a:r>
              <a:rPr lang="fa-IR" sz="2400" dirty="0" smtClean="0">
                <a:solidFill>
                  <a:schemeClr val="accent1">
                    <a:lumMod val="50000"/>
                  </a:schemeClr>
                </a:solidFill>
                <a:cs typeface="B Mitra" panose="00000400000000000000" pitchFamily="2" charset="-78"/>
              </a:rPr>
              <a:t>:</a:t>
            </a:r>
          </a:p>
          <a:p>
            <a:pPr marL="342900" indent="-342900" algn="just" rtl="1">
              <a:buFont typeface="Arial" panose="020B0604020202020204" pitchFamily="34" charset="0"/>
              <a:buChar char="•"/>
            </a:pPr>
            <a:r>
              <a:rPr lang="fa-IR" sz="2400" dirty="0" smtClean="0">
                <a:solidFill>
                  <a:schemeClr val="accent1">
                    <a:lumMod val="50000"/>
                  </a:schemeClr>
                </a:solidFill>
                <a:cs typeface="B Mitra" panose="00000400000000000000" pitchFamily="2" charset="-78"/>
              </a:rPr>
              <a:t>نظریه </a:t>
            </a:r>
            <a:r>
              <a:rPr lang="fa-IR" sz="2400" dirty="0">
                <a:solidFill>
                  <a:schemeClr val="accent1">
                    <a:lumMod val="50000"/>
                  </a:schemeClr>
                </a:solidFill>
                <a:cs typeface="B Mitra" panose="00000400000000000000" pitchFamily="2" charset="-78"/>
              </a:rPr>
              <a:t>انگیزش ایکس </a:t>
            </a:r>
            <a:r>
              <a:rPr lang="fa-IR" sz="2400" dirty="0" smtClean="0">
                <a:solidFill>
                  <a:schemeClr val="accent1">
                    <a:lumMod val="50000"/>
                  </a:schemeClr>
                </a:solidFill>
                <a:cs typeface="B Mitra" panose="00000400000000000000" pitchFamily="2" charset="-78"/>
              </a:rPr>
              <a:t>و ایگرگ</a:t>
            </a:r>
            <a:endParaRPr lang="en-US" sz="2400" dirty="0">
              <a:solidFill>
                <a:schemeClr val="accent1">
                  <a:lumMod val="50000"/>
                </a:schemeClr>
              </a:solidFill>
              <a:cs typeface="B Mitra" panose="00000400000000000000" pitchFamily="2" charset="-78"/>
            </a:endParaRPr>
          </a:p>
          <a:p>
            <a:pPr marL="342900" indent="-342900" algn="just" rtl="1">
              <a:buFont typeface="Arial" panose="020B0604020202020204" pitchFamily="34" charset="0"/>
              <a:buChar char="•"/>
            </a:pPr>
            <a:r>
              <a:rPr lang="fa-IR" sz="2400" dirty="0" smtClean="0">
                <a:solidFill>
                  <a:schemeClr val="accent1">
                    <a:lumMod val="50000"/>
                  </a:schemeClr>
                </a:solidFill>
                <a:cs typeface="B Mitra" panose="00000400000000000000" pitchFamily="2" charset="-78"/>
              </a:rPr>
              <a:t>تی </a:t>
            </a:r>
            <a:r>
              <a:rPr lang="fa-IR" sz="2400" dirty="0">
                <a:solidFill>
                  <a:schemeClr val="accent1">
                    <a:lumMod val="50000"/>
                  </a:schemeClr>
                </a:solidFill>
                <a:cs typeface="B Mitra" panose="00000400000000000000" pitchFamily="2" charset="-78"/>
              </a:rPr>
              <a:t>و تی‌مثبت</a:t>
            </a:r>
            <a:endParaRPr lang="en-US" sz="2400" dirty="0">
              <a:solidFill>
                <a:schemeClr val="accent1">
                  <a:lumMod val="50000"/>
                </a:schemeClr>
              </a:solidFill>
              <a:cs typeface="B Mitra" panose="00000400000000000000" pitchFamily="2" charset="-78"/>
            </a:endParaRPr>
          </a:p>
          <a:p>
            <a:pPr algn="just" rtl="1"/>
            <a:endParaRPr lang="fa-IR" sz="2400" dirty="0">
              <a:solidFill>
                <a:srgbClr val="0070C0"/>
              </a:solidFill>
              <a:cs typeface="B Mitra" panose="00000400000000000000" pitchFamily="2" charset="-78"/>
            </a:endParaRPr>
          </a:p>
        </p:txBody>
      </p:sp>
    </p:spTree>
    <p:extLst>
      <p:ext uri="{BB962C8B-B14F-4D97-AF65-F5344CB8AC3E}">
        <p14:creationId xmlns:p14="http://schemas.microsoft.com/office/powerpoint/2010/main" val="15934134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25</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تقسیم‌بندی علوم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fa-IR" dirty="0">
                <a:solidFill>
                  <a:schemeClr val="bg1">
                    <a:lumMod val="50000"/>
                  </a:schemeClr>
                </a:solidFill>
                <a:cs typeface="B Mitra" panose="00000400000000000000" pitchFamily="2" charset="-78"/>
              </a:rPr>
              <a:t>علوم را با معیارهای متعددی می‌توان تقسیم‌بندی کرد. برخی از تقسیمات عبارتند از</a:t>
            </a:r>
            <a:r>
              <a:rPr lang="en-US" dirty="0">
                <a:solidFill>
                  <a:schemeClr val="bg1">
                    <a:lumMod val="50000"/>
                  </a:schemeClr>
                </a:solidFill>
                <a:cs typeface="B Mitra" panose="00000400000000000000" pitchFamily="2" charset="-78"/>
              </a:rPr>
              <a:t>:</a:t>
            </a:r>
          </a:p>
          <a:p>
            <a:pPr algn="just" rtl="1"/>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قابلیت بیان: نهفته، آشکار</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تمایز عالم و معلوم: حضوری، حصولی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تناظر با واقعیت: انضمامی، انتزاعی</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سلسله‌مراتب تأثیر: هستی‌شناسی، نظریه‌ها، طرح‌ها</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موضوع: رشته‌های فیزیک، شیمی، زیست‌شناسی، جامعه‌شناسی و ...</a:t>
            </a:r>
            <a:endParaRPr lang="en-US" dirty="0">
              <a:cs typeface="B Mitra" panose="00000400000000000000" pitchFamily="2" charset="-78"/>
            </a:endParaRPr>
          </a:p>
          <a:p>
            <a:pPr marL="514350" lvl="0" indent="-514350" algn="just" rtl="1">
              <a:buFont typeface="+mj-lt"/>
              <a:buAutoNum type="arabicPeriod"/>
            </a:pPr>
            <a:r>
              <a:rPr lang="fa-IR" dirty="0">
                <a:cs typeface="B Mitra" panose="00000400000000000000" pitchFamily="2" charset="-78"/>
              </a:rPr>
              <a:t>با معیار پارادایم: پارادایم‌های طب سوزنی، طب سنتی ایرانی و ...</a:t>
            </a:r>
            <a:endParaRPr lang="en-US" dirty="0">
              <a:cs typeface="B Mitra" panose="00000400000000000000" pitchFamily="2" charset="-78"/>
            </a:endParaRPr>
          </a:p>
          <a:p>
            <a:pPr marL="514350" indent="-514350" algn="just" rtl="1">
              <a:buFont typeface="+mj-lt"/>
              <a:buAutoNum type="arabicPeriod"/>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0" name="Rounded Rectangular Callout 9"/>
          <p:cNvSpPr/>
          <p:nvPr/>
        </p:nvSpPr>
        <p:spPr>
          <a:xfrm>
            <a:off x="1126433" y="2214495"/>
            <a:ext cx="4638261" cy="3034057"/>
          </a:xfrm>
          <a:prstGeom prst="wedgeRoundRectCallout">
            <a:avLst>
              <a:gd name="adj1" fmla="val 49870"/>
              <a:gd name="adj2" fmla="val 11321"/>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b="1" dirty="0" smtClean="0">
                <a:solidFill>
                  <a:srgbClr val="0070C0"/>
                </a:solidFill>
                <a:cs typeface="B Mitra" panose="00000400000000000000" pitchFamily="2" charset="-78"/>
              </a:rPr>
              <a:t>تقسم بندی چند معیاری</a:t>
            </a:r>
            <a:endParaRPr lang="fa-IR" sz="2400" b="1" dirty="0">
              <a:solidFill>
                <a:srgbClr val="0070C0"/>
              </a:solidFill>
              <a:cs typeface="B Mitra" panose="00000400000000000000" pitchFamily="2" charset="-78"/>
            </a:endParaRPr>
          </a:p>
          <a:p>
            <a:pPr algn="ctr" rtl="1"/>
            <a:endParaRPr lang="fa-IR" sz="2400" b="1" dirty="0" smtClean="0">
              <a:solidFill>
                <a:srgbClr val="0070C0"/>
              </a:solidFill>
              <a:cs typeface="B Mitra" panose="00000400000000000000" pitchFamily="2" charset="-78"/>
            </a:endParaRPr>
          </a:p>
          <a:p>
            <a:pPr algn="just" rtl="1"/>
            <a:r>
              <a:rPr lang="fa-IR" sz="2400" dirty="0" smtClean="0">
                <a:solidFill>
                  <a:srgbClr val="0070C0"/>
                </a:solidFill>
                <a:cs typeface="B Mitra" panose="00000400000000000000" pitchFamily="2" charset="-78"/>
              </a:rPr>
              <a:t>معمولا هر </a:t>
            </a:r>
            <a:r>
              <a:rPr lang="fa-IR" sz="2400" dirty="0">
                <a:solidFill>
                  <a:srgbClr val="0070C0"/>
                </a:solidFill>
                <a:cs typeface="B Mitra" panose="00000400000000000000" pitchFamily="2" charset="-78"/>
              </a:rPr>
              <a:t>یک از قسمتها شامل چند نوع علم (بر مبنای سایر معیار‌ها) می‌شوند</a:t>
            </a:r>
            <a:r>
              <a:rPr lang="en-US" sz="2400" dirty="0">
                <a:solidFill>
                  <a:srgbClr val="0070C0"/>
                </a:solidFill>
                <a:cs typeface="B Mitra" panose="00000400000000000000" pitchFamily="2" charset="-78"/>
              </a:rPr>
              <a:t>.</a:t>
            </a:r>
          </a:p>
          <a:p>
            <a:pPr algn="just" rtl="1"/>
            <a:r>
              <a:rPr lang="fa-IR" sz="2400" dirty="0">
                <a:solidFill>
                  <a:srgbClr val="0070C0"/>
                </a:solidFill>
                <a:cs typeface="B Mitra" panose="00000400000000000000" pitchFamily="2" charset="-78"/>
              </a:rPr>
              <a:t>مثال: علم فیزیک، شامل محتواهای </a:t>
            </a:r>
            <a:r>
              <a:rPr lang="fa-IR" sz="2400" dirty="0" smtClean="0">
                <a:solidFill>
                  <a:srgbClr val="0070C0"/>
                </a:solidFill>
                <a:cs typeface="B Mitra" panose="00000400000000000000" pitchFamily="2" charset="-78"/>
              </a:rPr>
              <a:t>انتزاعی و انضمامی است.</a:t>
            </a:r>
            <a:endParaRPr lang="en-US" sz="2400" dirty="0">
              <a:solidFill>
                <a:srgbClr val="0070C0"/>
              </a:solidFill>
              <a:cs typeface="B Mitra" panose="00000400000000000000" pitchFamily="2" charset="-78"/>
            </a:endParaRPr>
          </a:p>
          <a:p>
            <a:pPr algn="just" rtl="1"/>
            <a:endParaRPr lang="fa-IR" sz="2400" dirty="0">
              <a:solidFill>
                <a:srgbClr val="0070C0"/>
              </a:solidFill>
              <a:cs typeface="B Mitra" panose="00000400000000000000" pitchFamily="2" charset="-78"/>
            </a:endParaRPr>
          </a:p>
        </p:txBody>
      </p:sp>
    </p:spTree>
    <p:extLst>
      <p:ext uri="{BB962C8B-B14F-4D97-AF65-F5344CB8AC3E}">
        <p14:creationId xmlns:p14="http://schemas.microsoft.com/office/powerpoint/2010/main" val="327231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26</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علم و عمل</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cs typeface="B Mitra" panose="00000400000000000000" pitchFamily="2" charset="-78"/>
              </a:rPr>
              <a:t>علم و عمل بر یکدیگر تأثیر </a:t>
            </a:r>
            <a:r>
              <a:rPr lang="fa-IR" dirty="0" smtClean="0">
                <a:cs typeface="B Mitra" panose="00000400000000000000" pitchFamily="2" charset="-78"/>
              </a:rPr>
              <a:t>می‌گذارند:</a:t>
            </a:r>
          </a:p>
          <a:p>
            <a:pPr marL="0" indent="0" algn="just" rtl="1">
              <a:lnSpc>
                <a:spcPct val="150000"/>
              </a:lnSpc>
              <a:buNone/>
            </a:pPr>
            <a:endParaRPr lang="fa-IR" dirty="0" smtClean="0">
              <a:cs typeface="B Mitra" panose="00000400000000000000" pitchFamily="2" charset="-78"/>
            </a:endParaRPr>
          </a:p>
          <a:p>
            <a:pPr algn="just" rtl="1">
              <a:lnSpc>
                <a:spcPct val="150000"/>
              </a:lnSpc>
            </a:pPr>
            <a:r>
              <a:rPr lang="fa-IR" b="1" dirty="0" smtClean="0">
                <a:cs typeface="B Mitra" panose="00000400000000000000" pitchFamily="2" charset="-78"/>
              </a:rPr>
              <a:t>اثر علم بر عمل: </a:t>
            </a:r>
            <a:r>
              <a:rPr lang="fa-IR" dirty="0" smtClean="0">
                <a:solidFill>
                  <a:schemeClr val="accent1">
                    <a:lumMod val="50000"/>
                  </a:schemeClr>
                </a:solidFill>
                <a:cs typeface="B Mitra" panose="00000400000000000000" pitchFamily="2" charset="-78"/>
              </a:rPr>
              <a:t>انجام </a:t>
            </a:r>
            <a:r>
              <a:rPr lang="fa-IR" dirty="0">
                <a:solidFill>
                  <a:schemeClr val="accent1">
                    <a:lumMod val="50000"/>
                  </a:schemeClr>
                </a:solidFill>
                <a:cs typeface="B Mitra" panose="00000400000000000000" pitchFamily="2" charset="-78"/>
              </a:rPr>
              <a:t>اعمال اختیاری نیازمند علم </a:t>
            </a:r>
            <a:r>
              <a:rPr lang="fa-IR" dirty="0" smtClean="0">
                <a:solidFill>
                  <a:schemeClr val="accent1">
                    <a:lumMod val="50000"/>
                  </a:schemeClr>
                </a:solidFill>
                <a:cs typeface="B Mitra" panose="00000400000000000000" pitchFamily="2" charset="-78"/>
              </a:rPr>
              <a:t>است. </a:t>
            </a:r>
          </a:p>
          <a:p>
            <a:pPr algn="just" rtl="1">
              <a:lnSpc>
                <a:spcPct val="150000"/>
              </a:lnSpc>
            </a:pPr>
            <a:r>
              <a:rPr lang="fa-IR" b="1" dirty="0" smtClean="0">
                <a:cs typeface="B Mitra" panose="00000400000000000000" pitchFamily="2" charset="-78"/>
              </a:rPr>
              <a:t>اثر عمل بر علم: </a:t>
            </a:r>
            <a:r>
              <a:rPr lang="fa-IR" dirty="0" smtClean="0">
                <a:solidFill>
                  <a:schemeClr val="accent1">
                    <a:lumMod val="50000"/>
                  </a:schemeClr>
                </a:solidFill>
                <a:cs typeface="B Mitra" panose="00000400000000000000" pitchFamily="2" charset="-78"/>
              </a:rPr>
              <a:t>عمل </a:t>
            </a:r>
            <a:r>
              <a:rPr lang="fa-IR" dirty="0">
                <a:solidFill>
                  <a:schemeClr val="accent1">
                    <a:lumMod val="50000"/>
                  </a:schemeClr>
                </a:solidFill>
                <a:cs typeface="B Mitra" panose="00000400000000000000" pitchFamily="2" charset="-78"/>
              </a:rPr>
              <a:t>نه‌تنها محتوای علم را بالفعل می‌کند، بلکه به ارتقای علم نیز می‌انجامد</a:t>
            </a:r>
            <a:r>
              <a:rPr lang="fa-IR" dirty="0">
                <a:solidFill>
                  <a:schemeClr val="accent1">
                    <a:lumMod val="50000"/>
                  </a:schemeClr>
                </a:solidFill>
              </a:rPr>
              <a:t>.</a:t>
            </a:r>
            <a:endParaRPr lang="en-US" i="1" dirty="0">
              <a:solidFill>
                <a:schemeClr val="accent1">
                  <a:lumMod val="50000"/>
                </a:schemeClr>
              </a:solidFill>
            </a:endParaRPr>
          </a:p>
          <a:p>
            <a:pPr algn="just" rtl="1"/>
            <a:endParaRPr lang="en-US" dirty="0">
              <a:cs typeface="B Mitra" panose="00000400000000000000" pitchFamily="2" charset="-78"/>
            </a:endParaRPr>
          </a:p>
          <a:p>
            <a:pPr marL="0" indent="0" algn="just"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4196672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27</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علم و عمل</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cs typeface="B Mitra" panose="00000400000000000000" pitchFamily="2" charset="-78"/>
              </a:rPr>
              <a:t>علم و عمل بر یکدیگر تأثیر </a:t>
            </a:r>
            <a:r>
              <a:rPr lang="fa-IR" dirty="0" smtClean="0">
                <a:cs typeface="B Mitra" panose="00000400000000000000" pitchFamily="2" charset="-78"/>
              </a:rPr>
              <a:t>می‌گذارند:</a:t>
            </a:r>
          </a:p>
          <a:p>
            <a:pPr marL="0" indent="0" algn="just" rtl="1">
              <a:lnSpc>
                <a:spcPct val="150000"/>
              </a:lnSpc>
              <a:buNone/>
            </a:pPr>
            <a:endParaRPr lang="fa-IR" dirty="0" smtClean="0">
              <a:cs typeface="B Mitra" panose="00000400000000000000" pitchFamily="2" charset="-78"/>
            </a:endParaRPr>
          </a:p>
          <a:p>
            <a:pPr algn="just" rtl="1">
              <a:lnSpc>
                <a:spcPct val="150000"/>
              </a:lnSpc>
            </a:pPr>
            <a:r>
              <a:rPr lang="fa-IR" b="1" dirty="0" smtClean="0">
                <a:cs typeface="B Mitra" panose="00000400000000000000" pitchFamily="2" charset="-78"/>
              </a:rPr>
              <a:t>اثر علم بر عمل: </a:t>
            </a:r>
            <a:r>
              <a:rPr lang="fa-IR" dirty="0" smtClean="0">
                <a:solidFill>
                  <a:schemeClr val="accent1">
                    <a:lumMod val="50000"/>
                  </a:schemeClr>
                </a:solidFill>
                <a:cs typeface="B Mitra" panose="00000400000000000000" pitchFamily="2" charset="-78"/>
              </a:rPr>
              <a:t>انجام </a:t>
            </a:r>
            <a:r>
              <a:rPr lang="fa-IR" dirty="0">
                <a:solidFill>
                  <a:schemeClr val="accent1">
                    <a:lumMod val="50000"/>
                  </a:schemeClr>
                </a:solidFill>
                <a:cs typeface="B Mitra" panose="00000400000000000000" pitchFamily="2" charset="-78"/>
              </a:rPr>
              <a:t>اعمال اختیاری نیازمند علم </a:t>
            </a:r>
            <a:r>
              <a:rPr lang="fa-IR" dirty="0" smtClean="0">
                <a:solidFill>
                  <a:schemeClr val="accent1">
                    <a:lumMod val="50000"/>
                  </a:schemeClr>
                </a:solidFill>
                <a:cs typeface="B Mitra" panose="00000400000000000000" pitchFamily="2" charset="-78"/>
              </a:rPr>
              <a:t>است. </a:t>
            </a:r>
          </a:p>
          <a:p>
            <a:pPr algn="just" rtl="1">
              <a:lnSpc>
                <a:spcPct val="150000"/>
              </a:lnSpc>
            </a:pPr>
            <a:r>
              <a:rPr lang="fa-IR" b="1" dirty="0" smtClean="0">
                <a:cs typeface="B Mitra" panose="00000400000000000000" pitchFamily="2" charset="-78"/>
              </a:rPr>
              <a:t>اثر عمل بر علم: </a:t>
            </a:r>
            <a:r>
              <a:rPr lang="fa-IR" dirty="0" smtClean="0">
                <a:solidFill>
                  <a:schemeClr val="accent1">
                    <a:lumMod val="50000"/>
                  </a:schemeClr>
                </a:solidFill>
                <a:cs typeface="B Mitra" panose="00000400000000000000" pitchFamily="2" charset="-78"/>
              </a:rPr>
              <a:t>عمل </a:t>
            </a:r>
            <a:r>
              <a:rPr lang="fa-IR" dirty="0">
                <a:solidFill>
                  <a:schemeClr val="accent1">
                    <a:lumMod val="50000"/>
                  </a:schemeClr>
                </a:solidFill>
                <a:cs typeface="B Mitra" panose="00000400000000000000" pitchFamily="2" charset="-78"/>
              </a:rPr>
              <a:t>نه‌تنها محتوای علم را بالفعل می‌کند، بلکه به ارتقای علم نیز می‌انجامد</a:t>
            </a:r>
            <a:r>
              <a:rPr lang="fa-IR" dirty="0">
                <a:solidFill>
                  <a:schemeClr val="accent1">
                    <a:lumMod val="50000"/>
                  </a:schemeClr>
                </a:solidFill>
              </a:rPr>
              <a:t>.</a:t>
            </a:r>
            <a:endParaRPr lang="en-US" i="1" dirty="0">
              <a:solidFill>
                <a:schemeClr val="accent1">
                  <a:lumMod val="50000"/>
                </a:schemeClr>
              </a:solidFill>
            </a:endParaRPr>
          </a:p>
          <a:p>
            <a:pPr algn="just" rtl="1"/>
            <a:endParaRPr lang="en-US" dirty="0">
              <a:cs typeface="B Mitra" panose="00000400000000000000" pitchFamily="2" charset="-78"/>
            </a:endParaRPr>
          </a:p>
          <a:p>
            <a:pPr marL="0" indent="0" algn="just"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291547" y="595440"/>
            <a:ext cx="8653670" cy="5601336"/>
          </a:xfrm>
          <a:prstGeom prst="wedgeRoundRectCallout">
            <a:avLst>
              <a:gd name="adj1" fmla="val 57241"/>
              <a:gd name="adj2" fmla="val -6514"/>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endParaRPr lang="fa-IR" sz="2400" dirty="0">
              <a:solidFill>
                <a:srgbClr val="0070C0"/>
              </a:solidFill>
              <a:cs typeface="B Mitra" panose="00000400000000000000" pitchFamily="2" charset="-78"/>
            </a:endParaRPr>
          </a:p>
        </p:txBody>
      </p:sp>
      <p:sp>
        <p:nvSpPr>
          <p:cNvPr id="3" name="Rectangle 2"/>
          <p:cNvSpPr/>
          <p:nvPr/>
        </p:nvSpPr>
        <p:spPr>
          <a:xfrm>
            <a:off x="4939747" y="2349667"/>
            <a:ext cx="3375992" cy="2092881"/>
          </a:xfrm>
          <a:prstGeom prst="rect">
            <a:avLst/>
          </a:prstGeom>
        </p:spPr>
        <p:txBody>
          <a:bodyPr wrap="square">
            <a:spAutoFit/>
          </a:bodyPr>
          <a:lstStyle/>
          <a:p>
            <a:pPr algn="ctr" rtl="1"/>
            <a:r>
              <a:rPr lang="fa-IR" sz="2800" dirty="0">
                <a:solidFill>
                  <a:schemeClr val="accent1">
                    <a:lumMod val="50000"/>
                  </a:schemeClr>
                </a:solidFill>
                <a:cs typeface="B Mitra" panose="00000400000000000000" pitchFamily="2" charset="-78"/>
              </a:rPr>
              <a:t>برای تشخیص درست و انجام درست «عمل» آگاهی از وضعیت مؤلفه‌ها و آثار آن‌ها بر یکدیگر لازم است هرچند کافی نیست. </a:t>
            </a:r>
            <a:endParaRPr lang="en-US" sz="2800" dirty="0">
              <a:solidFill>
                <a:schemeClr val="accent1">
                  <a:lumMod val="50000"/>
                </a:schemeClr>
              </a:solidFill>
              <a:cs typeface="B Mitra" panose="00000400000000000000" pitchFamily="2" charset="-78"/>
            </a:endParaRPr>
          </a:p>
          <a:p>
            <a:pPr algn="just" rtl="1"/>
            <a:endParaRPr lang="fa-IR" dirty="0">
              <a:solidFill>
                <a:srgbClr val="0070C0"/>
              </a:solidFill>
              <a:cs typeface="B Mitra" panose="00000400000000000000" pitchFamily="2" charset="-78"/>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895906"/>
            <a:ext cx="3962400" cy="5105400"/>
          </a:xfrm>
          <a:prstGeom prst="rect">
            <a:avLst/>
          </a:prstGeom>
        </p:spPr>
      </p:pic>
    </p:spTree>
    <p:extLst>
      <p:ext uri="{BB962C8B-B14F-4D97-AF65-F5344CB8AC3E}">
        <p14:creationId xmlns:p14="http://schemas.microsoft.com/office/powerpoint/2010/main" val="29131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28</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علم و عمل</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cs typeface="B Mitra" panose="00000400000000000000" pitchFamily="2" charset="-78"/>
              </a:rPr>
              <a:t>علم و عمل بر یکدیگر تأثیر </a:t>
            </a:r>
            <a:r>
              <a:rPr lang="fa-IR" dirty="0" smtClean="0">
                <a:cs typeface="B Mitra" panose="00000400000000000000" pitchFamily="2" charset="-78"/>
              </a:rPr>
              <a:t>می‌گذارند:</a:t>
            </a:r>
          </a:p>
          <a:p>
            <a:pPr marL="0" indent="0" algn="just" rtl="1">
              <a:lnSpc>
                <a:spcPct val="150000"/>
              </a:lnSpc>
              <a:buNone/>
            </a:pPr>
            <a:endParaRPr lang="fa-IR" dirty="0" smtClean="0">
              <a:cs typeface="B Mitra" panose="00000400000000000000" pitchFamily="2" charset="-78"/>
            </a:endParaRPr>
          </a:p>
          <a:p>
            <a:pPr algn="just" rtl="1">
              <a:lnSpc>
                <a:spcPct val="150000"/>
              </a:lnSpc>
            </a:pPr>
            <a:r>
              <a:rPr lang="fa-IR" b="1" dirty="0" smtClean="0">
                <a:cs typeface="B Mitra" panose="00000400000000000000" pitchFamily="2" charset="-78"/>
              </a:rPr>
              <a:t>اثر علم بر عمل: </a:t>
            </a:r>
            <a:r>
              <a:rPr lang="fa-IR" dirty="0" smtClean="0">
                <a:solidFill>
                  <a:schemeClr val="accent1">
                    <a:lumMod val="50000"/>
                  </a:schemeClr>
                </a:solidFill>
                <a:cs typeface="B Mitra" panose="00000400000000000000" pitchFamily="2" charset="-78"/>
              </a:rPr>
              <a:t>انجام </a:t>
            </a:r>
            <a:r>
              <a:rPr lang="fa-IR" dirty="0">
                <a:solidFill>
                  <a:schemeClr val="accent1">
                    <a:lumMod val="50000"/>
                  </a:schemeClr>
                </a:solidFill>
                <a:cs typeface="B Mitra" panose="00000400000000000000" pitchFamily="2" charset="-78"/>
              </a:rPr>
              <a:t>اعمال اختیاری نیازمند علم </a:t>
            </a:r>
            <a:r>
              <a:rPr lang="fa-IR" dirty="0" smtClean="0">
                <a:solidFill>
                  <a:schemeClr val="accent1">
                    <a:lumMod val="50000"/>
                  </a:schemeClr>
                </a:solidFill>
                <a:cs typeface="B Mitra" panose="00000400000000000000" pitchFamily="2" charset="-78"/>
              </a:rPr>
              <a:t>است. </a:t>
            </a:r>
          </a:p>
          <a:p>
            <a:pPr algn="just" rtl="1">
              <a:lnSpc>
                <a:spcPct val="150000"/>
              </a:lnSpc>
            </a:pPr>
            <a:r>
              <a:rPr lang="fa-IR" b="1" dirty="0" smtClean="0">
                <a:cs typeface="B Mitra" panose="00000400000000000000" pitchFamily="2" charset="-78"/>
              </a:rPr>
              <a:t>اثر عمل بر علم: </a:t>
            </a:r>
            <a:r>
              <a:rPr lang="fa-IR" dirty="0" smtClean="0">
                <a:solidFill>
                  <a:schemeClr val="accent1">
                    <a:lumMod val="50000"/>
                  </a:schemeClr>
                </a:solidFill>
                <a:cs typeface="B Mitra" panose="00000400000000000000" pitchFamily="2" charset="-78"/>
              </a:rPr>
              <a:t>عمل </a:t>
            </a:r>
            <a:r>
              <a:rPr lang="fa-IR" dirty="0">
                <a:solidFill>
                  <a:schemeClr val="accent1">
                    <a:lumMod val="50000"/>
                  </a:schemeClr>
                </a:solidFill>
                <a:cs typeface="B Mitra" panose="00000400000000000000" pitchFamily="2" charset="-78"/>
              </a:rPr>
              <a:t>نه‌تنها محتوای علم را بالفعل می‌کند، بلکه به ارتقای علم نیز می‌انجامد</a:t>
            </a:r>
            <a:r>
              <a:rPr lang="fa-IR" dirty="0">
                <a:solidFill>
                  <a:schemeClr val="accent1">
                    <a:lumMod val="50000"/>
                  </a:schemeClr>
                </a:solidFill>
              </a:rPr>
              <a:t>.</a:t>
            </a:r>
            <a:endParaRPr lang="en-US" i="1" dirty="0">
              <a:solidFill>
                <a:schemeClr val="accent1">
                  <a:lumMod val="50000"/>
                </a:schemeClr>
              </a:solidFill>
            </a:endParaRPr>
          </a:p>
          <a:p>
            <a:pPr algn="just" rtl="1"/>
            <a:endParaRPr lang="en-US" dirty="0">
              <a:cs typeface="B Mitra" panose="00000400000000000000" pitchFamily="2" charset="-78"/>
            </a:endParaRPr>
          </a:p>
          <a:p>
            <a:pPr marL="0" indent="0" algn="just"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2319129" y="1396162"/>
            <a:ext cx="6626087" cy="4800613"/>
          </a:xfrm>
          <a:prstGeom prst="wedgeRoundRectCallout">
            <a:avLst>
              <a:gd name="adj1" fmla="val 57650"/>
              <a:gd name="adj2" fmla="val 7010"/>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b="1" cap="small" dirty="0">
                <a:solidFill>
                  <a:schemeClr val="accent1">
                    <a:lumMod val="50000"/>
                  </a:schemeClr>
                </a:solidFill>
                <a:cs typeface="B Mitra" panose="00000400000000000000" pitchFamily="2" charset="-78"/>
              </a:rPr>
              <a:t>عمل، دانش را با تجربه پیوند داده و آن را اصلاح یا غنی می‌سازد. </a:t>
            </a:r>
            <a:endParaRPr lang="fa-IR" sz="2400" b="1" cap="small" dirty="0" smtClean="0">
              <a:solidFill>
                <a:schemeClr val="accent1">
                  <a:lumMod val="50000"/>
                </a:schemeClr>
              </a:solidFill>
              <a:cs typeface="B Mitra" panose="00000400000000000000" pitchFamily="2" charset="-78"/>
            </a:endParaRPr>
          </a:p>
          <a:p>
            <a:pPr algn="just" rtl="1"/>
            <a:endParaRPr lang="fa-IR" sz="2400" cap="small" dirty="0">
              <a:solidFill>
                <a:schemeClr val="accent1">
                  <a:lumMod val="50000"/>
                </a:schemeClr>
              </a:solidFill>
              <a:cs typeface="B Mitra" panose="00000400000000000000" pitchFamily="2" charset="-78"/>
            </a:endParaRPr>
          </a:p>
          <a:p>
            <a:pPr algn="just" rtl="1"/>
            <a:r>
              <a:rPr lang="fa-IR" sz="2400" cap="small" dirty="0" smtClean="0">
                <a:solidFill>
                  <a:schemeClr val="accent1">
                    <a:lumMod val="50000"/>
                  </a:schemeClr>
                </a:solidFill>
                <a:cs typeface="B Mitra" panose="00000400000000000000" pitchFamily="2" charset="-78"/>
              </a:rPr>
              <a:t>برخی </a:t>
            </a:r>
            <a:r>
              <a:rPr lang="fa-IR" sz="2400" cap="small" dirty="0">
                <a:solidFill>
                  <a:schemeClr val="accent1">
                    <a:lumMod val="50000"/>
                  </a:schemeClr>
                </a:solidFill>
                <a:cs typeface="B Mitra" panose="00000400000000000000" pitchFamily="2" charset="-78"/>
              </a:rPr>
              <a:t>از آثار عمل بر علم عبارت‌اند از:</a:t>
            </a:r>
            <a:endParaRPr lang="en-US" sz="2400" dirty="0">
              <a:solidFill>
                <a:schemeClr val="accent1">
                  <a:lumMod val="50000"/>
                </a:schemeClr>
              </a:solidFill>
              <a:cs typeface="B Mitra" panose="00000400000000000000" pitchFamily="2" charset="-78"/>
            </a:endParaRPr>
          </a:p>
          <a:p>
            <a:pPr marL="342900" lvl="0" indent="-342900" algn="just" rtl="1">
              <a:buFont typeface="Arial" panose="020B0604020202020204" pitchFamily="34" charset="0"/>
              <a:buChar char="•"/>
            </a:pPr>
            <a:r>
              <a:rPr lang="fa-IR" sz="2400" cap="small" dirty="0">
                <a:solidFill>
                  <a:schemeClr val="accent1">
                    <a:lumMod val="50000"/>
                  </a:schemeClr>
                </a:solidFill>
                <a:cs typeface="B Mitra" panose="00000400000000000000" pitchFamily="2" charset="-78"/>
              </a:rPr>
              <a:t>در </a:t>
            </a:r>
            <a:r>
              <a:rPr lang="fa-IR" sz="2400" dirty="0">
                <a:solidFill>
                  <a:schemeClr val="accent1">
                    <a:lumMod val="50000"/>
                  </a:schemeClr>
                </a:solidFill>
                <a:cs typeface="B Mitra" panose="00000400000000000000" pitchFamily="2" charset="-78"/>
              </a:rPr>
              <a:t>بسیاری از موارد تا عمل انجام نشود اطلاعات به دانش تبدیل نمی‌شود و یا حداقل فهم درستی شکل نمی‌گیرد؛ در بسیاری از موارد، زوایا و نکات نهفته در اطلاعات، با قرار گرفتن در موقعیت مناسب کشف می‌شوند.</a:t>
            </a:r>
            <a:endParaRPr lang="en-US" sz="2400" dirty="0">
              <a:solidFill>
                <a:schemeClr val="accent1">
                  <a:lumMod val="50000"/>
                </a:schemeClr>
              </a:solidFill>
              <a:cs typeface="B Mitra" panose="00000400000000000000" pitchFamily="2" charset="-78"/>
            </a:endParaRPr>
          </a:p>
          <a:p>
            <a:pPr marL="342900" lvl="0" indent="-342900" algn="just" rtl="1">
              <a:buFont typeface="Arial" panose="020B0604020202020204" pitchFamily="34" charset="0"/>
              <a:buChar char="•"/>
            </a:pPr>
            <a:r>
              <a:rPr lang="fa-IR" sz="2400" dirty="0">
                <a:solidFill>
                  <a:schemeClr val="accent1">
                    <a:lumMod val="50000"/>
                  </a:schemeClr>
                </a:solidFill>
                <a:cs typeface="B Mitra" panose="00000400000000000000" pitchFamily="2" charset="-78"/>
              </a:rPr>
              <a:t>در بسیاری</a:t>
            </a:r>
            <a:r>
              <a:rPr lang="fa-IR" sz="2400" cap="small" dirty="0">
                <a:solidFill>
                  <a:schemeClr val="accent1">
                    <a:lumMod val="50000"/>
                  </a:schemeClr>
                </a:solidFill>
                <a:cs typeface="B Mitra" panose="00000400000000000000" pitchFamily="2" charset="-78"/>
              </a:rPr>
              <a:t> از مواقع وزن گزینه‌ها بدون داشتن تجربه، به‌خوبی تشخیص داده نشده و با تعقل ضعیف، نتایج نادرستی حاصل می‌شود.</a:t>
            </a:r>
            <a:endParaRPr lang="en-US" sz="2400" dirty="0">
              <a:solidFill>
                <a:schemeClr val="accent1">
                  <a:lumMod val="50000"/>
                </a:schemeClr>
              </a:solidFill>
              <a:cs typeface="B Mitra" panose="00000400000000000000" pitchFamily="2" charset="-78"/>
            </a:endParaRPr>
          </a:p>
          <a:p>
            <a:pPr algn="just" rtl="1"/>
            <a:endParaRPr lang="fa-IR" sz="2400" dirty="0">
              <a:solidFill>
                <a:schemeClr val="accent1">
                  <a:lumMod val="50000"/>
                </a:schemeClr>
              </a:solidFill>
              <a:cs typeface="B Mitra" panose="00000400000000000000" pitchFamily="2" charset="-78"/>
            </a:endParaRPr>
          </a:p>
        </p:txBody>
      </p:sp>
    </p:spTree>
    <p:extLst>
      <p:ext uri="{BB962C8B-B14F-4D97-AF65-F5344CB8AC3E}">
        <p14:creationId xmlns:p14="http://schemas.microsoft.com/office/powerpoint/2010/main" val="1671977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29</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دانش و ارزش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cs typeface="B Mitra" panose="00000400000000000000" pitchFamily="2" charset="-78"/>
              </a:rPr>
              <a:t>نسبت‌های بین ارزش و دانش عبارت‌اند از</a:t>
            </a:r>
            <a:r>
              <a:rPr lang="fa-IR" dirty="0" smtClean="0">
                <a:cs typeface="B Mitra" panose="00000400000000000000" pitchFamily="2" charset="-78"/>
              </a:rPr>
              <a:t>:</a:t>
            </a:r>
          </a:p>
          <a:p>
            <a:pPr marL="0" indent="0" algn="just" rtl="1">
              <a:buNone/>
            </a:pPr>
            <a:endParaRPr lang="en-US" dirty="0">
              <a:cs typeface="B Mitra" panose="00000400000000000000" pitchFamily="2" charset="-78"/>
            </a:endParaRPr>
          </a:p>
          <a:p>
            <a:pPr algn="just" rtl="1">
              <a:lnSpc>
                <a:spcPct val="150000"/>
              </a:lnSpc>
            </a:pPr>
            <a:r>
              <a:rPr lang="fa-IR" b="1" dirty="0">
                <a:cs typeface="B Mitra" panose="00000400000000000000" pitchFamily="2" charset="-78"/>
              </a:rPr>
              <a:t>ارزش‌ها بخشی از دانش</a:t>
            </a:r>
            <a:endParaRPr lang="en-US" b="1" dirty="0">
              <a:cs typeface="B Mitra" panose="00000400000000000000" pitchFamily="2" charset="-78"/>
            </a:endParaRPr>
          </a:p>
          <a:p>
            <a:pPr algn="just" rtl="1">
              <a:lnSpc>
                <a:spcPct val="150000"/>
              </a:lnSpc>
            </a:pPr>
            <a:r>
              <a:rPr lang="fa-IR" b="1" dirty="0">
                <a:cs typeface="B Mitra" panose="00000400000000000000" pitchFamily="2" charset="-78"/>
              </a:rPr>
              <a:t>ارزش‌ها مؤثر بر </a:t>
            </a:r>
            <a:r>
              <a:rPr lang="fa-IR" b="1" dirty="0" smtClean="0">
                <a:cs typeface="B Mitra" panose="00000400000000000000" pitchFamily="2" charset="-78"/>
              </a:rPr>
              <a:t>دانش</a:t>
            </a:r>
          </a:p>
          <a:p>
            <a:pPr marL="0" lvl="0" indent="0" algn="just" rtl="1">
              <a:buNone/>
            </a:pPr>
            <a:endParaRPr lang="en-US" dirty="0">
              <a:cs typeface="B Mitra" panose="00000400000000000000" pitchFamily="2" charset="-78"/>
            </a:endParaRPr>
          </a:p>
          <a:p>
            <a:pPr marL="0" indent="0" algn="ctr" rtl="1">
              <a:buNone/>
            </a:pPr>
            <a:r>
              <a:rPr lang="fa-IR" dirty="0">
                <a:cs typeface="B Mitra" panose="00000400000000000000" pitchFamily="2" charset="-78"/>
              </a:rPr>
              <a:t>اگر پیش‌فرض‌های ارزشی، به‌طور آشکار بیان شوند، کیفیت دانش ارتقا می‌یابد، اما هیچ‌گاه نمی‌توان ارزش‌ها را از دانش جدا کرد.</a:t>
            </a: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1191379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a:t>
            </a:fld>
            <a:endParaRPr lang="en-US" dirty="0"/>
          </a:p>
        </p:txBody>
      </p:sp>
      <p:sp>
        <p:nvSpPr>
          <p:cNvPr id="7" name="TextBox 6"/>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فهرست مطالب فصل اول</a:t>
            </a:r>
            <a:endParaRPr lang="en-US" b="1" dirty="0">
              <a:solidFill>
                <a:srgbClr val="0070C0"/>
              </a:solidFill>
              <a:cs typeface="B Mitra" panose="00000400000000000000" pitchFamily="2" charset="-78"/>
            </a:endParaRPr>
          </a:p>
        </p:txBody>
      </p:sp>
      <p:pic>
        <p:nvPicPr>
          <p:cNvPr id="14"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graphicFrame>
        <p:nvGraphicFramePr>
          <p:cNvPr id="9" name="Diagram 8"/>
          <p:cNvGraphicFramePr/>
          <p:nvPr>
            <p:extLst>
              <p:ext uri="{D42A27DB-BD31-4B8C-83A1-F6EECF244321}">
                <p14:modId xmlns:p14="http://schemas.microsoft.com/office/powerpoint/2010/main" val="601005007"/>
              </p:ext>
            </p:extLst>
          </p:nvPr>
        </p:nvGraphicFramePr>
        <p:xfrm>
          <a:off x="1895061" y="789976"/>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91608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30</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دانش و ارزش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cs typeface="B Mitra" panose="00000400000000000000" pitchFamily="2" charset="-78"/>
              </a:rPr>
              <a:t>نسبت‌های بین ارزش و دانش عبارت‌اند از</a:t>
            </a:r>
            <a:r>
              <a:rPr lang="fa-IR" dirty="0" smtClean="0">
                <a:cs typeface="B Mitra" panose="00000400000000000000" pitchFamily="2" charset="-78"/>
              </a:rPr>
              <a:t>:</a:t>
            </a:r>
          </a:p>
          <a:p>
            <a:pPr marL="0" indent="0" algn="just" rtl="1">
              <a:buNone/>
            </a:pPr>
            <a:endParaRPr lang="en-US" dirty="0">
              <a:cs typeface="B Mitra" panose="00000400000000000000" pitchFamily="2" charset="-78"/>
            </a:endParaRPr>
          </a:p>
          <a:p>
            <a:pPr algn="just" rtl="1">
              <a:lnSpc>
                <a:spcPct val="150000"/>
              </a:lnSpc>
            </a:pPr>
            <a:r>
              <a:rPr lang="fa-IR" b="1" dirty="0">
                <a:cs typeface="B Mitra" panose="00000400000000000000" pitchFamily="2" charset="-78"/>
              </a:rPr>
              <a:t>ارزش‌ها بخشی از دانش</a:t>
            </a:r>
            <a:endParaRPr lang="en-US" b="1" dirty="0">
              <a:cs typeface="B Mitra" panose="00000400000000000000" pitchFamily="2" charset="-78"/>
            </a:endParaRPr>
          </a:p>
          <a:p>
            <a:pPr algn="just" rtl="1">
              <a:lnSpc>
                <a:spcPct val="150000"/>
              </a:lnSpc>
            </a:pPr>
            <a:r>
              <a:rPr lang="fa-IR" b="1" dirty="0">
                <a:cs typeface="B Mitra" panose="00000400000000000000" pitchFamily="2" charset="-78"/>
              </a:rPr>
              <a:t>ارزش‌ها مؤثر بر </a:t>
            </a:r>
            <a:r>
              <a:rPr lang="fa-IR" b="1" dirty="0" smtClean="0">
                <a:cs typeface="B Mitra" panose="00000400000000000000" pitchFamily="2" charset="-78"/>
              </a:rPr>
              <a:t>دانش</a:t>
            </a:r>
          </a:p>
          <a:p>
            <a:pPr marL="0" lvl="0" indent="0" algn="just" rtl="1">
              <a:buNone/>
            </a:pPr>
            <a:endParaRPr lang="en-US" dirty="0">
              <a:cs typeface="B Mitra" panose="00000400000000000000" pitchFamily="2" charset="-78"/>
            </a:endParaRPr>
          </a:p>
          <a:p>
            <a:pPr marL="0" indent="0" algn="ctr" rtl="1">
              <a:buNone/>
            </a:pPr>
            <a:r>
              <a:rPr lang="fa-IR" dirty="0">
                <a:cs typeface="B Mitra" panose="00000400000000000000" pitchFamily="2" charset="-78"/>
              </a:rPr>
              <a:t>اگر پیش‌فرض‌های ارزشی، به‌طور آشکار بیان شوند، کیفیت دانش ارتقا می‌یابد، اما هیچ‌گاه نمی‌توان ارزش‌ها را از دانش جدا کرد.</a:t>
            </a: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838200" y="1449769"/>
            <a:ext cx="6626087" cy="2915955"/>
          </a:xfrm>
          <a:prstGeom prst="wedgeRoundRectCallout">
            <a:avLst>
              <a:gd name="adj1" fmla="val 63050"/>
              <a:gd name="adj2" fmla="val 7219"/>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endParaRPr lang="fa-IR" sz="2400" dirty="0" smtClean="0">
              <a:solidFill>
                <a:schemeClr val="accent1">
                  <a:lumMod val="50000"/>
                </a:schemeClr>
              </a:solidFill>
              <a:cs typeface="B Mitra" panose="00000400000000000000" pitchFamily="2" charset="-78"/>
            </a:endParaRPr>
          </a:p>
          <a:p>
            <a:pPr algn="just" rtl="1"/>
            <a:r>
              <a:rPr lang="fa-IR" sz="2400" dirty="0" smtClean="0">
                <a:solidFill>
                  <a:schemeClr val="accent1">
                    <a:lumMod val="50000"/>
                  </a:schemeClr>
                </a:solidFill>
                <a:cs typeface="B Mitra" panose="00000400000000000000" pitchFamily="2" charset="-78"/>
              </a:rPr>
              <a:t>دانستن </a:t>
            </a:r>
            <a:r>
              <a:rPr lang="fa-IR" sz="2400" dirty="0">
                <a:solidFill>
                  <a:schemeClr val="accent1">
                    <a:lumMod val="50000"/>
                  </a:schemeClr>
                </a:solidFill>
                <a:cs typeface="B Mitra" panose="00000400000000000000" pitchFamily="2" charset="-78"/>
              </a:rPr>
              <a:t>«هست‌ها» برای انجام فعالیت‌های اختیاری کافی نیست و آگاهی از «بایدها» نیز لازم است. </a:t>
            </a:r>
            <a:endParaRPr lang="fa-IR" sz="2400" dirty="0" smtClean="0">
              <a:solidFill>
                <a:schemeClr val="accent1">
                  <a:lumMod val="50000"/>
                </a:schemeClr>
              </a:solidFill>
              <a:cs typeface="B Mitra" panose="00000400000000000000" pitchFamily="2" charset="-78"/>
            </a:endParaRPr>
          </a:p>
          <a:p>
            <a:pPr algn="just" rtl="1"/>
            <a:r>
              <a:rPr lang="fa-IR" sz="2400" dirty="0" smtClean="0">
                <a:solidFill>
                  <a:schemeClr val="accent1">
                    <a:lumMod val="50000"/>
                  </a:schemeClr>
                </a:solidFill>
                <a:cs typeface="B Mitra" panose="00000400000000000000" pitchFamily="2" charset="-78"/>
              </a:rPr>
              <a:t>حالت </a:t>
            </a:r>
            <a:r>
              <a:rPr lang="fa-IR" sz="2400" dirty="0">
                <a:solidFill>
                  <a:schemeClr val="accent1">
                    <a:lumMod val="50000"/>
                  </a:schemeClr>
                </a:solidFill>
                <a:cs typeface="B Mitra" panose="00000400000000000000" pitchFamily="2" charset="-78"/>
              </a:rPr>
              <a:t>یا حالت‌هایی که ترجیح بالاتری دارند، همان بایدها هستند؛ به‌عبارت‌دیگر، ارزش‌ها، بایدها را مشخص می‌کنند.</a:t>
            </a:r>
            <a:endParaRPr lang="en-US" sz="2400" i="1" dirty="0">
              <a:solidFill>
                <a:schemeClr val="accent1">
                  <a:lumMod val="50000"/>
                </a:schemeClr>
              </a:solidFill>
              <a:cs typeface="B Mitra" panose="00000400000000000000" pitchFamily="2" charset="-78"/>
            </a:endParaRPr>
          </a:p>
          <a:p>
            <a:pPr algn="just" rtl="1"/>
            <a:endParaRPr lang="fa-IR" sz="2400" dirty="0">
              <a:solidFill>
                <a:schemeClr val="accent1">
                  <a:lumMod val="50000"/>
                </a:schemeClr>
              </a:solidFill>
              <a:cs typeface="B Mitra" panose="00000400000000000000" pitchFamily="2" charset="-78"/>
            </a:endParaRPr>
          </a:p>
        </p:txBody>
      </p:sp>
    </p:spTree>
    <p:extLst>
      <p:ext uri="{BB962C8B-B14F-4D97-AF65-F5344CB8AC3E}">
        <p14:creationId xmlns:p14="http://schemas.microsoft.com/office/powerpoint/2010/main" val="37426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31</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دانش و ارزش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cs typeface="B Mitra" panose="00000400000000000000" pitchFamily="2" charset="-78"/>
              </a:rPr>
              <a:t>نسبت‌های بین ارزش و دانش عبارت‌اند از</a:t>
            </a:r>
            <a:r>
              <a:rPr lang="fa-IR" dirty="0" smtClean="0">
                <a:cs typeface="B Mitra" panose="00000400000000000000" pitchFamily="2" charset="-78"/>
              </a:rPr>
              <a:t>:</a:t>
            </a:r>
          </a:p>
          <a:p>
            <a:pPr marL="0" indent="0" algn="just" rtl="1">
              <a:buNone/>
            </a:pPr>
            <a:endParaRPr lang="en-US" dirty="0">
              <a:cs typeface="B Mitra" panose="00000400000000000000" pitchFamily="2" charset="-78"/>
            </a:endParaRPr>
          </a:p>
          <a:p>
            <a:pPr algn="just" rtl="1">
              <a:lnSpc>
                <a:spcPct val="150000"/>
              </a:lnSpc>
            </a:pPr>
            <a:r>
              <a:rPr lang="fa-IR" b="1" dirty="0">
                <a:cs typeface="B Mitra" panose="00000400000000000000" pitchFamily="2" charset="-78"/>
              </a:rPr>
              <a:t>ارزش‌ها بخشی از دانش</a:t>
            </a:r>
            <a:endParaRPr lang="en-US" b="1" dirty="0">
              <a:cs typeface="B Mitra" panose="00000400000000000000" pitchFamily="2" charset="-78"/>
            </a:endParaRPr>
          </a:p>
          <a:p>
            <a:pPr algn="just" rtl="1">
              <a:lnSpc>
                <a:spcPct val="150000"/>
              </a:lnSpc>
            </a:pPr>
            <a:r>
              <a:rPr lang="fa-IR" b="1" dirty="0">
                <a:cs typeface="B Mitra" panose="00000400000000000000" pitchFamily="2" charset="-78"/>
              </a:rPr>
              <a:t>ارزش‌ها مؤثر بر </a:t>
            </a:r>
            <a:r>
              <a:rPr lang="fa-IR" b="1" dirty="0" smtClean="0">
                <a:cs typeface="B Mitra" panose="00000400000000000000" pitchFamily="2" charset="-78"/>
              </a:rPr>
              <a:t>دانش</a:t>
            </a:r>
          </a:p>
          <a:p>
            <a:pPr marL="0" lvl="0" indent="0" algn="just" rtl="1">
              <a:buNone/>
            </a:pPr>
            <a:endParaRPr lang="en-US" dirty="0">
              <a:cs typeface="B Mitra" panose="00000400000000000000" pitchFamily="2" charset="-78"/>
            </a:endParaRPr>
          </a:p>
          <a:p>
            <a:pPr marL="0" indent="0" algn="ctr" rtl="1">
              <a:buNone/>
            </a:pPr>
            <a:r>
              <a:rPr lang="fa-IR" dirty="0">
                <a:cs typeface="B Mitra" panose="00000400000000000000" pitchFamily="2" charset="-78"/>
              </a:rPr>
              <a:t>اگر پیش‌فرض‌های ارزشی، به‌طور آشکار بیان شوند، کیفیت دانش ارتقا می‌یابد، اما هیچ‌گاه نمی‌توان ارزش‌ها را از دانش جدا کرد.</a:t>
            </a: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838200" y="1449769"/>
            <a:ext cx="6626087" cy="3970370"/>
          </a:xfrm>
          <a:prstGeom prst="wedgeRoundRectCallout">
            <a:avLst>
              <a:gd name="adj1" fmla="val 63050"/>
              <a:gd name="adj2" fmla="val 7219"/>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r>
              <a:rPr lang="fa-IR" sz="2400" dirty="0">
                <a:solidFill>
                  <a:schemeClr val="accent1">
                    <a:lumMod val="50000"/>
                  </a:schemeClr>
                </a:solidFill>
                <a:cs typeface="B Mitra" panose="00000400000000000000" pitchFamily="2" charset="-78"/>
              </a:rPr>
              <a:t>ارزش‌ها بر همه فعالیت‌ها اثر می‌گذارند، ازجمله فعالیت‌های دانشی. محورهای اثرگذاری ارزش‌ها بر تولید، انتقال و بهره‌برداری از علم عبارت‌اند از:</a:t>
            </a:r>
            <a:endParaRPr lang="en-US" sz="2400" dirty="0">
              <a:solidFill>
                <a:schemeClr val="accent1">
                  <a:lumMod val="50000"/>
                </a:schemeClr>
              </a:solidFill>
              <a:cs typeface="B Mitra" panose="00000400000000000000" pitchFamily="2" charset="-78"/>
            </a:endParaRPr>
          </a:p>
          <a:p>
            <a:pPr marL="342900" lvl="0" indent="-342900" algn="just" rtl="1">
              <a:buFont typeface="Arial" panose="020B0604020202020204" pitchFamily="34" charset="0"/>
              <a:buChar char="•"/>
            </a:pPr>
            <a:r>
              <a:rPr lang="fa-IR" sz="2400" dirty="0">
                <a:solidFill>
                  <a:schemeClr val="accent1">
                    <a:lumMod val="50000"/>
                  </a:schemeClr>
                </a:solidFill>
                <a:cs typeface="B Mitra" panose="00000400000000000000" pitchFamily="2" charset="-78"/>
              </a:rPr>
              <a:t>حدس‌ها، ایده‌ها، نام‌گذاری‌ها</a:t>
            </a:r>
            <a:endParaRPr lang="en-US" sz="2400" dirty="0">
              <a:solidFill>
                <a:schemeClr val="accent1">
                  <a:lumMod val="50000"/>
                </a:schemeClr>
              </a:solidFill>
              <a:cs typeface="B Mitra" panose="00000400000000000000" pitchFamily="2" charset="-78"/>
            </a:endParaRPr>
          </a:p>
          <a:p>
            <a:pPr marL="342900" lvl="0" indent="-342900" algn="just" rtl="1">
              <a:buFont typeface="Arial" panose="020B0604020202020204" pitchFamily="34" charset="0"/>
              <a:buChar char="•"/>
            </a:pPr>
            <a:r>
              <a:rPr lang="fa-IR" sz="2400" dirty="0">
                <a:solidFill>
                  <a:schemeClr val="accent1">
                    <a:lumMod val="50000"/>
                  </a:schemeClr>
                </a:solidFill>
                <a:cs typeface="B Mitra" panose="00000400000000000000" pitchFamily="2" charset="-78"/>
              </a:rPr>
              <a:t>جهت‌گیری‌ها و اولویت‌ها</a:t>
            </a:r>
            <a:endParaRPr lang="en-US" sz="2400" dirty="0">
              <a:solidFill>
                <a:schemeClr val="accent1">
                  <a:lumMod val="50000"/>
                </a:schemeClr>
              </a:solidFill>
              <a:cs typeface="B Mitra" panose="00000400000000000000" pitchFamily="2" charset="-78"/>
            </a:endParaRPr>
          </a:p>
          <a:p>
            <a:pPr algn="just" rtl="1"/>
            <a:endParaRPr lang="fa-IR" sz="2400" dirty="0" smtClean="0">
              <a:solidFill>
                <a:schemeClr val="accent1">
                  <a:lumMod val="50000"/>
                </a:schemeClr>
              </a:solidFill>
              <a:cs typeface="B Mitra" panose="00000400000000000000" pitchFamily="2" charset="-78"/>
            </a:endParaRPr>
          </a:p>
          <a:p>
            <a:pPr algn="just" rtl="1"/>
            <a:r>
              <a:rPr lang="fa-IR" sz="2400" dirty="0" smtClean="0">
                <a:solidFill>
                  <a:srgbClr val="FF0000"/>
                </a:solidFill>
                <a:cs typeface="B Mitra" panose="00000400000000000000" pitchFamily="2" charset="-78"/>
              </a:rPr>
              <a:t>مفروضات </a:t>
            </a:r>
            <a:r>
              <a:rPr lang="fa-IR" sz="2400" dirty="0">
                <a:solidFill>
                  <a:srgbClr val="FF0000"/>
                </a:solidFill>
                <a:cs typeface="B Mitra" panose="00000400000000000000" pitchFamily="2" charset="-78"/>
              </a:rPr>
              <a:t>ارزشی متفاوت، حدس‌ها و ایده‌های متفاوتی درباره واقعیت پدید می‌آورند که نتیجه آن صورت‌بندی‌های متفاوتی از واقعیت است؛ این تکثر ممکن است برای تولید دانش در مرزها مفید باشد، اما در هنگام عمل باعث سرگردانی یا گمراهی می‌شود. </a:t>
            </a:r>
            <a:endParaRPr lang="fa-IR" sz="2400" dirty="0">
              <a:solidFill>
                <a:srgbClr val="FF0000"/>
              </a:solidFill>
              <a:cs typeface="B Mitra" panose="00000400000000000000" pitchFamily="2" charset="-78"/>
            </a:endParaRPr>
          </a:p>
        </p:txBody>
      </p:sp>
    </p:spTree>
    <p:extLst>
      <p:ext uri="{BB962C8B-B14F-4D97-AF65-F5344CB8AC3E}">
        <p14:creationId xmlns:p14="http://schemas.microsoft.com/office/powerpoint/2010/main" val="33543627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32</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ارزش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r>
              <a:rPr lang="fa-IR" dirty="0">
                <a:solidFill>
                  <a:schemeClr val="bg1">
                    <a:lumMod val="50000"/>
                  </a:schemeClr>
                </a:solidFill>
                <a:cs typeface="B Mitra" panose="00000400000000000000" pitchFamily="2" charset="-78"/>
              </a:rPr>
              <a:t>علم در زندگی فردی و اجتماعی نقش بسیار مهمی دارد و باید نسبت به کسب، انتشار، تولید و بهره‌برداری از دانش اهتمام ویژه‌ای داشت</a:t>
            </a:r>
            <a:r>
              <a:rPr lang="fa-IR" dirty="0" smtClean="0">
                <a:solidFill>
                  <a:schemeClr val="bg1">
                    <a:lumMod val="50000"/>
                  </a:schemeClr>
                </a:solidFill>
                <a:cs typeface="B Mitra" panose="00000400000000000000" pitchFamily="2" charset="-78"/>
              </a:rPr>
              <a:t>.</a:t>
            </a:r>
          </a:p>
          <a:p>
            <a:pPr marL="0" indent="0" algn="just" rtl="1">
              <a:buNone/>
            </a:pPr>
            <a:endParaRPr lang="en-US" dirty="0">
              <a:solidFill>
                <a:schemeClr val="bg1">
                  <a:lumMod val="50000"/>
                </a:schemeClr>
              </a:solidFill>
              <a:cs typeface="B Mitra" panose="00000400000000000000" pitchFamily="2" charset="-78"/>
            </a:endParaRPr>
          </a:p>
          <a:p>
            <a:pPr algn="just" rtl="1"/>
            <a:r>
              <a:rPr lang="fa-IR" dirty="0">
                <a:cs typeface="B Mitra" panose="00000400000000000000" pitchFamily="2" charset="-78"/>
              </a:rPr>
              <a:t>سخن معروف رسول اکرم (ص): «ز گهواره تا گور دانش بجوی»، گناه بودن دروغ (که جهل را به‌جای دانش می‌نشاند)، «بهتر بودن یک ساعت تفکر از هفتادسال عبادت» و ... همه حاکی از ارزش والای علم </a:t>
            </a:r>
            <a:r>
              <a:rPr lang="fa-IR" dirty="0" smtClean="0">
                <a:cs typeface="B Mitra" panose="00000400000000000000" pitchFamily="2" charset="-78"/>
              </a:rPr>
              <a:t>هستند.</a:t>
            </a:r>
            <a:endParaRPr lang="en-US" dirty="0">
              <a:cs typeface="B Mitra" panose="00000400000000000000" pitchFamily="2" charset="-78"/>
            </a:endParaRPr>
          </a:p>
          <a:p>
            <a:pPr algn="just" rtl="1"/>
            <a:r>
              <a:rPr lang="fa-IR" dirty="0">
                <a:cs typeface="B Mitra" panose="00000400000000000000" pitchFamily="2" charset="-78"/>
              </a:rPr>
              <a:t>آثار علم محدود به زندگی فردی نیست؛ ارجحیت جامعه دانش‌بنیان، اقتصاد دانش‌بنیان و شرکت‌های دانش‌بنیان، همان ارجحیت بروز یافته دانش است</a:t>
            </a:r>
            <a:r>
              <a:rPr lang="fa-IR" dirty="0"/>
              <a:t>. </a:t>
            </a: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2927635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33</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ارزش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lnSpc>
                <a:spcPct val="150000"/>
              </a:lnSpc>
              <a:buNone/>
            </a:pPr>
            <a:r>
              <a:rPr lang="fa-IR" sz="3200" dirty="0">
                <a:solidFill>
                  <a:srgbClr val="FF0000"/>
                </a:solidFill>
                <a:cs typeface="B Mitra" panose="00000400000000000000" pitchFamily="2" charset="-78"/>
              </a:rPr>
              <a:t>دانش در طول تاریخ همواره یک منبع مهم محسوب شده</a:t>
            </a:r>
            <a:r>
              <a:rPr lang="fa-IR" sz="3200" dirty="0" smtClean="0">
                <a:solidFill>
                  <a:srgbClr val="FF0000"/>
                </a:solidFill>
                <a:cs typeface="B Mitra" panose="00000400000000000000" pitchFamily="2" charset="-78"/>
              </a:rPr>
              <a:t>؛</a:t>
            </a:r>
          </a:p>
          <a:p>
            <a:pPr marL="0" indent="0" algn="ctr" rtl="1">
              <a:lnSpc>
                <a:spcPct val="150000"/>
              </a:lnSpc>
              <a:buNone/>
            </a:pPr>
            <a:r>
              <a:rPr lang="fa-IR" sz="3200" dirty="0" smtClean="0">
                <a:solidFill>
                  <a:srgbClr val="FF0000"/>
                </a:solidFill>
                <a:cs typeface="B Mitra" panose="00000400000000000000" pitchFamily="2" charset="-78"/>
              </a:rPr>
              <a:t> </a:t>
            </a:r>
            <a:r>
              <a:rPr lang="fa-IR" sz="3200" b="1" dirty="0">
                <a:solidFill>
                  <a:srgbClr val="FF0000"/>
                </a:solidFill>
                <a:cs typeface="B Mitra" panose="00000400000000000000" pitchFamily="2" charset="-78"/>
              </a:rPr>
              <a:t>اما </a:t>
            </a:r>
            <a:endParaRPr lang="fa-IR" sz="3200" b="1" dirty="0" smtClean="0">
              <a:solidFill>
                <a:srgbClr val="FF0000"/>
              </a:solidFill>
              <a:cs typeface="B Mitra" panose="00000400000000000000" pitchFamily="2" charset="-78"/>
            </a:endParaRPr>
          </a:p>
          <a:p>
            <a:pPr marL="0" indent="0" algn="ctr" rtl="1">
              <a:lnSpc>
                <a:spcPct val="150000"/>
              </a:lnSpc>
              <a:buNone/>
            </a:pPr>
            <a:r>
              <a:rPr lang="fa-IR" sz="3200" dirty="0" smtClean="0">
                <a:solidFill>
                  <a:srgbClr val="FF0000"/>
                </a:solidFill>
                <a:cs typeface="B Mitra" panose="00000400000000000000" pitchFamily="2" charset="-78"/>
              </a:rPr>
              <a:t>در </a:t>
            </a:r>
            <a:r>
              <a:rPr lang="fa-IR" sz="3200" dirty="0">
                <a:solidFill>
                  <a:srgbClr val="FF0000"/>
                </a:solidFill>
                <a:cs typeface="B Mitra" panose="00000400000000000000" pitchFamily="2" charset="-78"/>
              </a:rPr>
              <a:t>دوران معاصر اهمیت بسیار بیشتری یافته است؛ زیرا رقابت‌ها افزایش‌یافته‌اند؛ اطلاعات بیشتر و پراکنده‌تر شده‌اند، حافظه‌ها مخدوش‌تر و رؤیاها برجسته‌تر شده‌اند، قدرت نرم مهم‌تر شده است و ... </a:t>
            </a:r>
            <a:endParaRPr lang="en-US" sz="3200" dirty="0">
              <a:solidFill>
                <a:srgbClr val="FF0000"/>
              </a:solidFill>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2894021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34</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ارزش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r>
              <a:rPr lang="fa-IR" sz="3200" dirty="0">
                <a:solidFill>
                  <a:schemeClr val="bg1">
                    <a:lumMod val="50000"/>
                  </a:schemeClr>
                </a:solidFill>
                <a:cs typeface="B Mitra" panose="00000400000000000000" pitchFamily="2" charset="-78"/>
              </a:rPr>
              <a:t>اگر تنها ابعاد اقتصادی تأثیر دانش را در نظر بگیریم، نقش بالا و فزاینده دانش در دارایی‌های یک بنگاه یا یک کشور می‌توان مشاهده کرد. </a:t>
            </a:r>
            <a:endParaRPr lang="fa-IR" sz="3200" dirty="0" smtClean="0">
              <a:solidFill>
                <a:schemeClr val="bg1">
                  <a:lumMod val="50000"/>
                </a:schemeClr>
              </a:solidFill>
              <a:cs typeface="B Mitra" panose="00000400000000000000" pitchFamily="2" charset="-78"/>
            </a:endParaRPr>
          </a:p>
          <a:p>
            <a:pPr marL="0" indent="0" algn="ctr" rtl="1">
              <a:buNone/>
            </a:pPr>
            <a:endParaRPr lang="fa-IR" sz="3200" dirty="0" smtClean="0">
              <a:solidFill>
                <a:schemeClr val="bg1">
                  <a:lumMod val="50000"/>
                </a:schemeClr>
              </a:solidFill>
              <a:cs typeface="B Mitra" panose="00000400000000000000" pitchFamily="2" charset="-78"/>
            </a:endParaRPr>
          </a:p>
          <a:p>
            <a:pPr marL="0" indent="0" algn="ctr" rtl="1">
              <a:buNone/>
            </a:pPr>
            <a:r>
              <a:rPr lang="fa-IR" sz="3200" dirty="0" smtClean="0">
                <a:cs typeface="B Mitra" panose="00000400000000000000" pitchFamily="2" charset="-78"/>
              </a:rPr>
              <a:t>سهم </a:t>
            </a:r>
            <a:r>
              <a:rPr lang="fa-IR" sz="3200" dirty="0">
                <a:cs typeface="B Mitra" panose="00000400000000000000" pitchFamily="2" charset="-78"/>
              </a:rPr>
              <a:t>د</a:t>
            </a:r>
            <a:r>
              <a:rPr lang="fa-IR" sz="3200" cap="small" dirty="0">
                <a:cs typeface="B Mitra" panose="00000400000000000000" pitchFamily="2" charset="-78"/>
              </a:rPr>
              <a:t>ارایی نامحسوس در کل دارایی در برخی شرکت‌های پیشرو، حدود </a:t>
            </a:r>
            <a:r>
              <a:rPr lang="fa-IR" sz="3200" b="1" cap="small" dirty="0">
                <a:solidFill>
                  <a:srgbClr val="FF0000"/>
                </a:solidFill>
                <a:cs typeface="B Mitra" panose="00000400000000000000" pitchFamily="2" charset="-78"/>
              </a:rPr>
              <a:t>90%</a:t>
            </a:r>
            <a:r>
              <a:rPr lang="fa-IR" sz="3200" cap="small" dirty="0">
                <a:cs typeface="B Mitra" panose="00000400000000000000" pitchFamily="2" charset="-78"/>
              </a:rPr>
              <a:t> است؛ یعنی ساختمان‌ها، تجهیزات، مواد اولیه و سایر دارایی‌های محسوس در این شرکت‌ها تنها ده درصد دارایی این شرکت‌ها را تشکیل می‌دهند. </a:t>
            </a:r>
            <a:endParaRPr lang="fa-IR" sz="3200" cap="small" dirty="0" smtClean="0">
              <a:cs typeface="B Mitra" panose="00000400000000000000" pitchFamily="2" charset="-78"/>
            </a:endParaRPr>
          </a:p>
          <a:p>
            <a:pPr marL="0" indent="0" algn="ctr" rtl="1">
              <a:buNone/>
            </a:pPr>
            <a:endParaRPr lang="fa-IR" sz="3200" cap="small" dirty="0" smtClean="0">
              <a:cs typeface="B Mitra" panose="00000400000000000000" pitchFamily="2" charset="-78"/>
            </a:endParaRPr>
          </a:p>
          <a:p>
            <a:pPr marL="0" indent="0" algn="ctr" rtl="1">
              <a:buNone/>
            </a:pPr>
            <a:r>
              <a:rPr lang="fa-IR" sz="3200" dirty="0" smtClean="0">
                <a:solidFill>
                  <a:srgbClr val="FF0000"/>
                </a:solidFill>
                <a:cs typeface="B Mitra" panose="00000400000000000000" pitchFamily="2" charset="-78"/>
              </a:rPr>
              <a:t>دانشی </a:t>
            </a:r>
            <a:r>
              <a:rPr lang="fa-IR" sz="3200" dirty="0">
                <a:solidFill>
                  <a:srgbClr val="FF0000"/>
                </a:solidFill>
                <a:cs typeface="B Mitra" panose="00000400000000000000" pitchFamily="2" charset="-78"/>
              </a:rPr>
              <a:t>که در ذهن کارکنان جای گرفته، در فرایندها ساختارها تعبیه‌شده، به محصولاتی رقابتی یا حق امتیازهایی ارزشمند تبدیل‌شده، در تصمیمات اثربخش و عملکردهای کارا بروز یافته؛ سهم بسیار بالایی در تشکیل دارایی‌های نامحسوس و کسب برتری دارد</a:t>
            </a:r>
            <a:r>
              <a:rPr lang="fa-IR" sz="3200" dirty="0" smtClean="0">
                <a:solidFill>
                  <a:srgbClr val="FF0000"/>
                </a:solidFill>
                <a:cs typeface="B Mitra" panose="00000400000000000000" pitchFamily="2" charset="-78"/>
              </a:rPr>
              <a:t>.</a:t>
            </a:r>
            <a:endParaRPr lang="en-US" sz="3200" dirty="0">
              <a:solidFill>
                <a:srgbClr val="FF0000"/>
              </a:solidFill>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4497144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35</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ارزش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r>
              <a:rPr lang="fa-IR" sz="3200" cap="small" dirty="0">
                <a:solidFill>
                  <a:schemeClr val="bg1">
                    <a:lumMod val="50000"/>
                  </a:schemeClr>
                </a:solidFill>
                <a:cs typeface="B Mitra" panose="00000400000000000000" pitchFamily="2" charset="-78"/>
              </a:rPr>
              <a:t>سهم دارایی نامحسوس در کشورهای پیشرو (به لحاظ اقتصادی) نیز بسیار بالا است.</a:t>
            </a:r>
            <a:endParaRPr lang="en-US" sz="3200" dirty="0">
              <a:solidFill>
                <a:schemeClr val="bg1">
                  <a:lumMod val="50000"/>
                </a:schemeClr>
              </a:solidFill>
              <a:cs typeface="B Mitra" panose="00000400000000000000" pitchFamily="2" charset="-78"/>
            </a:endParaRPr>
          </a:p>
          <a:p>
            <a:pPr marL="0" indent="0" algn="ctr" rtl="1">
              <a:buNone/>
            </a:pPr>
            <a:endParaRPr lang="fa-IR" sz="3200" dirty="0" smtClean="0">
              <a:solidFill>
                <a:schemeClr val="bg1">
                  <a:lumMod val="50000"/>
                </a:schemeClr>
              </a:solidFill>
              <a:cs typeface="B Mitra" panose="00000400000000000000" pitchFamily="2" charset="-78"/>
            </a:endParaRPr>
          </a:p>
          <a:p>
            <a:pPr marL="0" indent="0" algn="r" rtl="1">
              <a:buNone/>
            </a:pPr>
            <a:r>
              <a:rPr lang="fa-IR" sz="3200" dirty="0" smtClean="0">
                <a:cs typeface="B Mitra" panose="00000400000000000000" pitchFamily="2" charset="-78"/>
              </a:rPr>
              <a:t>بر اساس محاسبات </a:t>
            </a:r>
            <a:r>
              <a:rPr lang="fa-IR" sz="3200" dirty="0">
                <a:cs typeface="B Mitra" panose="00000400000000000000" pitchFamily="2" charset="-78"/>
              </a:rPr>
              <a:t>انجام شده </a:t>
            </a:r>
            <a:r>
              <a:rPr lang="fa-IR" sz="3200" dirty="0" smtClean="0">
                <a:cs typeface="B Mitra" panose="00000400000000000000" pitchFamily="2" charset="-78"/>
              </a:rPr>
              <a:t>توسط بانک جهانی برای </a:t>
            </a:r>
            <a:r>
              <a:rPr lang="fa-IR" sz="3200" dirty="0">
                <a:cs typeface="B Mitra" panose="00000400000000000000" pitchFamily="2" charset="-78"/>
              </a:rPr>
              <a:t>تعیین ثروت </a:t>
            </a:r>
            <a:r>
              <a:rPr lang="fa-IR" sz="3200" dirty="0" smtClean="0">
                <a:cs typeface="B Mitra" panose="00000400000000000000" pitchFamily="2" charset="-78"/>
              </a:rPr>
              <a:t>ملل:  </a:t>
            </a:r>
          </a:p>
          <a:p>
            <a:pPr algn="r" rtl="1">
              <a:lnSpc>
                <a:spcPct val="170000"/>
              </a:lnSpc>
            </a:pPr>
            <a:r>
              <a:rPr lang="fa-IR" sz="3200" dirty="0">
                <a:solidFill>
                  <a:srgbClr val="FF0000"/>
                </a:solidFill>
                <a:cs typeface="B Mitra" panose="00000400000000000000" pitchFamily="2" charset="-78"/>
              </a:rPr>
              <a:t>در 66 کشور ثروتمند که 78 درصد ثروت دنیا را در اختیاردارند، به‌ طور متوسط 80 درصد ثروت مربوط به منابع نامحسوس بوده و منابع فیزیکی و طبیعی هریک به ترتیب 16 و 3 درصد سهم دارند. </a:t>
            </a:r>
            <a:endParaRPr lang="fa-IR" sz="3200" dirty="0" smtClean="0">
              <a:solidFill>
                <a:srgbClr val="FF0000"/>
              </a:solidFill>
              <a:cs typeface="B Mitra" panose="00000400000000000000" pitchFamily="2" charset="-78"/>
            </a:endParaRPr>
          </a:p>
          <a:p>
            <a:pPr algn="r" rtl="1">
              <a:lnSpc>
                <a:spcPct val="170000"/>
              </a:lnSpc>
            </a:pPr>
            <a:r>
              <a:rPr lang="fa-IR" sz="3200" dirty="0" smtClean="0">
                <a:solidFill>
                  <a:srgbClr val="FF0000"/>
                </a:solidFill>
                <a:cs typeface="B Mitra" panose="00000400000000000000" pitchFamily="2" charset="-78"/>
              </a:rPr>
              <a:t>این </a:t>
            </a:r>
            <a:r>
              <a:rPr lang="fa-IR" sz="3200" dirty="0">
                <a:solidFill>
                  <a:srgbClr val="FF0000"/>
                </a:solidFill>
                <a:cs typeface="B Mitra" panose="00000400000000000000" pitchFamily="2" charset="-78"/>
              </a:rPr>
              <a:t>وضع در 43 کشور کم درآمد که تنها یک درصد ثروت جهان را در اختیار دارند به گونه‌ای متفاوت است؛ یعنی سهم منابع نامحسوس 50 درصد؛ منابع فیزیکی، 14 درصد و منابع طبیعی، 36 درصد است</a:t>
            </a:r>
            <a:r>
              <a:rPr lang="fa-IR" sz="3200" dirty="0" smtClean="0">
                <a:solidFill>
                  <a:srgbClr val="FF0000"/>
                </a:solidFill>
              </a:rPr>
              <a:t>.</a:t>
            </a:r>
            <a:endParaRPr lang="fa-IR" sz="3200" dirty="0" smtClean="0">
              <a:solidFill>
                <a:srgbClr val="FF0000"/>
              </a:solidFill>
              <a:cs typeface="B Mitra" panose="00000400000000000000" pitchFamily="2" charset="-78"/>
            </a:endParaRPr>
          </a:p>
          <a:p>
            <a:pPr algn="r" rtl="1">
              <a:lnSpc>
                <a:spcPct val="170000"/>
              </a:lnSpc>
            </a:pPr>
            <a:r>
              <a:rPr lang="fa-IR" sz="3200" dirty="0" smtClean="0">
                <a:solidFill>
                  <a:srgbClr val="FF0000"/>
                </a:solidFill>
                <a:cs typeface="B Mitra" panose="00000400000000000000" pitchFamily="2" charset="-78"/>
              </a:rPr>
              <a:t>ترکیب </a:t>
            </a:r>
            <a:r>
              <a:rPr lang="fa-IR" sz="3200" dirty="0">
                <a:solidFill>
                  <a:srgbClr val="FF0000"/>
                </a:solidFill>
                <a:cs typeface="B Mitra" panose="00000400000000000000" pitchFamily="2" charset="-78"/>
              </a:rPr>
              <a:t>انواع دارایی‌ها در ایران از این قرار است: طبیعی: 59%، ساخته شده: 14% و نامحسوس: 27</a:t>
            </a:r>
            <a:r>
              <a:rPr lang="fa-IR" sz="3200" dirty="0" smtClean="0">
                <a:solidFill>
                  <a:srgbClr val="FF0000"/>
                </a:solidFill>
                <a:cs typeface="B Mitra" panose="00000400000000000000" pitchFamily="2" charset="-78"/>
              </a:rPr>
              <a:t>%</a:t>
            </a:r>
            <a:endParaRPr lang="fa-IR" sz="3200" dirty="0">
              <a:solidFill>
                <a:srgbClr val="FF0000"/>
              </a:solidFill>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4289373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36</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ارزش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r>
              <a:rPr lang="fa-IR" sz="3200" cap="small" dirty="0">
                <a:solidFill>
                  <a:schemeClr val="bg1">
                    <a:lumMod val="50000"/>
                  </a:schemeClr>
                </a:solidFill>
                <a:cs typeface="B Mitra" panose="00000400000000000000" pitchFamily="2" charset="-78"/>
              </a:rPr>
              <a:t>سهم دارایی نامحسوس در کشورهای پیشرو (به لحاظ اقتصادی) نیز بسیار بالا است.</a:t>
            </a:r>
            <a:endParaRPr lang="en-US" sz="3200" dirty="0">
              <a:solidFill>
                <a:schemeClr val="bg1">
                  <a:lumMod val="50000"/>
                </a:schemeClr>
              </a:solidFill>
              <a:cs typeface="B Mitra" panose="00000400000000000000" pitchFamily="2" charset="-78"/>
            </a:endParaRPr>
          </a:p>
          <a:p>
            <a:pPr marL="0" indent="0" algn="ctr" rtl="1">
              <a:buNone/>
            </a:pPr>
            <a:endParaRPr lang="fa-IR" sz="3200" dirty="0" smtClean="0">
              <a:solidFill>
                <a:schemeClr val="bg1">
                  <a:lumMod val="50000"/>
                </a:schemeClr>
              </a:solidFill>
              <a:cs typeface="B Mitra" panose="00000400000000000000" pitchFamily="2" charset="-78"/>
            </a:endParaRPr>
          </a:p>
          <a:p>
            <a:pPr marL="0" indent="0" algn="r" rtl="1">
              <a:buNone/>
            </a:pPr>
            <a:r>
              <a:rPr lang="fa-IR" sz="3200" dirty="0" smtClean="0">
                <a:cs typeface="B Mitra" panose="00000400000000000000" pitchFamily="2" charset="-78"/>
              </a:rPr>
              <a:t>بر اساس محاسبات </a:t>
            </a:r>
            <a:r>
              <a:rPr lang="fa-IR" sz="3200" dirty="0">
                <a:cs typeface="B Mitra" panose="00000400000000000000" pitchFamily="2" charset="-78"/>
              </a:rPr>
              <a:t>انجام شده </a:t>
            </a:r>
            <a:r>
              <a:rPr lang="fa-IR" sz="3200" dirty="0" smtClean="0">
                <a:cs typeface="B Mitra" panose="00000400000000000000" pitchFamily="2" charset="-78"/>
              </a:rPr>
              <a:t>توسط بانک جهانی برای </a:t>
            </a:r>
            <a:r>
              <a:rPr lang="fa-IR" sz="3200" dirty="0">
                <a:cs typeface="B Mitra" panose="00000400000000000000" pitchFamily="2" charset="-78"/>
              </a:rPr>
              <a:t>تعیین ثروت </a:t>
            </a:r>
            <a:r>
              <a:rPr lang="fa-IR" sz="3200" dirty="0" smtClean="0">
                <a:cs typeface="B Mitra" panose="00000400000000000000" pitchFamily="2" charset="-78"/>
              </a:rPr>
              <a:t>ملل:  </a:t>
            </a:r>
          </a:p>
          <a:p>
            <a:pPr algn="r" rtl="1">
              <a:lnSpc>
                <a:spcPct val="170000"/>
              </a:lnSpc>
            </a:pPr>
            <a:r>
              <a:rPr lang="fa-IR" sz="3200" dirty="0">
                <a:solidFill>
                  <a:srgbClr val="FF0000"/>
                </a:solidFill>
                <a:cs typeface="B Mitra" panose="00000400000000000000" pitchFamily="2" charset="-78"/>
              </a:rPr>
              <a:t>در 66 کشور ثروتمند که 78 درصد ثروت دنیا را در اختیاردارند، به‌ طور متوسط 80 درصد ثروت مربوط به منابع نامحسوس بوده و منابع فیزیکی و طبیعی هریک به ترتیب 16 و 3 درصد سهم دارند. </a:t>
            </a:r>
            <a:endParaRPr lang="fa-IR" sz="3200" dirty="0" smtClean="0">
              <a:solidFill>
                <a:srgbClr val="FF0000"/>
              </a:solidFill>
              <a:cs typeface="B Mitra" panose="00000400000000000000" pitchFamily="2" charset="-78"/>
            </a:endParaRPr>
          </a:p>
          <a:p>
            <a:pPr algn="r" rtl="1">
              <a:lnSpc>
                <a:spcPct val="170000"/>
              </a:lnSpc>
            </a:pPr>
            <a:r>
              <a:rPr lang="fa-IR" sz="3200" dirty="0" smtClean="0">
                <a:solidFill>
                  <a:srgbClr val="FF0000"/>
                </a:solidFill>
                <a:cs typeface="B Mitra" panose="00000400000000000000" pitchFamily="2" charset="-78"/>
              </a:rPr>
              <a:t>این </a:t>
            </a:r>
            <a:r>
              <a:rPr lang="fa-IR" sz="3200" dirty="0">
                <a:solidFill>
                  <a:srgbClr val="FF0000"/>
                </a:solidFill>
                <a:cs typeface="B Mitra" panose="00000400000000000000" pitchFamily="2" charset="-78"/>
              </a:rPr>
              <a:t>وضع در 43 کشور کم درآمد که تنها یک درصد ثروت جهان را در اختیار دارند به گونه‌ای متفاوت است؛ یعنی سهم منابع نامحسوس 50 درصد؛ منابع فیزیکی، 14 درصد و منابع طبیعی، 36 درصد است</a:t>
            </a:r>
            <a:r>
              <a:rPr lang="fa-IR" sz="3200" dirty="0" smtClean="0">
                <a:solidFill>
                  <a:srgbClr val="FF0000"/>
                </a:solidFill>
              </a:rPr>
              <a:t>.</a:t>
            </a:r>
            <a:endParaRPr lang="fa-IR" sz="3200" dirty="0" smtClean="0">
              <a:solidFill>
                <a:srgbClr val="FF0000"/>
              </a:solidFill>
              <a:cs typeface="B Mitra" panose="00000400000000000000" pitchFamily="2" charset="-78"/>
            </a:endParaRPr>
          </a:p>
          <a:p>
            <a:pPr algn="r" rtl="1">
              <a:lnSpc>
                <a:spcPct val="170000"/>
              </a:lnSpc>
            </a:pPr>
            <a:r>
              <a:rPr lang="fa-IR" sz="3200" dirty="0" smtClean="0">
                <a:solidFill>
                  <a:srgbClr val="FF0000"/>
                </a:solidFill>
                <a:cs typeface="B Mitra" panose="00000400000000000000" pitchFamily="2" charset="-78"/>
              </a:rPr>
              <a:t>ترکیب </a:t>
            </a:r>
            <a:r>
              <a:rPr lang="fa-IR" sz="3200" dirty="0">
                <a:solidFill>
                  <a:srgbClr val="FF0000"/>
                </a:solidFill>
                <a:cs typeface="B Mitra" panose="00000400000000000000" pitchFamily="2" charset="-78"/>
              </a:rPr>
              <a:t>انواع دارایی‌ها در ایران از این قرار است: طبیعی: 59%، ساخته شده: 14% و نامحسوس: 27</a:t>
            </a:r>
            <a:r>
              <a:rPr lang="fa-IR" sz="3200" dirty="0" smtClean="0">
                <a:solidFill>
                  <a:srgbClr val="FF0000"/>
                </a:solidFill>
                <a:cs typeface="B Mitra" panose="00000400000000000000" pitchFamily="2" charset="-78"/>
              </a:rPr>
              <a:t>%</a:t>
            </a:r>
            <a:endParaRPr lang="fa-IR" sz="3200" dirty="0">
              <a:solidFill>
                <a:srgbClr val="FF0000"/>
              </a:solidFill>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
        <p:nvSpPr>
          <p:cNvPr id="10" name="Rounded Rectangular Callout 9"/>
          <p:cNvSpPr/>
          <p:nvPr/>
        </p:nvSpPr>
        <p:spPr>
          <a:xfrm>
            <a:off x="632792" y="1888435"/>
            <a:ext cx="10873408" cy="4410593"/>
          </a:xfrm>
          <a:prstGeom prst="wedgeRoundRectCallout">
            <a:avLst>
              <a:gd name="adj1" fmla="val 47653"/>
              <a:gd name="adj2" fmla="val 9550"/>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dirty="0">
                <a:solidFill>
                  <a:srgbClr val="0070C0"/>
                </a:solidFill>
                <a:cs typeface="B Mitra" panose="00000400000000000000" pitchFamily="2" charset="-78"/>
              </a:rPr>
              <a:t>سهم پایین دارایی‌های نامحسوس، همان مفهومی است که با عنوان بهره‌وری پایین، رقابت‌پذیری ضعیف، نامناسب بودن محیط کار و... به آن اشاره می‌شود؛ همه این‌ها ناشی از نقش پایین دانش در فعالیت‌های اقتصادی دارد</a:t>
            </a:r>
            <a:r>
              <a:rPr lang="fa-IR" sz="2400" dirty="0" smtClean="0">
                <a:solidFill>
                  <a:srgbClr val="0070C0"/>
                </a:solidFill>
                <a:cs typeface="B Mitra" panose="00000400000000000000" pitchFamily="2" charset="-78"/>
              </a:rPr>
              <a:t>.</a:t>
            </a:r>
          </a:p>
          <a:p>
            <a:pPr algn="ctr" rtl="1"/>
            <a:endParaRPr lang="en-US" sz="2400" dirty="0">
              <a:solidFill>
                <a:srgbClr val="0070C0"/>
              </a:solidFill>
              <a:cs typeface="B Mitra" panose="00000400000000000000" pitchFamily="2" charset="-78"/>
            </a:endParaRPr>
          </a:p>
          <a:p>
            <a:pPr algn="ctr" rtl="1"/>
            <a:r>
              <a:rPr lang="fa-IR" sz="2400" b="1" dirty="0">
                <a:solidFill>
                  <a:srgbClr val="FF0000"/>
                </a:solidFill>
                <a:cs typeface="B Mitra" panose="00000400000000000000" pitchFamily="2" charset="-78"/>
              </a:rPr>
              <a:t>ایران منابع طبیعی سرشاری داشته و از زیرساخت‌های فیزیکی مناسبی برخوردار است، اما در زیرساخت‌های </a:t>
            </a:r>
            <a:r>
              <a:rPr lang="fa-IR" sz="2400" b="1" dirty="0" smtClean="0">
                <a:solidFill>
                  <a:srgbClr val="FF0000"/>
                </a:solidFill>
                <a:cs typeface="B Mitra" panose="00000400000000000000" pitchFamily="2" charset="-78"/>
              </a:rPr>
              <a:t>نرم دچار </a:t>
            </a:r>
            <a:r>
              <a:rPr lang="fa-IR" sz="2400" b="1" dirty="0">
                <a:solidFill>
                  <a:srgbClr val="FF0000"/>
                </a:solidFill>
                <a:cs typeface="B Mitra" panose="00000400000000000000" pitchFamily="2" charset="-78"/>
              </a:rPr>
              <a:t>مسائل اساسی است. </a:t>
            </a:r>
            <a:endParaRPr lang="fa-IR" sz="2400" b="1" dirty="0" smtClean="0">
              <a:solidFill>
                <a:srgbClr val="FF0000"/>
              </a:solidFill>
              <a:cs typeface="B Mitra" panose="00000400000000000000" pitchFamily="2" charset="-78"/>
            </a:endParaRPr>
          </a:p>
          <a:p>
            <a:pPr algn="ctr" rtl="1"/>
            <a:endParaRPr lang="fa-IR" sz="2400" dirty="0">
              <a:solidFill>
                <a:srgbClr val="0070C0"/>
              </a:solidFill>
              <a:cs typeface="B Mitra" panose="00000400000000000000" pitchFamily="2" charset="-78"/>
            </a:endParaRPr>
          </a:p>
          <a:p>
            <a:pPr algn="ctr" rtl="1"/>
            <a:r>
              <a:rPr lang="fa-IR" sz="2400" dirty="0" smtClean="0">
                <a:solidFill>
                  <a:srgbClr val="0070C0"/>
                </a:solidFill>
                <a:cs typeface="B Mitra" panose="00000400000000000000" pitchFamily="2" charset="-78"/>
              </a:rPr>
              <a:t>مسائل </a:t>
            </a:r>
            <a:r>
              <a:rPr lang="fa-IR" sz="2400" dirty="0">
                <a:solidFill>
                  <a:srgbClr val="0070C0"/>
                </a:solidFill>
                <a:cs typeface="B Mitra" panose="00000400000000000000" pitchFamily="2" charset="-78"/>
              </a:rPr>
              <a:t>کشور ما بیشتر از جنس نرم هستند و رفع آن‌ها بیش از آنکه نیاز به منابع مالی داشته باشد، نیاز به تولید، انتقال و بهره‌برداری از دانش دارد. </a:t>
            </a:r>
            <a:endParaRPr lang="fa-IR" sz="2400" dirty="0" smtClean="0">
              <a:solidFill>
                <a:srgbClr val="0070C0"/>
              </a:solidFill>
              <a:cs typeface="B Mitra" panose="00000400000000000000" pitchFamily="2" charset="-78"/>
            </a:endParaRPr>
          </a:p>
          <a:p>
            <a:pPr algn="ctr" rtl="1"/>
            <a:r>
              <a:rPr lang="fa-IR" sz="3200" dirty="0" smtClean="0">
                <a:solidFill>
                  <a:srgbClr val="FF0000"/>
                </a:solidFill>
                <a:cs typeface="B Mitra" panose="00000400000000000000" pitchFamily="2" charset="-78"/>
              </a:rPr>
              <a:t>«</a:t>
            </a:r>
            <a:r>
              <a:rPr lang="fa-IR" sz="3200" dirty="0">
                <a:solidFill>
                  <a:srgbClr val="FF0000"/>
                </a:solidFill>
                <a:cs typeface="B Mitra" panose="00000400000000000000" pitchFamily="2" charset="-78"/>
              </a:rPr>
              <a:t>نقطه عطف اقتصاد ایران تمرکز بر دانش است</a:t>
            </a:r>
            <a:r>
              <a:rPr lang="fa-IR" sz="3200" dirty="0" smtClean="0">
                <a:solidFill>
                  <a:srgbClr val="FF0000"/>
                </a:solidFill>
                <a:cs typeface="B Mitra" panose="00000400000000000000" pitchFamily="2" charset="-78"/>
              </a:rPr>
              <a:t>»</a:t>
            </a:r>
          </a:p>
          <a:p>
            <a:pPr algn="ctr" rtl="1"/>
            <a:r>
              <a:rPr lang="fa-IR" sz="2400" dirty="0" smtClean="0">
                <a:solidFill>
                  <a:srgbClr val="0070C0"/>
                </a:solidFill>
                <a:cs typeface="B Mitra" panose="00000400000000000000" pitchFamily="2" charset="-78"/>
              </a:rPr>
              <a:t> </a:t>
            </a:r>
            <a:r>
              <a:rPr lang="fa-IR" sz="2400" dirty="0">
                <a:solidFill>
                  <a:srgbClr val="0070C0"/>
                </a:solidFill>
                <a:cs typeface="B Mitra" panose="00000400000000000000" pitchFamily="2" charset="-78"/>
              </a:rPr>
              <a:t>اگر این نکته طلایی به‌خوبی فهمیده شده و به کار گرفته شود با صرف منابع اندکی، شاهد پیشرفتی گسترده و سریع خواهیم بود.</a:t>
            </a:r>
            <a:endParaRPr lang="en-US" sz="2400" dirty="0">
              <a:solidFill>
                <a:srgbClr val="0070C0"/>
              </a:solidFill>
              <a:cs typeface="B Mitra" panose="00000400000000000000" pitchFamily="2" charset="-78"/>
            </a:endParaRPr>
          </a:p>
          <a:p>
            <a:pPr algn="ctr"/>
            <a:endParaRPr lang="fa-IR" sz="2400" dirty="0">
              <a:solidFill>
                <a:srgbClr val="0070C0"/>
              </a:solidFill>
              <a:cs typeface="B Mitra" pitchFamily="2" charset="-78"/>
            </a:endParaRPr>
          </a:p>
        </p:txBody>
      </p:sp>
    </p:spTree>
    <p:extLst>
      <p:ext uri="{BB962C8B-B14F-4D97-AF65-F5344CB8AC3E}">
        <p14:creationId xmlns:p14="http://schemas.microsoft.com/office/powerpoint/2010/main" val="7425471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37</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کیفیت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r>
              <a:rPr lang="fa-IR" sz="3200" dirty="0">
                <a:solidFill>
                  <a:srgbClr val="FF0000"/>
                </a:solidFill>
                <a:cs typeface="B Mitra" panose="00000400000000000000" pitchFamily="2" charset="-78"/>
              </a:rPr>
              <a:t>هنگامی محتوایی </a:t>
            </a:r>
            <a:r>
              <a:rPr lang="fa-IR" sz="3200" dirty="0" smtClean="0">
                <a:solidFill>
                  <a:srgbClr val="FF0000"/>
                </a:solidFill>
                <a:cs typeface="B Mitra" panose="00000400000000000000" pitchFamily="2" charset="-78"/>
              </a:rPr>
              <a:t>به </a:t>
            </a:r>
            <a:r>
              <a:rPr lang="fa-IR" sz="3200" dirty="0">
                <a:solidFill>
                  <a:srgbClr val="FF0000"/>
                </a:solidFill>
                <a:cs typeface="B Mitra" panose="00000400000000000000" pitchFamily="2" charset="-78"/>
              </a:rPr>
              <a:t>عنوان دانش پذیرفته می‌شود که از کیفیت قابل قبولی برخوردار باشد</a:t>
            </a:r>
            <a:r>
              <a:rPr lang="fa-IR" sz="3200" dirty="0" smtClean="0">
                <a:solidFill>
                  <a:srgbClr val="FF0000"/>
                </a:solidFill>
                <a:cs typeface="B Mitra" panose="00000400000000000000" pitchFamily="2" charset="-78"/>
              </a:rPr>
              <a:t>.</a:t>
            </a:r>
          </a:p>
          <a:p>
            <a:pPr marL="0" indent="0" algn="ctr" rtl="1">
              <a:buNone/>
            </a:pPr>
            <a:endParaRPr lang="fa-IR" sz="3200" dirty="0" smtClean="0">
              <a:solidFill>
                <a:srgbClr val="FF0000"/>
              </a:solidFill>
              <a:cs typeface="B Mitra" panose="00000400000000000000" pitchFamily="2" charset="-78"/>
            </a:endParaRPr>
          </a:p>
          <a:p>
            <a:pPr marL="0" indent="0" algn="just" rtl="1">
              <a:buNone/>
            </a:pPr>
            <a:r>
              <a:rPr lang="fa-IR" sz="3200" dirty="0" smtClean="0">
                <a:cs typeface="B Mitra" panose="00000400000000000000" pitchFamily="2" charset="-78"/>
              </a:rPr>
              <a:t> </a:t>
            </a:r>
            <a:r>
              <a:rPr lang="fa-IR" dirty="0">
                <a:cs typeface="B Mitra" panose="00000400000000000000" pitchFamily="2" charset="-78"/>
              </a:rPr>
              <a:t>البته قانع شدن از کیفیت، بستگی به مخاطب دارد؛ به‌عبارت‌دیگر افراد و جوامعی که ادعاهای دانش را ارزیابی می‌کنند، تعیین‌کننده علمی یا غیرعلمی بودن یک ادعا هستند؛ البته برای تشخیص قابلیت اتکا به محتوای عرضه‌شده ممکن است معیارهای مانند ابطال‌پذیری و عملی بودن را به‌کارگیرند</a:t>
            </a:r>
            <a:r>
              <a:rPr lang="fa-IR" dirty="0" smtClean="0">
                <a:cs typeface="B Mitra" panose="00000400000000000000" pitchFamily="2" charset="-78"/>
              </a:rPr>
              <a:t>.</a:t>
            </a:r>
          </a:p>
          <a:p>
            <a:pPr marL="0" indent="0" algn="just" rtl="1">
              <a:buNone/>
            </a:pPr>
            <a:endParaRPr lang="en-US" dirty="0">
              <a:cs typeface="B Mitra" panose="00000400000000000000" pitchFamily="2" charset="-78"/>
            </a:endParaRPr>
          </a:p>
          <a:p>
            <a:pPr marL="0" indent="0" algn="just" rtl="1">
              <a:buNone/>
            </a:pPr>
            <a:r>
              <a:rPr lang="fa-IR" i="1" cap="small" dirty="0">
                <a:solidFill>
                  <a:schemeClr val="bg1">
                    <a:lumMod val="50000"/>
                  </a:schemeClr>
                </a:solidFill>
                <a:cs typeface="B Mitra" panose="00000400000000000000" pitchFamily="2" charset="-78"/>
              </a:rPr>
              <a:t>مثال: ادعای کشف یک داروی جدید با آزمایش‌های متعدد ارزیابی می‌شود و به لحاظ مخاطرات بالا در مراحل اولیه برای درمان بیماران تجویز نمی‌شود؛ اما یک ایده جدید برای بازاریابی پس از تحلیل و کسب نظر خبرگان به اجرا گذاشته می‌شود و با سعی و خطا تکامل می‌یابد.</a:t>
            </a:r>
            <a:endParaRPr lang="en-US" dirty="0">
              <a:solidFill>
                <a:schemeClr val="bg1">
                  <a:lumMod val="50000"/>
                </a:schemeClr>
              </a:solidFill>
              <a:cs typeface="B Mitra" panose="00000400000000000000" pitchFamily="2" charset="-78"/>
            </a:endParaRPr>
          </a:p>
          <a:p>
            <a:pPr marL="971550" lvl="1" indent="-514350" algn="just" rtl="1">
              <a:buFont typeface="+mj-lt"/>
              <a:buAutoNum type="arabicPeriod"/>
            </a:pPr>
            <a:endParaRPr lang="fa-IR" sz="2800" dirty="0" smtClean="0">
              <a:cs typeface="B Mitra" panose="00000400000000000000" pitchFamily="2" charset="-78"/>
            </a:endParaRPr>
          </a:p>
          <a:p>
            <a:pPr marL="0" indent="0" algn="ctr" rtl="1">
              <a:buNone/>
            </a:pPr>
            <a:endParaRPr lang="fa-IR" dirty="0" smtClean="0">
              <a:cs typeface="B Mitra" panose="00000400000000000000" pitchFamily="2" charset="-78"/>
            </a:endParaRPr>
          </a:p>
          <a:p>
            <a:pPr marL="0" indent="0" algn="just"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6996215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38</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کیفیت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sz="3200" dirty="0">
                <a:cs typeface="B Mitra" panose="00000400000000000000" pitchFamily="2" charset="-78"/>
              </a:rPr>
              <a:t>مؤلفه‌های کیفیت دانش عبارت‌اند از</a:t>
            </a:r>
            <a:r>
              <a:rPr lang="fa-IR" sz="3200" dirty="0" smtClean="0">
                <a:cs typeface="B Mitra" panose="00000400000000000000" pitchFamily="2" charset="-78"/>
              </a:rPr>
              <a:t>:</a:t>
            </a:r>
          </a:p>
          <a:p>
            <a:pPr marL="0" indent="0" algn="just" rtl="1">
              <a:buNone/>
            </a:pPr>
            <a:endParaRPr lang="en-US" sz="3200" dirty="0">
              <a:cs typeface="B Mitra" panose="00000400000000000000" pitchFamily="2" charset="-78"/>
            </a:endParaRPr>
          </a:p>
          <a:p>
            <a:pPr lvl="0" algn="just" rtl="1"/>
            <a:r>
              <a:rPr lang="fa-IR" sz="3200" dirty="0">
                <a:cs typeface="B Mitra" panose="00000400000000000000" pitchFamily="2" charset="-78"/>
              </a:rPr>
              <a:t>جامعیت: </a:t>
            </a:r>
            <a:r>
              <a:rPr lang="fa-IR" sz="3200" dirty="0">
                <a:solidFill>
                  <a:srgbClr val="0070C0"/>
                </a:solidFill>
                <a:cs typeface="B Mitra" panose="00000400000000000000" pitchFamily="2" charset="-78"/>
              </a:rPr>
              <a:t>پوشش دادن همه مواردی که نقش مهمی دارند.</a:t>
            </a:r>
            <a:endParaRPr lang="en-US" sz="3200" dirty="0">
              <a:solidFill>
                <a:srgbClr val="0070C0"/>
              </a:solidFill>
              <a:cs typeface="B Mitra" panose="00000400000000000000" pitchFamily="2" charset="-78"/>
            </a:endParaRPr>
          </a:p>
          <a:p>
            <a:pPr lvl="0" algn="just" rtl="1"/>
            <a:r>
              <a:rPr lang="fa-IR" sz="3200" dirty="0">
                <a:cs typeface="B Mitra" panose="00000400000000000000" pitchFamily="2" charset="-78"/>
              </a:rPr>
              <a:t>یکپارچگی: </a:t>
            </a:r>
            <a:r>
              <a:rPr lang="fa-IR" sz="3200" dirty="0">
                <a:solidFill>
                  <a:srgbClr val="0070C0"/>
                </a:solidFill>
                <a:cs typeface="B Mitra" panose="00000400000000000000" pitchFamily="2" charset="-78"/>
              </a:rPr>
              <a:t>ارتباط بین معلومات به‌گونه‌ای که هر جزء بخشی از سامانه بزرگ‌تر محسوب شوند.</a:t>
            </a:r>
            <a:endParaRPr lang="en-US" sz="3200" dirty="0">
              <a:solidFill>
                <a:srgbClr val="0070C0"/>
              </a:solidFill>
              <a:cs typeface="B Mitra" panose="00000400000000000000" pitchFamily="2" charset="-78"/>
            </a:endParaRPr>
          </a:p>
          <a:p>
            <a:pPr lvl="0" algn="just" rtl="1"/>
            <a:r>
              <a:rPr lang="fa-IR" sz="3200" dirty="0">
                <a:cs typeface="B Mitra" panose="00000400000000000000" pitchFamily="2" charset="-78"/>
              </a:rPr>
              <a:t>صحت: </a:t>
            </a:r>
            <a:r>
              <a:rPr lang="fa-IR" sz="3200" dirty="0">
                <a:solidFill>
                  <a:srgbClr val="0070C0"/>
                </a:solidFill>
                <a:cs typeface="B Mitra" panose="00000400000000000000" pitchFamily="2" charset="-78"/>
              </a:rPr>
              <a:t>تطابق داشتن گزاره‌ها با واقعیت.</a:t>
            </a:r>
            <a:endParaRPr lang="en-US" sz="3200" dirty="0">
              <a:solidFill>
                <a:srgbClr val="0070C0"/>
              </a:solidFill>
              <a:cs typeface="B Mitra" panose="00000400000000000000" pitchFamily="2" charset="-78"/>
            </a:endParaRPr>
          </a:p>
          <a:p>
            <a:pPr lvl="0" algn="just" rtl="1"/>
            <a:r>
              <a:rPr lang="fa-IR" sz="3200" dirty="0">
                <a:cs typeface="B Mitra" panose="00000400000000000000" pitchFamily="2" charset="-78"/>
              </a:rPr>
              <a:t>دقت: </a:t>
            </a:r>
            <a:r>
              <a:rPr lang="fa-IR" sz="3200" dirty="0">
                <a:solidFill>
                  <a:srgbClr val="0070C0"/>
                </a:solidFill>
                <a:cs typeface="B Mitra" panose="00000400000000000000" pitchFamily="2" charset="-78"/>
              </a:rPr>
              <a:t>دربرداشتن مشخصه‌های کافی.</a:t>
            </a:r>
            <a:endParaRPr lang="en-US" sz="3200" dirty="0">
              <a:solidFill>
                <a:srgbClr val="0070C0"/>
              </a:solidFill>
              <a:cs typeface="B Mitra" panose="00000400000000000000" pitchFamily="2" charset="-78"/>
            </a:endParaRPr>
          </a:p>
          <a:p>
            <a:pPr lvl="0" algn="just" rtl="1"/>
            <a:r>
              <a:rPr lang="fa-IR" sz="3200" dirty="0">
                <a:cs typeface="B Mitra" panose="00000400000000000000" pitchFamily="2" charset="-78"/>
              </a:rPr>
              <a:t>آشکاری: </a:t>
            </a:r>
            <a:r>
              <a:rPr lang="fa-IR" sz="3200" dirty="0">
                <a:solidFill>
                  <a:srgbClr val="0070C0"/>
                </a:solidFill>
                <a:cs typeface="B Mitra" panose="00000400000000000000" pitchFamily="2" charset="-78"/>
              </a:rPr>
              <a:t>معلوم بودن ارزش‌ها و </a:t>
            </a:r>
            <a:r>
              <a:rPr lang="fa-IR" sz="3200" dirty="0" smtClean="0">
                <a:solidFill>
                  <a:srgbClr val="0070C0"/>
                </a:solidFill>
                <a:cs typeface="B Mitra" panose="00000400000000000000" pitchFamily="2" charset="-78"/>
              </a:rPr>
              <a:t>پیش‌فرض‌ها</a:t>
            </a:r>
          </a:p>
          <a:p>
            <a:pPr lvl="0" algn="just" rtl="1"/>
            <a:endParaRPr lang="en-US" sz="3200" dirty="0">
              <a:cs typeface="B Mitra" panose="00000400000000000000" pitchFamily="2" charset="-78"/>
            </a:endParaRPr>
          </a:p>
          <a:p>
            <a:pPr marL="0" indent="0" algn="just" rtl="1">
              <a:lnSpc>
                <a:spcPct val="110000"/>
              </a:lnSpc>
              <a:buNone/>
            </a:pPr>
            <a:r>
              <a:rPr lang="fa-IR" sz="2600" dirty="0">
                <a:solidFill>
                  <a:schemeClr val="bg1">
                    <a:lumMod val="50000"/>
                  </a:schemeClr>
                </a:solidFill>
                <a:cs typeface="B Mitra" panose="00000400000000000000" pitchFamily="2" charset="-78"/>
              </a:rPr>
              <a:t>معمولاً مؤلفه صحت به‌شدت موردتوجه قرار می‌گیرد و به سایر مؤلفه‌ها بی‌توجهی می‌شود. دانشی که صحت بالایی داشته اما دقت کافی نداشته باشد؛ کیفیت پایینی دارد و به‌عبارت‌دیگر قابلیت چندانی برای استفاده ندارد</a:t>
            </a:r>
            <a:r>
              <a:rPr lang="fa-IR" sz="3200" dirty="0">
                <a:solidFill>
                  <a:schemeClr val="bg1">
                    <a:lumMod val="50000"/>
                  </a:schemeClr>
                </a:solidFill>
                <a:cs typeface="B Mitra" panose="00000400000000000000" pitchFamily="2" charset="-78"/>
              </a:rPr>
              <a:t>.</a:t>
            </a:r>
            <a:endParaRPr lang="en-US" sz="3200" dirty="0">
              <a:solidFill>
                <a:schemeClr val="bg1">
                  <a:lumMod val="50000"/>
                </a:schemeClr>
              </a:solidFill>
              <a:cs typeface="B Mitra" panose="00000400000000000000" pitchFamily="2" charset="-78"/>
            </a:endParaRPr>
          </a:p>
          <a:p>
            <a:pPr marL="971550" lvl="1" indent="-514350" algn="just" rtl="1">
              <a:buFont typeface="+mj-lt"/>
              <a:buAutoNum type="arabicPeriod"/>
            </a:pPr>
            <a:endParaRPr lang="fa-IR" sz="2800" dirty="0" smtClean="0">
              <a:cs typeface="B Mitra" panose="00000400000000000000" pitchFamily="2" charset="-78"/>
            </a:endParaRPr>
          </a:p>
          <a:p>
            <a:pPr marL="0" indent="0" algn="ctr" rtl="1">
              <a:buNone/>
            </a:pPr>
            <a:endParaRPr lang="fa-IR" dirty="0" smtClean="0">
              <a:cs typeface="B Mitra" panose="00000400000000000000" pitchFamily="2" charset="-78"/>
            </a:endParaRPr>
          </a:p>
          <a:p>
            <a:pPr marL="0" indent="0" algn="just"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2304154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39</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کیفیت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cs typeface="B Mitra" panose="00000400000000000000" pitchFamily="2" charset="-78"/>
              </a:rPr>
              <a:t>برخی از خطاهای جدی به‌ویژه در علوم انسانی عبارت‌اند از</a:t>
            </a:r>
            <a:r>
              <a:rPr lang="fa-IR" dirty="0" smtClean="0">
                <a:cs typeface="B Mitra" panose="00000400000000000000" pitchFamily="2" charset="-78"/>
              </a:rPr>
              <a:t>:</a:t>
            </a:r>
          </a:p>
          <a:p>
            <a:pPr marL="0" indent="0" algn="just" rtl="1">
              <a:buNone/>
            </a:pPr>
            <a:endParaRPr lang="en-US" dirty="0">
              <a:cs typeface="B Mitra" panose="00000400000000000000" pitchFamily="2" charset="-78"/>
            </a:endParaRPr>
          </a:p>
          <a:p>
            <a:pPr algn="just" rtl="1">
              <a:lnSpc>
                <a:spcPct val="150000"/>
              </a:lnSpc>
            </a:pPr>
            <a:r>
              <a:rPr lang="fa-IR" dirty="0">
                <a:cs typeface="B Mitra" panose="00000400000000000000" pitchFamily="2" charset="-78"/>
              </a:rPr>
              <a:t>هم‌افزایی پایین بین معلومات</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عدم توجه و یا پنهان بودن ارزش‌ها</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بی‌توجهی به مفاهیم</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تولید محتوای صوری</a:t>
            </a:r>
            <a:endParaRPr lang="en-US" dirty="0">
              <a:cs typeface="B Mitra" panose="00000400000000000000" pitchFamily="2" charset="-78"/>
            </a:endParaRPr>
          </a:p>
          <a:p>
            <a:pPr marL="971550" lvl="1" indent="-514350" algn="just" rtl="1">
              <a:buFont typeface="+mj-lt"/>
              <a:buAutoNum type="arabicPeriod"/>
            </a:pPr>
            <a:endParaRPr lang="fa-IR" sz="2800" dirty="0" smtClean="0">
              <a:cs typeface="B Mitra" panose="00000400000000000000" pitchFamily="2" charset="-78"/>
            </a:endParaRPr>
          </a:p>
          <a:p>
            <a:pPr marL="0" indent="0" algn="ctr" rtl="1">
              <a:buNone/>
            </a:pPr>
            <a:endParaRPr lang="fa-IR" dirty="0" smtClean="0">
              <a:cs typeface="B Mitra" panose="00000400000000000000" pitchFamily="2" charset="-78"/>
            </a:endParaRPr>
          </a:p>
          <a:p>
            <a:pPr marL="0" indent="0" algn="just"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596324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مفهوم دانش</a:t>
            </a:r>
            <a:endParaRPr lang="en-US" b="1" dirty="0">
              <a:solidFill>
                <a:srgbClr val="0070C0"/>
              </a:solidFill>
              <a:cs typeface="B Mitra" panose="00000400000000000000" pitchFamily="2" charset="-78"/>
            </a:endParaRPr>
          </a:p>
        </p:txBody>
      </p:sp>
      <p:sp>
        <p:nvSpPr>
          <p:cNvPr id="8" name="Content Placeholder 2"/>
          <p:cNvSpPr txBox="1">
            <a:spLocks/>
          </p:cNvSpPr>
          <p:nvPr/>
        </p:nvSpPr>
        <p:spPr>
          <a:xfrm>
            <a:off x="132521" y="790173"/>
            <a:ext cx="11940209" cy="5649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Low" rtl="1"/>
            <a:endParaRPr lang="fa-IR" sz="2000" dirty="0" smtClean="0">
              <a:solidFill>
                <a:schemeClr val="accent1">
                  <a:lumMod val="50000"/>
                </a:schemeClr>
              </a:solidFill>
              <a:cs typeface="B Mitra" panose="00000400000000000000" pitchFamily="2" charset="-78"/>
            </a:endParaRPr>
          </a:p>
          <a:p>
            <a:pPr marL="0" indent="0" algn="ctr" rtl="1">
              <a:buNone/>
            </a:pPr>
            <a:endParaRPr lang="fa-IR" sz="2000" dirty="0" smtClean="0">
              <a:solidFill>
                <a:schemeClr val="accent1">
                  <a:lumMod val="50000"/>
                </a:schemeClr>
              </a:solidFill>
              <a:cs typeface="B Mitra" panose="00000400000000000000" pitchFamily="2" charset="-78"/>
            </a:endParaRPr>
          </a:p>
          <a:p>
            <a:pPr marL="0" indent="0" algn="ctr" rtl="1">
              <a:buNone/>
            </a:pPr>
            <a:endParaRPr lang="fa-IR" sz="2000" b="1" dirty="0" smtClean="0">
              <a:solidFill>
                <a:schemeClr val="accent1">
                  <a:lumMod val="50000"/>
                </a:schemeClr>
              </a:solidFill>
              <a:cs typeface="B Mitra" panose="00000400000000000000" pitchFamily="2" charset="-78"/>
            </a:endParaRPr>
          </a:p>
          <a:p>
            <a:pPr marL="0" indent="0" algn="ctr" rtl="1">
              <a:buNone/>
            </a:pPr>
            <a:r>
              <a:rPr lang="fa-IR" sz="2000" b="1" dirty="0" smtClean="0">
                <a:solidFill>
                  <a:schemeClr val="accent1">
                    <a:lumMod val="50000"/>
                  </a:schemeClr>
                </a:solidFill>
                <a:cs typeface="B Mitra" panose="00000400000000000000" pitchFamily="2" charset="-78"/>
              </a:rPr>
              <a:t>علم </a:t>
            </a:r>
            <a:r>
              <a:rPr lang="fa-IR" sz="2000" b="1" dirty="0">
                <a:solidFill>
                  <a:schemeClr val="accent1">
                    <a:lumMod val="50000"/>
                  </a:schemeClr>
                </a:solidFill>
                <a:cs typeface="B Mitra" panose="00000400000000000000" pitchFamily="2" charset="-78"/>
              </a:rPr>
              <a:t>(دانش) انسان «الگوی ذهنی او از جهان خارج از ذهن» اوست. </a:t>
            </a:r>
          </a:p>
          <a:p>
            <a:pPr marL="0" indent="0" algn="ctr" rtl="1">
              <a:buNone/>
            </a:pPr>
            <a:endParaRPr lang="fa-IR" sz="2000" dirty="0" smtClean="0"/>
          </a:p>
          <a:p>
            <a:pPr marL="0" indent="0" algn="ctr" rtl="1">
              <a:buNone/>
            </a:pPr>
            <a:endParaRPr lang="fa-IR" sz="2000" dirty="0" smtClean="0"/>
          </a:p>
          <a:p>
            <a:pPr marL="0" indent="0" algn="ctr" rtl="1">
              <a:buNone/>
            </a:pPr>
            <a:r>
              <a:rPr lang="fa-IR" sz="2000" dirty="0">
                <a:solidFill>
                  <a:schemeClr val="accent1">
                    <a:lumMod val="50000"/>
                  </a:schemeClr>
                </a:solidFill>
                <a:cs typeface="B Mitra" panose="00000400000000000000" pitchFamily="2" charset="-78"/>
              </a:rPr>
              <a:t> ذهن از شئون نفس است.</a:t>
            </a:r>
          </a:p>
          <a:p>
            <a:pPr marL="0" indent="0" algn="ctr" rtl="1">
              <a:buNone/>
            </a:pPr>
            <a:r>
              <a:rPr lang="fa-IR" sz="2000" dirty="0">
                <a:solidFill>
                  <a:schemeClr val="accent1">
                    <a:lumMod val="50000"/>
                  </a:schemeClr>
                </a:solidFill>
                <a:cs typeface="B Mitra" panose="00000400000000000000" pitchFamily="2" charset="-78"/>
              </a:rPr>
              <a:t>«ذهن» استعداد نفس در اکتساب علم است</a:t>
            </a:r>
            <a:r>
              <a:rPr lang="fa-IR" sz="2000" dirty="0" smtClean="0">
                <a:solidFill>
                  <a:schemeClr val="accent1">
                    <a:lumMod val="50000"/>
                  </a:schemeClr>
                </a:solidFill>
                <a:cs typeface="B Mitra" panose="00000400000000000000" pitchFamily="2" charset="-78"/>
              </a:rPr>
              <a:t>.</a:t>
            </a:r>
          </a:p>
          <a:p>
            <a:pPr marL="0" indent="0" algn="ctr" rtl="1">
              <a:buNone/>
            </a:pPr>
            <a:endParaRPr lang="fa-IR" sz="2000" dirty="0">
              <a:solidFill>
                <a:schemeClr val="accent1">
                  <a:lumMod val="50000"/>
                </a:schemeClr>
              </a:solidFill>
              <a:cs typeface="B Mitra" panose="00000400000000000000" pitchFamily="2" charset="-78"/>
            </a:endParaRPr>
          </a:p>
          <a:p>
            <a:pPr marL="0" indent="0" algn="ctr" rtl="1">
              <a:buNone/>
            </a:pPr>
            <a:r>
              <a:rPr lang="fa-IR" sz="2000" dirty="0">
                <a:solidFill>
                  <a:schemeClr val="accent1">
                    <a:lumMod val="50000"/>
                  </a:schemeClr>
                </a:solidFill>
                <a:cs typeface="B Mitra" panose="00000400000000000000" pitchFamily="2" charset="-78"/>
              </a:rPr>
              <a:t>در برخی از فلسفه‎های معاصر </a:t>
            </a:r>
            <a:r>
              <a:rPr lang="fa-IR" sz="2000" dirty="0" smtClean="0">
                <a:solidFill>
                  <a:schemeClr val="accent1">
                    <a:lumMod val="50000"/>
                  </a:schemeClr>
                </a:solidFill>
                <a:cs typeface="B Mitra" panose="00000400000000000000" pitchFamily="2" charset="-78"/>
              </a:rPr>
              <a:t>غربی، </a:t>
            </a:r>
            <a:r>
              <a:rPr lang="fa-IR" sz="2000" dirty="0">
                <a:solidFill>
                  <a:schemeClr val="accent1">
                    <a:lumMod val="50000"/>
                  </a:schemeClr>
                </a:solidFill>
                <a:cs typeface="B Mitra" panose="00000400000000000000" pitchFamily="2" charset="-78"/>
              </a:rPr>
              <a:t>«نفس» </a:t>
            </a:r>
            <a:r>
              <a:rPr lang="fa-IR" sz="2000" dirty="0" smtClean="0">
                <a:solidFill>
                  <a:schemeClr val="accent1">
                    <a:lumMod val="50000"/>
                  </a:schemeClr>
                </a:solidFill>
                <a:cs typeface="B Mitra" panose="00000400000000000000" pitchFamily="2" charset="-78"/>
              </a:rPr>
              <a:t>مورد </a:t>
            </a:r>
            <a:r>
              <a:rPr lang="fa-IR" sz="2000" dirty="0">
                <a:solidFill>
                  <a:schemeClr val="accent1">
                    <a:lumMod val="50000"/>
                  </a:schemeClr>
                </a:solidFill>
                <a:cs typeface="B Mitra" panose="00000400000000000000" pitchFamily="2" charset="-78"/>
              </a:rPr>
              <a:t>شکّ قرار گرفته و «ذهن» </a:t>
            </a:r>
            <a:r>
              <a:rPr lang="fa-IR" sz="2000" dirty="0" smtClean="0">
                <a:solidFill>
                  <a:schemeClr val="accent1">
                    <a:lumMod val="50000"/>
                  </a:schemeClr>
                </a:solidFill>
                <a:cs typeface="B Mitra" panose="00000400000000000000" pitchFamily="2" charset="-78"/>
              </a:rPr>
              <a:t>جایگزین آن </a:t>
            </a:r>
            <a:r>
              <a:rPr lang="fa-IR" sz="2000" dirty="0">
                <a:solidFill>
                  <a:schemeClr val="accent1">
                    <a:lumMod val="50000"/>
                  </a:schemeClr>
                </a:solidFill>
                <a:cs typeface="B Mitra" panose="00000400000000000000" pitchFamily="2" charset="-78"/>
              </a:rPr>
              <a:t>شده است. </a:t>
            </a:r>
          </a:p>
          <a:p>
            <a:pPr marL="0" indent="0" algn="ctr" rtl="1">
              <a:buNone/>
            </a:pPr>
            <a:endParaRPr lang="fa-IR" sz="2000" dirty="0" smtClean="0">
              <a:solidFill>
                <a:schemeClr val="accent1">
                  <a:lumMod val="50000"/>
                </a:schemeClr>
              </a:solidFill>
              <a:cs typeface="B Mitra" panose="00000400000000000000" pitchFamily="2" charset="-78"/>
            </a:endParaRPr>
          </a:p>
          <a:p>
            <a:endParaRPr lang="fa-IR" dirty="0" smtClean="0">
              <a:cs typeface="B Mitra" panose="00000400000000000000" pitchFamily="2" charset="-78"/>
            </a:endParaRPr>
          </a:p>
          <a:p>
            <a:pPr marL="0" indent="0">
              <a:buFont typeface="Arial" panose="020B0604020202020204" pitchFamily="34" charset="0"/>
              <a:buNone/>
            </a:pPr>
            <a:endParaRPr lang="fa-IR" dirty="0" smtClean="0">
              <a:cs typeface="B Mitra" panose="00000400000000000000" pitchFamily="2" charset="-78"/>
            </a:endParaRPr>
          </a:p>
          <a:p>
            <a:pPr marL="0" indent="0">
              <a:buFont typeface="Arial" panose="020B0604020202020204" pitchFamily="34" charset="0"/>
              <a:buNone/>
            </a:pPr>
            <a:endParaRPr lang="fa-IR" dirty="0" smtClean="0"/>
          </a:p>
          <a:p>
            <a:endParaRPr lang="fa-IR" dirty="0"/>
          </a:p>
        </p:txBody>
      </p:sp>
    </p:spTree>
    <p:extLst>
      <p:ext uri="{BB962C8B-B14F-4D97-AF65-F5344CB8AC3E}">
        <p14:creationId xmlns:p14="http://schemas.microsoft.com/office/powerpoint/2010/main" val="2684817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40</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کیفیت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cs typeface="B Mitra" panose="00000400000000000000" pitchFamily="2" charset="-78"/>
              </a:rPr>
              <a:t>برخی از خطاهای جدی به‌ویژه در علوم انسانی عبارت‌اند از</a:t>
            </a:r>
            <a:r>
              <a:rPr lang="fa-IR" dirty="0" smtClean="0">
                <a:cs typeface="B Mitra" panose="00000400000000000000" pitchFamily="2" charset="-78"/>
              </a:rPr>
              <a:t>:</a:t>
            </a:r>
          </a:p>
          <a:p>
            <a:pPr marL="0" indent="0" algn="just" rtl="1">
              <a:buNone/>
            </a:pPr>
            <a:endParaRPr lang="en-US" dirty="0">
              <a:cs typeface="B Mitra" panose="00000400000000000000" pitchFamily="2" charset="-78"/>
            </a:endParaRPr>
          </a:p>
          <a:p>
            <a:pPr algn="just" rtl="1">
              <a:lnSpc>
                <a:spcPct val="150000"/>
              </a:lnSpc>
            </a:pPr>
            <a:r>
              <a:rPr lang="fa-IR" dirty="0">
                <a:cs typeface="B Mitra" panose="00000400000000000000" pitchFamily="2" charset="-78"/>
              </a:rPr>
              <a:t>هم‌افزایی پایین بین معلومات</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عدم توجه و یا پنهان بودن ارزش‌ها</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بی‌توجهی به مفاهیم</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تولید محتوای صوری</a:t>
            </a:r>
            <a:endParaRPr lang="en-US" dirty="0">
              <a:cs typeface="B Mitra" panose="00000400000000000000" pitchFamily="2" charset="-78"/>
            </a:endParaRPr>
          </a:p>
          <a:p>
            <a:pPr marL="971550" lvl="1" indent="-514350" algn="just" rtl="1">
              <a:buFont typeface="+mj-lt"/>
              <a:buAutoNum type="arabicPeriod"/>
            </a:pPr>
            <a:endParaRPr lang="fa-IR" sz="2800" dirty="0" smtClean="0">
              <a:cs typeface="B Mitra" panose="00000400000000000000" pitchFamily="2" charset="-78"/>
            </a:endParaRPr>
          </a:p>
          <a:p>
            <a:pPr marL="0" indent="0" algn="ctr" rtl="1">
              <a:buNone/>
            </a:pPr>
            <a:endParaRPr lang="fa-IR" dirty="0" smtClean="0">
              <a:cs typeface="B Mitra" panose="00000400000000000000" pitchFamily="2" charset="-78"/>
            </a:endParaRPr>
          </a:p>
          <a:p>
            <a:pPr marL="0" indent="0" algn="just"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0" name="Rounded Rectangular Callout 9"/>
          <p:cNvSpPr/>
          <p:nvPr/>
        </p:nvSpPr>
        <p:spPr>
          <a:xfrm>
            <a:off x="685800" y="1789043"/>
            <a:ext cx="6626087" cy="3154018"/>
          </a:xfrm>
          <a:prstGeom prst="wedgeRoundRectCallout">
            <a:avLst>
              <a:gd name="adj1" fmla="val 64250"/>
              <a:gd name="adj2" fmla="val -12866"/>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just" rtl="1"/>
            <a:endParaRPr lang="fa-IR" sz="2400" dirty="0">
              <a:solidFill>
                <a:schemeClr val="accent1">
                  <a:lumMod val="50000"/>
                </a:schemeClr>
              </a:solidFill>
              <a:cs typeface="B Mitra" panose="00000400000000000000" pitchFamily="2" charset="-78"/>
            </a:endParaRPr>
          </a:p>
        </p:txBody>
      </p:sp>
      <p:pic>
        <p:nvPicPr>
          <p:cNvPr id="11" name="Picture 10"/>
          <p:cNvPicPr/>
          <p:nvPr/>
        </p:nvPicPr>
        <p:blipFill>
          <a:blip r:embed="rId5" cstate="print">
            <a:extLst>
              <a:ext uri="{28A0092B-C50C-407E-A947-70E740481C1C}">
                <a14:useLocalDpi xmlns:a14="http://schemas.microsoft.com/office/drawing/2010/main" val="0"/>
              </a:ext>
            </a:extLst>
          </a:blip>
          <a:stretch>
            <a:fillRect/>
          </a:stretch>
        </p:blipFill>
        <p:spPr>
          <a:xfrm>
            <a:off x="1634696" y="2080687"/>
            <a:ext cx="4461304" cy="2438304"/>
          </a:xfrm>
          <a:prstGeom prst="rect">
            <a:avLst/>
          </a:prstGeom>
        </p:spPr>
      </p:pic>
    </p:spTree>
    <p:extLst>
      <p:ext uri="{BB962C8B-B14F-4D97-AF65-F5344CB8AC3E}">
        <p14:creationId xmlns:p14="http://schemas.microsoft.com/office/powerpoint/2010/main" val="16320086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41</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کیفیت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cs typeface="B Mitra" panose="00000400000000000000" pitchFamily="2" charset="-78"/>
              </a:rPr>
              <a:t>برخی از خطاهای جدی به‌ویژه در علوم انسانی عبارت‌اند از</a:t>
            </a:r>
            <a:r>
              <a:rPr lang="fa-IR" dirty="0" smtClean="0">
                <a:cs typeface="B Mitra" panose="00000400000000000000" pitchFamily="2" charset="-78"/>
              </a:rPr>
              <a:t>:</a:t>
            </a:r>
          </a:p>
          <a:p>
            <a:pPr marL="0" indent="0" algn="just" rtl="1">
              <a:buNone/>
            </a:pPr>
            <a:endParaRPr lang="en-US" dirty="0">
              <a:cs typeface="B Mitra" panose="00000400000000000000" pitchFamily="2" charset="-78"/>
            </a:endParaRPr>
          </a:p>
          <a:p>
            <a:pPr algn="just" rtl="1">
              <a:lnSpc>
                <a:spcPct val="150000"/>
              </a:lnSpc>
            </a:pPr>
            <a:r>
              <a:rPr lang="fa-IR" dirty="0">
                <a:cs typeface="B Mitra" panose="00000400000000000000" pitchFamily="2" charset="-78"/>
              </a:rPr>
              <a:t>هم‌افزایی پایین بین معلومات</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عدم توجه و یا پنهان بودن ارزش‌ها</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بی‌توجهی به مفاهیم</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تولید محتوای صوری</a:t>
            </a:r>
            <a:endParaRPr lang="en-US" dirty="0">
              <a:cs typeface="B Mitra" panose="00000400000000000000" pitchFamily="2" charset="-78"/>
            </a:endParaRPr>
          </a:p>
          <a:p>
            <a:pPr marL="971550" lvl="1" indent="-514350" algn="just" rtl="1">
              <a:buFont typeface="+mj-lt"/>
              <a:buAutoNum type="arabicPeriod"/>
            </a:pPr>
            <a:endParaRPr lang="fa-IR" sz="2800" dirty="0" smtClean="0">
              <a:cs typeface="B Mitra" panose="00000400000000000000" pitchFamily="2" charset="-78"/>
            </a:endParaRPr>
          </a:p>
          <a:p>
            <a:pPr marL="0" indent="0" algn="ctr" rtl="1">
              <a:buNone/>
            </a:pPr>
            <a:endParaRPr lang="fa-IR" dirty="0" smtClean="0">
              <a:cs typeface="B Mitra" panose="00000400000000000000" pitchFamily="2" charset="-78"/>
            </a:endParaRPr>
          </a:p>
          <a:p>
            <a:pPr marL="0" indent="0" algn="just"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0" name="Rounded Rectangular Callout 9"/>
          <p:cNvSpPr/>
          <p:nvPr/>
        </p:nvSpPr>
        <p:spPr>
          <a:xfrm>
            <a:off x="291548" y="2464904"/>
            <a:ext cx="6626087" cy="3154018"/>
          </a:xfrm>
          <a:prstGeom prst="wedgeRoundRectCallout">
            <a:avLst>
              <a:gd name="adj1" fmla="val 64250"/>
              <a:gd name="adj2" fmla="val -12866"/>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endParaRPr lang="fa-IR" sz="2800" dirty="0" smtClean="0">
              <a:solidFill>
                <a:srgbClr val="0070C0"/>
              </a:solidFill>
              <a:cs typeface="B Mitra" panose="00000400000000000000" pitchFamily="2" charset="-78"/>
            </a:endParaRPr>
          </a:p>
          <a:p>
            <a:pPr algn="ctr" rtl="1"/>
            <a:endParaRPr lang="fa-IR" sz="2800" dirty="0">
              <a:solidFill>
                <a:srgbClr val="0070C0"/>
              </a:solidFill>
              <a:cs typeface="B Mitra" panose="00000400000000000000" pitchFamily="2" charset="-78"/>
            </a:endParaRPr>
          </a:p>
          <a:p>
            <a:pPr algn="ctr" rtl="1"/>
            <a:r>
              <a:rPr lang="fa-IR" sz="2800" dirty="0" smtClean="0">
                <a:solidFill>
                  <a:srgbClr val="0070C0"/>
                </a:solidFill>
                <a:cs typeface="B Mitra" panose="00000400000000000000" pitchFamily="2" charset="-78"/>
              </a:rPr>
              <a:t>باید </a:t>
            </a:r>
            <a:r>
              <a:rPr lang="fa-IR" sz="2800" dirty="0">
                <a:solidFill>
                  <a:srgbClr val="0070C0"/>
                </a:solidFill>
                <a:cs typeface="B Mitra" panose="00000400000000000000" pitchFamily="2" charset="-78"/>
              </a:rPr>
              <a:t>موشکافانه به ورود و جهت‌دهی‌های ارزش‌ها توجه داشت. به‌کارگیری محتواهای ارائه‌شده، بدون توجه به ارزش‌های نهفته در آن تناقض‌های زیادی پدید می‌آورد.</a:t>
            </a:r>
            <a:endParaRPr lang="en-US" sz="2800" dirty="0">
              <a:solidFill>
                <a:srgbClr val="0070C0"/>
              </a:solidFill>
              <a:cs typeface="B Mitra" panose="00000400000000000000" pitchFamily="2" charset="-78"/>
            </a:endParaRPr>
          </a:p>
          <a:p>
            <a:pPr algn="ctr" rtl="1"/>
            <a:endParaRPr lang="fa-IR" sz="2800" dirty="0">
              <a:solidFill>
                <a:srgbClr val="0070C0"/>
              </a:solidFill>
              <a:cs typeface="B Mitra" panose="00000400000000000000" pitchFamily="2" charset="-78"/>
            </a:endParaRPr>
          </a:p>
        </p:txBody>
      </p:sp>
    </p:spTree>
    <p:extLst>
      <p:ext uri="{BB962C8B-B14F-4D97-AF65-F5344CB8AC3E}">
        <p14:creationId xmlns:p14="http://schemas.microsoft.com/office/powerpoint/2010/main" val="13638808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42</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کیفیت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cs typeface="B Mitra" panose="00000400000000000000" pitchFamily="2" charset="-78"/>
              </a:rPr>
              <a:t>برخی از خطاهای جدی به‌ویژه در علوم انسانی عبارت‌اند از</a:t>
            </a:r>
            <a:r>
              <a:rPr lang="fa-IR" dirty="0" smtClean="0">
                <a:cs typeface="B Mitra" panose="00000400000000000000" pitchFamily="2" charset="-78"/>
              </a:rPr>
              <a:t>:</a:t>
            </a:r>
          </a:p>
          <a:p>
            <a:pPr marL="0" indent="0" algn="just" rtl="1">
              <a:buNone/>
            </a:pPr>
            <a:endParaRPr lang="en-US" dirty="0">
              <a:cs typeface="B Mitra" panose="00000400000000000000" pitchFamily="2" charset="-78"/>
            </a:endParaRPr>
          </a:p>
          <a:p>
            <a:pPr algn="just" rtl="1">
              <a:lnSpc>
                <a:spcPct val="150000"/>
              </a:lnSpc>
            </a:pPr>
            <a:r>
              <a:rPr lang="fa-IR" dirty="0">
                <a:cs typeface="B Mitra" panose="00000400000000000000" pitchFamily="2" charset="-78"/>
              </a:rPr>
              <a:t>هم‌افزایی پایین بین معلومات</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عدم توجه و یا پنهان بودن ارزش‌ها</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بی‌توجهی به مفاهیم</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تولید محتوای صوری</a:t>
            </a:r>
            <a:endParaRPr lang="en-US" dirty="0">
              <a:cs typeface="B Mitra" panose="00000400000000000000" pitchFamily="2" charset="-78"/>
            </a:endParaRPr>
          </a:p>
          <a:p>
            <a:pPr marL="971550" lvl="1" indent="-514350" algn="just" rtl="1">
              <a:buFont typeface="+mj-lt"/>
              <a:buAutoNum type="arabicPeriod"/>
            </a:pPr>
            <a:endParaRPr lang="fa-IR" sz="2800" dirty="0" smtClean="0">
              <a:cs typeface="B Mitra" panose="00000400000000000000" pitchFamily="2" charset="-78"/>
            </a:endParaRPr>
          </a:p>
          <a:p>
            <a:pPr marL="0" indent="0" algn="ctr" rtl="1">
              <a:buNone/>
            </a:pPr>
            <a:endParaRPr lang="fa-IR" dirty="0" smtClean="0">
              <a:cs typeface="B Mitra" panose="00000400000000000000" pitchFamily="2" charset="-78"/>
            </a:endParaRPr>
          </a:p>
          <a:p>
            <a:pPr marL="0" indent="0" algn="just"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0" name="Rounded Rectangular Callout 9"/>
          <p:cNvSpPr/>
          <p:nvPr/>
        </p:nvSpPr>
        <p:spPr>
          <a:xfrm>
            <a:off x="291548" y="2464904"/>
            <a:ext cx="6626087" cy="3154018"/>
          </a:xfrm>
          <a:prstGeom prst="wedgeRoundRectCallout">
            <a:avLst>
              <a:gd name="adj1" fmla="val 80977"/>
              <a:gd name="adj2" fmla="val 17443"/>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endParaRPr lang="fa-IR" sz="2800" dirty="0" smtClean="0">
              <a:solidFill>
                <a:srgbClr val="0070C0"/>
              </a:solidFill>
              <a:cs typeface="B Mitra" panose="00000400000000000000" pitchFamily="2" charset="-78"/>
            </a:endParaRPr>
          </a:p>
          <a:p>
            <a:pPr algn="ctr" rtl="1"/>
            <a:endParaRPr lang="fa-IR" sz="2800" dirty="0">
              <a:solidFill>
                <a:srgbClr val="0070C0"/>
              </a:solidFill>
              <a:cs typeface="B Mitra" panose="00000400000000000000" pitchFamily="2" charset="-78"/>
            </a:endParaRPr>
          </a:p>
          <a:p>
            <a:pPr algn="ctr" rtl="1"/>
            <a:endParaRPr lang="fa-IR" sz="2800" dirty="0">
              <a:solidFill>
                <a:srgbClr val="0070C0"/>
              </a:solidFill>
              <a:cs typeface="B Mitra" panose="00000400000000000000" pitchFamily="2" charset="-78"/>
            </a:endParaRPr>
          </a:p>
        </p:txBody>
      </p:sp>
      <p:pic>
        <p:nvPicPr>
          <p:cNvPr id="11" name="Picture 10"/>
          <p:cNvPicPr/>
          <p:nvPr/>
        </p:nvPicPr>
        <p:blipFill>
          <a:blip r:embed="rId5" cstate="print">
            <a:extLst>
              <a:ext uri="{28A0092B-C50C-407E-A947-70E740481C1C}">
                <a14:useLocalDpi xmlns:a14="http://schemas.microsoft.com/office/drawing/2010/main" val="0"/>
              </a:ext>
            </a:extLst>
          </a:blip>
          <a:stretch>
            <a:fillRect/>
          </a:stretch>
        </p:blipFill>
        <p:spPr>
          <a:xfrm>
            <a:off x="1939637" y="2590801"/>
            <a:ext cx="3519054" cy="3028122"/>
          </a:xfrm>
          <a:prstGeom prst="rect">
            <a:avLst/>
          </a:prstGeom>
        </p:spPr>
      </p:pic>
    </p:spTree>
    <p:extLst>
      <p:ext uri="{BB962C8B-B14F-4D97-AF65-F5344CB8AC3E}">
        <p14:creationId xmlns:p14="http://schemas.microsoft.com/office/powerpoint/2010/main" val="23202012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43</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کیفیت علم</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38200" y="13961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sp>
        <p:nvSpPr>
          <p:cNvPr id="17" name="Content Placeholder 2"/>
          <p:cNvSpPr txBox="1">
            <a:spLocks/>
          </p:cNvSpPr>
          <p:nvPr/>
        </p:nvSpPr>
        <p:spPr>
          <a:xfrm>
            <a:off x="990600" y="15485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cs typeface="B Mitra" panose="00000400000000000000" pitchFamily="2" charset="-78"/>
              </a:rPr>
              <a:t>برخی از خطاهای جدی به‌ویژه در علوم انسانی عبارت‌اند از</a:t>
            </a:r>
            <a:r>
              <a:rPr lang="fa-IR" dirty="0" smtClean="0">
                <a:cs typeface="B Mitra" panose="00000400000000000000" pitchFamily="2" charset="-78"/>
              </a:rPr>
              <a:t>:</a:t>
            </a:r>
          </a:p>
          <a:p>
            <a:pPr marL="0" indent="0" algn="just" rtl="1">
              <a:buNone/>
            </a:pPr>
            <a:endParaRPr lang="en-US" dirty="0">
              <a:cs typeface="B Mitra" panose="00000400000000000000" pitchFamily="2" charset="-78"/>
            </a:endParaRPr>
          </a:p>
          <a:p>
            <a:pPr algn="just" rtl="1">
              <a:lnSpc>
                <a:spcPct val="150000"/>
              </a:lnSpc>
            </a:pPr>
            <a:r>
              <a:rPr lang="fa-IR" dirty="0">
                <a:cs typeface="B Mitra" panose="00000400000000000000" pitchFamily="2" charset="-78"/>
              </a:rPr>
              <a:t>هم‌افزایی پایین بین معلومات</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عدم توجه و یا پنهان بودن ارزش‌ها</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بی‌توجهی به مفاهیم</a:t>
            </a:r>
            <a:endParaRPr lang="en-US" dirty="0">
              <a:cs typeface="B Mitra" panose="00000400000000000000" pitchFamily="2" charset="-78"/>
            </a:endParaRPr>
          </a:p>
          <a:p>
            <a:pPr algn="just" rtl="1">
              <a:lnSpc>
                <a:spcPct val="150000"/>
              </a:lnSpc>
            </a:pPr>
            <a:r>
              <a:rPr lang="fa-IR" dirty="0">
                <a:cs typeface="B Mitra" panose="00000400000000000000" pitchFamily="2" charset="-78"/>
              </a:rPr>
              <a:t>تولید محتوای صوری</a:t>
            </a:r>
            <a:endParaRPr lang="en-US" dirty="0">
              <a:cs typeface="B Mitra" panose="00000400000000000000" pitchFamily="2" charset="-78"/>
            </a:endParaRPr>
          </a:p>
          <a:p>
            <a:pPr marL="971550" lvl="1" indent="-514350" algn="just" rtl="1">
              <a:buFont typeface="+mj-lt"/>
              <a:buAutoNum type="arabicPeriod"/>
            </a:pPr>
            <a:endParaRPr lang="fa-IR" sz="2800" dirty="0" smtClean="0">
              <a:cs typeface="B Mitra" panose="00000400000000000000" pitchFamily="2" charset="-78"/>
            </a:endParaRPr>
          </a:p>
          <a:p>
            <a:pPr marL="0" indent="0" algn="ctr" rtl="1">
              <a:buNone/>
            </a:pPr>
            <a:endParaRPr lang="fa-IR" dirty="0" smtClean="0">
              <a:cs typeface="B Mitra" panose="00000400000000000000" pitchFamily="2" charset="-78"/>
            </a:endParaRPr>
          </a:p>
          <a:p>
            <a:pPr marL="0" indent="0" algn="just" rtl="1">
              <a:buNone/>
            </a:pPr>
            <a:endParaRPr lang="en-US" dirty="0">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10" name="Rounded Rectangular Callout 9"/>
          <p:cNvSpPr/>
          <p:nvPr/>
        </p:nvSpPr>
        <p:spPr>
          <a:xfrm>
            <a:off x="291548" y="2464904"/>
            <a:ext cx="6626087" cy="3154018"/>
          </a:xfrm>
          <a:prstGeom prst="wedgeRoundRectCallout">
            <a:avLst>
              <a:gd name="adj1" fmla="val 80977"/>
              <a:gd name="adj2" fmla="val 17443"/>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endParaRPr lang="fa-IR" sz="2800" dirty="0" smtClean="0">
              <a:solidFill>
                <a:srgbClr val="0070C0"/>
              </a:solidFill>
              <a:cs typeface="B Mitra" panose="00000400000000000000" pitchFamily="2" charset="-78"/>
            </a:endParaRPr>
          </a:p>
          <a:p>
            <a:pPr algn="ctr" rtl="1"/>
            <a:endParaRPr lang="fa-IR" sz="2800" dirty="0">
              <a:solidFill>
                <a:srgbClr val="0070C0"/>
              </a:solidFill>
              <a:cs typeface="B Mitra" panose="00000400000000000000" pitchFamily="2" charset="-78"/>
            </a:endParaRPr>
          </a:p>
          <a:p>
            <a:pPr algn="ctr" rtl="1"/>
            <a:endParaRPr lang="fa-IR" sz="2800" dirty="0">
              <a:solidFill>
                <a:srgbClr val="0070C0"/>
              </a:solidFill>
              <a:cs typeface="B Mitra" panose="00000400000000000000" pitchFamily="2" charset="-78"/>
            </a:endParaRPr>
          </a:p>
        </p:txBody>
      </p:sp>
      <p:pic>
        <p:nvPicPr>
          <p:cNvPr id="12" name="Picture 11"/>
          <p:cNvPicPr/>
          <p:nvPr/>
        </p:nvPicPr>
        <p:blipFill>
          <a:blip r:embed="rId5" cstate="print">
            <a:extLst>
              <a:ext uri="{28A0092B-C50C-407E-A947-70E740481C1C}">
                <a14:useLocalDpi xmlns:a14="http://schemas.microsoft.com/office/drawing/2010/main" val="0"/>
              </a:ext>
            </a:extLst>
          </a:blip>
          <a:stretch>
            <a:fillRect/>
          </a:stretch>
        </p:blipFill>
        <p:spPr>
          <a:xfrm>
            <a:off x="1208723" y="2776652"/>
            <a:ext cx="4721023" cy="2626621"/>
          </a:xfrm>
          <a:prstGeom prst="rect">
            <a:avLst/>
          </a:prstGeom>
        </p:spPr>
      </p:pic>
    </p:spTree>
    <p:extLst>
      <p:ext uri="{BB962C8B-B14F-4D97-AF65-F5344CB8AC3E}">
        <p14:creationId xmlns:p14="http://schemas.microsoft.com/office/powerpoint/2010/main" val="22645103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44</a:t>
            </a:fld>
            <a:endParaRPr lang="en-US" dirty="0"/>
          </a:p>
        </p:txBody>
      </p:sp>
      <p:sp>
        <p:nvSpPr>
          <p:cNvPr id="7" name="TextBox 6"/>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کتاب مبانی مدیریت دانش هم‌افزا </a:t>
            </a:r>
            <a:endParaRPr lang="en-US" b="1" dirty="0">
              <a:solidFill>
                <a:srgbClr val="0070C0"/>
              </a:solidFill>
              <a:cs typeface="B Mitra" panose="00000400000000000000" pitchFamily="2" charset="-78"/>
            </a:endParaRPr>
          </a:p>
        </p:txBody>
      </p:sp>
      <p:pic>
        <p:nvPicPr>
          <p:cNvPr id="14"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47270" y="4931285"/>
            <a:ext cx="73342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6106" y="4755388"/>
            <a:ext cx="6096000" cy="1313821"/>
          </a:xfrm>
          <a:prstGeom prst="rect">
            <a:avLst/>
          </a:prstGeom>
        </p:spPr>
        <p:txBody>
          <a:bodyPr>
            <a:spAutoFit/>
          </a:bodyPr>
          <a:lstStyle/>
          <a:p>
            <a:pPr indent="180340" algn="r" rtl="1">
              <a:lnSpc>
                <a:spcPct val="107000"/>
              </a:lnSpc>
              <a:spcAft>
                <a:spcPts val="0"/>
              </a:spcAft>
            </a:pPr>
            <a:r>
              <a:rPr lang="ar-SA" dirty="0">
                <a:cs typeface="B Mitra" panose="00000400000000000000" pitchFamily="2" charset="-78"/>
              </a:rPr>
              <a:t>نشر هم‌افزا</a:t>
            </a:r>
            <a:endParaRPr lang="en-US" sz="1600" dirty="0">
              <a:cs typeface="B Mitra" panose="00000400000000000000" pitchFamily="2" charset="-78"/>
            </a:endParaRPr>
          </a:p>
          <a:p>
            <a:pPr indent="180340" algn="r" rtl="1">
              <a:lnSpc>
                <a:spcPct val="107000"/>
              </a:lnSpc>
              <a:spcAft>
                <a:spcPts val="0"/>
              </a:spcAft>
            </a:pPr>
            <a:r>
              <a:rPr lang="ar-SA" dirty="0">
                <a:cs typeface="B Mitra" panose="00000400000000000000" pitchFamily="2" charset="-78"/>
              </a:rPr>
              <a:t>تلفن: </a:t>
            </a:r>
            <a:r>
              <a:rPr lang="fa-IR" dirty="0" smtClean="0">
                <a:cs typeface="B Mitra" panose="00000400000000000000" pitchFamily="2" charset="-78"/>
              </a:rPr>
              <a:t>44745489 021 </a:t>
            </a:r>
            <a:endParaRPr lang="fa-IR" dirty="0">
              <a:cs typeface="B Mitra" panose="00000400000000000000" pitchFamily="2" charset="-78"/>
            </a:endParaRPr>
          </a:p>
          <a:p>
            <a:pPr indent="180340" algn="r" rtl="1">
              <a:lnSpc>
                <a:spcPct val="107000"/>
              </a:lnSpc>
              <a:spcAft>
                <a:spcPts val="0"/>
              </a:spcAft>
            </a:pPr>
            <a:r>
              <a:rPr lang="ar-SA" dirty="0">
                <a:cs typeface="B Mitra" panose="00000400000000000000" pitchFamily="2" charset="-78"/>
              </a:rPr>
              <a:t>وب: </a:t>
            </a:r>
            <a:r>
              <a:rPr lang="en-US" dirty="0">
                <a:cs typeface="B Mitra" panose="00000400000000000000" pitchFamily="2" charset="-78"/>
              </a:rPr>
              <a:t>www.hamafza.ir/nashrehamafza</a:t>
            </a:r>
            <a:endParaRPr lang="en-US" sz="1600" dirty="0">
              <a:cs typeface="B Mitra" panose="00000400000000000000" pitchFamily="2" charset="-78"/>
            </a:endParaRPr>
          </a:p>
          <a:p>
            <a:pPr algn="r" rtl="1">
              <a:lnSpc>
                <a:spcPct val="120000"/>
              </a:lnSpc>
              <a:spcAft>
                <a:spcPts val="0"/>
              </a:spcAft>
            </a:pPr>
            <a:r>
              <a:rPr lang="en-US" dirty="0" smtClean="0">
                <a:cs typeface="B Mitra" panose="00000400000000000000" pitchFamily="2" charset="-78"/>
              </a:rPr>
              <a:t>    </a:t>
            </a:r>
            <a:r>
              <a:rPr lang="fa-IR" dirty="0" smtClean="0">
                <a:cs typeface="B Mitra" panose="00000400000000000000" pitchFamily="2" charset="-78"/>
              </a:rPr>
              <a:t>ف</a:t>
            </a:r>
            <a:r>
              <a:rPr lang="ar-YE" dirty="0" smtClean="0">
                <a:cs typeface="B Mitra" panose="00000400000000000000" pitchFamily="2" charset="-78"/>
              </a:rPr>
              <a:t>روش اينترنتي</a:t>
            </a:r>
            <a:r>
              <a:rPr lang="fa-IR" dirty="0" smtClean="0">
                <a:cs typeface="B Mitra" panose="00000400000000000000" pitchFamily="2" charset="-78"/>
              </a:rPr>
              <a:t>:38990</a:t>
            </a:r>
            <a:r>
              <a:rPr lang="en-US" dirty="0" smtClean="0">
                <a:cs typeface="B Mitra" panose="00000400000000000000" pitchFamily="2" charset="-78"/>
              </a:rPr>
              <a:t>  </a:t>
            </a:r>
            <a:r>
              <a:rPr lang="en-US" sz="1600" dirty="0" smtClean="0">
                <a:cs typeface="B Mitra" panose="00000400000000000000" pitchFamily="2" charset="-78"/>
              </a:rPr>
              <a:t>www</a:t>
            </a:r>
            <a:r>
              <a:rPr lang="en-US" sz="1600" dirty="0">
                <a:cs typeface="B Mitra" panose="00000400000000000000" pitchFamily="2" charset="-78"/>
              </a:rPr>
              <a:t>. hamafza.ir/</a:t>
            </a:r>
            <a:endParaRPr lang="en-US" dirty="0">
              <a:cs typeface="B Mitra" panose="00000400000000000000" pitchFamily="2" charset="-78"/>
            </a:endParaRPr>
          </a:p>
        </p:txBody>
      </p:sp>
      <p:sp>
        <p:nvSpPr>
          <p:cNvPr id="4" name="TextBox 3"/>
          <p:cNvSpPr txBox="1"/>
          <p:nvPr/>
        </p:nvSpPr>
        <p:spPr>
          <a:xfrm>
            <a:off x="1921565" y="1838512"/>
            <a:ext cx="7752519" cy="1938992"/>
          </a:xfrm>
          <a:prstGeom prst="rect">
            <a:avLst/>
          </a:prstGeom>
          <a:noFill/>
        </p:spPr>
        <p:txBody>
          <a:bodyPr wrap="square" rtlCol="0">
            <a:spAutoFit/>
          </a:bodyPr>
          <a:lstStyle/>
          <a:p>
            <a:pPr algn="ctr" rtl="1">
              <a:lnSpc>
                <a:spcPct val="150000"/>
              </a:lnSpc>
            </a:pPr>
            <a:r>
              <a:rPr lang="fa-IR" sz="2400" dirty="0" smtClean="0">
                <a:cs typeface="B Mitra" panose="00000400000000000000" pitchFamily="2" charset="-78"/>
              </a:rPr>
              <a:t>برای ارتباط با مولف، بحث درباره محتوای کتاب، دریافت اسلایدها، فیلم آموزشی و نرم‌افزار مدیریت دانش هم‌افزا به این نشانی </a:t>
            </a:r>
            <a:r>
              <a:rPr lang="fa-IR" sz="2400" dirty="0">
                <a:cs typeface="B Mitra" panose="00000400000000000000" pitchFamily="2" charset="-78"/>
              </a:rPr>
              <a:t>مراجعه </a:t>
            </a:r>
            <a:r>
              <a:rPr lang="fa-IR" sz="2400" dirty="0" smtClean="0">
                <a:cs typeface="B Mitra" panose="00000400000000000000" pitchFamily="2" charset="-78"/>
              </a:rPr>
              <a:t>نمایید:</a:t>
            </a:r>
            <a:endParaRPr lang="en-US" sz="2400" dirty="0">
              <a:cs typeface="B Mitra" panose="00000400000000000000" pitchFamily="2" charset="-78"/>
            </a:endParaRPr>
          </a:p>
          <a:p>
            <a:pPr algn="ctr" rtl="1">
              <a:lnSpc>
                <a:spcPct val="150000"/>
              </a:lnSpc>
            </a:pPr>
            <a:r>
              <a:rPr lang="fa-IR" sz="3200" u="sng" dirty="0" smtClean="0">
                <a:solidFill>
                  <a:srgbClr val="0070C0"/>
                </a:solidFill>
                <a:cs typeface="B Mitra" panose="00000400000000000000" pitchFamily="2" charset="-78"/>
              </a:rPr>
              <a:t>38990</a:t>
            </a:r>
            <a:r>
              <a:rPr lang="en-US" sz="2800" u="sng" dirty="0" smtClean="0">
                <a:solidFill>
                  <a:srgbClr val="0070C0"/>
                </a:solidFill>
                <a:cs typeface="B Mitra" panose="00000400000000000000" pitchFamily="2" charset="-78"/>
              </a:rPr>
              <a:t>www</a:t>
            </a:r>
            <a:r>
              <a:rPr lang="en-US" sz="2800" u="sng" dirty="0">
                <a:solidFill>
                  <a:srgbClr val="0070C0"/>
                </a:solidFill>
                <a:cs typeface="B Mitra" panose="00000400000000000000" pitchFamily="2" charset="-78"/>
              </a:rPr>
              <a:t>. hamafza.ir</a:t>
            </a:r>
            <a:r>
              <a:rPr lang="en-US" sz="2800" u="sng" dirty="0" smtClean="0">
                <a:solidFill>
                  <a:srgbClr val="0070C0"/>
                </a:solidFill>
                <a:cs typeface="B Mitra" panose="00000400000000000000" pitchFamily="2" charset="-78"/>
              </a:rPr>
              <a:t>/</a:t>
            </a:r>
            <a:endParaRPr lang="fa-IR" sz="3200" u="sng" dirty="0">
              <a:solidFill>
                <a:srgbClr val="0070C0"/>
              </a:solidFill>
              <a:cs typeface="B Mitra" panose="00000400000000000000" pitchFamily="2" charset="-78"/>
            </a:endParaRPr>
          </a:p>
        </p:txBody>
      </p:sp>
    </p:spTree>
    <p:extLst>
      <p:ext uri="{BB962C8B-B14F-4D97-AF65-F5344CB8AC3E}">
        <p14:creationId xmlns:p14="http://schemas.microsoft.com/office/powerpoint/2010/main" val="2530718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5</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مفهوم دانش</a:t>
            </a:r>
            <a:endParaRPr lang="en-US" b="1" dirty="0">
              <a:solidFill>
                <a:srgbClr val="0070C0"/>
              </a:solidFill>
              <a:cs typeface="B Mitra" panose="00000400000000000000" pitchFamily="2" charset="-78"/>
            </a:endParaRPr>
          </a:p>
        </p:txBody>
      </p:sp>
      <p:sp>
        <p:nvSpPr>
          <p:cNvPr id="3" name="TextBox 2"/>
          <p:cNvSpPr txBox="1"/>
          <p:nvPr/>
        </p:nvSpPr>
        <p:spPr>
          <a:xfrm>
            <a:off x="2087217" y="887896"/>
            <a:ext cx="8017565" cy="1015663"/>
          </a:xfrm>
          <a:prstGeom prst="rect">
            <a:avLst/>
          </a:prstGeom>
          <a:noFill/>
        </p:spPr>
        <p:txBody>
          <a:bodyPr wrap="square" rtlCol="0">
            <a:spAutoFit/>
          </a:bodyPr>
          <a:lstStyle/>
          <a:p>
            <a:pPr algn="ctr"/>
            <a:r>
              <a:rPr lang="fa-IR" sz="2000" dirty="0">
                <a:solidFill>
                  <a:schemeClr val="accent1">
                    <a:lumMod val="50000"/>
                  </a:schemeClr>
                </a:solidFill>
                <a:cs typeface="B Mitra" panose="00000400000000000000" pitchFamily="2" charset="-78"/>
              </a:rPr>
              <a:t>سه فضا را می توان از یکدیگر </a:t>
            </a:r>
            <a:r>
              <a:rPr lang="fa-IR" sz="2000" dirty="0" smtClean="0">
                <a:solidFill>
                  <a:schemeClr val="accent1">
                    <a:lumMod val="50000"/>
                  </a:schemeClr>
                </a:solidFill>
                <a:cs typeface="B Mitra" panose="00000400000000000000" pitchFamily="2" charset="-78"/>
              </a:rPr>
              <a:t>تفکیک </a:t>
            </a:r>
            <a:r>
              <a:rPr lang="fa-IR" sz="2000" dirty="0">
                <a:solidFill>
                  <a:schemeClr val="accent1">
                    <a:lumMod val="50000"/>
                  </a:schemeClr>
                </a:solidFill>
                <a:cs typeface="B Mitra" panose="00000400000000000000" pitchFamily="2" charset="-78"/>
              </a:rPr>
              <a:t>کرد: واقعیت (جهان خارج از ذهن)،  ذهن، </a:t>
            </a:r>
            <a:r>
              <a:rPr lang="fa-IR" sz="2000" dirty="0" smtClean="0">
                <a:solidFill>
                  <a:schemeClr val="accent1">
                    <a:lumMod val="50000"/>
                  </a:schemeClr>
                </a:solidFill>
                <a:cs typeface="B Mitra" panose="00000400000000000000" pitchFamily="2" charset="-78"/>
              </a:rPr>
              <a:t>رسانه</a:t>
            </a:r>
          </a:p>
          <a:p>
            <a:pPr algn="ctr"/>
            <a:endParaRPr lang="fa-IR" sz="2000" dirty="0">
              <a:solidFill>
                <a:schemeClr val="accent1">
                  <a:lumMod val="50000"/>
                </a:schemeClr>
              </a:solidFill>
              <a:cs typeface="B Mitra" panose="00000400000000000000" pitchFamily="2" charset="-78"/>
            </a:endParaRPr>
          </a:p>
          <a:p>
            <a:pPr algn="ctr"/>
            <a:r>
              <a:rPr lang="fa-IR" sz="2000" b="1" dirty="0" smtClean="0">
                <a:solidFill>
                  <a:schemeClr val="accent1">
                    <a:lumMod val="50000"/>
                  </a:schemeClr>
                </a:solidFill>
                <a:cs typeface="B Mitra" panose="00000400000000000000" pitchFamily="2" charset="-78"/>
              </a:rPr>
              <a:t>دانش در فضای ذهن قرار می گیرد.</a:t>
            </a:r>
            <a:endParaRPr lang="en-US" sz="2000" b="1" dirty="0">
              <a:solidFill>
                <a:schemeClr val="accent1">
                  <a:lumMod val="50000"/>
                </a:schemeClr>
              </a:solidFill>
              <a:cs typeface="B Mitra" panose="00000400000000000000" pitchFamily="2" charset="-78"/>
            </a:endParaRPr>
          </a:p>
        </p:txBody>
      </p:sp>
      <p:pic>
        <p:nvPicPr>
          <p:cNvPr id="11" name="Picture 10"/>
          <p:cNvPicPr/>
          <p:nvPr/>
        </p:nvPicPr>
        <p:blipFill>
          <a:blip r:embed="rId5" cstate="print">
            <a:extLst>
              <a:ext uri="{28A0092B-C50C-407E-A947-70E740481C1C}">
                <a14:useLocalDpi xmlns:a14="http://schemas.microsoft.com/office/drawing/2010/main" val="0"/>
              </a:ext>
            </a:extLst>
          </a:blip>
          <a:stretch>
            <a:fillRect/>
          </a:stretch>
        </p:blipFill>
        <p:spPr>
          <a:xfrm>
            <a:off x="3266735" y="1903559"/>
            <a:ext cx="5658527" cy="3968888"/>
          </a:xfrm>
          <a:prstGeom prst="rect">
            <a:avLst/>
          </a:prstGeom>
        </p:spPr>
      </p:pic>
    </p:spTree>
    <p:extLst>
      <p:ext uri="{BB962C8B-B14F-4D97-AF65-F5344CB8AC3E}">
        <p14:creationId xmlns:p14="http://schemas.microsoft.com/office/powerpoint/2010/main" val="907360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6</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مفهوم دانش</a:t>
            </a:r>
            <a:endParaRPr lang="en-US" b="1" dirty="0">
              <a:solidFill>
                <a:srgbClr val="0070C0"/>
              </a:solidFill>
              <a:cs typeface="B Mitra" panose="00000400000000000000" pitchFamily="2" charset="-78"/>
            </a:endParaRPr>
          </a:p>
        </p:txBody>
      </p:sp>
      <p:sp>
        <p:nvSpPr>
          <p:cNvPr id="3" name="TextBox 2"/>
          <p:cNvSpPr txBox="1"/>
          <p:nvPr/>
        </p:nvSpPr>
        <p:spPr>
          <a:xfrm>
            <a:off x="2087217" y="887896"/>
            <a:ext cx="8017565" cy="1015663"/>
          </a:xfrm>
          <a:prstGeom prst="rect">
            <a:avLst/>
          </a:prstGeom>
          <a:noFill/>
        </p:spPr>
        <p:txBody>
          <a:bodyPr wrap="square" rtlCol="0">
            <a:spAutoFit/>
          </a:bodyPr>
          <a:lstStyle/>
          <a:p>
            <a:pPr algn="ctr"/>
            <a:r>
              <a:rPr lang="fa-IR" sz="2000" dirty="0">
                <a:solidFill>
                  <a:schemeClr val="accent1">
                    <a:lumMod val="50000"/>
                  </a:schemeClr>
                </a:solidFill>
                <a:cs typeface="B Mitra" panose="00000400000000000000" pitchFamily="2" charset="-78"/>
              </a:rPr>
              <a:t>سه فضا را می توان از یکدیگر </a:t>
            </a:r>
            <a:r>
              <a:rPr lang="fa-IR" sz="2000" dirty="0" smtClean="0">
                <a:solidFill>
                  <a:schemeClr val="accent1">
                    <a:lumMod val="50000"/>
                  </a:schemeClr>
                </a:solidFill>
                <a:cs typeface="B Mitra" panose="00000400000000000000" pitchFamily="2" charset="-78"/>
              </a:rPr>
              <a:t>تفکیک </a:t>
            </a:r>
            <a:r>
              <a:rPr lang="fa-IR" sz="2000" dirty="0">
                <a:solidFill>
                  <a:schemeClr val="accent1">
                    <a:lumMod val="50000"/>
                  </a:schemeClr>
                </a:solidFill>
                <a:cs typeface="B Mitra" panose="00000400000000000000" pitchFamily="2" charset="-78"/>
              </a:rPr>
              <a:t>کرد: واقعیت (جهان خارج از ذهن)،  ذهن، </a:t>
            </a:r>
            <a:r>
              <a:rPr lang="fa-IR" sz="2000" dirty="0" smtClean="0">
                <a:solidFill>
                  <a:schemeClr val="accent1">
                    <a:lumMod val="50000"/>
                  </a:schemeClr>
                </a:solidFill>
                <a:cs typeface="B Mitra" panose="00000400000000000000" pitchFamily="2" charset="-78"/>
              </a:rPr>
              <a:t>رسانه</a:t>
            </a:r>
          </a:p>
          <a:p>
            <a:pPr algn="ctr"/>
            <a:endParaRPr lang="fa-IR" sz="2000" dirty="0">
              <a:solidFill>
                <a:schemeClr val="accent1">
                  <a:lumMod val="50000"/>
                </a:schemeClr>
              </a:solidFill>
              <a:cs typeface="B Mitra" panose="00000400000000000000" pitchFamily="2" charset="-78"/>
            </a:endParaRPr>
          </a:p>
          <a:p>
            <a:pPr algn="ctr"/>
            <a:r>
              <a:rPr lang="fa-IR" sz="2000" b="1" dirty="0" smtClean="0">
                <a:solidFill>
                  <a:srgbClr val="FF0000"/>
                </a:solidFill>
                <a:cs typeface="B Mitra" panose="00000400000000000000" pitchFamily="2" charset="-78"/>
              </a:rPr>
              <a:t>دانش در فضای ذهن قرار </a:t>
            </a:r>
            <a:r>
              <a:rPr lang="fa-IR" sz="2000" b="1" dirty="0" smtClean="0">
                <a:solidFill>
                  <a:srgbClr val="FF0000"/>
                </a:solidFill>
                <a:cs typeface="B Mitra" panose="00000400000000000000" pitchFamily="2" charset="-78"/>
              </a:rPr>
              <a:t>دارد.</a:t>
            </a:r>
            <a:endParaRPr lang="en-US" sz="2000" b="1" dirty="0">
              <a:solidFill>
                <a:srgbClr val="FF0000"/>
              </a:solidFill>
              <a:cs typeface="B Mitra" panose="00000400000000000000" pitchFamily="2" charset="-78"/>
            </a:endParaRPr>
          </a:p>
        </p:txBody>
      </p:sp>
      <p:pic>
        <p:nvPicPr>
          <p:cNvPr id="11" name="Picture 10"/>
          <p:cNvPicPr/>
          <p:nvPr/>
        </p:nvPicPr>
        <p:blipFill>
          <a:blip r:embed="rId5" cstate="print">
            <a:extLst>
              <a:ext uri="{28A0092B-C50C-407E-A947-70E740481C1C}">
                <a14:useLocalDpi xmlns:a14="http://schemas.microsoft.com/office/drawing/2010/main" val="0"/>
              </a:ext>
            </a:extLst>
          </a:blip>
          <a:stretch>
            <a:fillRect/>
          </a:stretch>
        </p:blipFill>
        <p:spPr>
          <a:xfrm>
            <a:off x="3266735" y="1903559"/>
            <a:ext cx="5658527" cy="3968888"/>
          </a:xfrm>
          <a:prstGeom prst="rect">
            <a:avLst/>
          </a:prstGeom>
        </p:spPr>
      </p:pic>
      <p:sp>
        <p:nvSpPr>
          <p:cNvPr id="4" name="Rectangle 3"/>
          <p:cNvSpPr/>
          <p:nvPr/>
        </p:nvSpPr>
        <p:spPr>
          <a:xfrm>
            <a:off x="8998229" y="3656041"/>
            <a:ext cx="2849214" cy="1323439"/>
          </a:xfrm>
          <a:prstGeom prst="rect">
            <a:avLst/>
          </a:prstGeom>
        </p:spPr>
        <p:txBody>
          <a:bodyPr wrap="square">
            <a:spAutoFit/>
          </a:bodyPr>
          <a:lstStyle/>
          <a:p>
            <a:pPr algn="ctr"/>
            <a:r>
              <a:rPr lang="fa-IR" sz="2000" b="1" dirty="0">
                <a:solidFill>
                  <a:srgbClr val="FF0000"/>
                </a:solidFill>
                <a:latin typeface="Arial" panose="020B0604020202020204" pitchFamily="34" charset="0"/>
                <a:ea typeface="Calibri" panose="020F0502020204030204" pitchFamily="34" charset="0"/>
                <a:cs typeface="B Mitra" panose="00000400000000000000" pitchFamily="2" charset="-78"/>
              </a:rPr>
              <a:t>فضای واقعیت دربردارنده موجودات </a:t>
            </a:r>
            <a:r>
              <a:rPr lang="fa-IR" sz="2000" b="1" dirty="0" smtClean="0">
                <a:solidFill>
                  <a:srgbClr val="FF0000"/>
                </a:solidFill>
                <a:latin typeface="Arial" panose="020B0604020202020204" pitchFamily="34" charset="0"/>
                <a:ea typeface="Calibri" panose="020F0502020204030204" pitchFamily="34" charset="0"/>
                <a:cs typeface="B Mitra" panose="00000400000000000000" pitchFamily="2" charset="-78"/>
              </a:rPr>
              <a:t>است:</a:t>
            </a:r>
          </a:p>
          <a:p>
            <a:pPr algn="ctr"/>
            <a:r>
              <a:rPr lang="fa-IR" sz="2000" b="1" dirty="0" smtClean="0">
                <a:solidFill>
                  <a:srgbClr val="FF0000"/>
                </a:solidFill>
                <a:latin typeface="Arial" panose="020B0604020202020204" pitchFamily="34" charset="0"/>
                <a:ea typeface="Calibri" panose="020F0502020204030204" pitchFamily="34" charset="0"/>
                <a:cs typeface="B Mitra" panose="00000400000000000000" pitchFamily="2" charset="-78"/>
              </a:rPr>
              <a:t> </a:t>
            </a:r>
            <a:r>
              <a:rPr lang="fa-IR" sz="2000" b="1" dirty="0">
                <a:solidFill>
                  <a:srgbClr val="FF0000"/>
                </a:solidFill>
                <a:latin typeface="Arial" panose="020B0604020202020204" pitchFamily="34" charset="0"/>
                <a:ea typeface="Calibri" panose="020F0502020204030204" pitchFamily="34" charset="0"/>
                <a:cs typeface="B Mitra" panose="00000400000000000000" pitchFamily="2" charset="-78"/>
              </a:rPr>
              <a:t>شما</a:t>
            </a:r>
            <a:r>
              <a:rPr lang="fa-IR" sz="2000" b="1" dirty="0" smtClean="0">
                <a:solidFill>
                  <a:srgbClr val="FF0000"/>
                </a:solidFill>
                <a:latin typeface="Arial" panose="020B0604020202020204" pitchFamily="34" charset="0"/>
                <a:ea typeface="Calibri" panose="020F0502020204030204" pitchFamily="34" charset="0"/>
                <a:cs typeface="B Mitra" panose="00000400000000000000" pitchFamily="2" charset="-78"/>
              </a:rPr>
              <a:t>، </a:t>
            </a:r>
            <a:r>
              <a:rPr lang="fa-IR" sz="2000" b="1" dirty="0">
                <a:solidFill>
                  <a:srgbClr val="FF0000"/>
                </a:solidFill>
                <a:latin typeface="Arial" panose="020B0604020202020204" pitchFamily="34" charset="0"/>
                <a:ea typeface="Calibri" panose="020F0502020204030204" pitchFamily="34" charset="0"/>
                <a:cs typeface="B Mitra" panose="00000400000000000000" pitchFamily="2" charset="-78"/>
              </a:rPr>
              <a:t>درخت‌ها، کشور ایران و... </a:t>
            </a:r>
            <a:endParaRPr lang="en-US" sz="2000" b="1" dirty="0">
              <a:solidFill>
                <a:srgbClr val="FF0000"/>
              </a:solidFill>
            </a:endParaRPr>
          </a:p>
        </p:txBody>
      </p:sp>
      <p:sp>
        <p:nvSpPr>
          <p:cNvPr id="5" name="Rectangle 4"/>
          <p:cNvSpPr/>
          <p:nvPr/>
        </p:nvSpPr>
        <p:spPr>
          <a:xfrm>
            <a:off x="291548" y="3963817"/>
            <a:ext cx="2560976" cy="1015663"/>
          </a:xfrm>
          <a:prstGeom prst="rect">
            <a:avLst/>
          </a:prstGeom>
        </p:spPr>
        <p:txBody>
          <a:bodyPr wrap="square">
            <a:spAutoFit/>
          </a:bodyPr>
          <a:lstStyle/>
          <a:p>
            <a:pPr algn="ctr"/>
            <a:r>
              <a:rPr lang="fa-IR" sz="2000" b="1" dirty="0">
                <a:solidFill>
                  <a:srgbClr val="FF0000"/>
                </a:solidFill>
                <a:latin typeface="Arial" panose="020B0604020202020204" pitchFamily="34" charset="0"/>
                <a:ea typeface="Calibri" panose="020F0502020204030204" pitchFamily="34" charset="0"/>
                <a:cs typeface="B Mitra" panose="00000400000000000000" pitchFamily="2" charset="-78"/>
              </a:rPr>
              <a:t>فضای رسانه </a:t>
            </a:r>
            <a:r>
              <a:rPr lang="fa-IR" sz="2000" b="1" dirty="0" smtClean="0">
                <a:solidFill>
                  <a:srgbClr val="FF0000"/>
                </a:solidFill>
                <a:latin typeface="Arial" panose="020B0604020202020204" pitchFamily="34" charset="0"/>
                <a:ea typeface="Calibri" panose="020F0502020204030204" pitchFamily="34" charset="0"/>
                <a:cs typeface="B Mitra" panose="00000400000000000000" pitchFamily="2" charset="-78"/>
              </a:rPr>
              <a:t>دربردارنده </a:t>
            </a:r>
            <a:r>
              <a:rPr lang="fa-IR" sz="2000" b="1" dirty="0">
                <a:solidFill>
                  <a:srgbClr val="FF0000"/>
                </a:solidFill>
                <a:latin typeface="Arial" panose="020B0604020202020204" pitchFamily="34" charset="0"/>
                <a:ea typeface="Calibri" panose="020F0502020204030204" pitchFamily="34" charset="0"/>
                <a:cs typeface="B Mitra" panose="00000400000000000000" pitchFamily="2" charset="-78"/>
              </a:rPr>
              <a:t>کتاب‌ها، فیلم‌ها، صحبت‌ها و ... </a:t>
            </a:r>
            <a:r>
              <a:rPr lang="fa-IR" sz="2000" b="1" dirty="0">
                <a:solidFill>
                  <a:srgbClr val="FF0000"/>
                </a:solidFill>
                <a:latin typeface="Arial" panose="020B0604020202020204" pitchFamily="34" charset="0"/>
                <a:ea typeface="Calibri" panose="020F0502020204030204" pitchFamily="34" charset="0"/>
                <a:cs typeface="B Mitra" panose="00000400000000000000" pitchFamily="2" charset="-78"/>
              </a:rPr>
              <a:t>است.</a:t>
            </a:r>
            <a:endParaRPr lang="en-US" sz="2000" b="1" dirty="0">
              <a:solidFill>
                <a:srgbClr val="FF0000"/>
              </a:solidFill>
              <a:latin typeface="Arial" panose="020B0604020202020204" pitchFamily="34" charset="0"/>
              <a:ea typeface="Calibri" panose="020F0502020204030204" pitchFamily="34" charset="0"/>
              <a:cs typeface="B Mitra" panose="00000400000000000000" pitchFamily="2" charset="-78"/>
            </a:endParaRPr>
          </a:p>
        </p:txBody>
      </p:sp>
    </p:spTree>
    <p:extLst>
      <p:ext uri="{BB962C8B-B14F-4D97-AF65-F5344CB8AC3E}">
        <p14:creationId xmlns:p14="http://schemas.microsoft.com/office/powerpoint/2010/main" val="3787382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7</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مفهوم دانش</a:t>
            </a:r>
            <a:endParaRPr lang="en-US" b="1" dirty="0">
              <a:solidFill>
                <a:srgbClr val="0070C0"/>
              </a:solidFill>
              <a:cs typeface="B Mitra" panose="00000400000000000000" pitchFamily="2" charset="-78"/>
            </a:endParaRPr>
          </a:p>
        </p:txBody>
      </p:sp>
      <p:sp>
        <p:nvSpPr>
          <p:cNvPr id="8" name="Content Placeholder 7"/>
          <p:cNvSpPr>
            <a:spLocks noGrp="1"/>
          </p:cNvSpPr>
          <p:nvPr>
            <p:ph idx="1"/>
          </p:nvPr>
        </p:nvSpPr>
        <p:spPr>
          <a:xfrm>
            <a:off x="838200" y="1428952"/>
            <a:ext cx="10515600" cy="4351338"/>
          </a:xfrm>
        </p:spPr>
        <p:txBody>
          <a:bodyPr>
            <a:normAutofit/>
          </a:bodyPr>
          <a:lstStyle/>
          <a:p>
            <a:pPr marL="0" lvl="0" indent="0" algn="just" rtl="1">
              <a:buNone/>
            </a:pPr>
            <a:r>
              <a:rPr lang="fa-IR" sz="2000" b="1" dirty="0">
                <a:solidFill>
                  <a:schemeClr val="accent1">
                    <a:lumMod val="50000"/>
                  </a:schemeClr>
                </a:solidFill>
                <a:cs typeface="B Mitra" panose="00000400000000000000" pitchFamily="2" charset="-78"/>
              </a:rPr>
              <a:t>مفهوم علم و تفکیک فضاهای واقعیت، ذهن و رسانه نکات مهمی دربردارند که عبارت‌اند از</a:t>
            </a:r>
            <a:r>
              <a:rPr lang="fa-IR" sz="2000" b="1" dirty="0" smtClean="0">
                <a:solidFill>
                  <a:schemeClr val="accent1">
                    <a:lumMod val="50000"/>
                  </a:schemeClr>
                </a:solidFill>
                <a:cs typeface="B Mitra" panose="00000400000000000000" pitchFamily="2" charset="-78"/>
              </a:rPr>
              <a:t>:</a:t>
            </a:r>
          </a:p>
          <a:p>
            <a:pPr marL="0" lvl="0" indent="0" algn="just" rtl="1">
              <a:buNone/>
            </a:pPr>
            <a:endParaRPr lang="en-US" sz="2000" b="1" dirty="0">
              <a:solidFill>
                <a:schemeClr val="accent1">
                  <a:lumMod val="50000"/>
                </a:schemeClr>
              </a:solidFill>
              <a:cs typeface="B Mitra" panose="00000400000000000000" pitchFamily="2" charset="-78"/>
            </a:endParaRPr>
          </a:p>
          <a:p>
            <a:pPr marL="514350" lvl="0" indent="-514350" algn="just" rtl="1">
              <a:buFont typeface="+mj-lt"/>
              <a:buAutoNum type="arabicPeriod"/>
            </a:pPr>
            <a:r>
              <a:rPr lang="fa-IR" dirty="0">
                <a:solidFill>
                  <a:srgbClr val="FF0000"/>
                </a:solidFill>
                <a:cs typeface="B Mitra" panose="00000400000000000000" pitchFamily="2" charset="-78"/>
              </a:rPr>
              <a:t>تفکیک اطلاعات از دانش؛ تفکیک واژه‌ها از مفاهیم</a:t>
            </a:r>
            <a:endParaRPr lang="en-US" dirty="0">
              <a:solidFill>
                <a:srgbClr val="FF0000"/>
              </a:solidFill>
              <a:cs typeface="B Mitra" panose="00000400000000000000" pitchFamily="2" charset="-78"/>
            </a:endParaRPr>
          </a:p>
          <a:p>
            <a:pPr marL="514350" lvl="0" indent="-514350" algn="just" rtl="1">
              <a:buFont typeface="+mj-lt"/>
              <a:buAutoNum type="arabicPeriod"/>
            </a:pPr>
            <a:r>
              <a:rPr lang="fa-IR" dirty="0">
                <a:solidFill>
                  <a:srgbClr val="FF0000"/>
                </a:solidFill>
                <a:cs typeface="B Mitra" panose="00000400000000000000" pitchFamily="2" charset="-78"/>
              </a:rPr>
              <a:t>رویکرد سامانه‌ای در دانش و اطلاعات</a:t>
            </a:r>
            <a:endParaRPr lang="en-US" dirty="0">
              <a:solidFill>
                <a:srgbClr val="FF0000"/>
              </a:solidFill>
              <a:cs typeface="B Mitra" panose="00000400000000000000" pitchFamily="2" charset="-78"/>
            </a:endParaRPr>
          </a:p>
          <a:p>
            <a:pPr marL="514350" lvl="0" indent="-514350" algn="just" rtl="1">
              <a:buFont typeface="+mj-lt"/>
              <a:buAutoNum type="arabicPeriod"/>
            </a:pPr>
            <a:r>
              <a:rPr lang="fa-IR" dirty="0">
                <a:solidFill>
                  <a:srgbClr val="FF0000"/>
                </a:solidFill>
                <a:cs typeface="B Mitra" panose="00000400000000000000" pitchFamily="2" charset="-78"/>
              </a:rPr>
              <a:t>تقلیل یافتگی دانش نسبت به موجودات و اطلاعات نسبت به دانش</a:t>
            </a:r>
            <a:endParaRPr lang="en-US" dirty="0">
              <a:solidFill>
                <a:srgbClr val="FF0000"/>
              </a:solidFill>
              <a:cs typeface="B Mitra" panose="00000400000000000000" pitchFamily="2" charset="-78"/>
            </a:endParaRPr>
          </a:p>
          <a:p>
            <a:pPr marL="514350" lvl="0" indent="-514350" algn="just" rtl="1">
              <a:buFont typeface="+mj-lt"/>
              <a:buAutoNum type="arabicPeriod"/>
            </a:pPr>
            <a:r>
              <a:rPr lang="fa-IR" dirty="0">
                <a:solidFill>
                  <a:srgbClr val="FF0000"/>
                </a:solidFill>
                <a:cs typeface="B Mitra" panose="00000400000000000000" pitchFamily="2" charset="-78"/>
              </a:rPr>
              <a:t>عدم ارتباط مستقیم بین واقعیت و رسانه</a:t>
            </a:r>
            <a:endParaRPr lang="en-US" dirty="0">
              <a:solidFill>
                <a:srgbClr val="FF0000"/>
              </a:solidFill>
              <a:cs typeface="B Mitra" panose="00000400000000000000" pitchFamily="2" charset="-78"/>
            </a:endParaRPr>
          </a:p>
          <a:p>
            <a:pPr marL="514350" indent="-514350" algn="r" rtl="1">
              <a:buFont typeface="+mj-lt"/>
              <a:buAutoNum type="arabicPeriod"/>
            </a:pPr>
            <a:r>
              <a:rPr lang="fa-IR" dirty="0">
                <a:solidFill>
                  <a:srgbClr val="FF0000"/>
                </a:solidFill>
                <a:cs typeface="B Mitra" panose="00000400000000000000" pitchFamily="2" charset="-78"/>
              </a:rPr>
              <a:t>وابستگی دانش به افراد</a:t>
            </a:r>
          </a:p>
        </p:txBody>
      </p:sp>
      <p:pic>
        <p:nvPicPr>
          <p:cNvPr id="11"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Tree>
    <p:extLst>
      <p:ext uri="{BB962C8B-B14F-4D97-AF65-F5344CB8AC3E}">
        <p14:creationId xmlns:p14="http://schemas.microsoft.com/office/powerpoint/2010/main" val="1800027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2" name="Title 1"/>
          <p:cNvSpPr>
            <a:spLocks noGrp="1"/>
          </p:cNvSpPr>
          <p:nvPr>
            <p:ph type="title"/>
          </p:nvPr>
        </p:nvSpPr>
        <p:spPr>
          <a:xfrm>
            <a:off x="3882886" y="0"/>
            <a:ext cx="8123584" cy="596348"/>
          </a:xfrm>
        </p:spPr>
        <p:txBody>
          <a:bodyPr>
            <a:normAutofit/>
          </a:bodyPr>
          <a:lstStyle/>
          <a:p>
            <a:pPr algn="r" rtl="1"/>
            <a:r>
              <a:rPr lang="fa-IR" sz="1800" b="1" dirty="0" smtClean="0">
                <a:solidFill>
                  <a:srgbClr val="0070C0"/>
                </a:solidFill>
                <a:cs typeface="B Mitra" panose="00000400000000000000" pitchFamily="2" charset="-78"/>
              </a:rPr>
              <a:t>مفهوم دانش</a:t>
            </a:r>
            <a:endParaRPr lang="en-US" sz="1800" b="1" dirty="0">
              <a:solidFill>
                <a:srgbClr val="0070C0"/>
              </a:solidFill>
              <a:cs typeface="B Mitra" panose="00000400000000000000" pitchFamily="2" charset="-78"/>
            </a:endParaRP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endParaRPr lang="en-US" dirty="0" smtClean="0">
              <a:cs typeface="B Mitra" panose="00000400000000000000" pitchFamily="2" charset="-78"/>
            </a:endParaRPr>
          </a:p>
          <a:p>
            <a:pPr algn="just" rtl="1">
              <a:lnSpc>
                <a:spcPct val="110000"/>
              </a:lnSpc>
            </a:pPr>
            <a:r>
              <a:rPr lang="fa-IR" sz="2600" dirty="0">
                <a:cs typeface="B Mitra" panose="00000400000000000000" pitchFamily="2" charset="-78"/>
              </a:rPr>
              <a:t>برخی از افراد برای واژه‌های «دانش» و «علم» دو مفهوم متفاوت قائل هستند؛ دانش را معادل واژه </a:t>
            </a:r>
            <a:r>
              <a:rPr lang="en-US" sz="2600" dirty="0">
                <a:cs typeface="B Mitra" panose="00000400000000000000" pitchFamily="2" charset="-78"/>
              </a:rPr>
              <a:t>knowledge </a:t>
            </a:r>
            <a:r>
              <a:rPr lang="fa-IR" sz="2600" dirty="0" smtClean="0">
                <a:cs typeface="B Mitra" panose="00000400000000000000" pitchFamily="2" charset="-78"/>
              </a:rPr>
              <a:t> و </a:t>
            </a:r>
            <a:r>
              <a:rPr lang="fa-IR" sz="2600" dirty="0">
                <a:cs typeface="B Mitra" panose="00000400000000000000" pitchFamily="2" charset="-78"/>
              </a:rPr>
              <a:t>علم را معادل </a:t>
            </a:r>
            <a:r>
              <a:rPr lang="en-US" sz="2600" dirty="0">
                <a:cs typeface="B Mitra" panose="00000400000000000000" pitchFamily="2" charset="-78"/>
              </a:rPr>
              <a:t> science </a:t>
            </a:r>
            <a:r>
              <a:rPr lang="fa-IR" sz="2600" dirty="0">
                <a:cs typeface="B Mitra" panose="00000400000000000000" pitchFamily="2" charset="-78"/>
              </a:rPr>
              <a:t>قرار می‌دهند. </a:t>
            </a:r>
          </a:p>
          <a:p>
            <a:pPr algn="just" rtl="1">
              <a:lnSpc>
                <a:spcPct val="110000"/>
              </a:lnSpc>
            </a:pPr>
            <a:r>
              <a:rPr lang="fa-IR" sz="2600" dirty="0">
                <a:cs typeface="B Mitra" panose="00000400000000000000" pitchFamily="2" charset="-78"/>
              </a:rPr>
              <a:t>تمایز مفهوم </a:t>
            </a:r>
            <a:r>
              <a:rPr lang="en-US" sz="2600" dirty="0">
                <a:cs typeface="B Mitra" panose="00000400000000000000" pitchFamily="2" charset="-78"/>
              </a:rPr>
              <a:t>science </a:t>
            </a:r>
            <a:r>
              <a:rPr lang="fa-IR" sz="2600" dirty="0">
                <a:cs typeface="B Mitra" panose="00000400000000000000" pitchFamily="2" charset="-78"/>
              </a:rPr>
              <a:t>از </a:t>
            </a:r>
            <a:r>
              <a:rPr lang="en-US" sz="2600" dirty="0">
                <a:cs typeface="B Mitra" panose="00000400000000000000" pitchFamily="2" charset="-78"/>
              </a:rPr>
              <a:t>knowledge</a:t>
            </a:r>
            <a:r>
              <a:rPr lang="fa-IR" sz="2600" dirty="0">
                <a:cs typeface="B Mitra" panose="00000400000000000000" pitchFamily="2" charset="-78"/>
              </a:rPr>
              <a:t> در دوره‌ای از تاریخ مغرب زمین برای تفکیک ادعاهای دانشی قابل‌پذیرش از چیزهای بی‌پایه و اساس، شکل‌گرفته است.</a:t>
            </a:r>
          </a:p>
          <a:p>
            <a:pPr algn="just" rtl="1">
              <a:lnSpc>
                <a:spcPct val="110000"/>
              </a:lnSpc>
            </a:pPr>
            <a:r>
              <a:rPr lang="fa-IR" sz="2600" dirty="0" smtClean="0">
                <a:cs typeface="B Mitra" panose="00000400000000000000" pitchFamily="2" charset="-78"/>
              </a:rPr>
              <a:t>هرچند </a:t>
            </a:r>
            <a:r>
              <a:rPr lang="fa-IR" sz="2600" dirty="0">
                <a:cs typeface="B Mitra" panose="00000400000000000000" pitchFamily="2" charset="-78"/>
              </a:rPr>
              <a:t>باید بین ادعاها به لحاظ کیفیت، تمایز قائل شد؛ اما این تمایز را نباید با تمایز بین واژه‌های دانش و علم ایجاد کرد، زیرا واژه علم (و همین‌طور واژه </a:t>
            </a:r>
            <a:r>
              <a:rPr lang="en-US" sz="2600" dirty="0">
                <a:cs typeface="B Mitra" panose="00000400000000000000" pitchFamily="2" charset="-78"/>
              </a:rPr>
              <a:t>science</a:t>
            </a:r>
            <a:r>
              <a:rPr lang="fa-IR" sz="2600" dirty="0">
                <a:cs typeface="B Mitra" panose="00000400000000000000" pitchFamily="2" charset="-78"/>
              </a:rPr>
              <a:t>) بار ارزشی گسترده‌ای دارند که نباید منحصر به بخش کوچکی از دانش </a:t>
            </a:r>
            <a:r>
              <a:rPr lang="fa-IR" sz="2600" dirty="0" smtClean="0">
                <a:cs typeface="B Mitra" panose="00000400000000000000" pitchFamily="2" charset="-78"/>
              </a:rPr>
              <a:t>شوند.</a:t>
            </a:r>
            <a:endParaRPr lang="fa-IR" sz="2600" dirty="0">
              <a:cs typeface="B Mitra" panose="00000400000000000000" pitchFamily="2" charset="-78"/>
            </a:endParaRPr>
          </a:p>
          <a:p>
            <a:pPr marL="0" indent="0" algn="just" rtl="1">
              <a:buFont typeface="Arial" panose="020B0604020202020204" pitchFamily="34" charset="0"/>
              <a:buNone/>
            </a:pPr>
            <a:endParaRPr lang="fa-IR" dirty="0" smtClean="0">
              <a:cs typeface="B Mitra" panose="00000400000000000000" pitchFamily="2" charset="-78"/>
            </a:endParaRPr>
          </a:p>
          <a:p>
            <a:pPr marL="0" indent="0" algn="ctr" rtl="1">
              <a:buNone/>
            </a:pPr>
            <a:r>
              <a:rPr lang="fa-IR" sz="3200" b="1" dirty="0" smtClean="0">
                <a:solidFill>
                  <a:srgbClr val="FF0000"/>
                </a:solidFill>
                <a:cs typeface="B Mitra" panose="00000400000000000000" pitchFamily="2" charset="-78"/>
              </a:rPr>
              <a:t>دو </a:t>
            </a:r>
            <a:r>
              <a:rPr lang="fa-IR" sz="3200" b="1" dirty="0">
                <a:solidFill>
                  <a:srgbClr val="FF0000"/>
                </a:solidFill>
                <a:cs typeface="B Mitra" panose="00000400000000000000" pitchFamily="2" charset="-78"/>
              </a:rPr>
              <a:t>واژه </a:t>
            </a:r>
            <a:r>
              <a:rPr lang="fa-IR" sz="3200" b="1" dirty="0" smtClean="0">
                <a:solidFill>
                  <a:srgbClr val="FF0000"/>
                </a:solidFill>
                <a:cs typeface="B Mitra" panose="00000400000000000000" pitchFamily="2" charset="-78"/>
              </a:rPr>
              <a:t>«دانش» </a:t>
            </a:r>
            <a:r>
              <a:rPr lang="fa-IR" sz="3200" b="1" dirty="0">
                <a:solidFill>
                  <a:srgbClr val="FF0000"/>
                </a:solidFill>
                <a:cs typeface="B Mitra" panose="00000400000000000000" pitchFamily="2" charset="-78"/>
              </a:rPr>
              <a:t>و </a:t>
            </a:r>
            <a:r>
              <a:rPr lang="fa-IR" sz="3200" b="1" dirty="0" smtClean="0">
                <a:solidFill>
                  <a:srgbClr val="FF0000"/>
                </a:solidFill>
                <a:cs typeface="B Mitra" panose="00000400000000000000" pitchFamily="2" charset="-78"/>
              </a:rPr>
              <a:t>«علم» </a:t>
            </a:r>
            <a:r>
              <a:rPr lang="fa-IR" sz="3200" b="1" dirty="0">
                <a:solidFill>
                  <a:srgbClr val="FF0000"/>
                </a:solidFill>
                <a:cs typeface="B Mitra" panose="00000400000000000000" pitchFamily="2" charset="-78"/>
              </a:rPr>
              <a:t>مفهوم یکسانی دارند.</a:t>
            </a:r>
          </a:p>
          <a:p>
            <a:pPr marL="0" indent="0" algn="just" rtl="1">
              <a:buFont typeface="Arial" panose="020B0604020202020204" pitchFamily="34" charset="0"/>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spTree>
    <p:extLst>
      <p:ext uri="{BB962C8B-B14F-4D97-AF65-F5344CB8AC3E}">
        <p14:creationId xmlns:p14="http://schemas.microsoft.com/office/powerpoint/2010/main" val="325120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9</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مفهوم دانش</a:t>
            </a:r>
            <a:endParaRPr lang="en-US" b="1" dirty="0">
              <a:solidFill>
                <a:srgbClr val="0070C0"/>
              </a:solidFill>
              <a:cs typeface="B Mitra" panose="00000400000000000000" pitchFamily="2" charset="-78"/>
            </a:endParaRPr>
          </a:p>
        </p:txBody>
      </p:sp>
      <p:sp>
        <p:nvSpPr>
          <p:cNvPr id="7" name="Content Placeholder 2"/>
          <p:cNvSpPr txBox="1">
            <a:spLocks/>
          </p:cNvSpPr>
          <p:nvPr/>
        </p:nvSpPr>
        <p:spPr>
          <a:xfrm>
            <a:off x="887896" y="1825625"/>
            <a:ext cx="104659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fa-IR" dirty="0">
                <a:solidFill>
                  <a:schemeClr val="bg1">
                    <a:lumMod val="50000"/>
                  </a:schemeClr>
                </a:solidFill>
                <a:cs typeface="B Mitra" panose="00000400000000000000" pitchFamily="2" charset="-78"/>
              </a:rPr>
              <a:t>کارکردهای علم برای بشر عبارتند از:</a:t>
            </a:r>
          </a:p>
          <a:p>
            <a:pPr marL="342900" lvl="1" indent="-342900" algn="just" rtl="1">
              <a:spcBef>
                <a:spcPts val="1000"/>
              </a:spcBef>
            </a:pPr>
            <a:r>
              <a:rPr lang="fa-IR" dirty="0">
                <a:solidFill>
                  <a:schemeClr val="bg1">
                    <a:lumMod val="50000"/>
                  </a:schemeClr>
                </a:solidFill>
                <a:cs typeface="B Mitra" panose="00000400000000000000" pitchFamily="2" charset="-78"/>
              </a:rPr>
              <a:t>امکان مداخله در جهان؛ تفسیر وقایع و تصمیم گیری</a:t>
            </a:r>
          </a:p>
          <a:p>
            <a:pPr algn="just" rtl="1"/>
            <a:r>
              <a:rPr lang="fa-IR" sz="2400" dirty="0">
                <a:solidFill>
                  <a:schemeClr val="bg1">
                    <a:lumMod val="50000"/>
                  </a:schemeClr>
                </a:solidFill>
                <a:cs typeface="B Mitra" panose="00000400000000000000" pitchFamily="2" charset="-78"/>
              </a:rPr>
              <a:t>ارضای حس کنجکاوی و کسب لذت فهمیدن  </a:t>
            </a:r>
          </a:p>
          <a:p>
            <a:pPr algn="r" rtl="1"/>
            <a:endParaRPr lang="en-US" dirty="0" smtClean="0">
              <a:cs typeface="B Mitra" panose="00000400000000000000" pitchFamily="2" charset="-78"/>
            </a:endParaRPr>
          </a:p>
          <a:p>
            <a:pPr marL="0" indent="0" algn="ctr" rtl="1">
              <a:buNone/>
            </a:pPr>
            <a:endParaRPr lang="fa-IR" dirty="0" smtClean="0">
              <a:cs typeface="B Mitra" panose="00000400000000000000" pitchFamily="2" charset="-78"/>
            </a:endParaRPr>
          </a:p>
          <a:p>
            <a:pPr marL="0" indent="0" algn="ctr" rtl="1">
              <a:buNone/>
            </a:pPr>
            <a:endParaRPr lang="fa-IR" dirty="0">
              <a:cs typeface="B Mitra" panose="00000400000000000000" pitchFamily="2" charset="-78"/>
            </a:endParaRPr>
          </a:p>
          <a:p>
            <a:pPr marL="0" indent="0" algn="ctr" rtl="1">
              <a:buNone/>
            </a:pPr>
            <a:endParaRPr lang="fa-IR" dirty="0" smtClean="0">
              <a:cs typeface="B Mitra" panose="00000400000000000000" pitchFamily="2" charset="-78"/>
            </a:endParaRPr>
          </a:p>
          <a:p>
            <a:pPr marL="0" indent="0" algn="ctr" rtl="1">
              <a:buNone/>
            </a:pPr>
            <a:r>
              <a:rPr lang="fa-IR" sz="3000" b="1" dirty="0">
                <a:solidFill>
                  <a:srgbClr val="FF0000"/>
                </a:solidFill>
                <a:cs typeface="B Mitra" panose="00000400000000000000" pitchFamily="2" charset="-78"/>
              </a:rPr>
              <a:t>علم </a:t>
            </a:r>
            <a:r>
              <a:rPr lang="fa-IR" sz="3000" b="1" dirty="0">
                <a:solidFill>
                  <a:srgbClr val="FF0000"/>
                </a:solidFill>
                <a:cs typeface="B Mitra" panose="00000400000000000000" pitchFamily="2" charset="-78"/>
              </a:rPr>
              <a:t>شامل هست‌ها و بایدها است.</a:t>
            </a:r>
          </a:p>
          <a:p>
            <a:pPr algn="just" rtl="1"/>
            <a:endParaRPr lang="fa-IR" sz="2400" dirty="0">
              <a:solidFill>
                <a:schemeClr val="bg1">
                  <a:lumMod val="50000"/>
                </a:schemeClr>
              </a:solidFill>
              <a:cs typeface="B Mitra" panose="00000400000000000000" pitchFamily="2" charset="-78"/>
            </a:endParaRPr>
          </a:p>
          <a:p>
            <a:pPr marL="0" indent="0" algn="ctr" rtl="1">
              <a:buNone/>
            </a:pPr>
            <a:endParaRPr lang="en-US" dirty="0">
              <a:cs typeface="B Mitra" panose="00000400000000000000" pitchFamily="2" charset="-78"/>
            </a:endParaRPr>
          </a:p>
        </p:txBody>
      </p:sp>
      <p:pic>
        <p:nvPicPr>
          <p:cNvPr id="9"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51428"/>
            <a:ext cx="12189654" cy="193650"/>
          </a:xfrm>
          <a:prstGeom prst="rect">
            <a:avLst/>
          </a:prstGeom>
        </p:spPr>
      </p:pic>
      <p:pic>
        <p:nvPicPr>
          <p:cNvPr id="10" name="Picture 9"/>
          <p:cNvPicPr/>
          <p:nvPr/>
        </p:nvPicPr>
        <p:blipFill>
          <a:blip r:embed="rId5"/>
          <a:stretch>
            <a:fillRect/>
          </a:stretch>
        </p:blipFill>
        <p:spPr>
          <a:xfrm>
            <a:off x="2110202" y="3357977"/>
            <a:ext cx="1743075" cy="1847850"/>
          </a:xfrm>
          <a:prstGeom prst="rect">
            <a:avLst/>
          </a:prstGeom>
        </p:spPr>
      </p:pic>
      <p:sp>
        <p:nvSpPr>
          <p:cNvPr id="4" name="Rectangle 3"/>
          <p:cNvSpPr/>
          <p:nvPr/>
        </p:nvSpPr>
        <p:spPr>
          <a:xfrm>
            <a:off x="4505739" y="3820237"/>
            <a:ext cx="6665844" cy="461665"/>
          </a:xfrm>
          <a:prstGeom prst="rect">
            <a:avLst/>
          </a:prstGeom>
        </p:spPr>
        <p:txBody>
          <a:bodyPr wrap="square">
            <a:spAutoFit/>
          </a:bodyPr>
          <a:lstStyle/>
          <a:p>
            <a:pPr algn="ctr" rtl="1"/>
            <a:r>
              <a:rPr lang="fa-IR" sz="2400" dirty="0">
                <a:cs typeface="B Mitra" panose="00000400000000000000" pitchFamily="2" charset="-78"/>
              </a:rPr>
              <a:t>الگوی علّی (علت و معلولی) رابطه بین </a:t>
            </a:r>
            <a:r>
              <a:rPr lang="fa-IR" sz="2400" dirty="0" smtClean="0">
                <a:cs typeface="B Mitra" panose="00000400000000000000" pitchFamily="2" charset="-78"/>
              </a:rPr>
              <a:t>هست‌ها </a:t>
            </a:r>
            <a:r>
              <a:rPr lang="fa-IR" sz="2400" dirty="0">
                <a:cs typeface="B Mitra" panose="00000400000000000000" pitchFamily="2" charset="-78"/>
              </a:rPr>
              <a:t>و بایدها را برقرار </a:t>
            </a:r>
            <a:r>
              <a:rPr lang="fa-IR" sz="2400" dirty="0" smtClean="0">
                <a:cs typeface="B Mitra" panose="00000400000000000000" pitchFamily="2" charset="-78"/>
              </a:rPr>
              <a:t>می‌کند</a:t>
            </a:r>
            <a:r>
              <a:rPr lang="fa-IR" sz="2400" dirty="0">
                <a:cs typeface="B Mitra" panose="00000400000000000000" pitchFamily="2" charset="-78"/>
              </a:rPr>
              <a:t>.</a:t>
            </a:r>
            <a:endParaRPr lang="fa-IR" sz="2400" dirty="0">
              <a:cs typeface="B Mitra" panose="00000400000000000000" pitchFamily="2" charset="-78"/>
            </a:endParaRPr>
          </a:p>
        </p:txBody>
      </p:sp>
    </p:spTree>
    <p:extLst>
      <p:ext uri="{BB962C8B-B14F-4D97-AF65-F5344CB8AC3E}">
        <p14:creationId xmlns:p14="http://schemas.microsoft.com/office/powerpoint/2010/main" val="558725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4073</Words>
  <Application>Microsoft Office PowerPoint</Application>
  <PresentationFormat>Widescreen</PresentationFormat>
  <Paragraphs>502</Paragraphs>
  <Slides>44</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B Mitra</vt:lpstr>
      <vt:lpstr>Calibri</vt:lpstr>
      <vt:lpstr>Calibri Light</vt:lpstr>
      <vt:lpstr>Office Theme</vt:lpstr>
      <vt:lpstr>فصل اول:  دانش </vt:lpstr>
      <vt:lpstr>PowerPoint Presentation</vt:lpstr>
      <vt:lpstr>PowerPoint Presentation</vt:lpstr>
      <vt:lpstr>PowerPoint Presentation</vt:lpstr>
      <vt:lpstr>PowerPoint Presentation</vt:lpstr>
      <vt:lpstr>PowerPoint Presentation</vt:lpstr>
      <vt:lpstr>PowerPoint Presentation</vt:lpstr>
      <vt:lpstr>مفهوم دانش</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Hamafza1</cp:lastModifiedBy>
  <cp:revision>103</cp:revision>
  <dcterms:created xsi:type="dcterms:W3CDTF">2015-01-26T18:17:36Z</dcterms:created>
  <dcterms:modified xsi:type="dcterms:W3CDTF">2015-04-27T07:46:44Z</dcterms:modified>
</cp:coreProperties>
</file>