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315" r:id="rId2"/>
    <p:sldId id="335" r:id="rId3"/>
    <p:sldId id="257" r:id="rId4"/>
    <p:sldId id="316" r:id="rId5"/>
    <p:sldId id="337" r:id="rId6"/>
    <p:sldId id="296" r:id="rId7"/>
    <p:sldId id="318" r:id="rId8"/>
    <p:sldId id="338" r:id="rId9"/>
    <p:sldId id="339" r:id="rId10"/>
    <p:sldId id="341" r:id="rId11"/>
    <p:sldId id="340" r:id="rId12"/>
    <p:sldId id="342" r:id="rId13"/>
    <p:sldId id="343" r:id="rId14"/>
    <p:sldId id="297" r:id="rId15"/>
    <p:sldId id="313" r:id="rId16"/>
    <p:sldId id="344" r:id="rId17"/>
    <p:sldId id="345" r:id="rId18"/>
    <p:sldId id="346" r:id="rId19"/>
    <p:sldId id="347" r:id="rId20"/>
    <p:sldId id="300" r:id="rId21"/>
    <p:sldId id="325" r:id="rId22"/>
    <p:sldId id="327" r:id="rId23"/>
    <p:sldId id="299" r:id="rId24"/>
    <p:sldId id="349" r:id="rId25"/>
    <p:sldId id="301" r:id="rId26"/>
    <p:sldId id="350" r:id="rId27"/>
    <p:sldId id="308" r:id="rId28"/>
    <p:sldId id="309" r:id="rId29"/>
    <p:sldId id="351" r:id="rId30"/>
    <p:sldId id="352" r:id="rId31"/>
    <p:sldId id="353" r:id="rId32"/>
    <p:sldId id="354" r:id="rId33"/>
    <p:sldId id="355" r:id="rId34"/>
    <p:sldId id="356" r:id="rId35"/>
    <p:sldId id="303" r:id="rId36"/>
    <p:sldId id="275" r:id="rId37"/>
    <p:sldId id="357" r:id="rId38"/>
    <p:sldId id="358" r:id="rId39"/>
    <p:sldId id="359" r:id="rId40"/>
    <p:sldId id="360" r:id="rId41"/>
    <p:sldId id="361" r:id="rId42"/>
    <p:sldId id="362" r:id="rId43"/>
    <p:sldId id="294" r:id="rId44"/>
    <p:sldId id="306" r:id="rId45"/>
    <p:sldId id="363" r:id="rId46"/>
    <p:sldId id="364" r:id="rId47"/>
    <p:sldId id="365" r:id="rId48"/>
    <p:sldId id="366" r:id="rId49"/>
    <p:sldId id="33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33" autoAdjust="0"/>
  </p:normalViewPr>
  <p:slideViewPr>
    <p:cSldViewPr snapToGrid="0">
      <p:cViewPr varScale="1">
        <p:scale>
          <a:sx n="72" d="100"/>
          <a:sy n="72" d="100"/>
        </p:scale>
        <p:origin x="63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D1D1D2-C4D4-4C1E-AB34-51B8C448D56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07F1284-4A73-46FC-82A8-416698C25DD8}">
      <dgm:prSet phldrT="[Text]"/>
      <dgm:spPr/>
      <dgm:t>
        <a:bodyPr/>
        <a:lstStyle/>
        <a:p>
          <a:pPr rtl="1"/>
          <a:r>
            <a:rPr lang="fa-IR" dirty="0" smtClean="0">
              <a:cs typeface="B Mitra" panose="00000400000000000000" pitchFamily="2" charset="-78"/>
            </a:rPr>
            <a:t>مفهوم سامانه دانش</a:t>
          </a:r>
          <a:endParaRPr lang="en-US" dirty="0">
            <a:cs typeface="B Mitra" panose="00000400000000000000" pitchFamily="2" charset="-78"/>
          </a:endParaRPr>
        </a:p>
      </dgm:t>
    </dgm:pt>
    <dgm:pt modelId="{E63DCBAB-097F-467A-AF8F-9B5ED38697AF}" type="parTrans" cxnId="{59AD3DDB-8FC1-44AB-B906-5731E7B28473}">
      <dgm:prSet/>
      <dgm:spPr/>
      <dgm:t>
        <a:bodyPr/>
        <a:lstStyle/>
        <a:p>
          <a:endParaRPr lang="en-US"/>
        </a:p>
      </dgm:t>
    </dgm:pt>
    <dgm:pt modelId="{E8CAFA33-DC31-47C5-A366-9B825180F444}" type="sibTrans" cxnId="{59AD3DDB-8FC1-44AB-B906-5731E7B28473}">
      <dgm:prSet/>
      <dgm:spPr/>
      <dgm:t>
        <a:bodyPr/>
        <a:lstStyle/>
        <a:p>
          <a:endParaRPr lang="en-US"/>
        </a:p>
      </dgm:t>
    </dgm:pt>
    <dgm:pt modelId="{BFBF60D9-36E8-4B0B-9219-95F731592B9C}">
      <dgm:prSet phldrT="[Text]"/>
      <dgm:spPr/>
      <dgm:t>
        <a:bodyPr/>
        <a:lstStyle/>
        <a:p>
          <a:pPr rtl="1"/>
          <a:r>
            <a:rPr lang="fa-IR" dirty="0" smtClean="0">
              <a:cs typeface="B Mitra" panose="00000400000000000000" pitchFamily="2" charset="-78"/>
            </a:rPr>
            <a:t>زیرساخت‌های فعالیت‌های علمی</a:t>
          </a:r>
          <a:endParaRPr lang="en-US" dirty="0">
            <a:cs typeface="B Mitra" panose="00000400000000000000" pitchFamily="2" charset="-78"/>
          </a:endParaRPr>
        </a:p>
      </dgm:t>
    </dgm:pt>
    <dgm:pt modelId="{11970B07-8743-4C25-9F98-1D5EDED646F1}" type="parTrans" cxnId="{43BFB534-0B45-4AEB-83C8-A031B785A77A}">
      <dgm:prSet/>
      <dgm:spPr/>
      <dgm:t>
        <a:bodyPr/>
        <a:lstStyle/>
        <a:p>
          <a:endParaRPr lang="en-US"/>
        </a:p>
      </dgm:t>
    </dgm:pt>
    <dgm:pt modelId="{54533069-D3DE-45A4-BD12-7C1CB9CF3374}" type="sibTrans" cxnId="{43BFB534-0B45-4AEB-83C8-A031B785A77A}">
      <dgm:prSet/>
      <dgm:spPr/>
      <dgm:t>
        <a:bodyPr/>
        <a:lstStyle/>
        <a:p>
          <a:endParaRPr lang="en-US"/>
        </a:p>
      </dgm:t>
    </dgm:pt>
    <dgm:pt modelId="{F7EE0878-4A80-4E0C-BE12-AD6D1F232BE8}">
      <dgm:prSet phldrT="[Text]"/>
      <dgm:spPr/>
      <dgm:t>
        <a:bodyPr/>
        <a:lstStyle/>
        <a:p>
          <a:pPr rtl="1"/>
          <a:r>
            <a:rPr lang="fa-IR" dirty="0" smtClean="0">
              <a:cs typeface="B Mitra" panose="00000400000000000000" pitchFamily="2" charset="-78"/>
            </a:rPr>
            <a:t>ویژگی‌های سامانه دانش مطلوب</a:t>
          </a:r>
          <a:endParaRPr lang="en-US" dirty="0">
            <a:cs typeface="B Mitra" panose="00000400000000000000" pitchFamily="2" charset="-78"/>
          </a:endParaRPr>
        </a:p>
      </dgm:t>
    </dgm:pt>
    <dgm:pt modelId="{BA6558EB-72AF-440A-A85F-AEACE229F83C}" type="parTrans" cxnId="{96615BE9-5A9B-4DAD-8847-C903FAF95C48}">
      <dgm:prSet/>
      <dgm:spPr/>
      <dgm:t>
        <a:bodyPr/>
        <a:lstStyle/>
        <a:p>
          <a:endParaRPr lang="en-US"/>
        </a:p>
      </dgm:t>
    </dgm:pt>
    <dgm:pt modelId="{4D0DB053-30C1-48AF-888C-D9CEF9CB9987}" type="sibTrans" cxnId="{96615BE9-5A9B-4DAD-8847-C903FAF95C48}">
      <dgm:prSet/>
      <dgm:spPr/>
      <dgm:t>
        <a:bodyPr/>
        <a:lstStyle/>
        <a:p>
          <a:endParaRPr lang="en-US"/>
        </a:p>
      </dgm:t>
    </dgm:pt>
    <dgm:pt modelId="{8052B3A3-2B17-4375-9A1E-69E7E880CAC0}">
      <dgm:prSet phldrT="[Text]"/>
      <dgm:spPr/>
      <dgm:t>
        <a:bodyPr/>
        <a:lstStyle/>
        <a:p>
          <a:pPr rtl="1"/>
          <a:r>
            <a:rPr lang="fa-IR" dirty="0" smtClean="0">
              <a:cs typeface="B Mitra" panose="00000400000000000000" pitchFamily="2" charset="-78"/>
            </a:rPr>
            <a:t>فعالیت‌های علمی؛ توصیف رفتاری سامانه دانش</a:t>
          </a:r>
          <a:endParaRPr lang="en-US" dirty="0">
            <a:cs typeface="B Mitra" panose="00000400000000000000" pitchFamily="2" charset="-78"/>
          </a:endParaRPr>
        </a:p>
      </dgm:t>
    </dgm:pt>
    <dgm:pt modelId="{F252ED66-EA1A-4B52-AE6C-58A246B67FAD}" type="parTrans" cxnId="{6885EB3B-16B6-4AFE-98C2-336D6092B9D0}">
      <dgm:prSet/>
      <dgm:spPr/>
      <dgm:t>
        <a:bodyPr/>
        <a:lstStyle/>
        <a:p>
          <a:endParaRPr lang="en-US"/>
        </a:p>
      </dgm:t>
    </dgm:pt>
    <dgm:pt modelId="{001C706E-3802-4888-9504-433EAE2ECDAC}" type="sibTrans" cxnId="{6885EB3B-16B6-4AFE-98C2-336D6092B9D0}">
      <dgm:prSet/>
      <dgm:spPr/>
      <dgm:t>
        <a:bodyPr/>
        <a:lstStyle/>
        <a:p>
          <a:endParaRPr lang="en-US"/>
        </a:p>
      </dgm:t>
    </dgm:pt>
    <dgm:pt modelId="{8BF8BF4D-DF8F-45FB-97D3-6C697586A281}" type="pres">
      <dgm:prSet presAssocID="{99D1D1D2-C4D4-4C1E-AB34-51B8C448D56D}" presName="Name0" presStyleCnt="0">
        <dgm:presLayoutVars>
          <dgm:chMax val="7"/>
          <dgm:chPref val="7"/>
          <dgm:dir/>
        </dgm:presLayoutVars>
      </dgm:prSet>
      <dgm:spPr/>
      <dgm:t>
        <a:bodyPr/>
        <a:lstStyle/>
        <a:p>
          <a:endParaRPr lang="en-US"/>
        </a:p>
      </dgm:t>
    </dgm:pt>
    <dgm:pt modelId="{56820D23-A000-4BC7-8D66-7CFD9AB306E8}" type="pres">
      <dgm:prSet presAssocID="{99D1D1D2-C4D4-4C1E-AB34-51B8C448D56D}" presName="Name1" presStyleCnt="0"/>
      <dgm:spPr/>
    </dgm:pt>
    <dgm:pt modelId="{F1755EA3-FBF8-400A-A2D3-7ABCDE6DAAD2}" type="pres">
      <dgm:prSet presAssocID="{99D1D1D2-C4D4-4C1E-AB34-51B8C448D56D}" presName="cycle" presStyleCnt="0"/>
      <dgm:spPr/>
    </dgm:pt>
    <dgm:pt modelId="{25D211FF-1D31-4462-9E79-899961E425F9}" type="pres">
      <dgm:prSet presAssocID="{99D1D1D2-C4D4-4C1E-AB34-51B8C448D56D}" presName="srcNode" presStyleLbl="node1" presStyleIdx="0" presStyleCnt="4"/>
      <dgm:spPr/>
    </dgm:pt>
    <dgm:pt modelId="{63E26A8C-ADFD-4D25-81C9-703FBFE0A447}" type="pres">
      <dgm:prSet presAssocID="{99D1D1D2-C4D4-4C1E-AB34-51B8C448D56D}" presName="conn" presStyleLbl="parChTrans1D2" presStyleIdx="0" presStyleCnt="1"/>
      <dgm:spPr/>
      <dgm:t>
        <a:bodyPr/>
        <a:lstStyle/>
        <a:p>
          <a:endParaRPr lang="en-US"/>
        </a:p>
      </dgm:t>
    </dgm:pt>
    <dgm:pt modelId="{3D6CDBA1-EDDE-4DD0-9333-D3E384AD104D}" type="pres">
      <dgm:prSet presAssocID="{99D1D1D2-C4D4-4C1E-AB34-51B8C448D56D}" presName="extraNode" presStyleLbl="node1" presStyleIdx="0" presStyleCnt="4"/>
      <dgm:spPr/>
    </dgm:pt>
    <dgm:pt modelId="{0BD097F1-B371-4AC3-AA13-8047866B633F}" type="pres">
      <dgm:prSet presAssocID="{99D1D1D2-C4D4-4C1E-AB34-51B8C448D56D}" presName="dstNode" presStyleLbl="node1" presStyleIdx="0" presStyleCnt="4"/>
      <dgm:spPr/>
    </dgm:pt>
    <dgm:pt modelId="{4BEF5527-C27B-4E0B-9796-F10D94C693E8}" type="pres">
      <dgm:prSet presAssocID="{207F1284-4A73-46FC-82A8-416698C25DD8}" presName="text_1" presStyleLbl="node1" presStyleIdx="0" presStyleCnt="4">
        <dgm:presLayoutVars>
          <dgm:bulletEnabled val="1"/>
        </dgm:presLayoutVars>
      </dgm:prSet>
      <dgm:spPr/>
      <dgm:t>
        <a:bodyPr/>
        <a:lstStyle/>
        <a:p>
          <a:endParaRPr lang="en-US"/>
        </a:p>
      </dgm:t>
    </dgm:pt>
    <dgm:pt modelId="{CEBABDD2-4481-425A-B969-5E9CBE0563B7}" type="pres">
      <dgm:prSet presAssocID="{207F1284-4A73-46FC-82A8-416698C25DD8}" presName="accent_1" presStyleCnt="0"/>
      <dgm:spPr/>
    </dgm:pt>
    <dgm:pt modelId="{7C1F880F-D433-4D06-91CB-1FD0901BCD85}" type="pres">
      <dgm:prSet presAssocID="{207F1284-4A73-46FC-82A8-416698C25DD8}" presName="accentRepeatNode" presStyleLbl="solidFgAcc1" presStyleIdx="0" presStyleCnt="4"/>
      <dgm:spPr/>
    </dgm:pt>
    <dgm:pt modelId="{A265360A-5679-4A9F-90C3-01575E977578}" type="pres">
      <dgm:prSet presAssocID="{8052B3A3-2B17-4375-9A1E-69E7E880CAC0}" presName="text_2" presStyleLbl="node1" presStyleIdx="1" presStyleCnt="4">
        <dgm:presLayoutVars>
          <dgm:bulletEnabled val="1"/>
        </dgm:presLayoutVars>
      </dgm:prSet>
      <dgm:spPr/>
      <dgm:t>
        <a:bodyPr/>
        <a:lstStyle/>
        <a:p>
          <a:endParaRPr lang="en-US"/>
        </a:p>
      </dgm:t>
    </dgm:pt>
    <dgm:pt modelId="{4A398888-AA76-4AE2-A5CE-106BD1CAB24E}" type="pres">
      <dgm:prSet presAssocID="{8052B3A3-2B17-4375-9A1E-69E7E880CAC0}" presName="accent_2" presStyleCnt="0"/>
      <dgm:spPr/>
    </dgm:pt>
    <dgm:pt modelId="{2F9DB0B6-52CD-43B5-BF44-2B8C22395857}" type="pres">
      <dgm:prSet presAssocID="{8052B3A3-2B17-4375-9A1E-69E7E880CAC0}" presName="accentRepeatNode" presStyleLbl="solidFgAcc1" presStyleIdx="1" presStyleCnt="4"/>
      <dgm:spPr/>
    </dgm:pt>
    <dgm:pt modelId="{F6336303-41F6-42CF-A9A2-AF6F8E492310}" type="pres">
      <dgm:prSet presAssocID="{BFBF60D9-36E8-4B0B-9219-95F731592B9C}" presName="text_3" presStyleLbl="node1" presStyleIdx="2" presStyleCnt="4">
        <dgm:presLayoutVars>
          <dgm:bulletEnabled val="1"/>
        </dgm:presLayoutVars>
      </dgm:prSet>
      <dgm:spPr/>
      <dgm:t>
        <a:bodyPr/>
        <a:lstStyle/>
        <a:p>
          <a:endParaRPr lang="en-US"/>
        </a:p>
      </dgm:t>
    </dgm:pt>
    <dgm:pt modelId="{02D10B44-3335-439C-A395-C6B975977790}" type="pres">
      <dgm:prSet presAssocID="{BFBF60D9-36E8-4B0B-9219-95F731592B9C}" presName="accent_3" presStyleCnt="0"/>
      <dgm:spPr/>
    </dgm:pt>
    <dgm:pt modelId="{B6273014-45DA-4E5F-970E-F2F2A8E13943}" type="pres">
      <dgm:prSet presAssocID="{BFBF60D9-36E8-4B0B-9219-95F731592B9C}" presName="accentRepeatNode" presStyleLbl="solidFgAcc1" presStyleIdx="2" presStyleCnt="4"/>
      <dgm:spPr/>
    </dgm:pt>
    <dgm:pt modelId="{DCB16C24-0597-41CB-AE0E-2B5EF2B7EFD6}" type="pres">
      <dgm:prSet presAssocID="{F7EE0878-4A80-4E0C-BE12-AD6D1F232BE8}" presName="text_4" presStyleLbl="node1" presStyleIdx="3" presStyleCnt="4">
        <dgm:presLayoutVars>
          <dgm:bulletEnabled val="1"/>
        </dgm:presLayoutVars>
      </dgm:prSet>
      <dgm:spPr/>
      <dgm:t>
        <a:bodyPr/>
        <a:lstStyle/>
        <a:p>
          <a:endParaRPr lang="en-US"/>
        </a:p>
      </dgm:t>
    </dgm:pt>
    <dgm:pt modelId="{D841DF6D-1918-4666-B90E-5E41D3419694}" type="pres">
      <dgm:prSet presAssocID="{F7EE0878-4A80-4E0C-BE12-AD6D1F232BE8}" presName="accent_4" presStyleCnt="0"/>
      <dgm:spPr/>
    </dgm:pt>
    <dgm:pt modelId="{A2A5AE17-473B-4FD8-B8F8-90405F936BCD}" type="pres">
      <dgm:prSet presAssocID="{F7EE0878-4A80-4E0C-BE12-AD6D1F232BE8}" presName="accentRepeatNode" presStyleLbl="solidFgAcc1" presStyleIdx="3" presStyleCnt="4"/>
      <dgm:spPr/>
    </dgm:pt>
  </dgm:ptLst>
  <dgm:cxnLst>
    <dgm:cxn modelId="{82109E5B-A48D-4856-8D39-851A5351BA64}" type="presOf" srcId="{BFBF60D9-36E8-4B0B-9219-95F731592B9C}" destId="{F6336303-41F6-42CF-A9A2-AF6F8E492310}" srcOrd="0" destOrd="0" presId="urn:microsoft.com/office/officeart/2008/layout/VerticalCurvedList"/>
    <dgm:cxn modelId="{BF04178F-F254-4013-AD9B-5A0A3E09E49A}" type="presOf" srcId="{E8CAFA33-DC31-47C5-A366-9B825180F444}" destId="{63E26A8C-ADFD-4D25-81C9-703FBFE0A447}" srcOrd="0" destOrd="0" presId="urn:microsoft.com/office/officeart/2008/layout/VerticalCurvedList"/>
    <dgm:cxn modelId="{43BFB534-0B45-4AEB-83C8-A031B785A77A}" srcId="{99D1D1D2-C4D4-4C1E-AB34-51B8C448D56D}" destId="{BFBF60D9-36E8-4B0B-9219-95F731592B9C}" srcOrd="2" destOrd="0" parTransId="{11970B07-8743-4C25-9F98-1D5EDED646F1}" sibTransId="{54533069-D3DE-45A4-BD12-7C1CB9CF3374}"/>
    <dgm:cxn modelId="{F14865D7-D22C-4E8A-953A-D7019CF8967E}" type="presOf" srcId="{99D1D1D2-C4D4-4C1E-AB34-51B8C448D56D}" destId="{8BF8BF4D-DF8F-45FB-97D3-6C697586A281}" srcOrd="0" destOrd="0" presId="urn:microsoft.com/office/officeart/2008/layout/VerticalCurvedList"/>
    <dgm:cxn modelId="{96615BE9-5A9B-4DAD-8847-C903FAF95C48}" srcId="{99D1D1D2-C4D4-4C1E-AB34-51B8C448D56D}" destId="{F7EE0878-4A80-4E0C-BE12-AD6D1F232BE8}" srcOrd="3" destOrd="0" parTransId="{BA6558EB-72AF-440A-A85F-AEACE229F83C}" sibTransId="{4D0DB053-30C1-48AF-888C-D9CEF9CB9987}"/>
    <dgm:cxn modelId="{A31DC965-EAC6-4A64-A6CC-3718EAB816F2}" type="presOf" srcId="{8052B3A3-2B17-4375-9A1E-69E7E880CAC0}" destId="{A265360A-5679-4A9F-90C3-01575E977578}" srcOrd="0" destOrd="0" presId="urn:microsoft.com/office/officeart/2008/layout/VerticalCurvedList"/>
    <dgm:cxn modelId="{654A105B-9A36-42F8-AE8F-6E1377F27421}" type="presOf" srcId="{207F1284-4A73-46FC-82A8-416698C25DD8}" destId="{4BEF5527-C27B-4E0B-9796-F10D94C693E8}" srcOrd="0" destOrd="0" presId="urn:microsoft.com/office/officeart/2008/layout/VerticalCurvedList"/>
    <dgm:cxn modelId="{6885EB3B-16B6-4AFE-98C2-336D6092B9D0}" srcId="{99D1D1D2-C4D4-4C1E-AB34-51B8C448D56D}" destId="{8052B3A3-2B17-4375-9A1E-69E7E880CAC0}" srcOrd="1" destOrd="0" parTransId="{F252ED66-EA1A-4B52-AE6C-58A246B67FAD}" sibTransId="{001C706E-3802-4888-9504-433EAE2ECDAC}"/>
    <dgm:cxn modelId="{A5681D2C-AFD8-464A-9053-FC56FBA2A391}" type="presOf" srcId="{F7EE0878-4A80-4E0C-BE12-AD6D1F232BE8}" destId="{DCB16C24-0597-41CB-AE0E-2B5EF2B7EFD6}" srcOrd="0" destOrd="0" presId="urn:microsoft.com/office/officeart/2008/layout/VerticalCurvedList"/>
    <dgm:cxn modelId="{59AD3DDB-8FC1-44AB-B906-5731E7B28473}" srcId="{99D1D1D2-C4D4-4C1E-AB34-51B8C448D56D}" destId="{207F1284-4A73-46FC-82A8-416698C25DD8}" srcOrd="0" destOrd="0" parTransId="{E63DCBAB-097F-467A-AF8F-9B5ED38697AF}" sibTransId="{E8CAFA33-DC31-47C5-A366-9B825180F444}"/>
    <dgm:cxn modelId="{E430D3F8-2CA3-4B5F-9464-3EE9224A781E}" type="presParOf" srcId="{8BF8BF4D-DF8F-45FB-97D3-6C697586A281}" destId="{56820D23-A000-4BC7-8D66-7CFD9AB306E8}" srcOrd="0" destOrd="0" presId="urn:microsoft.com/office/officeart/2008/layout/VerticalCurvedList"/>
    <dgm:cxn modelId="{30E0E4E3-ECEF-402E-9637-8760877037F8}" type="presParOf" srcId="{56820D23-A000-4BC7-8D66-7CFD9AB306E8}" destId="{F1755EA3-FBF8-400A-A2D3-7ABCDE6DAAD2}" srcOrd="0" destOrd="0" presId="urn:microsoft.com/office/officeart/2008/layout/VerticalCurvedList"/>
    <dgm:cxn modelId="{3CAC31D6-450F-4BCA-8E10-D72D0C662F0C}" type="presParOf" srcId="{F1755EA3-FBF8-400A-A2D3-7ABCDE6DAAD2}" destId="{25D211FF-1D31-4462-9E79-899961E425F9}" srcOrd="0" destOrd="0" presId="urn:microsoft.com/office/officeart/2008/layout/VerticalCurvedList"/>
    <dgm:cxn modelId="{45C80DE1-EA9A-4932-B49D-BBAF9C14B44B}" type="presParOf" srcId="{F1755EA3-FBF8-400A-A2D3-7ABCDE6DAAD2}" destId="{63E26A8C-ADFD-4D25-81C9-703FBFE0A447}" srcOrd="1" destOrd="0" presId="urn:microsoft.com/office/officeart/2008/layout/VerticalCurvedList"/>
    <dgm:cxn modelId="{77F6C4B1-D556-489F-A516-7372D4F1FD56}" type="presParOf" srcId="{F1755EA3-FBF8-400A-A2D3-7ABCDE6DAAD2}" destId="{3D6CDBA1-EDDE-4DD0-9333-D3E384AD104D}" srcOrd="2" destOrd="0" presId="urn:microsoft.com/office/officeart/2008/layout/VerticalCurvedList"/>
    <dgm:cxn modelId="{6199B241-DF96-48BF-A462-0B9E7689948B}" type="presParOf" srcId="{F1755EA3-FBF8-400A-A2D3-7ABCDE6DAAD2}" destId="{0BD097F1-B371-4AC3-AA13-8047866B633F}" srcOrd="3" destOrd="0" presId="urn:microsoft.com/office/officeart/2008/layout/VerticalCurvedList"/>
    <dgm:cxn modelId="{BB1B87A9-EDAA-4710-8F2F-3662CBBB44FF}" type="presParOf" srcId="{56820D23-A000-4BC7-8D66-7CFD9AB306E8}" destId="{4BEF5527-C27B-4E0B-9796-F10D94C693E8}" srcOrd="1" destOrd="0" presId="urn:microsoft.com/office/officeart/2008/layout/VerticalCurvedList"/>
    <dgm:cxn modelId="{DE011318-7D9B-4BC4-ACC0-0E68DD45CBE3}" type="presParOf" srcId="{56820D23-A000-4BC7-8D66-7CFD9AB306E8}" destId="{CEBABDD2-4481-425A-B969-5E9CBE0563B7}" srcOrd="2" destOrd="0" presId="urn:microsoft.com/office/officeart/2008/layout/VerticalCurvedList"/>
    <dgm:cxn modelId="{C9B11276-BD05-42E2-B54F-A115E5E632BD}" type="presParOf" srcId="{CEBABDD2-4481-425A-B969-5E9CBE0563B7}" destId="{7C1F880F-D433-4D06-91CB-1FD0901BCD85}" srcOrd="0" destOrd="0" presId="urn:microsoft.com/office/officeart/2008/layout/VerticalCurvedList"/>
    <dgm:cxn modelId="{6000D334-AD0C-4067-BC79-EC47B7B6E19D}" type="presParOf" srcId="{56820D23-A000-4BC7-8D66-7CFD9AB306E8}" destId="{A265360A-5679-4A9F-90C3-01575E977578}" srcOrd="3" destOrd="0" presId="urn:microsoft.com/office/officeart/2008/layout/VerticalCurvedList"/>
    <dgm:cxn modelId="{8C94FE64-88D7-4C3E-8913-D1ADD2D8403B}" type="presParOf" srcId="{56820D23-A000-4BC7-8D66-7CFD9AB306E8}" destId="{4A398888-AA76-4AE2-A5CE-106BD1CAB24E}" srcOrd="4" destOrd="0" presId="urn:microsoft.com/office/officeart/2008/layout/VerticalCurvedList"/>
    <dgm:cxn modelId="{30216255-910E-48F0-8F7B-ABDE710A41AD}" type="presParOf" srcId="{4A398888-AA76-4AE2-A5CE-106BD1CAB24E}" destId="{2F9DB0B6-52CD-43B5-BF44-2B8C22395857}" srcOrd="0" destOrd="0" presId="urn:microsoft.com/office/officeart/2008/layout/VerticalCurvedList"/>
    <dgm:cxn modelId="{EBB2B8EB-BEB2-44D6-A1C4-372B2501E3DB}" type="presParOf" srcId="{56820D23-A000-4BC7-8D66-7CFD9AB306E8}" destId="{F6336303-41F6-42CF-A9A2-AF6F8E492310}" srcOrd="5" destOrd="0" presId="urn:microsoft.com/office/officeart/2008/layout/VerticalCurvedList"/>
    <dgm:cxn modelId="{94A823E0-66EA-4CA0-A2D7-5DAC7880838F}" type="presParOf" srcId="{56820D23-A000-4BC7-8D66-7CFD9AB306E8}" destId="{02D10B44-3335-439C-A395-C6B975977790}" srcOrd="6" destOrd="0" presId="urn:microsoft.com/office/officeart/2008/layout/VerticalCurvedList"/>
    <dgm:cxn modelId="{E306A3BB-B444-49D6-9D25-AA6328F53346}" type="presParOf" srcId="{02D10B44-3335-439C-A395-C6B975977790}" destId="{B6273014-45DA-4E5F-970E-F2F2A8E13943}" srcOrd="0" destOrd="0" presId="urn:microsoft.com/office/officeart/2008/layout/VerticalCurvedList"/>
    <dgm:cxn modelId="{3F36E070-8C1F-498D-A7A8-C7B664D9F8F9}" type="presParOf" srcId="{56820D23-A000-4BC7-8D66-7CFD9AB306E8}" destId="{DCB16C24-0597-41CB-AE0E-2B5EF2B7EFD6}" srcOrd="7" destOrd="0" presId="urn:microsoft.com/office/officeart/2008/layout/VerticalCurvedList"/>
    <dgm:cxn modelId="{C2D8712D-B9CF-453D-B29A-75BCE75B5F27}" type="presParOf" srcId="{56820D23-A000-4BC7-8D66-7CFD9AB306E8}" destId="{D841DF6D-1918-4666-B90E-5E41D3419694}" srcOrd="8" destOrd="0" presId="urn:microsoft.com/office/officeart/2008/layout/VerticalCurvedList"/>
    <dgm:cxn modelId="{781B3A52-4A63-4D69-B3FA-108C19BDC02B}" type="presParOf" srcId="{D841DF6D-1918-4666-B90E-5E41D3419694}" destId="{A2A5AE17-473B-4FD8-B8F8-90405F936BCD}"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26A8C-ADFD-4D25-81C9-703FBFE0A447}">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EF5527-C27B-4E0B-9796-F10D94C693E8}">
      <dsp:nvSpPr>
        <dsp:cNvPr id="0" name=""/>
        <dsp:cNvSpPr/>
      </dsp:nvSpPr>
      <dsp:spPr>
        <a:xfrm>
          <a:off x="610504" y="416587"/>
          <a:ext cx="7440913" cy="8336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93980" rIns="93980" bIns="93980" numCol="1" spcCol="1270" anchor="ctr" anchorCtr="0">
          <a:noAutofit/>
        </a:bodyPr>
        <a:lstStyle/>
        <a:p>
          <a:pPr lvl="0" algn="l" defTabSz="1644650" rtl="1">
            <a:lnSpc>
              <a:spcPct val="90000"/>
            </a:lnSpc>
            <a:spcBef>
              <a:spcPct val="0"/>
            </a:spcBef>
            <a:spcAft>
              <a:spcPct val="35000"/>
            </a:spcAft>
          </a:pPr>
          <a:r>
            <a:rPr lang="fa-IR" sz="3700" kern="1200" dirty="0" smtClean="0">
              <a:cs typeface="B Mitra" panose="00000400000000000000" pitchFamily="2" charset="-78"/>
            </a:rPr>
            <a:t>مفهوم سامانه دانش</a:t>
          </a:r>
          <a:endParaRPr lang="en-US" sz="3700" kern="1200" dirty="0">
            <a:cs typeface="B Mitra" panose="00000400000000000000" pitchFamily="2" charset="-78"/>
          </a:endParaRPr>
        </a:p>
      </dsp:txBody>
      <dsp:txXfrm>
        <a:off x="610504" y="416587"/>
        <a:ext cx="7440913" cy="833607"/>
      </dsp:txXfrm>
    </dsp:sp>
    <dsp:sp modelId="{7C1F880F-D433-4D06-91CB-1FD0901BCD85}">
      <dsp:nvSpPr>
        <dsp:cNvPr id="0" name=""/>
        <dsp:cNvSpPr/>
      </dsp:nvSpPr>
      <dsp:spPr>
        <a:xfrm>
          <a:off x="89500" y="312386"/>
          <a:ext cx="1042009" cy="10420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65360A-5679-4A9F-90C3-01575E977578}">
      <dsp:nvSpPr>
        <dsp:cNvPr id="0" name=""/>
        <dsp:cNvSpPr/>
      </dsp:nvSpPr>
      <dsp:spPr>
        <a:xfrm>
          <a:off x="1088431" y="1667215"/>
          <a:ext cx="6962986" cy="8336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93980" rIns="93980" bIns="93980" numCol="1" spcCol="1270" anchor="ctr" anchorCtr="0">
          <a:noAutofit/>
        </a:bodyPr>
        <a:lstStyle/>
        <a:p>
          <a:pPr lvl="0" algn="l" defTabSz="1644650" rtl="1">
            <a:lnSpc>
              <a:spcPct val="90000"/>
            </a:lnSpc>
            <a:spcBef>
              <a:spcPct val="0"/>
            </a:spcBef>
            <a:spcAft>
              <a:spcPct val="35000"/>
            </a:spcAft>
          </a:pPr>
          <a:r>
            <a:rPr lang="fa-IR" sz="3700" kern="1200" dirty="0" smtClean="0">
              <a:cs typeface="B Mitra" panose="00000400000000000000" pitchFamily="2" charset="-78"/>
            </a:rPr>
            <a:t>فعالیت‌های علمی؛ توصیف رفتاری سامانه دانش</a:t>
          </a:r>
          <a:endParaRPr lang="en-US" sz="3700" kern="1200" dirty="0">
            <a:cs typeface="B Mitra" panose="00000400000000000000" pitchFamily="2" charset="-78"/>
          </a:endParaRPr>
        </a:p>
      </dsp:txBody>
      <dsp:txXfrm>
        <a:off x="1088431" y="1667215"/>
        <a:ext cx="6962986" cy="833607"/>
      </dsp:txXfrm>
    </dsp:sp>
    <dsp:sp modelId="{2F9DB0B6-52CD-43B5-BF44-2B8C22395857}">
      <dsp:nvSpPr>
        <dsp:cNvPr id="0" name=""/>
        <dsp:cNvSpPr/>
      </dsp:nvSpPr>
      <dsp:spPr>
        <a:xfrm>
          <a:off x="567426" y="1563014"/>
          <a:ext cx="1042009" cy="10420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336303-41F6-42CF-A9A2-AF6F8E492310}">
      <dsp:nvSpPr>
        <dsp:cNvPr id="0" name=""/>
        <dsp:cNvSpPr/>
      </dsp:nvSpPr>
      <dsp:spPr>
        <a:xfrm>
          <a:off x="1088431" y="2917843"/>
          <a:ext cx="6962986" cy="8336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93980" rIns="93980" bIns="93980" numCol="1" spcCol="1270" anchor="ctr" anchorCtr="0">
          <a:noAutofit/>
        </a:bodyPr>
        <a:lstStyle/>
        <a:p>
          <a:pPr lvl="0" algn="l" defTabSz="1644650" rtl="1">
            <a:lnSpc>
              <a:spcPct val="90000"/>
            </a:lnSpc>
            <a:spcBef>
              <a:spcPct val="0"/>
            </a:spcBef>
            <a:spcAft>
              <a:spcPct val="35000"/>
            </a:spcAft>
          </a:pPr>
          <a:r>
            <a:rPr lang="fa-IR" sz="3700" kern="1200" dirty="0" smtClean="0">
              <a:cs typeface="B Mitra" panose="00000400000000000000" pitchFamily="2" charset="-78"/>
            </a:rPr>
            <a:t>زیرساخت‌های فعالیت‌های علمی</a:t>
          </a:r>
          <a:endParaRPr lang="en-US" sz="3700" kern="1200" dirty="0">
            <a:cs typeface="B Mitra" panose="00000400000000000000" pitchFamily="2" charset="-78"/>
          </a:endParaRPr>
        </a:p>
      </dsp:txBody>
      <dsp:txXfrm>
        <a:off x="1088431" y="2917843"/>
        <a:ext cx="6962986" cy="833607"/>
      </dsp:txXfrm>
    </dsp:sp>
    <dsp:sp modelId="{B6273014-45DA-4E5F-970E-F2F2A8E13943}">
      <dsp:nvSpPr>
        <dsp:cNvPr id="0" name=""/>
        <dsp:cNvSpPr/>
      </dsp:nvSpPr>
      <dsp:spPr>
        <a:xfrm>
          <a:off x="567426" y="2813642"/>
          <a:ext cx="1042009" cy="10420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B16C24-0597-41CB-AE0E-2B5EF2B7EFD6}">
      <dsp:nvSpPr>
        <dsp:cNvPr id="0" name=""/>
        <dsp:cNvSpPr/>
      </dsp:nvSpPr>
      <dsp:spPr>
        <a:xfrm>
          <a:off x="610504" y="4168472"/>
          <a:ext cx="7440913" cy="8336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93980" rIns="93980" bIns="93980" numCol="1" spcCol="1270" anchor="ctr" anchorCtr="0">
          <a:noAutofit/>
        </a:bodyPr>
        <a:lstStyle/>
        <a:p>
          <a:pPr lvl="0" algn="l" defTabSz="1644650" rtl="1">
            <a:lnSpc>
              <a:spcPct val="90000"/>
            </a:lnSpc>
            <a:spcBef>
              <a:spcPct val="0"/>
            </a:spcBef>
            <a:spcAft>
              <a:spcPct val="35000"/>
            </a:spcAft>
          </a:pPr>
          <a:r>
            <a:rPr lang="fa-IR" sz="3700" kern="1200" dirty="0" smtClean="0">
              <a:cs typeface="B Mitra" panose="00000400000000000000" pitchFamily="2" charset="-78"/>
            </a:rPr>
            <a:t>ویژگی‌های سامانه دانش مطلوب</a:t>
          </a:r>
          <a:endParaRPr lang="en-US" sz="3700" kern="1200" dirty="0">
            <a:cs typeface="B Mitra" panose="00000400000000000000" pitchFamily="2" charset="-78"/>
          </a:endParaRPr>
        </a:p>
      </dsp:txBody>
      <dsp:txXfrm>
        <a:off x="610504" y="4168472"/>
        <a:ext cx="7440913" cy="833607"/>
      </dsp:txXfrm>
    </dsp:sp>
    <dsp:sp modelId="{A2A5AE17-473B-4FD8-B8F8-90405F936BCD}">
      <dsp:nvSpPr>
        <dsp:cNvPr id="0" name=""/>
        <dsp:cNvSpPr/>
      </dsp:nvSpPr>
      <dsp:spPr>
        <a:xfrm>
          <a:off x="89500" y="4064271"/>
          <a:ext cx="1042009" cy="10420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D6304-20A8-445F-8CC2-D9D3DBF2C10A}" type="datetimeFigureOut">
              <a:rPr lang="en-US" smtClean="0"/>
              <a:t>5/1/2015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0B357-C263-421F-9C48-A25313BEEDDD}" type="slidenum">
              <a:rPr lang="en-US" smtClean="0"/>
              <a:t>‹#›</a:t>
            </a:fld>
            <a:endParaRPr lang="en-US"/>
          </a:p>
        </p:txBody>
      </p:sp>
    </p:spTree>
    <p:extLst>
      <p:ext uri="{BB962C8B-B14F-4D97-AF65-F5344CB8AC3E}">
        <p14:creationId xmlns:p14="http://schemas.microsoft.com/office/powerpoint/2010/main" val="1763233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fld id="{9890B357-C263-421F-9C48-A25313BEEDDD}" type="slidenum">
              <a:rPr lang="en-US" smtClean="0"/>
              <a:t>1</a:t>
            </a:fld>
            <a:endParaRPr lang="en-US"/>
          </a:p>
        </p:txBody>
      </p:sp>
    </p:spTree>
    <p:extLst>
      <p:ext uri="{BB962C8B-B14F-4D97-AF65-F5344CB8AC3E}">
        <p14:creationId xmlns:p14="http://schemas.microsoft.com/office/powerpoint/2010/main" val="188003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41</a:t>
            </a:fld>
            <a:endParaRPr lang="en-US"/>
          </a:p>
        </p:txBody>
      </p:sp>
    </p:spTree>
    <p:extLst>
      <p:ext uri="{BB962C8B-B14F-4D97-AF65-F5344CB8AC3E}">
        <p14:creationId xmlns:p14="http://schemas.microsoft.com/office/powerpoint/2010/main" val="3217242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42</a:t>
            </a:fld>
            <a:endParaRPr lang="en-US"/>
          </a:p>
        </p:txBody>
      </p:sp>
    </p:spTree>
    <p:extLst>
      <p:ext uri="{BB962C8B-B14F-4D97-AF65-F5344CB8AC3E}">
        <p14:creationId xmlns:p14="http://schemas.microsoft.com/office/powerpoint/2010/main" val="2051316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43</a:t>
            </a:fld>
            <a:endParaRPr lang="en-US"/>
          </a:p>
        </p:txBody>
      </p:sp>
    </p:spTree>
    <p:extLst>
      <p:ext uri="{BB962C8B-B14F-4D97-AF65-F5344CB8AC3E}">
        <p14:creationId xmlns:p14="http://schemas.microsoft.com/office/powerpoint/2010/main" val="3427559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44</a:t>
            </a:fld>
            <a:endParaRPr lang="en-US"/>
          </a:p>
        </p:txBody>
      </p:sp>
    </p:spTree>
    <p:extLst>
      <p:ext uri="{BB962C8B-B14F-4D97-AF65-F5344CB8AC3E}">
        <p14:creationId xmlns:p14="http://schemas.microsoft.com/office/powerpoint/2010/main" val="252125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45</a:t>
            </a:fld>
            <a:endParaRPr lang="en-US"/>
          </a:p>
        </p:txBody>
      </p:sp>
    </p:spTree>
    <p:extLst>
      <p:ext uri="{BB962C8B-B14F-4D97-AF65-F5344CB8AC3E}">
        <p14:creationId xmlns:p14="http://schemas.microsoft.com/office/powerpoint/2010/main" val="410277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46</a:t>
            </a:fld>
            <a:endParaRPr lang="en-US"/>
          </a:p>
        </p:txBody>
      </p:sp>
    </p:spTree>
    <p:extLst>
      <p:ext uri="{BB962C8B-B14F-4D97-AF65-F5344CB8AC3E}">
        <p14:creationId xmlns:p14="http://schemas.microsoft.com/office/powerpoint/2010/main" val="1050825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47</a:t>
            </a:fld>
            <a:endParaRPr lang="en-US"/>
          </a:p>
        </p:txBody>
      </p:sp>
    </p:spTree>
    <p:extLst>
      <p:ext uri="{BB962C8B-B14F-4D97-AF65-F5344CB8AC3E}">
        <p14:creationId xmlns:p14="http://schemas.microsoft.com/office/powerpoint/2010/main" val="2582842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48</a:t>
            </a:fld>
            <a:endParaRPr lang="en-US"/>
          </a:p>
        </p:txBody>
      </p:sp>
    </p:spTree>
    <p:extLst>
      <p:ext uri="{BB962C8B-B14F-4D97-AF65-F5344CB8AC3E}">
        <p14:creationId xmlns:p14="http://schemas.microsoft.com/office/powerpoint/2010/main" val="3985420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49</a:t>
            </a:fld>
            <a:endParaRPr lang="en-US"/>
          </a:p>
        </p:txBody>
      </p:sp>
    </p:spTree>
    <p:extLst>
      <p:ext uri="{BB962C8B-B14F-4D97-AF65-F5344CB8AC3E}">
        <p14:creationId xmlns:p14="http://schemas.microsoft.com/office/powerpoint/2010/main" val="3740089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2</a:t>
            </a:fld>
            <a:endParaRPr lang="en-US"/>
          </a:p>
        </p:txBody>
      </p:sp>
    </p:spTree>
    <p:extLst>
      <p:ext uri="{BB962C8B-B14F-4D97-AF65-F5344CB8AC3E}">
        <p14:creationId xmlns:p14="http://schemas.microsoft.com/office/powerpoint/2010/main" val="4197147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a:t>
            </a:fld>
            <a:endParaRPr lang="en-US"/>
          </a:p>
        </p:txBody>
      </p:sp>
    </p:spTree>
    <p:extLst>
      <p:ext uri="{BB962C8B-B14F-4D97-AF65-F5344CB8AC3E}">
        <p14:creationId xmlns:p14="http://schemas.microsoft.com/office/powerpoint/2010/main" val="1284356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4</a:t>
            </a:fld>
            <a:endParaRPr lang="en-US"/>
          </a:p>
        </p:txBody>
      </p:sp>
    </p:spTree>
    <p:extLst>
      <p:ext uri="{BB962C8B-B14F-4D97-AF65-F5344CB8AC3E}">
        <p14:creationId xmlns:p14="http://schemas.microsoft.com/office/powerpoint/2010/main" val="916005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36</a:t>
            </a:fld>
            <a:endParaRPr lang="en-US"/>
          </a:p>
        </p:txBody>
      </p:sp>
    </p:spTree>
    <p:extLst>
      <p:ext uri="{BB962C8B-B14F-4D97-AF65-F5344CB8AC3E}">
        <p14:creationId xmlns:p14="http://schemas.microsoft.com/office/powerpoint/2010/main" val="3352571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37</a:t>
            </a:fld>
            <a:endParaRPr lang="en-US"/>
          </a:p>
        </p:txBody>
      </p:sp>
    </p:spTree>
    <p:extLst>
      <p:ext uri="{BB962C8B-B14F-4D97-AF65-F5344CB8AC3E}">
        <p14:creationId xmlns:p14="http://schemas.microsoft.com/office/powerpoint/2010/main" val="1622530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38</a:t>
            </a:fld>
            <a:endParaRPr lang="en-US"/>
          </a:p>
        </p:txBody>
      </p:sp>
    </p:spTree>
    <p:extLst>
      <p:ext uri="{BB962C8B-B14F-4D97-AF65-F5344CB8AC3E}">
        <p14:creationId xmlns:p14="http://schemas.microsoft.com/office/powerpoint/2010/main" val="1314309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39</a:t>
            </a:fld>
            <a:endParaRPr lang="en-US"/>
          </a:p>
        </p:txBody>
      </p:sp>
    </p:spTree>
    <p:extLst>
      <p:ext uri="{BB962C8B-B14F-4D97-AF65-F5344CB8AC3E}">
        <p14:creationId xmlns:p14="http://schemas.microsoft.com/office/powerpoint/2010/main" val="945897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40</a:t>
            </a:fld>
            <a:endParaRPr lang="en-US"/>
          </a:p>
        </p:txBody>
      </p:sp>
    </p:spTree>
    <p:extLst>
      <p:ext uri="{BB962C8B-B14F-4D97-AF65-F5344CB8AC3E}">
        <p14:creationId xmlns:p14="http://schemas.microsoft.com/office/powerpoint/2010/main" val="3228996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16CADA-6F82-4D88-A41A-2B702669717A}" type="datetime1">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105763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A8C3DE-98A5-4056-A7D8-9DA37FF1DAEF}" type="datetime1">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980511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BDFC9-DB44-4862-9272-C5C6B72E0B47}" type="datetime1">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743649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7277DD-40FB-4D18-A98F-80FBDAB37AA9}" type="datetime1">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305427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D5591D-4284-4BC0-BA5E-651715B74113}" type="datetime1">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1378362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E23BD1-4FBB-4C7E-9143-9B334A18B3EC}" type="datetime1">
              <a:rPr lang="en-US" smtClean="0"/>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114370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46A022-2AEE-4342-B25A-A313C8647FBA}" type="datetime1">
              <a:rPr lang="en-US" smtClean="0"/>
              <a:t>5/1/2015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354265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D4AF29-19CD-4B77-9B14-1C3C4D14D7ED}" type="datetime1">
              <a:rPr lang="en-US" smtClean="0"/>
              <a:t>5/1/2015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3677506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A5CD75-7FDC-417B-9FAE-AF7E30167839}" type="datetime1">
              <a:rPr lang="en-US" smtClean="0"/>
              <a:t>5/1/2015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22395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3D118B-6D2E-4321-8530-AF805DB7F496}" type="datetime1">
              <a:rPr lang="en-US" smtClean="0"/>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2125742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1B47A1-C2DD-46D8-8E15-C0D53AFC25E5}" type="datetime1">
              <a:rPr lang="en-US" smtClean="0"/>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2498126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09452-7194-40CF-ACAF-438478543411}" type="datetime1">
              <a:rPr lang="en-US" smtClean="0"/>
              <a:t>5/1/2015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22C95-F6A9-4386-92CA-8A59C7DEBAD6}" type="slidenum">
              <a:rPr lang="en-US" smtClean="0"/>
              <a:t>‹#›</a:t>
            </a:fld>
            <a:endParaRPr lang="en-US"/>
          </a:p>
        </p:txBody>
      </p:sp>
    </p:spTree>
    <p:extLst>
      <p:ext uri="{BB962C8B-B14F-4D97-AF65-F5344CB8AC3E}">
        <p14:creationId xmlns:p14="http://schemas.microsoft.com/office/powerpoint/2010/main" val="1388858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3.jpeg"/><Relationship Id="rId4" Type="http://schemas.openxmlformats.org/officeDocument/2006/relationships/image" Target="../media/image2.jpeg"/></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843682"/>
            <a:ext cx="9144000" cy="2387600"/>
          </a:xfrm>
        </p:spPr>
        <p:txBody>
          <a:bodyPr>
            <a:normAutofit/>
          </a:bodyPr>
          <a:lstStyle/>
          <a:p>
            <a:pPr rtl="1"/>
            <a:r>
              <a:rPr lang="en-US" sz="8800" dirty="0" smtClean="0">
                <a:solidFill>
                  <a:srgbClr val="0070C0"/>
                </a:solidFill>
                <a:cs typeface="B Mitra" panose="00000400000000000000" pitchFamily="2" charset="-78"/>
              </a:rPr>
              <a:t/>
            </a:r>
            <a:br>
              <a:rPr lang="en-US" sz="8800" dirty="0" smtClean="0">
                <a:solidFill>
                  <a:srgbClr val="0070C0"/>
                </a:solidFill>
                <a:cs typeface="B Mitra" panose="00000400000000000000" pitchFamily="2" charset="-78"/>
              </a:rPr>
            </a:br>
            <a:endParaRPr lang="en-US" sz="5300" dirty="0">
              <a:solidFill>
                <a:srgbClr val="0070C0"/>
              </a:solidFill>
              <a:cs typeface="B Mitra" panose="00000400000000000000" pitchFamily="2" charset="-78"/>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278296" y="2129052"/>
            <a:ext cx="4359965" cy="2062103"/>
          </a:xfrm>
          <a:prstGeom prst="rect">
            <a:avLst/>
          </a:prstGeom>
        </p:spPr>
        <p:txBody>
          <a:bodyPr wrap="square">
            <a:spAutoFit/>
          </a:bodyPr>
          <a:lstStyle/>
          <a:p>
            <a:pPr algn="ctr"/>
            <a:r>
              <a:rPr lang="fa-IR" sz="4800" dirty="0">
                <a:solidFill>
                  <a:srgbClr val="0070C0"/>
                </a:solidFill>
                <a:latin typeface="+mj-lt"/>
                <a:ea typeface="+mj-ea"/>
                <a:cs typeface="B Mitra" panose="00000400000000000000" pitchFamily="2" charset="-78"/>
              </a:rPr>
              <a:t>فصل دوم:</a:t>
            </a:r>
          </a:p>
          <a:p>
            <a:pPr algn="ctr"/>
            <a:r>
              <a:rPr lang="fa-IR" sz="8000" dirty="0" smtClean="0">
                <a:solidFill>
                  <a:srgbClr val="0070C0"/>
                </a:solidFill>
                <a:cs typeface="B Mitra" panose="00000400000000000000" pitchFamily="2" charset="-78"/>
              </a:rPr>
              <a:t>سامانه </a:t>
            </a:r>
            <a:r>
              <a:rPr lang="fa-IR" sz="8000" dirty="0">
                <a:solidFill>
                  <a:srgbClr val="0070C0"/>
                </a:solidFill>
                <a:cs typeface="B Mitra" panose="00000400000000000000" pitchFamily="2" charset="-78"/>
              </a:rPr>
              <a:t>دانش</a:t>
            </a:r>
            <a:endParaRPr lang="fa-IR" sz="8000" dirty="0"/>
          </a:p>
        </p:txBody>
      </p:sp>
      <p:sp>
        <p:nvSpPr>
          <p:cNvPr id="4" name="Slide Number Placeholder 3"/>
          <p:cNvSpPr>
            <a:spLocks noGrp="1"/>
          </p:cNvSpPr>
          <p:nvPr>
            <p:ph type="sldNum" sz="quarter" idx="12"/>
          </p:nvPr>
        </p:nvSpPr>
        <p:spPr/>
        <p:txBody>
          <a:bodyPr/>
          <a:lstStyle/>
          <a:p>
            <a:fld id="{2E522C95-F6A9-4386-92CA-8A59C7DEBAD6}" type="slidenum">
              <a:rPr lang="en-US" smtClean="0"/>
              <a:t>1</a:t>
            </a:fld>
            <a:endParaRPr lang="en-US"/>
          </a:p>
        </p:txBody>
      </p:sp>
    </p:spTree>
    <p:extLst>
      <p:ext uri="{BB962C8B-B14F-4D97-AF65-F5344CB8AC3E}">
        <p14:creationId xmlns:p14="http://schemas.microsoft.com/office/powerpoint/2010/main" val="267728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0" name="Slide Number Placeholder 9"/>
          <p:cNvSpPr>
            <a:spLocks noGrp="1"/>
          </p:cNvSpPr>
          <p:nvPr>
            <p:ph type="sldNum" sz="quarter" idx="12"/>
          </p:nvPr>
        </p:nvSpPr>
        <p:spPr/>
        <p:txBody>
          <a:bodyPr/>
          <a:lstStyle/>
          <a:p>
            <a:fld id="{D19946B3-F1D7-4C44-8206-7D1330EA340D}" type="slidenum">
              <a:rPr lang="fa-IR" smtClean="0"/>
              <a:t>10</a:t>
            </a:fld>
            <a:endParaRPr lang="fa-IR"/>
          </a:p>
        </p:txBody>
      </p:sp>
      <p:sp>
        <p:nvSpPr>
          <p:cNvPr id="122" name="Content Placeholder 2"/>
          <p:cNvSpPr>
            <a:spLocks noGrp="1"/>
          </p:cNvSpPr>
          <p:nvPr>
            <p:ph idx="1"/>
          </p:nvPr>
        </p:nvSpPr>
        <p:spPr>
          <a:xfrm>
            <a:off x="728870" y="887896"/>
            <a:ext cx="10999304" cy="4757530"/>
          </a:xfrm>
        </p:spPr>
        <p:txBody>
          <a:bodyPr>
            <a:normAutofit/>
          </a:bodyPr>
          <a:lstStyle/>
          <a:p>
            <a:pPr marL="0" lvl="0" indent="0" algn="ctr" rtl="1">
              <a:buNone/>
            </a:pPr>
            <a:r>
              <a:rPr lang="fa-IR" cap="small" dirty="0" smtClean="0">
                <a:cs typeface="B Mitra" panose="00000400000000000000" pitchFamily="2" charset="-78"/>
              </a:rPr>
              <a:t>سطوح </a:t>
            </a:r>
            <a:r>
              <a:rPr lang="fa-IR" cap="small" dirty="0">
                <a:cs typeface="B Mitra" panose="00000400000000000000" pitchFamily="2" charset="-78"/>
              </a:rPr>
              <a:t>فعالیت‌های علمی در یک سامانه دانش</a:t>
            </a:r>
            <a:endParaRPr lang="fa-IR" b="1" dirty="0">
              <a:cs typeface="B Mitra" panose="00000400000000000000" pitchFamily="2" charset="-78"/>
            </a:endParaRPr>
          </a:p>
          <a:p>
            <a:pPr marL="0" lvl="0" indent="0" algn="ctr" rtl="1">
              <a:buNone/>
            </a:pPr>
            <a:endParaRPr lang="en-US" dirty="0">
              <a:solidFill>
                <a:schemeClr val="bg1">
                  <a:lumMod val="65000"/>
                </a:schemeClr>
              </a:solidFill>
              <a:cs typeface="B Mitra" panose="00000400000000000000" pitchFamily="2" charset="-78"/>
            </a:endParaRPr>
          </a:p>
          <a:p>
            <a:pPr marL="0" indent="0" algn="r" rtl="1">
              <a:buNone/>
            </a:pPr>
            <a:endParaRPr lang="fa-IR" dirty="0" smtClean="0">
              <a:solidFill>
                <a:srgbClr val="FF0000"/>
              </a:solidFill>
              <a:cs typeface="B Mitra" panose="00000400000000000000" pitchFamily="2" charset="-78"/>
            </a:endParaRPr>
          </a:p>
          <a:p>
            <a:pPr marL="0" indent="0" algn="r" rtl="1">
              <a:buNone/>
            </a:pPr>
            <a:endParaRPr lang="fa-IR" dirty="0"/>
          </a:p>
          <a:p>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a:solidFill>
                  <a:srgbClr val="0070C0"/>
                </a:solidFill>
                <a:cs typeface="B Mitra" panose="00000400000000000000" pitchFamily="2" charset="-78"/>
              </a:rPr>
              <a:t>فعالیت های دانشی</a:t>
            </a:r>
            <a:endParaRPr lang="en-US" b="1" dirty="0">
              <a:solidFill>
                <a:srgbClr val="0070C0"/>
              </a:solidFill>
              <a:cs typeface="B Mitra" panose="00000400000000000000" pitchFamily="2" charset="-78"/>
            </a:endParaRPr>
          </a:p>
        </p:txBody>
      </p:sp>
      <p:pic>
        <p:nvPicPr>
          <p:cNvPr id="6"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3618236" y="1302099"/>
            <a:ext cx="4769995" cy="4128660"/>
          </a:xfrm>
          <a:prstGeom prst="rect">
            <a:avLst/>
          </a:prstGeom>
        </p:spPr>
      </p:pic>
      <p:sp>
        <p:nvSpPr>
          <p:cNvPr id="9" name="Rounded Rectangular Callout 8"/>
          <p:cNvSpPr/>
          <p:nvPr/>
        </p:nvSpPr>
        <p:spPr>
          <a:xfrm>
            <a:off x="1209821" y="2797348"/>
            <a:ext cx="3684499" cy="2478746"/>
          </a:xfrm>
          <a:prstGeom prst="wedgeRoundRectCallout">
            <a:avLst>
              <a:gd name="adj1" fmla="val 74232"/>
              <a:gd name="adj2" fmla="val -14753"/>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indent="215900" algn="ctr" rtl="1">
              <a:spcAft>
                <a:spcPts val="0"/>
              </a:spcAft>
            </a:pPr>
            <a:r>
              <a:rPr lang="fa-IR" sz="2400" dirty="0">
                <a:solidFill>
                  <a:srgbClr val="FF0000"/>
                </a:solidFill>
                <a:latin typeface="Calibri" panose="020F0502020204030204" pitchFamily="34" charset="0"/>
                <a:ea typeface="Calibri" panose="020F0502020204030204" pitchFamily="34" charset="0"/>
                <a:cs typeface="B Mitra" panose="00000400000000000000" pitchFamily="2" charset="-78"/>
              </a:rPr>
              <a:t>کانون فعالیت‌های علمی، «فهمیدن» است که بدون اختیار رخ می‌دهد! هنگامی‌که استدلالی صحیح ارائه می‌شود، فهم حاصل می‌شود، نمی‌توان جلوی فهمیدن را گرفت؛ البته می‌توان مجادله و انکار کرد!</a:t>
            </a:r>
            <a:endParaRPr lang="en-US" sz="2400" dirty="0">
              <a:solidFill>
                <a:srgbClr val="FF0000"/>
              </a:solidFill>
              <a:latin typeface="Calibri" panose="020F0502020204030204" pitchFamily="34" charset="0"/>
              <a:ea typeface="Calibri" panose="020F0502020204030204" pitchFamily="34" charset="0"/>
              <a:cs typeface="B Mitra" panose="00000400000000000000" pitchFamily="2" charset="-78"/>
            </a:endParaRPr>
          </a:p>
          <a:p>
            <a:pPr algn="ctr" rtl="1">
              <a:defRPr/>
            </a:pPr>
            <a:r>
              <a:rPr lang="fa-IR" sz="2000" b="1" dirty="0" smtClean="0">
                <a:solidFill>
                  <a:schemeClr val="tx1"/>
                </a:solidFill>
                <a:cs typeface="B Mitra" pitchFamily="2" charset="-78"/>
              </a:rPr>
              <a:t> </a:t>
            </a:r>
            <a:endParaRPr lang="fa-IR" sz="2000" b="1" dirty="0">
              <a:solidFill>
                <a:schemeClr val="tx1"/>
              </a:solidFill>
              <a:cs typeface="B Mitra" pitchFamily="2" charset="-78"/>
            </a:endParaRPr>
          </a:p>
          <a:p>
            <a:pPr algn="ctr">
              <a:defRPr/>
            </a:pPr>
            <a:endParaRPr lang="fa-IR" sz="2000" dirty="0">
              <a:solidFill>
                <a:srgbClr val="C00000"/>
              </a:solidFill>
              <a:cs typeface="B Mitra" pitchFamily="2" charset="-78"/>
            </a:endParaRPr>
          </a:p>
        </p:txBody>
      </p:sp>
    </p:spTree>
    <p:extLst>
      <p:ext uri="{BB962C8B-B14F-4D97-AF65-F5344CB8AC3E}">
        <p14:creationId xmlns:p14="http://schemas.microsoft.com/office/powerpoint/2010/main" val="831555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0" name="Slide Number Placeholder 9"/>
          <p:cNvSpPr>
            <a:spLocks noGrp="1"/>
          </p:cNvSpPr>
          <p:nvPr>
            <p:ph type="sldNum" sz="quarter" idx="12"/>
          </p:nvPr>
        </p:nvSpPr>
        <p:spPr/>
        <p:txBody>
          <a:bodyPr/>
          <a:lstStyle/>
          <a:p>
            <a:fld id="{D19946B3-F1D7-4C44-8206-7D1330EA340D}" type="slidenum">
              <a:rPr lang="fa-IR" smtClean="0"/>
              <a:t>11</a:t>
            </a:fld>
            <a:endParaRPr lang="fa-IR"/>
          </a:p>
        </p:txBody>
      </p:sp>
      <p:sp>
        <p:nvSpPr>
          <p:cNvPr id="122" name="Content Placeholder 2"/>
          <p:cNvSpPr>
            <a:spLocks noGrp="1"/>
          </p:cNvSpPr>
          <p:nvPr>
            <p:ph idx="1"/>
          </p:nvPr>
        </p:nvSpPr>
        <p:spPr>
          <a:xfrm>
            <a:off x="728870" y="887896"/>
            <a:ext cx="10999304" cy="4757530"/>
          </a:xfrm>
        </p:spPr>
        <p:txBody>
          <a:bodyPr>
            <a:normAutofit/>
          </a:bodyPr>
          <a:lstStyle/>
          <a:p>
            <a:pPr marL="0" lvl="0" indent="0" algn="ctr" rtl="1">
              <a:buNone/>
            </a:pPr>
            <a:r>
              <a:rPr lang="fa-IR" cap="small" dirty="0" smtClean="0">
                <a:cs typeface="B Mitra" panose="00000400000000000000" pitchFamily="2" charset="-78"/>
              </a:rPr>
              <a:t>سطوح </a:t>
            </a:r>
            <a:r>
              <a:rPr lang="fa-IR" cap="small" dirty="0">
                <a:cs typeface="B Mitra" panose="00000400000000000000" pitchFamily="2" charset="-78"/>
              </a:rPr>
              <a:t>فعالیت‌های علمی در یک سامانه دانش</a:t>
            </a:r>
            <a:endParaRPr lang="fa-IR" b="1" dirty="0">
              <a:cs typeface="B Mitra" panose="00000400000000000000" pitchFamily="2" charset="-78"/>
            </a:endParaRPr>
          </a:p>
          <a:p>
            <a:pPr marL="0" lvl="0" indent="0" algn="ctr" rtl="1">
              <a:buNone/>
            </a:pPr>
            <a:endParaRPr lang="en-US" dirty="0">
              <a:solidFill>
                <a:schemeClr val="bg1">
                  <a:lumMod val="65000"/>
                </a:schemeClr>
              </a:solidFill>
              <a:cs typeface="B Mitra" panose="00000400000000000000" pitchFamily="2" charset="-78"/>
            </a:endParaRPr>
          </a:p>
          <a:p>
            <a:pPr marL="0" indent="0" algn="r" rtl="1">
              <a:buNone/>
            </a:pPr>
            <a:endParaRPr lang="fa-IR" dirty="0" smtClean="0">
              <a:solidFill>
                <a:srgbClr val="FF0000"/>
              </a:solidFill>
              <a:cs typeface="B Mitra" panose="00000400000000000000" pitchFamily="2" charset="-78"/>
            </a:endParaRPr>
          </a:p>
          <a:p>
            <a:pPr marL="0" indent="0" algn="r" rtl="1">
              <a:buNone/>
            </a:pPr>
            <a:endParaRPr lang="fa-IR" dirty="0"/>
          </a:p>
          <a:p>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a:solidFill>
                  <a:srgbClr val="0070C0"/>
                </a:solidFill>
                <a:cs typeface="B Mitra" panose="00000400000000000000" pitchFamily="2" charset="-78"/>
              </a:rPr>
              <a:t>فعالیت های دانشی</a:t>
            </a:r>
            <a:endParaRPr lang="en-US" b="1" dirty="0">
              <a:solidFill>
                <a:srgbClr val="0070C0"/>
              </a:solidFill>
              <a:cs typeface="B Mitra" panose="00000400000000000000" pitchFamily="2" charset="-78"/>
            </a:endParaRPr>
          </a:p>
        </p:txBody>
      </p:sp>
      <p:pic>
        <p:nvPicPr>
          <p:cNvPr id="6"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3618236" y="1302099"/>
            <a:ext cx="4769995" cy="4128660"/>
          </a:xfrm>
          <a:prstGeom prst="rect">
            <a:avLst/>
          </a:prstGeom>
        </p:spPr>
      </p:pic>
      <p:sp>
        <p:nvSpPr>
          <p:cNvPr id="9" name="Rounded Rectangular Callout 8"/>
          <p:cNvSpPr/>
          <p:nvPr/>
        </p:nvSpPr>
        <p:spPr>
          <a:xfrm>
            <a:off x="0" y="1212053"/>
            <a:ext cx="3684499" cy="4071705"/>
          </a:xfrm>
          <a:prstGeom prst="wedgeRoundRectCallout">
            <a:avLst>
              <a:gd name="adj1" fmla="val 74232"/>
              <a:gd name="adj2" fmla="val -6808"/>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ctr" rtl="1">
              <a:defRPr/>
            </a:pPr>
            <a:r>
              <a:rPr lang="fa-IR" sz="2000" b="1" dirty="0" smtClean="0">
                <a:solidFill>
                  <a:srgbClr val="002060"/>
                </a:solidFill>
                <a:cs typeface="B Mitra" pitchFamily="2" charset="-78"/>
              </a:rPr>
              <a:t>الگوهای چرخه دانش</a:t>
            </a:r>
            <a:endParaRPr lang="en-US" sz="2000" b="1" dirty="0" smtClean="0">
              <a:solidFill>
                <a:srgbClr val="002060"/>
              </a:solidFill>
              <a:cs typeface="B Mitra" pitchFamily="2" charset="-78"/>
            </a:endParaRPr>
          </a:p>
          <a:p>
            <a:pPr marL="342900" indent="-342900" algn="ctr" rtl="1">
              <a:buFont typeface="Arial" panose="020B0604020202020204" pitchFamily="34" charset="0"/>
              <a:buChar char="•"/>
              <a:defRPr/>
            </a:pPr>
            <a:endParaRPr lang="en-US" sz="2000" b="1" dirty="0" smtClean="0">
              <a:solidFill>
                <a:schemeClr val="tx1"/>
              </a:solidFill>
              <a:cs typeface="B Mitra" pitchFamily="2" charset="-78"/>
            </a:endParaRPr>
          </a:p>
          <a:p>
            <a:pPr algn="ctr" rtl="1"/>
            <a:r>
              <a:rPr lang="fa-IR" sz="2000" dirty="0">
                <a:solidFill>
                  <a:schemeClr val="bg1">
                    <a:lumMod val="65000"/>
                  </a:schemeClr>
                </a:solidFill>
                <a:cs typeface="B Mitra" panose="00000400000000000000" pitchFamily="2" charset="-78"/>
              </a:rPr>
              <a:t>الگوهای چرخه دانش، به تعریف فعالیت‌های </a:t>
            </a:r>
            <a:r>
              <a:rPr lang="fa-IR" sz="2000" dirty="0" smtClean="0">
                <a:solidFill>
                  <a:schemeClr val="bg1">
                    <a:lumMod val="65000"/>
                  </a:schemeClr>
                </a:solidFill>
                <a:cs typeface="B Mitra" panose="00000400000000000000" pitchFamily="2" charset="-78"/>
              </a:rPr>
              <a:t>میانی می‌پردارند</a:t>
            </a:r>
            <a:r>
              <a:rPr lang="en-US" sz="2000" dirty="0" smtClean="0">
                <a:solidFill>
                  <a:schemeClr val="bg1">
                    <a:lumMod val="65000"/>
                  </a:schemeClr>
                </a:solidFill>
                <a:cs typeface="B Mitra" panose="00000400000000000000" pitchFamily="2" charset="-78"/>
              </a:rPr>
              <a:t>.</a:t>
            </a:r>
          </a:p>
          <a:p>
            <a:pPr algn="ctr" rtl="1"/>
            <a:endParaRPr lang="en-US" sz="2000" dirty="0">
              <a:solidFill>
                <a:schemeClr val="tx1"/>
              </a:solidFill>
              <a:cs typeface="B Mitra" panose="00000400000000000000" pitchFamily="2" charset="-78"/>
            </a:endParaRPr>
          </a:p>
          <a:p>
            <a:pPr marL="342900" indent="-342900" algn="r" rtl="1">
              <a:buFont typeface="Arial" panose="020B0604020202020204" pitchFamily="34" charset="0"/>
              <a:buChar char="•"/>
            </a:pPr>
            <a:r>
              <a:rPr lang="fa-IR" sz="2000" b="1" dirty="0" smtClean="0">
                <a:solidFill>
                  <a:srgbClr val="0070C0"/>
                </a:solidFill>
                <a:cs typeface="B Mitra" panose="00000400000000000000" pitchFamily="2" charset="-78"/>
              </a:rPr>
              <a:t>الگوی </a:t>
            </a:r>
            <a:r>
              <a:rPr lang="fa-IR" sz="2000" b="1" dirty="0">
                <a:solidFill>
                  <a:srgbClr val="0070C0"/>
                </a:solidFill>
                <a:cs typeface="B Mitra" panose="00000400000000000000" pitchFamily="2" charset="-78"/>
              </a:rPr>
              <a:t>بکوویتزو و </a:t>
            </a:r>
            <a:r>
              <a:rPr lang="fa-IR" sz="2000" b="1" dirty="0" smtClean="0">
                <a:solidFill>
                  <a:srgbClr val="0070C0"/>
                </a:solidFill>
                <a:cs typeface="B Mitra" panose="00000400000000000000" pitchFamily="2" charset="-78"/>
              </a:rPr>
              <a:t>ویلیامز: </a:t>
            </a:r>
            <a:r>
              <a:rPr lang="fa-IR" sz="2000" dirty="0" smtClean="0">
                <a:solidFill>
                  <a:schemeClr val="tx1"/>
                </a:solidFill>
                <a:cs typeface="B Mitra" panose="00000400000000000000" pitchFamily="2" charset="-78"/>
              </a:rPr>
              <a:t>یافتن، </a:t>
            </a:r>
            <a:r>
              <a:rPr lang="fa-IR" sz="2000" dirty="0">
                <a:solidFill>
                  <a:schemeClr val="tx1"/>
                </a:solidFill>
                <a:cs typeface="B Mitra" panose="00000400000000000000" pitchFamily="2" charset="-78"/>
              </a:rPr>
              <a:t>به کارگیری، یادگیری، تسهیم، ارزیابی، ایجاد، نگهداری و </a:t>
            </a:r>
            <a:r>
              <a:rPr lang="fa-IR" sz="2000" dirty="0" smtClean="0">
                <a:solidFill>
                  <a:schemeClr val="tx1"/>
                </a:solidFill>
                <a:cs typeface="B Mitra" panose="00000400000000000000" pitchFamily="2" charset="-78"/>
              </a:rPr>
              <a:t>حذف</a:t>
            </a:r>
          </a:p>
          <a:p>
            <a:pPr marL="342900" indent="-342900" algn="r" rtl="1">
              <a:buFont typeface="Arial" panose="020B0604020202020204" pitchFamily="34" charset="0"/>
              <a:buChar char="•"/>
            </a:pPr>
            <a:endParaRPr lang="fa-IR" sz="2000" dirty="0">
              <a:solidFill>
                <a:schemeClr val="tx1"/>
              </a:solidFill>
              <a:cs typeface="B Mitra" panose="00000400000000000000" pitchFamily="2" charset="-78"/>
            </a:endParaRPr>
          </a:p>
          <a:p>
            <a:pPr marL="342900" indent="-342900" algn="r" rtl="1">
              <a:buFont typeface="Arial" panose="020B0604020202020204" pitchFamily="34" charset="0"/>
              <a:buChar char="•"/>
            </a:pPr>
            <a:r>
              <a:rPr lang="fa-IR" sz="2000" b="1" dirty="0">
                <a:solidFill>
                  <a:srgbClr val="0070C0"/>
                </a:solidFill>
                <a:cs typeface="B Mitra" panose="00000400000000000000" pitchFamily="2" charset="-78"/>
              </a:rPr>
              <a:t>الگوی </a:t>
            </a:r>
            <a:r>
              <a:rPr lang="fa-IR" sz="2000" b="1" dirty="0" smtClean="0">
                <a:solidFill>
                  <a:srgbClr val="0070C0"/>
                </a:solidFill>
                <a:cs typeface="B Mitra" panose="00000400000000000000" pitchFamily="2" charset="-78"/>
              </a:rPr>
              <a:t>هیسیگ: </a:t>
            </a:r>
            <a:r>
              <a:rPr lang="fa-IR" sz="2000" dirty="0" smtClean="0">
                <a:solidFill>
                  <a:schemeClr val="tx1"/>
                </a:solidFill>
                <a:cs typeface="B Mitra" panose="00000400000000000000" pitchFamily="2" charset="-78"/>
              </a:rPr>
              <a:t>خلق </a:t>
            </a:r>
            <a:r>
              <a:rPr lang="fa-IR" sz="2000" dirty="0">
                <a:solidFill>
                  <a:schemeClr val="tx1"/>
                </a:solidFill>
                <a:cs typeface="B Mitra" panose="00000400000000000000" pitchFamily="2" charset="-78"/>
              </a:rPr>
              <a:t>کن، ذخیره کن، نشرکن، به کار </a:t>
            </a:r>
            <a:r>
              <a:rPr lang="fa-IR" sz="2000" dirty="0" smtClean="0">
                <a:solidFill>
                  <a:schemeClr val="tx1"/>
                </a:solidFill>
                <a:cs typeface="B Mitra" panose="00000400000000000000" pitchFamily="2" charset="-78"/>
              </a:rPr>
              <a:t>ببر</a:t>
            </a:r>
          </a:p>
          <a:p>
            <a:pPr algn="ctr" rtl="1">
              <a:defRPr/>
            </a:pPr>
            <a:r>
              <a:rPr lang="fa-IR" sz="2000" b="1" dirty="0" smtClean="0">
                <a:solidFill>
                  <a:schemeClr val="tx1"/>
                </a:solidFill>
                <a:cs typeface="B Mitra" pitchFamily="2" charset="-78"/>
              </a:rPr>
              <a:t> </a:t>
            </a:r>
            <a:endParaRPr lang="fa-IR" sz="2000" b="1" dirty="0">
              <a:solidFill>
                <a:schemeClr val="tx1"/>
              </a:solidFill>
              <a:cs typeface="B Mitra" pitchFamily="2" charset="-78"/>
            </a:endParaRPr>
          </a:p>
          <a:p>
            <a:pPr algn="ctr">
              <a:defRPr/>
            </a:pPr>
            <a:endParaRPr lang="fa-IR" sz="2000" dirty="0">
              <a:solidFill>
                <a:srgbClr val="C00000"/>
              </a:solidFill>
              <a:cs typeface="B Mitra" pitchFamily="2" charset="-78"/>
            </a:endParaRPr>
          </a:p>
        </p:txBody>
      </p:sp>
      <p:sp>
        <p:nvSpPr>
          <p:cNvPr id="3" name="Oval 2"/>
          <p:cNvSpPr/>
          <p:nvPr/>
        </p:nvSpPr>
        <p:spPr>
          <a:xfrm>
            <a:off x="4532243" y="2049599"/>
            <a:ext cx="3127513" cy="300719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2863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0" name="Slide Number Placeholder 9"/>
          <p:cNvSpPr>
            <a:spLocks noGrp="1"/>
          </p:cNvSpPr>
          <p:nvPr>
            <p:ph type="sldNum" sz="quarter" idx="12"/>
          </p:nvPr>
        </p:nvSpPr>
        <p:spPr/>
        <p:txBody>
          <a:bodyPr/>
          <a:lstStyle/>
          <a:p>
            <a:fld id="{D19946B3-F1D7-4C44-8206-7D1330EA340D}" type="slidenum">
              <a:rPr lang="fa-IR" smtClean="0"/>
              <a:t>12</a:t>
            </a:fld>
            <a:endParaRPr lang="fa-IR"/>
          </a:p>
        </p:txBody>
      </p:sp>
      <p:sp>
        <p:nvSpPr>
          <p:cNvPr id="122" name="Content Placeholder 2"/>
          <p:cNvSpPr>
            <a:spLocks noGrp="1"/>
          </p:cNvSpPr>
          <p:nvPr>
            <p:ph idx="1"/>
          </p:nvPr>
        </p:nvSpPr>
        <p:spPr>
          <a:xfrm>
            <a:off x="728870" y="887896"/>
            <a:ext cx="10999304" cy="4757530"/>
          </a:xfrm>
        </p:spPr>
        <p:txBody>
          <a:bodyPr>
            <a:normAutofit/>
          </a:bodyPr>
          <a:lstStyle/>
          <a:p>
            <a:pPr marL="0" lvl="0" indent="0" algn="ctr" rtl="1">
              <a:buNone/>
            </a:pPr>
            <a:r>
              <a:rPr lang="fa-IR" cap="small" dirty="0" smtClean="0">
                <a:cs typeface="B Mitra" panose="00000400000000000000" pitchFamily="2" charset="-78"/>
              </a:rPr>
              <a:t>سطوح </a:t>
            </a:r>
            <a:r>
              <a:rPr lang="fa-IR" cap="small" dirty="0">
                <a:cs typeface="B Mitra" panose="00000400000000000000" pitchFamily="2" charset="-78"/>
              </a:rPr>
              <a:t>فعالیت‌های علمی در یک سامانه دانش</a:t>
            </a:r>
            <a:endParaRPr lang="fa-IR" b="1" dirty="0">
              <a:cs typeface="B Mitra" panose="00000400000000000000" pitchFamily="2" charset="-78"/>
            </a:endParaRPr>
          </a:p>
          <a:p>
            <a:pPr marL="0" lvl="0" indent="0" algn="ctr" rtl="1">
              <a:buNone/>
            </a:pPr>
            <a:endParaRPr lang="en-US" dirty="0">
              <a:solidFill>
                <a:schemeClr val="bg1">
                  <a:lumMod val="65000"/>
                </a:schemeClr>
              </a:solidFill>
              <a:cs typeface="B Mitra" panose="00000400000000000000" pitchFamily="2" charset="-78"/>
            </a:endParaRPr>
          </a:p>
          <a:p>
            <a:pPr marL="0" indent="0" algn="r" rtl="1">
              <a:buNone/>
            </a:pPr>
            <a:endParaRPr lang="fa-IR" dirty="0" smtClean="0">
              <a:solidFill>
                <a:srgbClr val="FF0000"/>
              </a:solidFill>
              <a:cs typeface="B Mitra" panose="00000400000000000000" pitchFamily="2" charset="-78"/>
            </a:endParaRPr>
          </a:p>
          <a:p>
            <a:pPr marL="0" indent="0" algn="r" rtl="1">
              <a:buNone/>
            </a:pPr>
            <a:endParaRPr lang="fa-IR" dirty="0"/>
          </a:p>
          <a:p>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a:solidFill>
                  <a:srgbClr val="0070C0"/>
                </a:solidFill>
                <a:cs typeface="B Mitra" panose="00000400000000000000" pitchFamily="2" charset="-78"/>
              </a:rPr>
              <a:t>فعالیت های دانشی</a:t>
            </a:r>
            <a:endParaRPr lang="en-US" b="1" dirty="0">
              <a:solidFill>
                <a:srgbClr val="0070C0"/>
              </a:solidFill>
              <a:cs typeface="B Mitra" panose="00000400000000000000" pitchFamily="2" charset="-78"/>
            </a:endParaRPr>
          </a:p>
        </p:txBody>
      </p:sp>
      <p:pic>
        <p:nvPicPr>
          <p:cNvPr id="6"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3618236" y="1302099"/>
            <a:ext cx="4769995" cy="4128660"/>
          </a:xfrm>
          <a:prstGeom prst="rect">
            <a:avLst/>
          </a:prstGeom>
        </p:spPr>
      </p:pic>
      <p:sp>
        <p:nvSpPr>
          <p:cNvPr id="9" name="Rounded Rectangular Callout 8"/>
          <p:cNvSpPr/>
          <p:nvPr/>
        </p:nvSpPr>
        <p:spPr>
          <a:xfrm>
            <a:off x="393976" y="927532"/>
            <a:ext cx="3063258" cy="3436524"/>
          </a:xfrm>
          <a:prstGeom prst="wedgeRoundRectCallout">
            <a:avLst>
              <a:gd name="adj1" fmla="val 74232"/>
              <a:gd name="adj2" fmla="val -6808"/>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ctr" rtl="1">
              <a:defRPr/>
            </a:pPr>
            <a:r>
              <a:rPr lang="fa-IR" sz="2000" b="1" dirty="0">
                <a:solidFill>
                  <a:srgbClr val="002060"/>
                </a:solidFill>
                <a:cs typeface="B Mitra" pitchFamily="2" charset="-78"/>
              </a:rPr>
              <a:t>پروژه های دانشی</a:t>
            </a:r>
            <a:endParaRPr lang="en-US" sz="2000" b="1" dirty="0">
              <a:solidFill>
                <a:srgbClr val="002060"/>
              </a:solidFill>
              <a:cs typeface="B Mitra" pitchFamily="2" charset="-78"/>
            </a:endParaRPr>
          </a:p>
          <a:p>
            <a:pPr marL="342900" indent="-342900" algn="ctr" rtl="1">
              <a:buFont typeface="Arial" panose="020B0604020202020204" pitchFamily="34" charset="0"/>
              <a:buChar char="•"/>
              <a:defRPr/>
            </a:pPr>
            <a:endParaRPr lang="en-US" sz="2000" b="1" dirty="0">
              <a:solidFill>
                <a:schemeClr val="tx1"/>
              </a:solidFill>
              <a:cs typeface="B Mitra" pitchFamily="2" charset="-78"/>
            </a:endParaRPr>
          </a:p>
          <a:p>
            <a:pPr lvl="0" algn="ctr" rtl="1"/>
            <a:endParaRPr lang="fa-IR" sz="2000" b="1" dirty="0">
              <a:solidFill>
                <a:srgbClr val="002060"/>
              </a:solidFill>
              <a:cs typeface="B Mitra" pitchFamily="2" charset="-78"/>
            </a:endParaRPr>
          </a:p>
          <a:p>
            <a:pPr lvl="0" algn="ctr" rtl="1"/>
            <a:r>
              <a:rPr lang="fa-IR" sz="2000" b="1" dirty="0">
                <a:solidFill>
                  <a:srgbClr val="002060"/>
                </a:solidFill>
                <a:cs typeface="B Mitra" pitchFamily="2" charset="-78"/>
              </a:rPr>
              <a:t>مانند</a:t>
            </a:r>
            <a:r>
              <a:rPr lang="fa-IR" sz="2000" b="1" dirty="0" smtClean="0">
                <a:solidFill>
                  <a:srgbClr val="002060"/>
                </a:solidFill>
                <a:cs typeface="B Mitra" pitchFamily="2" charset="-78"/>
              </a:rPr>
              <a:t>: مستندسازی </a:t>
            </a:r>
            <a:r>
              <a:rPr lang="fa-IR" sz="2000" b="1" dirty="0">
                <a:solidFill>
                  <a:srgbClr val="002060"/>
                </a:solidFill>
                <a:cs typeface="B Mitra" pitchFamily="2" charset="-78"/>
              </a:rPr>
              <a:t>تجربیات، </a:t>
            </a:r>
          </a:p>
          <a:p>
            <a:pPr lvl="0" algn="ctr" rtl="1"/>
            <a:r>
              <a:rPr lang="fa-IR" sz="2000" b="1" dirty="0">
                <a:solidFill>
                  <a:srgbClr val="002060"/>
                </a:solidFill>
                <a:cs typeface="B Mitra" pitchFamily="2" charset="-78"/>
              </a:rPr>
              <a:t>طراحی برنامه راهبردی، </a:t>
            </a:r>
          </a:p>
          <a:p>
            <a:pPr lvl="0" algn="ctr" rtl="1"/>
            <a:r>
              <a:rPr lang="fa-IR" sz="2000" b="1" dirty="0">
                <a:solidFill>
                  <a:srgbClr val="002060"/>
                </a:solidFill>
                <a:cs typeface="B Mitra" pitchFamily="2" charset="-78"/>
              </a:rPr>
              <a:t>طراحی مقررات، </a:t>
            </a:r>
          </a:p>
          <a:p>
            <a:pPr lvl="0" algn="ctr" rtl="1"/>
            <a:r>
              <a:rPr lang="fa-IR" sz="2000" b="1" dirty="0">
                <a:solidFill>
                  <a:srgbClr val="002060"/>
                </a:solidFill>
                <a:cs typeface="B Mitra" pitchFamily="2" charset="-78"/>
              </a:rPr>
              <a:t>یادگیری حسابداری صنعتی </a:t>
            </a:r>
          </a:p>
          <a:p>
            <a:pPr lvl="0" algn="ctr" rtl="1"/>
            <a:r>
              <a:rPr lang="fa-IR" sz="2000" b="1" dirty="0">
                <a:solidFill>
                  <a:srgbClr val="002060"/>
                </a:solidFill>
                <a:cs typeface="B Mitra" pitchFamily="2" charset="-78"/>
              </a:rPr>
              <a:t>و ... </a:t>
            </a:r>
            <a:endParaRPr lang="en-US" sz="2000" b="1" dirty="0">
              <a:solidFill>
                <a:srgbClr val="002060"/>
              </a:solidFill>
              <a:cs typeface="B Mitra" pitchFamily="2" charset="-78"/>
            </a:endParaRPr>
          </a:p>
          <a:p>
            <a:pPr algn="ctr" rtl="1">
              <a:defRPr/>
            </a:pPr>
            <a:r>
              <a:rPr lang="fa-IR" sz="2000" b="1" dirty="0">
                <a:solidFill>
                  <a:schemeClr val="tx1"/>
                </a:solidFill>
                <a:cs typeface="B Mitra" pitchFamily="2" charset="-78"/>
              </a:rPr>
              <a:t> </a:t>
            </a:r>
          </a:p>
          <a:p>
            <a:pPr algn="ctr" rtl="1">
              <a:defRPr/>
            </a:pPr>
            <a:r>
              <a:rPr lang="fa-IR" sz="2000" b="1" dirty="0" smtClean="0">
                <a:solidFill>
                  <a:schemeClr val="tx1"/>
                </a:solidFill>
                <a:cs typeface="B Mitra" pitchFamily="2" charset="-78"/>
              </a:rPr>
              <a:t> </a:t>
            </a:r>
            <a:endParaRPr lang="fa-IR" sz="2000" b="1" dirty="0">
              <a:solidFill>
                <a:schemeClr val="tx1"/>
              </a:solidFill>
              <a:cs typeface="B Mitra" pitchFamily="2" charset="-78"/>
            </a:endParaRPr>
          </a:p>
          <a:p>
            <a:pPr algn="ctr">
              <a:defRPr/>
            </a:pPr>
            <a:endParaRPr lang="fa-IR" sz="2000" dirty="0">
              <a:solidFill>
                <a:srgbClr val="C00000"/>
              </a:solidFill>
              <a:cs typeface="B Mitra" pitchFamily="2" charset="-78"/>
            </a:endParaRPr>
          </a:p>
        </p:txBody>
      </p:sp>
      <p:sp>
        <p:nvSpPr>
          <p:cNvPr id="3" name="Oval 2"/>
          <p:cNvSpPr/>
          <p:nvPr/>
        </p:nvSpPr>
        <p:spPr>
          <a:xfrm>
            <a:off x="3850347" y="1368979"/>
            <a:ext cx="4421455" cy="4357877"/>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1318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0" name="Slide Number Placeholder 9"/>
          <p:cNvSpPr>
            <a:spLocks noGrp="1"/>
          </p:cNvSpPr>
          <p:nvPr>
            <p:ph type="sldNum" sz="quarter" idx="12"/>
          </p:nvPr>
        </p:nvSpPr>
        <p:spPr/>
        <p:txBody>
          <a:bodyPr/>
          <a:lstStyle/>
          <a:p>
            <a:fld id="{D19946B3-F1D7-4C44-8206-7D1330EA340D}" type="slidenum">
              <a:rPr lang="fa-IR" smtClean="0"/>
              <a:t>13</a:t>
            </a:fld>
            <a:endParaRPr lang="fa-IR"/>
          </a:p>
        </p:txBody>
      </p:sp>
      <p:sp>
        <p:nvSpPr>
          <p:cNvPr id="122" name="Content Placeholder 2"/>
          <p:cNvSpPr>
            <a:spLocks noGrp="1"/>
          </p:cNvSpPr>
          <p:nvPr>
            <p:ph idx="1"/>
          </p:nvPr>
        </p:nvSpPr>
        <p:spPr>
          <a:xfrm>
            <a:off x="5880294" y="887896"/>
            <a:ext cx="5847879" cy="4757530"/>
          </a:xfrm>
        </p:spPr>
        <p:txBody>
          <a:bodyPr>
            <a:normAutofit/>
          </a:bodyPr>
          <a:lstStyle/>
          <a:p>
            <a:pPr algn="just" rtl="1"/>
            <a:endParaRPr lang="fa-IR" dirty="0" smtClean="0">
              <a:cs typeface="B Mitra" panose="00000400000000000000" pitchFamily="2" charset="-78"/>
            </a:endParaRPr>
          </a:p>
          <a:p>
            <a:pPr marL="0" indent="0" algn="ctr" rtl="1">
              <a:buNone/>
            </a:pPr>
            <a:r>
              <a:rPr lang="fa-IR" dirty="0">
                <a:cs typeface="B Mitra" panose="00000400000000000000" pitchFamily="2" charset="-78"/>
              </a:rPr>
              <a:t>با ارتباط بین سامانه‌های دانش، شبکه سامانه‌های دانش شکل می‌گیرد. هر یک از سامانه‌های دانش هویت مستقلی دارند اما اگر با یکدیگر تعاملات سازمان‌یافته‌ای داشته باشند، هم‌افزایی باز هم بیشتر می‌شود</a:t>
            </a:r>
            <a:r>
              <a:rPr lang="fa-IR" dirty="0" smtClean="0">
                <a:cs typeface="B Mitra" panose="00000400000000000000" pitchFamily="2" charset="-78"/>
              </a:rPr>
              <a:t>.</a:t>
            </a:r>
          </a:p>
          <a:p>
            <a:pPr marL="0" indent="0" algn="ctr" rtl="1">
              <a:buNone/>
            </a:pPr>
            <a:endParaRPr lang="en-US" dirty="0">
              <a:cs typeface="B Mitra" panose="00000400000000000000" pitchFamily="2" charset="-78"/>
            </a:endParaRPr>
          </a:p>
          <a:p>
            <a:pPr marL="0" indent="0" algn="ctr" rtl="1">
              <a:buNone/>
            </a:pPr>
            <a:r>
              <a:rPr lang="fa-IR" dirty="0">
                <a:cs typeface="B Mitra" panose="00000400000000000000" pitchFamily="2" charset="-78"/>
              </a:rPr>
              <a:t>یک شبکه دانش می‌تواند شامل سامانه‌های دانش شخصی و یا سامانه‌های دانش گروه‌ها و سازمان‌ها بوده و انواع تعاملات بین آن‌ها برقرار باشد.</a:t>
            </a:r>
            <a:endParaRPr lang="en-US" dirty="0">
              <a:cs typeface="B Mitra" panose="00000400000000000000" pitchFamily="2" charset="-78"/>
            </a:endParaRPr>
          </a:p>
          <a:p>
            <a:pPr marL="0" indent="0" algn="ctr" rtl="1">
              <a:buNone/>
            </a:pPr>
            <a:endParaRPr lang="en-US" dirty="0">
              <a:cs typeface="B Mitra" panose="00000400000000000000" pitchFamily="2" charset="-78"/>
            </a:endParaRPr>
          </a:p>
          <a:p>
            <a:pPr marL="0" lvl="0" indent="0" algn="ctr" rtl="1">
              <a:buNone/>
            </a:pPr>
            <a:endParaRPr lang="fa-IR" b="1" dirty="0">
              <a:cs typeface="B Mitra" panose="00000400000000000000" pitchFamily="2" charset="-78"/>
            </a:endParaRPr>
          </a:p>
          <a:p>
            <a:pPr marL="0" lvl="0" indent="0" algn="ctr" rtl="1">
              <a:buNone/>
            </a:pPr>
            <a:endParaRPr lang="en-US" dirty="0">
              <a:solidFill>
                <a:schemeClr val="bg1">
                  <a:lumMod val="65000"/>
                </a:schemeClr>
              </a:solidFill>
              <a:cs typeface="B Mitra" panose="00000400000000000000" pitchFamily="2" charset="-78"/>
            </a:endParaRPr>
          </a:p>
          <a:p>
            <a:pPr marL="0" indent="0" algn="r" rtl="1">
              <a:buNone/>
            </a:pPr>
            <a:endParaRPr lang="fa-IR" dirty="0" smtClean="0">
              <a:solidFill>
                <a:srgbClr val="FF0000"/>
              </a:solidFill>
              <a:cs typeface="B Mitra" panose="00000400000000000000" pitchFamily="2" charset="-78"/>
            </a:endParaRPr>
          </a:p>
          <a:p>
            <a:pPr marL="0" indent="0" algn="r" rtl="1">
              <a:buNone/>
            </a:pPr>
            <a:endParaRPr lang="fa-IR" dirty="0"/>
          </a:p>
          <a:p>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a:solidFill>
                  <a:srgbClr val="0070C0"/>
                </a:solidFill>
                <a:cs typeface="B Mitra" panose="00000400000000000000" pitchFamily="2" charset="-78"/>
              </a:rPr>
              <a:t>فعالیت های دانشی</a:t>
            </a:r>
            <a:endParaRPr lang="en-US" b="1" dirty="0">
              <a:solidFill>
                <a:srgbClr val="0070C0"/>
              </a:solidFill>
              <a:cs typeface="B Mitra" panose="00000400000000000000" pitchFamily="2" charset="-78"/>
            </a:endParaRPr>
          </a:p>
        </p:txBody>
      </p:sp>
      <p:pic>
        <p:nvPicPr>
          <p:cNvPr id="6"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975774" y="1238542"/>
            <a:ext cx="4285543" cy="4135315"/>
          </a:xfrm>
          <a:prstGeom prst="rect">
            <a:avLst/>
          </a:prstGeom>
        </p:spPr>
      </p:pic>
    </p:spTree>
    <p:extLst>
      <p:ext uri="{BB962C8B-B14F-4D97-AF65-F5344CB8AC3E}">
        <p14:creationId xmlns:p14="http://schemas.microsoft.com/office/powerpoint/2010/main" val="422980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39592"/>
            <a:ext cx="12192000" cy="269496"/>
          </a:xfrm>
          <a:prstGeom prst="rect">
            <a:avLst/>
          </a:prstGeom>
        </p:spPr>
      </p:pic>
      <p:sp>
        <p:nvSpPr>
          <p:cNvPr id="3" name="Content Placeholder 2"/>
          <p:cNvSpPr>
            <a:spLocks noGrp="1"/>
          </p:cNvSpPr>
          <p:nvPr>
            <p:ph idx="1"/>
          </p:nvPr>
        </p:nvSpPr>
        <p:spPr>
          <a:xfrm>
            <a:off x="838200" y="1468213"/>
            <a:ext cx="10515600" cy="4351338"/>
          </a:xfrm>
        </p:spPr>
        <p:txBody>
          <a:bodyPr/>
          <a:lstStyle/>
          <a:p>
            <a:pPr marL="0" indent="0" algn="ctr" rtl="1">
              <a:buNone/>
            </a:pPr>
            <a:r>
              <a:rPr lang="fa-IR" sz="2400" dirty="0">
                <a:cs typeface="B Mitra" panose="00000400000000000000" pitchFamily="2" charset="-78"/>
              </a:rPr>
              <a:t>انجام هر فعالیتی نیاز به زیرساخت‌هایی دارد</a:t>
            </a:r>
            <a:r>
              <a:rPr lang="fa-IR" sz="2400" dirty="0" smtClean="0">
                <a:cs typeface="B Mitra" panose="00000400000000000000" pitchFamily="2" charset="-78"/>
              </a:rPr>
              <a:t>.</a:t>
            </a:r>
          </a:p>
          <a:p>
            <a:pPr marL="0" indent="0" algn="ctr" rtl="1">
              <a:buNone/>
            </a:pPr>
            <a:r>
              <a:rPr lang="fa-IR" sz="2400" dirty="0" smtClean="0">
                <a:cs typeface="B Mitra" panose="00000400000000000000" pitchFamily="2" charset="-78"/>
              </a:rPr>
              <a:t> </a:t>
            </a:r>
            <a:r>
              <a:rPr lang="fa-IR" sz="2400" dirty="0">
                <a:cs typeface="B Mitra" panose="00000400000000000000" pitchFamily="2" charset="-78"/>
              </a:rPr>
              <a:t>نقش زیرساخت تسهیل و یا امکان‌پذیر کردن انجام فعالیت است</a:t>
            </a:r>
            <a:r>
              <a:rPr lang="fa-IR" sz="2400" dirty="0" smtClean="0">
                <a:cs typeface="B Mitra" panose="00000400000000000000" pitchFamily="2" charset="-78"/>
              </a:rPr>
              <a:t>.</a:t>
            </a:r>
          </a:p>
          <a:p>
            <a:pPr marL="0" indent="0" algn="ctr" rtl="1">
              <a:buNone/>
            </a:pPr>
            <a:endParaRPr lang="fa-IR" sz="2400" dirty="0" smtClean="0">
              <a:cs typeface="B Mitra" panose="00000400000000000000" pitchFamily="2" charset="-78"/>
            </a:endParaRPr>
          </a:p>
          <a:p>
            <a:pPr marL="0" indent="0" algn="r" rtl="1">
              <a:buNone/>
            </a:pPr>
            <a:r>
              <a:rPr lang="fa-IR" dirty="0" smtClean="0">
                <a:cs typeface="B Mitra" panose="00000400000000000000" pitchFamily="2" charset="-78"/>
              </a:rPr>
              <a:t>زیرساخت‌های </a:t>
            </a:r>
            <a:r>
              <a:rPr lang="fa-IR" dirty="0">
                <a:cs typeface="B Mitra" panose="00000400000000000000" pitchFamily="2" charset="-78"/>
              </a:rPr>
              <a:t>اصلی برای فعالیت‌های علمی عبارت‌اند از: </a:t>
            </a:r>
            <a:endParaRPr lang="fa-IR" dirty="0" smtClean="0">
              <a:cs typeface="B Mitra" panose="00000400000000000000" pitchFamily="2" charset="-78"/>
            </a:endParaRPr>
          </a:p>
          <a:p>
            <a:pPr lvl="1" algn="r" rtl="1">
              <a:lnSpc>
                <a:spcPct val="150000"/>
              </a:lnSpc>
            </a:pPr>
            <a:r>
              <a:rPr lang="fa-IR" sz="2800" b="1" dirty="0">
                <a:solidFill>
                  <a:srgbClr val="0070C0"/>
                </a:solidFill>
                <a:cs typeface="B Mitra" panose="00000400000000000000" pitchFamily="2" charset="-78"/>
              </a:rPr>
              <a:t>تقسیم‌بندی</a:t>
            </a:r>
            <a:r>
              <a:rPr lang="fa-IR" sz="3200" dirty="0" smtClean="0">
                <a:cs typeface="B Mitra" panose="00000400000000000000" pitchFamily="2" charset="-78"/>
              </a:rPr>
              <a:t>: موضوعات، مفاهیم، اصطلاح‌ها (برچسب‌ها)</a:t>
            </a:r>
          </a:p>
          <a:p>
            <a:pPr lvl="1" algn="r" rtl="1">
              <a:lnSpc>
                <a:spcPct val="150000"/>
              </a:lnSpc>
            </a:pPr>
            <a:r>
              <a:rPr lang="fa-IR" sz="2800" b="1" dirty="0">
                <a:solidFill>
                  <a:srgbClr val="0070C0"/>
                </a:solidFill>
                <a:cs typeface="B Mitra" panose="00000400000000000000" pitchFamily="2" charset="-78"/>
              </a:rPr>
              <a:t>چارچوب‌ها </a:t>
            </a:r>
          </a:p>
          <a:p>
            <a:pPr lvl="1" algn="r" rtl="1">
              <a:lnSpc>
                <a:spcPct val="150000"/>
              </a:lnSpc>
            </a:pPr>
            <a:r>
              <a:rPr lang="fa-IR" sz="2800" b="1" dirty="0">
                <a:solidFill>
                  <a:srgbClr val="0070C0"/>
                </a:solidFill>
                <a:cs typeface="B Mitra" panose="00000400000000000000" pitchFamily="2" charset="-78"/>
              </a:rPr>
              <a:t>بستر اطلاعات و ارتباطات</a:t>
            </a:r>
          </a:p>
          <a:p>
            <a:pPr lvl="1" algn="r" rtl="1"/>
            <a:endParaRPr lang="en-US" sz="3200" dirty="0">
              <a:cs typeface="B Mitra" panose="00000400000000000000" pitchFamily="2" charset="-78"/>
            </a:endParaRPr>
          </a:p>
        </p:txBody>
      </p:sp>
      <p:sp>
        <p:nvSpPr>
          <p:cNvPr id="6" name="TextBox 5"/>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زیر ساخت‌های فعالیت‌های علمی </a:t>
            </a:r>
            <a:endParaRPr lang="en-US" b="1" dirty="0">
              <a:solidFill>
                <a:srgbClr val="0070C0"/>
              </a:solidFill>
              <a:cs typeface="B Mitra" panose="00000400000000000000" pitchFamily="2" charset="-78"/>
            </a:endParaRPr>
          </a:p>
        </p:txBody>
      </p:sp>
      <p:pic>
        <p:nvPicPr>
          <p:cNvPr id="5"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2" name="Slide Number Placeholder 1"/>
          <p:cNvSpPr>
            <a:spLocks noGrp="1"/>
          </p:cNvSpPr>
          <p:nvPr>
            <p:ph type="sldNum" sz="quarter" idx="12"/>
          </p:nvPr>
        </p:nvSpPr>
        <p:spPr/>
        <p:txBody>
          <a:bodyPr/>
          <a:lstStyle/>
          <a:p>
            <a:fld id="{2E522C95-F6A9-4386-92CA-8A59C7DEBAD6}" type="slidenum">
              <a:rPr lang="en-US" smtClean="0"/>
              <a:t>14</a:t>
            </a:fld>
            <a:endParaRPr lang="en-US"/>
          </a:p>
        </p:txBody>
      </p:sp>
    </p:spTree>
    <p:extLst>
      <p:ext uri="{BB962C8B-B14F-4D97-AF65-F5344CB8AC3E}">
        <p14:creationId xmlns:p14="http://schemas.microsoft.com/office/powerpoint/2010/main" val="1573820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3" name="Content Placeholder 2"/>
          <p:cNvSpPr>
            <a:spLocks noGrp="1"/>
          </p:cNvSpPr>
          <p:nvPr>
            <p:ph idx="1"/>
          </p:nvPr>
        </p:nvSpPr>
        <p:spPr/>
        <p:txBody>
          <a:bodyPr/>
          <a:lstStyle/>
          <a:p>
            <a:pPr marL="0" indent="0" algn="ctr" rtl="1">
              <a:buNone/>
            </a:pPr>
            <a:r>
              <a:rPr lang="ar-SA" sz="1800" dirty="0">
                <a:solidFill>
                  <a:srgbClr val="FF0000"/>
                </a:solidFill>
                <a:cs typeface="B Mitra" pitchFamily="2" charset="-78"/>
              </a:rPr>
              <a:t>ذهن انسان برای احاطه یافتن بر موضوعات و مباحث، محدودیت‌هایی دارد و نمی‌تواند در یک مقطع زمانی به حجم زیادی از مؤلفه‌ها اشراف داشته باشد. </a:t>
            </a:r>
            <a:endParaRPr lang="fa-IR" sz="1800" dirty="0" smtClean="0">
              <a:solidFill>
                <a:srgbClr val="FF0000"/>
              </a:solidFill>
              <a:cs typeface="B Mitra" pitchFamily="2" charset="-78"/>
            </a:endParaRPr>
          </a:p>
          <a:p>
            <a:pPr marL="0" indent="0" algn="ctr" rtl="1">
              <a:buNone/>
            </a:pPr>
            <a:endParaRPr lang="fa-IR" sz="2000" dirty="0" smtClean="0">
              <a:solidFill>
                <a:srgbClr val="FF0000"/>
              </a:solidFill>
              <a:cs typeface="B Mitra" pitchFamily="2" charset="-78"/>
            </a:endParaRPr>
          </a:p>
          <a:p>
            <a:pPr marL="0" indent="0" algn="ctr" rtl="1">
              <a:buNone/>
            </a:pPr>
            <a:r>
              <a:rPr lang="ar-SA" sz="2000" dirty="0">
                <a:solidFill>
                  <a:schemeClr val="accent1"/>
                </a:solidFill>
                <a:cs typeface="B Mitra" pitchFamily="2" charset="-78"/>
              </a:rPr>
              <a:t>برای جبران محدودیت‌های شناختی و زمانی یک فرد و همچنین تقسیم‌کار بین افراد، لازم است اشیاء بزرگ به قسمت‌های کوچک‌تری تقسیم شوند.</a:t>
            </a:r>
            <a:endParaRPr lang="en-US" sz="2000" dirty="0">
              <a:solidFill>
                <a:schemeClr val="accent1"/>
              </a:solidFill>
              <a:cs typeface="B Mitra" pitchFamily="2" charset="-78"/>
            </a:endParaRPr>
          </a:p>
          <a:p>
            <a:pPr marL="0" indent="0" algn="ctr">
              <a:buNone/>
              <a:defRPr/>
            </a:pPr>
            <a:r>
              <a:rPr lang="fa-IR" sz="2000" b="1" dirty="0" smtClean="0">
                <a:solidFill>
                  <a:schemeClr val="accent1"/>
                </a:solidFill>
                <a:cs typeface="B Mitra" pitchFamily="2" charset="-78"/>
              </a:rPr>
              <a:t>«</a:t>
            </a:r>
            <a:r>
              <a:rPr lang="fa-IR" sz="2000" b="1" dirty="0">
                <a:solidFill>
                  <a:schemeClr val="accent1"/>
                </a:solidFill>
                <a:cs typeface="B Mitra" pitchFamily="2" charset="-78"/>
              </a:rPr>
              <a:t>هدف از تقسیم بندی، افزیش احاطه و اشراف بر موضوع است»</a:t>
            </a:r>
          </a:p>
          <a:p>
            <a:pPr marL="0" indent="0" algn="just" rtl="1">
              <a:buNone/>
            </a:pPr>
            <a:endParaRPr lang="en-US" dirty="0" smtClean="0">
              <a:cs typeface="B Mitra" panose="00000400000000000000" pitchFamily="2" charset="-78"/>
            </a:endParaRPr>
          </a:p>
          <a:p>
            <a:pPr marL="0" indent="0" algn="just" rtl="1">
              <a:buNone/>
            </a:pPr>
            <a:r>
              <a:rPr lang="ar-SA" dirty="0" smtClean="0">
                <a:cs typeface="B Mitra" panose="00000400000000000000" pitchFamily="2" charset="-78"/>
              </a:rPr>
              <a:t>رویکردهای </a:t>
            </a:r>
            <a:r>
              <a:rPr lang="ar-SA" dirty="0">
                <a:cs typeface="B Mitra" panose="00000400000000000000" pitchFamily="2" charset="-78"/>
              </a:rPr>
              <a:t>اصلی برای تقسیم‌بندی عبارت‌اند از:</a:t>
            </a:r>
            <a:endParaRPr lang="en-US" i="1" dirty="0">
              <a:cs typeface="B Mitra" panose="00000400000000000000" pitchFamily="2" charset="-78"/>
            </a:endParaRPr>
          </a:p>
          <a:p>
            <a:pPr algn="just" rtl="1">
              <a:lnSpc>
                <a:spcPct val="150000"/>
              </a:lnSpc>
            </a:pPr>
            <a:r>
              <a:rPr lang="ar-SA" dirty="0">
                <a:solidFill>
                  <a:srgbClr val="0070C0"/>
                </a:solidFill>
                <a:cs typeface="B Mitra" panose="00000400000000000000" pitchFamily="2" charset="-78"/>
              </a:rPr>
              <a:t>تفکیک کل به اجزا: </a:t>
            </a:r>
            <a:r>
              <a:rPr lang="ar-SA" dirty="0">
                <a:cs typeface="B Mitra" panose="00000400000000000000" pitchFamily="2" charset="-78"/>
              </a:rPr>
              <a:t>تقسیم یک شی به چند جزء</a:t>
            </a:r>
            <a:endParaRPr lang="en-US" dirty="0">
              <a:cs typeface="B Mitra" panose="00000400000000000000" pitchFamily="2" charset="-78"/>
            </a:endParaRPr>
          </a:p>
          <a:p>
            <a:pPr algn="just" rtl="1">
              <a:lnSpc>
                <a:spcPct val="150000"/>
              </a:lnSpc>
            </a:pPr>
            <a:r>
              <a:rPr lang="ar-SA" dirty="0">
                <a:solidFill>
                  <a:srgbClr val="0070C0"/>
                </a:solidFill>
                <a:cs typeface="B Mitra" panose="00000400000000000000" pitchFamily="2" charset="-78"/>
              </a:rPr>
              <a:t>طبقه‌بندی اجزا: </a:t>
            </a:r>
            <a:r>
              <a:rPr lang="ar-SA" dirty="0">
                <a:cs typeface="B Mitra" panose="00000400000000000000" pitchFamily="2" charset="-78"/>
              </a:rPr>
              <a:t>تفکیک </a:t>
            </a:r>
            <a:r>
              <a:rPr lang="fa-IR" dirty="0" smtClean="0">
                <a:cs typeface="B Mitra" panose="00000400000000000000" pitchFamily="2" charset="-78"/>
              </a:rPr>
              <a:t>اشیاء </a:t>
            </a:r>
            <a:r>
              <a:rPr lang="ar-SA" dirty="0" smtClean="0">
                <a:cs typeface="B Mitra" panose="00000400000000000000" pitchFamily="2" charset="-78"/>
              </a:rPr>
              <a:t>بر </a:t>
            </a:r>
            <a:r>
              <a:rPr lang="ar-SA" dirty="0">
                <a:cs typeface="B Mitra" panose="00000400000000000000" pitchFamily="2" charset="-78"/>
              </a:rPr>
              <a:t>اساس شباهت‌ها و تفاوت‌ها</a:t>
            </a:r>
            <a:endParaRPr lang="en-US" dirty="0">
              <a:cs typeface="B Mitra" panose="00000400000000000000" pitchFamily="2" charset="-78"/>
            </a:endParaRPr>
          </a:p>
          <a:p>
            <a:pPr marL="0" indent="0" algn="just">
              <a:buNone/>
            </a:pPr>
            <a:endParaRPr lang="en-US" dirty="0">
              <a:cs typeface="B Mitra" panose="00000400000000000000" pitchFamily="2" charset="-78"/>
            </a:endParaRPr>
          </a:p>
        </p:txBody>
      </p:sp>
      <p:sp>
        <p:nvSpPr>
          <p:cNvPr id="6" name="TextBox 5"/>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زیر ساخت‌های فعالیت‌های علمی – تقسیم بندی</a:t>
            </a:r>
            <a:endParaRPr lang="en-US" b="1" dirty="0">
              <a:solidFill>
                <a:srgbClr val="0070C0"/>
              </a:solidFill>
              <a:cs typeface="B Mitra" panose="00000400000000000000" pitchFamily="2" charset="-78"/>
            </a:endParaRPr>
          </a:p>
        </p:txBody>
      </p:sp>
      <p:pic>
        <p:nvPicPr>
          <p:cNvPr id="5"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2" name="Slide Number Placeholder 1"/>
          <p:cNvSpPr>
            <a:spLocks noGrp="1"/>
          </p:cNvSpPr>
          <p:nvPr>
            <p:ph type="sldNum" sz="quarter" idx="12"/>
          </p:nvPr>
        </p:nvSpPr>
        <p:spPr/>
        <p:txBody>
          <a:bodyPr/>
          <a:lstStyle/>
          <a:p>
            <a:fld id="{2E522C95-F6A9-4386-92CA-8A59C7DEBAD6}" type="slidenum">
              <a:rPr lang="en-US" smtClean="0"/>
              <a:t>15</a:t>
            </a:fld>
            <a:endParaRPr lang="en-US"/>
          </a:p>
        </p:txBody>
      </p:sp>
    </p:spTree>
    <p:extLst>
      <p:ext uri="{BB962C8B-B14F-4D97-AF65-F5344CB8AC3E}">
        <p14:creationId xmlns:p14="http://schemas.microsoft.com/office/powerpoint/2010/main" val="2764788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3" name="Content Placeholder 2"/>
          <p:cNvSpPr>
            <a:spLocks noGrp="1"/>
          </p:cNvSpPr>
          <p:nvPr>
            <p:ph idx="1"/>
          </p:nvPr>
        </p:nvSpPr>
        <p:spPr/>
        <p:txBody>
          <a:bodyPr/>
          <a:lstStyle/>
          <a:p>
            <a:pPr marL="0" indent="0" algn="ctr" rtl="1">
              <a:buNone/>
            </a:pPr>
            <a:r>
              <a:rPr lang="ar-SA" sz="2400" dirty="0">
                <a:cs typeface="B Mitra" panose="00000400000000000000" pitchFamily="2" charset="-78"/>
              </a:rPr>
              <a:t>تقسیم‌بندی توسط ذهن و در ابتدا برای موجودات فضای واقعیت انجام </a:t>
            </a:r>
            <a:r>
              <a:rPr lang="ar-SA" sz="2400" dirty="0" smtClean="0">
                <a:cs typeface="B Mitra" panose="00000400000000000000" pitchFamily="2" charset="-78"/>
              </a:rPr>
              <a:t>می‌شود</a:t>
            </a:r>
            <a:r>
              <a:rPr lang="fa-IR" sz="2400" dirty="0" smtClean="0">
                <a:cs typeface="B Mitra" panose="00000400000000000000" pitchFamily="2" charset="-78"/>
              </a:rPr>
              <a:t>.</a:t>
            </a:r>
          </a:p>
          <a:p>
            <a:pPr marL="0" indent="0" algn="ctr" rtl="1">
              <a:buNone/>
            </a:pPr>
            <a:r>
              <a:rPr lang="ar-SA" sz="2400" dirty="0" smtClean="0">
                <a:cs typeface="B Mitra" panose="00000400000000000000" pitchFamily="2" charset="-78"/>
              </a:rPr>
              <a:t>به‌عبارتی‌دیگر </a:t>
            </a:r>
            <a:r>
              <a:rPr lang="ar-SA" sz="2400" dirty="0">
                <a:cs typeface="B Mitra" panose="00000400000000000000" pitchFamily="2" charset="-78"/>
              </a:rPr>
              <a:t>تقسیم‌بندی‌ها در ذهن شکل می‌گیرند و سپس برای بیان ذهنیت‌ها به فضای رسانه نیز کشیده می‌شوند؛ بنابراین تقسیم‌بندی برای فضای واقعیت و در فضای ذهن و رسانه انجام می‌شود</a:t>
            </a:r>
            <a:r>
              <a:rPr lang="ar-SA" sz="2400" dirty="0" smtClean="0">
                <a:cs typeface="B Mitra" panose="00000400000000000000" pitchFamily="2" charset="-78"/>
              </a:rPr>
              <a:t>.</a:t>
            </a:r>
            <a:endParaRPr lang="fa-IR" sz="2400" dirty="0" smtClean="0">
              <a:cs typeface="B Mitra" panose="00000400000000000000" pitchFamily="2" charset="-78"/>
            </a:endParaRPr>
          </a:p>
          <a:p>
            <a:pPr marL="0" indent="0" algn="ctr" rtl="1">
              <a:buNone/>
            </a:pPr>
            <a:endParaRPr lang="fa-IR" sz="2400" dirty="0" smtClean="0">
              <a:cs typeface="B Mitra" panose="00000400000000000000" pitchFamily="2" charset="-78"/>
            </a:endParaRPr>
          </a:p>
          <a:p>
            <a:pPr marL="0" indent="0" algn="just" rtl="1">
              <a:buNone/>
            </a:pPr>
            <a:r>
              <a:rPr lang="ar-SA" dirty="0" smtClean="0">
                <a:cs typeface="B Mitra" panose="00000400000000000000" pitchFamily="2" charset="-78"/>
              </a:rPr>
              <a:t>دستاوردهای </a:t>
            </a:r>
            <a:r>
              <a:rPr lang="ar-SA" dirty="0">
                <a:cs typeface="B Mitra" panose="00000400000000000000" pitchFamily="2" charset="-78"/>
              </a:rPr>
              <a:t>تقسیم‌بندی عبارت‌اند از: </a:t>
            </a:r>
            <a:endParaRPr lang="fa-IR" dirty="0" smtClean="0">
              <a:cs typeface="B Mitra" panose="00000400000000000000" pitchFamily="2" charset="-78"/>
            </a:endParaRPr>
          </a:p>
          <a:p>
            <a:pPr algn="just" rtl="1"/>
            <a:r>
              <a:rPr lang="ar-SA" dirty="0">
                <a:solidFill>
                  <a:srgbClr val="0070C0"/>
                </a:solidFill>
                <a:cs typeface="B Mitra" panose="00000400000000000000" pitchFamily="2" charset="-78"/>
              </a:rPr>
              <a:t>موضوعات</a:t>
            </a:r>
            <a:endParaRPr lang="fa-IR" dirty="0">
              <a:solidFill>
                <a:srgbClr val="0070C0"/>
              </a:solidFill>
              <a:cs typeface="B Mitra" panose="00000400000000000000" pitchFamily="2" charset="-78"/>
            </a:endParaRPr>
          </a:p>
          <a:p>
            <a:pPr algn="just" rtl="1"/>
            <a:r>
              <a:rPr lang="ar-SA" dirty="0">
                <a:solidFill>
                  <a:srgbClr val="0070C0"/>
                </a:solidFill>
                <a:cs typeface="B Mitra" panose="00000400000000000000" pitchFamily="2" charset="-78"/>
              </a:rPr>
              <a:t>مفاهیم</a:t>
            </a:r>
            <a:endParaRPr lang="fa-IR" dirty="0">
              <a:solidFill>
                <a:srgbClr val="0070C0"/>
              </a:solidFill>
              <a:cs typeface="B Mitra" panose="00000400000000000000" pitchFamily="2" charset="-78"/>
            </a:endParaRPr>
          </a:p>
          <a:p>
            <a:pPr algn="just" rtl="1"/>
            <a:r>
              <a:rPr lang="ar-SA" dirty="0">
                <a:solidFill>
                  <a:srgbClr val="0070C0"/>
                </a:solidFill>
                <a:cs typeface="B Mitra" panose="00000400000000000000" pitchFamily="2" charset="-78"/>
              </a:rPr>
              <a:t>اصطلاح‌ها</a:t>
            </a:r>
            <a:endParaRPr lang="fa-IR" dirty="0">
              <a:solidFill>
                <a:srgbClr val="0070C0"/>
              </a:solidFill>
              <a:cs typeface="B Mitra" panose="00000400000000000000" pitchFamily="2" charset="-78"/>
            </a:endParaRPr>
          </a:p>
          <a:p>
            <a:pPr algn="just" rtl="1"/>
            <a:r>
              <a:rPr lang="ar-SA" dirty="0">
                <a:solidFill>
                  <a:srgbClr val="0070C0"/>
                </a:solidFill>
                <a:cs typeface="B Mitra" panose="00000400000000000000" pitchFamily="2" charset="-78"/>
              </a:rPr>
              <a:t>پودمان‌ها</a:t>
            </a:r>
            <a:endParaRPr lang="en-US" dirty="0">
              <a:solidFill>
                <a:srgbClr val="0070C0"/>
              </a:solidFill>
              <a:cs typeface="B Mitra" panose="00000400000000000000" pitchFamily="2" charset="-78"/>
            </a:endParaRPr>
          </a:p>
          <a:p>
            <a:pPr marL="0" indent="0" algn="just">
              <a:buNone/>
            </a:pPr>
            <a:endParaRPr lang="en-US" dirty="0">
              <a:cs typeface="B Mitra" panose="00000400000000000000" pitchFamily="2" charset="-78"/>
            </a:endParaRPr>
          </a:p>
        </p:txBody>
      </p:sp>
      <p:sp>
        <p:nvSpPr>
          <p:cNvPr id="6" name="TextBox 5"/>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زیر ساخت‌های فعالیت‌های علمی – تقسیم بندی</a:t>
            </a:r>
            <a:endParaRPr lang="en-US" b="1" dirty="0">
              <a:solidFill>
                <a:srgbClr val="0070C0"/>
              </a:solidFill>
              <a:cs typeface="B Mitra" panose="00000400000000000000" pitchFamily="2" charset="-78"/>
            </a:endParaRPr>
          </a:p>
        </p:txBody>
      </p:sp>
      <p:pic>
        <p:nvPicPr>
          <p:cNvPr id="5"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2" name="Slide Number Placeholder 1"/>
          <p:cNvSpPr>
            <a:spLocks noGrp="1"/>
          </p:cNvSpPr>
          <p:nvPr>
            <p:ph type="sldNum" sz="quarter" idx="12"/>
          </p:nvPr>
        </p:nvSpPr>
        <p:spPr/>
        <p:txBody>
          <a:bodyPr/>
          <a:lstStyle/>
          <a:p>
            <a:fld id="{2E522C95-F6A9-4386-92CA-8A59C7DEBAD6}" type="slidenum">
              <a:rPr lang="en-US" smtClean="0"/>
              <a:t>16</a:t>
            </a:fld>
            <a:endParaRPr lang="en-US"/>
          </a:p>
        </p:txBody>
      </p:sp>
    </p:spTree>
    <p:extLst>
      <p:ext uri="{BB962C8B-B14F-4D97-AF65-F5344CB8AC3E}">
        <p14:creationId xmlns:p14="http://schemas.microsoft.com/office/powerpoint/2010/main" val="1214282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3" name="Content Placeholder 2"/>
          <p:cNvSpPr>
            <a:spLocks noGrp="1"/>
          </p:cNvSpPr>
          <p:nvPr>
            <p:ph idx="1"/>
          </p:nvPr>
        </p:nvSpPr>
        <p:spPr/>
        <p:txBody>
          <a:bodyPr>
            <a:normAutofit/>
          </a:bodyPr>
          <a:lstStyle/>
          <a:p>
            <a:pPr algn="ctr"/>
            <a:endParaRPr lang="fa-IR" sz="2000" b="1" dirty="0" smtClean="0">
              <a:solidFill>
                <a:srgbClr val="0070C0"/>
              </a:solidFill>
              <a:cs typeface="B Mitra" pitchFamily="2" charset="-78"/>
            </a:endParaRPr>
          </a:p>
          <a:p>
            <a:pPr marL="0" indent="0" algn="just" rtl="1">
              <a:buNone/>
            </a:pPr>
            <a:r>
              <a:rPr lang="ar-SA" sz="2400" dirty="0">
                <a:cs typeface="B Mitra" panose="00000400000000000000" pitchFamily="2" charset="-78"/>
              </a:rPr>
              <a:t>با تقسیم‌بندی اشیای فضای واقعیت، دو نوع موضوع قابل‌تعریف </a:t>
            </a:r>
            <a:r>
              <a:rPr lang="ar-SA" sz="2400" dirty="0" smtClean="0">
                <a:cs typeface="B Mitra" panose="00000400000000000000" pitchFamily="2" charset="-78"/>
              </a:rPr>
              <a:t>است</a:t>
            </a:r>
            <a:r>
              <a:rPr lang="fa-IR" sz="2400" dirty="0" smtClean="0">
                <a:cs typeface="B Mitra" panose="00000400000000000000" pitchFamily="2" charset="-78"/>
              </a:rPr>
              <a:t>:</a:t>
            </a:r>
          </a:p>
          <a:p>
            <a:pPr marL="0" indent="0" algn="just" rtl="1">
              <a:buNone/>
            </a:pPr>
            <a:endParaRPr lang="fa-IR" sz="2600" dirty="0" smtClean="0">
              <a:solidFill>
                <a:srgbClr val="002060"/>
              </a:solidFill>
              <a:cs typeface="B Mitra" pitchFamily="2" charset="-78"/>
            </a:endParaRPr>
          </a:p>
          <a:p>
            <a:pPr lvl="1" algn="just" rtl="1">
              <a:lnSpc>
                <a:spcPct val="150000"/>
              </a:lnSpc>
            </a:pPr>
            <a:r>
              <a:rPr lang="ar-SA" sz="2200" b="1" dirty="0" smtClean="0">
                <a:solidFill>
                  <a:srgbClr val="002060"/>
                </a:solidFill>
                <a:cs typeface="B Mitra" pitchFamily="2" charset="-78"/>
              </a:rPr>
              <a:t>حوزه</a:t>
            </a:r>
            <a:endParaRPr lang="fa-IR" sz="2200" dirty="0">
              <a:solidFill>
                <a:srgbClr val="002060"/>
              </a:solidFill>
              <a:cs typeface="B Mitra" pitchFamily="2" charset="-78"/>
            </a:endParaRPr>
          </a:p>
          <a:p>
            <a:pPr lvl="1" algn="just" rtl="1">
              <a:lnSpc>
                <a:spcPct val="150000"/>
              </a:lnSpc>
            </a:pPr>
            <a:r>
              <a:rPr lang="ar-SA" sz="2200" b="1" dirty="0" smtClean="0">
                <a:solidFill>
                  <a:srgbClr val="002060"/>
                </a:solidFill>
                <a:cs typeface="B Mitra" pitchFamily="2" charset="-78"/>
              </a:rPr>
              <a:t>طبقه‌</a:t>
            </a:r>
            <a:endParaRPr lang="en-US" dirty="0"/>
          </a:p>
        </p:txBody>
      </p:sp>
      <p:sp>
        <p:nvSpPr>
          <p:cNvPr id="6" name="TextBox 5"/>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زیر ساخت‌های فعالیت‌های علمی – تقسیم بندی : موضوعات</a:t>
            </a:r>
            <a:endParaRPr lang="en-US" b="1" dirty="0">
              <a:solidFill>
                <a:srgbClr val="0070C0"/>
              </a:solidFill>
              <a:cs typeface="B Mitra" panose="00000400000000000000" pitchFamily="2" charset="-78"/>
            </a:endParaRPr>
          </a:p>
        </p:txBody>
      </p:sp>
      <p:pic>
        <p:nvPicPr>
          <p:cNvPr id="8"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2" name="Slide Number Placeholder 1"/>
          <p:cNvSpPr>
            <a:spLocks noGrp="1"/>
          </p:cNvSpPr>
          <p:nvPr>
            <p:ph type="sldNum" sz="quarter" idx="12"/>
          </p:nvPr>
        </p:nvSpPr>
        <p:spPr/>
        <p:txBody>
          <a:bodyPr/>
          <a:lstStyle/>
          <a:p>
            <a:fld id="{2E522C95-F6A9-4386-92CA-8A59C7DEBAD6}" type="slidenum">
              <a:rPr lang="en-US" smtClean="0"/>
              <a:t>17</a:t>
            </a:fld>
            <a:endParaRPr lang="en-US"/>
          </a:p>
        </p:txBody>
      </p:sp>
    </p:spTree>
    <p:extLst>
      <p:ext uri="{BB962C8B-B14F-4D97-AF65-F5344CB8AC3E}">
        <p14:creationId xmlns:p14="http://schemas.microsoft.com/office/powerpoint/2010/main" val="2086612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3" name="Content Placeholder 2"/>
          <p:cNvSpPr>
            <a:spLocks noGrp="1"/>
          </p:cNvSpPr>
          <p:nvPr>
            <p:ph idx="1"/>
          </p:nvPr>
        </p:nvSpPr>
        <p:spPr/>
        <p:txBody>
          <a:bodyPr>
            <a:normAutofit/>
          </a:bodyPr>
          <a:lstStyle/>
          <a:p>
            <a:pPr algn="ctr"/>
            <a:endParaRPr lang="fa-IR" sz="2000" b="1" dirty="0" smtClean="0">
              <a:solidFill>
                <a:srgbClr val="0070C0"/>
              </a:solidFill>
              <a:cs typeface="B Mitra" pitchFamily="2" charset="-78"/>
            </a:endParaRPr>
          </a:p>
          <a:p>
            <a:pPr marL="0" indent="0" algn="just" rtl="1">
              <a:buNone/>
            </a:pPr>
            <a:r>
              <a:rPr lang="ar-SA" sz="2400" dirty="0">
                <a:cs typeface="B Mitra" panose="00000400000000000000" pitchFamily="2" charset="-78"/>
              </a:rPr>
              <a:t>با تقسیم‌بندی اشیای فضای واقعیت، دو نوع موضوع قابل‌تعریف </a:t>
            </a:r>
            <a:r>
              <a:rPr lang="ar-SA" sz="2400" dirty="0" smtClean="0">
                <a:cs typeface="B Mitra" panose="00000400000000000000" pitchFamily="2" charset="-78"/>
              </a:rPr>
              <a:t>است</a:t>
            </a:r>
            <a:r>
              <a:rPr lang="fa-IR" sz="2400" dirty="0" smtClean="0">
                <a:cs typeface="B Mitra" panose="00000400000000000000" pitchFamily="2" charset="-78"/>
              </a:rPr>
              <a:t>:</a:t>
            </a:r>
          </a:p>
          <a:p>
            <a:pPr marL="0" indent="0" algn="just" rtl="1">
              <a:buNone/>
            </a:pPr>
            <a:endParaRPr lang="fa-IR" sz="2600" dirty="0" smtClean="0">
              <a:solidFill>
                <a:srgbClr val="002060"/>
              </a:solidFill>
              <a:cs typeface="B Mitra" pitchFamily="2" charset="-78"/>
            </a:endParaRPr>
          </a:p>
          <a:p>
            <a:pPr lvl="1" algn="just" rtl="1">
              <a:lnSpc>
                <a:spcPct val="150000"/>
              </a:lnSpc>
            </a:pPr>
            <a:r>
              <a:rPr lang="ar-SA" sz="2200" b="1" dirty="0" smtClean="0">
                <a:solidFill>
                  <a:srgbClr val="002060"/>
                </a:solidFill>
                <a:cs typeface="B Mitra" pitchFamily="2" charset="-78"/>
              </a:rPr>
              <a:t>حوزه</a:t>
            </a:r>
            <a:endParaRPr lang="fa-IR" sz="2200" dirty="0">
              <a:solidFill>
                <a:srgbClr val="002060"/>
              </a:solidFill>
              <a:cs typeface="B Mitra" pitchFamily="2" charset="-78"/>
            </a:endParaRPr>
          </a:p>
          <a:p>
            <a:pPr lvl="1" algn="just" rtl="1">
              <a:lnSpc>
                <a:spcPct val="150000"/>
              </a:lnSpc>
            </a:pPr>
            <a:r>
              <a:rPr lang="ar-SA" sz="2200" b="1" dirty="0" smtClean="0">
                <a:solidFill>
                  <a:srgbClr val="002060"/>
                </a:solidFill>
                <a:cs typeface="B Mitra" pitchFamily="2" charset="-78"/>
              </a:rPr>
              <a:t>طبقه‌</a:t>
            </a:r>
            <a:endParaRPr lang="en-US" dirty="0"/>
          </a:p>
        </p:txBody>
      </p:sp>
      <p:sp>
        <p:nvSpPr>
          <p:cNvPr id="6" name="TextBox 5"/>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زیر ساخت‌های فعالیت‌های علمی – تقسیم بندی : موضوعات</a:t>
            </a:r>
            <a:endParaRPr lang="en-US" b="1" dirty="0">
              <a:solidFill>
                <a:srgbClr val="0070C0"/>
              </a:solidFill>
              <a:cs typeface="B Mitra" panose="00000400000000000000" pitchFamily="2" charset="-78"/>
            </a:endParaRPr>
          </a:p>
        </p:txBody>
      </p:sp>
      <p:pic>
        <p:nvPicPr>
          <p:cNvPr id="8"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7" name="Rounded Rectangular Callout 6"/>
          <p:cNvSpPr/>
          <p:nvPr/>
        </p:nvSpPr>
        <p:spPr>
          <a:xfrm>
            <a:off x="2346131" y="1675444"/>
            <a:ext cx="5929354" cy="4075728"/>
          </a:xfrm>
          <a:prstGeom prst="wedgeRoundRectCallout">
            <a:avLst>
              <a:gd name="adj1" fmla="val 75610"/>
              <a:gd name="adj2" fmla="val -9850"/>
              <a:gd name="adj3" fmla="val 16667"/>
            </a:avLst>
          </a:prstGeom>
          <a:solidFill>
            <a:schemeClr val="bg2">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marL="342900" indent="-342900" algn="just" rtl="1">
              <a:buFont typeface="Arial" panose="020B0604020202020204" pitchFamily="34" charset="0"/>
              <a:buChar char="•"/>
            </a:pPr>
            <a:r>
              <a:rPr lang="fa-IR" sz="2400" dirty="0">
                <a:solidFill>
                  <a:srgbClr val="002060"/>
                </a:solidFill>
                <a:cs typeface="B Mitra" pitchFamily="2" charset="-78"/>
              </a:rPr>
              <a:t>حوزه بندی تعیین مرز بین اجزاء یک شئ برای تقسیم آن به چند شئ کوچکتر می‌باشد</a:t>
            </a:r>
            <a:r>
              <a:rPr lang="fa-IR" sz="2400" dirty="0" smtClean="0">
                <a:solidFill>
                  <a:srgbClr val="002060"/>
                </a:solidFill>
                <a:cs typeface="B Mitra" pitchFamily="2" charset="-78"/>
              </a:rPr>
              <a:t>.</a:t>
            </a:r>
          </a:p>
          <a:p>
            <a:pPr marL="342900" indent="-342900" algn="just" rtl="1">
              <a:buFont typeface="Arial" panose="020B0604020202020204" pitchFamily="34" charset="0"/>
              <a:buChar char="•"/>
            </a:pPr>
            <a:endParaRPr lang="fa-IR" sz="2400" dirty="0" smtClean="0">
              <a:solidFill>
                <a:srgbClr val="002060"/>
              </a:solidFill>
              <a:cs typeface="B Mitra" pitchFamily="2" charset="-78"/>
            </a:endParaRPr>
          </a:p>
          <a:p>
            <a:pPr marL="342900" indent="-342900" algn="just" rtl="1">
              <a:buFont typeface="Arial" panose="020B0604020202020204" pitchFamily="34" charset="0"/>
              <a:buChar char="•"/>
            </a:pPr>
            <a:r>
              <a:rPr lang="fa-IR" sz="2400" dirty="0" smtClean="0">
                <a:solidFill>
                  <a:srgbClr val="002060"/>
                </a:solidFill>
                <a:cs typeface="B Mitra" pitchFamily="2" charset="-78"/>
              </a:rPr>
              <a:t> </a:t>
            </a:r>
            <a:r>
              <a:rPr lang="fa-IR" sz="2400" dirty="0">
                <a:solidFill>
                  <a:srgbClr val="002060"/>
                </a:solidFill>
                <a:cs typeface="B Mitra" pitchFamily="2" charset="-78"/>
              </a:rPr>
              <a:t>با تعیین مرز بین اجزاء، روابطی قطع می‌شوند اما از روابط قطع شده نباید غفلت کرد. مرزها باید به گونه‌ای تعیین شود که روابط کمتری قطع شود. </a:t>
            </a:r>
            <a:endParaRPr lang="fa-IR" sz="2400" dirty="0" smtClean="0">
              <a:solidFill>
                <a:srgbClr val="002060"/>
              </a:solidFill>
              <a:cs typeface="B Mitra" pitchFamily="2" charset="-78"/>
            </a:endParaRPr>
          </a:p>
          <a:p>
            <a:pPr marL="342900" indent="-342900" algn="just" rtl="1">
              <a:buFont typeface="Arial" panose="020B0604020202020204" pitchFamily="34" charset="0"/>
              <a:buChar char="•"/>
            </a:pPr>
            <a:endParaRPr lang="fa-IR" sz="2400" dirty="0" smtClean="0">
              <a:solidFill>
                <a:srgbClr val="002060"/>
              </a:solidFill>
              <a:cs typeface="B Mitra" pitchFamily="2" charset="-78"/>
            </a:endParaRPr>
          </a:p>
          <a:p>
            <a:pPr marL="342900" indent="-342900" algn="just" rtl="1">
              <a:buFont typeface="Arial" panose="020B0604020202020204" pitchFamily="34" charset="0"/>
              <a:buChar char="•"/>
            </a:pPr>
            <a:r>
              <a:rPr lang="fa-IR" sz="2400" dirty="0" smtClean="0">
                <a:solidFill>
                  <a:srgbClr val="002060"/>
                </a:solidFill>
                <a:cs typeface="B Mitra" pitchFamily="2" charset="-78"/>
              </a:rPr>
              <a:t>در </a:t>
            </a:r>
            <a:r>
              <a:rPr lang="fa-IR" sz="2400" dirty="0">
                <a:solidFill>
                  <a:srgbClr val="002060"/>
                </a:solidFill>
                <a:cs typeface="B Mitra" pitchFamily="2" charset="-78"/>
              </a:rPr>
              <a:t>حوزه بندی اجزائی که ارتباط زیادی با یکدیگر دارند در یک حوزه قرار می‌گیرند. </a:t>
            </a:r>
          </a:p>
          <a:p>
            <a:pPr algn="ctr">
              <a:defRPr/>
            </a:pPr>
            <a:endParaRPr lang="fa-IR" sz="2400" b="1" dirty="0">
              <a:solidFill>
                <a:schemeClr val="tx1"/>
              </a:solidFill>
              <a:cs typeface="B Mitra" pitchFamily="2" charset="-78"/>
            </a:endParaRPr>
          </a:p>
          <a:p>
            <a:pPr algn="ctr">
              <a:defRPr/>
            </a:pPr>
            <a:endParaRPr lang="fa-IR" sz="2400" b="1" dirty="0">
              <a:solidFill>
                <a:schemeClr val="tx1"/>
              </a:solidFill>
              <a:cs typeface="B Mitra" pitchFamily="2" charset="-78"/>
            </a:endParaRPr>
          </a:p>
          <a:p>
            <a:pPr algn="ctr">
              <a:defRPr/>
            </a:pPr>
            <a:endParaRPr lang="fa-IR" sz="2400" b="1" dirty="0">
              <a:solidFill>
                <a:schemeClr val="tx1"/>
              </a:solidFill>
              <a:cs typeface="B Mitra" pitchFamily="2" charset="-78"/>
            </a:endParaRPr>
          </a:p>
          <a:p>
            <a:pPr algn="ctr">
              <a:defRPr/>
            </a:pPr>
            <a:endParaRPr lang="fa-IR" sz="2400" b="1" dirty="0">
              <a:solidFill>
                <a:schemeClr val="tx1"/>
              </a:solidFill>
              <a:cs typeface="B Mitra"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18</a:t>
            </a:fld>
            <a:endParaRPr lang="en-US"/>
          </a:p>
        </p:txBody>
      </p:sp>
    </p:spTree>
    <p:extLst>
      <p:ext uri="{BB962C8B-B14F-4D97-AF65-F5344CB8AC3E}">
        <p14:creationId xmlns:p14="http://schemas.microsoft.com/office/powerpoint/2010/main" val="3524131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3" name="Content Placeholder 2"/>
          <p:cNvSpPr>
            <a:spLocks noGrp="1"/>
          </p:cNvSpPr>
          <p:nvPr>
            <p:ph idx="1"/>
          </p:nvPr>
        </p:nvSpPr>
        <p:spPr/>
        <p:txBody>
          <a:bodyPr>
            <a:normAutofit/>
          </a:bodyPr>
          <a:lstStyle/>
          <a:p>
            <a:pPr algn="ctr"/>
            <a:endParaRPr lang="fa-IR" sz="2000" b="1" dirty="0" smtClean="0">
              <a:solidFill>
                <a:srgbClr val="0070C0"/>
              </a:solidFill>
              <a:cs typeface="B Mitra" pitchFamily="2" charset="-78"/>
            </a:endParaRPr>
          </a:p>
          <a:p>
            <a:pPr marL="0" indent="0" algn="just" rtl="1">
              <a:buNone/>
            </a:pPr>
            <a:r>
              <a:rPr lang="ar-SA" sz="2400" dirty="0">
                <a:cs typeface="B Mitra" panose="00000400000000000000" pitchFamily="2" charset="-78"/>
              </a:rPr>
              <a:t>با تقسیم‌بندی اشیای فضای واقعیت، دو نوع موضوع قابل‌تعریف </a:t>
            </a:r>
            <a:r>
              <a:rPr lang="ar-SA" sz="2400" dirty="0" smtClean="0">
                <a:cs typeface="B Mitra" panose="00000400000000000000" pitchFamily="2" charset="-78"/>
              </a:rPr>
              <a:t>است</a:t>
            </a:r>
            <a:r>
              <a:rPr lang="fa-IR" sz="2400" dirty="0" smtClean="0">
                <a:cs typeface="B Mitra" panose="00000400000000000000" pitchFamily="2" charset="-78"/>
              </a:rPr>
              <a:t>:</a:t>
            </a:r>
          </a:p>
          <a:p>
            <a:pPr marL="0" indent="0" algn="just" rtl="1">
              <a:buNone/>
            </a:pPr>
            <a:endParaRPr lang="fa-IR" sz="2600" dirty="0" smtClean="0">
              <a:solidFill>
                <a:srgbClr val="002060"/>
              </a:solidFill>
              <a:cs typeface="B Mitra" pitchFamily="2" charset="-78"/>
            </a:endParaRPr>
          </a:p>
          <a:p>
            <a:pPr lvl="1" algn="just" rtl="1">
              <a:lnSpc>
                <a:spcPct val="150000"/>
              </a:lnSpc>
            </a:pPr>
            <a:r>
              <a:rPr lang="ar-SA" sz="2200" b="1" dirty="0" smtClean="0">
                <a:solidFill>
                  <a:srgbClr val="002060"/>
                </a:solidFill>
                <a:cs typeface="B Mitra" pitchFamily="2" charset="-78"/>
              </a:rPr>
              <a:t>حوزه</a:t>
            </a:r>
            <a:endParaRPr lang="fa-IR" sz="2200" dirty="0">
              <a:solidFill>
                <a:srgbClr val="002060"/>
              </a:solidFill>
              <a:cs typeface="B Mitra" pitchFamily="2" charset="-78"/>
            </a:endParaRPr>
          </a:p>
          <a:p>
            <a:pPr lvl="1" algn="just" rtl="1">
              <a:lnSpc>
                <a:spcPct val="150000"/>
              </a:lnSpc>
            </a:pPr>
            <a:r>
              <a:rPr lang="ar-SA" sz="2200" b="1" dirty="0" smtClean="0">
                <a:solidFill>
                  <a:srgbClr val="002060"/>
                </a:solidFill>
                <a:cs typeface="B Mitra" pitchFamily="2" charset="-78"/>
              </a:rPr>
              <a:t>طبقه‌</a:t>
            </a:r>
            <a:endParaRPr lang="en-US" dirty="0"/>
          </a:p>
        </p:txBody>
      </p:sp>
      <p:sp>
        <p:nvSpPr>
          <p:cNvPr id="6" name="TextBox 5"/>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زیر ساخت‌های فعالیت‌های علمی – تقسیم بندی : موضوعات</a:t>
            </a:r>
            <a:endParaRPr lang="en-US" b="1" dirty="0">
              <a:solidFill>
                <a:srgbClr val="0070C0"/>
              </a:solidFill>
              <a:cs typeface="B Mitra" panose="00000400000000000000" pitchFamily="2" charset="-78"/>
            </a:endParaRPr>
          </a:p>
        </p:txBody>
      </p:sp>
      <p:pic>
        <p:nvPicPr>
          <p:cNvPr id="8"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7" name="Rounded Rectangular Callout 6"/>
          <p:cNvSpPr/>
          <p:nvPr/>
        </p:nvSpPr>
        <p:spPr>
          <a:xfrm>
            <a:off x="2187106" y="1675444"/>
            <a:ext cx="5929354" cy="4075728"/>
          </a:xfrm>
          <a:prstGeom prst="wedgeRoundRectCallout">
            <a:avLst>
              <a:gd name="adj1" fmla="val 76727"/>
              <a:gd name="adj2" fmla="val 9008"/>
              <a:gd name="adj3" fmla="val 16667"/>
            </a:avLst>
          </a:prstGeom>
          <a:solidFill>
            <a:schemeClr val="bg2">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marL="342900" indent="-342900" algn="just" rtl="1">
              <a:buFont typeface="Arial" panose="020B0604020202020204" pitchFamily="34" charset="0"/>
              <a:buChar char="•"/>
            </a:pPr>
            <a:r>
              <a:rPr lang="fa-IR" sz="2400" dirty="0">
                <a:solidFill>
                  <a:srgbClr val="002060"/>
                </a:solidFill>
                <a:cs typeface="B Mitra" pitchFamily="2" charset="-78"/>
              </a:rPr>
              <a:t>طبقه‌بندی، تقسیم یک موضوع عام به مصادیق آن یا تجمیع مصادیق خاص در قالب یک مفهوم عام می‌باشد. </a:t>
            </a:r>
            <a:endParaRPr lang="fa-IR" sz="2400" dirty="0" smtClean="0">
              <a:solidFill>
                <a:srgbClr val="002060"/>
              </a:solidFill>
              <a:cs typeface="B Mitra" pitchFamily="2" charset="-78"/>
            </a:endParaRPr>
          </a:p>
          <a:p>
            <a:pPr marL="342900" indent="-342900" algn="just" rtl="1">
              <a:buFont typeface="Arial" panose="020B0604020202020204" pitchFamily="34" charset="0"/>
              <a:buChar char="•"/>
            </a:pPr>
            <a:endParaRPr lang="fa-IR" sz="2400" dirty="0">
              <a:solidFill>
                <a:srgbClr val="002060"/>
              </a:solidFill>
              <a:cs typeface="B Mitra" pitchFamily="2" charset="-78"/>
            </a:endParaRPr>
          </a:p>
          <a:p>
            <a:pPr marL="342900" indent="-342900" algn="just" rtl="1">
              <a:buFont typeface="Arial" panose="020B0604020202020204" pitchFamily="34" charset="0"/>
              <a:buChar char="•"/>
            </a:pPr>
            <a:r>
              <a:rPr lang="fa-IR" sz="2400" dirty="0" smtClean="0">
                <a:solidFill>
                  <a:srgbClr val="002060"/>
                </a:solidFill>
                <a:cs typeface="B Mitra" pitchFamily="2" charset="-78"/>
              </a:rPr>
              <a:t>طبقه‌بندی </a:t>
            </a:r>
            <a:r>
              <a:rPr lang="fa-IR" sz="2400" dirty="0">
                <a:solidFill>
                  <a:srgbClr val="002060"/>
                </a:solidFill>
                <a:cs typeface="B Mitra" pitchFamily="2" charset="-78"/>
              </a:rPr>
              <a:t>در یک دسته قرار دادن اشیائی است که شباهت زیادی با یکدیگردارند. شباهتها و تفاوتها معیار طبقه‌بندی می‌باشند. </a:t>
            </a:r>
            <a:endParaRPr lang="fa-IR" sz="2400" dirty="0" smtClean="0">
              <a:solidFill>
                <a:srgbClr val="002060"/>
              </a:solidFill>
              <a:cs typeface="B Mitra" pitchFamily="2" charset="-78"/>
            </a:endParaRPr>
          </a:p>
          <a:p>
            <a:pPr marL="342900" indent="-342900" algn="just" rtl="1">
              <a:buFont typeface="Arial" panose="020B0604020202020204" pitchFamily="34" charset="0"/>
              <a:buChar char="•"/>
            </a:pPr>
            <a:r>
              <a:rPr lang="fa-IR" sz="2400" dirty="0" smtClean="0">
                <a:solidFill>
                  <a:srgbClr val="002060"/>
                </a:solidFill>
                <a:cs typeface="B Mitra" pitchFamily="2" charset="-78"/>
              </a:rPr>
              <a:t>طبقه‌بندی </a:t>
            </a:r>
            <a:r>
              <a:rPr lang="fa-IR" sz="2400" dirty="0">
                <a:solidFill>
                  <a:srgbClr val="002060"/>
                </a:solidFill>
                <a:cs typeface="B Mitra" pitchFamily="2" charset="-78"/>
              </a:rPr>
              <a:t>با هدف کاهش حجم </a:t>
            </a:r>
            <a:r>
              <a:rPr lang="fa-IR" sz="2400" dirty="0" smtClean="0">
                <a:solidFill>
                  <a:srgbClr val="002060"/>
                </a:solidFill>
                <a:cs typeface="B Mitra" pitchFamily="2" charset="-78"/>
              </a:rPr>
              <a:t>اطلاعات </a:t>
            </a:r>
            <a:r>
              <a:rPr lang="fa-IR" sz="2400" dirty="0">
                <a:solidFill>
                  <a:srgbClr val="002060"/>
                </a:solidFill>
                <a:cs typeface="B Mitra" pitchFamily="2" charset="-78"/>
              </a:rPr>
              <a:t>انجام می‌شود. </a:t>
            </a:r>
            <a:endParaRPr lang="fa-IR" sz="2400" dirty="0" smtClean="0">
              <a:solidFill>
                <a:srgbClr val="002060"/>
              </a:solidFill>
              <a:cs typeface="B Mitra" pitchFamily="2" charset="-78"/>
            </a:endParaRPr>
          </a:p>
          <a:p>
            <a:pPr marL="342900" indent="-342900" algn="just" rtl="1">
              <a:buFont typeface="Arial" panose="020B0604020202020204" pitchFamily="34" charset="0"/>
              <a:buChar char="•"/>
            </a:pPr>
            <a:endParaRPr lang="fa-IR" sz="2400" dirty="0">
              <a:solidFill>
                <a:srgbClr val="002060"/>
              </a:solidFill>
              <a:cs typeface="B Mitra" pitchFamily="2" charset="-78"/>
            </a:endParaRPr>
          </a:p>
          <a:p>
            <a:pPr marL="342900" indent="-342900" algn="just" rtl="1">
              <a:buFont typeface="Arial" panose="020B0604020202020204" pitchFamily="34" charset="0"/>
              <a:buChar char="•"/>
            </a:pPr>
            <a:r>
              <a:rPr lang="fa-IR" sz="2400" dirty="0">
                <a:solidFill>
                  <a:srgbClr val="002060"/>
                </a:solidFill>
                <a:cs typeface="B Mitra" pitchFamily="2" charset="-78"/>
              </a:rPr>
              <a:t>تاکسونومی، همان طبقه بندی است.</a:t>
            </a:r>
          </a:p>
          <a:p>
            <a:pPr algn="ctr">
              <a:defRPr/>
            </a:pPr>
            <a:endParaRPr lang="fa-IR" sz="2400" b="1" dirty="0">
              <a:solidFill>
                <a:schemeClr val="tx1"/>
              </a:solidFill>
              <a:cs typeface="B Mitra" pitchFamily="2" charset="-78"/>
            </a:endParaRPr>
          </a:p>
          <a:p>
            <a:pPr algn="ctr">
              <a:defRPr/>
            </a:pPr>
            <a:endParaRPr lang="fa-IR" sz="2400" b="1" dirty="0">
              <a:solidFill>
                <a:schemeClr val="tx1"/>
              </a:solidFill>
              <a:cs typeface="B Mitra" pitchFamily="2" charset="-78"/>
            </a:endParaRPr>
          </a:p>
          <a:p>
            <a:pPr algn="ctr">
              <a:defRPr/>
            </a:pPr>
            <a:endParaRPr lang="fa-IR" sz="2400" b="1" dirty="0">
              <a:solidFill>
                <a:schemeClr val="tx1"/>
              </a:solidFill>
              <a:cs typeface="B Mitra" pitchFamily="2" charset="-78"/>
            </a:endParaRPr>
          </a:p>
          <a:p>
            <a:pPr algn="ctr">
              <a:defRPr/>
            </a:pPr>
            <a:endParaRPr lang="fa-IR" sz="2400" b="1" dirty="0">
              <a:solidFill>
                <a:schemeClr val="tx1"/>
              </a:solidFill>
              <a:cs typeface="B Mitra"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19</a:t>
            </a:fld>
            <a:endParaRPr lang="en-US"/>
          </a:p>
        </p:txBody>
      </p:sp>
    </p:spTree>
    <p:extLst>
      <p:ext uri="{BB962C8B-B14F-4D97-AF65-F5344CB8AC3E}">
        <p14:creationId xmlns:p14="http://schemas.microsoft.com/office/powerpoint/2010/main" val="3031827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2</a:t>
            </a:fld>
            <a:endParaRPr lang="en-US" dirty="0"/>
          </a:p>
        </p:txBody>
      </p:sp>
      <p:sp>
        <p:nvSpPr>
          <p:cNvPr id="24" name="Rectangle 23"/>
          <p:cNvSpPr/>
          <p:nvPr/>
        </p:nvSpPr>
        <p:spPr>
          <a:xfrm>
            <a:off x="2032000" y="719666"/>
            <a:ext cx="8128000" cy="5418667"/>
          </a:xfrm>
          <a:prstGeom prst="rect">
            <a:avLst/>
          </a:prstGeom>
        </p:spPr>
        <p:txBody>
          <a:bodyPr/>
          <a:lstStyle/>
          <a:p>
            <a:pPr lvl="0">
              <a:buChar char="•"/>
            </a:pPr>
            <a:endParaRPr lang="en-US"/>
          </a:p>
          <a:p>
            <a:pPr lvl="0">
              <a:buChar char="•"/>
            </a:pPr>
            <a:endParaRPr lang="en-US"/>
          </a:p>
          <a:p>
            <a:pPr lvl="0">
              <a:buChar char="•"/>
            </a:pPr>
            <a:endParaRPr lang="en-US"/>
          </a:p>
        </p:txBody>
      </p:sp>
      <p:sp>
        <p:nvSpPr>
          <p:cNvPr id="25" name="Rectangle 24"/>
          <p:cNvSpPr/>
          <p:nvPr/>
        </p:nvSpPr>
        <p:spPr>
          <a:xfrm>
            <a:off x="437323" y="719666"/>
            <a:ext cx="10893286" cy="5418667"/>
          </a:xfrm>
          <a:prstGeom prst="rect">
            <a:avLst/>
          </a:prstGeom>
        </p:spPr>
        <p:txBody>
          <a:bodyPr/>
          <a:lstStyle/>
          <a:p>
            <a:pPr algn="just" rtl="1"/>
            <a:endParaRPr lang="fa-IR" sz="2400" dirty="0" smtClean="0">
              <a:cs typeface="B Mitra" panose="00000400000000000000" pitchFamily="2" charset="-78"/>
            </a:endParaRPr>
          </a:p>
          <a:p>
            <a:pPr algn="just" rtl="1"/>
            <a:endParaRPr lang="fa-IR" sz="2400" dirty="0">
              <a:cs typeface="B Mitra" panose="00000400000000000000" pitchFamily="2" charset="-78"/>
            </a:endParaRPr>
          </a:p>
          <a:p>
            <a:pPr algn="just" rtl="1"/>
            <a:endParaRPr lang="fa-IR" sz="2400" dirty="0" smtClean="0">
              <a:cs typeface="B Mitra" panose="00000400000000000000" pitchFamily="2" charset="-78"/>
            </a:endParaRPr>
          </a:p>
          <a:p>
            <a:pPr algn="just" rtl="1"/>
            <a:endParaRPr lang="fa-IR" sz="2400" dirty="0">
              <a:cs typeface="B Mitra" panose="00000400000000000000" pitchFamily="2" charset="-78"/>
            </a:endParaRPr>
          </a:p>
          <a:p>
            <a:pPr algn="just" rtl="1"/>
            <a:endParaRPr lang="fa-IR" sz="2400" dirty="0" smtClean="0">
              <a:cs typeface="B Mitra" panose="00000400000000000000" pitchFamily="2" charset="-78"/>
            </a:endParaRPr>
          </a:p>
          <a:p>
            <a:pPr algn="just" rtl="1"/>
            <a:endParaRPr lang="fa-IR" sz="2400" dirty="0">
              <a:cs typeface="B Mitra" panose="00000400000000000000" pitchFamily="2" charset="-78"/>
            </a:endParaRPr>
          </a:p>
          <a:p>
            <a:pPr algn="just" rtl="1"/>
            <a:endParaRPr lang="fa-IR" sz="2400" dirty="0" smtClean="0">
              <a:cs typeface="B Mitra" panose="00000400000000000000" pitchFamily="2" charset="-78"/>
            </a:endParaRPr>
          </a:p>
          <a:p>
            <a:pPr algn="just" rtl="1"/>
            <a:endParaRPr lang="fa-IR" sz="2400" dirty="0" smtClean="0">
              <a:cs typeface="B Mitra" panose="00000400000000000000" pitchFamily="2" charset="-78"/>
            </a:endParaRPr>
          </a:p>
          <a:p>
            <a:pPr algn="just" rtl="1"/>
            <a:endParaRPr lang="fa-IR" sz="2400" dirty="0">
              <a:cs typeface="B Mitra" panose="00000400000000000000" pitchFamily="2" charset="-78"/>
            </a:endParaRPr>
          </a:p>
          <a:p>
            <a:pPr algn="just" rtl="1"/>
            <a:r>
              <a:rPr lang="fa-IR" sz="2000" dirty="0" smtClean="0">
                <a:cs typeface="B Mitra" panose="00000400000000000000" pitchFamily="2" charset="-78"/>
              </a:rPr>
              <a:t>این کتاب، </a:t>
            </a:r>
            <a:r>
              <a:rPr lang="fa-IR" sz="2000" dirty="0">
                <a:cs typeface="B Mitra" panose="00000400000000000000" pitchFamily="2" charset="-78"/>
              </a:rPr>
              <a:t>مبانی مدیریت دانش در پارادایم هم‌افزا را ارائه می‌دهد تا فهم کاملی از مفاهیم و کاربردهای مدیریت دانش حاصل شود. مخاطبان این کتاب جویندگان علم هستند، در سطوح و کسوت‌های مختلف؛ به‌ویژه:</a:t>
            </a:r>
            <a:endParaRPr lang="en-US" sz="2000" dirty="0">
              <a:cs typeface="B Mitra" panose="00000400000000000000" pitchFamily="2" charset="-78"/>
            </a:endParaRPr>
          </a:p>
          <a:p>
            <a:pPr marL="342900" lvl="0" indent="-342900" algn="just" rtl="1">
              <a:buFont typeface="Arial" panose="020B0604020202020204" pitchFamily="34" charset="0"/>
              <a:buChar char="•"/>
            </a:pPr>
            <a:r>
              <a:rPr lang="fa-IR" sz="2000" dirty="0">
                <a:solidFill>
                  <a:srgbClr val="0070C0"/>
                </a:solidFill>
                <a:cs typeface="B Mitra" panose="00000400000000000000" pitchFamily="2" charset="-78"/>
              </a:rPr>
              <a:t>کسانی که می‌خواهند به افزایش کارایی و اثربخشی فعالیت‌های علمی خود و دیگران کمک کنند؛</a:t>
            </a:r>
            <a:endParaRPr lang="en-US" sz="2000" dirty="0">
              <a:solidFill>
                <a:srgbClr val="0070C0"/>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rgbClr val="0070C0"/>
                </a:solidFill>
                <a:cs typeface="B Mitra" panose="00000400000000000000" pitchFamily="2" charset="-78"/>
              </a:rPr>
              <a:t>کسانی که می‌خواهند وقتشان در پیچ‌وتاب انبار شلوغ و به‌هم‌ریخته مطالب منتشرشده در رسانه‌ها (از مقالات و کتاب‌ها گرفته تا وب) تلف نشود؛</a:t>
            </a:r>
            <a:endParaRPr lang="en-US" sz="2000" dirty="0">
              <a:solidFill>
                <a:srgbClr val="0070C0"/>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rgbClr val="0070C0"/>
                </a:solidFill>
                <a:cs typeface="B Mitra" panose="00000400000000000000" pitchFamily="2" charset="-78"/>
              </a:rPr>
              <a:t>کسانی که نیاز به یک مرجع یکپارچه، دقیق، بهنگام، صحیح و آشکار برای کسب دانش را احساس کرده‌اند؛</a:t>
            </a:r>
            <a:endParaRPr lang="en-US" sz="2000" dirty="0">
              <a:solidFill>
                <a:srgbClr val="0070C0"/>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rgbClr val="0070C0"/>
                </a:solidFill>
                <a:cs typeface="B Mitra" panose="00000400000000000000" pitchFamily="2" charset="-78"/>
              </a:rPr>
              <a:t>کسانی که می‌خواهند در یک فضای علمی با دیگران در ارتباط باشند و بهنگام بمانند</a:t>
            </a:r>
            <a:r>
              <a:rPr lang="fa-IR" sz="2000" dirty="0" smtClean="0">
                <a:solidFill>
                  <a:srgbClr val="0070C0"/>
                </a:solidFill>
                <a:cs typeface="B Mitra" panose="00000400000000000000" pitchFamily="2" charset="-78"/>
              </a:rPr>
              <a:t>.</a:t>
            </a:r>
          </a:p>
          <a:p>
            <a:pPr marL="342900" lvl="0" indent="-342900" algn="just" rtl="1">
              <a:buFont typeface="Arial" panose="020B0604020202020204" pitchFamily="34" charset="0"/>
              <a:buChar char="•"/>
            </a:pPr>
            <a:endParaRPr lang="fa-IR" sz="2400" dirty="0">
              <a:solidFill>
                <a:srgbClr val="0070C0"/>
              </a:solidFill>
              <a:cs typeface="B Mitra" panose="00000400000000000000" pitchFamily="2" charset="-78"/>
            </a:endParaRPr>
          </a:p>
          <a:p>
            <a:pPr marL="342900" lvl="0" indent="-342900" algn="just" rtl="1">
              <a:buFont typeface="Arial" panose="020B0604020202020204" pitchFamily="34" charset="0"/>
              <a:buChar char="•"/>
            </a:pPr>
            <a:endParaRPr lang="en-US" sz="2400" dirty="0">
              <a:solidFill>
                <a:srgbClr val="0070C0"/>
              </a:solidFill>
              <a:cs typeface="B Mitra" panose="00000400000000000000" pitchFamily="2" charset="-78"/>
            </a:endParaRPr>
          </a:p>
          <a:p>
            <a:pPr marL="514350" lvl="0" indent="-514350" algn="r" rtl="1">
              <a:buFont typeface="+mj-lt"/>
              <a:buAutoNum type="arabicPeriod"/>
            </a:pPr>
            <a:endParaRPr lang="en-US" sz="2800" dirty="0">
              <a:cs typeface="B Mitra" panose="00000400000000000000" pitchFamily="2" charset="-78"/>
            </a:endParaRPr>
          </a:p>
        </p:txBody>
      </p:sp>
      <p:sp>
        <p:nvSpPr>
          <p:cNvPr id="7" name="TextBox 6"/>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کتاب مبانی مدیریت دانش هم‌افزا </a:t>
            </a:r>
            <a:endParaRPr lang="en-US" b="1" dirty="0">
              <a:solidFill>
                <a:srgbClr val="0070C0"/>
              </a:solidFill>
              <a:cs typeface="B Mitra" panose="00000400000000000000" pitchFamily="2" charset="-78"/>
            </a:endParaRPr>
          </a:p>
        </p:txBody>
      </p:sp>
      <p:pic>
        <p:nvPicPr>
          <p:cNvPr id="14"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8" name="Rounded Rectangle 7"/>
          <p:cNvSpPr/>
          <p:nvPr/>
        </p:nvSpPr>
        <p:spPr>
          <a:xfrm>
            <a:off x="2886109" y="719666"/>
            <a:ext cx="6419781" cy="28716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rtl="1"/>
            <a:r>
              <a:rPr lang="ar-SA" sz="2000" dirty="0">
                <a:solidFill>
                  <a:schemeClr val="tx1"/>
                </a:solidFill>
                <a:cs typeface="B Mitra" panose="00000400000000000000" pitchFamily="2" charset="-78"/>
              </a:rPr>
              <a:t>عنوان: مبانی مدیریت دانش </a:t>
            </a:r>
            <a:r>
              <a:rPr lang="ar-SA" sz="2000" dirty="0" smtClean="0">
                <a:solidFill>
                  <a:schemeClr val="tx1"/>
                </a:solidFill>
                <a:cs typeface="B Mitra" panose="00000400000000000000" pitchFamily="2" charset="-78"/>
              </a:rPr>
              <a:t>هم‌افزا</a:t>
            </a:r>
            <a:r>
              <a:rPr lang="fa-IR" sz="2000" dirty="0" smtClean="0">
                <a:solidFill>
                  <a:schemeClr val="tx1"/>
                </a:solidFill>
                <a:cs typeface="B Mitra" panose="00000400000000000000" pitchFamily="2" charset="-78"/>
              </a:rPr>
              <a:t>         </a:t>
            </a:r>
            <a:r>
              <a:rPr lang="ar-SA" sz="2000" dirty="0" smtClean="0">
                <a:solidFill>
                  <a:schemeClr val="tx1"/>
                </a:solidFill>
                <a:cs typeface="B Mitra" panose="00000400000000000000" pitchFamily="2" charset="-78"/>
              </a:rPr>
              <a:t> 38990</a:t>
            </a:r>
            <a:r>
              <a:rPr lang="en-US" sz="2000" dirty="0" smtClean="0">
                <a:solidFill>
                  <a:schemeClr val="tx1"/>
                </a:solidFill>
                <a:cs typeface="B Mitra" panose="00000400000000000000" pitchFamily="2" charset="-78"/>
              </a:rPr>
              <a:t>www.hamafza.ir</a:t>
            </a:r>
            <a:r>
              <a:rPr lang="en-US" sz="2000" dirty="0">
                <a:solidFill>
                  <a:schemeClr val="tx1"/>
                </a:solidFill>
                <a:cs typeface="B Mitra" panose="00000400000000000000" pitchFamily="2" charset="-78"/>
              </a:rPr>
              <a:t>/</a:t>
            </a:r>
            <a:endParaRPr lang="en-US" sz="2000" i="1" dirty="0">
              <a:solidFill>
                <a:schemeClr val="tx1"/>
              </a:solidFill>
              <a:cs typeface="B Mitra" panose="00000400000000000000" pitchFamily="2" charset="-78"/>
            </a:endParaRPr>
          </a:p>
          <a:p>
            <a:pPr algn="ctr" rtl="1"/>
            <a:r>
              <a:rPr lang="ar-SA" sz="2000" dirty="0">
                <a:solidFill>
                  <a:schemeClr val="tx1"/>
                </a:solidFill>
                <a:cs typeface="B Mitra" panose="00000400000000000000" pitchFamily="2" charset="-78"/>
              </a:rPr>
              <a:t>مؤلف: سید رضا </a:t>
            </a:r>
            <a:r>
              <a:rPr lang="ar-SA" sz="2000" dirty="0" smtClean="0">
                <a:solidFill>
                  <a:schemeClr val="tx1"/>
                </a:solidFill>
                <a:cs typeface="B Mitra" panose="00000400000000000000" pitchFamily="2" charset="-78"/>
              </a:rPr>
              <a:t>فاطمی‌امین</a:t>
            </a:r>
            <a:r>
              <a:rPr lang="fa-IR" sz="2000" dirty="0" smtClean="0">
                <a:solidFill>
                  <a:schemeClr val="tx1"/>
                </a:solidFill>
                <a:cs typeface="B Mitra" panose="00000400000000000000" pitchFamily="2" charset="-78"/>
              </a:rPr>
              <a:t>         </a:t>
            </a:r>
            <a:r>
              <a:rPr lang="ar-SA" sz="2000" dirty="0" smtClean="0">
                <a:solidFill>
                  <a:schemeClr val="tx1"/>
                </a:solidFill>
                <a:cs typeface="B Mitra" panose="00000400000000000000" pitchFamily="2" charset="-78"/>
              </a:rPr>
              <a:t> </a:t>
            </a:r>
            <a:r>
              <a:rPr lang="en-US" sz="2000" dirty="0">
                <a:solidFill>
                  <a:schemeClr val="tx1"/>
                </a:solidFill>
                <a:cs typeface="B Mitra" panose="00000400000000000000" pitchFamily="2" charset="-78"/>
              </a:rPr>
              <a:t>www.hamafza.ir/fatemi</a:t>
            </a:r>
            <a:endParaRPr lang="en-US" sz="2000" i="1" dirty="0">
              <a:solidFill>
                <a:schemeClr val="tx1"/>
              </a:solidFill>
              <a:cs typeface="B Mitra" panose="00000400000000000000" pitchFamily="2" charset="-78"/>
            </a:endParaRPr>
          </a:p>
          <a:p>
            <a:pPr algn="ctr" rtl="1"/>
            <a:endParaRPr lang="en-US" sz="2000" dirty="0" smtClean="0">
              <a:solidFill>
                <a:schemeClr val="tx1"/>
              </a:solidFill>
              <a:cs typeface="B Mitra" panose="00000400000000000000" pitchFamily="2" charset="-78"/>
            </a:endParaRPr>
          </a:p>
          <a:p>
            <a:pPr algn="ctr" rtl="1"/>
            <a:r>
              <a:rPr lang="ar-SA" sz="2000" dirty="0" smtClean="0">
                <a:solidFill>
                  <a:schemeClr val="tx1"/>
                </a:solidFill>
                <a:cs typeface="B Mitra" panose="00000400000000000000" pitchFamily="2" charset="-78"/>
              </a:rPr>
              <a:t>ناشر</a:t>
            </a:r>
            <a:r>
              <a:rPr lang="ar-SA" sz="2000" dirty="0">
                <a:solidFill>
                  <a:schemeClr val="tx1"/>
                </a:solidFill>
                <a:cs typeface="B Mitra" panose="00000400000000000000" pitchFamily="2" charset="-78"/>
              </a:rPr>
              <a:t>: </a:t>
            </a:r>
            <a:r>
              <a:rPr lang="ar-SA" sz="2000" dirty="0" smtClean="0">
                <a:solidFill>
                  <a:schemeClr val="tx1"/>
                </a:solidFill>
                <a:cs typeface="B Mitra" panose="00000400000000000000" pitchFamily="2" charset="-78"/>
              </a:rPr>
              <a:t>هم‌افزا</a:t>
            </a:r>
            <a:r>
              <a:rPr lang="fa-IR" sz="2000" dirty="0" smtClean="0">
                <a:solidFill>
                  <a:schemeClr val="tx1"/>
                </a:solidFill>
                <a:cs typeface="B Mitra" panose="00000400000000000000" pitchFamily="2" charset="-78"/>
              </a:rPr>
              <a:t>؛ 1393</a:t>
            </a:r>
          </a:p>
          <a:p>
            <a:pPr algn="ctr" rtl="1"/>
            <a:endParaRPr lang="fa-IR" sz="2000" dirty="0">
              <a:solidFill>
                <a:schemeClr val="tx1"/>
              </a:solidFill>
              <a:cs typeface="B Mitra" panose="00000400000000000000" pitchFamily="2" charset="-78"/>
            </a:endParaRPr>
          </a:p>
          <a:p>
            <a:pPr algn="ctr" rtl="1"/>
            <a:r>
              <a:rPr lang="ar-SA" sz="2000" dirty="0">
                <a:solidFill>
                  <a:schemeClr val="tx1"/>
                </a:solidFill>
                <a:cs typeface="B Mitra" panose="00000400000000000000" pitchFamily="2" charset="-78"/>
              </a:rPr>
              <a:t>‏شماره کتابشناسی </a:t>
            </a:r>
            <a:r>
              <a:rPr lang="ar-SA" sz="2000" dirty="0" smtClean="0">
                <a:solidFill>
                  <a:schemeClr val="tx1"/>
                </a:solidFill>
                <a:cs typeface="B Mitra" panose="00000400000000000000" pitchFamily="2" charset="-78"/>
              </a:rPr>
              <a:t>ملی</a:t>
            </a:r>
            <a:r>
              <a:rPr lang="fa-IR" sz="2000" dirty="0" smtClean="0">
                <a:solidFill>
                  <a:schemeClr val="tx1"/>
                </a:solidFill>
                <a:cs typeface="B Mitra" panose="00000400000000000000" pitchFamily="2" charset="-78"/>
              </a:rPr>
              <a:t>: ۳۷۴۰۹۱۴</a:t>
            </a:r>
          </a:p>
          <a:p>
            <a:pPr algn="ctr" rtl="1"/>
            <a:r>
              <a:rPr lang="fa-IR" sz="2000" dirty="0" smtClean="0">
                <a:solidFill>
                  <a:schemeClr val="tx1"/>
                </a:solidFill>
                <a:latin typeface="Arial" panose="020B0604020202020204" pitchFamily="34" charset="0"/>
                <a:ea typeface="Calibri" panose="020F0502020204030204" pitchFamily="34" charset="0"/>
                <a:cs typeface="B Mitra" panose="00000400000000000000" pitchFamily="2" charset="-78"/>
              </a:rPr>
              <a:t>شابک: </a:t>
            </a:r>
            <a:r>
              <a:rPr lang="fa-IR" sz="2000" dirty="0">
                <a:solidFill>
                  <a:schemeClr val="tx1"/>
                </a:solidFill>
              </a:rPr>
              <a:t> </a:t>
            </a:r>
            <a:r>
              <a:rPr lang="fa-IR" sz="2000" dirty="0" smtClean="0">
                <a:solidFill>
                  <a:schemeClr val="tx1"/>
                </a:solidFill>
                <a:cs typeface="B Mitra" panose="00000400000000000000" pitchFamily="2" charset="-78"/>
              </a:rPr>
              <a:t>9786009516308</a:t>
            </a:r>
            <a:endParaRPr lang="en-US" sz="2000" dirty="0"/>
          </a:p>
        </p:txBody>
      </p:sp>
    </p:spTree>
    <p:extLst>
      <p:ext uri="{BB962C8B-B14F-4D97-AF65-F5344CB8AC3E}">
        <p14:creationId xmlns:p14="http://schemas.microsoft.com/office/powerpoint/2010/main" val="14751844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3" name="Content Placeholder 2"/>
          <p:cNvSpPr>
            <a:spLocks noGrp="1"/>
          </p:cNvSpPr>
          <p:nvPr>
            <p:ph idx="1"/>
          </p:nvPr>
        </p:nvSpPr>
        <p:spPr/>
        <p:txBody>
          <a:bodyPr>
            <a:normAutofit/>
          </a:bodyPr>
          <a:lstStyle/>
          <a:p>
            <a:pPr algn="ctr"/>
            <a:endParaRPr lang="fa-IR" sz="2400" b="1" dirty="0" smtClean="0">
              <a:solidFill>
                <a:srgbClr val="0070C0"/>
              </a:solidFill>
              <a:cs typeface="B Mitra" pitchFamily="2" charset="-78"/>
            </a:endParaRPr>
          </a:p>
          <a:p>
            <a:pPr algn="ctr"/>
            <a:endParaRPr lang="fa-IR" sz="2000" b="1" dirty="0" smtClean="0">
              <a:solidFill>
                <a:srgbClr val="0070C0"/>
              </a:solidFill>
              <a:cs typeface="B Mitra" pitchFamily="2" charset="-78"/>
            </a:endParaRPr>
          </a:p>
          <a:p>
            <a:pPr marL="0" indent="0" algn="r" rtl="1" fontAlgn="base">
              <a:buNone/>
            </a:pPr>
            <a:r>
              <a:rPr lang="fa-IR" sz="3000" dirty="0" smtClean="0">
                <a:solidFill>
                  <a:srgbClr val="002060"/>
                </a:solidFill>
                <a:cs typeface="B Mitra" pitchFamily="2" charset="-78"/>
              </a:rPr>
              <a:t>آثار استفاده از ساختار </a:t>
            </a:r>
            <a:r>
              <a:rPr lang="fa-IR" sz="3000" dirty="0" smtClean="0">
                <a:solidFill>
                  <a:srgbClr val="002060"/>
                </a:solidFill>
                <a:cs typeface="B Mitra" pitchFamily="2" charset="-78"/>
              </a:rPr>
              <a:t>مناسب برای تقسیم </a:t>
            </a:r>
            <a:r>
              <a:rPr lang="fa-IR" sz="3000" dirty="0" smtClean="0">
                <a:solidFill>
                  <a:srgbClr val="002060"/>
                </a:solidFill>
                <a:cs typeface="B Mitra" pitchFamily="2" charset="-78"/>
              </a:rPr>
              <a:t>بندی </a:t>
            </a:r>
            <a:r>
              <a:rPr lang="fa-IR" sz="3000" dirty="0" smtClean="0">
                <a:solidFill>
                  <a:srgbClr val="002060"/>
                </a:solidFill>
                <a:cs typeface="B Mitra" pitchFamily="2" charset="-78"/>
              </a:rPr>
              <a:t>موضوعات عبارتند </a:t>
            </a:r>
            <a:r>
              <a:rPr lang="fa-IR" sz="3000" dirty="0" smtClean="0">
                <a:solidFill>
                  <a:srgbClr val="002060"/>
                </a:solidFill>
                <a:cs typeface="B Mitra" pitchFamily="2" charset="-78"/>
              </a:rPr>
              <a:t>از:</a:t>
            </a:r>
          </a:p>
          <a:p>
            <a:pPr algn="r" rtl="1" fontAlgn="base"/>
            <a:endParaRPr lang="fa-IR" sz="3000" dirty="0" smtClean="0">
              <a:solidFill>
                <a:srgbClr val="002060"/>
              </a:solidFill>
              <a:cs typeface="B Mitra" pitchFamily="2" charset="-78"/>
            </a:endParaRPr>
          </a:p>
          <a:p>
            <a:pPr marL="800100" lvl="1" indent="-342900" algn="r" rtl="1" fontAlgn="base"/>
            <a:r>
              <a:rPr lang="fa-IR" sz="2600" dirty="0" smtClean="0">
                <a:solidFill>
                  <a:srgbClr val="002060"/>
                </a:solidFill>
                <a:cs typeface="B Mitra" pitchFamily="2" charset="-78"/>
              </a:rPr>
              <a:t>کاهش همپوشانی‌ها و دوباره کاری‌ها</a:t>
            </a:r>
          </a:p>
          <a:p>
            <a:pPr marL="800100" lvl="1" indent="-342900" algn="r" rtl="1" fontAlgn="base"/>
            <a:r>
              <a:rPr lang="fa-IR" sz="2600" dirty="0" smtClean="0">
                <a:solidFill>
                  <a:srgbClr val="002060"/>
                </a:solidFill>
                <a:cs typeface="B Mitra" pitchFamily="2" charset="-78"/>
              </a:rPr>
              <a:t>شناسایی خلاها  و کمبودها</a:t>
            </a:r>
          </a:p>
          <a:p>
            <a:pPr marL="800100" lvl="1" indent="-342900" algn="r" rtl="1" fontAlgn="base"/>
            <a:r>
              <a:rPr lang="fa-IR" sz="2600" dirty="0" smtClean="0">
                <a:solidFill>
                  <a:srgbClr val="002060"/>
                </a:solidFill>
                <a:cs typeface="B Mitra" pitchFamily="2" charset="-78"/>
              </a:rPr>
              <a:t>یکپارچگی موضوعی بین معلومات</a:t>
            </a:r>
          </a:p>
          <a:p>
            <a:endParaRPr lang="en-US" dirty="0"/>
          </a:p>
        </p:txBody>
      </p:sp>
      <p:sp>
        <p:nvSpPr>
          <p:cNvPr id="6" name="TextBox 5"/>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زیر ساخت‌های فعالیت‌های علمی – </a:t>
            </a:r>
            <a:r>
              <a:rPr lang="fa-IR" b="1" dirty="0">
                <a:solidFill>
                  <a:srgbClr val="0070C0"/>
                </a:solidFill>
                <a:cs typeface="B Mitra" panose="00000400000000000000" pitchFamily="2" charset="-78"/>
              </a:rPr>
              <a:t>تقسیم بندی : موضوعات</a:t>
            </a:r>
            <a:endParaRPr lang="en-US" b="1" dirty="0">
              <a:solidFill>
                <a:srgbClr val="0070C0"/>
              </a:solidFill>
              <a:cs typeface="B Mitra" panose="00000400000000000000" pitchFamily="2" charset="-78"/>
            </a:endParaRPr>
          </a:p>
        </p:txBody>
      </p:sp>
      <p:pic>
        <p:nvPicPr>
          <p:cNvPr id="5"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2" name="Slide Number Placeholder 1"/>
          <p:cNvSpPr>
            <a:spLocks noGrp="1"/>
          </p:cNvSpPr>
          <p:nvPr>
            <p:ph type="sldNum" sz="quarter" idx="12"/>
          </p:nvPr>
        </p:nvSpPr>
        <p:spPr/>
        <p:txBody>
          <a:bodyPr/>
          <a:lstStyle/>
          <a:p>
            <a:fld id="{2E522C95-F6A9-4386-92CA-8A59C7DEBAD6}" type="slidenum">
              <a:rPr lang="en-US" smtClean="0"/>
              <a:t>20</a:t>
            </a:fld>
            <a:endParaRPr lang="en-US"/>
          </a:p>
        </p:txBody>
      </p:sp>
    </p:spTree>
    <p:extLst>
      <p:ext uri="{BB962C8B-B14F-4D97-AF65-F5344CB8AC3E}">
        <p14:creationId xmlns:p14="http://schemas.microsoft.com/office/powerpoint/2010/main" val="3777331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3" name="Content Placeholder 2"/>
          <p:cNvSpPr>
            <a:spLocks noGrp="1"/>
          </p:cNvSpPr>
          <p:nvPr>
            <p:ph idx="1"/>
          </p:nvPr>
        </p:nvSpPr>
        <p:spPr/>
        <p:txBody>
          <a:bodyPr>
            <a:normAutofit/>
          </a:bodyPr>
          <a:lstStyle/>
          <a:p>
            <a:pPr marL="0" indent="0" algn="ctr">
              <a:buNone/>
            </a:pPr>
            <a:r>
              <a:rPr lang="fa-IR" b="1" dirty="0">
                <a:solidFill>
                  <a:srgbClr val="0070C0"/>
                </a:solidFill>
                <a:cs typeface="B Mitra" panose="00000400000000000000" pitchFamily="2" charset="-78"/>
              </a:rPr>
              <a:t>مفهوم یک شئ ذهنی است. علم مجموعه‌ای از مفاهیم و روابط بین آن‌ها است. </a:t>
            </a:r>
            <a:endParaRPr lang="en-US" b="1" i="1" dirty="0">
              <a:solidFill>
                <a:srgbClr val="0070C0"/>
              </a:solidFill>
              <a:cs typeface="B Mitra" panose="00000400000000000000" pitchFamily="2" charset="-78"/>
            </a:endParaRPr>
          </a:p>
          <a:p>
            <a:pPr algn="ctr" rtl="1"/>
            <a:endParaRPr lang="fa-IR" b="1" dirty="0" smtClean="0">
              <a:solidFill>
                <a:srgbClr val="0070C0"/>
              </a:solidFill>
              <a:cs typeface="B Mitra" pitchFamily="2" charset="-78"/>
            </a:endParaRPr>
          </a:p>
          <a:p>
            <a:pPr algn="r" rtl="1">
              <a:buNone/>
            </a:pPr>
            <a:r>
              <a:rPr lang="fa-IR" dirty="0" smtClean="0">
                <a:solidFill>
                  <a:srgbClr val="002060"/>
                </a:solidFill>
                <a:cs typeface="B Mitra" pitchFamily="2" charset="-78"/>
              </a:rPr>
              <a:t>انواع مفاهیم: </a:t>
            </a:r>
          </a:p>
          <a:p>
            <a:pPr algn="just" rtl="1"/>
            <a:r>
              <a:rPr lang="fa-IR" sz="2400" b="1" dirty="0" smtClean="0">
                <a:solidFill>
                  <a:srgbClr val="002060"/>
                </a:solidFill>
                <a:cs typeface="B Mitra" pitchFamily="2" charset="-78"/>
              </a:rPr>
              <a:t>مفاهیم </a:t>
            </a:r>
            <a:r>
              <a:rPr lang="fa-IR" sz="2400" b="1" dirty="0">
                <a:solidFill>
                  <a:srgbClr val="002060"/>
                </a:solidFill>
                <a:cs typeface="B Mitra" pitchFamily="2" charset="-78"/>
              </a:rPr>
              <a:t>عام: </a:t>
            </a:r>
            <a:r>
              <a:rPr lang="fa-IR" sz="2400" dirty="0">
                <a:solidFill>
                  <a:srgbClr val="002060"/>
                </a:solidFill>
                <a:cs typeface="B Mitra" pitchFamily="2" charset="-78"/>
              </a:rPr>
              <a:t>مفاهیم با معیار تعداد مصداق، به سه دسته تقسیم می‌شود: عام، خاص، تهی. </a:t>
            </a:r>
            <a:endParaRPr lang="fa-IR" sz="2400" dirty="0" smtClean="0">
              <a:solidFill>
                <a:srgbClr val="002060"/>
              </a:solidFill>
              <a:cs typeface="B Mitra" pitchFamily="2" charset="-78"/>
            </a:endParaRPr>
          </a:p>
          <a:p>
            <a:pPr algn="just" rtl="1"/>
            <a:r>
              <a:rPr lang="fa-IR" sz="2400" b="1" dirty="0">
                <a:solidFill>
                  <a:srgbClr val="002060"/>
                </a:solidFill>
                <a:cs typeface="B Mitra" pitchFamily="2" charset="-78"/>
              </a:rPr>
              <a:t>مفاهیم کل: </a:t>
            </a:r>
            <a:r>
              <a:rPr lang="fa-IR" sz="2400" dirty="0">
                <a:solidFill>
                  <a:srgbClr val="002060"/>
                </a:solidFill>
                <a:cs typeface="B Mitra" pitchFamily="2" charset="-78"/>
              </a:rPr>
              <a:t>مفاهیم با معیار تعداد اجزاء به دو دسته تقسیم می‌شوند: مرکب و بسیط. </a:t>
            </a:r>
            <a:endParaRPr lang="fa-IR" sz="2400" dirty="0" smtClean="0">
              <a:solidFill>
                <a:srgbClr val="002060"/>
              </a:solidFill>
              <a:cs typeface="B Mitra" pitchFamily="2" charset="-78"/>
            </a:endParaRPr>
          </a:p>
          <a:p>
            <a:pPr algn="just" rtl="1"/>
            <a:r>
              <a:rPr lang="fa-IR" sz="2400" b="1" dirty="0">
                <a:solidFill>
                  <a:srgbClr val="002060"/>
                </a:solidFill>
                <a:cs typeface="B Mitra" pitchFamily="2" charset="-78"/>
              </a:rPr>
              <a:t>مفاهیم </a:t>
            </a:r>
            <a:r>
              <a:rPr lang="fa-IR" sz="2400" b="1" dirty="0" smtClean="0">
                <a:solidFill>
                  <a:srgbClr val="002060"/>
                </a:solidFill>
                <a:cs typeface="B Mitra" pitchFamily="2" charset="-78"/>
              </a:rPr>
              <a:t>انتزاعی: </a:t>
            </a:r>
            <a:r>
              <a:rPr lang="fa-IR" sz="2400" dirty="0" smtClean="0">
                <a:solidFill>
                  <a:srgbClr val="002060"/>
                </a:solidFill>
                <a:cs typeface="B Mitra" pitchFamily="2" charset="-78"/>
              </a:rPr>
              <a:t>مفهوم یک شیء </a:t>
            </a:r>
            <a:r>
              <a:rPr lang="fa-IR" sz="2400" dirty="0">
                <a:solidFill>
                  <a:srgbClr val="002060"/>
                </a:solidFill>
                <a:cs typeface="B Mitra" pitchFamily="2" charset="-78"/>
              </a:rPr>
              <a:t>ذهنی است، </a:t>
            </a:r>
            <a:r>
              <a:rPr lang="fa-IR" sz="2400" dirty="0" smtClean="0">
                <a:solidFill>
                  <a:srgbClr val="002060"/>
                </a:solidFill>
                <a:cs typeface="B Mitra" pitchFamily="2" charset="-78"/>
              </a:rPr>
              <a:t>و ارتباط </a:t>
            </a:r>
            <a:r>
              <a:rPr lang="fa-IR" sz="2400" dirty="0">
                <a:solidFill>
                  <a:srgbClr val="002060"/>
                </a:solidFill>
                <a:cs typeface="B Mitra" pitchFamily="2" charset="-78"/>
              </a:rPr>
              <a:t>آن با اشیاء عینی (خارج از ذهن) می‌تواند به دو صورت </a:t>
            </a:r>
            <a:r>
              <a:rPr lang="fa-IR" sz="2400" dirty="0" smtClean="0">
                <a:solidFill>
                  <a:srgbClr val="002060"/>
                </a:solidFill>
                <a:cs typeface="B Mitra" pitchFamily="2" charset="-78"/>
              </a:rPr>
              <a:t>انضمامی و </a:t>
            </a:r>
            <a:r>
              <a:rPr lang="fa-IR" sz="2400" dirty="0">
                <a:solidFill>
                  <a:srgbClr val="002060"/>
                </a:solidFill>
                <a:cs typeface="B Mitra" pitchFamily="2" charset="-78"/>
              </a:rPr>
              <a:t>انتزاعی باشد. </a:t>
            </a:r>
            <a:r>
              <a:rPr lang="fa-IR" sz="2400" dirty="0" smtClean="0"/>
              <a:t> </a:t>
            </a:r>
            <a:endParaRPr lang="fa-IR" sz="2400" dirty="0">
              <a:solidFill>
                <a:srgbClr val="002060"/>
              </a:solidFill>
              <a:cs typeface="B Mitra" pitchFamily="2" charset="-78"/>
            </a:endParaRPr>
          </a:p>
          <a:p>
            <a:pPr marL="457200" indent="-457200" algn="r" rtl="1" fontAlgn="base"/>
            <a:endParaRPr lang="fa-IR" dirty="0">
              <a:solidFill>
                <a:srgbClr val="002060"/>
              </a:solidFill>
              <a:cs typeface="B Mitra" pitchFamily="2" charset="-78"/>
            </a:endParaRPr>
          </a:p>
          <a:p>
            <a:pPr algn="r" rtl="1">
              <a:buNone/>
            </a:pPr>
            <a:endParaRPr lang="fa-IR" b="1" dirty="0" smtClean="0">
              <a:solidFill>
                <a:srgbClr val="002060"/>
              </a:solidFill>
              <a:cs typeface="B Mitra" pitchFamily="2" charset="-78"/>
            </a:endParaRPr>
          </a:p>
          <a:p>
            <a:pPr algn="r" rtl="1">
              <a:buNone/>
            </a:pPr>
            <a:endParaRPr lang="fa-IR" b="1" dirty="0" smtClean="0">
              <a:solidFill>
                <a:srgbClr val="002060"/>
              </a:solidFill>
              <a:cs typeface="B Mitra" pitchFamily="2" charset="-78"/>
            </a:endParaRPr>
          </a:p>
          <a:p>
            <a:endParaRPr lang="en-US" dirty="0"/>
          </a:p>
        </p:txBody>
      </p:sp>
      <p:sp>
        <p:nvSpPr>
          <p:cNvPr id="6" name="TextBox 5"/>
          <p:cNvSpPr txBox="1"/>
          <p:nvPr/>
        </p:nvSpPr>
        <p:spPr>
          <a:xfrm>
            <a:off x="6096000" y="75927"/>
            <a:ext cx="5751443" cy="646331"/>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زیر ساخت‌های فعالیت‌های علمی - </a:t>
            </a:r>
            <a:r>
              <a:rPr lang="fa-IR" b="1" dirty="0">
                <a:solidFill>
                  <a:srgbClr val="0070C0"/>
                </a:solidFill>
                <a:cs typeface="B Mitra" panose="00000400000000000000" pitchFamily="2" charset="-78"/>
              </a:rPr>
              <a:t>تقسیم </a:t>
            </a:r>
            <a:r>
              <a:rPr lang="fa-IR" b="1" dirty="0" smtClean="0">
                <a:solidFill>
                  <a:srgbClr val="0070C0"/>
                </a:solidFill>
                <a:cs typeface="B Mitra" panose="00000400000000000000" pitchFamily="2" charset="-78"/>
              </a:rPr>
              <a:t>بندی: مفاهیم</a:t>
            </a:r>
            <a:endParaRPr lang="en-US" b="1" dirty="0">
              <a:solidFill>
                <a:srgbClr val="0070C0"/>
              </a:solidFill>
              <a:cs typeface="B Mitra" panose="00000400000000000000" pitchFamily="2" charset="-78"/>
            </a:endParaRPr>
          </a:p>
          <a:p>
            <a:pPr lvl="0" algn="r" rtl="1"/>
            <a:endParaRPr lang="en-US" b="1" dirty="0">
              <a:solidFill>
                <a:srgbClr val="0070C0"/>
              </a:solidFill>
              <a:cs typeface="B Mitra" panose="00000400000000000000" pitchFamily="2" charset="-78"/>
            </a:endParaRPr>
          </a:p>
        </p:txBody>
      </p:sp>
      <p:pic>
        <p:nvPicPr>
          <p:cNvPr id="5"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2" name="Slide Number Placeholder 1"/>
          <p:cNvSpPr>
            <a:spLocks noGrp="1"/>
          </p:cNvSpPr>
          <p:nvPr>
            <p:ph type="sldNum" sz="quarter" idx="12"/>
          </p:nvPr>
        </p:nvSpPr>
        <p:spPr/>
        <p:txBody>
          <a:bodyPr/>
          <a:lstStyle/>
          <a:p>
            <a:fld id="{2E522C95-F6A9-4386-92CA-8A59C7DEBAD6}" type="slidenum">
              <a:rPr lang="en-US" smtClean="0"/>
              <a:t>21</a:t>
            </a:fld>
            <a:endParaRPr lang="en-US"/>
          </a:p>
        </p:txBody>
      </p:sp>
    </p:spTree>
    <p:extLst>
      <p:ext uri="{BB962C8B-B14F-4D97-AF65-F5344CB8AC3E}">
        <p14:creationId xmlns:p14="http://schemas.microsoft.com/office/powerpoint/2010/main" val="31767331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3" name="Content Placeholder 2"/>
          <p:cNvSpPr>
            <a:spLocks noGrp="1"/>
          </p:cNvSpPr>
          <p:nvPr>
            <p:ph idx="1"/>
          </p:nvPr>
        </p:nvSpPr>
        <p:spPr>
          <a:xfrm>
            <a:off x="838200" y="1404350"/>
            <a:ext cx="10515600" cy="4351338"/>
          </a:xfrm>
        </p:spPr>
        <p:txBody>
          <a:bodyPr>
            <a:normAutofit/>
          </a:bodyPr>
          <a:lstStyle/>
          <a:p>
            <a:pPr algn="just" rtl="1"/>
            <a:r>
              <a:rPr lang="fa-IR" sz="2400" b="1" dirty="0">
                <a:solidFill>
                  <a:srgbClr val="002060"/>
                </a:solidFill>
                <a:cs typeface="B Mitra" pitchFamily="2" charset="-78"/>
              </a:rPr>
              <a:t>کارایی </a:t>
            </a:r>
            <a:r>
              <a:rPr lang="fa-IR" sz="2400" b="1" dirty="0" smtClean="0">
                <a:solidFill>
                  <a:srgbClr val="002060"/>
                </a:solidFill>
                <a:cs typeface="B Mitra" pitchFamily="2" charset="-78"/>
              </a:rPr>
              <a:t>مفهوم: </a:t>
            </a:r>
            <a:r>
              <a:rPr lang="fa-IR" sz="2400" dirty="0" smtClean="0">
                <a:solidFill>
                  <a:srgbClr val="002060"/>
                </a:solidFill>
                <a:cs typeface="B Mitra" pitchFamily="2" charset="-78"/>
              </a:rPr>
              <a:t>یک </a:t>
            </a:r>
            <a:r>
              <a:rPr lang="fa-IR" sz="2400" dirty="0">
                <a:solidFill>
                  <a:srgbClr val="002060"/>
                </a:solidFill>
                <a:cs typeface="B Mitra" pitchFamily="2" charset="-78"/>
              </a:rPr>
              <a:t>مفهوم به لحاظ کارایی قابل ارزیابی است نه به لحاظ صحت. یک مفهوم، وجود یا عدم وجودی را بیان نمی‌کند که صحیح باشد یا غلط. </a:t>
            </a:r>
            <a:endParaRPr lang="fa-IR" sz="2400" dirty="0" smtClean="0">
              <a:solidFill>
                <a:srgbClr val="002060"/>
              </a:solidFill>
              <a:cs typeface="B Mitra" pitchFamily="2" charset="-78"/>
            </a:endParaRPr>
          </a:p>
          <a:p>
            <a:pPr algn="just" rtl="1"/>
            <a:endParaRPr lang="fa-IR" sz="2400" dirty="0" smtClean="0">
              <a:solidFill>
                <a:srgbClr val="002060"/>
              </a:solidFill>
              <a:cs typeface="B Mitra" pitchFamily="2" charset="-78"/>
            </a:endParaRPr>
          </a:p>
          <a:p>
            <a:pPr algn="just" rtl="1"/>
            <a:r>
              <a:rPr lang="en-US" sz="2400" dirty="0" smtClean="0">
                <a:solidFill>
                  <a:srgbClr val="002060"/>
                </a:solidFill>
                <a:cs typeface="B Mitra" pitchFamily="2" charset="-78"/>
              </a:rPr>
              <a:t> </a:t>
            </a:r>
            <a:r>
              <a:rPr lang="fa-IR" sz="2400" b="1" dirty="0">
                <a:solidFill>
                  <a:srgbClr val="002060"/>
                </a:solidFill>
                <a:cs typeface="B Mitra" pitchFamily="2" charset="-78"/>
              </a:rPr>
              <a:t>تناظر بین مفاهیم و واژه‌ها: </a:t>
            </a:r>
            <a:r>
              <a:rPr lang="fa-IR" sz="2400" dirty="0">
                <a:solidFill>
                  <a:srgbClr val="002060"/>
                </a:solidFill>
                <a:cs typeface="B Mitra" pitchFamily="2" charset="-78"/>
              </a:rPr>
              <a:t>مشترک لفظی، مشترک </a:t>
            </a:r>
            <a:r>
              <a:rPr lang="fa-IR" sz="2400" dirty="0" smtClean="0">
                <a:solidFill>
                  <a:srgbClr val="002060"/>
                </a:solidFill>
                <a:cs typeface="B Mitra" pitchFamily="2" charset="-78"/>
              </a:rPr>
              <a:t>معنوی</a:t>
            </a:r>
          </a:p>
          <a:p>
            <a:pPr algn="just" rtl="1"/>
            <a:endParaRPr lang="fa-IR" sz="2400" dirty="0">
              <a:solidFill>
                <a:srgbClr val="002060"/>
              </a:solidFill>
              <a:cs typeface="B Mitra" pitchFamily="2" charset="-78"/>
            </a:endParaRPr>
          </a:p>
          <a:p>
            <a:pPr algn="just" rtl="1"/>
            <a:r>
              <a:rPr lang="fa-IR" sz="2400" b="1" dirty="0">
                <a:solidFill>
                  <a:srgbClr val="002060"/>
                </a:solidFill>
                <a:cs typeface="B Mitra" pitchFamily="2" charset="-78"/>
              </a:rPr>
              <a:t>تعدد مفاهیم: </a:t>
            </a:r>
            <a:r>
              <a:rPr lang="fa-IR" sz="2400" dirty="0" smtClean="0">
                <a:solidFill>
                  <a:srgbClr val="002060"/>
                </a:solidFill>
                <a:cs typeface="B Mitra" pitchFamily="2" charset="-78"/>
              </a:rPr>
              <a:t>انواع  شتر</a:t>
            </a:r>
            <a:r>
              <a:rPr lang="fa-IR" sz="2400" dirty="0" smtClean="0">
                <a:solidFill>
                  <a:srgbClr val="002060"/>
                </a:solidFill>
                <a:cs typeface="B Mitra" pitchFamily="2" charset="-78"/>
              </a:rPr>
              <a:t>، </a:t>
            </a:r>
            <a:r>
              <a:rPr lang="fa-IR" sz="2400" dirty="0" smtClean="0">
                <a:solidFill>
                  <a:srgbClr val="002060"/>
                </a:solidFill>
                <a:cs typeface="B Mitra" pitchFamily="2" charset="-78"/>
              </a:rPr>
              <a:t>انواع برف</a:t>
            </a:r>
            <a:endParaRPr lang="fa-IR" sz="2400" dirty="0">
              <a:solidFill>
                <a:srgbClr val="002060"/>
              </a:solidFill>
              <a:cs typeface="B Mitra" pitchFamily="2" charset="-78"/>
            </a:endParaRPr>
          </a:p>
          <a:p>
            <a:pPr marL="457200" indent="-457200" algn="r" rtl="1" fontAlgn="base"/>
            <a:endParaRPr lang="fa-IR" sz="2400" dirty="0">
              <a:solidFill>
                <a:srgbClr val="002060"/>
              </a:solidFill>
              <a:cs typeface="B Mitra" pitchFamily="2" charset="-78"/>
            </a:endParaRPr>
          </a:p>
          <a:p>
            <a:pPr algn="just" rtl="1"/>
            <a:r>
              <a:rPr lang="fa-IR" sz="2400" b="1" dirty="0">
                <a:solidFill>
                  <a:srgbClr val="002060"/>
                </a:solidFill>
                <a:cs typeface="B Mitra" pitchFamily="2" charset="-78"/>
              </a:rPr>
              <a:t>سامانه مفاهیم: </a:t>
            </a:r>
            <a:r>
              <a:rPr lang="fa-IR" sz="2400" dirty="0" smtClean="0">
                <a:solidFill>
                  <a:srgbClr val="002060"/>
                </a:solidFill>
                <a:cs typeface="B Mitra" pitchFamily="2" charset="-78"/>
              </a:rPr>
              <a:t>با برقراری </a:t>
            </a:r>
            <a:r>
              <a:rPr lang="fa-IR" sz="2400" dirty="0">
                <a:solidFill>
                  <a:srgbClr val="002060"/>
                </a:solidFill>
                <a:cs typeface="B Mitra" pitchFamily="2" charset="-78"/>
              </a:rPr>
              <a:t>روابط بین </a:t>
            </a:r>
            <a:r>
              <a:rPr lang="fa-IR" sz="2400" dirty="0" smtClean="0">
                <a:solidFill>
                  <a:srgbClr val="002060"/>
                </a:solidFill>
                <a:cs typeface="B Mitra" pitchFamily="2" charset="-78"/>
              </a:rPr>
              <a:t>مفاهیم (</a:t>
            </a:r>
            <a:r>
              <a:rPr lang="fa-IR" sz="2400" dirty="0">
                <a:solidFill>
                  <a:srgbClr val="002060"/>
                </a:solidFill>
                <a:cs typeface="B Mitra" pitchFamily="2" charset="-78"/>
              </a:rPr>
              <a:t>عام و خاص، کل و جزء و ...)  سامانه مفاهیم </a:t>
            </a:r>
            <a:r>
              <a:rPr lang="fa-IR" sz="2400" dirty="0" smtClean="0">
                <a:solidFill>
                  <a:srgbClr val="002060"/>
                </a:solidFill>
                <a:cs typeface="B Mitra" pitchFamily="2" charset="-78"/>
              </a:rPr>
              <a:t>شکل می‌گیرد.</a:t>
            </a:r>
            <a:endParaRPr lang="fa-IR" sz="2400" dirty="0">
              <a:solidFill>
                <a:srgbClr val="002060"/>
              </a:solidFill>
              <a:cs typeface="B Mitra" pitchFamily="2" charset="-78"/>
            </a:endParaRPr>
          </a:p>
          <a:p>
            <a:pPr algn="just" rtl="1">
              <a:buNone/>
            </a:pPr>
            <a:endParaRPr lang="fa-IR" b="1" dirty="0" smtClean="0">
              <a:solidFill>
                <a:srgbClr val="002060"/>
              </a:solidFill>
              <a:cs typeface="B Mitra" pitchFamily="2" charset="-78"/>
            </a:endParaRPr>
          </a:p>
          <a:p>
            <a:pPr algn="r" rtl="1">
              <a:buNone/>
            </a:pPr>
            <a:endParaRPr lang="fa-IR" b="1" dirty="0" smtClean="0">
              <a:solidFill>
                <a:srgbClr val="002060"/>
              </a:solidFill>
              <a:cs typeface="B Mitra" pitchFamily="2" charset="-78"/>
            </a:endParaRPr>
          </a:p>
          <a:p>
            <a:endParaRPr lang="en-US" dirty="0"/>
          </a:p>
        </p:txBody>
      </p:sp>
      <p:sp>
        <p:nvSpPr>
          <p:cNvPr id="6" name="TextBox 5"/>
          <p:cNvSpPr txBox="1"/>
          <p:nvPr/>
        </p:nvSpPr>
        <p:spPr>
          <a:xfrm>
            <a:off x="6096000" y="75927"/>
            <a:ext cx="5751443" cy="646331"/>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زیر ساخت‌های فعالیت‌های علمی - </a:t>
            </a:r>
            <a:r>
              <a:rPr lang="fa-IR" b="1" dirty="0">
                <a:solidFill>
                  <a:srgbClr val="0070C0"/>
                </a:solidFill>
                <a:cs typeface="B Mitra" panose="00000400000000000000" pitchFamily="2" charset="-78"/>
              </a:rPr>
              <a:t>تقسیم بندی: مفاهیم</a:t>
            </a:r>
            <a:endParaRPr lang="en-US" b="1" dirty="0">
              <a:solidFill>
                <a:srgbClr val="0070C0"/>
              </a:solidFill>
              <a:cs typeface="B Mitra" panose="00000400000000000000" pitchFamily="2" charset="-78"/>
            </a:endParaRPr>
          </a:p>
          <a:p>
            <a:pPr lvl="0" algn="r" rtl="1"/>
            <a:endParaRPr lang="en-US" b="1" dirty="0">
              <a:solidFill>
                <a:srgbClr val="0070C0"/>
              </a:solidFill>
              <a:cs typeface="B Mitra" panose="00000400000000000000" pitchFamily="2" charset="-78"/>
            </a:endParaRPr>
          </a:p>
        </p:txBody>
      </p:sp>
      <p:pic>
        <p:nvPicPr>
          <p:cNvPr id="5"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9199" y="1907453"/>
            <a:ext cx="3048001" cy="2472314"/>
          </a:xfrm>
          <a:prstGeom prst="rect">
            <a:avLst/>
          </a:prstGeom>
        </p:spPr>
      </p:pic>
      <p:sp>
        <p:nvSpPr>
          <p:cNvPr id="7" name="Slide Number Placeholder 6"/>
          <p:cNvSpPr>
            <a:spLocks noGrp="1"/>
          </p:cNvSpPr>
          <p:nvPr>
            <p:ph type="sldNum" sz="quarter" idx="12"/>
          </p:nvPr>
        </p:nvSpPr>
        <p:spPr/>
        <p:txBody>
          <a:bodyPr/>
          <a:lstStyle/>
          <a:p>
            <a:fld id="{2E522C95-F6A9-4386-92CA-8A59C7DEBAD6}" type="slidenum">
              <a:rPr lang="en-US" smtClean="0"/>
              <a:t>22</a:t>
            </a:fld>
            <a:endParaRPr lang="en-US"/>
          </a:p>
        </p:txBody>
      </p:sp>
    </p:spTree>
    <p:extLst>
      <p:ext uri="{BB962C8B-B14F-4D97-AF65-F5344CB8AC3E}">
        <p14:creationId xmlns:p14="http://schemas.microsoft.com/office/powerpoint/2010/main" val="1497759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39592"/>
            <a:ext cx="12192000" cy="269496"/>
          </a:xfrm>
          <a:prstGeom prst="rect">
            <a:avLst/>
          </a:prstGeom>
        </p:spPr>
      </p:pic>
      <p:sp>
        <p:nvSpPr>
          <p:cNvPr id="3" name="Content Placeholder 2"/>
          <p:cNvSpPr>
            <a:spLocks noGrp="1"/>
          </p:cNvSpPr>
          <p:nvPr>
            <p:ph idx="1"/>
          </p:nvPr>
        </p:nvSpPr>
        <p:spPr>
          <a:xfrm>
            <a:off x="838200" y="1347765"/>
            <a:ext cx="10515600" cy="4351338"/>
          </a:xfrm>
        </p:spPr>
        <p:txBody>
          <a:bodyPr>
            <a:normAutofit/>
          </a:bodyPr>
          <a:lstStyle/>
          <a:p>
            <a:pPr marL="0" indent="0" algn="ctr" rtl="1">
              <a:buNone/>
            </a:pPr>
            <a:endParaRPr lang="en-US" dirty="0" smtClean="0">
              <a:solidFill>
                <a:srgbClr val="0070C0"/>
              </a:solidFill>
              <a:cs typeface="B Mitra" pitchFamily="2" charset="-78"/>
            </a:endParaRPr>
          </a:p>
          <a:p>
            <a:pPr algn="r" rtl="1">
              <a:buNone/>
            </a:pPr>
            <a:r>
              <a:rPr lang="fa-IR" dirty="0" smtClean="0">
                <a:solidFill>
                  <a:srgbClr val="002060"/>
                </a:solidFill>
                <a:cs typeface="B Mitra" pitchFamily="2" charset="-78"/>
              </a:rPr>
              <a:t>آثار استفاده از </a:t>
            </a:r>
            <a:r>
              <a:rPr lang="fa-IR" dirty="0" smtClean="0">
                <a:solidFill>
                  <a:srgbClr val="002060"/>
                </a:solidFill>
                <a:cs typeface="B Mitra" pitchFamily="2" charset="-78"/>
              </a:rPr>
              <a:t>مفاهیم دقیق: </a:t>
            </a:r>
            <a:endParaRPr lang="fa-IR" dirty="0" smtClean="0">
              <a:solidFill>
                <a:srgbClr val="002060"/>
              </a:solidFill>
              <a:cs typeface="B Mitra" pitchFamily="2" charset="-78"/>
            </a:endParaRPr>
          </a:p>
          <a:p>
            <a:pPr algn="r" rtl="1">
              <a:buNone/>
            </a:pPr>
            <a:endParaRPr lang="fa-IR" b="1" dirty="0" smtClean="0">
              <a:solidFill>
                <a:srgbClr val="002060"/>
              </a:solidFill>
              <a:cs typeface="B Mitra" pitchFamily="2" charset="-78"/>
            </a:endParaRPr>
          </a:p>
          <a:p>
            <a:pPr algn="r" rtl="1"/>
            <a:r>
              <a:rPr lang="fa-IR" dirty="0">
                <a:solidFill>
                  <a:srgbClr val="0070C0"/>
                </a:solidFill>
                <a:cs typeface="B Mitra" panose="00000400000000000000" pitchFamily="2" charset="-78"/>
              </a:rPr>
              <a:t>تولید دانش: </a:t>
            </a:r>
            <a:r>
              <a:rPr lang="fa-IR" dirty="0">
                <a:cs typeface="B Mitra" panose="00000400000000000000" pitchFamily="2" charset="-78"/>
              </a:rPr>
              <a:t>مفاهیم سنگ بنای دانش هستند؛ </a:t>
            </a:r>
            <a:r>
              <a:rPr lang="fa-IR" sz="2400" dirty="0">
                <a:cs typeface="B Mitra" panose="00000400000000000000" pitchFamily="2" charset="-78"/>
              </a:rPr>
              <a:t>برای بهبود تفکر و فهم بهتر موضوعات باید از مفاهیم دقیق و یکپارچه استفاده نمود.</a:t>
            </a:r>
            <a:endParaRPr lang="fa-IR" dirty="0">
              <a:cs typeface="B Mitra" panose="00000400000000000000" pitchFamily="2" charset="-78"/>
            </a:endParaRPr>
          </a:p>
          <a:p>
            <a:pPr algn="r" rtl="1"/>
            <a:r>
              <a:rPr lang="fa-IR" dirty="0">
                <a:solidFill>
                  <a:srgbClr val="0070C0"/>
                </a:solidFill>
                <a:cs typeface="B Mitra" panose="00000400000000000000" pitchFamily="2" charset="-78"/>
              </a:rPr>
              <a:t>بهبود مفاهمه بین افراد: </a:t>
            </a:r>
            <a:r>
              <a:rPr lang="fa-IR" sz="2400" dirty="0">
                <a:cs typeface="B Mitra" panose="00000400000000000000" pitchFamily="2" charset="-78"/>
              </a:rPr>
              <a:t>اگر مفاهیم مورد استفاده آشفته و مبهم باشند، تبادل دانش به خوبی انجام نمی‌شود و مکالماتی انجام خواهد شد که تنها واژه‌های آن برای طرفین آشنا است، اما برداشت‌ها یکسان نیست.</a:t>
            </a:r>
            <a:endParaRPr lang="fa-IR" dirty="0">
              <a:cs typeface="B Mitra" panose="00000400000000000000" pitchFamily="2" charset="-78"/>
            </a:endParaRPr>
          </a:p>
          <a:p>
            <a:pPr algn="r" rtl="1"/>
            <a:r>
              <a:rPr lang="fa-IR" dirty="0">
                <a:solidFill>
                  <a:srgbClr val="0070C0"/>
                </a:solidFill>
                <a:cs typeface="B Mitra" panose="00000400000000000000" pitchFamily="2" charset="-78"/>
              </a:rPr>
              <a:t>افزایش یکپارچگی بین معلومات: </a:t>
            </a:r>
            <a:r>
              <a:rPr lang="fa-IR" sz="2400" dirty="0">
                <a:cs typeface="B Mitra" panose="00000400000000000000" pitchFamily="2" charset="-78"/>
              </a:rPr>
              <a:t>مفاهیم یکسان پیونددهنده محتواهایی هستند که در موضوعات مختلف و یا در موقعیت‌های مختلف تولید می‌شوند.</a:t>
            </a:r>
          </a:p>
          <a:p>
            <a:pPr marL="457200" indent="-457200" algn="r" rtl="1" fontAlgn="base"/>
            <a:endParaRPr lang="fa-IR" dirty="0">
              <a:solidFill>
                <a:srgbClr val="002060"/>
              </a:solidFill>
              <a:cs typeface="B Mitra" pitchFamily="2" charset="-78"/>
            </a:endParaRPr>
          </a:p>
          <a:p>
            <a:pPr marL="457200" indent="-457200" algn="r" rtl="1" fontAlgn="base"/>
            <a:endParaRPr lang="fa-IR" dirty="0" smtClean="0">
              <a:solidFill>
                <a:srgbClr val="002060"/>
              </a:solidFill>
              <a:cs typeface="B Mitra" pitchFamily="2" charset="-78"/>
            </a:endParaRPr>
          </a:p>
          <a:p>
            <a:pPr marL="457200" indent="-457200" algn="r" rtl="1" fontAlgn="base"/>
            <a:endParaRPr lang="fa-IR" dirty="0">
              <a:solidFill>
                <a:srgbClr val="002060"/>
              </a:solidFill>
              <a:cs typeface="B Mitra" pitchFamily="2" charset="-78"/>
            </a:endParaRPr>
          </a:p>
          <a:p>
            <a:pPr algn="r" rtl="1">
              <a:buNone/>
            </a:pPr>
            <a:endParaRPr lang="fa-IR" b="1" dirty="0" smtClean="0">
              <a:solidFill>
                <a:srgbClr val="002060"/>
              </a:solidFill>
              <a:cs typeface="B Mitra" pitchFamily="2" charset="-78"/>
            </a:endParaRPr>
          </a:p>
          <a:p>
            <a:pPr algn="r" rtl="1">
              <a:buNone/>
            </a:pPr>
            <a:endParaRPr lang="fa-IR" b="1" dirty="0" smtClean="0">
              <a:solidFill>
                <a:srgbClr val="002060"/>
              </a:solidFill>
              <a:cs typeface="B Mitra" pitchFamily="2" charset="-78"/>
            </a:endParaRPr>
          </a:p>
          <a:p>
            <a:endParaRPr lang="en-US" dirty="0"/>
          </a:p>
        </p:txBody>
      </p:sp>
      <p:sp>
        <p:nvSpPr>
          <p:cNvPr id="6" name="TextBox 5"/>
          <p:cNvSpPr txBox="1"/>
          <p:nvPr/>
        </p:nvSpPr>
        <p:spPr>
          <a:xfrm>
            <a:off x="6096000" y="75927"/>
            <a:ext cx="5751443" cy="646331"/>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زیر ساخت‌های فعالیت‌های علمی - </a:t>
            </a:r>
            <a:r>
              <a:rPr lang="fa-IR" b="1" dirty="0">
                <a:solidFill>
                  <a:srgbClr val="0070C0"/>
                </a:solidFill>
                <a:cs typeface="B Mitra" panose="00000400000000000000" pitchFamily="2" charset="-78"/>
              </a:rPr>
              <a:t>تقسیم بندی: مفاهیم</a:t>
            </a:r>
            <a:endParaRPr lang="en-US" b="1" dirty="0">
              <a:solidFill>
                <a:srgbClr val="0070C0"/>
              </a:solidFill>
              <a:cs typeface="B Mitra" panose="00000400000000000000" pitchFamily="2" charset="-78"/>
            </a:endParaRPr>
          </a:p>
          <a:p>
            <a:pPr lvl="0" algn="r" rtl="1"/>
            <a:endParaRPr lang="en-US" b="1" dirty="0">
              <a:solidFill>
                <a:srgbClr val="0070C0"/>
              </a:solidFill>
              <a:cs typeface="B Mitra" panose="00000400000000000000" pitchFamily="2" charset="-78"/>
            </a:endParaRPr>
          </a:p>
        </p:txBody>
      </p:sp>
      <p:pic>
        <p:nvPicPr>
          <p:cNvPr id="5"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2" name="Slide Number Placeholder 1"/>
          <p:cNvSpPr>
            <a:spLocks noGrp="1"/>
          </p:cNvSpPr>
          <p:nvPr>
            <p:ph type="sldNum" sz="quarter" idx="12"/>
          </p:nvPr>
        </p:nvSpPr>
        <p:spPr/>
        <p:txBody>
          <a:bodyPr/>
          <a:lstStyle/>
          <a:p>
            <a:fld id="{2E522C95-F6A9-4386-92CA-8A59C7DEBAD6}" type="slidenum">
              <a:rPr lang="en-US" smtClean="0"/>
              <a:t>23</a:t>
            </a:fld>
            <a:endParaRPr lang="en-US"/>
          </a:p>
        </p:txBody>
      </p:sp>
    </p:spTree>
    <p:extLst>
      <p:ext uri="{BB962C8B-B14F-4D97-AF65-F5344CB8AC3E}">
        <p14:creationId xmlns:p14="http://schemas.microsoft.com/office/powerpoint/2010/main" val="14676775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39592"/>
            <a:ext cx="12192000" cy="269496"/>
          </a:xfrm>
          <a:prstGeom prst="rect">
            <a:avLst/>
          </a:prstGeom>
        </p:spPr>
      </p:pic>
      <p:sp>
        <p:nvSpPr>
          <p:cNvPr id="3" name="Content Placeholder 2"/>
          <p:cNvSpPr>
            <a:spLocks noGrp="1"/>
          </p:cNvSpPr>
          <p:nvPr>
            <p:ph idx="1"/>
          </p:nvPr>
        </p:nvSpPr>
        <p:spPr>
          <a:xfrm>
            <a:off x="838200" y="1347765"/>
            <a:ext cx="10515600" cy="4351338"/>
          </a:xfrm>
        </p:spPr>
        <p:txBody>
          <a:bodyPr>
            <a:normAutofit/>
          </a:bodyPr>
          <a:lstStyle/>
          <a:p>
            <a:pPr marL="0" indent="0" algn="ctr" rtl="1">
              <a:buNone/>
            </a:pPr>
            <a:endParaRPr lang="en-US" dirty="0" smtClean="0">
              <a:solidFill>
                <a:srgbClr val="0070C0"/>
              </a:solidFill>
              <a:cs typeface="B Mitra" pitchFamily="2" charset="-78"/>
            </a:endParaRPr>
          </a:p>
          <a:p>
            <a:pPr algn="r" rtl="1">
              <a:buNone/>
            </a:pPr>
            <a:r>
              <a:rPr lang="fa-IR" dirty="0" smtClean="0">
                <a:solidFill>
                  <a:srgbClr val="002060"/>
                </a:solidFill>
                <a:cs typeface="B Mitra" pitchFamily="2" charset="-78"/>
              </a:rPr>
              <a:t>آثار استفاده از </a:t>
            </a:r>
            <a:r>
              <a:rPr lang="fa-IR" dirty="0" smtClean="0">
                <a:solidFill>
                  <a:srgbClr val="002060"/>
                </a:solidFill>
                <a:cs typeface="B Mitra" pitchFamily="2" charset="-78"/>
              </a:rPr>
              <a:t>مفاهیم دقیق: </a:t>
            </a:r>
            <a:endParaRPr lang="fa-IR" dirty="0" smtClean="0">
              <a:solidFill>
                <a:srgbClr val="002060"/>
              </a:solidFill>
              <a:cs typeface="B Mitra" pitchFamily="2" charset="-78"/>
            </a:endParaRPr>
          </a:p>
          <a:p>
            <a:pPr algn="r" rtl="1">
              <a:buNone/>
            </a:pPr>
            <a:endParaRPr lang="fa-IR" b="1" dirty="0" smtClean="0">
              <a:solidFill>
                <a:srgbClr val="002060"/>
              </a:solidFill>
              <a:cs typeface="B Mitra" pitchFamily="2" charset="-78"/>
            </a:endParaRPr>
          </a:p>
          <a:p>
            <a:pPr algn="r" rtl="1"/>
            <a:r>
              <a:rPr lang="fa-IR" dirty="0">
                <a:solidFill>
                  <a:srgbClr val="0070C0"/>
                </a:solidFill>
                <a:cs typeface="B Mitra" panose="00000400000000000000" pitchFamily="2" charset="-78"/>
              </a:rPr>
              <a:t>تولید دانش: </a:t>
            </a:r>
            <a:r>
              <a:rPr lang="fa-IR" dirty="0">
                <a:cs typeface="B Mitra" panose="00000400000000000000" pitchFamily="2" charset="-78"/>
              </a:rPr>
              <a:t>مفاهیم سنگ بنای دانش هستند؛ </a:t>
            </a:r>
            <a:r>
              <a:rPr lang="fa-IR" sz="2400" dirty="0">
                <a:cs typeface="B Mitra" panose="00000400000000000000" pitchFamily="2" charset="-78"/>
              </a:rPr>
              <a:t>برای بهبود تفکر و فهم بهتر موضوعات باید از مفاهیم دقیق و یکپارچه استفاده نمود.</a:t>
            </a:r>
            <a:endParaRPr lang="fa-IR" dirty="0">
              <a:cs typeface="B Mitra" panose="00000400000000000000" pitchFamily="2" charset="-78"/>
            </a:endParaRPr>
          </a:p>
          <a:p>
            <a:pPr algn="r" rtl="1"/>
            <a:r>
              <a:rPr lang="fa-IR" dirty="0">
                <a:solidFill>
                  <a:srgbClr val="0070C0"/>
                </a:solidFill>
                <a:cs typeface="B Mitra" panose="00000400000000000000" pitchFamily="2" charset="-78"/>
              </a:rPr>
              <a:t>بهبود مفاهمه بین افراد: </a:t>
            </a:r>
            <a:r>
              <a:rPr lang="fa-IR" sz="2400" dirty="0">
                <a:cs typeface="B Mitra" panose="00000400000000000000" pitchFamily="2" charset="-78"/>
              </a:rPr>
              <a:t>اگر مفاهیم مورد استفاده آشفته و مبهم باشند، تبادل دانش به خوبی انجام نمی‌شود و مکالماتی انجام خواهد شد که تنها واژه‌های آن برای طرفین آشنا است، اما برداشت‌ها یکسان نیست.</a:t>
            </a:r>
            <a:endParaRPr lang="fa-IR" dirty="0">
              <a:cs typeface="B Mitra" panose="00000400000000000000" pitchFamily="2" charset="-78"/>
            </a:endParaRPr>
          </a:p>
          <a:p>
            <a:pPr algn="r" rtl="1"/>
            <a:r>
              <a:rPr lang="fa-IR" dirty="0">
                <a:solidFill>
                  <a:srgbClr val="0070C0"/>
                </a:solidFill>
                <a:cs typeface="B Mitra" panose="00000400000000000000" pitchFamily="2" charset="-78"/>
              </a:rPr>
              <a:t>افزایش یکپارچگی بین معلومات: </a:t>
            </a:r>
            <a:r>
              <a:rPr lang="fa-IR" sz="2400" dirty="0">
                <a:cs typeface="B Mitra" panose="00000400000000000000" pitchFamily="2" charset="-78"/>
              </a:rPr>
              <a:t>مفاهیم یکسان پیونددهنده محتواهایی هستند که در موضوعات مختلف و یا در موقعیت‌های مختلف تولید می‌شوند.</a:t>
            </a:r>
          </a:p>
          <a:p>
            <a:pPr marL="457200" indent="-457200" algn="r" rtl="1" fontAlgn="base"/>
            <a:endParaRPr lang="fa-IR" dirty="0">
              <a:solidFill>
                <a:srgbClr val="002060"/>
              </a:solidFill>
              <a:cs typeface="B Mitra" pitchFamily="2" charset="-78"/>
            </a:endParaRPr>
          </a:p>
          <a:p>
            <a:pPr marL="457200" indent="-457200" algn="r" rtl="1" fontAlgn="base"/>
            <a:endParaRPr lang="fa-IR" dirty="0" smtClean="0">
              <a:solidFill>
                <a:srgbClr val="002060"/>
              </a:solidFill>
              <a:cs typeface="B Mitra" pitchFamily="2" charset="-78"/>
            </a:endParaRPr>
          </a:p>
          <a:p>
            <a:pPr marL="457200" indent="-457200" algn="r" rtl="1" fontAlgn="base"/>
            <a:endParaRPr lang="fa-IR" dirty="0">
              <a:solidFill>
                <a:srgbClr val="002060"/>
              </a:solidFill>
              <a:cs typeface="B Mitra" pitchFamily="2" charset="-78"/>
            </a:endParaRPr>
          </a:p>
          <a:p>
            <a:pPr algn="r" rtl="1">
              <a:buNone/>
            </a:pPr>
            <a:endParaRPr lang="fa-IR" b="1" dirty="0" smtClean="0">
              <a:solidFill>
                <a:srgbClr val="002060"/>
              </a:solidFill>
              <a:cs typeface="B Mitra" pitchFamily="2" charset="-78"/>
            </a:endParaRPr>
          </a:p>
          <a:p>
            <a:pPr algn="r" rtl="1">
              <a:buNone/>
            </a:pPr>
            <a:endParaRPr lang="fa-IR" b="1" dirty="0" smtClean="0">
              <a:solidFill>
                <a:srgbClr val="002060"/>
              </a:solidFill>
              <a:cs typeface="B Mitra" pitchFamily="2" charset="-78"/>
            </a:endParaRPr>
          </a:p>
          <a:p>
            <a:endParaRPr lang="en-US" dirty="0"/>
          </a:p>
        </p:txBody>
      </p:sp>
      <p:sp>
        <p:nvSpPr>
          <p:cNvPr id="6" name="TextBox 5"/>
          <p:cNvSpPr txBox="1"/>
          <p:nvPr/>
        </p:nvSpPr>
        <p:spPr>
          <a:xfrm>
            <a:off x="6096000" y="75927"/>
            <a:ext cx="5751443" cy="646331"/>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زیر ساخت‌های فعالیت‌های علمی - </a:t>
            </a:r>
            <a:r>
              <a:rPr lang="fa-IR" b="1" dirty="0">
                <a:solidFill>
                  <a:srgbClr val="0070C0"/>
                </a:solidFill>
                <a:cs typeface="B Mitra" panose="00000400000000000000" pitchFamily="2" charset="-78"/>
              </a:rPr>
              <a:t>تقسیم بندی: مفاهیم</a:t>
            </a:r>
            <a:endParaRPr lang="en-US" b="1" dirty="0">
              <a:solidFill>
                <a:srgbClr val="0070C0"/>
              </a:solidFill>
              <a:cs typeface="B Mitra" panose="00000400000000000000" pitchFamily="2" charset="-78"/>
            </a:endParaRPr>
          </a:p>
          <a:p>
            <a:pPr lvl="0" algn="r" rtl="1"/>
            <a:endParaRPr lang="en-US" b="1" dirty="0">
              <a:solidFill>
                <a:srgbClr val="0070C0"/>
              </a:solidFill>
              <a:cs typeface="B Mitra" panose="00000400000000000000" pitchFamily="2" charset="-78"/>
            </a:endParaRPr>
          </a:p>
        </p:txBody>
      </p:sp>
      <p:pic>
        <p:nvPicPr>
          <p:cNvPr id="5"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7" name="Rounded Rectangular Callout 6"/>
          <p:cNvSpPr/>
          <p:nvPr/>
        </p:nvSpPr>
        <p:spPr>
          <a:xfrm>
            <a:off x="2689523" y="872753"/>
            <a:ext cx="5572164" cy="4893771"/>
          </a:xfrm>
          <a:prstGeom prst="wedgeRoundRectCallout">
            <a:avLst>
              <a:gd name="adj1" fmla="val 59886"/>
              <a:gd name="adj2" fmla="val 13608"/>
              <a:gd name="adj3" fmla="val 16667"/>
            </a:avLst>
          </a:prstGeom>
          <a:solidFill>
            <a:schemeClr val="bg2"/>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ctr">
              <a:defRPr/>
            </a:pPr>
            <a:r>
              <a:rPr lang="fa-IR" sz="2000" dirty="0" smtClean="0">
                <a:solidFill>
                  <a:srgbClr val="C00000"/>
                </a:solidFill>
                <a:cs typeface="B Mitra" pitchFamily="2" charset="-78"/>
              </a:rPr>
              <a:t>اگر مفاهیم خوبی برای درک فردی و مفاهمه بین افراد وجود نداشته باشد، سرگردانی ها و سردگمی های زیادی پیش می آید. در مباحثاتی که طرفین به یکسان نبودن مفاهیم بین خود، توجه ندارند؛ این آشفتگی بیشتر هم می شود.</a:t>
            </a:r>
          </a:p>
          <a:p>
            <a:pPr algn="ctr">
              <a:defRPr/>
            </a:pPr>
            <a:endParaRPr lang="fa-IR" sz="2000" dirty="0">
              <a:solidFill>
                <a:srgbClr val="C00000"/>
              </a:solidFill>
              <a:cs typeface="B Mitra" pitchFamily="2" charset="-78"/>
            </a:endParaRPr>
          </a:p>
          <a:p>
            <a:pPr algn="ctr"/>
            <a:r>
              <a:rPr lang="fa-IR" sz="2000" b="1" dirty="0">
                <a:solidFill>
                  <a:schemeClr val="accent6">
                    <a:lumMod val="50000"/>
                  </a:schemeClr>
                </a:solidFill>
                <a:cs typeface="B Mitra" pitchFamily="2" charset="-78"/>
              </a:rPr>
              <a:t>حکایت مولوی درباره </a:t>
            </a:r>
            <a:r>
              <a:rPr lang="fa-IR" sz="2000" b="1" dirty="0" smtClean="0">
                <a:solidFill>
                  <a:schemeClr val="accent6">
                    <a:lumMod val="50000"/>
                  </a:schemeClr>
                </a:solidFill>
                <a:cs typeface="B Mitra" pitchFamily="2" charset="-78"/>
              </a:rPr>
              <a:t>اشتراک </a:t>
            </a:r>
            <a:r>
              <a:rPr lang="fa-IR" sz="2000" b="1" dirty="0">
                <a:solidFill>
                  <a:schemeClr val="accent6">
                    <a:lumMod val="50000"/>
                  </a:schemeClr>
                </a:solidFill>
                <a:cs typeface="B Mitra" pitchFamily="2" charset="-78"/>
              </a:rPr>
              <a:t>مفهومی</a:t>
            </a:r>
          </a:p>
          <a:p>
            <a:pPr algn="ctr"/>
            <a:endParaRPr lang="fa-IR" sz="2000" dirty="0">
              <a:solidFill>
                <a:schemeClr val="tx1"/>
              </a:solidFill>
              <a:cs typeface="B Mitra" pitchFamily="2" charset="-78"/>
            </a:endParaRPr>
          </a:p>
          <a:p>
            <a:r>
              <a:rPr lang="fa-IR" sz="2000" dirty="0">
                <a:solidFill>
                  <a:schemeClr val="tx1"/>
                </a:solidFill>
                <a:cs typeface="B Mitra" pitchFamily="2" charset="-78"/>
              </a:rPr>
              <a:t>چار کس را داد مردی یک درم        آن یکی گفت این به انگوری دهم</a:t>
            </a:r>
          </a:p>
          <a:p>
            <a:r>
              <a:rPr lang="fa-IR" sz="2000" dirty="0">
                <a:solidFill>
                  <a:schemeClr val="tx1"/>
                </a:solidFill>
                <a:cs typeface="B Mitra" pitchFamily="2" charset="-78"/>
              </a:rPr>
              <a:t>آن یکی دیگر عرب بُد گفت:‏ لا         من عنب خواهم نه انگور ای دغا</a:t>
            </a:r>
          </a:p>
          <a:p>
            <a:r>
              <a:rPr lang="fa-IR" sz="2000" dirty="0">
                <a:solidFill>
                  <a:schemeClr val="tx1"/>
                </a:solidFill>
                <a:cs typeface="B Mitra" pitchFamily="2" charset="-78"/>
              </a:rPr>
              <a:t> آن یکی ترکی بُد و گفت این بنم      من نمی خواهم عنب!‏ خواهم ازُم آن یکی رومی بگفت این قیل را         ترک کن!‏ خواهیم استافیل را </a:t>
            </a:r>
          </a:p>
          <a:p>
            <a:r>
              <a:rPr lang="fa-IR" sz="2000" dirty="0">
                <a:solidFill>
                  <a:schemeClr val="tx1"/>
                </a:solidFill>
                <a:cs typeface="B Mitra" pitchFamily="2" charset="-78"/>
              </a:rPr>
              <a:t>در تنازع،‏ آن نفر جنگی شدند             که ز سرّ نامها غافل بُدند</a:t>
            </a:r>
          </a:p>
          <a:p>
            <a:r>
              <a:rPr lang="fa-IR" sz="2000" dirty="0">
                <a:solidFill>
                  <a:schemeClr val="tx1"/>
                </a:solidFill>
                <a:cs typeface="B Mitra" pitchFamily="2" charset="-78"/>
              </a:rPr>
              <a:t> مشت بر هم می زدند از ابلهی        پر بُدند از جهل و از دانش تهی </a:t>
            </a:r>
          </a:p>
          <a:p>
            <a:r>
              <a:rPr lang="fa-IR" sz="2000" dirty="0">
                <a:solidFill>
                  <a:schemeClr val="tx1"/>
                </a:solidFill>
                <a:cs typeface="B Mitra" pitchFamily="2" charset="-78"/>
              </a:rPr>
              <a:t>صاحب سرّی عزیزی صد زبان         گر بدی آنجا بدادی صلحشان</a:t>
            </a:r>
          </a:p>
          <a:p>
            <a:pPr algn="ctr">
              <a:defRPr/>
            </a:pPr>
            <a:endParaRPr lang="fa-IR" sz="2000" dirty="0" smtClean="0">
              <a:solidFill>
                <a:srgbClr val="C00000"/>
              </a:solidFill>
              <a:cs typeface="B Mitra" pitchFamily="2" charset="-78"/>
            </a:endParaRPr>
          </a:p>
          <a:p>
            <a:pPr algn="ctr">
              <a:defRPr/>
            </a:pPr>
            <a:endParaRPr lang="fa-IR" sz="2000" dirty="0">
              <a:solidFill>
                <a:schemeClr val="accent3">
                  <a:lumMod val="50000"/>
                </a:schemeClr>
              </a:solidFill>
              <a:cs typeface="B Mitra" pitchFamily="2" charset="-78"/>
            </a:endParaRPr>
          </a:p>
          <a:p>
            <a:pPr algn="ctr">
              <a:defRPr/>
            </a:pPr>
            <a:endParaRPr lang="fa-IR" sz="2000" dirty="0">
              <a:solidFill>
                <a:srgbClr val="C00000"/>
              </a:solidFill>
              <a:cs typeface="B Mitra" pitchFamily="2" charset="-78"/>
            </a:endParaRPr>
          </a:p>
          <a:p>
            <a:pPr algn="ctr">
              <a:defRPr/>
            </a:pPr>
            <a:endParaRPr lang="fa-IR" sz="2000" dirty="0">
              <a:solidFill>
                <a:srgbClr val="C00000"/>
              </a:solidFill>
              <a:cs typeface="B Mitra" pitchFamily="2" charset="-78"/>
            </a:endParaRPr>
          </a:p>
          <a:p>
            <a:pPr algn="ctr">
              <a:defRPr/>
            </a:pPr>
            <a:endParaRPr lang="fa-IR" sz="2000" dirty="0">
              <a:solidFill>
                <a:srgbClr val="C00000"/>
              </a:solidFill>
              <a:cs typeface="B Mitra" pitchFamily="2" charset="-78"/>
            </a:endParaRPr>
          </a:p>
          <a:p>
            <a:pPr algn="ctr">
              <a:defRPr/>
            </a:pPr>
            <a:endParaRPr lang="fa-IR" sz="2000" dirty="0">
              <a:solidFill>
                <a:srgbClr val="C00000"/>
              </a:solidFill>
              <a:cs typeface="B Mitra" pitchFamily="2" charset="-78"/>
            </a:endParaRPr>
          </a:p>
          <a:p>
            <a:pPr algn="ctr">
              <a:defRPr/>
            </a:pPr>
            <a:endParaRPr lang="fa-IR" sz="2000" dirty="0">
              <a:solidFill>
                <a:srgbClr val="C00000"/>
              </a:solidFill>
              <a:cs typeface="B Mitra" pitchFamily="2" charset="-78"/>
            </a:endParaRPr>
          </a:p>
          <a:p>
            <a:pPr algn="ctr">
              <a:defRPr/>
            </a:pPr>
            <a:endParaRPr lang="fa-IR" sz="2000" dirty="0">
              <a:solidFill>
                <a:srgbClr val="C00000"/>
              </a:solidFill>
              <a:cs typeface="B Mitra" pitchFamily="2" charset="-78"/>
            </a:endParaRPr>
          </a:p>
          <a:p>
            <a:pPr algn="ctr">
              <a:defRPr/>
            </a:pPr>
            <a:endParaRPr lang="fa-IR" sz="2000" dirty="0">
              <a:solidFill>
                <a:srgbClr val="C00000"/>
              </a:solidFill>
              <a:cs typeface="B Mitra"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24</a:t>
            </a:fld>
            <a:endParaRPr lang="en-US"/>
          </a:p>
        </p:txBody>
      </p:sp>
    </p:spTree>
    <p:extLst>
      <p:ext uri="{BB962C8B-B14F-4D97-AF65-F5344CB8AC3E}">
        <p14:creationId xmlns:p14="http://schemas.microsoft.com/office/powerpoint/2010/main" val="82227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3" name="Content Placeholder 2"/>
          <p:cNvSpPr>
            <a:spLocks noGrp="1"/>
          </p:cNvSpPr>
          <p:nvPr>
            <p:ph idx="1"/>
          </p:nvPr>
        </p:nvSpPr>
        <p:spPr>
          <a:xfrm>
            <a:off x="838200" y="940904"/>
            <a:ext cx="10515600" cy="5236059"/>
          </a:xfrm>
        </p:spPr>
        <p:txBody>
          <a:bodyPr>
            <a:normAutofit fontScale="92500" lnSpcReduction="20000"/>
          </a:bodyPr>
          <a:lstStyle/>
          <a:p>
            <a:pPr marL="0" indent="0" algn="ctr" rtl="1">
              <a:buNone/>
            </a:pPr>
            <a:r>
              <a:rPr lang="fa-IR" sz="3600" b="1" dirty="0">
                <a:solidFill>
                  <a:srgbClr val="0070C0"/>
                </a:solidFill>
                <a:cs typeface="B Mitra" panose="00000400000000000000" pitchFamily="2" charset="-78"/>
              </a:rPr>
              <a:t>اصطلاح‌ها</a:t>
            </a:r>
            <a:r>
              <a:rPr lang="fa-IR" sz="3600" b="1" dirty="0">
                <a:solidFill>
                  <a:srgbClr val="0070C0"/>
                </a:solidFill>
                <a:cs typeface="B Mitra" panose="00000400000000000000" pitchFamily="2" charset="-78"/>
              </a:rPr>
              <a:t>، کلید </a:t>
            </a:r>
            <a:r>
              <a:rPr lang="fa-IR" sz="3600" b="1" dirty="0">
                <a:solidFill>
                  <a:srgbClr val="0070C0"/>
                </a:solidFill>
                <a:cs typeface="B Mitra" panose="00000400000000000000" pitchFamily="2" charset="-78"/>
              </a:rPr>
              <a:t>واژه‌ها</a:t>
            </a:r>
            <a:r>
              <a:rPr lang="fa-IR" sz="3600" b="1" dirty="0">
                <a:solidFill>
                  <a:srgbClr val="0070C0"/>
                </a:solidFill>
                <a:cs typeface="B Mitra" panose="00000400000000000000" pitchFamily="2" charset="-78"/>
              </a:rPr>
              <a:t>، </a:t>
            </a:r>
            <a:r>
              <a:rPr lang="fa-IR" sz="3600" b="1" dirty="0">
                <a:solidFill>
                  <a:srgbClr val="0070C0"/>
                </a:solidFill>
                <a:cs typeface="B Mitra" panose="00000400000000000000" pitchFamily="2" charset="-78"/>
              </a:rPr>
              <a:t>برچسب‌ها</a:t>
            </a:r>
          </a:p>
          <a:p>
            <a:pPr algn="r" rtl="1"/>
            <a:endParaRPr lang="fa-IR" sz="3000" dirty="0">
              <a:solidFill>
                <a:srgbClr val="002060"/>
              </a:solidFill>
              <a:cs typeface="B Mitra" pitchFamily="2" charset="-78"/>
            </a:endParaRPr>
          </a:p>
          <a:p>
            <a:pPr marL="0" indent="0" algn="ctr" rtl="1">
              <a:buNone/>
            </a:pPr>
            <a:r>
              <a:rPr lang="fa-IR" sz="3000" dirty="0">
                <a:solidFill>
                  <a:srgbClr val="002060"/>
                </a:solidFill>
                <a:cs typeface="B Mitra" pitchFamily="2" charset="-78"/>
              </a:rPr>
              <a:t>اصطلاح</a:t>
            </a:r>
            <a:r>
              <a:rPr lang="ar-SA" sz="3000" dirty="0">
                <a:solidFill>
                  <a:srgbClr val="002060"/>
                </a:solidFill>
                <a:cs typeface="B Mitra" pitchFamily="2" charset="-78"/>
              </a:rPr>
              <a:t>، </a:t>
            </a:r>
            <a:r>
              <a:rPr lang="ar-SA" sz="3000" dirty="0">
                <a:solidFill>
                  <a:srgbClr val="002060"/>
                </a:solidFill>
                <a:cs typeface="B Mitra" pitchFamily="2" charset="-78"/>
              </a:rPr>
              <a:t>بیان کننده یک ویژگی بوده و با نسبت دادن آن به موضوع</a:t>
            </a:r>
            <a:r>
              <a:rPr lang="ar-SA" sz="3000" dirty="0">
                <a:solidFill>
                  <a:srgbClr val="002060"/>
                </a:solidFill>
                <a:cs typeface="B Mitra" pitchFamily="2" charset="-78"/>
              </a:rPr>
              <a:t>، آن موضوع را نشان دار می‌کند</a:t>
            </a:r>
            <a:r>
              <a:rPr lang="en-US" sz="3000" dirty="0">
                <a:solidFill>
                  <a:srgbClr val="002060"/>
                </a:solidFill>
                <a:cs typeface="B Mitra" pitchFamily="2" charset="-78"/>
              </a:rPr>
              <a:t>.</a:t>
            </a:r>
          </a:p>
          <a:p>
            <a:pPr marL="0" indent="0" algn="ctr" rtl="1">
              <a:buNone/>
            </a:pPr>
            <a:r>
              <a:rPr lang="fa-IR" sz="3000" dirty="0" smtClean="0">
                <a:solidFill>
                  <a:srgbClr val="002060"/>
                </a:solidFill>
                <a:cs typeface="B Mitra" pitchFamily="2" charset="-78"/>
              </a:rPr>
              <a:t>واژه‌های </a:t>
            </a:r>
            <a:r>
              <a:rPr lang="fa-IR" sz="3000" dirty="0">
                <a:solidFill>
                  <a:srgbClr val="002060"/>
                </a:solidFill>
                <a:cs typeface="B Mitra" pitchFamily="2" charset="-78"/>
              </a:rPr>
              <a:t>«برچسب» و «کلیدواژه» نیز همان معنای اصطلاح را دارند</a:t>
            </a:r>
            <a:r>
              <a:rPr lang="fa-IR" sz="3000" dirty="0" smtClean="0">
                <a:solidFill>
                  <a:srgbClr val="002060"/>
                </a:solidFill>
                <a:cs typeface="B Mitra" pitchFamily="2" charset="-78"/>
              </a:rPr>
              <a:t>.</a:t>
            </a:r>
          </a:p>
          <a:p>
            <a:pPr algn="r" rtl="1"/>
            <a:endParaRPr lang="fa-IR" sz="2600" dirty="0">
              <a:solidFill>
                <a:srgbClr val="002060"/>
              </a:solidFill>
              <a:cs typeface="B Mitra" pitchFamily="2" charset="-78"/>
            </a:endParaRPr>
          </a:p>
          <a:p>
            <a:pPr marL="0" indent="0" algn="r" rtl="1">
              <a:buNone/>
            </a:pPr>
            <a:r>
              <a:rPr lang="fa-IR" sz="2600" dirty="0">
                <a:solidFill>
                  <a:srgbClr val="002060"/>
                </a:solidFill>
                <a:cs typeface="B Mitra" pitchFamily="2" charset="-78"/>
              </a:rPr>
              <a:t>کاربردهای اصطلاح‌ها (برچسب‌ها) عبارتند از:</a:t>
            </a:r>
          </a:p>
          <a:p>
            <a:pPr algn="just" rtl="1"/>
            <a:r>
              <a:rPr lang="fa-IR" sz="3300" dirty="0">
                <a:solidFill>
                  <a:srgbClr val="0070C0"/>
                </a:solidFill>
                <a:cs typeface="B Mitra" panose="00000400000000000000" pitchFamily="2" charset="-78"/>
              </a:rPr>
              <a:t>تعیین محدوده موضوعات: </a:t>
            </a:r>
            <a:r>
              <a:rPr lang="fa-IR" sz="2400" dirty="0">
                <a:cs typeface="B Mitra" panose="00000400000000000000" pitchFamily="2" charset="-78"/>
              </a:rPr>
              <a:t>هر برچسب مشخصه‌ای را بیان می‌کند؛ بنابراین با انتخاب چند برچسب برای یک موضوع، حد و مرز آن موضوع مشخص می‌شود.</a:t>
            </a:r>
          </a:p>
          <a:p>
            <a:pPr algn="just" rtl="1"/>
            <a:r>
              <a:rPr lang="fa-IR" sz="3300" dirty="0">
                <a:solidFill>
                  <a:srgbClr val="0070C0"/>
                </a:solidFill>
                <a:cs typeface="B Mitra" panose="00000400000000000000" pitchFamily="2" charset="-78"/>
              </a:rPr>
              <a:t>بازیابی اطلاعات: </a:t>
            </a:r>
            <a:r>
              <a:rPr lang="fa-IR" sz="2400" dirty="0">
                <a:cs typeface="B Mitra" panose="00000400000000000000" pitchFamily="2" charset="-78"/>
              </a:rPr>
              <a:t>با انباشته شدن محتواهای متنوع (کتاب‌ها، فیلم‌ها، گزارش‌ها و ...) که درباره موضوعات مختلف هستند، انباری ایجاد می‌شود؛ اگر به هر یک از مستندات یک یا چند برچسب مناسب زده شود، از طریق برچسب‌ها </a:t>
            </a:r>
            <a:r>
              <a:rPr lang="fa-IR" sz="2400" dirty="0" smtClean="0">
                <a:cs typeface="B Mitra" panose="00000400000000000000" pitchFamily="2" charset="-78"/>
              </a:rPr>
              <a:t>می‌توان </a:t>
            </a:r>
            <a:r>
              <a:rPr lang="fa-IR" sz="2400" dirty="0">
                <a:cs typeface="B Mitra" panose="00000400000000000000" pitchFamily="2" charset="-78"/>
              </a:rPr>
              <a:t>مستندات را به خوبی پیدا کرد. </a:t>
            </a:r>
            <a:r>
              <a:rPr lang="fa-IR" sz="2400" dirty="0">
                <a:cs typeface="B Mitra" panose="00000400000000000000" pitchFamily="2" charset="-78"/>
              </a:rPr>
              <a:t>به این ترتیب به جای جست و جوی واژه‌ها امکان جست و جوی مضامین فراهم می‌شود.</a:t>
            </a:r>
          </a:p>
          <a:p>
            <a:pPr algn="just" rtl="1"/>
            <a:r>
              <a:rPr lang="fa-IR" sz="3300" dirty="0">
                <a:solidFill>
                  <a:srgbClr val="0070C0"/>
                </a:solidFill>
                <a:cs typeface="B Mitra" panose="00000400000000000000" pitchFamily="2" charset="-78"/>
              </a:rPr>
              <a:t>انتخاب واژه مناسب: </a:t>
            </a:r>
            <a:r>
              <a:rPr lang="fa-IR" sz="2200" dirty="0">
                <a:cs typeface="B Mitra" panose="00000400000000000000" pitchFamily="2" charset="-78"/>
              </a:rPr>
              <a:t>شبکه اصطلاح‌ها (اصطلاح نامه، تزاروس) روابطی مانند هم ارزی، مترادف بودن، متضاد بودن، همبستگی را مشخص می‌کند که هنگام تدوین محتوا به کار می‌آید. به عنوان مثال این قابلیت در نرم‌افزار ورد برای زبان انگلیسی وجود دارد.</a:t>
            </a:r>
          </a:p>
          <a:p>
            <a:pPr algn="r" rtl="1"/>
            <a:endParaRPr lang="en-US" sz="3000" dirty="0">
              <a:solidFill>
                <a:srgbClr val="002060"/>
              </a:solidFill>
              <a:cs typeface="B Mitra" pitchFamily="2" charset="-78"/>
            </a:endParaRPr>
          </a:p>
        </p:txBody>
      </p:sp>
      <p:sp>
        <p:nvSpPr>
          <p:cNvPr id="6" name="TextBox 5"/>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زیر ساخت‌های فعالیت‌های علمی – </a:t>
            </a:r>
            <a:r>
              <a:rPr lang="fa-IR" b="1" dirty="0">
                <a:solidFill>
                  <a:srgbClr val="0070C0"/>
                </a:solidFill>
                <a:cs typeface="B Mitra" panose="00000400000000000000" pitchFamily="2" charset="-78"/>
              </a:rPr>
              <a:t>تقسیم بندی: </a:t>
            </a:r>
            <a:r>
              <a:rPr lang="fa-IR" b="1" dirty="0" smtClean="0">
                <a:solidFill>
                  <a:srgbClr val="0070C0"/>
                </a:solidFill>
                <a:cs typeface="B Mitra" panose="00000400000000000000" pitchFamily="2" charset="-78"/>
              </a:rPr>
              <a:t>برچسب‌ها</a:t>
            </a:r>
            <a:endParaRPr lang="en-US" b="1" dirty="0">
              <a:solidFill>
                <a:srgbClr val="0070C0"/>
              </a:solidFill>
              <a:cs typeface="B Mitra" panose="00000400000000000000" pitchFamily="2" charset="-78"/>
            </a:endParaRPr>
          </a:p>
        </p:txBody>
      </p:sp>
      <p:pic>
        <p:nvPicPr>
          <p:cNvPr id="5"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2" name="Slide Number Placeholder 1"/>
          <p:cNvSpPr>
            <a:spLocks noGrp="1"/>
          </p:cNvSpPr>
          <p:nvPr>
            <p:ph type="sldNum" sz="quarter" idx="12"/>
          </p:nvPr>
        </p:nvSpPr>
        <p:spPr/>
        <p:txBody>
          <a:bodyPr/>
          <a:lstStyle/>
          <a:p>
            <a:fld id="{2E522C95-F6A9-4386-92CA-8A59C7DEBAD6}" type="slidenum">
              <a:rPr lang="en-US" smtClean="0"/>
              <a:t>25</a:t>
            </a:fld>
            <a:endParaRPr lang="en-US"/>
          </a:p>
        </p:txBody>
      </p:sp>
    </p:spTree>
    <p:extLst>
      <p:ext uri="{BB962C8B-B14F-4D97-AF65-F5344CB8AC3E}">
        <p14:creationId xmlns:p14="http://schemas.microsoft.com/office/powerpoint/2010/main" val="2683993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3" name="Content Placeholder 2"/>
          <p:cNvSpPr>
            <a:spLocks noGrp="1"/>
          </p:cNvSpPr>
          <p:nvPr>
            <p:ph idx="1"/>
          </p:nvPr>
        </p:nvSpPr>
        <p:spPr>
          <a:xfrm>
            <a:off x="838200" y="940904"/>
            <a:ext cx="10515600" cy="5236059"/>
          </a:xfrm>
        </p:spPr>
        <p:txBody>
          <a:bodyPr>
            <a:normAutofit/>
          </a:bodyPr>
          <a:lstStyle/>
          <a:p>
            <a:pPr marL="0" indent="0" algn="ctr" rtl="1">
              <a:buNone/>
            </a:pPr>
            <a:r>
              <a:rPr lang="fa-IR" sz="3600" b="1" dirty="0" smtClean="0">
                <a:solidFill>
                  <a:srgbClr val="0070C0"/>
                </a:solidFill>
                <a:cs typeface="B Mitra" panose="00000400000000000000" pitchFamily="2" charset="-78"/>
              </a:rPr>
              <a:t>پودمان؛ بسته بندی محتوا</a:t>
            </a:r>
          </a:p>
          <a:p>
            <a:pPr marL="0" indent="0" algn="ctr" rtl="1">
              <a:buNone/>
            </a:pPr>
            <a:endParaRPr lang="fa-IR" sz="3600" b="1" dirty="0">
              <a:solidFill>
                <a:srgbClr val="0070C0"/>
              </a:solidFill>
              <a:cs typeface="B Mitra" panose="00000400000000000000" pitchFamily="2" charset="-78"/>
            </a:endParaRPr>
          </a:p>
          <a:p>
            <a:pPr algn="r" rtl="1"/>
            <a:endParaRPr lang="fa-IR" sz="3000" dirty="0">
              <a:solidFill>
                <a:srgbClr val="002060"/>
              </a:solidFill>
              <a:cs typeface="B Mitra" pitchFamily="2" charset="-78"/>
            </a:endParaRPr>
          </a:p>
          <a:p>
            <a:pPr algn="just" rtl="1"/>
            <a:r>
              <a:rPr lang="fa-IR" dirty="0">
                <a:cs typeface="B Mitra" panose="00000400000000000000" pitchFamily="2" charset="-78"/>
              </a:rPr>
              <a:t>تقسیم‌بندی محتواها (در فضای رسانه) متناظر با تقسیم‌بندی موضوعات (در فضای واقعیت) و یا متناسب با مخاطب انجام می‌شود. </a:t>
            </a:r>
            <a:endParaRPr lang="fa-IR" dirty="0" smtClean="0">
              <a:cs typeface="B Mitra" panose="00000400000000000000" pitchFamily="2" charset="-78"/>
            </a:endParaRPr>
          </a:p>
          <a:p>
            <a:pPr algn="just" rtl="1"/>
            <a:r>
              <a:rPr lang="fa-IR" dirty="0" smtClean="0">
                <a:cs typeface="B Mitra" panose="00000400000000000000" pitchFamily="2" charset="-78"/>
              </a:rPr>
              <a:t>تقسیم‌بندی، یک محتوا را از سایر محتواها تفکیک می‌کند و علاوه بر آن شامل تفکیک مفاد درون محتوا نیز می‌شود.</a:t>
            </a:r>
            <a:endParaRPr lang="en-US" dirty="0" smtClean="0">
              <a:cs typeface="B Mitra" panose="00000400000000000000" pitchFamily="2" charset="-78"/>
            </a:endParaRPr>
          </a:p>
          <a:p>
            <a:pPr algn="just" rtl="1"/>
            <a:r>
              <a:rPr lang="fa-IR" dirty="0" smtClean="0">
                <a:cs typeface="B Mitra" panose="00000400000000000000" pitchFamily="2" charset="-78"/>
              </a:rPr>
              <a:t>اگر </a:t>
            </a:r>
            <a:r>
              <a:rPr lang="fa-IR" dirty="0">
                <a:cs typeface="B Mitra" panose="00000400000000000000" pitchFamily="2" charset="-78"/>
              </a:rPr>
              <a:t>محتواها بر اساس یک ساختار تقسیم‌بندی مناسب تدوین شوند، بازیابی و استفاده از آن‌ها آسان‌تر خواهد بود.</a:t>
            </a:r>
            <a:endParaRPr lang="en-US" dirty="0">
              <a:cs typeface="B Mitra" panose="00000400000000000000" pitchFamily="2" charset="-78"/>
            </a:endParaRPr>
          </a:p>
          <a:p>
            <a:pPr algn="r" rtl="1"/>
            <a:endParaRPr lang="en-US" sz="3000" dirty="0">
              <a:solidFill>
                <a:srgbClr val="002060"/>
              </a:solidFill>
              <a:cs typeface="B Mitra" pitchFamily="2" charset="-78"/>
            </a:endParaRPr>
          </a:p>
        </p:txBody>
      </p:sp>
      <p:sp>
        <p:nvSpPr>
          <p:cNvPr id="6" name="TextBox 5"/>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زیر ساخت‌های فعالیت‌های علمی – </a:t>
            </a:r>
            <a:r>
              <a:rPr lang="fa-IR" b="1" dirty="0">
                <a:solidFill>
                  <a:srgbClr val="0070C0"/>
                </a:solidFill>
                <a:cs typeface="B Mitra" panose="00000400000000000000" pitchFamily="2" charset="-78"/>
              </a:rPr>
              <a:t>تقسیم بندی: </a:t>
            </a:r>
            <a:r>
              <a:rPr lang="fa-IR" b="1" dirty="0" smtClean="0">
                <a:solidFill>
                  <a:srgbClr val="0070C0"/>
                </a:solidFill>
                <a:cs typeface="B Mitra" panose="00000400000000000000" pitchFamily="2" charset="-78"/>
              </a:rPr>
              <a:t>برچسب‌ها</a:t>
            </a:r>
            <a:endParaRPr lang="en-US" b="1" dirty="0">
              <a:solidFill>
                <a:srgbClr val="0070C0"/>
              </a:solidFill>
              <a:cs typeface="B Mitra" panose="00000400000000000000" pitchFamily="2" charset="-78"/>
            </a:endParaRPr>
          </a:p>
        </p:txBody>
      </p:sp>
      <p:pic>
        <p:nvPicPr>
          <p:cNvPr id="5"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2" name="Slide Number Placeholder 1"/>
          <p:cNvSpPr>
            <a:spLocks noGrp="1"/>
          </p:cNvSpPr>
          <p:nvPr>
            <p:ph type="sldNum" sz="quarter" idx="12"/>
          </p:nvPr>
        </p:nvSpPr>
        <p:spPr/>
        <p:txBody>
          <a:bodyPr/>
          <a:lstStyle/>
          <a:p>
            <a:fld id="{2E522C95-F6A9-4386-92CA-8A59C7DEBAD6}" type="slidenum">
              <a:rPr lang="en-US" smtClean="0"/>
              <a:t>26</a:t>
            </a:fld>
            <a:endParaRPr lang="en-US"/>
          </a:p>
        </p:txBody>
      </p:sp>
    </p:spTree>
    <p:extLst>
      <p:ext uri="{BB962C8B-B14F-4D97-AF65-F5344CB8AC3E}">
        <p14:creationId xmlns:p14="http://schemas.microsoft.com/office/powerpoint/2010/main" val="4199333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2" name="Title 1"/>
          <p:cNvSpPr>
            <a:spLocks noGrp="1"/>
          </p:cNvSpPr>
          <p:nvPr>
            <p:ph type="title"/>
          </p:nvPr>
        </p:nvSpPr>
        <p:spPr>
          <a:xfrm>
            <a:off x="626165" y="1072798"/>
            <a:ext cx="10515600" cy="1325563"/>
          </a:xfrm>
        </p:spPr>
        <p:txBody>
          <a:bodyPr>
            <a:noAutofit/>
          </a:bodyPr>
          <a:lstStyle/>
          <a:p>
            <a:pPr algn="ctr"/>
            <a:r>
              <a:rPr lang="fa-IR" sz="2400" b="1" dirty="0">
                <a:solidFill>
                  <a:srgbClr val="0070C0"/>
                </a:solidFill>
                <a:cs typeface="B Mitra" panose="00000400000000000000" pitchFamily="2" charset="-78"/>
              </a:rPr>
              <a:t>چارچوب، یکپارچه کننده محتواهای بالادستی در یک موضوع به صورتی عام است.</a:t>
            </a:r>
            <a:br>
              <a:rPr lang="fa-IR" sz="2400" b="1" dirty="0">
                <a:solidFill>
                  <a:srgbClr val="0070C0"/>
                </a:solidFill>
                <a:cs typeface="B Mitra" panose="00000400000000000000" pitchFamily="2" charset="-78"/>
              </a:rPr>
            </a:br>
            <a:endParaRPr lang="en-US" sz="2400" dirty="0"/>
          </a:p>
        </p:txBody>
      </p:sp>
      <p:sp>
        <p:nvSpPr>
          <p:cNvPr id="3" name="Content Placeholder 2"/>
          <p:cNvSpPr>
            <a:spLocks noGrp="1"/>
          </p:cNvSpPr>
          <p:nvPr>
            <p:ph idx="1"/>
          </p:nvPr>
        </p:nvSpPr>
        <p:spPr>
          <a:xfrm>
            <a:off x="5512904" y="1825625"/>
            <a:ext cx="5840896" cy="4351338"/>
          </a:xfrm>
        </p:spPr>
        <p:txBody>
          <a:bodyPr>
            <a:normAutofit/>
          </a:bodyPr>
          <a:lstStyle/>
          <a:p>
            <a:pPr marL="0" indent="0" algn="ctr" rtl="1">
              <a:buNone/>
            </a:pPr>
            <a:endParaRPr lang="fa-IR" dirty="0">
              <a:cs typeface="B Mitra" panose="00000400000000000000" pitchFamily="2" charset="-78"/>
            </a:endParaRPr>
          </a:p>
          <a:p>
            <a:pPr marL="0" indent="0" algn="ctr" rtl="1">
              <a:buNone/>
            </a:pPr>
            <a:r>
              <a:rPr lang="fa-IR" dirty="0" smtClean="0">
                <a:cs typeface="B Mitra" panose="00000400000000000000" pitchFamily="2" charset="-78"/>
              </a:rPr>
              <a:t> </a:t>
            </a:r>
            <a:r>
              <a:rPr lang="fa-IR" dirty="0">
                <a:cs typeface="B Mitra" panose="00000400000000000000" pitchFamily="2" charset="-78"/>
              </a:rPr>
              <a:t>عام (کلی) بودن چارچوب به معنای بیان کردن ویژگی‌های مشترک مصادیق است. </a:t>
            </a:r>
          </a:p>
          <a:p>
            <a:pPr marL="0" indent="0" algn="ctr" rtl="1">
              <a:buNone/>
            </a:pPr>
            <a:endParaRPr lang="en-US" dirty="0" smtClean="0">
              <a:cs typeface="B Mitra" panose="00000400000000000000" pitchFamily="2" charset="-78"/>
            </a:endParaRPr>
          </a:p>
          <a:p>
            <a:pPr marL="0" indent="0" algn="ctr" rtl="1">
              <a:buNone/>
            </a:pPr>
            <a:r>
              <a:rPr lang="fa-IR" dirty="0" smtClean="0">
                <a:cs typeface="B Mitra" panose="00000400000000000000" pitchFamily="2" charset="-78"/>
              </a:rPr>
              <a:t>چارچوب </a:t>
            </a:r>
            <a:r>
              <a:rPr lang="fa-IR" dirty="0">
                <a:cs typeface="B Mitra" panose="00000400000000000000" pitchFamily="2" charset="-78"/>
              </a:rPr>
              <a:t>از یک طرف دربردارنده مفاد محتواهای بالادستی (مانند قوانین، مقررات، نظریه‌ها، ایده‌ها و ...) هستند که در طراحی یا توصیف یک موضوع باید مورد توجه قرار گیرند؛ و از طرف دیگر یک موضوع عام بوده و مشخصات عمومی مصادیق خود را بیان می‌کنند</a:t>
            </a:r>
            <a:r>
              <a:rPr lang="fa-IR" dirty="0" smtClean="0">
                <a:cs typeface="B Mitra" panose="00000400000000000000" pitchFamily="2" charset="-78"/>
              </a:rPr>
              <a:t>.</a:t>
            </a:r>
          </a:p>
          <a:p>
            <a:pPr>
              <a:buNone/>
            </a:pPr>
            <a:endParaRPr lang="fa-IR" b="1" dirty="0" smtClean="0">
              <a:solidFill>
                <a:srgbClr val="002060"/>
              </a:solidFill>
              <a:cs typeface="B Mitra" pitchFamily="2" charset="-78"/>
            </a:endParaRPr>
          </a:p>
          <a:p>
            <a:pPr marL="0" indent="0" algn="ctr" rtl="1">
              <a:buNone/>
            </a:pPr>
            <a:endParaRPr lang="en-US" dirty="0">
              <a:cs typeface="B Mitra" panose="00000400000000000000" pitchFamily="2" charset="-78"/>
            </a:endParaRPr>
          </a:p>
        </p:txBody>
      </p:sp>
      <p:sp>
        <p:nvSpPr>
          <p:cNvPr id="5" name="Slide Number Placeholder 4"/>
          <p:cNvSpPr>
            <a:spLocks noGrp="1"/>
          </p:cNvSpPr>
          <p:nvPr>
            <p:ph type="sldNum" sz="quarter" idx="12"/>
          </p:nvPr>
        </p:nvSpPr>
        <p:spPr/>
        <p:txBody>
          <a:bodyPr/>
          <a:lstStyle/>
          <a:p>
            <a:fld id="{F079C535-9E50-43CF-9F6A-11468BD0060E}" type="slidenum">
              <a:rPr lang="fa-IR" smtClean="0"/>
              <a:pPr/>
              <a:t>27</a:t>
            </a:fld>
            <a:endParaRPr lang="fa-IR"/>
          </a:p>
        </p:txBody>
      </p:sp>
      <p:sp>
        <p:nvSpPr>
          <p:cNvPr id="27" name="TextBox 26"/>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زیر ساخت‌های فعالیت‌های علمی </a:t>
            </a:r>
            <a:r>
              <a:rPr lang="fa-IR" b="1" dirty="0" smtClean="0">
                <a:solidFill>
                  <a:srgbClr val="0070C0"/>
                </a:solidFill>
                <a:cs typeface="B Mitra" panose="00000400000000000000" pitchFamily="2" charset="-78"/>
              </a:rPr>
              <a:t>– چارچوب‌ها</a:t>
            </a:r>
            <a:endParaRPr lang="en-US" b="1" dirty="0">
              <a:solidFill>
                <a:srgbClr val="0070C0"/>
              </a:solidFill>
              <a:cs typeface="B Mitra" panose="00000400000000000000" pitchFamily="2" charset="-78"/>
            </a:endParaRPr>
          </a:p>
        </p:txBody>
      </p:sp>
      <p:pic>
        <p:nvPicPr>
          <p:cNvPr id="26"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3426" y="2113125"/>
            <a:ext cx="3657600" cy="3453384"/>
          </a:xfrm>
          <a:prstGeom prst="rect">
            <a:avLst/>
          </a:prstGeom>
        </p:spPr>
      </p:pic>
    </p:spTree>
    <p:extLst>
      <p:ext uri="{BB962C8B-B14F-4D97-AF65-F5344CB8AC3E}">
        <p14:creationId xmlns:p14="http://schemas.microsoft.com/office/powerpoint/2010/main" val="4238608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rotWithShape="1">
          <a:blip r:embed="rId2"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pic>
        <p:nvPicPr>
          <p:cNvPr id="7"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3" name="Content Placeholder 2"/>
          <p:cNvSpPr>
            <a:spLocks noGrp="1"/>
          </p:cNvSpPr>
          <p:nvPr>
            <p:ph idx="1"/>
          </p:nvPr>
        </p:nvSpPr>
        <p:spPr/>
        <p:txBody>
          <a:bodyPr>
            <a:normAutofit/>
          </a:bodyPr>
          <a:lstStyle/>
          <a:p>
            <a:pPr algn="r" rtl="1">
              <a:buNone/>
            </a:pPr>
            <a:r>
              <a:rPr lang="fa-IR" b="1" dirty="0">
                <a:solidFill>
                  <a:srgbClr val="002060"/>
                </a:solidFill>
                <a:cs typeface="B Mitra" pitchFamily="2" charset="-78"/>
              </a:rPr>
              <a:t>آثار استفاده از </a:t>
            </a:r>
            <a:r>
              <a:rPr lang="fa-IR" b="1" dirty="0" smtClean="0">
                <a:solidFill>
                  <a:srgbClr val="002060"/>
                </a:solidFill>
                <a:cs typeface="B Mitra" pitchFamily="2" charset="-78"/>
              </a:rPr>
              <a:t>چارچوب‌ها </a:t>
            </a:r>
            <a:r>
              <a:rPr lang="fa-IR" b="1" dirty="0">
                <a:solidFill>
                  <a:srgbClr val="002060"/>
                </a:solidFill>
                <a:cs typeface="B Mitra" pitchFamily="2" charset="-78"/>
              </a:rPr>
              <a:t>عبارتند از: </a:t>
            </a:r>
          </a:p>
          <a:p>
            <a:pPr algn="r" rtl="1">
              <a:buNone/>
            </a:pPr>
            <a:endParaRPr lang="fa-IR" b="1" dirty="0">
              <a:solidFill>
                <a:srgbClr val="002060"/>
              </a:solidFill>
              <a:cs typeface="B Mitra" pitchFamily="2" charset="-78"/>
            </a:endParaRPr>
          </a:p>
          <a:p>
            <a:pPr marL="514350" indent="-514350" algn="r" rtl="1" fontAlgn="base">
              <a:buFont typeface="+mj-lt"/>
              <a:buAutoNum type="arabicPeriod"/>
            </a:pPr>
            <a:r>
              <a:rPr lang="fa-IR" dirty="0" smtClean="0">
                <a:solidFill>
                  <a:srgbClr val="002060"/>
                </a:solidFill>
                <a:cs typeface="B Mitra" pitchFamily="2" charset="-78"/>
              </a:rPr>
              <a:t>افزایش سرعت و کیفیت جذب اطلاعات </a:t>
            </a:r>
            <a:endParaRPr lang="fa-IR" dirty="0" smtClean="0">
              <a:solidFill>
                <a:srgbClr val="002060"/>
              </a:solidFill>
              <a:cs typeface="B Mitra" pitchFamily="2" charset="-78"/>
            </a:endParaRPr>
          </a:p>
          <a:p>
            <a:pPr marL="514350" indent="-514350" algn="r" rtl="1" fontAlgn="base">
              <a:buFont typeface="+mj-lt"/>
              <a:buAutoNum type="arabicPeriod"/>
            </a:pPr>
            <a:r>
              <a:rPr lang="fa-IR" dirty="0" smtClean="0">
                <a:solidFill>
                  <a:srgbClr val="002060"/>
                </a:solidFill>
                <a:cs typeface="B Mitra" pitchFamily="2" charset="-78"/>
              </a:rPr>
              <a:t>افزایش کیفیت</a:t>
            </a:r>
            <a:endParaRPr lang="fa-IR" dirty="0" smtClean="0">
              <a:solidFill>
                <a:srgbClr val="002060"/>
              </a:solidFill>
              <a:cs typeface="B Mitra" pitchFamily="2" charset="-78"/>
            </a:endParaRPr>
          </a:p>
          <a:p>
            <a:pPr marL="514350" indent="-514350" algn="r" rtl="1" fontAlgn="base">
              <a:buFont typeface="+mj-lt"/>
              <a:buAutoNum type="arabicPeriod"/>
            </a:pPr>
            <a:r>
              <a:rPr lang="fa-IR" dirty="0" smtClean="0">
                <a:solidFill>
                  <a:srgbClr val="002060"/>
                </a:solidFill>
                <a:cs typeface="B Mitra" pitchFamily="2" charset="-78"/>
              </a:rPr>
              <a:t>افزایش کارایی </a:t>
            </a:r>
          </a:p>
          <a:p>
            <a:pPr marL="514350" indent="-514350" algn="r" rtl="1" fontAlgn="base">
              <a:buFont typeface="+mj-lt"/>
              <a:buAutoNum type="arabicPeriod"/>
            </a:pPr>
            <a:r>
              <a:rPr lang="fa-IR" dirty="0" smtClean="0">
                <a:solidFill>
                  <a:srgbClr val="002060"/>
                </a:solidFill>
                <a:cs typeface="B Mitra" pitchFamily="2" charset="-78"/>
              </a:rPr>
              <a:t>انباشت اطلاعات و دانش</a:t>
            </a:r>
          </a:p>
          <a:p>
            <a:pPr marL="514350" indent="-514350" algn="r" rtl="1" fontAlgn="base">
              <a:buFont typeface="+mj-lt"/>
              <a:buAutoNum type="arabicPeriod"/>
            </a:pPr>
            <a:r>
              <a:rPr lang="fa-IR" dirty="0" smtClean="0">
                <a:solidFill>
                  <a:srgbClr val="002060"/>
                </a:solidFill>
                <a:cs typeface="B Mitra" pitchFamily="2" charset="-78"/>
              </a:rPr>
              <a:t>اشتراک اطلاعات و دانش</a:t>
            </a:r>
          </a:p>
          <a:p>
            <a:pPr marL="514350" indent="-514350" algn="r" rtl="1" fontAlgn="base">
              <a:buFont typeface="+mj-lt"/>
              <a:buAutoNum type="arabicPeriod"/>
            </a:pPr>
            <a:r>
              <a:rPr lang="fa-IR" dirty="0" smtClean="0">
                <a:solidFill>
                  <a:srgbClr val="002060"/>
                </a:solidFill>
                <a:cs typeface="B Mitra" pitchFamily="2" charset="-78"/>
              </a:rPr>
              <a:t>استانداردسازی</a:t>
            </a:r>
          </a:p>
          <a:p>
            <a:endParaRPr lang="en-US" dirty="0"/>
          </a:p>
        </p:txBody>
      </p:sp>
      <p:sp>
        <p:nvSpPr>
          <p:cNvPr id="5" name="Slide Number Placeholder 4"/>
          <p:cNvSpPr>
            <a:spLocks noGrp="1"/>
          </p:cNvSpPr>
          <p:nvPr>
            <p:ph type="sldNum" sz="quarter" idx="12"/>
          </p:nvPr>
        </p:nvSpPr>
        <p:spPr/>
        <p:txBody>
          <a:bodyPr/>
          <a:lstStyle/>
          <a:p>
            <a:fld id="{F079C535-9E50-43CF-9F6A-11468BD0060E}" type="slidenum">
              <a:rPr lang="fa-IR" smtClean="0"/>
              <a:pPr/>
              <a:t>28</a:t>
            </a:fld>
            <a:endParaRPr lang="fa-IR"/>
          </a:p>
        </p:txBody>
      </p:sp>
      <p:sp>
        <p:nvSpPr>
          <p:cNvPr id="8" name="TextBox 7"/>
          <p:cNvSpPr txBox="1"/>
          <p:nvPr/>
        </p:nvSpPr>
        <p:spPr>
          <a:xfrm>
            <a:off x="6096000" y="75927"/>
            <a:ext cx="5751443" cy="646331"/>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زیر ساخت‌های فعالیت‌های علمی - </a:t>
            </a:r>
            <a:r>
              <a:rPr lang="fa-IR" b="1" dirty="0">
                <a:solidFill>
                  <a:srgbClr val="0070C0"/>
                </a:solidFill>
                <a:cs typeface="B Mitra" panose="00000400000000000000" pitchFamily="2" charset="-78"/>
              </a:rPr>
              <a:t>چارچوب‌ها</a:t>
            </a:r>
            <a:endParaRPr lang="en-US" b="1" dirty="0">
              <a:solidFill>
                <a:srgbClr val="0070C0"/>
              </a:solidFill>
              <a:cs typeface="B Mitra" panose="00000400000000000000" pitchFamily="2" charset="-78"/>
            </a:endParaRPr>
          </a:p>
          <a:p>
            <a:pPr lvl="0" algn="r" rtl="1"/>
            <a:endParaRPr lang="en-US" b="1" dirty="0">
              <a:solidFill>
                <a:srgbClr val="0070C0"/>
              </a:solidFill>
              <a:cs typeface="B Mitra" panose="00000400000000000000" pitchFamily="2" charset="-78"/>
            </a:endParaRPr>
          </a:p>
        </p:txBody>
      </p:sp>
    </p:spTree>
    <p:extLst>
      <p:ext uri="{BB962C8B-B14F-4D97-AF65-F5344CB8AC3E}">
        <p14:creationId xmlns:p14="http://schemas.microsoft.com/office/powerpoint/2010/main" val="2450584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rotWithShape="1">
          <a:blip r:embed="rId2"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pic>
        <p:nvPicPr>
          <p:cNvPr id="7"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3" name="Content Placeholder 2"/>
          <p:cNvSpPr>
            <a:spLocks noGrp="1"/>
          </p:cNvSpPr>
          <p:nvPr>
            <p:ph idx="1"/>
          </p:nvPr>
        </p:nvSpPr>
        <p:spPr/>
        <p:txBody>
          <a:bodyPr>
            <a:normAutofit/>
          </a:bodyPr>
          <a:lstStyle/>
          <a:p>
            <a:pPr algn="r" rtl="1">
              <a:buNone/>
            </a:pPr>
            <a:r>
              <a:rPr lang="fa-IR" b="1" dirty="0">
                <a:solidFill>
                  <a:srgbClr val="002060"/>
                </a:solidFill>
                <a:cs typeface="B Mitra" pitchFamily="2" charset="-78"/>
              </a:rPr>
              <a:t>آثار استفاده از </a:t>
            </a:r>
            <a:r>
              <a:rPr lang="fa-IR" b="1" dirty="0" smtClean="0">
                <a:solidFill>
                  <a:srgbClr val="002060"/>
                </a:solidFill>
                <a:cs typeface="B Mitra" pitchFamily="2" charset="-78"/>
              </a:rPr>
              <a:t>چارچوب‌ها </a:t>
            </a:r>
            <a:r>
              <a:rPr lang="fa-IR" b="1" dirty="0">
                <a:solidFill>
                  <a:srgbClr val="002060"/>
                </a:solidFill>
                <a:cs typeface="B Mitra" pitchFamily="2" charset="-78"/>
              </a:rPr>
              <a:t>عبارتند از: </a:t>
            </a:r>
          </a:p>
          <a:p>
            <a:pPr algn="r" rtl="1">
              <a:buNone/>
            </a:pPr>
            <a:endParaRPr lang="fa-IR" b="1" dirty="0">
              <a:solidFill>
                <a:srgbClr val="002060"/>
              </a:solidFill>
              <a:cs typeface="B Mitra" pitchFamily="2" charset="-78"/>
            </a:endParaRPr>
          </a:p>
          <a:p>
            <a:pPr marL="514350" indent="-514350" algn="r" rtl="1" fontAlgn="base">
              <a:buFont typeface="+mj-lt"/>
              <a:buAutoNum type="arabicPeriod"/>
            </a:pPr>
            <a:r>
              <a:rPr lang="fa-IR" dirty="0" smtClean="0">
                <a:solidFill>
                  <a:srgbClr val="002060"/>
                </a:solidFill>
                <a:cs typeface="B Mitra" pitchFamily="2" charset="-78"/>
              </a:rPr>
              <a:t>افزایش سرعت و کیفیت جذب اطلاعات </a:t>
            </a:r>
            <a:endParaRPr lang="fa-IR" dirty="0" smtClean="0">
              <a:solidFill>
                <a:srgbClr val="002060"/>
              </a:solidFill>
              <a:cs typeface="B Mitra" pitchFamily="2" charset="-78"/>
            </a:endParaRPr>
          </a:p>
          <a:p>
            <a:pPr marL="514350" indent="-514350" algn="r" rtl="1" fontAlgn="base">
              <a:buFont typeface="+mj-lt"/>
              <a:buAutoNum type="arabicPeriod"/>
            </a:pPr>
            <a:r>
              <a:rPr lang="fa-IR" dirty="0" smtClean="0">
                <a:solidFill>
                  <a:srgbClr val="002060"/>
                </a:solidFill>
                <a:cs typeface="B Mitra" pitchFamily="2" charset="-78"/>
              </a:rPr>
              <a:t>افزایش کیفیت</a:t>
            </a:r>
            <a:endParaRPr lang="fa-IR" dirty="0" smtClean="0">
              <a:solidFill>
                <a:srgbClr val="002060"/>
              </a:solidFill>
              <a:cs typeface="B Mitra" pitchFamily="2" charset="-78"/>
            </a:endParaRPr>
          </a:p>
          <a:p>
            <a:pPr marL="514350" indent="-514350" algn="r" rtl="1" fontAlgn="base">
              <a:buFont typeface="+mj-lt"/>
              <a:buAutoNum type="arabicPeriod"/>
            </a:pPr>
            <a:r>
              <a:rPr lang="fa-IR" dirty="0" smtClean="0">
                <a:solidFill>
                  <a:srgbClr val="002060"/>
                </a:solidFill>
                <a:cs typeface="B Mitra" pitchFamily="2" charset="-78"/>
              </a:rPr>
              <a:t>افزایش کارایی </a:t>
            </a:r>
          </a:p>
          <a:p>
            <a:pPr marL="514350" indent="-514350" algn="r" rtl="1" fontAlgn="base">
              <a:buFont typeface="+mj-lt"/>
              <a:buAutoNum type="arabicPeriod"/>
            </a:pPr>
            <a:r>
              <a:rPr lang="fa-IR" dirty="0" smtClean="0">
                <a:solidFill>
                  <a:srgbClr val="002060"/>
                </a:solidFill>
                <a:cs typeface="B Mitra" pitchFamily="2" charset="-78"/>
              </a:rPr>
              <a:t>انباشت اطلاعات و دانش</a:t>
            </a:r>
          </a:p>
          <a:p>
            <a:pPr marL="514350" indent="-514350" algn="r" rtl="1" fontAlgn="base">
              <a:buFont typeface="+mj-lt"/>
              <a:buAutoNum type="arabicPeriod"/>
            </a:pPr>
            <a:r>
              <a:rPr lang="fa-IR" dirty="0" smtClean="0">
                <a:solidFill>
                  <a:srgbClr val="002060"/>
                </a:solidFill>
                <a:cs typeface="B Mitra" pitchFamily="2" charset="-78"/>
              </a:rPr>
              <a:t>اشتراک اطلاعات و دانش</a:t>
            </a:r>
          </a:p>
          <a:p>
            <a:pPr marL="514350" indent="-514350" algn="r" rtl="1" fontAlgn="base">
              <a:buFont typeface="+mj-lt"/>
              <a:buAutoNum type="arabicPeriod"/>
            </a:pPr>
            <a:r>
              <a:rPr lang="fa-IR" dirty="0" smtClean="0">
                <a:solidFill>
                  <a:srgbClr val="002060"/>
                </a:solidFill>
                <a:cs typeface="B Mitra" pitchFamily="2" charset="-78"/>
              </a:rPr>
              <a:t>استانداردسازی</a:t>
            </a:r>
          </a:p>
          <a:p>
            <a:endParaRPr lang="en-US" dirty="0"/>
          </a:p>
        </p:txBody>
      </p:sp>
      <p:sp>
        <p:nvSpPr>
          <p:cNvPr id="5" name="Slide Number Placeholder 4"/>
          <p:cNvSpPr>
            <a:spLocks noGrp="1"/>
          </p:cNvSpPr>
          <p:nvPr>
            <p:ph type="sldNum" sz="quarter" idx="12"/>
          </p:nvPr>
        </p:nvSpPr>
        <p:spPr/>
        <p:txBody>
          <a:bodyPr/>
          <a:lstStyle/>
          <a:p>
            <a:fld id="{F079C535-9E50-43CF-9F6A-11468BD0060E}" type="slidenum">
              <a:rPr lang="fa-IR" smtClean="0"/>
              <a:pPr/>
              <a:t>29</a:t>
            </a:fld>
            <a:endParaRPr lang="fa-IR"/>
          </a:p>
        </p:txBody>
      </p:sp>
      <p:sp>
        <p:nvSpPr>
          <p:cNvPr id="8" name="TextBox 7"/>
          <p:cNvSpPr txBox="1"/>
          <p:nvPr/>
        </p:nvSpPr>
        <p:spPr>
          <a:xfrm>
            <a:off x="6096000" y="75927"/>
            <a:ext cx="5751443" cy="646331"/>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زیر ساخت‌های فعالیت‌های علمی - </a:t>
            </a:r>
            <a:r>
              <a:rPr lang="fa-IR" b="1" dirty="0">
                <a:solidFill>
                  <a:srgbClr val="0070C0"/>
                </a:solidFill>
                <a:cs typeface="B Mitra" panose="00000400000000000000" pitchFamily="2" charset="-78"/>
              </a:rPr>
              <a:t>چارچوب‌ها</a:t>
            </a:r>
            <a:endParaRPr lang="en-US" b="1" dirty="0">
              <a:solidFill>
                <a:srgbClr val="0070C0"/>
              </a:solidFill>
              <a:cs typeface="B Mitra" panose="00000400000000000000" pitchFamily="2" charset="-78"/>
            </a:endParaRPr>
          </a:p>
          <a:p>
            <a:pPr lvl="0" algn="r" rtl="1"/>
            <a:endParaRPr lang="en-US" b="1" dirty="0">
              <a:solidFill>
                <a:srgbClr val="0070C0"/>
              </a:solidFill>
              <a:cs typeface="B Mitra" panose="00000400000000000000" pitchFamily="2" charset="-78"/>
            </a:endParaRPr>
          </a:p>
        </p:txBody>
      </p:sp>
      <p:sp>
        <p:nvSpPr>
          <p:cNvPr id="10" name="Rounded Rectangular Callout 9"/>
          <p:cNvSpPr/>
          <p:nvPr/>
        </p:nvSpPr>
        <p:spPr>
          <a:xfrm>
            <a:off x="543836" y="3162752"/>
            <a:ext cx="5929354" cy="1677084"/>
          </a:xfrm>
          <a:prstGeom prst="wedgeRoundRectCallout">
            <a:avLst>
              <a:gd name="adj1" fmla="val 70916"/>
              <a:gd name="adj2" fmla="val -46701"/>
              <a:gd name="adj3" fmla="val 16667"/>
            </a:avLst>
          </a:prstGeom>
          <a:solidFill>
            <a:schemeClr val="bg2">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lgn="ctr"/>
            <a:endParaRPr lang="fa-IR" sz="2400" dirty="0">
              <a:solidFill>
                <a:srgbClr val="0070C0"/>
              </a:solidFill>
              <a:cs typeface="B Mitra" panose="00000400000000000000" pitchFamily="2" charset="-78"/>
            </a:endParaRPr>
          </a:p>
          <a:p>
            <a:pPr algn="ctr"/>
            <a:r>
              <a:rPr lang="fa-IR" sz="2400" dirty="0">
                <a:solidFill>
                  <a:srgbClr val="0070C0"/>
                </a:solidFill>
                <a:cs typeface="B Mitra" panose="00000400000000000000" pitchFamily="2" charset="-78"/>
              </a:rPr>
              <a:t>با </a:t>
            </a:r>
            <a:r>
              <a:rPr lang="fa-IR" sz="2400" dirty="0">
                <a:solidFill>
                  <a:srgbClr val="0070C0"/>
                </a:solidFill>
                <a:cs typeface="B Mitra" panose="00000400000000000000" pitchFamily="2" charset="-78"/>
              </a:rPr>
              <a:t>تفکیک چارچوب از اطلاعات مصداقی، حجم اطلاعات، کاهش یافته که با توجه به محدودیتهای ادارکی و زمانی به سرعت درک مطلب کمک می‌کند. </a:t>
            </a:r>
          </a:p>
          <a:p>
            <a:pPr algn="ctr">
              <a:defRPr/>
            </a:pPr>
            <a:endParaRPr lang="fa-IR" sz="2400" b="1" dirty="0">
              <a:solidFill>
                <a:schemeClr val="tx1"/>
              </a:solidFill>
              <a:cs typeface="B Mitra" pitchFamily="2" charset="-78"/>
            </a:endParaRPr>
          </a:p>
          <a:p>
            <a:pPr algn="ctr">
              <a:defRPr/>
            </a:pPr>
            <a:endParaRPr lang="fa-IR" sz="2400" b="1" dirty="0">
              <a:solidFill>
                <a:schemeClr val="tx1"/>
              </a:solidFill>
              <a:cs typeface="B Mitra" pitchFamily="2" charset="-78"/>
            </a:endParaRPr>
          </a:p>
          <a:p>
            <a:pPr algn="ctr">
              <a:defRPr/>
            </a:pPr>
            <a:endParaRPr lang="fa-IR" sz="2400" b="1" dirty="0">
              <a:solidFill>
                <a:schemeClr val="tx1"/>
              </a:solidFill>
              <a:cs typeface="B Mitra" pitchFamily="2" charset="-78"/>
            </a:endParaRPr>
          </a:p>
        </p:txBody>
      </p:sp>
    </p:spTree>
    <p:extLst>
      <p:ext uri="{BB962C8B-B14F-4D97-AF65-F5344CB8AC3E}">
        <p14:creationId xmlns:p14="http://schemas.microsoft.com/office/powerpoint/2010/main" val="773150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graphicFrame>
        <p:nvGraphicFramePr>
          <p:cNvPr id="7" name="Diagram 6"/>
          <p:cNvGraphicFramePr/>
          <p:nvPr>
            <p:extLst>
              <p:ext uri="{D42A27DB-BD31-4B8C-83A1-F6EECF244321}">
                <p14:modId xmlns:p14="http://schemas.microsoft.com/office/powerpoint/2010/main" val="96654656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فهرست مطالب فصل 2</a:t>
            </a:r>
            <a:endParaRPr lang="en-US" b="1" dirty="0">
              <a:solidFill>
                <a:srgbClr val="0070C0"/>
              </a:solidFill>
              <a:cs typeface="B Mitra" panose="00000400000000000000" pitchFamily="2" charset="-78"/>
            </a:endParaRPr>
          </a:p>
        </p:txBody>
      </p:sp>
      <p:pic>
        <p:nvPicPr>
          <p:cNvPr id="10" name="Content Placeholder 9"/>
          <p:cNvPicPr>
            <a:picLocks noChangeAspect="1"/>
          </p:cNvPicPr>
          <p:nvPr/>
        </p:nvPicPr>
        <p:blipFill rotWithShape="1">
          <a:blip r:embed="rId9"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2" name="Slide Number Placeholder 1"/>
          <p:cNvSpPr>
            <a:spLocks noGrp="1"/>
          </p:cNvSpPr>
          <p:nvPr>
            <p:ph type="sldNum" sz="quarter" idx="12"/>
          </p:nvPr>
        </p:nvSpPr>
        <p:spPr/>
        <p:txBody>
          <a:bodyPr/>
          <a:lstStyle/>
          <a:p>
            <a:fld id="{2E522C95-F6A9-4386-92CA-8A59C7DEBAD6}" type="slidenum">
              <a:rPr lang="en-US" smtClean="0"/>
              <a:t>3</a:t>
            </a:fld>
            <a:endParaRPr lang="en-US"/>
          </a:p>
        </p:txBody>
      </p:sp>
    </p:spTree>
    <p:extLst>
      <p:ext uri="{BB962C8B-B14F-4D97-AF65-F5344CB8AC3E}">
        <p14:creationId xmlns:p14="http://schemas.microsoft.com/office/powerpoint/2010/main" val="10340609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rotWithShape="1">
          <a:blip r:embed="rId2"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pic>
        <p:nvPicPr>
          <p:cNvPr id="7"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3" name="Content Placeholder 2"/>
          <p:cNvSpPr>
            <a:spLocks noGrp="1"/>
          </p:cNvSpPr>
          <p:nvPr>
            <p:ph idx="1"/>
          </p:nvPr>
        </p:nvSpPr>
        <p:spPr/>
        <p:txBody>
          <a:bodyPr>
            <a:normAutofit/>
          </a:bodyPr>
          <a:lstStyle/>
          <a:p>
            <a:pPr algn="r" rtl="1">
              <a:buNone/>
            </a:pPr>
            <a:r>
              <a:rPr lang="fa-IR" b="1" dirty="0">
                <a:solidFill>
                  <a:srgbClr val="002060"/>
                </a:solidFill>
                <a:cs typeface="B Mitra" pitchFamily="2" charset="-78"/>
              </a:rPr>
              <a:t>آثار استفاده از </a:t>
            </a:r>
            <a:r>
              <a:rPr lang="fa-IR" b="1" dirty="0" smtClean="0">
                <a:solidFill>
                  <a:srgbClr val="002060"/>
                </a:solidFill>
                <a:cs typeface="B Mitra" pitchFamily="2" charset="-78"/>
              </a:rPr>
              <a:t>چارچوب‌ها </a:t>
            </a:r>
            <a:r>
              <a:rPr lang="fa-IR" b="1" dirty="0">
                <a:solidFill>
                  <a:srgbClr val="002060"/>
                </a:solidFill>
                <a:cs typeface="B Mitra" pitchFamily="2" charset="-78"/>
              </a:rPr>
              <a:t>عبارتند از: </a:t>
            </a:r>
          </a:p>
          <a:p>
            <a:pPr algn="r" rtl="1">
              <a:buNone/>
            </a:pPr>
            <a:endParaRPr lang="fa-IR" b="1" dirty="0">
              <a:solidFill>
                <a:srgbClr val="002060"/>
              </a:solidFill>
              <a:cs typeface="B Mitra" pitchFamily="2" charset="-78"/>
            </a:endParaRPr>
          </a:p>
          <a:p>
            <a:pPr marL="514350" indent="-514350" algn="r" rtl="1" fontAlgn="base">
              <a:buFont typeface="+mj-lt"/>
              <a:buAutoNum type="arabicPeriod"/>
            </a:pPr>
            <a:r>
              <a:rPr lang="fa-IR" dirty="0" smtClean="0">
                <a:solidFill>
                  <a:srgbClr val="002060"/>
                </a:solidFill>
                <a:cs typeface="B Mitra" pitchFamily="2" charset="-78"/>
              </a:rPr>
              <a:t>افزایش سرعت و کیفیت جذب اطلاعات </a:t>
            </a:r>
            <a:endParaRPr lang="fa-IR" dirty="0" smtClean="0">
              <a:solidFill>
                <a:srgbClr val="002060"/>
              </a:solidFill>
              <a:cs typeface="B Mitra" pitchFamily="2" charset="-78"/>
            </a:endParaRPr>
          </a:p>
          <a:p>
            <a:pPr marL="514350" indent="-514350" algn="r" rtl="1" fontAlgn="base">
              <a:buFont typeface="+mj-lt"/>
              <a:buAutoNum type="arabicPeriod"/>
            </a:pPr>
            <a:r>
              <a:rPr lang="fa-IR" dirty="0" smtClean="0">
                <a:solidFill>
                  <a:srgbClr val="002060"/>
                </a:solidFill>
                <a:cs typeface="B Mitra" pitchFamily="2" charset="-78"/>
              </a:rPr>
              <a:t>افزایش کیفیت</a:t>
            </a:r>
            <a:endParaRPr lang="fa-IR" dirty="0" smtClean="0">
              <a:solidFill>
                <a:srgbClr val="002060"/>
              </a:solidFill>
              <a:cs typeface="B Mitra" pitchFamily="2" charset="-78"/>
            </a:endParaRPr>
          </a:p>
          <a:p>
            <a:pPr marL="514350" indent="-514350" algn="r" rtl="1" fontAlgn="base">
              <a:buFont typeface="+mj-lt"/>
              <a:buAutoNum type="arabicPeriod"/>
            </a:pPr>
            <a:r>
              <a:rPr lang="fa-IR" dirty="0" smtClean="0">
                <a:solidFill>
                  <a:srgbClr val="002060"/>
                </a:solidFill>
                <a:cs typeface="B Mitra" pitchFamily="2" charset="-78"/>
              </a:rPr>
              <a:t>افزایش کارایی </a:t>
            </a:r>
          </a:p>
          <a:p>
            <a:pPr marL="514350" indent="-514350" algn="r" rtl="1" fontAlgn="base">
              <a:buFont typeface="+mj-lt"/>
              <a:buAutoNum type="arabicPeriod"/>
            </a:pPr>
            <a:r>
              <a:rPr lang="fa-IR" dirty="0" smtClean="0">
                <a:solidFill>
                  <a:srgbClr val="002060"/>
                </a:solidFill>
                <a:cs typeface="B Mitra" pitchFamily="2" charset="-78"/>
              </a:rPr>
              <a:t>انباشت اطلاعات و دانش</a:t>
            </a:r>
          </a:p>
          <a:p>
            <a:pPr marL="514350" indent="-514350" algn="r" rtl="1" fontAlgn="base">
              <a:buFont typeface="+mj-lt"/>
              <a:buAutoNum type="arabicPeriod"/>
            </a:pPr>
            <a:r>
              <a:rPr lang="fa-IR" dirty="0" smtClean="0">
                <a:solidFill>
                  <a:srgbClr val="002060"/>
                </a:solidFill>
                <a:cs typeface="B Mitra" pitchFamily="2" charset="-78"/>
              </a:rPr>
              <a:t>اشتراک اطلاعات و دانش</a:t>
            </a:r>
          </a:p>
          <a:p>
            <a:pPr marL="514350" indent="-514350" algn="r" rtl="1" fontAlgn="base">
              <a:buFont typeface="+mj-lt"/>
              <a:buAutoNum type="arabicPeriod"/>
            </a:pPr>
            <a:r>
              <a:rPr lang="fa-IR" dirty="0" smtClean="0">
                <a:solidFill>
                  <a:srgbClr val="002060"/>
                </a:solidFill>
                <a:cs typeface="B Mitra" pitchFamily="2" charset="-78"/>
              </a:rPr>
              <a:t>استانداردسازی</a:t>
            </a:r>
          </a:p>
          <a:p>
            <a:endParaRPr lang="en-US" dirty="0"/>
          </a:p>
        </p:txBody>
      </p:sp>
      <p:sp>
        <p:nvSpPr>
          <p:cNvPr id="5" name="Slide Number Placeholder 4"/>
          <p:cNvSpPr>
            <a:spLocks noGrp="1"/>
          </p:cNvSpPr>
          <p:nvPr>
            <p:ph type="sldNum" sz="quarter" idx="12"/>
          </p:nvPr>
        </p:nvSpPr>
        <p:spPr/>
        <p:txBody>
          <a:bodyPr/>
          <a:lstStyle/>
          <a:p>
            <a:fld id="{F079C535-9E50-43CF-9F6A-11468BD0060E}" type="slidenum">
              <a:rPr lang="fa-IR" smtClean="0"/>
              <a:pPr/>
              <a:t>30</a:t>
            </a:fld>
            <a:endParaRPr lang="fa-IR"/>
          </a:p>
        </p:txBody>
      </p:sp>
      <p:sp>
        <p:nvSpPr>
          <p:cNvPr id="8" name="TextBox 7"/>
          <p:cNvSpPr txBox="1"/>
          <p:nvPr/>
        </p:nvSpPr>
        <p:spPr>
          <a:xfrm>
            <a:off x="6096000" y="75927"/>
            <a:ext cx="5751443" cy="646331"/>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زیر ساخت‌های فعالیت‌های علمی - </a:t>
            </a:r>
            <a:r>
              <a:rPr lang="fa-IR" b="1" dirty="0">
                <a:solidFill>
                  <a:srgbClr val="0070C0"/>
                </a:solidFill>
                <a:cs typeface="B Mitra" panose="00000400000000000000" pitchFamily="2" charset="-78"/>
              </a:rPr>
              <a:t>چارچوب‌ها</a:t>
            </a:r>
            <a:endParaRPr lang="en-US" b="1" dirty="0">
              <a:solidFill>
                <a:srgbClr val="0070C0"/>
              </a:solidFill>
              <a:cs typeface="B Mitra" panose="00000400000000000000" pitchFamily="2" charset="-78"/>
            </a:endParaRPr>
          </a:p>
          <a:p>
            <a:pPr lvl="0" algn="r" rtl="1"/>
            <a:endParaRPr lang="en-US" b="1" dirty="0">
              <a:solidFill>
                <a:srgbClr val="0070C0"/>
              </a:solidFill>
              <a:cs typeface="B Mitra" panose="00000400000000000000" pitchFamily="2" charset="-78"/>
            </a:endParaRPr>
          </a:p>
        </p:txBody>
      </p:sp>
      <p:sp>
        <p:nvSpPr>
          <p:cNvPr id="10" name="Rounded Rectangular Callout 9"/>
          <p:cNvSpPr/>
          <p:nvPr/>
        </p:nvSpPr>
        <p:spPr>
          <a:xfrm>
            <a:off x="1352219" y="972275"/>
            <a:ext cx="5929354" cy="5425805"/>
          </a:xfrm>
          <a:prstGeom prst="wedgeRoundRectCallout">
            <a:avLst>
              <a:gd name="adj1" fmla="val 80304"/>
              <a:gd name="adj2" fmla="val -3304"/>
              <a:gd name="adj3" fmla="val 16667"/>
            </a:avLst>
          </a:prstGeom>
          <a:solidFill>
            <a:schemeClr val="bg2">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lgn="ctr"/>
            <a:r>
              <a:rPr lang="fa-IR" sz="2400" dirty="0">
                <a:solidFill>
                  <a:srgbClr val="0070C0"/>
                </a:solidFill>
                <a:cs typeface="B Mitra" panose="00000400000000000000" pitchFamily="2" charset="-78"/>
              </a:rPr>
              <a:t>با رعایت جامعیت، یکپارچگی، صحت، دقت و آشکاری در چارچوب‌ها (که تعداد آن‌ها کمتر از نمونه‌ها است) و تلاش برای انطباق محتوای نمونه با چارچوب‌ها، طراحی و تدوین نمونه‌های با کیفیت آسان‌تر می‌شود. </a:t>
            </a:r>
            <a:endParaRPr lang="fa-IR" sz="2400" dirty="0" smtClean="0">
              <a:solidFill>
                <a:srgbClr val="0070C0"/>
              </a:solidFill>
              <a:cs typeface="B Mitra" panose="00000400000000000000" pitchFamily="2" charset="-78"/>
            </a:endParaRPr>
          </a:p>
          <a:p>
            <a:pPr algn="ctr"/>
            <a:endParaRPr lang="fa-IR" sz="2400" dirty="0">
              <a:solidFill>
                <a:srgbClr val="0070C0"/>
              </a:solidFill>
              <a:cs typeface="B Mitra" panose="00000400000000000000" pitchFamily="2" charset="-78"/>
            </a:endParaRPr>
          </a:p>
          <a:p>
            <a:pPr algn="ctr"/>
            <a:r>
              <a:rPr lang="fa-IR" sz="2400" dirty="0" smtClean="0">
                <a:solidFill>
                  <a:srgbClr val="0070C0"/>
                </a:solidFill>
                <a:cs typeface="B Mitra" panose="00000400000000000000" pitchFamily="2" charset="-78"/>
              </a:rPr>
              <a:t>با </a:t>
            </a:r>
            <a:r>
              <a:rPr lang="fa-IR" sz="2400" dirty="0">
                <a:solidFill>
                  <a:srgbClr val="0070C0"/>
                </a:solidFill>
                <a:cs typeface="B Mitra" panose="00000400000000000000" pitchFamily="2" charset="-78"/>
              </a:rPr>
              <a:t>استفاده از چارچوب‌ها، محتواها از ابتدا یکپارچه تدوین می‌شوند. به‌جای اینکه محتواهای متعددی تولیدشده و سپس به دنبال یکپارچه نمودن آن‌ها باشیم؛ معلومات از ابتدا به‌طور یکپارچه تولید می‌شوند. </a:t>
            </a:r>
            <a:endParaRPr lang="fa-IR" sz="2400" dirty="0" smtClean="0">
              <a:solidFill>
                <a:srgbClr val="0070C0"/>
              </a:solidFill>
              <a:cs typeface="B Mitra" panose="00000400000000000000" pitchFamily="2" charset="-78"/>
            </a:endParaRPr>
          </a:p>
          <a:p>
            <a:pPr algn="ctr"/>
            <a:endParaRPr lang="fa-IR" sz="2400" dirty="0">
              <a:solidFill>
                <a:srgbClr val="0070C0"/>
              </a:solidFill>
              <a:cs typeface="B Mitra" panose="00000400000000000000" pitchFamily="2" charset="-78"/>
            </a:endParaRPr>
          </a:p>
          <a:p>
            <a:pPr algn="ctr"/>
            <a:r>
              <a:rPr lang="fa-IR" sz="2400" dirty="0" smtClean="0">
                <a:solidFill>
                  <a:srgbClr val="0070C0"/>
                </a:solidFill>
                <a:cs typeface="B Mitra" panose="00000400000000000000" pitchFamily="2" charset="-78"/>
              </a:rPr>
              <a:t>چارچوب‌ها </a:t>
            </a:r>
            <a:r>
              <a:rPr lang="fa-IR" sz="2400" dirty="0">
                <a:solidFill>
                  <a:srgbClr val="0070C0"/>
                </a:solidFill>
                <a:cs typeface="B Mitra" panose="00000400000000000000" pitchFamily="2" charset="-78"/>
              </a:rPr>
              <a:t>با فراغت بیشتر و توسط افراد متخصص‌تر طراحی می‌شوند و کیفیت دانش آن‌ها با سهولت بالایی به نمونه‌ها تسری می‌یابد.</a:t>
            </a:r>
            <a:endParaRPr lang="fa-IR" sz="2400" b="1" dirty="0">
              <a:solidFill>
                <a:srgbClr val="0070C0"/>
              </a:solidFill>
              <a:cs typeface="B Mitra" pitchFamily="2" charset="-78"/>
            </a:endParaRPr>
          </a:p>
          <a:p>
            <a:pPr algn="ctr">
              <a:defRPr/>
            </a:pPr>
            <a:endParaRPr lang="fa-IR" sz="2400" b="1" dirty="0">
              <a:solidFill>
                <a:schemeClr val="tx1"/>
              </a:solidFill>
              <a:cs typeface="B Mitra" pitchFamily="2" charset="-78"/>
            </a:endParaRPr>
          </a:p>
          <a:p>
            <a:pPr algn="ctr">
              <a:defRPr/>
            </a:pPr>
            <a:endParaRPr lang="fa-IR" sz="2400" b="1" dirty="0">
              <a:solidFill>
                <a:schemeClr val="tx1"/>
              </a:solidFill>
              <a:cs typeface="B Mitra" pitchFamily="2" charset="-78"/>
            </a:endParaRPr>
          </a:p>
          <a:p>
            <a:pPr algn="ctr">
              <a:defRPr/>
            </a:pPr>
            <a:endParaRPr lang="fa-IR" sz="2400" b="1" dirty="0">
              <a:solidFill>
                <a:schemeClr val="tx1"/>
              </a:solidFill>
              <a:cs typeface="B Mitra" pitchFamily="2" charset="-78"/>
            </a:endParaRPr>
          </a:p>
        </p:txBody>
      </p:sp>
    </p:spTree>
    <p:extLst>
      <p:ext uri="{BB962C8B-B14F-4D97-AF65-F5344CB8AC3E}">
        <p14:creationId xmlns:p14="http://schemas.microsoft.com/office/powerpoint/2010/main" val="4182533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rotWithShape="1">
          <a:blip r:embed="rId2"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pic>
        <p:nvPicPr>
          <p:cNvPr id="7"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3" name="Content Placeholder 2"/>
          <p:cNvSpPr>
            <a:spLocks noGrp="1"/>
          </p:cNvSpPr>
          <p:nvPr>
            <p:ph idx="1"/>
          </p:nvPr>
        </p:nvSpPr>
        <p:spPr/>
        <p:txBody>
          <a:bodyPr>
            <a:normAutofit/>
          </a:bodyPr>
          <a:lstStyle/>
          <a:p>
            <a:pPr algn="r" rtl="1">
              <a:buNone/>
            </a:pPr>
            <a:r>
              <a:rPr lang="fa-IR" b="1" dirty="0">
                <a:solidFill>
                  <a:srgbClr val="002060"/>
                </a:solidFill>
                <a:cs typeface="B Mitra" pitchFamily="2" charset="-78"/>
              </a:rPr>
              <a:t>آثار استفاده از </a:t>
            </a:r>
            <a:r>
              <a:rPr lang="fa-IR" b="1" dirty="0" smtClean="0">
                <a:solidFill>
                  <a:srgbClr val="002060"/>
                </a:solidFill>
                <a:cs typeface="B Mitra" pitchFamily="2" charset="-78"/>
              </a:rPr>
              <a:t>چارچوب‌ها </a:t>
            </a:r>
            <a:r>
              <a:rPr lang="fa-IR" b="1" dirty="0">
                <a:solidFill>
                  <a:srgbClr val="002060"/>
                </a:solidFill>
                <a:cs typeface="B Mitra" pitchFamily="2" charset="-78"/>
              </a:rPr>
              <a:t>عبارتند از: </a:t>
            </a:r>
          </a:p>
          <a:p>
            <a:pPr algn="r" rtl="1">
              <a:buNone/>
            </a:pPr>
            <a:endParaRPr lang="fa-IR" b="1" dirty="0">
              <a:solidFill>
                <a:srgbClr val="002060"/>
              </a:solidFill>
              <a:cs typeface="B Mitra" pitchFamily="2" charset="-78"/>
            </a:endParaRPr>
          </a:p>
          <a:p>
            <a:pPr marL="514350" indent="-514350" algn="r" rtl="1" fontAlgn="base">
              <a:buFont typeface="+mj-lt"/>
              <a:buAutoNum type="arabicPeriod"/>
            </a:pPr>
            <a:r>
              <a:rPr lang="fa-IR" dirty="0" smtClean="0">
                <a:solidFill>
                  <a:srgbClr val="002060"/>
                </a:solidFill>
                <a:cs typeface="B Mitra" pitchFamily="2" charset="-78"/>
              </a:rPr>
              <a:t>افزایش سرعت و کیفیت جذب اطلاعات </a:t>
            </a:r>
            <a:endParaRPr lang="fa-IR" dirty="0" smtClean="0">
              <a:solidFill>
                <a:srgbClr val="002060"/>
              </a:solidFill>
              <a:cs typeface="B Mitra" pitchFamily="2" charset="-78"/>
            </a:endParaRPr>
          </a:p>
          <a:p>
            <a:pPr marL="514350" indent="-514350" algn="r" rtl="1" fontAlgn="base">
              <a:buFont typeface="+mj-lt"/>
              <a:buAutoNum type="arabicPeriod"/>
            </a:pPr>
            <a:r>
              <a:rPr lang="fa-IR" dirty="0" smtClean="0">
                <a:solidFill>
                  <a:srgbClr val="002060"/>
                </a:solidFill>
                <a:cs typeface="B Mitra" pitchFamily="2" charset="-78"/>
              </a:rPr>
              <a:t>افزایش کیفیت</a:t>
            </a:r>
            <a:endParaRPr lang="fa-IR" dirty="0" smtClean="0">
              <a:solidFill>
                <a:srgbClr val="002060"/>
              </a:solidFill>
              <a:cs typeface="B Mitra" pitchFamily="2" charset="-78"/>
            </a:endParaRPr>
          </a:p>
          <a:p>
            <a:pPr marL="514350" indent="-514350" algn="r" rtl="1" fontAlgn="base">
              <a:buFont typeface="+mj-lt"/>
              <a:buAutoNum type="arabicPeriod"/>
            </a:pPr>
            <a:r>
              <a:rPr lang="fa-IR" dirty="0" smtClean="0">
                <a:solidFill>
                  <a:srgbClr val="002060"/>
                </a:solidFill>
                <a:cs typeface="B Mitra" pitchFamily="2" charset="-78"/>
              </a:rPr>
              <a:t>افزایش کارایی </a:t>
            </a:r>
          </a:p>
          <a:p>
            <a:pPr marL="514350" indent="-514350" algn="r" rtl="1" fontAlgn="base">
              <a:buFont typeface="+mj-lt"/>
              <a:buAutoNum type="arabicPeriod"/>
            </a:pPr>
            <a:r>
              <a:rPr lang="fa-IR" dirty="0" smtClean="0">
                <a:solidFill>
                  <a:srgbClr val="002060"/>
                </a:solidFill>
                <a:cs typeface="B Mitra" pitchFamily="2" charset="-78"/>
              </a:rPr>
              <a:t>انباشت اطلاعات و دانش</a:t>
            </a:r>
          </a:p>
          <a:p>
            <a:pPr marL="514350" indent="-514350" algn="r" rtl="1" fontAlgn="base">
              <a:buFont typeface="+mj-lt"/>
              <a:buAutoNum type="arabicPeriod"/>
            </a:pPr>
            <a:r>
              <a:rPr lang="fa-IR" dirty="0" smtClean="0">
                <a:solidFill>
                  <a:srgbClr val="002060"/>
                </a:solidFill>
                <a:cs typeface="B Mitra" pitchFamily="2" charset="-78"/>
              </a:rPr>
              <a:t>اشتراک اطلاعات و دانش</a:t>
            </a:r>
          </a:p>
          <a:p>
            <a:pPr marL="514350" indent="-514350" algn="r" rtl="1" fontAlgn="base">
              <a:buFont typeface="+mj-lt"/>
              <a:buAutoNum type="arabicPeriod"/>
            </a:pPr>
            <a:r>
              <a:rPr lang="fa-IR" dirty="0" smtClean="0">
                <a:solidFill>
                  <a:srgbClr val="002060"/>
                </a:solidFill>
                <a:cs typeface="B Mitra" pitchFamily="2" charset="-78"/>
              </a:rPr>
              <a:t>استانداردسازی</a:t>
            </a:r>
          </a:p>
          <a:p>
            <a:endParaRPr lang="en-US" dirty="0"/>
          </a:p>
        </p:txBody>
      </p:sp>
      <p:sp>
        <p:nvSpPr>
          <p:cNvPr id="5" name="Slide Number Placeholder 4"/>
          <p:cNvSpPr>
            <a:spLocks noGrp="1"/>
          </p:cNvSpPr>
          <p:nvPr>
            <p:ph type="sldNum" sz="quarter" idx="12"/>
          </p:nvPr>
        </p:nvSpPr>
        <p:spPr/>
        <p:txBody>
          <a:bodyPr/>
          <a:lstStyle/>
          <a:p>
            <a:fld id="{F079C535-9E50-43CF-9F6A-11468BD0060E}" type="slidenum">
              <a:rPr lang="fa-IR" smtClean="0"/>
              <a:pPr/>
              <a:t>31</a:t>
            </a:fld>
            <a:endParaRPr lang="fa-IR"/>
          </a:p>
        </p:txBody>
      </p:sp>
      <p:sp>
        <p:nvSpPr>
          <p:cNvPr id="8" name="TextBox 7"/>
          <p:cNvSpPr txBox="1"/>
          <p:nvPr/>
        </p:nvSpPr>
        <p:spPr>
          <a:xfrm>
            <a:off x="6096000" y="75927"/>
            <a:ext cx="5751443" cy="646331"/>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زیر ساخت‌های فعالیت‌های علمی - </a:t>
            </a:r>
            <a:r>
              <a:rPr lang="fa-IR" b="1" dirty="0">
                <a:solidFill>
                  <a:srgbClr val="0070C0"/>
                </a:solidFill>
                <a:cs typeface="B Mitra" panose="00000400000000000000" pitchFamily="2" charset="-78"/>
              </a:rPr>
              <a:t>چارچوب‌ها</a:t>
            </a:r>
            <a:endParaRPr lang="en-US" b="1" dirty="0">
              <a:solidFill>
                <a:srgbClr val="0070C0"/>
              </a:solidFill>
              <a:cs typeface="B Mitra" panose="00000400000000000000" pitchFamily="2" charset="-78"/>
            </a:endParaRPr>
          </a:p>
          <a:p>
            <a:pPr lvl="0" algn="r" rtl="1"/>
            <a:endParaRPr lang="en-US" b="1" dirty="0">
              <a:solidFill>
                <a:srgbClr val="0070C0"/>
              </a:solidFill>
              <a:cs typeface="B Mitra" panose="00000400000000000000" pitchFamily="2" charset="-78"/>
            </a:endParaRPr>
          </a:p>
        </p:txBody>
      </p:sp>
      <p:sp>
        <p:nvSpPr>
          <p:cNvPr id="10" name="Rounded Rectangular Callout 9"/>
          <p:cNvSpPr/>
          <p:nvPr/>
        </p:nvSpPr>
        <p:spPr>
          <a:xfrm>
            <a:off x="1378723" y="1698807"/>
            <a:ext cx="5929354" cy="4198219"/>
          </a:xfrm>
          <a:prstGeom prst="wedgeRoundRectCallout">
            <a:avLst>
              <a:gd name="adj1" fmla="val 82316"/>
              <a:gd name="adj2" fmla="val 7931"/>
              <a:gd name="adj3" fmla="val 16667"/>
            </a:avLst>
          </a:prstGeom>
          <a:solidFill>
            <a:schemeClr val="bg2">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lgn="ctr" rtl="1"/>
            <a:r>
              <a:rPr lang="fa-IR" sz="2400" dirty="0" smtClean="0">
                <a:solidFill>
                  <a:srgbClr val="0070C0"/>
                </a:solidFill>
                <a:cs typeface="B Mitra" panose="00000400000000000000" pitchFamily="2" charset="-78"/>
              </a:rPr>
              <a:t>افراد </a:t>
            </a:r>
            <a:r>
              <a:rPr lang="fa-IR" sz="2400" dirty="0">
                <a:solidFill>
                  <a:srgbClr val="0070C0"/>
                </a:solidFill>
                <a:cs typeface="B Mitra" panose="00000400000000000000" pitchFamily="2" charset="-78"/>
              </a:rPr>
              <a:t>با استفاده از چارچوب‌ها بدون نیاز به آموزش‌های طولانی و تخصصی می‌توانند در تولید دانش مشارکت نمایند</a:t>
            </a:r>
            <a:r>
              <a:rPr lang="fa-IR" sz="2400" dirty="0" smtClean="0">
                <a:solidFill>
                  <a:srgbClr val="0070C0"/>
                </a:solidFill>
                <a:cs typeface="B Mitra" panose="00000400000000000000" pitchFamily="2" charset="-78"/>
              </a:rPr>
              <a:t>؛</a:t>
            </a:r>
          </a:p>
          <a:p>
            <a:pPr algn="ctr" rtl="1"/>
            <a:endParaRPr lang="fa-IR" sz="2400" dirty="0" smtClean="0">
              <a:solidFill>
                <a:srgbClr val="0070C0"/>
              </a:solidFill>
              <a:cs typeface="B Mitra" panose="00000400000000000000" pitchFamily="2" charset="-78"/>
            </a:endParaRPr>
          </a:p>
          <a:p>
            <a:pPr algn="ctr" rtl="1"/>
            <a:r>
              <a:rPr lang="fa-IR" sz="2400" dirty="0" smtClean="0">
                <a:solidFill>
                  <a:srgbClr val="0070C0"/>
                </a:solidFill>
                <a:cs typeface="B Mitra" panose="00000400000000000000" pitchFamily="2" charset="-78"/>
              </a:rPr>
              <a:t>یک </a:t>
            </a:r>
            <a:r>
              <a:rPr lang="fa-IR" sz="2400" dirty="0">
                <a:solidFill>
                  <a:srgbClr val="0070C0"/>
                </a:solidFill>
                <a:cs typeface="B Mitra" panose="00000400000000000000" pitchFamily="2" charset="-78"/>
              </a:rPr>
              <a:t>چارچوب یک‌بار (با کیفیت بالا) طراحی می‌شود و بارها مورداستفاده قرار می‌گیرد. با تفکیک چارچوب از جزئیات اقتضائی، به‌هنگام‌سازی معلومات ساده‌تر می‌شود</a:t>
            </a:r>
            <a:r>
              <a:rPr lang="fa-IR" sz="2400" dirty="0" smtClean="0">
                <a:solidFill>
                  <a:srgbClr val="0070C0"/>
                </a:solidFill>
                <a:cs typeface="B Mitra" panose="00000400000000000000" pitchFamily="2" charset="-78"/>
              </a:rPr>
              <a:t>؛</a:t>
            </a:r>
          </a:p>
          <a:p>
            <a:pPr algn="ctr" rtl="1"/>
            <a:endParaRPr lang="fa-IR" sz="2400" dirty="0">
              <a:solidFill>
                <a:srgbClr val="0070C0"/>
              </a:solidFill>
              <a:cs typeface="B Mitra" panose="00000400000000000000" pitchFamily="2" charset="-78"/>
            </a:endParaRPr>
          </a:p>
          <a:p>
            <a:pPr algn="ctr" rtl="1"/>
            <a:r>
              <a:rPr lang="fa-IR" sz="2400" dirty="0" smtClean="0">
                <a:solidFill>
                  <a:srgbClr val="0070C0"/>
                </a:solidFill>
                <a:cs typeface="B Mitra" panose="00000400000000000000" pitchFamily="2" charset="-78"/>
              </a:rPr>
              <a:t> </a:t>
            </a:r>
            <a:r>
              <a:rPr lang="fa-IR" sz="2400" dirty="0">
                <a:solidFill>
                  <a:srgbClr val="0070C0"/>
                </a:solidFill>
                <a:cs typeface="B Mitra" panose="00000400000000000000" pitchFamily="2" charset="-78"/>
              </a:rPr>
              <a:t>از یک چارچوب می‌توان برای تدوین محتوای موضوعات متعدد یا مصادیق متعدد یک موضوع در زمان‌های مختلف استفاده نمود.</a:t>
            </a:r>
            <a:endParaRPr lang="en-US" sz="2400" dirty="0">
              <a:solidFill>
                <a:srgbClr val="0070C0"/>
              </a:solidFill>
              <a:cs typeface="B Mitra" panose="00000400000000000000" pitchFamily="2" charset="-78"/>
            </a:endParaRPr>
          </a:p>
          <a:p>
            <a:pPr algn="ctr">
              <a:defRPr/>
            </a:pPr>
            <a:endParaRPr lang="fa-IR" sz="2400" dirty="0">
              <a:solidFill>
                <a:srgbClr val="0070C0"/>
              </a:solidFill>
              <a:cs typeface="B Mitra" panose="00000400000000000000" pitchFamily="2" charset="-78"/>
            </a:endParaRPr>
          </a:p>
          <a:p>
            <a:pPr algn="ctr">
              <a:defRPr/>
            </a:pPr>
            <a:endParaRPr lang="fa-IR" sz="2400" b="1" dirty="0">
              <a:solidFill>
                <a:schemeClr val="tx1"/>
              </a:solidFill>
              <a:cs typeface="B Mitra" pitchFamily="2" charset="-78"/>
            </a:endParaRPr>
          </a:p>
          <a:p>
            <a:pPr algn="ctr">
              <a:defRPr/>
            </a:pPr>
            <a:endParaRPr lang="fa-IR" sz="2400" b="1" dirty="0">
              <a:solidFill>
                <a:schemeClr val="tx1"/>
              </a:solidFill>
              <a:cs typeface="B Mitra" pitchFamily="2" charset="-78"/>
            </a:endParaRPr>
          </a:p>
        </p:txBody>
      </p:sp>
    </p:spTree>
    <p:extLst>
      <p:ext uri="{BB962C8B-B14F-4D97-AF65-F5344CB8AC3E}">
        <p14:creationId xmlns:p14="http://schemas.microsoft.com/office/powerpoint/2010/main" val="65049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rotWithShape="1">
          <a:blip r:embed="rId2"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pic>
        <p:nvPicPr>
          <p:cNvPr id="7"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3" name="Content Placeholder 2"/>
          <p:cNvSpPr>
            <a:spLocks noGrp="1"/>
          </p:cNvSpPr>
          <p:nvPr>
            <p:ph idx="1"/>
          </p:nvPr>
        </p:nvSpPr>
        <p:spPr/>
        <p:txBody>
          <a:bodyPr>
            <a:normAutofit/>
          </a:bodyPr>
          <a:lstStyle/>
          <a:p>
            <a:pPr algn="r" rtl="1">
              <a:buNone/>
            </a:pPr>
            <a:r>
              <a:rPr lang="fa-IR" b="1" dirty="0">
                <a:solidFill>
                  <a:srgbClr val="002060"/>
                </a:solidFill>
                <a:cs typeface="B Mitra" pitchFamily="2" charset="-78"/>
              </a:rPr>
              <a:t>آثار استفاده از </a:t>
            </a:r>
            <a:r>
              <a:rPr lang="fa-IR" b="1" dirty="0" smtClean="0">
                <a:solidFill>
                  <a:srgbClr val="002060"/>
                </a:solidFill>
                <a:cs typeface="B Mitra" pitchFamily="2" charset="-78"/>
              </a:rPr>
              <a:t>چارچوب‌ها </a:t>
            </a:r>
            <a:r>
              <a:rPr lang="fa-IR" b="1" dirty="0">
                <a:solidFill>
                  <a:srgbClr val="002060"/>
                </a:solidFill>
                <a:cs typeface="B Mitra" pitchFamily="2" charset="-78"/>
              </a:rPr>
              <a:t>عبارتند از: </a:t>
            </a:r>
          </a:p>
          <a:p>
            <a:pPr algn="r" rtl="1">
              <a:buNone/>
            </a:pPr>
            <a:endParaRPr lang="fa-IR" b="1" dirty="0">
              <a:solidFill>
                <a:srgbClr val="002060"/>
              </a:solidFill>
              <a:cs typeface="B Mitra" pitchFamily="2" charset="-78"/>
            </a:endParaRPr>
          </a:p>
          <a:p>
            <a:pPr marL="514350" indent="-514350" algn="r" rtl="1" fontAlgn="base">
              <a:buFont typeface="+mj-lt"/>
              <a:buAutoNum type="arabicPeriod"/>
            </a:pPr>
            <a:r>
              <a:rPr lang="fa-IR" dirty="0" smtClean="0">
                <a:solidFill>
                  <a:srgbClr val="002060"/>
                </a:solidFill>
                <a:cs typeface="B Mitra" pitchFamily="2" charset="-78"/>
              </a:rPr>
              <a:t>افزایش سرعت و کیفیت جذب اطلاعات </a:t>
            </a:r>
            <a:endParaRPr lang="fa-IR" dirty="0" smtClean="0">
              <a:solidFill>
                <a:srgbClr val="002060"/>
              </a:solidFill>
              <a:cs typeface="B Mitra" pitchFamily="2" charset="-78"/>
            </a:endParaRPr>
          </a:p>
          <a:p>
            <a:pPr marL="514350" indent="-514350" algn="r" rtl="1" fontAlgn="base">
              <a:buFont typeface="+mj-lt"/>
              <a:buAutoNum type="arabicPeriod"/>
            </a:pPr>
            <a:r>
              <a:rPr lang="fa-IR" dirty="0" smtClean="0">
                <a:solidFill>
                  <a:srgbClr val="002060"/>
                </a:solidFill>
                <a:cs typeface="B Mitra" pitchFamily="2" charset="-78"/>
              </a:rPr>
              <a:t>افزایش کیفیت</a:t>
            </a:r>
            <a:endParaRPr lang="fa-IR" dirty="0" smtClean="0">
              <a:solidFill>
                <a:srgbClr val="002060"/>
              </a:solidFill>
              <a:cs typeface="B Mitra" pitchFamily="2" charset="-78"/>
            </a:endParaRPr>
          </a:p>
          <a:p>
            <a:pPr marL="514350" indent="-514350" algn="r" rtl="1" fontAlgn="base">
              <a:buFont typeface="+mj-lt"/>
              <a:buAutoNum type="arabicPeriod"/>
            </a:pPr>
            <a:r>
              <a:rPr lang="fa-IR" dirty="0" smtClean="0">
                <a:solidFill>
                  <a:srgbClr val="002060"/>
                </a:solidFill>
                <a:cs typeface="B Mitra" pitchFamily="2" charset="-78"/>
              </a:rPr>
              <a:t>افزایش کارایی </a:t>
            </a:r>
          </a:p>
          <a:p>
            <a:pPr marL="514350" indent="-514350" algn="r" rtl="1" fontAlgn="base">
              <a:buFont typeface="+mj-lt"/>
              <a:buAutoNum type="arabicPeriod"/>
            </a:pPr>
            <a:r>
              <a:rPr lang="fa-IR" dirty="0" smtClean="0">
                <a:solidFill>
                  <a:srgbClr val="002060"/>
                </a:solidFill>
                <a:cs typeface="B Mitra" pitchFamily="2" charset="-78"/>
              </a:rPr>
              <a:t>انباشت اطلاعات و دانش</a:t>
            </a:r>
          </a:p>
          <a:p>
            <a:pPr marL="514350" indent="-514350" algn="r" rtl="1" fontAlgn="base">
              <a:buFont typeface="+mj-lt"/>
              <a:buAutoNum type="arabicPeriod"/>
            </a:pPr>
            <a:r>
              <a:rPr lang="fa-IR" dirty="0" smtClean="0">
                <a:solidFill>
                  <a:srgbClr val="002060"/>
                </a:solidFill>
                <a:cs typeface="B Mitra" pitchFamily="2" charset="-78"/>
              </a:rPr>
              <a:t>اشتراک اطلاعات و دانش</a:t>
            </a:r>
          </a:p>
          <a:p>
            <a:pPr marL="514350" indent="-514350" algn="r" rtl="1" fontAlgn="base">
              <a:buFont typeface="+mj-lt"/>
              <a:buAutoNum type="arabicPeriod"/>
            </a:pPr>
            <a:r>
              <a:rPr lang="fa-IR" dirty="0" smtClean="0">
                <a:solidFill>
                  <a:srgbClr val="002060"/>
                </a:solidFill>
                <a:cs typeface="B Mitra" pitchFamily="2" charset="-78"/>
              </a:rPr>
              <a:t>استانداردسازی</a:t>
            </a:r>
          </a:p>
          <a:p>
            <a:endParaRPr lang="en-US" dirty="0"/>
          </a:p>
        </p:txBody>
      </p:sp>
      <p:sp>
        <p:nvSpPr>
          <p:cNvPr id="5" name="Slide Number Placeholder 4"/>
          <p:cNvSpPr>
            <a:spLocks noGrp="1"/>
          </p:cNvSpPr>
          <p:nvPr>
            <p:ph type="sldNum" sz="quarter" idx="12"/>
          </p:nvPr>
        </p:nvSpPr>
        <p:spPr/>
        <p:txBody>
          <a:bodyPr/>
          <a:lstStyle/>
          <a:p>
            <a:fld id="{F079C535-9E50-43CF-9F6A-11468BD0060E}" type="slidenum">
              <a:rPr lang="fa-IR" smtClean="0"/>
              <a:pPr/>
              <a:t>32</a:t>
            </a:fld>
            <a:endParaRPr lang="fa-IR"/>
          </a:p>
        </p:txBody>
      </p:sp>
      <p:sp>
        <p:nvSpPr>
          <p:cNvPr id="8" name="TextBox 7"/>
          <p:cNvSpPr txBox="1"/>
          <p:nvPr/>
        </p:nvSpPr>
        <p:spPr>
          <a:xfrm>
            <a:off x="6096000" y="75927"/>
            <a:ext cx="5751443" cy="646331"/>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زیر ساخت‌های فعالیت‌های علمی - </a:t>
            </a:r>
            <a:r>
              <a:rPr lang="fa-IR" b="1" dirty="0">
                <a:solidFill>
                  <a:srgbClr val="0070C0"/>
                </a:solidFill>
                <a:cs typeface="B Mitra" panose="00000400000000000000" pitchFamily="2" charset="-78"/>
              </a:rPr>
              <a:t>چارچوب‌ها</a:t>
            </a:r>
            <a:endParaRPr lang="en-US" b="1" dirty="0">
              <a:solidFill>
                <a:srgbClr val="0070C0"/>
              </a:solidFill>
              <a:cs typeface="B Mitra" panose="00000400000000000000" pitchFamily="2" charset="-78"/>
            </a:endParaRPr>
          </a:p>
          <a:p>
            <a:pPr lvl="0" algn="r" rtl="1"/>
            <a:endParaRPr lang="en-US" b="1" dirty="0">
              <a:solidFill>
                <a:srgbClr val="0070C0"/>
              </a:solidFill>
              <a:cs typeface="B Mitra" panose="00000400000000000000" pitchFamily="2" charset="-78"/>
            </a:endParaRPr>
          </a:p>
        </p:txBody>
      </p:sp>
      <p:sp>
        <p:nvSpPr>
          <p:cNvPr id="10" name="Rounded Rectangular Callout 9"/>
          <p:cNvSpPr/>
          <p:nvPr/>
        </p:nvSpPr>
        <p:spPr>
          <a:xfrm>
            <a:off x="1378723" y="1698807"/>
            <a:ext cx="5929354" cy="4198219"/>
          </a:xfrm>
          <a:prstGeom prst="wedgeRoundRectCallout">
            <a:avLst>
              <a:gd name="adj1" fmla="val 66447"/>
              <a:gd name="adj2" fmla="val 19610"/>
              <a:gd name="adj3" fmla="val 16667"/>
            </a:avLst>
          </a:prstGeom>
          <a:solidFill>
            <a:schemeClr val="bg2">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lgn="ctr" rtl="1"/>
            <a:endParaRPr lang="fa-IR" sz="2400" dirty="0">
              <a:solidFill>
                <a:srgbClr val="0070C0"/>
              </a:solidFill>
              <a:cs typeface="B Mitra" panose="00000400000000000000" pitchFamily="2" charset="-78"/>
            </a:endParaRPr>
          </a:p>
          <a:p>
            <a:pPr algn="ctr" rtl="1"/>
            <a:r>
              <a:rPr lang="fa-IR" sz="2400" dirty="0">
                <a:solidFill>
                  <a:srgbClr val="0070C0"/>
                </a:solidFill>
                <a:cs typeface="B Mitra" panose="00000400000000000000" pitchFamily="2" charset="-78"/>
              </a:rPr>
              <a:t>با تنوع نمونه‌ها، تغییر شرایط و کسب تجارب و همچنین تغییرات محتواهای بالادستی چارچوب هستند، چارچوب‌ها بهنگام شده و به‌تدریج غنی‌تر می‌شوند</a:t>
            </a:r>
            <a:r>
              <a:rPr lang="fa-IR" sz="2400" dirty="0" smtClean="0">
                <a:solidFill>
                  <a:srgbClr val="0070C0"/>
                </a:solidFill>
                <a:cs typeface="B Mitra" panose="00000400000000000000" pitchFamily="2" charset="-78"/>
              </a:rPr>
              <a:t>؛</a:t>
            </a:r>
          </a:p>
          <a:p>
            <a:pPr algn="ctr" rtl="1"/>
            <a:endParaRPr lang="fa-IR" sz="2400" dirty="0">
              <a:solidFill>
                <a:srgbClr val="0070C0"/>
              </a:solidFill>
              <a:cs typeface="B Mitra" panose="00000400000000000000" pitchFamily="2" charset="-78"/>
            </a:endParaRPr>
          </a:p>
          <a:p>
            <a:pPr algn="ctr" rtl="1"/>
            <a:r>
              <a:rPr lang="fa-IR" sz="2400" dirty="0" smtClean="0">
                <a:solidFill>
                  <a:srgbClr val="0070C0"/>
                </a:solidFill>
                <a:cs typeface="B Mitra" panose="00000400000000000000" pitchFamily="2" charset="-78"/>
              </a:rPr>
              <a:t>محتوای </a:t>
            </a:r>
            <a:r>
              <a:rPr lang="fa-IR" sz="2400" dirty="0">
                <a:solidFill>
                  <a:srgbClr val="0070C0"/>
                </a:solidFill>
                <a:cs typeface="B Mitra" panose="00000400000000000000" pitchFamily="2" charset="-78"/>
              </a:rPr>
              <a:t>اسناد مصداقی معمولاً بازنگری نشده و ایده‌ها و نکات مهم آن‌ها در محتواهای بعدی جریان نمی‌یابد. </a:t>
            </a:r>
            <a:endParaRPr lang="fa-IR" sz="2400" dirty="0" smtClean="0">
              <a:solidFill>
                <a:srgbClr val="0070C0"/>
              </a:solidFill>
              <a:cs typeface="B Mitra" panose="00000400000000000000" pitchFamily="2" charset="-78"/>
            </a:endParaRPr>
          </a:p>
          <a:p>
            <a:pPr algn="ctr" rtl="1"/>
            <a:endParaRPr lang="fa-IR" sz="2400" dirty="0">
              <a:solidFill>
                <a:srgbClr val="0070C0"/>
              </a:solidFill>
              <a:cs typeface="B Mitra" panose="00000400000000000000" pitchFamily="2" charset="-78"/>
            </a:endParaRPr>
          </a:p>
          <a:p>
            <a:pPr algn="ctr" rtl="1"/>
            <a:r>
              <a:rPr lang="fa-IR" sz="2400" dirty="0" smtClean="0">
                <a:solidFill>
                  <a:srgbClr val="0070C0"/>
                </a:solidFill>
                <a:cs typeface="B Mitra" panose="00000400000000000000" pitchFamily="2" charset="-78"/>
              </a:rPr>
              <a:t>به‌عبارت‌دیگر</a:t>
            </a:r>
            <a:r>
              <a:rPr lang="fa-IR" sz="2400" dirty="0">
                <a:solidFill>
                  <a:srgbClr val="0070C0"/>
                </a:solidFill>
                <a:cs typeface="B Mitra" panose="00000400000000000000" pitchFamily="2" charset="-78"/>
              </a:rPr>
              <a:t>، چارچوب‌ها نقش حافظه بلندمدت را </a:t>
            </a:r>
            <a:r>
              <a:rPr lang="fa-IR" sz="2400" dirty="0" smtClean="0">
                <a:solidFill>
                  <a:srgbClr val="0070C0"/>
                </a:solidFill>
                <a:cs typeface="B Mitra" panose="00000400000000000000" pitchFamily="2" charset="-78"/>
              </a:rPr>
              <a:t>دارند.</a:t>
            </a:r>
            <a:endParaRPr lang="en-US" sz="2400" dirty="0"/>
          </a:p>
          <a:p>
            <a:pPr algn="ctr">
              <a:defRPr/>
            </a:pPr>
            <a:endParaRPr lang="fa-IR" sz="2400" dirty="0">
              <a:solidFill>
                <a:srgbClr val="0070C0"/>
              </a:solidFill>
              <a:cs typeface="B Mitra" panose="00000400000000000000" pitchFamily="2" charset="-78"/>
            </a:endParaRPr>
          </a:p>
          <a:p>
            <a:pPr algn="ctr">
              <a:defRPr/>
            </a:pPr>
            <a:endParaRPr lang="fa-IR" sz="2400" b="1" dirty="0">
              <a:solidFill>
                <a:schemeClr val="tx1"/>
              </a:solidFill>
              <a:cs typeface="B Mitra" pitchFamily="2" charset="-78"/>
            </a:endParaRPr>
          </a:p>
          <a:p>
            <a:pPr algn="ctr">
              <a:defRPr/>
            </a:pPr>
            <a:endParaRPr lang="fa-IR" sz="2400" b="1" dirty="0">
              <a:solidFill>
                <a:schemeClr val="tx1"/>
              </a:solidFill>
              <a:cs typeface="B Mitra" pitchFamily="2" charset="-78"/>
            </a:endParaRPr>
          </a:p>
        </p:txBody>
      </p:sp>
    </p:spTree>
    <p:extLst>
      <p:ext uri="{BB962C8B-B14F-4D97-AF65-F5344CB8AC3E}">
        <p14:creationId xmlns:p14="http://schemas.microsoft.com/office/powerpoint/2010/main" val="2915557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rotWithShape="1">
          <a:blip r:embed="rId2"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pic>
        <p:nvPicPr>
          <p:cNvPr id="7"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3" name="Content Placeholder 2"/>
          <p:cNvSpPr>
            <a:spLocks noGrp="1"/>
          </p:cNvSpPr>
          <p:nvPr>
            <p:ph idx="1"/>
          </p:nvPr>
        </p:nvSpPr>
        <p:spPr/>
        <p:txBody>
          <a:bodyPr>
            <a:normAutofit/>
          </a:bodyPr>
          <a:lstStyle/>
          <a:p>
            <a:pPr algn="r" rtl="1">
              <a:buNone/>
            </a:pPr>
            <a:r>
              <a:rPr lang="fa-IR" b="1" dirty="0">
                <a:solidFill>
                  <a:srgbClr val="002060"/>
                </a:solidFill>
                <a:cs typeface="B Mitra" pitchFamily="2" charset="-78"/>
              </a:rPr>
              <a:t>آثار استفاده از </a:t>
            </a:r>
            <a:r>
              <a:rPr lang="fa-IR" b="1" dirty="0" smtClean="0">
                <a:solidFill>
                  <a:srgbClr val="002060"/>
                </a:solidFill>
                <a:cs typeface="B Mitra" pitchFamily="2" charset="-78"/>
              </a:rPr>
              <a:t>چارچوب‌ها </a:t>
            </a:r>
            <a:r>
              <a:rPr lang="fa-IR" b="1" dirty="0">
                <a:solidFill>
                  <a:srgbClr val="002060"/>
                </a:solidFill>
                <a:cs typeface="B Mitra" pitchFamily="2" charset="-78"/>
              </a:rPr>
              <a:t>عبارتند از: </a:t>
            </a:r>
          </a:p>
          <a:p>
            <a:pPr algn="r" rtl="1">
              <a:buNone/>
            </a:pPr>
            <a:endParaRPr lang="fa-IR" b="1" dirty="0">
              <a:solidFill>
                <a:srgbClr val="002060"/>
              </a:solidFill>
              <a:cs typeface="B Mitra" pitchFamily="2" charset="-78"/>
            </a:endParaRPr>
          </a:p>
          <a:p>
            <a:pPr marL="514350" indent="-514350" algn="r" rtl="1" fontAlgn="base">
              <a:buFont typeface="+mj-lt"/>
              <a:buAutoNum type="arabicPeriod"/>
            </a:pPr>
            <a:r>
              <a:rPr lang="fa-IR" dirty="0" smtClean="0">
                <a:solidFill>
                  <a:srgbClr val="002060"/>
                </a:solidFill>
                <a:cs typeface="B Mitra" pitchFamily="2" charset="-78"/>
              </a:rPr>
              <a:t>افزایش سرعت و کیفیت جذب اطلاعات </a:t>
            </a:r>
            <a:endParaRPr lang="fa-IR" dirty="0" smtClean="0">
              <a:solidFill>
                <a:srgbClr val="002060"/>
              </a:solidFill>
              <a:cs typeface="B Mitra" pitchFamily="2" charset="-78"/>
            </a:endParaRPr>
          </a:p>
          <a:p>
            <a:pPr marL="514350" indent="-514350" algn="r" rtl="1" fontAlgn="base">
              <a:buFont typeface="+mj-lt"/>
              <a:buAutoNum type="arabicPeriod"/>
            </a:pPr>
            <a:r>
              <a:rPr lang="fa-IR" dirty="0" smtClean="0">
                <a:solidFill>
                  <a:srgbClr val="002060"/>
                </a:solidFill>
                <a:cs typeface="B Mitra" pitchFamily="2" charset="-78"/>
              </a:rPr>
              <a:t>افزایش کیفیت</a:t>
            </a:r>
            <a:endParaRPr lang="fa-IR" dirty="0" smtClean="0">
              <a:solidFill>
                <a:srgbClr val="002060"/>
              </a:solidFill>
              <a:cs typeface="B Mitra" pitchFamily="2" charset="-78"/>
            </a:endParaRPr>
          </a:p>
          <a:p>
            <a:pPr marL="514350" indent="-514350" algn="r" rtl="1" fontAlgn="base">
              <a:buFont typeface="+mj-lt"/>
              <a:buAutoNum type="arabicPeriod"/>
            </a:pPr>
            <a:r>
              <a:rPr lang="fa-IR" dirty="0" smtClean="0">
                <a:solidFill>
                  <a:srgbClr val="002060"/>
                </a:solidFill>
                <a:cs typeface="B Mitra" pitchFamily="2" charset="-78"/>
              </a:rPr>
              <a:t>افزایش کارایی </a:t>
            </a:r>
          </a:p>
          <a:p>
            <a:pPr marL="514350" indent="-514350" algn="r" rtl="1" fontAlgn="base">
              <a:buFont typeface="+mj-lt"/>
              <a:buAutoNum type="arabicPeriod"/>
            </a:pPr>
            <a:r>
              <a:rPr lang="fa-IR" dirty="0" smtClean="0">
                <a:solidFill>
                  <a:srgbClr val="002060"/>
                </a:solidFill>
                <a:cs typeface="B Mitra" pitchFamily="2" charset="-78"/>
              </a:rPr>
              <a:t>انباشت اطلاعات و دانش</a:t>
            </a:r>
          </a:p>
          <a:p>
            <a:pPr marL="514350" indent="-514350" algn="r" rtl="1" fontAlgn="base">
              <a:buFont typeface="+mj-lt"/>
              <a:buAutoNum type="arabicPeriod"/>
            </a:pPr>
            <a:r>
              <a:rPr lang="fa-IR" dirty="0" smtClean="0">
                <a:solidFill>
                  <a:srgbClr val="002060"/>
                </a:solidFill>
                <a:cs typeface="B Mitra" pitchFamily="2" charset="-78"/>
              </a:rPr>
              <a:t>اشتراک اطلاعات و دانش</a:t>
            </a:r>
          </a:p>
          <a:p>
            <a:pPr marL="514350" indent="-514350" algn="r" rtl="1" fontAlgn="base">
              <a:buFont typeface="+mj-lt"/>
              <a:buAutoNum type="arabicPeriod"/>
            </a:pPr>
            <a:r>
              <a:rPr lang="fa-IR" dirty="0" smtClean="0">
                <a:solidFill>
                  <a:srgbClr val="002060"/>
                </a:solidFill>
                <a:cs typeface="B Mitra" pitchFamily="2" charset="-78"/>
              </a:rPr>
              <a:t>استانداردسازی</a:t>
            </a:r>
          </a:p>
          <a:p>
            <a:endParaRPr lang="en-US" dirty="0"/>
          </a:p>
        </p:txBody>
      </p:sp>
      <p:sp>
        <p:nvSpPr>
          <p:cNvPr id="5" name="Slide Number Placeholder 4"/>
          <p:cNvSpPr>
            <a:spLocks noGrp="1"/>
          </p:cNvSpPr>
          <p:nvPr>
            <p:ph type="sldNum" sz="quarter" idx="12"/>
          </p:nvPr>
        </p:nvSpPr>
        <p:spPr/>
        <p:txBody>
          <a:bodyPr/>
          <a:lstStyle/>
          <a:p>
            <a:fld id="{F079C535-9E50-43CF-9F6A-11468BD0060E}" type="slidenum">
              <a:rPr lang="fa-IR" smtClean="0"/>
              <a:pPr/>
              <a:t>33</a:t>
            </a:fld>
            <a:endParaRPr lang="fa-IR"/>
          </a:p>
        </p:txBody>
      </p:sp>
      <p:sp>
        <p:nvSpPr>
          <p:cNvPr id="8" name="TextBox 7"/>
          <p:cNvSpPr txBox="1"/>
          <p:nvPr/>
        </p:nvSpPr>
        <p:spPr>
          <a:xfrm>
            <a:off x="6096000" y="75927"/>
            <a:ext cx="5751443" cy="646331"/>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زیر ساخت‌های فعالیت‌های علمی - </a:t>
            </a:r>
            <a:r>
              <a:rPr lang="fa-IR" b="1" dirty="0">
                <a:solidFill>
                  <a:srgbClr val="0070C0"/>
                </a:solidFill>
                <a:cs typeface="B Mitra" panose="00000400000000000000" pitchFamily="2" charset="-78"/>
              </a:rPr>
              <a:t>چارچوب‌ها</a:t>
            </a:r>
            <a:endParaRPr lang="en-US" b="1" dirty="0">
              <a:solidFill>
                <a:srgbClr val="0070C0"/>
              </a:solidFill>
              <a:cs typeface="B Mitra" panose="00000400000000000000" pitchFamily="2" charset="-78"/>
            </a:endParaRPr>
          </a:p>
          <a:p>
            <a:pPr lvl="0" algn="r" rtl="1"/>
            <a:endParaRPr lang="en-US" b="1" dirty="0">
              <a:solidFill>
                <a:srgbClr val="0070C0"/>
              </a:solidFill>
              <a:cs typeface="B Mitra" panose="00000400000000000000" pitchFamily="2" charset="-78"/>
            </a:endParaRPr>
          </a:p>
        </p:txBody>
      </p:sp>
      <p:sp>
        <p:nvSpPr>
          <p:cNvPr id="10" name="Rounded Rectangular Callout 9"/>
          <p:cNvSpPr/>
          <p:nvPr/>
        </p:nvSpPr>
        <p:spPr>
          <a:xfrm>
            <a:off x="1378723" y="3140765"/>
            <a:ext cx="5929354" cy="2756261"/>
          </a:xfrm>
          <a:prstGeom prst="wedgeRoundRectCallout">
            <a:avLst>
              <a:gd name="adj1" fmla="val 64436"/>
              <a:gd name="adj2" fmla="val 21989"/>
              <a:gd name="adj3" fmla="val 16667"/>
            </a:avLst>
          </a:prstGeom>
          <a:solidFill>
            <a:schemeClr val="bg2">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lgn="ctr" rtl="1"/>
            <a:endParaRPr lang="fa-IR" sz="2400" dirty="0">
              <a:solidFill>
                <a:srgbClr val="0070C0"/>
              </a:solidFill>
              <a:cs typeface="B Mitra" panose="00000400000000000000" pitchFamily="2" charset="-78"/>
            </a:endParaRPr>
          </a:p>
          <a:p>
            <a:pPr algn="ctr" rtl="1"/>
            <a:r>
              <a:rPr lang="fa-IR" sz="2400" dirty="0" smtClean="0">
                <a:solidFill>
                  <a:srgbClr val="0070C0"/>
                </a:solidFill>
                <a:cs typeface="B Mitra" panose="00000400000000000000" pitchFamily="2" charset="-78"/>
              </a:rPr>
              <a:t>ایده‌ها </a:t>
            </a:r>
            <a:r>
              <a:rPr lang="fa-IR" sz="2400" dirty="0">
                <a:solidFill>
                  <a:srgbClr val="0070C0"/>
                </a:solidFill>
                <a:cs typeface="B Mitra" panose="00000400000000000000" pitchFamily="2" charset="-78"/>
              </a:rPr>
              <a:t>و نکاتی که در نمونه‌ها مطرح می‌شوند، عمومیت‌یافته و به چارچوب‌ها اضافه می‌شوند و با استفاده از محتوای ساماندهی شده در چارچوب‌ها، طرح‌ها در نمونه‌های دیگری، این ایده‌ها و نکات به آن‌ها انتقال می‌یابد.</a:t>
            </a:r>
            <a:endParaRPr lang="en-US" sz="2400" dirty="0">
              <a:solidFill>
                <a:srgbClr val="0070C0"/>
              </a:solidFill>
              <a:cs typeface="B Mitra" panose="00000400000000000000" pitchFamily="2" charset="-78"/>
            </a:endParaRPr>
          </a:p>
          <a:p>
            <a:pPr algn="ctr">
              <a:defRPr/>
            </a:pPr>
            <a:endParaRPr lang="fa-IR" sz="2400" dirty="0">
              <a:solidFill>
                <a:srgbClr val="0070C0"/>
              </a:solidFill>
              <a:cs typeface="B Mitra" panose="00000400000000000000" pitchFamily="2" charset="-78"/>
            </a:endParaRPr>
          </a:p>
          <a:p>
            <a:pPr algn="ctr">
              <a:defRPr/>
            </a:pPr>
            <a:endParaRPr lang="fa-IR" sz="2400" b="1" dirty="0">
              <a:solidFill>
                <a:schemeClr val="tx1"/>
              </a:solidFill>
              <a:cs typeface="B Mitra" pitchFamily="2" charset="-78"/>
            </a:endParaRPr>
          </a:p>
          <a:p>
            <a:pPr algn="ctr">
              <a:defRPr/>
            </a:pPr>
            <a:endParaRPr lang="fa-IR" sz="2400" b="1" dirty="0">
              <a:solidFill>
                <a:schemeClr val="tx1"/>
              </a:solidFill>
              <a:cs typeface="B Mitra" pitchFamily="2" charset="-78"/>
            </a:endParaRPr>
          </a:p>
        </p:txBody>
      </p:sp>
    </p:spTree>
    <p:extLst>
      <p:ext uri="{BB962C8B-B14F-4D97-AF65-F5344CB8AC3E}">
        <p14:creationId xmlns:p14="http://schemas.microsoft.com/office/powerpoint/2010/main" val="895321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rotWithShape="1">
          <a:blip r:embed="rId2"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pic>
        <p:nvPicPr>
          <p:cNvPr id="7"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3" name="Content Placeholder 2"/>
          <p:cNvSpPr>
            <a:spLocks noGrp="1"/>
          </p:cNvSpPr>
          <p:nvPr>
            <p:ph idx="1"/>
          </p:nvPr>
        </p:nvSpPr>
        <p:spPr/>
        <p:txBody>
          <a:bodyPr>
            <a:normAutofit/>
          </a:bodyPr>
          <a:lstStyle/>
          <a:p>
            <a:pPr algn="r" rtl="1">
              <a:buNone/>
            </a:pPr>
            <a:r>
              <a:rPr lang="fa-IR" b="1" dirty="0">
                <a:solidFill>
                  <a:srgbClr val="002060"/>
                </a:solidFill>
                <a:cs typeface="B Mitra" pitchFamily="2" charset="-78"/>
              </a:rPr>
              <a:t>آثار استفاده از </a:t>
            </a:r>
            <a:r>
              <a:rPr lang="fa-IR" b="1" dirty="0" smtClean="0">
                <a:solidFill>
                  <a:srgbClr val="002060"/>
                </a:solidFill>
                <a:cs typeface="B Mitra" pitchFamily="2" charset="-78"/>
              </a:rPr>
              <a:t>چارچوب‌ها </a:t>
            </a:r>
            <a:r>
              <a:rPr lang="fa-IR" b="1" dirty="0">
                <a:solidFill>
                  <a:srgbClr val="002060"/>
                </a:solidFill>
                <a:cs typeface="B Mitra" pitchFamily="2" charset="-78"/>
              </a:rPr>
              <a:t>عبارتند از: </a:t>
            </a:r>
          </a:p>
          <a:p>
            <a:pPr algn="r" rtl="1">
              <a:buNone/>
            </a:pPr>
            <a:endParaRPr lang="fa-IR" b="1" dirty="0">
              <a:solidFill>
                <a:srgbClr val="002060"/>
              </a:solidFill>
              <a:cs typeface="B Mitra" pitchFamily="2" charset="-78"/>
            </a:endParaRPr>
          </a:p>
          <a:p>
            <a:pPr marL="514350" indent="-514350" algn="r" rtl="1" fontAlgn="base">
              <a:buFont typeface="+mj-lt"/>
              <a:buAutoNum type="arabicPeriod"/>
            </a:pPr>
            <a:r>
              <a:rPr lang="fa-IR" dirty="0" smtClean="0">
                <a:solidFill>
                  <a:srgbClr val="002060"/>
                </a:solidFill>
                <a:cs typeface="B Mitra" pitchFamily="2" charset="-78"/>
              </a:rPr>
              <a:t>افزایش سرعت و کیفیت جذب اطلاعات </a:t>
            </a:r>
            <a:endParaRPr lang="fa-IR" dirty="0" smtClean="0">
              <a:solidFill>
                <a:srgbClr val="002060"/>
              </a:solidFill>
              <a:cs typeface="B Mitra" pitchFamily="2" charset="-78"/>
            </a:endParaRPr>
          </a:p>
          <a:p>
            <a:pPr marL="514350" indent="-514350" algn="r" rtl="1" fontAlgn="base">
              <a:buFont typeface="+mj-lt"/>
              <a:buAutoNum type="arabicPeriod"/>
            </a:pPr>
            <a:r>
              <a:rPr lang="fa-IR" dirty="0" smtClean="0">
                <a:solidFill>
                  <a:srgbClr val="002060"/>
                </a:solidFill>
                <a:cs typeface="B Mitra" pitchFamily="2" charset="-78"/>
              </a:rPr>
              <a:t>افزایش کیفیت</a:t>
            </a:r>
            <a:endParaRPr lang="fa-IR" dirty="0" smtClean="0">
              <a:solidFill>
                <a:srgbClr val="002060"/>
              </a:solidFill>
              <a:cs typeface="B Mitra" pitchFamily="2" charset="-78"/>
            </a:endParaRPr>
          </a:p>
          <a:p>
            <a:pPr marL="514350" indent="-514350" algn="r" rtl="1" fontAlgn="base">
              <a:buFont typeface="+mj-lt"/>
              <a:buAutoNum type="arabicPeriod"/>
            </a:pPr>
            <a:r>
              <a:rPr lang="fa-IR" dirty="0" smtClean="0">
                <a:solidFill>
                  <a:srgbClr val="002060"/>
                </a:solidFill>
                <a:cs typeface="B Mitra" pitchFamily="2" charset="-78"/>
              </a:rPr>
              <a:t>افزایش کارایی </a:t>
            </a:r>
          </a:p>
          <a:p>
            <a:pPr marL="514350" indent="-514350" algn="r" rtl="1" fontAlgn="base">
              <a:buFont typeface="+mj-lt"/>
              <a:buAutoNum type="arabicPeriod"/>
            </a:pPr>
            <a:r>
              <a:rPr lang="fa-IR" dirty="0" smtClean="0">
                <a:solidFill>
                  <a:srgbClr val="002060"/>
                </a:solidFill>
                <a:cs typeface="B Mitra" pitchFamily="2" charset="-78"/>
              </a:rPr>
              <a:t>انباشت اطلاعات و دانش</a:t>
            </a:r>
          </a:p>
          <a:p>
            <a:pPr marL="514350" indent="-514350" algn="r" rtl="1" fontAlgn="base">
              <a:buFont typeface="+mj-lt"/>
              <a:buAutoNum type="arabicPeriod"/>
            </a:pPr>
            <a:r>
              <a:rPr lang="fa-IR" dirty="0" smtClean="0">
                <a:solidFill>
                  <a:srgbClr val="002060"/>
                </a:solidFill>
                <a:cs typeface="B Mitra" pitchFamily="2" charset="-78"/>
              </a:rPr>
              <a:t>اشتراک اطلاعات و دانش</a:t>
            </a:r>
          </a:p>
          <a:p>
            <a:pPr marL="514350" indent="-514350" algn="r" rtl="1" fontAlgn="base">
              <a:buFont typeface="+mj-lt"/>
              <a:buAutoNum type="arabicPeriod"/>
            </a:pPr>
            <a:r>
              <a:rPr lang="fa-IR" dirty="0" smtClean="0">
                <a:solidFill>
                  <a:srgbClr val="002060"/>
                </a:solidFill>
                <a:cs typeface="B Mitra" pitchFamily="2" charset="-78"/>
              </a:rPr>
              <a:t>استانداردسازی</a:t>
            </a:r>
          </a:p>
          <a:p>
            <a:endParaRPr lang="en-US" dirty="0"/>
          </a:p>
        </p:txBody>
      </p:sp>
      <p:sp>
        <p:nvSpPr>
          <p:cNvPr id="5" name="Slide Number Placeholder 4"/>
          <p:cNvSpPr>
            <a:spLocks noGrp="1"/>
          </p:cNvSpPr>
          <p:nvPr>
            <p:ph type="sldNum" sz="quarter" idx="12"/>
          </p:nvPr>
        </p:nvSpPr>
        <p:spPr/>
        <p:txBody>
          <a:bodyPr/>
          <a:lstStyle/>
          <a:p>
            <a:fld id="{F079C535-9E50-43CF-9F6A-11468BD0060E}" type="slidenum">
              <a:rPr lang="fa-IR" smtClean="0"/>
              <a:pPr/>
              <a:t>34</a:t>
            </a:fld>
            <a:endParaRPr lang="fa-IR"/>
          </a:p>
        </p:txBody>
      </p:sp>
      <p:sp>
        <p:nvSpPr>
          <p:cNvPr id="8" name="TextBox 7"/>
          <p:cNvSpPr txBox="1"/>
          <p:nvPr/>
        </p:nvSpPr>
        <p:spPr>
          <a:xfrm>
            <a:off x="6096000" y="75927"/>
            <a:ext cx="5751443" cy="646331"/>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زیر ساخت‌های فعالیت‌های علمی - </a:t>
            </a:r>
            <a:r>
              <a:rPr lang="fa-IR" b="1" dirty="0">
                <a:solidFill>
                  <a:srgbClr val="0070C0"/>
                </a:solidFill>
                <a:cs typeface="B Mitra" panose="00000400000000000000" pitchFamily="2" charset="-78"/>
              </a:rPr>
              <a:t>چارچوب‌ها</a:t>
            </a:r>
            <a:endParaRPr lang="en-US" b="1" dirty="0">
              <a:solidFill>
                <a:srgbClr val="0070C0"/>
              </a:solidFill>
              <a:cs typeface="B Mitra" panose="00000400000000000000" pitchFamily="2" charset="-78"/>
            </a:endParaRPr>
          </a:p>
          <a:p>
            <a:pPr lvl="0" algn="r" rtl="1"/>
            <a:endParaRPr lang="en-US" b="1" dirty="0">
              <a:solidFill>
                <a:srgbClr val="0070C0"/>
              </a:solidFill>
              <a:cs typeface="B Mitra" panose="00000400000000000000" pitchFamily="2" charset="-78"/>
            </a:endParaRPr>
          </a:p>
        </p:txBody>
      </p:sp>
      <p:sp>
        <p:nvSpPr>
          <p:cNvPr id="10" name="Rounded Rectangular Callout 9"/>
          <p:cNvSpPr/>
          <p:nvPr/>
        </p:nvSpPr>
        <p:spPr>
          <a:xfrm>
            <a:off x="1511245" y="4217750"/>
            <a:ext cx="5929354" cy="2040643"/>
          </a:xfrm>
          <a:prstGeom prst="wedgeRoundRectCallout">
            <a:avLst>
              <a:gd name="adj1" fmla="val 81422"/>
              <a:gd name="adj2" fmla="val 21989"/>
              <a:gd name="adj3" fmla="val 16667"/>
            </a:avLst>
          </a:prstGeom>
          <a:solidFill>
            <a:schemeClr val="bg2">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lgn="ctr" rtl="1"/>
            <a:endParaRPr lang="fa-IR" sz="2400" dirty="0">
              <a:solidFill>
                <a:srgbClr val="0070C0"/>
              </a:solidFill>
              <a:cs typeface="B Mitra" panose="00000400000000000000" pitchFamily="2" charset="-78"/>
            </a:endParaRPr>
          </a:p>
          <a:p>
            <a:pPr algn="ctr" rtl="1"/>
            <a:r>
              <a:rPr lang="fa-IR" sz="2400" dirty="0">
                <a:solidFill>
                  <a:srgbClr val="0070C0"/>
                </a:solidFill>
                <a:cs typeface="B Mitra" panose="00000400000000000000" pitchFamily="2" charset="-78"/>
              </a:rPr>
              <a:t>می‌توان از چارچوب به‌عنوان </a:t>
            </a:r>
            <a:r>
              <a:rPr lang="fa-IR" sz="2400" dirty="0">
                <a:solidFill>
                  <a:srgbClr val="0070C0"/>
                </a:solidFill>
                <a:cs typeface="B Mitra" panose="00000400000000000000" pitchFamily="2" charset="-78"/>
              </a:rPr>
              <a:t>مبنایی</a:t>
            </a:r>
            <a:r>
              <a:rPr lang="fa-IR" sz="2400" dirty="0">
                <a:solidFill>
                  <a:srgbClr val="0070C0"/>
                </a:solidFill>
                <a:cs typeface="B Mitra" panose="00000400000000000000" pitchFamily="2" charset="-78"/>
              </a:rPr>
              <a:t> برای نقد و ارزیابی محتواهای تولیدشده استفاده کرد</a:t>
            </a:r>
            <a:r>
              <a:rPr lang="en-US" sz="2400" dirty="0" smtClean="0">
                <a:solidFill>
                  <a:srgbClr val="0070C0"/>
                </a:solidFill>
                <a:cs typeface="B Mitra" panose="00000400000000000000" pitchFamily="2" charset="-78"/>
              </a:rPr>
              <a:t>.</a:t>
            </a:r>
          </a:p>
          <a:p>
            <a:pPr algn="ctr">
              <a:defRPr/>
            </a:pPr>
            <a:endParaRPr lang="fa-IR" sz="2400" dirty="0" smtClean="0">
              <a:solidFill>
                <a:srgbClr val="0070C0"/>
              </a:solidFill>
              <a:cs typeface="B Mitra" panose="00000400000000000000" pitchFamily="2" charset="-78"/>
            </a:endParaRPr>
          </a:p>
          <a:p>
            <a:pPr algn="ctr">
              <a:defRPr/>
            </a:pPr>
            <a:endParaRPr lang="fa-IR" sz="2400" dirty="0" smtClean="0">
              <a:solidFill>
                <a:srgbClr val="0070C0"/>
              </a:solidFill>
              <a:cs typeface="B Mitra" panose="00000400000000000000" pitchFamily="2" charset="-78"/>
            </a:endParaRPr>
          </a:p>
          <a:p>
            <a:pPr algn="ctr">
              <a:defRPr/>
            </a:pPr>
            <a:endParaRPr lang="fa-IR" sz="2400" dirty="0">
              <a:solidFill>
                <a:srgbClr val="0070C0"/>
              </a:solidFill>
              <a:cs typeface="B Mitra" panose="00000400000000000000" pitchFamily="2" charset="-78"/>
            </a:endParaRPr>
          </a:p>
        </p:txBody>
      </p:sp>
    </p:spTree>
    <p:extLst>
      <p:ext uri="{BB962C8B-B14F-4D97-AF65-F5344CB8AC3E}">
        <p14:creationId xmlns:p14="http://schemas.microsoft.com/office/powerpoint/2010/main" val="29091839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3" name="Content Placeholder 2"/>
          <p:cNvSpPr>
            <a:spLocks noGrp="1"/>
          </p:cNvSpPr>
          <p:nvPr>
            <p:ph idx="1"/>
          </p:nvPr>
        </p:nvSpPr>
        <p:spPr>
          <a:xfrm>
            <a:off x="838200" y="1298713"/>
            <a:ext cx="10515600" cy="4878250"/>
          </a:xfrm>
        </p:spPr>
        <p:txBody>
          <a:bodyPr/>
          <a:lstStyle/>
          <a:p>
            <a:pPr algn="ctr">
              <a:defRPr/>
            </a:pPr>
            <a:endParaRPr lang="fa-IR" dirty="0">
              <a:solidFill>
                <a:srgbClr val="C00000"/>
              </a:solidFill>
              <a:cs typeface="B Mitra" pitchFamily="2" charset="-78"/>
            </a:endParaRPr>
          </a:p>
          <a:p>
            <a:pPr marL="0" indent="0" algn="ctr" rtl="1">
              <a:buNone/>
            </a:pPr>
            <a:r>
              <a:rPr lang="fa-IR" sz="3600" b="1" dirty="0" smtClean="0">
                <a:solidFill>
                  <a:srgbClr val="0070C0"/>
                </a:solidFill>
                <a:cs typeface="B Mitra" panose="00000400000000000000" pitchFamily="2" charset="-78"/>
              </a:rPr>
              <a:t>فناوری‌ اطلاعات </a:t>
            </a:r>
            <a:r>
              <a:rPr lang="fa-IR" sz="3600" b="1" dirty="0">
                <a:solidFill>
                  <a:srgbClr val="0070C0"/>
                </a:solidFill>
                <a:cs typeface="B Mitra" panose="00000400000000000000" pitchFamily="2" charset="-78"/>
              </a:rPr>
              <a:t>و </a:t>
            </a:r>
            <a:r>
              <a:rPr lang="fa-IR" sz="3600" b="1" dirty="0" smtClean="0">
                <a:solidFill>
                  <a:srgbClr val="0070C0"/>
                </a:solidFill>
                <a:cs typeface="B Mitra" panose="00000400000000000000" pitchFamily="2" charset="-78"/>
              </a:rPr>
              <a:t>ارتباطات</a:t>
            </a:r>
          </a:p>
          <a:p>
            <a:pPr marL="0" indent="0" algn="ctr" rtl="1">
              <a:buNone/>
            </a:pPr>
            <a:endParaRPr lang="fa-IR" sz="3600" b="1" dirty="0">
              <a:solidFill>
                <a:srgbClr val="0070C0"/>
              </a:solidFill>
              <a:cs typeface="B Mitra" panose="00000400000000000000" pitchFamily="2" charset="-78"/>
            </a:endParaRPr>
          </a:p>
          <a:p>
            <a:pPr marL="0" indent="0" algn="ctr" rtl="1">
              <a:buNone/>
            </a:pPr>
            <a:r>
              <a:rPr lang="fa-IR" dirty="0" smtClean="0">
                <a:cs typeface="B Mitra" panose="00000400000000000000" pitchFamily="2" charset="-78"/>
              </a:rPr>
              <a:t>با </a:t>
            </a:r>
            <a:r>
              <a:rPr lang="fa-IR" dirty="0">
                <a:cs typeface="B Mitra" panose="00000400000000000000" pitchFamily="2" charset="-78"/>
              </a:rPr>
              <a:t>استفاده از فناوری‌های مناسب اطلاعات و ارتباطات، تبادل دانش و اطلاعات بهتر و بیشتر شده و بر سرعت و کیفیت فعالیت‌های دانشی افزوده می‌شود؛ البته انتخاب فناوری مناسب بسیار مهم است</a:t>
            </a:r>
            <a:r>
              <a:rPr lang="en-US" dirty="0" smtClean="0">
                <a:cs typeface="B Mitra" panose="00000400000000000000" pitchFamily="2" charset="-78"/>
              </a:rPr>
              <a:t>.</a:t>
            </a:r>
            <a:endParaRPr lang="fa-IR" dirty="0" smtClean="0">
              <a:cs typeface="B Mitra" panose="00000400000000000000" pitchFamily="2" charset="-78"/>
            </a:endParaRPr>
          </a:p>
          <a:p>
            <a:pPr marL="0" indent="0" algn="ctr" rtl="1">
              <a:buNone/>
            </a:pPr>
            <a:endParaRPr lang="en-US" dirty="0">
              <a:cs typeface="B Mitra" panose="00000400000000000000" pitchFamily="2" charset="-78"/>
            </a:endParaRPr>
          </a:p>
          <a:p>
            <a:pPr marL="0" indent="0" algn="ctr" rtl="1">
              <a:buNone/>
            </a:pPr>
            <a:r>
              <a:rPr lang="en-US" sz="2400" dirty="0">
                <a:solidFill>
                  <a:srgbClr val="FF0000"/>
                </a:solidFill>
                <a:cs typeface="B Mitra" panose="00000400000000000000" pitchFamily="2" charset="-78"/>
              </a:rPr>
              <a:t> </a:t>
            </a:r>
            <a:r>
              <a:rPr lang="fa-IR" sz="2400" dirty="0" smtClean="0">
                <a:solidFill>
                  <a:srgbClr val="FF0000"/>
                </a:solidFill>
                <a:cs typeface="B Mitra" panose="00000400000000000000" pitchFamily="2" charset="-78"/>
              </a:rPr>
              <a:t>هرچند</a:t>
            </a:r>
            <a:r>
              <a:rPr lang="en-US" sz="2400" dirty="0">
                <a:solidFill>
                  <a:srgbClr val="FF0000"/>
                </a:solidFill>
                <a:cs typeface="B Mitra" panose="00000400000000000000" pitchFamily="2" charset="-78"/>
              </a:rPr>
              <a:t> </a:t>
            </a:r>
            <a:r>
              <a:rPr lang="fa-IR" sz="2400" dirty="0">
                <a:solidFill>
                  <a:srgbClr val="FF0000"/>
                </a:solidFill>
                <a:cs typeface="B Mitra" panose="00000400000000000000" pitchFamily="2" charset="-78"/>
              </a:rPr>
              <a:t>نرم‌افزار نقش محوری در سامانه دانش دارد، اما به‌تنهایی کافی نیست. </a:t>
            </a:r>
            <a:endParaRPr lang="fa-IR" sz="2400" dirty="0" smtClean="0">
              <a:solidFill>
                <a:srgbClr val="FF0000"/>
              </a:solidFill>
              <a:cs typeface="B Mitra" panose="00000400000000000000" pitchFamily="2" charset="-78"/>
            </a:endParaRPr>
          </a:p>
          <a:p>
            <a:pPr marL="0" indent="0" algn="ctr" rtl="1">
              <a:buNone/>
            </a:pPr>
            <a:r>
              <a:rPr lang="fa-IR" sz="2400" dirty="0" smtClean="0">
                <a:solidFill>
                  <a:srgbClr val="FF0000"/>
                </a:solidFill>
                <a:cs typeface="B Mitra" panose="00000400000000000000" pitchFamily="2" charset="-78"/>
              </a:rPr>
              <a:t>حتی </a:t>
            </a:r>
            <a:r>
              <a:rPr lang="fa-IR" sz="2400" dirty="0">
                <a:solidFill>
                  <a:srgbClr val="FF0000"/>
                </a:solidFill>
                <a:cs typeface="B Mitra" panose="00000400000000000000" pitchFamily="2" charset="-78"/>
              </a:rPr>
              <a:t>با استفاده از جامع‌ترین نرم‌افزارها، همچنان باید از سایر روش‌ها و کانال‌های ارتباطی مانند جلسه، همایش، نشست، تلفن و…  در تولید و انتشار علم باید استفاده نمود</a:t>
            </a:r>
            <a:r>
              <a:rPr lang="en-US" sz="2400" dirty="0">
                <a:solidFill>
                  <a:srgbClr val="FF0000"/>
                </a:solidFill>
                <a:cs typeface="B Mitra" panose="00000400000000000000" pitchFamily="2" charset="-78"/>
              </a:rPr>
              <a:t>.</a:t>
            </a:r>
          </a:p>
        </p:txBody>
      </p:sp>
      <p:sp>
        <p:nvSpPr>
          <p:cNvPr id="6" name="TextBox 5"/>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زیر ساخت‌های فعالیت‌های علمی – </a:t>
            </a:r>
            <a:r>
              <a:rPr lang="fa-IR" b="1" dirty="0" smtClean="0">
                <a:solidFill>
                  <a:srgbClr val="0070C0"/>
                </a:solidFill>
                <a:cs typeface="B Mitra" panose="00000400000000000000" pitchFamily="2" charset="-78"/>
              </a:rPr>
              <a:t>فناوری اطلاعات </a:t>
            </a:r>
            <a:r>
              <a:rPr lang="fa-IR" b="1" dirty="0" smtClean="0">
                <a:solidFill>
                  <a:srgbClr val="0070C0"/>
                </a:solidFill>
                <a:cs typeface="B Mitra" panose="00000400000000000000" pitchFamily="2" charset="-78"/>
              </a:rPr>
              <a:t>و ارتباطات</a:t>
            </a:r>
            <a:endParaRPr lang="en-US" b="1" dirty="0">
              <a:solidFill>
                <a:srgbClr val="0070C0"/>
              </a:solidFill>
              <a:cs typeface="B Mitra" panose="00000400000000000000" pitchFamily="2" charset="-78"/>
            </a:endParaRPr>
          </a:p>
        </p:txBody>
      </p:sp>
      <p:pic>
        <p:nvPicPr>
          <p:cNvPr id="5"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2" name="Slide Number Placeholder 1"/>
          <p:cNvSpPr>
            <a:spLocks noGrp="1"/>
          </p:cNvSpPr>
          <p:nvPr>
            <p:ph type="sldNum" sz="quarter" idx="12"/>
          </p:nvPr>
        </p:nvSpPr>
        <p:spPr/>
        <p:txBody>
          <a:bodyPr/>
          <a:lstStyle/>
          <a:p>
            <a:fld id="{2E522C95-F6A9-4386-92CA-8A59C7DEBAD6}" type="slidenum">
              <a:rPr lang="en-US" smtClean="0"/>
              <a:t>35</a:t>
            </a:fld>
            <a:endParaRPr lang="en-US"/>
          </a:p>
        </p:txBody>
      </p:sp>
    </p:spTree>
    <p:extLst>
      <p:ext uri="{BB962C8B-B14F-4D97-AF65-F5344CB8AC3E}">
        <p14:creationId xmlns:p14="http://schemas.microsoft.com/office/powerpoint/2010/main" val="2800482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36</a:t>
            </a:fld>
            <a:endParaRPr lang="en-US" dirty="0"/>
          </a:p>
        </p:txBody>
      </p:sp>
      <p:sp>
        <p:nvSpPr>
          <p:cNvPr id="2" name="TextBox 1"/>
          <p:cNvSpPr txBox="1"/>
          <p:nvPr/>
        </p:nvSpPr>
        <p:spPr>
          <a:xfrm>
            <a:off x="6096000" y="75927"/>
            <a:ext cx="5751443" cy="646331"/>
          </a:xfrm>
          <a:prstGeom prst="rect">
            <a:avLst/>
          </a:prstGeom>
          <a:noFill/>
        </p:spPr>
        <p:txBody>
          <a:bodyPr wrap="square" rtlCol="0">
            <a:spAutoFit/>
          </a:bodyPr>
          <a:lstStyle/>
          <a:p>
            <a:pPr lvl="0" algn="r" rtl="1"/>
            <a:r>
              <a:rPr lang="fa-IR" b="1" dirty="0">
                <a:solidFill>
                  <a:srgbClr val="0070C0"/>
                </a:solidFill>
                <a:cs typeface="B Mitra" panose="00000400000000000000" pitchFamily="2" charset="-78"/>
              </a:rPr>
              <a:t>زیر ساخت‌های فعالیت‌های علمی – فناوری اطلاعات و ارتباطات</a:t>
            </a:r>
            <a:endParaRPr lang="en-US" b="1" dirty="0">
              <a:solidFill>
                <a:srgbClr val="0070C0"/>
              </a:solidFill>
              <a:cs typeface="B Mitra" panose="00000400000000000000" pitchFamily="2" charset="-78"/>
            </a:endParaRPr>
          </a:p>
          <a:p>
            <a:pPr algn="r" rtl="1"/>
            <a:endParaRPr lang="en-US" b="1" dirty="0">
              <a:solidFill>
                <a:srgbClr val="0070C0"/>
              </a:solidFill>
              <a:cs typeface="B Mitra" panose="00000400000000000000" pitchFamily="2" charset="-78"/>
            </a:endParaRPr>
          </a:p>
        </p:txBody>
      </p:sp>
      <p:sp>
        <p:nvSpPr>
          <p:cNvPr id="3" name="TextBox 2"/>
          <p:cNvSpPr txBox="1"/>
          <p:nvPr/>
        </p:nvSpPr>
        <p:spPr>
          <a:xfrm>
            <a:off x="462170" y="1046922"/>
            <a:ext cx="11212995" cy="5016758"/>
          </a:xfrm>
          <a:prstGeom prst="rect">
            <a:avLst/>
          </a:prstGeom>
          <a:noFill/>
        </p:spPr>
        <p:txBody>
          <a:bodyPr wrap="square" rtlCol="0">
            <a:spAutoFit/>
          </a:bodyPr>
          <a:lstStyle/>
          <a:p>
            <a:pPr algn="ctr" rtl="1"/>
            <a:r>
              <a:rPr lang="fa-IR" sz="2400" dirty="0">
                <a:solidFill>
                  <a:schemeClr val="bg1">
                    <a:lumMod val="50000"/>
                  </a:schemeClr>
                </a:solidFill>
                <a:cs typeface="B Mitra" panose="00000400000000000000" pitchFamily="2" charset="-78"/>
              </a:rPr>
              <a:t>یکی از مهم‌ترین جنبه‌های فعالیت‌های علمی، ارتباط بین افراد و دسترسی به اطلاعات است. وب، به‌عنوان یک فناوری ارتباطی، قابلیت‌های زیادی برای انجام فعالیت‌های علمی فراهم کرده و به‌تدریج در حال تکامل است.</a:t>
            </a:r>
            <a:endParaRPr lang="en-US" sz="2400" i="1" dirty="0">
              <a:solidFill>
                <a:schemeClr val="bg1">
                  <a:lumMod val="50000"/>
                </a:schemeClr>
              </a:solidFill>
              <a:cs typeface="B Mitra" panose="00000400000000000000" pitchFamily="2" charset="-78"/>
            </a:endParaRPr>
          </a:p>
          <a:p>
            <a:pPr marL="285750" indent="-285750" algn="r" rtl="1">
              <a:buFont typeface="Arial" panose="020B0604020202020204" pitchFamily="34" charset="0"/>
              <a:buChar char="•"/>
            </a:pPr>
            <a:endParaRPr lang="fa-IR" sz="2800" dirty="0">
              <a:cs typeface="B Mitra" panose="00000400000000000000" pitchFamily="2" charset="-78"/>
            </a:endParaRPr>
          </a:p>
          <a:p>
            <a:pPr marL="457200" indent="-457200" algn="just" rtl="1">
              <a:buFont typeface="Arial" panose="020B0604020202020204" pitchFamily="34" charset="0"/>
              <a:buChar char="•"/>
            </a:pPr>
            <a:r>
              <a:rPr lang="fa-IR" sz="2400" b="1" dirty="0" smtClean="0">
                <a:solidFill>
                  <a:srgbClr val="0070C0"/>
                </a:solidFill>
                <a:cs typeface="B Mitra" panose="00000400000000000000" pitchFamily="2" charset="-78"/>
              </a:rPr>
              <a:t>وب یک: </a:t>
            </a:r>
            <a:r>
              <a:rPr lang="fa-IR" sz="2400" dirty="0" smtClean="0">
                <a:cs typeface="B Mitra" panose="00000400000000000000" pitchFamily="2" charset="-78"/>
              </a:rPr>
              <a:t>نسل </a:t>
            </a:r>
            <a:r>
              <a:rPr lang="fa-IR" sz="2400" dirty="0">
                <a:cs typeface="B Mitra" panose="00000400000000000000" pitchFamily="2" charset="-78"/>
              </a:rPr>
              <a:t>اول وب، صرفا صفحاتی هستند که شامل متن و یا تصاویر بوده و قابلیت تعامل با کاربر را ندارند</a:t>
            </a:r>
            <a:r>
              <a:rPr lang="fa-IR" sz="2400" dirty="0" smtClean="0">
                <a:cs typeface="B Mitra" panose="00000400000000000000" pitchFamily="2" charset="-78"/>
              </a:rPr>
              <a:t>.</a:t>
            </a:r>
          </a:p>
          <a:p>
            <a:pPr marL="457200" indent="-457200" algn="just" rtl="1">
              <a:buFont typeface="Arial" panose="020B0604020202020204" pitchFamily="34" charset="0"/>
              <a:buChar char="•"/>
            </a:pPr>
            <a:endParaRPr lang="fa-IR" sz="2400" dirty="0">
              <a:cs typeface="B Mitra" panose="00000400000000000000" pitchFamily="2" charset="-78"/>
            </a:endParaRPr>
          </a:p>
          <a:p>
            <a:pPr marL="457200" indent="-457200" algn="just" rtl="1">
              <a:buFont typeface="Arial" panose="020B0604020202020204" pitchFamily="34" charset="0"/>
              <a:buChar char="•"/>
            </a:pPr>
            <a:r>
              <a:rPr lang="fa-IR" sz="2400" b="1" dirty="0" smtClean="0">
                <a:solidFill>
                  <a:srgbClr val="0070C0"/>
                </a:solidFill>
                <a:cs typeface="B Mitra" panose="00000400000000000000" pitchFamily="2" charset="-78"/>
              </a:rPr>
              <a:t>وب دو: </a:t>
            </a:r>
            <a:r>
              <a:rPr lang="fa-IR" sz="2400" dirty="0" smtClean="0">
                <a:cs typeface="B Mitra" panose="00000400000000000000" pitchFamily="2" charset="-78"/>
              </a:rPr>
              <a:t>اگر </a:t>
            </a:r>
            <a:r>
              <a:rPr lang="fa-IR" sz="2400" dirty="0">
                <a:cs typeface="B Mitra" panose="00000400000000000000" pitchFamily="2" charset="-78"/>
              </a:rPr>
              <a:t>از بستر وب برای فعالیت‌های تعاملی استفاده شود، مفهوم وب دو مطرح می‌شود که نسل دوم وب محسوب می‌شود. نرم‌افزارهای مبتنی بر وب دو، محیط وب را از صفحات ساده تبدیل به دنیایی چند بعدی کرده‌اند که امکان ارتباطات فردی و کارهای گروهی را فراهم کرده است. </a:t>
            </a:r>
            <a:endParaRPr lang="fa-IR" sz="2400" dirty="0" smtClean="0">
              <a:cs typeface="B Mitra" panose="00000400000000000000" pitchFamily="2" charset="-78"/>
            </a:endParaRPr>
          </a:p>
          <a:p>
            <a:pPr marL="457200" indent="-457200" algn="just" rtl="1">
              <a:buFont typeface="Arial" panose="020B0604020202020204" pitchFamily="34" charset="0"/>
              <a:buChar char="•"/>
            </a:pPr>
            <a:endParaRPr lang="fa-IR" sz="2400" dirty="0">
              <a:cs typeface="B Mitra" panose="00000400000000000000" pitchFamily="2" charset="-78"/>
            </a:endParaRPr>
          </a:p>
          <a:p>
            <a:pPr marL="457200" indent="-457200" algn="just" rtl="1">
              <a:buFont typeface="Arial" panose="020B0604020202020204" pitchFamily="34" charset="0"/>
              <a:buChar char="•"/>
            </a:pPr>
            <a:r>
              <a:rPr lang="fa-IR" sz="2400" b="1" dirty="0">
                <a:cs typeface="B Mitra" panose="00000400000000000000" pitchFamily="2" charset="-78"/>
              </a:rPr>
              <a:t> </a:t>
            </a:r>
            <a:r>
              <a:rPr lang="fa-IR" sz="2400" b="1" dirty="0" smtClean="0">
                <a:solidFill>
                  <a:srgbClr val="0070C0"/>
                </a:solidFill>
                <a:cs typeface="B Mitra" panose="00000400000000000000" pitchFamily="2" charset="-78"/>
              </a:rPr>
              <a:t>وب سه: </a:t>
            </a:r>
            <a:r>
              <a:rPr lang="fa-IR" sz="2400" dirty="0">
                <a:cs typeface="B Mitra" panose="00000400000000000000" pitchFamily="2" charset="-78"/>
              </a:rPr>
              <a:t>نسل بعدی (وب 3) عمدتا مبتنی بر وب معنایی است که قابلیت‌های بیشتری برای فعالیت‌های جمعی (از جمله فعالیت‌های علمی) فراهم می‌کند. در آینده نزدیک کامپیوترها، محتوای صفحات را تحلیل </a:t>
            </a:r>
            <a:r>
              <a:rPr lang="fa-IR" sz="2400" dirty="0" smtClean="0">
                <a:cs typeface="B Mitra" panose="00000400000000000000" pitchFamily="2" charset="-78"/>
              </a:rPr>
              <a:t>می‌کنند</a:t>
            </a:r>
            <a:r>
              <a:rPr lang="fa-IR" sz="2400" dirty="0">
                <a:cs typeface="B Mitra" panose="00000400000000000000" pitchFamily="2" charset="-78"/>
              </a:rPr>
              <a:t>! به عنوان مثال اگر در متنی نوشته شد «اول فروردین» نرم‌افزار متن را به نوروز ربط دهد. </a:t>
            </a:r>
          </a:p>
          <a:p>
            <a:pPr marL="457200" indent="-457200" algn="just" rtl="1">
              <a:buFont typeface="Arial" panose="020B0604020202020204" pitchFamily="34" charset="0"/>
              <a:buChar char="•"/>
            </a:pPr>
            <a:endParaRPr lang="fa-IR" sz="2800"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3146696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37</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lvl="0" algn="r" rtl="1"/>
            <a:r>
              <a:rPr lang="fa-IR" b="1" dirty="0">
                <a:solidFill>
                  <a:srgbClr val="0070C0"/>
                </a:solidFill>
                <a:cs typeface="B Mitra" panose="00000400000000000000" pitchFamily="2" charset="-78"/>
              </a:rPr>
              <a:t>زیر ساخت‌های فعالیت‌های علمی – فناوری اطلاعات و ارتباطات</a:t>
            </a:r>
            <a:endParaRPr lang="en-US" b="1" dirty="0">
              <a:solidFill>
                <a:srgbClr val="0070C0"/>
              </a:solidFill>
              <a:cs typeface="B Mitra" panose="00000400000000000000" pitchFamily="2" charset="-78"/>
            </a:endParaRPr>
          </a:p>
        </p:txBody>
      </p:sp>
      <p:sp>
        <p:nvSpPr>
          <p:cNvPr id="3" name="TextBox 2"/>
          <p:cNvSpPr txBox="1"/>
          <p:nvPr/>
        </p:nvSpPr>
        <p:spPr>
          <a:xfrm>
            <a:off x="462170" y="808383"/>
            <a:ext cx="11212995" cy="4616648"/>
          </a:xfrm>
          <a:prstGeom prst="rect">
            <a:avLst/>
          </a:prstGeom>
          <a:noFill/>
        </p:spPr>
        <p:txBody>
          <a:bodyPr wrap="square" rtlCol="0">
            <a:spAutoFit/>
          </a:bodyPr>
          <a:lstStyle/>
          <a:p>
            <a:pPr algn="ctr" rtl="1"/>
            <a:endParaRPr lang="fa-IR" sz="2400" dirty="0" smtClean="0">
              <a:solidFill>
                <a:schemeClr val="bg1">
                  <a:lumMod val="65000"/>
                </a:schemeClr>
              </a:solidFill>
              <a:cs typeface="B Mitra" panose="00000400000000000000" pitchFamily="2" charset="-78"/>
            </a:endParaRPr>
          </a:p>
          <a:p>
            <a:pPr algn="ctr" rtl="1"/>
            <a:r>
              <a:rPr lang="fa-IR" sz="2400" dirty="0" smtClean="0">
                <a:solidFill>
                  <a:schemeClr val="bg1">
                    <a:lumMod val="50000"/>
                  </a:schemeClr>
                </a:solidFill>
                <a:cs typeface="B Mitra" panose="00000400000000000000" pitchFamily="2" charset="-78"/>
              </a:rPr>
              <a:t>نرم‌افزارهای </a:t>
            </a:r>
            <a:r>
              <a:rPr lang="fa-IR" sz="2400" dirty="0">
                <a:solidFill>
                  <a:schemeClr val="bg1">
                    <a:lumMod val="50000"/>
                  </a:schemeClr>
                </a:solidFill>
                <a:cs typeface="B Mitra" panose="00000400000000000000" pitchFamily="2" charset="-78"/>
              </a:rPr>
              <a:t>تعاملی به‌ویژه بر روی وب، روش‌های جدیدی برای  انجام  فعالیت دانشی پدید آورده‌اند. </a:t>
            </a:r>
            <a:endParaRPr lang="fa-IR" sz="2400" dirty="0" smtClean="0">
              <a:solidFill>
                <a:schemeClr val="bg1">
                  <a:lumMod val="50000"/>
                </a:schemeClr>
              </a:solidFill>
              <a:cs typeface="B Mitra" panose="00000400000000000000" pitchFamily="2" charset="-78"/>
            </a:endParaRPr>
          </a:p>
          <a:p>
            <a:pPr algn="ctr" rtl="1"/>
            <a:endParaRPr lang="fa-IR" sz="2400" dirty="0">
              <a:solidFill>
                <a:schemeClr val="bg1">
                  <a:lumMod val="50000"/>
                </a:schemeClr>
              </a:solidFill>
              <a:cs typeface="B Mitra" panose="00000400000000000000" pitchFamily="2" charset="-78"/>
            </a:endParaRPr>
          </a:p>
          <a:p>
            <a:pPr algn="ctr" rtl="1">
              <a:lnSpc>
                <a:spcPct val="150000"/>
              </a:lnSpc>
            </a:pPr>
            <a:endParaRPr lang="fa-IR" sz="2400" dirty="0">
              <a:solidFill>
                <a:schemeClr val="bg1">
                  <a:lumMod val="50000"/>
                </a:schemeClr>
              </a:solidFill>
              <a:cs typeface="B Mitra" panose="00000400000000000000" pitchFamily="2" charset="-78"/>
            </a:endParaRPr>
          </a:p>
          <a:p>
            <a:pPr marL="457200" indent="-457200" algn="r" rtl="1">
              <a:lnSpc>
                <a:spcPct val="150000"/>
              </a:lnSpc>
              <a:buFont typeface="Arial" panose="020B0604020202020204" pitchFamily="34" charset="0"/>
              <a:buChar char="•"/>
            </a:pPr>
            <a:r>
              <a:rPr lang="fa-IR" sz="2800" dirty="0">
                <a:cs typeface="B Mitra" panose="00000400000000000000" pitchFamily="2" charset="-78"/>
              </a:rPr>
              <a:t>پژوهش </a:t>
            </a:r>
            <a:r>
              <a:rPr lang="fa-IR" sz="2800" dirty="0" smtClean="0">
                <a:cs typeface="B Mitra" panose="00000400000000000000" pitchFamily="2" charset="-78"/>
              </a:rPr>
              <a:t>الکترونیکی؛ </a:t>
            </a:r>
            <a:r>
              <a:rPr lang="en-US" sz="2400" dirty="0" smtClean="0">
                <a:cs typeface="B Mitra" panose="00000400000000000000" pitchFamily="2" charset="-78"/>
              </a:rPr>
              <a:t>e-Research</a:t>
            </a:r>
            <a:endParaRPr lang="fa-IR" sz="2400" dirty="0">
              <a:cs typeface="B Mitra" panose="00000400000000000000" pitchFamily="2" charset="-78"/>
            </a:endParaRPr>
          </a:p>
          <a:p>
            <a:pPr marL="457200" indent="-457200" algn="r" rtl="1">
              <a:lnSpc>
                <a:spcPct val="150000"/>
              </a:lnSpc>
              <a:buFont typeface="Arial" panose="020B0604020202020204" pitchFamily="34" charset="0"/>
              <a:buChar char="•"/>
            </a:pPr>
            <a:r>
              <a:rPr lang="fa-IR" sz="2800" dirty="0">
                <a:cs typeface="B Mitra" panose="00000400000000000000" pitchFamily="2" charset="-78"/>
              </a:rPr>
              <a:t>رایانش </a:t>
            </a:r>
            <a:r>
              <a:rPr lang="fa-IR" sz="2800" dirty="0" smtClean="0">
                <a:cs typeface="B Mitra" panose="00000400000000000000" pitchFamily="2" charset="-78"/>
              </a:rPr>
              <a:t>اجتماعی؛ </a:t>
            </a:r>
            <a:r>
              <a:rPr lang="en-US" sz="2400" dirty="0">
                <a:cs typeface="B Mitra" panose="00000400000000000000" pitchFamily="2" charset="-78"/>
              </a:rPr>
              <a:t>Social </a:t>
            </a:r>
            <a:r>
              <a:rPr lang="en-US" sz="2400" dirty="0" smtClean="0">
                <a:cs typeface="B Mitra" panose="00000400000000000000" pitchFamily="2" charset="-78"/>
              </a:rPr>
              <a:t>Computing</a:t>
            </a:r>
            <a:endParaRPr lang="fa-IR" sz="2800" dirty="0">
              <a:cs typeface="B Mitra" panose="00000400000000000000" pitchFamily="2" charset="-78"/>
            </a:endParaRPr>
          </a:p>
          <a:p>
            <a:pPr marL="457200" indent="-457200" algn="r" rtl="1">
              <a:lnSpc>
                <a:spcPct val="150000"/>
              </a:lnSpc>
              <a:buFont typeface="Arial" panose="020B0604020202020204" pitchFamily="34" charset="0"/>
              <a:buChar char="•"/>
            </a:pPr>
            <a:r>
              <a:rPr lang="fa-IR" sz="2800" dirty="0">
                <a:cs typeface="B Mitra" panose="00000400000000000000" pitchFamily="2" charset="-78"/>
              </a:rPr>
              <a:t>همکاری </a:t>
            </a:r>
            <a:r>
              <a:rPr lang="fa-IR" sz="2800" dirty="0" smtClean="0">
                <a:cs typeface="B Mitra" panose="00000400000000000000" pitchFamily="2" charset="-78"/>
              </a:rPr>
              <a:t>انبوه؛ </a:t>
            </a:r>
            <a:r>
              <a:rPr lang="en-US" sz="2400" dirty="0">
                <a:cs typeface="B Mitra" panose="00000400000000000000" pitchFamily="2" charset="-78"/>
              </a:rPr>
              <a:t>Mass collaboration</a:t>
            </a:r>
            <a:endParaRPr lang="fa-IR" sz="2400" dirty="0">
              <a:cs typeface="B Mitra" panose="00000400000000000000" pitchFamily="2" charset="-78"/>
            </a:endParaRPr>
          </a:p>
          <a:p>
            <a:pPr marL="457200" indent="-457200" algn="r" rtl="1">
              <a:lnSpc>
                <a:spcPct val="150000"/>
              </a:lnSpc>
              <a:buFont typeface="Arial" panose="020B0604020202020204" pitchFamily="34" charset="0"/>
              <a:buChar char="•"/>
            </a:pPr>
            <a:r>
              <a:rPr lang="fa-IR" sz="2800" dirty="0" smtClean="0">
                <a:cs typeface="B Mitra" panose="00000400000000000000" pitchFamily="2" charset="-78"/>
              </a:rPr>
              <a:t>جمع سپاری؛ </a:t>
            </a:r>
            <a:r>
              <a:rPr lang="en-US" sz="2400" dirty="0" smtClean="0">
                <a:cs typeface="B Mitra" panose="00000400000000000000" pitchFamily="2" charset="-78"/>
              </a:rPr>
              <a:t>Crowdsourcing</a:t>
            </a:r>
            <a:r>
              <a:rPr lang="fa-IR" dirty="0"/>
              <a:t> </a:t>
            </a:r>
          </a:p>
          <a:p>
            <a:pPr algn="r" rtl="1"/>
            <a:endParaRPr lang="en-US" dirty="0"/>
          </a:p>
        </p:txBody>
      </p:sp>
      <p:pic>
        <p:nvPicPr>
          <p:cNvPr id="10"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3011534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38</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lvl="0" algn="r" rtl="1"/>
            <a:r>
              <a:rPr lang="fa-IR" b="1" dirty="0">
                <a:solidFill>
                  <a:srgbClr val="0070C0"/>
                </a:solidFill>
                <a:cs typeface="B Mitra" panose="00000400000000000000" pitchFamily="2" charset="-78"/>
              </a:rPr>
              <a:t>زیر ساخت‌های فعالیت‌های علمی – فناوری اطلاعات و ارتباطات</a:t>
            </a:r>
            <a:endParaRPr lang="en-US" b="1" dirty="0">
              <a:solidFill>
                <a:srgbClr val="0070C0"/>
              </a:solidFill>
              <a:cs typeface="B Mitra" panose="00000400000000000000" pitchFamily="2" charset="-78"/>
            </a:endParaRPr>
          </a:p>
        </p:txBody>
      </p:sp>
      <p:sp>
        <p:nvSpPr>
          <p:cNvPr id="3" name="TextBox 2"/>
          <p:cNvSpPr txBox="1"/>
          <p:nvPr/>
        </p:nvSpPr>
        <p:spPr>
          <a:xfrm>
            <a:off x="462170" y="808383"/>
            <a:ext cx="11212995" cy="4616648"/>
          </a:xfrm>
          <a:prstGeom prst="rect">
            <a:avLst/>
          </a:prstGeom>
          <a:noFill/>
        </p:spPr>
        <p:txBody>
          <a:bodyPr wrap="square" rtlCol="0">
            <a:spAutoFit/>
          </a:bodyPr>
          <a:lstStyle/>
          <a:p>
            <a:pPr algn="ctr" rtl="1"/>
            <a:endParaRPr lang="fa-IR" sz="2400" dirty="0" smtClean="0">
              <a:solidFill>
                <a:schemeClr val="bg1">
                  <a:lumMod val="65000"/>
                </a:schemeClr>
              </a:solidFill>
              <a:cs typeface="B Mitra" panose="00000400000000000000" pitchFamily="2" charset="-78"/>
            </a:endParaRPr>
          </a:p>
          <a:p>
            <a:pPr algn="ctr" rtl="1"/>
            <a:r>
              <a:rPr lang="fa-IR" sz="2400" dirty="0" smtClean="0">
                <a:solidFill>
                  <a:schemeClr val="bg1">
                    <a:lumMod val="50000"/>
                  </a:schemeClr>
                </a:solidFill>
                <a:cs typeface="B Mitra" panose="00000400000000000000" pitchFamily="2" charset="-78"/>
              </a:rPr>
              <a:t>نرم‌افزارهای </a:t>
            </a:r>
            <a:r>
              <a:rPr lang="fa-IR" sz="2400" dirty="0">
                <a:solidFill>
                  <a:schemeClr val="bg1">
                    <a:lumMod val="50000"/>
                  </a:schemeClr>
                </a:solidFill>
                <a:cs typeface="B Mitra" panose="00000400000000000000" pitchFamily="2" charset="-78"/>
              </a:rPr>
              <a:t>تعاملی به‌ویژه بر روی وب، روش‌های جدیدی برای  انجام  فعالیت دانشی پدید آورده‌اند. </a:t>
            </a:r>
            <a:endParaRPr lang="fa-IR" sz="2400" dirty="0" smtClean="0">
              <a:solidFill>
                <a:schemeClr val="bg1">
                  <a:lumMod val="50000"/>
                </a:schemeClr>
              </a:solidFill>
              <a:cs typeface="B Mitra" panose="00000400000000000000" pitchFamily="2" charset="-78"/>
            </a:endParaRPr>
          </a:p>
          <a:p>
            <a:pPr algn="ctr" rtl="1"/>
            <a:endParaRPr lang="fa-IR" sz="2400" dirty="0">
              <a:solidFill>
                <a:schemeClr val="bg1">
                  <a:lumMod val="50000"/>
                </a:schemeClr>
              </a:solidFill>
              <a:cs typeface="B Mitra" panose="00000400000000000000" pitchFamily="2" charset="-78"/>
            </a:endParaRPr>
          </a:p>
          <a:p>
            <a:pPr algn="ctr" rtl="1">
              <a:lnSpc>
                <a:spcPct val="150000"/>
              </a:lnSpc>
            </a:pPr>
            <a:endParaRPr lang="fa-IR" sz="2400" dirty="0">
              <a:solidFill>
                <a:schemeClr val="bg1">
                  <a:lumMod val="50000"/>
                </a:schemeClr>
              </a:solidFill>
              <a:cs typeface="B Mitra" panose="00000400000000000000" pitchFamily="2" charset="-78"/>
            </a:endParaRPr>
          </a:p>
          <a:p>
            <a:pPr marL="457200" indent="-457200" algn="r" rtl="1">
              <a:lnSpc>
                <a:spcPct val="150000"/>
              </a:lnSpc>
              <a:buFont typeface="Arial" panose="020B0604020202020204" pitchFamily="34" charset="0"/>
              <a:buChar char="•"/>
            </a:pPr>
            <a:r>
              <a:rPr lang="fa-IR" sz="2800" dirty="0">
                <a:cs typeface="B Mitra" panose="00000400000000000000" pitchFamily="2" charset="-78"/>
              </a:rPr>
              <a:t>پژوهش </a:t>
            </a:r>
            <a:r>
              <a:rPr lang="fa-IR" sz="2800" dirty="0" smtClean="0">
                <a:cs typeface="B Mitra" panose="00000400000000000000" pitchFamily="2" charset="-78"/>
              </a:rPr>
              <a:t>الکترونیکی؛ </a:t>
            </a:r>
            <a:r>
              <a:rPr lang="en-US" sz="2400" dirty="0" smtClean="0">
                <a:cs typeface="B Mitra" panose="00000400000000000000" pitchFamily="2" charset="-78"/>
              </a:rPr>
              <a:t>e-Research</a:t>
            </a:r>
            <a:endParaRPr lang="fa-IR" sz="2400" dirty="0">
              <a:cs typeface="B Mitra" panose="00000400000000000000" pitchFamily="2" charset="-78"/>
            </a:endParaRPr>
          </a:p>
          <a:p>
            <a:pPr marL="457200" indent="-457200" algn="r" rtl="1">
              <a:lnSpc>
                <a:spcPct val="150000"/>
              </a:lnSpc>
              <a:buFont typeface="Arial" panose="020B0604020202020204" pitchFamily="34" charset="0"/>
              <a:buChar char="•"/>
            </a:pPr>
            <a:r>
              <a:rPr lang="fa-IR" sz="2800" dirty="0">
                <a:cs typeface="B Mitra" panose="00000400000000000000" pitchFamily="2" charset="-78"/>
              </a:rPr>
              <a:t>رایانش </a:t>
            </a:r>
            <a:r>
              <a:rPr lang="fa-IR" sz="2800" dirty="0" smtClean="0">
                <a:cs typeface="B Mitra" panose="00000400000000000000" pitchFamily="2" charset="-78"/>
              </a:rPr>
              <a:t>اجتماعی؛ </a:t>
            </a:r>
            <a:r>
              <a:rPr lang="en-US" sz="2400" dirty="0">
                <a:cs typeface="B Mitra" panose="00000400000000000000" pitchFamily="2" charset="-78"/>
              </a:rPr>
              <a:t>Social </a:t>
            </a:r>
            <a:r>
              <a:rPr lang="en-US" sz="2400" dirty="0" smtClean="0">
                <a:cs typeface="B Mitra" panose="00000400000000000000" pitchFamily="2" charset="-78"/>
              </a:rPr>
              <a:t>Computing</a:t>
            </a:r>
            <a:endParaRPr lang="fa-IR" sz="2800" dirty="0">
              <a:cs typeface="B Mitra" panose="00000400000000000000" pitchFamily="2" charset="-78"/>
            </a:endParaRPr>
          </a:p>
          <a:p>
            <a:pPr marL="457200" indent="-457200" algn="r" rtl="1">
              <a:lnSpc>
                <a:spcPct val="150000"/>
              </a:lnSpc>
              <a:buFont typeface="Arial" panose="020B0604020202020204" pitchFamily="34" charset="0"/>
              <a:buChar char="•"/>
            </a:pPr>
            <a:r>
              <a:rPr lang="fa-IR" sz="2800" dirty="0">
                <a:cs typeface="B Mitra" panose="00000400000000000000" pitchFamily="2" charset="-78"/>
              </a:rPr>
              <a:t>همکاری </a:t>
            </a:r>
            <a:r>
              <a:rPr lang="fa-IR" sz="2800" dirty="0" smtClean="0">
                <a:cs typeface="B Mitra" panose="00000400000000000000" pitchFamily="2" charset="-78"/>
              </a:rPr>
              <a:t>انبوه؛ </a:t>
            </a:r>
            <a:r>
              <a:rPr lang="en-US" sz="2400" dirty="0">
                <a:cs typeface="B Mitra" panose="00000400000000000000" pitchFamily="2" charset="-78"/>
              </a:rPr>
              <a:t>Mass collaboration</a:t>
            </a:r>
            <a:endParaRPr lang="fa-IR" sz="2400" dirty="0">
              <a:cs typeface="B Mitra" panose="00000400000000000000" pitchFamily="2" charset="-78"/>
            </a:endParaRPr>
          </a:p>
          <a:p>
            <a:pPr marL="457200" indent="-457200" algn="r" rtl="1">
              <a:lnSpc>
                <a:spcPct val="150000"/>
              </a:lnSpc>
              <a:buFont typeface="Arial" panose="020B0604020202020204" pitchFamily="34" charset="0"/>
              <a:buChar char="•"/>
            </a:pPr>
            <a:r>
              <a:rPr lang="fa-IR" sz="2800" dirty="0" smtClean="0">
                <a:cs typeface="B Mitra" panose="00000400000000000000" pitchFamily="2" charset="-78"/>
              </a:rPr>
              <a:t>جمع سپاری؛ </a:t>
            </a:r>
            <a:r>
              <a:rPr lang="en-US" sz="2400" dirty="0" smtClean="0">
                <a:cs typeface="B Mitra" panose="00000400000000000000" pitchFamily="2" charset="-78"/>
              </a:rPr>
              <a:t>Crowdsourcing</a:t>
            </a:r>
            <a:r>
              <a:rPr lang="fa-IR" dirty="0"/>
              <a:t> </a:t>
            </a:r>
          </a:p>
          <a:p>
            <a:pPr algn="r" rtl="1"/>
            <a:endParaRPr lang="en-US" dirty="0"/>
          </a:p>
        </p:txBody>
      </p:sp>
      <p:pic>
        <p:nvPicPr>
          <p:cNvPr id="10"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7" name="Rounded Rectangular Callout 6"/>
          <p:cNvSpPr/>
          <p:nvPr/>
        </p:nvSpPr>
        <p:spPr>
          <a:xfrm>
            <a:off x="163715" y="1677943"/>
            <a:ext cx="6189784" cy="4510822"/>
          </a:xfrm>
          <a:prstGeom prst="wedgeRoundRectCallout">
            <a:avLst>
              <a:gd name="adj1" fmla="val 68626"/>
              <a:gd name="adj2" fmla="val -24965"/>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just" rtl="1"/>
            <a:r>
              <a:rPr lang="fa-IR" sz="2400" dirty="0">
                <a:solidFill>
                  <a:srgbClr val="0070C0"/>
                </a:solidFill>
                <a:cs typeface="B Mitra" panose="00000400000000000000" pitchFamily="2" charset="-78"/>
              </a:rPr>
              <a:t>پژوهش الکترونیکی بیانگر کاربرد فناوری اطلاعات و ارتباطات برای پشتیبانی از اسلوب‌های جدید پژوهش است</a:t>
            </a:r>
            <a:r>
              <a:rPr lang="fa-IR" sz="2400" dirty="0">
                <a:solidFill>
                  <a:srgbClr val="0070C0"/>
                </a:solidFill>
                <a:cs typeface="B Mitra" panose="00000400000000000000" pitchFamily="2" charset="-78"/>
              </a:rPr>
              <a:t>.</a:t>
            </a:r>
          </a:p>
          <a:p>
            <a:pPr algn="just" rtl="1"/>
            <a:r>
              <a:rPr lang="fa-IR" sz="2400" dirty="0">
                <a:solidFill>
                  <a:srgbClr val="0070C0"/>
                </a:solidFill>
                <a:cs typeface="B Mitra" panose="00000400000000000000" pitchFamily="2" charset="-78"/>
              </a:rPr>
              <a:t> </a:t>
            </a:r>
          </a:p>
          <a:p>
            <a:pPr algn="just" rtl="1"/>
            <a:r>
              <a:rPr lang="fa-IR" sz="2400" dirty="0">
                <a:solidFill>
                  <a:srgbClr val="0070C0"/>
                </a:solidFill>
                <a:cs typeface="B Mitra" panose="00000400000000000000" pitchFamily="2" charset="-78"/>
              </a:rPr>
              <a:t>پژوهش </a:t>
            </a:r>
            <a:r>
              <a:rPr lang="fa-IR" sz="2400" dirty="0">
                <a:solidFill>
                  <a:srgbClr val="0070C0"/>
                </a:solidFill>
                <a:cs typeface="B Mitra" panose="00000400000000000000" pitchFamily="2" charset="-78"/>
              </a:rPr>
              <a:t>الکترونیکی شامل 4 حوزه می‌شود:</a:t>
            </a:r>
          </a:p>
          <a:p>
            <a:pPr marL="457200" indent="-457200" algn="just" rtl="1">
              <a:buFont typeface="+mj-lt"/>
              <a:buAutoNum type="arabicPeriod"/>
            </a:pPr>
            <a:r>
              <a:rPr lang="fa-IR" sz="2400" dirty="0">
                <a:solidFill>
                  <a:srgbClr val="0070C0"/>
                </a:solidFill>
                <a:cs typeface="B Mitra" panose="00000400000000000000" pitchFamily="2" charset="-78"/>
              </a:rPr>
              <a:t>همکاری پژوهشی: ابزارهای همکاری، اشتراک‌گذاری داده‌ها، دسترسی به منابع به اشتراک گذاشته شده</a:t>
            </a:r>
          </a:p>
          <a:p>
            <a:pPr marL="457200" indent="-457200" algn="just" rtl="1">
              <a:buFont typeface="+mj-lt"/>
              <a:buAutoNum type="arabicPeriod"/>
            </a:pPr>
            <a:r>
              <a:rPr lang="fa-IR" sz="2400" dirty="0">
                <a:solidFill>
                  <a:srgbClr val="0070C0"/>
                </a:solidFill>
                <a:cs typeface="B Mitra" panose="00000400000000000000" pitchFamily="2" charset="-78"/>
              </a:rPr>
              <a:t>مدیریت داده‌ها و به اشتراک‌گذاری: ذخیره سازی داده‌ها، پردازش داده‌ها، به اشتراک‌گذاری داده‌ها</a:t>
            </a:r>
          </a:p>
          <a:p>
            <a:pPr marL="457200" indent="-457200" algn="just" rtl="1">
              <a:buFont typeface="+mj-lt"/>
              <a:buAutoNum type="arabicPeriod"/>
            </a:pPr>
            <a:r>
              <a:rPr lang="fa-IR" sz="2400" dirty="0">
                <a:solidFill>
                  <a:srgbClr val="0070C0"/>
                </a:solidFill>
                <a:cs typeface="B Mitra" panose="00000400000000000000" pitchFamily="2" charset="-78"/>
              </a:rPr>
              <a:t>محاسبات با کارایی بالا: اجرای مدل سازی ریاضی، تحلیل آمارهای پیچیده، جستجو در پایگاه های داده بزرگ</a:t>
            </a:r>
          </a:p>
          <a:p>
            <a:pPr marL="457200" indent="-457200" algn="just" rtl="1">
              <a:buFont typeface="+mj-lt"/>
              <a:buAutoNum type="arabicPeriod"/>
            </a:pPr>
            <a:r>
              <a:rPr lang="fa-IR" sz="2400" dirty="0">
                <a:solidFill>
                  <a:srgbClr val="0070C0"/>
                </a:solidFill>
                <a:cs typeface="B Mitra" panose="00000400000000000000" pitchFamily="2" charset="-78"/>
              </a:rPr>
              <a:t>بصری سازی و لمسی کردن</a:t>
            </a:r>
          </a:p>
          <a:p>
            <a:r>
              <a:rPr lang="fa-IR" sz="2000" dirty="0"/>
              <a:t/>
            </a:r>
            <a:br>
              <a:rPr lang="fa-IR" sz="2000" dirty="0"/>
            </a:br>
            <a:endParaRPr lang="fa-IR" sz="2000" dirty="0"/>
          </a:p>
          <a:p>
            <a:r>
              <a:rPr lang="fa-IR" sz="2000" dirty="0"/>
              <a:t> </a:t>
            </a:r>
          </a:p>
          <a:p>
            <a:pPr algn="ctr" rtl="1">
              <a:defRPr/>
            </a:pPr>
            <a:r>
              <a:rPr lang="fa-IR" sz="2000" b="1" dirty="0" smtClean="0">
                <a:solidFill>
                  <a:schemeClr val="tx1"/>
                </a:solidFill>
                <a:cs typeface="B Mitra" pitchFamily="2" charset="-78"/>
              </a:rPr>
              <a:t> </a:t>
            </a:r>
            <a:endParaRPr lang="fa-IR" sz="2000" b="1" dirty="0">
              <a:solidFill>
                <a:schemeClr val="tx1"/>
              </a:solidFill>
              <a:cs typeface="B Mitra" pitchFamily="2" charset="-78"/>
            </a:endParaRPr>
          </a:p>
          <a:p>
            <a:pPr algn="ctr">
              <a:defRPr/>
            </a:pPr>
            <a:endParaRPr lang="fa-IR" sz="2000" dirty="0">
              <a:solidFill>
                <a:srgbClr val="C00000"/>
              </a:solidFill>
              <a:cs typeface="B Mitra" pitchFamily="2" charset="-78"/>
            </a:endParaRPr>
          </a:p>
        </p:txBody>
      </p:sp>
    </p:spTree>
    <p:extLst>
      <p:ext uri="{BB962C8B-B14F-4D97-AF65-F5344CB8AC3E}">
        <p14:creationId xmlns:p14="http://schemas.microsoft.com/office/powerpoint/2010/main" val="29265003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39</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lvl="0" algn="r" rtl="1"/>
            <a:r>
              <a:rPr lang="fa-IR" b="1" dirty="0">
                <a:solidFill>
                  <a:srgbClr val="0070C0"/>
                </a:solidFill>
                <a:cs typeface="B Mitra" panose="00000400000000000000" pitchFamily="2" charset="-78"/>
              </a:rPr>
              <a:t>زیر ساخت‌های فعالیت‌های علمی – فناوری اطلاعات و ارتباطات</a:t>
            </a:r>
            <a:endParaRPr lang="en-US" b="1" dirty="0">
              <a:solidFill>
                <a:srgbClr val="0070C0"/>
              </a:solidFill>
              <a:cs typeface="B Mitra" panose="00000400000000000000" pitchFamily="2" charset="-78"/>
            </a:endParaRPr>
          </a:p>
        </p:txBody>
      </p:sp>
      <p:sp>
        <p:nvSpPr>
          <p:cNvPr id="3" name="TextBox 2"/>
          <p:cNvSpPr txBox="1"/>
          <p:nvPr/>
        </p:nvSpPr>
        <p:spPr>
          <a:xfrm>
            <a:off x="462170" y="808383"/>
            <a:ext cx="11212995" cy="4616648"/>
          </a:xfrm>
          <a:prstGeom prst="rect">
            <a:avLst/>
          </a:prstGeom>
          <a:noFill/>
        </p:spPr>
        <p:txBody>
          <a:bodyPr wrap="square" rtlCol="0">
            <a:spAutoFit/>
          </a:bodyPr>
          <a:lstStyle/>
          <a:p>
            <a:pPr algn="ctr" rtl="1"/>
            <a:endParaRPr lang="fa-IR" sz="2400" dirty="0" smtClean="0">
              <a:solidFill>
                <a:schemeClr val="bg1">
                  <a:lumMod val="65000"/>
                </a:schemeClr>
              </a:solidFill>
              <a:cs typeface="B Mitra" panose="00000400000000000000" pitchFamily="2" charset="-78"/>
            </a:endParaRPr>
          </a:p>
          <a:p>
            <a:pPr algn="ctr" rtl="1"/>
            <a:r>
              <a:rPr lang="fa-IR" sz="2400" dirty="0" smtClean="0">
                <a:solidFill>
                  <a:schemeClr val="bg1">
                    <a:lumMod val="50000"/>
                  </a:schemeClr>
                </a:solidFill>
                <a:cs typeface="B Mitra" panose="00000400000000000000" pitchFamily="2" charset="-78"/>
              </a:rPr>
              <a:t>نرم‌افزارهای </a:t>
            </a:r>
            <a:r>
              <a:rPr lang="fa-IR" sz="2400" dirty="0">
                <a:solidFill>
                  <a:schemeClr val="bg1">
                    <a:lumMod val="50000"/>
                  </a:schemeClr>
                </a:solidFill>
                <a:cs typeface="B Mitra" panose="00000400000000000000" pitchFamily="2" charset="-78"/>
              </a:rPr>
              <a:t>تعاملی به‌ویژه بر روی وب، روش‌های جدیدی برای  انجام  فعالیت دانشی پدید آورده‌اند. </a:t>
            </a:r>
            <a:endParaRPr lang="fa-IR" sz="2400" dirty="0" smtClean="0">
              <a:solidFill>
                <a:schemeClr val="bg1">
                  <a:lumMod val="50000"/>
                </a:schemeClr>
              </a:solidFill>
              <a:cs typeface="B Mitra" panose="00000400000000000000" pitchFamily="2" charset="-78"/>
            </a:endParaRPr>
          </a:p>
          <a:p>
            <a:pPr algn="ctr" rtl="1"/>
            <a:endParaRPr lang="fa-IR" sz="2400" dirty="0">
              <a:solidFill>
                <a:schemeClr val="bg1">
                  <a:lumMod val="50000"/>
                </a:schemeClr>
              </a:solidFill>
              <a:cs typeface="B Mitra" panose="00000400000000000000" pitchFamily="2" charset="-78"/>
            </a:endParaRPr>
          </a:p>
          <a:p>
            <a:pPr algn="ctr" rtl="1">
              <a:lnSpc>
                <a:spcPct val="150000"/>
              </a:lnSpc>
            </a:pPr>
            <a:endParaRPr lang="fa-IR" sz="2400" dirty="0">
              <a:solidFill>
                <a:schemeClr val="bg1">
                  <a:lumMod val="50000"/>
                </a:schemeClr>
              </a:solidFill>
              <a:cs typeface="B Mitra" panose="00000400000000000000" pitchFamily="2" charset="-78"/>
            </a:endParaRPr>
          </a:p>
          <a:p>
            <a:pPr marL="457200" indent="-457200" algn="r" rtl="1">
              <a:lnSpc>
                <a:spcPct val="150000"/>
              </a:lnSpc>
              <a:buFont typeface="Arial" panose="020B0604020202020204" pitchFamily="34" charset="0"/>
              <a:buChar char="•"/>
            </a:pPr>
            <a:r>
              <a:rPr lang="fa-IR" sz="2800" dirty="0">
                <a:cs typeface="B Mitra" panose="00000400000000000000" pitchFamily="2" charset="-78"/>
              </a:rPr>
              <a:t>پژوهش </a:t>
            </a:r>
            <a:r>
              <a:rPr lang="fa-IR" sz="2800" dirty="0" smtClean="0">
                <a:cs typeface="B Mitra" panose="00000400000000000000" pitchFamily="2" charset="-78"/>
              </a:rPr>
              <a:t>الکترونیکی؛ </a:t>
            </a:r>
            <a:r>
              <a:rPr lang="en-US" sz="2400" dirty="0" smtClean="0">
                <a:cs typeface="B Mitra" panose="00000400000000000000" pitchFamily="2" charset="-78"/>
              </a:rPr>
              <a:t>e-Research</a:t>
            </a:r>
            <a:endParaRPr lang="fa-IR" sz="2400" dirty="0">
              <a:cs typeface="B Mitra" panose="00000400000000000000" pitchFamily="2" charset="-78"/>
            </a:endParaRPr>
          </a:p>
          <a:p>
            <a:pPr marL="457200" indent="-457200" algn="r" rtl="1">
              <a:lnSpc>
                <a:spcPct val="150000"/>
              </a:lnSpc>
              <a:buFont typeface="Arial" panose="020B0604020202020204" pitchFamily="34" charset="0"/>
              <a:buChar char="•"/>
            </a:pPr>
            <a:r>
              <a:rPr lang="fa-IR" sz="2800" dirty="0">
                <a:cs typeface="B Mitra" panose="00000400000000000000" pitchFamily="2" charset="-78"/>
              </a:rPr>
              <a:t>رایانش </a:t>
            </a:r>
            <a:r>
              <a:rPr lang="fa-IR" sz="2800" dirty="0" smtClean="0">
                <a:cs typeface="B Mitra" panose="00000400000000000000" pitchFamily="2" charset="-78"/>
              </a:rPr>
              <a:t>اجتماعی؛ </a:t>
            </a:r>
            <a:r>
              <a:rPr lang="en-US" sz="2400" dirty="0">
                <a:cs typeface="B Mitra" panose="00000400000000000000" pitchFamily="2" charset="-78"/>
              </a:rPr>
              <a:t>Social </a:t>
            </a:r>
            <a:r>
              <a:rPr lang="en-US" sz="2400" dirty="0" smtClean="0">
                <a:cs typeface="B Mitra" panose="00000400000000000000" pitchFamily="2" charset="-78"/>
              </a:rPr>
              <a:t>Computing</a:t>
            </a:r>
            <a:endParaRPr lang="fa-IR" sz="2800" dirty="0">
              <a:cs typeface="B Mitra" panose="00000400000000000000" pitchFamily="2" charset="-78"/>
            </a:endParaRPr>
          </a:p>
          <a:p>
            <a:pPr marL="457200" indent="-457200" algn="r" rtl="1">
              <a:lnSpc>
                <a:spcPct val="150000"/>
              </a:lnSpc>
              <a:buFont typeface="Arial" panose="020B0604020202020204" pitchFamily="34" charset="0"/>
              <a:buChar char="•"/>
            </a:pPr>
            <a:r>
              <a:rPr lang="fa-IR" sz="2800" dirty="0">
                <a:cs typeface="B Mitra" panose="00000400000000000000" pitchFamily="2" charset="-78"/>
              </a:rPr>
              <a:t>همکاری </a:t>
            </a:r>
            <a:r>
              <a:rPr lang="fa-IR" sz="2800" dirty="0" smtClean="0">
                <a:cs typeface="B Mitra" panose="00000400000000000000" pitchFamily="2" charset="-78"/>
              </a:rPr>
              <a:t>انبوه؛ </a:t>
            </a:r>
            <a:r>
              <a:rPr lang="en-US" sz="2400" dirty="0">
                <a:cs typeface="B Mitra" panose="00000400000000000000" pitchFamily="2" charset="-78"/>
              </a:rPr>
              <a:t>Mass collaboration</a:t>
            </a:r>
            <a:endParaRPr lang="fa-IR" sz="2400" dirty="0">
              <a:cs typeface="B Mitra" panose="00000400000000000000" pitchFamily="2" charset="-78"/>
            </a:endParaRPr>
          </a:p>
          <a:p>
            <a:pPr marL="457200" indent="-457200" algn="r" rtl="1">
              <a:lnSpc>
                <a:spcPct val="150000"/>
              </a:lnSpc>
              <a:buFont typeface="Arial" panose="020B0604020202020204" pitchFamily="34" charset="0"/>
              <a:buChar char="•"/>
            </a:pPr>
            <a:r>
              <a:rPr lang="fa-IR" sz="2800" dirty="0" smtClean="0">
                <a:cs typeface="B Mitra" panose="00000400000000000000" pitchFamily="2" charset="-78"/>
              </a:rPr>
              <a:t>جمع سپاری؛ </a:t>
            </a:r>
            <a:r>
              <a:rPr lang="en-US" sz="2400" dirty="0" smtClean="0">
                <a:cs typeface="B Mitra" panose="00000400000000000000" pitchFamily="2" charset="-78"/>
              </a:rPr>
              <a:t>Crowdsourcing</a:t>
            </a:r>
            <a:r>
              <a:rPr lang="fa-IR" dirty="0"/>
              <a:t> </a:t>
            </a:r>
          </a:p>
          <a:p>
            <a:pPr algn="r" rtl="1"/>
            <a:endParaRPr lang="en-US" dirty="0"/>
          </a:p>
        </p:txBody>
      </p:sp>
      <p:pic>
        <p:nvPicPr>
          <p:cNvPr id="10"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7" name="Rounded Rectangular Callout 6"/>
          <p:cNvSpPr/>
          <p:nvPr/>
        </p:nvSpPr>
        <p:spPr>
          <a:xfrm>
            <a:off x="150463" y="1859982"/>
            <a:ext cx="6189784" cy="4510822"/>
          </a:xfrm>
          <a:prstGeom prst="wedgeRoundRectCallout">
            <a:avLst>
              <a:gd name="adj1" fmla="val 63715"/>
              <a:gd name="adj2" fmla="val -14809"/>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marL="342900" indent="-342900" algn="just" rtl="1">
              <a:buFont typeface="Arial" panose="020B0604020202020204" pitchFamily="34" charset="0"/>
              <a:buChar char="•"/>
            </a:pPr>
            <a:r>
              <a:rPr lang="fa-IR" sz="2400" dirty="0">
                <a:solidFill>
                  <a:srgbClr val="0070C0"/>
                </a:solidFill>
                <a:cs typeface="B Mitra" panose="00000400000000000000" pitchFamily="2" charset="-78"/>
              </a:rPr>
              <a:t>رایانش اجتماعی به‌معنای کاربرد رایانه‌ها در پشتیبانی از فعالیت‌های اجتماعی انسان است. </a:t>
            </a:r>
            <a:endParaRPr lang="fa-IR" sz="2400" dirty="0">
              <a:solidFill>
                <a:srgbClr val="0070C0"/>
              </a:solidFill>
              <a:cs typeface="B Mitra" panose="00000400000000000000" pitchFamily="2" charset="-78"/>
            </a:endParaRPr>
          </a:p>
          <a:p>
            <a:pPr marL="342900" indent="-342900" algn="just" rtl="1">
              <a:buFont typeface="Arial" panose="020B0604020202020204" pitchFamily="34" charset="0"/>
              <a:buChar char="•"/>
            </a:pPr>
            <a:endParaRPr lang="fa-IR" sz="2400" dirty="0">
              <a:solidFill>
                <a:srgbClr val="0070C0"/>
              </a:solidFill>
              <a:cs typeface="B Mitra" panose="00000400000000000000" pitchFamily="2" charset="-78"/>
            </a:endParaRPr>
          </a:p>
          <a:p>
            <a:pPr marL="342900" indent="-342900" algn="just" rtl="1">
              <a:buFont typeface="Arial" panose="020B0604020202020204" pitchFamily="34" charset="0"/>
              <a:buChar char="•"/>
            </a:pPr>
            <a:r>
              <a:rPr lang="fa-IR" sz="2400" dirty="0">
                <a:solidFill>
                  <a:srgbClr val="0070C0"/>
                </a:solidFill>
                <a:cs typeface="B Mitra" panose="00000400000000000000" pitchFamily="2" charset="-78"/>
              </a:rPr>
              <a:t>وبلاگ، ایمیل، </a:t>
            </a:r>
            <a:r>
              <a:rPr lang="en-US" sz="2400" dirty="0">
                <a:solidFill>
                  <a:srgbClr val="0070C0"/>
                </a:solidFill>
                <a:cs typeface="B Mitra" panose="00000400000000000000" pitchFamily="2" charset="-78"/>
              </a:rPr>
              <a:t> </a:t>
            </a:r>
            <a:r>
              <a:rPr lang="fa-IR" sz="2400" dirty="0">
                <a:solidFill>
                  <a:srgbClr val="0070C0"/>
                </a:solidFill>
                <a:cs typeface="B Mitra" panose="00000400000000000000" pitchFamily="2" charset="-78"/>
              </a:rPr>
              <a:t>چت، شبکه </a:t>
            </a:r>
            <a:r>
              <a:rPr lang="fa-IR" sz="2400" dirty="0">
                <a:solidFill>
                  <a:srgbClr val="0070C0"/>
                </a:solidFill>
                <a:cs typeface="B Mitra" panose="00000400000000000000" pitchFamily="2" charset="-78"/>
              </a:rPr>
              <a:t>اجتماعی</a:t>
            </a:r>
            <a:r>
              <a:rPr lang="en-US" sz="2400" dirty="0">
                <a:solidFill>
                  <a:srgbClr val="0070C0"/>
                </a:solidFill>
                <a:cs typeface="B Mitra" panose="00000400000000000000" pitchFamily="2" charset="-78"/>
              </a:rPr>
              <a:t> </a:t>
            </a:r>
            <a:r>
              <a:rPr lang="fa-IR" sz="2400" dirty="0">
                <a:solidFill>
                  <a:srgbClr val="0070C0"/>
                </a:solidFill>
                <a:cs typeface="B Mitra" panose="00000400000000000000" pitchFamily="2" charset="-78"/>
              </a:rPr>
              <a:t>و </a:t>
            </a:r>
            <a:r>
              <a:rPr lang="fa-IR" sz="2400" dirty="0">
                <a:solidFill>
                  <a:srgbClr val="0070C0"/>
                </a:solidFill>
                <a:cs typeface="B Mitra" panose="00000400000000000000" pitchFamily="2" charset="-78"/>
              </a:rPr>
              <a:t>ویکی نمونه‌هایی </a:t>
            </a:r>
            <a:r>
              <a:rPr lang="fa-IR" sz="2400" dirty="0">
                <a:solidFill>
                  <a:srgbClr val="0070C0"/>
                </a:solidFill>
                <a:cs typeface="B Mitra" panose="00000400000000000000" pitchFamily="2" charset="-78"/>
              </a:rPr>
              <a:t>از نرم‌افزارهای اجتماعی هستند که زیرساختی برای رایانش اجتماعی محسوب می‌شوند. </a:t>
            </a:r>
          </a:p>
          <a:p>
            <a:pPr marL="342900" indent="-342900" algn="just" rtl="1">
              <a:buFont typeface="Arial" panose="020B0604020202020204" pitchFamily="34" charset="0"/>
              <a:buChar char="•"/>
            </a:pPr>
            <a:endParaRPr lang="fa-IR" sz="2400" dirty="0">
              <a:solidFill>
                <a:srgbClr val="0070C0"/>
              </a:solidFill>
              <a:cs typeface="B Mitra" panose="00000400000000000000" pitchFamily="2" charset="-78"/>
            </a:endParaRPr>
          </a:p>
          <a:p>
            <a:pPr marL="342900" indent="-342900" algn="just" rtl="1">
              <a:buFont typeface="Arial" panose="020B0604020202020204" pitchFamily="34" charset="0"/>
              <a:buChar char="•"/>
            </a:pPr>
            <a:r>
              <a:rPr lang="fa-IR" sz="2400" dirty="0">
                <a:solidFill>
                  <a:srgbClr val="0070C0"/>
                </a:solidFill>
                <a:cs typeface="B Mitra" panose="00000400000000000000" pitchFamily="2" charset="-78"/>
              </a:rPr>
              <a:t>ابزارهای </a:t>
            </a:r>
            <a:r>
              <a:rPr lang="fa-IR" sz="2400" dirty="0">
                <a:solidFill>
                  <a:srgbClr val="0070C0"/>
                </a:solidFill>
                <a:cs typeface="B Mitra" panose="00000400000000000000" pitchFamily="2" charset="-78"/>
              </a:rPr>
              <a:t>رایانش اجتماعی می‌توانند برای </a:t>
            </a:r>
            <a:r>
              <a:rPr lang="fa-IR" sz="2400" dirty="0">
                <a:solidFill>
                  <a:srgbClr val="0070C0"/>
                </a:solidFill>
                <a:cs typeface="B Mitra" panose="00000400000000000000" pitchFamily="2" charset="-78"/>
              </a:rPr>
              <a:t>پشتیبانی </a:t>
            </a:r>
            <a:r>
              <a:rPr lang="fa-IR" sz="2400" dirty="0">
                <a:solidFill>
                  <a:srgbClr val="0070C0"/>
                </a:solidFill>
                <a:cs typeface="B Mitra" panose="00000400000000000000" pitchFamily="2" charset="-78"/>
              </a:rPr>
              <a:t>از فعالیت‌های علمی گروهی به کار رفته و بهره وری فعالیت‌ها را افزایش دهند. </a:t>
            </a:r>
          </a:p>
          <a:p>
            <a:pPr algn="just" rtl="1">
              <a:defRPr/>
            </a:pPr>
            <a:r>
              <a:rPr lang="fa-IR" sz="2000" dirty="0">
                <a:solidFill>
                  <a:schemeClr val="tx1"/>
                </a:solidFill>
                <a:cs typeface="B Mitra" panose="00000400000000000000" pitchFamily="2" charset="-78"/>
              </a:rPr>
              <a:t> </a:t>
            </a:r>
          </a:p>
          <a:p>
            <a:pPr algn="ctr">
              <a:defRPr/>
            </a:pPr>
            <a:endParaRPr lang="fa-IR" sz="2000" dirty="0">
              <a:solidFill>
                <a:srgbClr val="C00000"/>
              </a:solidFill>
              <a:cs typeface="B Mitra" pitchFamily="2" charset="-78"/>
            </a:endParaRPr>
          </a:p>
        </p:txBody>
      </p:sp>
    </p:spTree>
    <p:extLst>
      <p:ext uri="{BB962C8B-B14F-4D97-AF65-F5344CB8AC3E}">
        <p14:creationId xmlns:p14="http://schemas.microsoft.com/office/powerpoint/2010/main" val="3587119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0" name="Slide Number Placeholder 9"/>
          <p:cNvSpPr>
            <a:spLocks noGrp="1"/>
          </p:cNvSpPr>
          <p:nvPr>
            <p:ph type="sldNum" sz="quarter" idx="12"/>
          </p:nvPr>
        </p:nvSpPr>
        <p:spPr/>
        <p:txBody>
          <a:bodyPr/>
          <a:lstStyle/>
          <a:p>
            <a:fld id="{D19946B3-F1D7-4C44-8206-7D1330EA340D}" type="slidenum">
              <a:rPr lang="fa-IR" smtClean="0"/>
              <a:t>4</a:t>
            </a:fld>
            <a:endParaRPr lang="fa-IR"/>
          </a:p>
        </p:txBody>
      </p:sp>
      <p:sp>
        <p:nvSpPr>
          <p:cNvPr id="122" name="Content Placeholder 2"/>
          <p:cNvSpPr>
            <a:spLocks noGrp="1"/>
          </p:cNvSpPr>
          <p:nvPr>
            <p:ph idx="1"/>
          </p:nvPr>
        </p:nvSpPr>
        <p:spPr>
          <a:xfrm>
            <a:off x="1878022" y="887896"/>
            <a:ext cx="8915400" cy="4757530"/>
          </a:xfrm>
        </p:spPr>
        <p:txBody>
          <a:bodyPr>
            <a:normAutofit/>
          </a:bodyPr>
          <a:lstStyle/>
          <a:p>
            <a:pPr marL="0" indent="0" algn="r" rtl="1">
              <a:buNone/>
            </a:pPr>
            <a:endParaRPr lang="fa-IR" dirty="0" smtClean="0">
              <a:cs typeface="B Mitra" panose="00000400000000000000" pitchFamily="2" charset="-78"/>
            </a:endParaRPr>
          </a:p>
          <a:p>
            <a:pPr marL="0" indent="0" algn="r" rtl="1">
              <a:buNone/>
            </a:pPr>
            <a:endParaRPr lang="fa-IR" dirty="0" smtClean="0">
              <a:cs typeface="B Mitra" panose="00000400000000000000" pitchFamily="2" charset="-78"/>
            </a:endParaRPr>
          </a:p>
          <a:p>
            <a:pPr marL="0" indent="0" algn="r" rtl="1">
              <a:buNone/>
            </a:pPr>
            <a:r>
              <a:rPr lang="fa-IR" dirty="0" smtClean="0">
                <a:cs typeface="B Mitra" panose="00000400000000000000" pitchFamily="2" charset="-78"/>
              </a:rPr>
              <a:t>یادآوری: سامانه را می توان با دو رویکرد توصیف کرد:</a:t>
            </a:r>
          </a:p>
          <a:p>
            <a:pPr lvl="1" algn="r" rtl="1"/>
            <a:r>
              <a:rPr lang="fa-IR" sz="3200" dirty="0" smtClean="0">
                <a:cs typeface="B Mitra" panose="00000400000000000000" pitchFamily="2" charset="-78"/>
              </a:rPr>
              <a:t>ساختاری: مجموعه ای از اجزاء و روابط بین آنها</a:t>
            </a:r>
          </a:p>
          <a:p>
            <a:pPr lvl="1" algn="r" rtl="1"/>
            <a:r>
              <a:rPr lang="fa-IR" sz="3200" dirty="0" smtClean="0">
                <a:cs typeface="B Mitra" panose="00000400000000000000" pitchFamily="2" charset="-78"/>
              </a:rPr>
              <a:t>رفتاری: فرایندی که ورودی را به خروجی تبدیل می‌کند.</a:t>
            </a:r>
          </a:p>
          <a:p>
            <a:pPr marL="0" indent="0" algn="r" rtl="1">
              <a:buNone/>
            </a:pPr>
            <a:endParaRPr lang="fa-IR" dirty="0">
              <a:cs typeface="B Mitra" panose="00000400000000000000" pitchFamily="2" charset="-78"/>
            </a:endParaRPr>
          </a:p>
          <a:p>
            <a:pPr marL="0" indent="0" algn="ctr" rtl="1">
              <a:buNone/>
            </a:pPr>
            <a:r>
              <a:rPr lang="fa-IR" dirty="0" smtClean="0">
                <a:solidFill>
                  <a:srgbClr val="FF0000"/>
                </a:solidFill>
                <a:cs typeface="B Mitra" panose="00000400000000000000" pitchFamily="2" charset="-78"/>
              </a:rPr>
              <a:t>توجه به تفاوت مجموعه و سامانه</a:t>
            </a:r>
          </a:p>
          <a:p>
            <a:pPr marL="0" indent="0" algn="r" rtl="1">
              <a:buNone/>
            </a:pPr>
            <a:endParaRPr lang="fa-IR" dirty="0"/>
          </a:p>
          <a:p>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مفهوم سامانه دانش</a:t>
            </a:r>
            <a:endParaRPr lang="en-US" b="1" dirty="0">
              <a:solidFill>
                <a:srgbClr val="0070C0"/>
              </a:solidFill>
              <a:cs typeface="B Mitra" panose="00000400000000000000" pitchFamily="2" charset="-78"/>
            </a:endParaRPr>
          </a:p>
        </p:txBody>
      </p:sp>
      <p:pic>
        <p:nvPicPr>
          <p:cNvPr id="12"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2020671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40</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lvl="0" algn="r" rtl="1"/>
            <a:r>
              <a:rPr lang="fa-IR" b="1" dirty="0">
                <a:solidFill>
                  <a:srgbClr val="0070C0"/>
                </a:solidFill>
                <a:cs typeface="B Mitra" panose="00000400000000000000" pitchFamily="2" charset="-78"/>
              </a:rPr>
              <a:t>زیر ساخت‌های فعالیت‌های علمی – فناوری اطلاعات و ارتباطات</a:t>
            </a:r>
            <a:endParaRPr lang="en-US" b="1" dirty="0">
              <a:solidFill>
                <a:srgbClr val="0070C0"/>
              </a:solidFill>
              <a:cs typeface="B Mitra" panose="00000400000000000000" pitchFamily="2" charset="-78"/>
            </a:endParaRPr>
          </a:p>
        </p:txBody>
      </p:sp>
      <p:sp>
        <p:nvSpPr>
          <p:cNvPr id="3" name="TextBox 2"/>
          <p:cNvSpPr txBox="1"/>
          <p:nvPr/>
        </p:nvSpPr>
        <p:spPr>
          <a:xfrm>
            <a:off x="462170" y="808383"/>
            <a:ext cx="11212995" cy="4616648"/>
          </a:xfrm>
          <a:prstGeom prst="rect">
            <a:avLst/>
          </a:prstGeom>
          <a:noFill/>
        </p:spPr>
        <p:txBody>
          <a:bodyPr wrap="square" rtlCol="0">
            <a:spAutoFit/>
          </a:bodyPr>
          <a:lstStyle/>
          <a:p>
            <a:pPr algn="ctr" rtl="1"/>
            <a:endParaRPr lang="fa-IR" sz="2400" dirty="0" smtClean="0">
              <a:solidFill>
                <a:schemeClr val="bg1">
                  <a:lumMod val="65000"/>
                </a:schemeClr>
              </a:solidFill>
              <a:cs typeface="B Mitra" panose="00000400000000000000" pitchFamily="2" charset="-78"/>
            </a:endParaRPr>
          </a:p>
          <a:p>
            <a:pPr algn="ctr" rtl="1"/>
            <a:r>
              <a:rPr lang="fa-IR" sz="2400" dirty="0" smtClean="0">
                <a:solidFill>
                  <a:schemeClr val="bg1">
                    <a:lumMod val="50000"/>
                  </a:schemeClr>
                </a:solidFill>
                <a:cs typeface="B Mitra" panose="00000400000000000000" pitchFamily="2" charset="-78"/>
              </a:rPr>
              <a:t>نرم‌افزارهای </a:t>
            </a:r>
            <a:r>
              <a:rPr lang="fa-IR" sz="2400" dirty="0">
                <a:solidFill>
                  <a:schemeClr val="bg1">
                    <a:lumMod val="50000"/>
                  </a:schemeClr>
                </a:solidFill>
                <a:cs typeface="B Mitra" panose="00000400000000000000" pitchFamily="2" charset="-78"/>
              </a:rPr>
              <a:t>تعاملی به‌ویژه بر روی وب، روش‌های جدیدی برای  انجام  فعالیت دانشی پدید آورده‌اند. </a:t>
            </a:r>
            <a:endParaRPr lang="fa-IR" sz="2400" dirty="0" smtClean="0">
              <a:solidFill>
                <a:schemeClr val="bg1">
                  <a:lumMod val="50000"/>
                </a:schemeClr>
              </a:solidFill>
              <a:cs typeface="B Mitra" panose="00000400000000000000" pitchFamily="2" charset="-78"/>
            </a:endParaRPr>
          </a:p>
          <a:p>
            <a:pPr algn="ctr" rtl="1"/>
            <a:endParaRPr lang="fa-IR" sz="2400" dirty="0">
              <a:solidFill>
                <a:schemeClr val="bg1">
                  <a:lumMod val="50000"/>
                </a:schemeClr>
              </a:solidFill>
              <a:cs typeface="B Mitra" panose="00000400000000000000" pitchFamily="2" charset="-78"/>
            </a:endParaRPr>
          </a:p>
          <a:p>
            <a:pPr algn="ctr" rtl="1">
              <a:lnSpc>
                <a:spcPct val="150000"/>
              </a:lnSpc>
            </a:pPr>
            <a:endParaRPr lang="fa-IR" sz="2400" dirty="0">
              <a:solidFill>
                <a:schemeClr val="bg1">
                  <a:lumMod val="50000"/>
                </a:schemeClr>
              </a:solidFill>
              <a:cs typeface="B Mitra" panose="00000400000000000000" pitchFamily="2" charset="-78"/>
            </a:endParaRPr>
          </a:p>
          <a:p>
            <a:pPr marL="457200" indent="-457200" algn="r" rtl="1">
              <a:lnSpc>
                <a:spcPct val="150000"/>
              </a:lnSpc>
              <a:buFont typeface="Arial" panose="020B0604020202020204" pitchFamily="34" charset="0"/>
              <a:buChar char="•"/>
            </a:pPr>
            <a:r>
              <a:rPr lang="fa-IR" sz="2800" dirty="0">
                <a:cs typeface="B Mitra" panose="00000400000000000000" pitchFamily="2" charset="-78"/>
              </a:rPr>
              <a:t>پژوهش </a:t>
            </a:r>
            <a:r>
              <a:rPr lang="fa-IR" sz="2800" dirty="0" smtClean="0">
                <a:cs typeface="B Mitra" panose="00000400000000000000" pitchFamily="2" charset="-78"/>
              </a:rPr>
              <a:t>الکترونیکی؛ </a:t>
            </a:r>
            <a:r>
              <a:rPr lang="en-US" sz="2400" dirty="0" smtClean="0">
                <a:cs typeface="B Mitra" panose="00000400000000000000" pitchFamily="2" charset="-78"/>
              </a:rPr>
              <a:t>e-Research</a:t>
            </a:r>
            <a:endParaRPr lang="fa-IR" sz="2400" dirty="0">
              <a:cs typeface="B Mitra" panose="00000400000000000000" pitchFamily="2" charset="-78"/>
            </a:endParaRPr>
          </a:p>
          <a:p>
            <a:pPr marL="457200" indent="-457200" algn="r" rtl="1">
              <a:lnSpc>
                <a:spcPct val="150000"/>
              </a:lnSpc>
              <a:buFont typeface="Arial" panose="020B0604020202020204" pitchFamily="34" charset="0"/>
              <a:buChar char="•"/>
            </a:pPr>
            <a:r>
              <a:rPr lang="fa-IR" sz="2800" dirty="0">
                <a:cs typeface="B Mitra" panose="00000400000000000000" pitchFamily="2" charset="-78"/>
              </a:rPr>
              <a:t>رایانش </a:t>
            </a:r>
            <a:r>
              <a:rPr lang="fa-IR" sz="2800" dirty="0" smtClean="0">
                <a:cs typeface="B Mitra" panose="00000400000000000000" pitchFamily="2" charset="-78"/>
              </a:rPr>
              <a:t>اجتماعی؛ </a:t>
            </a:r>
            <a:r>
              <a:rPr lang="en-US" sz="2400" dirty="0">
                <a:cs typeface="B Mitra" panose="00000400000000000000" pitchFamily="2" charset="-78"/>
              </a:rPr>
              <a:t>Social </a:t>
            </a:r>
            <a:r>
              <a:rPr lang="en-US" sz="2400" dirty="0" smtClean="0">
                <a:cs typeface="B Mitra" panose="00000400000000000000" pitchFamily="2" charset="-78"/>
              </a:rPr>
              <a:t>Computing</a:t>
            </a:r>
            <a:endParaRPr lang="fa-IR" sz="2800" dirty="0">
              <a:cs typeface="B Mitra" panose="00000400000000000000" pitchFamily="2" charset="-78"/>
            </a:endParaRPr>
          </a:p>
          <a:p>
            <a:pPr marL="457200" indent="-457200" algn="r" rtl="1">
              <a:lnSpc>
                <a:spcPct val="150000"/>
              </a:lnSpc>
              <a:buFont typeface="Arial" panose="020B0604020202020204" pitchFamily="34" charset="0"/>
              <a:buChar char="•"/>
            </a:pPr>
            <a:r>
              <a:rPr lang="fa-IR" sz="2800" dirty="0">
                <a:cs typeface="B Mitra" panose="00000400000000000000" pitchFamily="2" charset="-78"/>
              </a:rPr>
              <a:t>همکاری </a:t>
            </a:r>
            <a:r>
              <a:rPr lang="fa-IR" sz="2800" dirty="0" smtClean="0">
                <a:cs typeface="B Mitra" panose="00000400000000000000" pitchFamily="2" charset="-78"/>
              </a:rPr>
              <a:t>انبوه؛ </a:t>
            </a:r>
            <a:r>
              <a:rPr lang="en-US" sz="2400" dirty="0">
                <a:cs typeface="B Mitra" panose="00000400000000000000" pitchFamily="2" charset="-78"/>
              </a:rPr>
              <a:t>Mass collaboration</a:t>
            </a:r>
            <a:endParaRPr lang="fa-IR" sz="2400" dirty="0">
              <a:cs typeface="B Mitra" panose="00000400000000000000" pitchFamily="2" charset="-78"/>
            </a:endParaRPr>
          </a:p>
          <a:p>
            <a:pPr marL="457200" indent="-457200" algn="r" rtl="1">
              <a:lnSpc>
                <a:spcPct val="150000"/>
              </a:lnSpc>
              <a:buFont typeface="Arial" panose="020B0604020202020204" pitchFamily="34" charset="0"/>
              <a:buChar char="•"/>
            </a:pPr>
            <a:r>
              <a:rPr lang="fa-IR" sz="2800" dirty="0" smtClean="0">
                <a:cs typeface="B Mitra" panose="00000400000000000000" pitchFamily="2" charset="-78"/>
              </a:rPr>
              <a:t>جمع سپاری؛ </a:t>
            </a:r>
            <a:r>
              <a:rPr lang="en-US" sz="2400" dirty="0" smtClean="0">
                <a:cs typeface="B Mitra" panose="00000400000000000000" pitchFamily="2" charset="-78"/>
              </a:rPr>
              <a:t>Crowdsourcing</a:t>
            </a:r>
            <a:r>
              <a:rPr lang="fa-IR" dirty="0"/>
              <a:t> </a:t>
            </a:r>
          </a:p>
          <a:p>
            <a:pPr algn="r" rtl="1"/>
            <a:endParaRPr lang="en-US" dirty="0"/>
          </a:p>
        </p:txBody>
      </p:sp>
      <p:pic>
        <p:nvPicPr>
          <p:cNvPr id="10" name="Content Placeholder 9"/>
          <p:cNvPicPr>
            <a:picLocks noChangeAspect="1"/>
          </p:cNvPicPr>
          <p:nvPr/>
        </p:nvPicPr>
        <p:blipFill rotWithShape="1">
          <a:blip r:embed="rId5"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7" name="Rounded Rectangular Callout 6"/>
          <p:cNvSpPr/>
          <p:nvPr/>
        </p:nvSpPr>
        <p:spPr>
          <a:xfrm>
            <a:off x="176967" y="1859982"/>
            <a:ext cx="6189784" cy="4510822"/>
          </a:xfrm>
          <a:prstGeom prst="wedgeRoundRectCallout">
            <a:avLst>
              <a:gd name="adj1" fmla="val 62204"/>
              <a:gd name="adj2" fmla="val 2064"/>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marL="342900" indent="-342900" algn="just" rtl="1">
              <a:buFont typeface="Arial" panose="020B0604020202020204" pitchFamily="34" charset="0"/>
              <a:buChar char="•"/>
            </a:pPr>
            <a:r>
              <a:rPr lang="fa-IR" sz="2400" dirty="0">
                <a:solidFill>
                  <a:srgbClr val="0070C0"/>
                </a:solidFill>
                <a:cs typeface="B Mitra" panose="00000400000000000000" pitchFamily="2" charset="-78"/>
              </a:rPr>
              <a:t>وقتی افراد زیادی به صورت مستقل روی یک پروژه واحد کار کنند می‌توان از مفهوم همکاری انبوه استفاده کرد. </a:t>
            </a:r>
            <a:endParaRPr lang="fa-IR" sz="2400" dirty="0">
              <a:solidFill>
                <a:srgbClr val="0070C0"/>
              </a:solidFill>
              <a:cs typeface="B Mitra" panose="00000400000000000000" pitchFamily="2" charset="-78"/>
            </a:endParaRPr>
          </a:p>
          <a:p>
            <a:pPr marL="342900" indent="-342900" algn="just" rtl="1">
              <a:buFont typeface="Arial" panose="020B0604020202020204" pitchFamily="34" charset="0"/>
              <a:buChar char="•"/>
            </a:pPr>
            <a:r>
              <a:rPr lang="fa-IR" sz="2400" dirty="0">
                <a:solidFill>
                  <a:srgbClr val="0070C0"/>
                </a:solidFill>
                <a:cs typeface="B Mitra" panose="00000400000000000000" pitchFamily="2" charset="-78"/>
              </a:rPr>
              <a:t>این </a:t>
            </a:r>
            <a:r>
              <a:rPr lang="fa-IR" sz="2400" dirty="0">
                <a:solidFill>
                  <a:srgbClr val="0070C0"/>
                </a:solidFill>
                <a:cs typeface="B Mitra" panose="00000400000000000000" pitchFamily="2" charset="-78"/>
              </a:rPr>
              <a:t>نوع پروژه‌ها معمولاً در اینترنت با بهره از نرم‌افزارهای اجتماعی و ابزارهای همکاری رایانه‌محور مانند فناوری‌های ویکی صورت می‌گیرد. </a:t>
            </a:r>
            <a:endParaRPr lang="fa-IR" sz="2400" dirty="0">
              <a:solidFill>
                <a:srgbClr val="0070C0"/>
              </a:solidFill>
              <a:cs typeface="B Mitra" panose="00000400000000000000" pitchFamily="2" charset="-78"/>
            </a:endParaRPr>
          </a:p>
          <a:p>
            <a:pPr marL="342900" indent="-342900" algn="just" rtl="1">
              <a:buFont typeface="Arial" panose="020B0604020202020204" pitchFamily="34" charset="0"/>
              <a:buChar char="•"/>
            </a:pPr>
            <a:r>
              <a:rPr lang="fa-IR" sz="2400" dirty="0">
                <a:solidFill>
                  <a:srgbClr val="0070C0"/>
                </a:solidFill>
                <a:cs typeface="B Mitra" panose="00000400000000000000" pitchFamily="2" charset="-78"/>
              </a:rPr>
              <a:t>یک </a:t>
            </a:r>
            <a:r>
              <a:rPr lang="fa-IR" sz="2400" dirty="0">
                <a:solidFill>
                  <a:srgbClr val="0070C0"/>
                </a:solidFill>
                <a:cs typeface="B Mitra" panose="00000400000000000000" pitchFamily="2" charset="-78"/>
              </a:rPr>
              <a:t>جنبه کلیدی که همکاری جمعی را از دیگر شکل‌های همکاری مقیاس‌بزرگ متمایز می‌کند، این است که روند همکاری توسط محتوایی که ساخته می‌شود تحت‌الشعاع قرار می‌گیرد -برخلاف تحت‌الشعاع ‌قرارگیری با تعامل اجتماعی مستقیم آنگونه که در دیگر شکل‌های همکاری وجود دارد</a:t>
            </a:r>
            <a:r>
              <a:rPr lang="fa-IR" sz="2400" dirty="0">
                <a:solidFill>
                  <a:srgbClr val="0070C0"/>
                </a:solidFill>
                <a:cs typeface="B Mitra" panose="00000400000000000000" pitchFamily="2" charset="-78"/>
              </a:rPr>
              <a:t>.</a:t>
            </a:r>
          </a:p>
          <a:p>
            <a:pPr algn="just" rtl="1"/>
            <a:r>
              <a:rPr lang="fa-IR" sz="2000" dirty="0">
                <a:solidFill>
                  <a:schemeClr val="tx1"/>
                </a:solidFill>
                <a:cs typeface="B Mitra" panose="00000400000000000000" pitchFamily="2" charset="-78"/>
              </a:rPr>
              <a:t/>
            </a:r>
            <a:br>
              <a:rPr lang="fa-IR" sz="2000" dirty="0">
                <a:solidFill>
                  <a:schemeClr val="tx1"/>
                </a:solidFill>
                <a:cs typeface="B Mitra" panose="00000400000000000000" pitchFamily="2" charset="-78"/>
              </a:rPr>
            </a:br>
            <a:endParaRPr lang="fa-IR" sz="2000" dirty="0">
              <a:solidFill>
                <a:schemeClr val="tx1"/>
              </a:solidFill>
              <a:cs typeface="B Mitra" panose="00000400000000000000" pitchFamily="2" charset="-78"/>
            </a:endParaRPr>
          </a:p>
          <a:p>
            <a:r>
              <a:rPr lang="fa-IR" sz="2000" dirty="0"/>
              <a:t> </a:t>
            </a:r>
          </a:p>
          <a:p>
            <a:pPr algn="ctr" rtl="1">
              <a:defRPr/>
            </a:pPr>
            <a:r>
              <a:rPr lang="fa-IR" sz="2000" b="1" dirty="0" smtClean="0">
                <a:solidFill>
                  <a:schemeClr val="tx1"/>
                </a:solidFill>
                <a:cs typeface="B Mitra" pitchFamily="2" charset="-78"/>
              </a:rPr>
              <a:t> </a:t>
            </a:r>
            <a:endParaRPr lang="fa-IR" sz="2000" b="1" dirty="0">
              <a:solidFill>
                <a:schemeClr val="tx1"/>
              </a:solidFill>
              <a:cs typeface="B Mitra" pitchFamily="2" charset="-78"/>
            </a:endParaRPr>
          </a:p>
          <a:p>
            <a:pPr algn="ctr">
              <a:defRPr/>
            </a:pPr>
            <a:endParaRPr lang="fa-IR" sz="2000" dirty="0">
              <a:solidFill>
                <a:srgbClr val="C00000"/>
              </a:solidFill>
              <a:cs typeface="B Mitra" pitchFamily="2" charset="-78"/>
            </a:endParaRPr>
          </a:p>
        </p:txBody>
      </p:sp>
    </p:spTree>
    <p:extLst>
      <p:ext uri="{BB962C8B-B14F-4D97-AF65-F5344CB8AC3E}">
        <p14:creationId xmlns:p14="http://schemas.microsoft.com/office/powerpoint/2010/main" val="25467029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41</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lvl="0" algn="r" rtl="1"/>
            <a:r>
              <a:rPr lang="fa-IR" b="1" dirty="0">
                <a:solidFill>
                  <a:srgbClr val="0070C0"/>
                </a:solidFill>
                <a:cs typeface="B Mitra" panose="00000400000000000000" pitchFamily="2" charset="-78"/>
              </a:rPr>
              <a:t>زیر ساخت‌های فعالیت‌های علمی – فناوری اطلاعات و ارتباطات</a:t>
            </a:r>
            <a:endParaRPr lang="en-US" b="1" dirty="0">
              <a:solidFill>
                <a:srgbClr val="0070C0"/>
              </a:solidFill>
              <a:cs typeface="B Mitra" panose="00000400000000000000" pitchFamily="2" charset="-78"/>
            </a:endParaRPr>
          </a:p>
        </p:txBody>
      </p:sp>
      <p:sp>
        <p:nvSpPr>
          <p:cNvPr id="3" name="TextBox 2"/>
          <p:cNvSpPr txBox="1"/>
          <p:nvPr/>
        </p:nvSpPr>
        <p:spPr>
          <a:xfrm>
            <a:off x="462170" y="808383"/>
            <a:ext cx="11212995" cy="4616648"/>
          </a:xfrm>
          <a:prstGeom prst="rect">
            <a:avLst/>
          </a:prstGeom>
          <a:noFill/>
        </p:spPr>
        <p:txBody>
          <a:bodyPr wrap="square" rtlCol="0">
            <a:spAutoFit/>
          </a:bodyPr>
          <a:lstStyle/>
          <a:p>
            <a:pPr algn="ctr" rtl="1"/>
            <a:endParaRPr lang="fa-IR" sz="2400" dirty="0" smtClean="0">
              <a:solidFill>
                <a:schemeClr val="bg1">
                  <a:lumMod val="65000"/>
                </a:schemeClr>
              </a:solidFill>
              <a:cs typeface="B Mitra" panose="00000400000000000000" pitchFamily="2" charset="-78"/>
            </a:endParaRPr>
          </a:p>
          <a:p>
            <a:pPr algn="ctr" rtl="1"/>
            <a:r>
              <a:rPr lang="fa-IR" sz="2400" dirty="0" smtClean="0">
                <a:solidFill>
                  <a:schemeClr val="bg1">
                    <a:lumMod val="50000"/>
                  </a:schemeClr>
                </a:solidFill>
                <a:cs typeface="B Mitra" panose="00000400000000000000" pitchFamily="2" charset="-78"/>
              </a:rPr>
              <a:t>نرم‌افزارهای </a:t>
            </a:r>
            <a:r>
              <a:rPr lang="fa-IR" sz="2400" dirty="0">
                <a:solidFill>
                  <a:schemeClr val="bg1">
                    <a:lumMod val="50000"/>
                  </a:schemeClr>
                </a:solidFill>
                <a:cs typeface="B Mitra" panose="00000400000000000000" pitchFamily="2" charset="-78"/>
              </a:rPr>
              <a:t>تعاملی به‌ویژه بر روی وب، روش‌های جدیدی برای  انجام  فعالیت دانشی پدید آورده‌اند. </a:t>
            </a:r>
            <a:endParaRPr lang="fa-IR" sz="2400" dirty="0" smtClean="0">
              <a:solidFill>
                <a:schemeClr val="bg1">
                  <a:lumMod val="50000"/>
                </a:schemeClr>
              </a:solidFill>
              <a:cs typeface="B Mitra" panose="00000400000000000000" pitchFamily="2" charset="-78"/>
            </a:endParaRPr>
          </a:p>
          <a:p>
            <a:pPr algn="ctr" rtl="1"/>
            <a:endParaRPr lang="fa-IR" sz="2400" dirty="0">
              <a:solidFill>
                <a:schemeClr val="bg1">
                  <a:lumMod val="50000"/>
                </a:schemeClr>
              </a:solidFill>
              <a:cs typeface="B Mitra" panose="00000400000000000000" pitchFamily="2" charset="-78"/>
            </a:endParaRPr>
          </a:p>
          <a:p>
            <a:pPr algn="ctr" rtl="1">
              <a:lnSpc>
                <a:spcPct val="150000"/>
              </a:lnSpc>
            </a:pPr>
            <a:endParaRPr lang="fa-IR" sz="2400" dirty="0">
              <a:solidFill>
                <a:schemeClr val="bg1">
                  <a:lumMod val="50000"/>
                </a:schemeClr>
              </a:solidFill>
              <a:cs typeface="B Mitra" panose="00000400000000000000" pitchFamily="2" charset="-78"/>
            </a:endParaRPr>
          </a:p>
          <a:p>
            <a:pPr marL="457200" indent="-457200" algn="r" rtl="1">
              <a:lnSpc>
                <a:spcPct val="150000"/>
              </a:lnSpc>
              <a:buFont typeface="Arial" panose="020B0604020202020204" pitchFamily="34" charset="0"/>
              <a:buChar char="•"/>
            </a:pPr>
            <a:r>
              <a:rPr lang="fa-IR" sz="2800" dirty="0">
                <a:cs typeface="B Mitra" panose="00000400000000000000" pitchFamily="2" charset="-78"/>
              </a:rPr>
              <a:t>پژوهش </a:t>
            </a:r>
            <a:r>
              <a:rPr lang="fa-IR" sz="2800" dirty="0" smtClean="0">
                <a:cs typeface="B Mitra" panose="00000400000000000000" pitchFamily="2" charset="-78"/>
              </a:rPr>
              <a:t>الکترونیکی؛ </a:t>
            </a:r>
            <a:r>
              <a:rPr lang="en-US" sz="2400" dirty="0" smtClean="0">
                <a:cs typeface="B Mitra" panose="00000400000000000000" pitchFamily="2" charset="-78"/>
              </a:rPr>
              <a:t>e-Research</a:t>
            </a:r>
            <a:endParaRPr lang="fa-IR" sz="2400" dirty="0">
              <a:cs typeface="B Mitra" panose="00000400000000000000" pitchFamily="2" charset="-78"/>
            </a:endParaRPr>
          </a:p>
          <a:p>
            <a:pPr marL="457200" indent="-457200" algn="r" rtl="1">
              <a:lnSpc>
                <a:spcPct val="150000"/>
              </a:lnSpc>
              <a:buFont typeface="Arial" panose="020B0604020202020204" pitchFamily="34" charset="0"/>
              <a:buChar char="•"/>
            </a:pPr>
            <a:r>
              <a:rPr lang="fa-IR" sz="2800" dirty="0">
                <a:cs typeface="B Mitra" panose="00000400000000000000" pitchFamily="2" charset="-78"/>
              </a:rPr>
              <a:t>رایانش </a:t>
            </a:r>
            <a:r>
              <a:rPr lang="fa-IR" sz="2800" dirty="0" smtClean="0">
                <a:cs typeface="B Mitra" panose="00000400000000000000" pitchFamily="2" charset="-78"/>
              </a:rPr>
              <a:t>اجتماعی؛ </a:t>
            </a:r>
            <a:r>
              <a:rPr lang="en-US" sz="2400" dirty="0">
                <a:cs typeface="B Mitra" panose="00000400000000000000" pitchFamily="2" charset="-78"/>
              </a:rPr>
              <a:t>Social </a:t>
            </a:r>
            <a:r>
              <a:rPr lang="en-US" sz="2400" dirty="0" smtClean="0">
                <a:cs typeface="B Mitra" panose="00000400000000000000" pitchFamily="2" charset="-78"/>
              </a:rPr>
              <a:t>Computing</a:t>
            </a:r>
            <a:endParaRPr lang="fa-IR" sz="2800" dirty="0">
              <a:cs typeface="B Mitra" panose="00000400000000000000" pitchFamily="2" charset="-78"/>
            </a:endParaRPr>
          </a:p>
          <a:p>
            <a:pPr marL="457200" indent="-457200" algn="r" rtl="1">
              <a:lnSpc>
                <a:spcPct val="150000"/>
              </a:lnSpc>
              <a:buFont typeface="Arial" panose="020B0604020202020204" pitchFamily="34" charset="0"/>
              <a:buChar char="•"/>
            </a:pPr>
            <a:r>
              <a:rPr lang="fa-IR" sz="2800" dirty="0">
                <a:cs typeface="B Mitra" panose="00000400000000000000" pitchFamily="2" charset="-78"/>
              </a:rPr>
              <a:t>همکاری </a:t>
            </a:r>
            <a:r>
              <a:rPr lang="fa-IR" sz="2800" dirty="0" smtClean="0">
                <a:cs typeface="B Mitra" panose="00000400000000000000" pitchFamily="2" charset="-78"/>
              </a:rPr>
              <a:t>انبوه؛ </a:t>
            </a:r>
            <a:r>
              <a:rPr lang="en-US" sz="2400" dirty="0">
                <a:cs typeface="B Mitra" panose="00000400000000000000" pitchFamily="2" charset="-78"/>
              </a:rPr>
              <a:t>Mass collaboration</a:t>
            </a:r>
            <a:endParaRPr lang="fa-IR" sz="2400" dirty="0">
              <a:cs typeface="B Mitra" panose="00000400000000000000" pitchFamily="2" charset="-78"/>
            </a:endParaRPr>
          </a:p>
          <a:p>
            <a:pPr marL="457200" indent="-457200" algn="r" rtl="1">
              <a:lnSpc>
                <a:spcPct val="150000"/>
              </a:lnSpc>
              <a:buFont typeface="Arial" panose="020B0604020202020204" pitchFamily="34" charset="0"/>
              <a:buChar char="•"/>
            </a:pPr>
            <a:r>
              <a:rPr lang="fa-IR" sz="2800" dirty="0" smtClean="0">
                <a:cs typeface="B Mitra" panose="00000400000000000000" pitchFamily="2" charset="-78"/>
              </a:rPr>
              <a:t>جمع سپاری؛ </a:t>
            </a:r>
            <a:r>
              <a:rPr lang="en-US" sz="2400" dirty="0" smtClean="0">
                <a:cs typeface="B Mitra" panose="00000400000000000000" pitchFamily="2" charset="-78"/>
              </a:rPr>
              <a:t>Crowdsourcing</a:t>
            </a:r>
            <a:r>
              <a:rPr lang="fa-IR" dirty="0"/>
              <a:t> </a:t>
            </a:r>
          </a:p>
          <a:p>
            <a:pPr algn="r" rtl="1"/>
            <a:endParaRPr lang="en-US" dirty="0"/>
          </a:p>
        </p:txBody>
      </p:sp>
      <p:pic>
        <p:nvPicPr>
          <p:cNvPr id="10"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7" name="Rounded Rectangular Callout 6"/>
          <p:cNvSpPr/>
          <p:nvPr/>
        </p:nvSpPr>
        <p:spPr>
          <a:xfrm>
            <a:off x="291548" y="1859982"/>
            <a:ext cx="6189784" cy="4510822"/>
          </a:xfrm>
          <a:prstGeom prst="wedgeRoundRectCallout">
            <a:avLst>
              <a:gd name="adj1" fmla="val 71194"/>
              <a:gd name="adj2" fmla="val 15578"/>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marL="342900" indent="-342900" algn="just" rtl="1">
              <a:buFont typeface="Arial" panose="020B0604020202020204" pitchFamily="34" charset="0"/>
              <a:buChar char="•"/>
            </a:pPr>
            <a:r>
              <a:rPr lang="fa-IR" sz="2400" dirty="0">
                <a:solidFill>
                  <a:srgbClr val="0070C0"/>
                </a:solidFill>
                <a:cs typeface="B Mitra" panose="00000400000000000000" pitchFamily="2" charset="-78"/>
              </a:rPr>
              <a:t>جمع‌سپاری به معنای </a:t>
            </a:r>
            <a:r>
              <a:rPr lang="fa-IR" sz="2400" dirty="0">
                <a:solidFill>
                  <a:srgbClr val="0070C0"/>
                </a:solidFill>
                <a:cs typeface="B Mitra" panose="00000400000000000000" pitchFamily="2" charset="-78"/>
              </a:rPr>
              <a:t>برون‌سپاری</a:t>
            </a:r>
            <a:r>
              <a:rPr lang="en-US" sz="2400" dirty="0">
                <a:solidFill>
                  <a:srgbClr val="0070C0"/>
                </a:solidFill>
                <a:cs typeface="B Mitra" panose="00000400000000000000" pitchFamily="2" charset="-78"/>
              </a:rPr>
              <a:t> </a:t>
            </a:r>
            <a:r>
              <a:rPr lang="fa-IR" sz="2400" dirty="0">
                <a:solidFill>
                  <a:srgbClr val="0070C0"/>
                </a:solidFill>
                <a:cs typeface="B Mitra" panose="00000400000000000000" pitchFamily="2" charset="-78"/>
              </a:rPr>
              <a:t>کارها </a:t>
            </a:r>
            <a:r>
              <a:rPr lang="fa-IR" sz="2400" dirty="0">
                <a:solidFill>
                  <a:srgbClr val="0070C0"/>
                </a:solidFill>
                <a:cs typeface="B Mitra" panose="00000400000000000000" pitchFamily="2" charset="-78"/>
              </a:rPr>
              <a:t>به انبوه مردم می‌باشد</a:t>
            </a:r>
            <a:r>
              <a:rPr lang="fa-IR" sz="2400" dirty="0">
                <a:solidFill>
                  <a:srgbClr val="0070C0"/>
                </a:solidFill>
                <a:cs typeface="B Mitra" panose="00000400000000000000" pitchFamily="2" charset="-78"/>
              </a:rPr>
              <a:t>.</a:t>
            </a:r>
          </a:p>
          <a:p>
            <a:pPr marL="342900" indent="-342900" algn="just" rtl="1">
              <a:buFont typeface="Arial" panose="020B0604020202020204" pitchFamily="34" charset="0"/>
              <a:buChar char="•"/>
            </a:pPr>
            <a:r>
              <a:rPr lang="fa-IR" sz="2400" dirty="0">
                <a:solidFill>
                  <a:srgbClr val="0070C0"/>
                </a:solidFill>
                <a:cs typeface="B Mitra" panose="00000400000000000000" pitchFamily="2" charset="-78"/>
              </a:rPr>
              <a:t>جمع‌سپاری </a:t>
            </a:r>
            <a:r>
              <a:rPr lang="fa-IR" sz="2400" dirty="0">
                <a:solidFill>
                  <a:srgbClr val="0070C0"/>
                </a:solidFill>
                <a:cs typeface="B Mitra" panose="00000400000000000000" pitchFamily="2" charset="-78"/>
              </a:rPr>
              <a:t>نوعی برون‌سپاری است ولی نه به شرکتها یا سازمانهای خاص بلکه به افرادی وسیع از طریق فراخوان عمومی که اغلب اینترنت می‌باشد.</a:t>
            </a:r>
          </a:p>
          <a:p>
            <a:pPr marL="342900" indent="-342900" algn="just" rtl="1">
              <a:buFont typeface="Arial" panose="020B0604020202020204" pitchFamily="34" charset="0"/>
              <a:buChar char="•"/>
            </a:pPr>
            <a:r>
              <a:rPr lang="fa-IR" sz="2400" dirty="0">
                <a:solidFill>
                  <a:srgbClr val="0070C0"/>
                </a:solidFill>
                <a:cs typeface="B Mitra" panose="00000400000000000000" pitchFamily="2" charset="-78"/>
              </a:rPr>
              <a:t>جمع‌سپاری </a:t>
            </a:r>
            <a:r>
              <a:rPr lang="fa-IR" sz="2400" dirty="0">
                <a:solidFill>
                  <a:srgbClr val="0070C0"/>
                </a:solidFill>
                <a:cs typeface="B Mitra" panose="00000400000000000000" pitchFamily="2" charset="-78"/>
              </a:rPr>
              <a:t>مشارکت </a:t>
            </a:r>
            <a:r>
              <a:rPr lang="fa-IR" sz="2400" dirty="0">
                <a:solidFill>
                  <a:srgbClr val="0070C0"/>
                </a:solidFill>
                <a:cs typeface="B Mitra" panose="00000400000000000000" pitchFamily="2" charset="-78"/>
              </a:rPr>
              <a:t>دادن جمعیت در فعالیتهایی چون حل مساله، تولید و توسعه مفاهیمی چون مشارکت در ایده سازی، نوآوری، تولید و فرایندهای ارئه خدمات می‌باشد که بر کیفیت محصول، وفاداری و خشنودی مشتری اثری مستقیم </a:t>
            </a:r>
            <a:r>
              <a:rPr lang="fa-IR" sz="2400" dirty="0">
                <a:solidFill>
                  <a:srgbClr val="0070C0"/>
                </a:solidFill>
                <a:cs typeface="B Mitra" panose="00000400000000000000" pitchFamily="2" charset="-78"/>
              </a:rPr>
              <a:t>دارد.</a:t>
            </a:r>
          </a:p>
          <a:p>
            <a:pPr marL="342900" indent="-342900" algn="just" rtl="1">
              <a:buFont typeface="Arial" panose="020B0604020202020204" pitchFamily="34" charset="0"/>
              <a:buChar char="•"/>
            </a:pPr>
            <a:r>
              <a:rPr lang="fa-IR" sz="2400" dirty="0">
                <a:solidFill>
                  <a:srgbClr val="0070C0"/>
                </a:solidFill>
                <a:cs typeface="B Mitra" panose="00000400000000000000" pitchFamily="2" charset="-78"/>
              </a:rPr>
              <a:t>غیر </a:t>
            </a:r>
            <a:r>
              <a:rPr lang="fa-IR" sz="2400" dirty="0">
                <a:solidFill>
                  <a:srgbClr val="0070C0"/>
                </a:solidFill>
                <a:cs typeface="B Mitra" panose="00000400000000000000" pitchFamily="2" charset="-78"/>
              </a:rPr>
              <a:t>متمرکز بودن، غیر رسمی بودن، عمودی و افقی بودن ارتباطات، در انحصار نبودن اطلاعات، از جمله مواهب جمع‌سپاری می‌باشد.  </a:t>
            </a:r>
          </a:p>
        </p:txBody>
      </p:sp>
    </p:spTree>
    <p:extLst>
      <p:ext uri="{BB962C8B-B14F-4D97-AF65-F5344CB8AC3E}">
        <p14:creationId xmlns:p14="http://schemas.microsoft.com/office/powerpoint/2010/main" val="7542051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42</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زیر ساخت‌های فعالیت‌های علمی – فناوری اطلاعات و ارتباطات</a:t>
            </a:r>
            <a:endParaRPr lang="en-US" b="1" dirty="0">
              <a:solidFill>
                <a:srgbClr val="0070C0"/>
              </a:solidFill>
              <a:cs typeface="B Mitra" panose="00000400000000000000" pitchFamily="2" charset="-78"/>
            </a:endParaRPr>
          </a:p>
        </p:txBody>
      </p:sp>
      <p:sp>
        <p:nvSpPr>
          <p:cNvPr id="3" name="TextBox 2"/>
          <p:cNvSpPr txBox="1"/>
          <p:nvPr/>
        </p:nvSpPr>
        <p:spPr>
          <a:xfrm>
            <a:off x="462170" y="808383"/>
            <a:ext cx="11212995" cy="5232202"/>
          </a:xfrm>
          <a:prstGeom prst="rect">
            <a:avLst/>
          </a:prstGeom>
          <a:noFill/>
        </p:spPr>
        <p:txBody>
          <a:bodyPr wrap="square" rtlCol="0">
            <a:spAutoFit/>
          </a:bodyPr>
          <a:lstStyle/>
          <a:p>
            <a:pPr algn="ctr" rtl="1"/>
            <a:r>
              <a:rPr lang="fa-IR" sz="2800" dirty="0">
                <a:cs typeface="B Mitra" panose="00000400000000000000" pitchFamily="2" charset="-78"/>
              </a:rPr>
              <a:t>ابزارهای نرم‌افزاری متعددی برای پشتیبانی فعالیت‌های دانشی وجود دارند</a:t>
            </a:r>
            <a:r>
              <a:rPr lang="fa-IR" sz="2800" dirty="0" smtClean="0">
                <a:cs typeface="B Mitra" panose="00000400000000000000" pitchFamily="2" charset="-78"/>
              </a:rPr>
              <a:t>.</a:t>
            </a:r>
          </a:p>
          <a:p>
            <a:pPr algn="just" rtl="1"/>
            <a:r>
              <a:rPr lang="fa-IR" sz="2400" dirty="0" smtClean="0">
                <a:cs typeface="B Mitra" panose="00000400000000000000" pitchFamily="2" charset="-78"/>
              </a:rPr>
              <a:t> </a:t>
            </a:r>
          </a:p>
          <a:p>
            <a:pPr algn="just" rtl="1"/>
            <a:r>
              <a:rPr lang="fa-IR" sz="2400" dirty="0" smtClean="0">
                <a:cs typeface="B Mitra" panose="00000400000000000000" pitchFamily="2" charset="-78"/>
              </a:rPr>
              <a:t>برخی </a:t>
            </a:r>
            <a:r>
              <a:rPr lang="fa-IR" sz="2400" dirty="0">
                <a:cs typeface="B Mitra" panose="00000400000000000000" pitchFamily="2" charset="-78"/>
              </a:rPr>
              <a:t>از این ابزارها که به‌طور عمومی ‌قابل‌استفاده </a:t>
            </a:r>
            <a:r>
              <a:rPr lang="fa-IR" sz="2400" dirty="0" smtClean="0">
                <a:cs typeface="B Mitra" panose="00000400000000000000" pitchFamily="2" charset="-78"/>
              </a:rPr>
              <a:t>هستند، </a:t>
            </a:r>
            <a:r>
              <a:rPr lang="fa-IR" sz="2400" dirty="0">
                <a:cs typeface="B Mitra" panose="00000400000000000000" pitchFamily="2" charset="-78"/>
              </a:rPr>
              <a:t>عبارت‌اند از</a:t>
            </a:r>
            <a:r>
              <a:rPr lang="en-US" sz="2400" dirty="0" smtClean="0">
                <a:cs typeface="B Mitra" panose="00000400000000000000" pitchFamily="2" charset="-78"/>
              </a:rPr>
              <a:t>:</a:t>
            </a:r>
            <a:endParaRPr lang="fa-IR" sz="2400" dirty="0" smtClean="0">
              <a:cs typeface="B Mitra" panose="00000400000000000000" pitchFamily="2" charset="-78"/>
            </a:endParaRPr>
          </a:p>
          <a:p>
            <a:pPr marL="342900" indent="-342900" algn="just" rtl="1">
              <a:buFont typeface="Arial" panose="020B0604020202020204" pitchFamily="34" charset="0"/>
              <a:buChar char="•"/>
            </a:pPr>
            <a:endParaRPr lang="en-US" sz="2400" dirty="0">
              <a:cs typeface="B Mitra" panose="00000400000000000000" pitchFamily="2" charset="-78"/>
            </a:endParaRPr>
          </a:p>
          <a:p>
            <a:pPr marL="342900" lvl="0" indent="-342900" algn="just" rtl="1">
              <a:buFont typeface="Arial" panose="020B0604020202020204" pitchFamily="34" charset="0"/>
              <a:buChar char="•"/>
            </a:pPr>
            <a:r>
              <a:rPr lang="fa-IR" sz="2400" dirty="0">
                <a:cs typeface="B Mitra" panose="00000400000000000000" pitchFamily="2" charset="-78"/>
              </a:rPr>
              <a:t>رایانه (ایمیل)</a:t>
            </a:r>
            <a:endParaRPr lang="en-US" sz="2400" dirty="0">
              <a:cs typeface="B Mitra" panose="00000400000000000000" pitchFamily="2" charset="-78"/>
            </a:endParaRPr>
          </a:p>
          <a:p>
            <a:pPr marL="342900" lvl="0" indent="-342900" algn="just" rtl="1">
              <a:buFont typeface="Arial" panose="020B0604020202020204" pitchFamily="34" charset="0"/>
              <a:buChar char="•"/>
            </a:pPr>
            <a:r>
              <a:rPr lang="fa-IR" sz="2400" dirty="0">
                <a:cs typeface="B Mitra" panose="00000400000000000000" pitchFamily="2" charset="-78"/>
              </a:rPr>
              <a:t>تلفن‌های همراه و دستیاران دیجیتال شخصی</a:t>
            </a:r>
            <a:endParaRPr lang="en-US" sz="2400" dirty="0">
              <a:cs typeface="B Mitra" panose="00000400000000000000" pitchFamily="2" charset="-78"/>
            </a:endParaRPr>
          </a:p>
          <a:p>
            <a:pPr marL="342900" lvl="0" indent="-342900" algn="just" rtl="1">
              <a:buFont typeface="Arial" panose="020B0604020202020204" pitchFamily="34" charset="0"/>
              <a:buChar char="•"/>
            </a:pPr>
            <a:r>
              <a:rPr lang="fa-IR" sz="2400" dirty="0">
                <a:cs typeface="B Mitra" panose="00000400000000000000" pitchFamily="2" charset="-78"/>
              </a:rPr>
              <a:t>درگاه‌های وب</a:t>
            </a:r>
            <a:endParaRPr lang="en-US" sz="2400" dirty="0">
              <a:cs typeface="B Mitra" panose="00000400000000000000" pitchFamily="2" charset="-78"/>
            </a:endParaRPr>
          </a:p>
          <a:p>
            <a:pPr marL="342900" lvl="0" indent="-342900" algn="just" rtl="1">
              <a:buFont typeface="Arial" panose="020B0604020202020204" pitchFamily="34" charset="0"/>
              <a:buChar char="•"/>
            </a:pPr>
            <a:r>
              <a:rPr lang="fa-IR" sz="2400" dirty="0">
                <a:cs typeface="B Mitra" panose="00000400000000000000" pitchFamily="2" charset="-78"/>
              </a:rPr>
              <a:t>سامانه‌های مدیریت محتوا</a:t>
            </a:r>
            <a:endParaRPr lang="en-US" sz="2400" dirty="0">
              <a:cs typeface="B Mitra" panose="00000400000000000000" pitchFamily="2" charset="-78"/>
            </a:endParaRPr>
          </a:p>
          <a:p>
            <a:pPr marL="342900" lvl="0" indent="-342900" algn="just" rtl="1">
              <a:buFont typeface="Arial" panose="020B0604020202020204" pitchFamily="34" charset="0"/>
              <a:buChar char="•"/>
            </a:pPr>
            <a:r>
              <a:rPr lang="fa-IR" sz="2400" dirty="0">
                <a:cs typeface="B Mitra" panose="00000400000000000000" pitchFamily="2" charset="-78"/>
              </a:rPr>
              <a:t>سامانه‌های مدیریت اسناد</a:t>
            </a:r>
            <a:endParaRPr lang="en-US" sz="2400" dirty="0">
              <a:cs typeface="B Mitra" panose="00000400000000000000" pitchFamily="2" charset="-78"/>
            </a:endParaRPr>
          </a:p>
          <a:p>
            <a:pPr marL="342900" lvl="0" indent="-342900" algn="just" rtl="1">
              <a:buFont typeface="Arial" panose="020B0604020202020204" pitchFamily="34" charset="0"/>
              <a:buChar char="•"/>
            </a:pPr>
            <a:r>
              <a:rPr lang="fa-IR" sz="2400" dirty="0">
                <a:cs typeface="B Mitra" panose="00000400000000000000" pitchFamily="2" charset="-78"/>
              </a:rPr>
              <a:t>موتورهای جستجو</a:t>
            </a:r>
            <a:endParaRPr lang="en-US" sz="2400" dirty="0">
              <a:cs typeface="B Mitra" panose="00000400000000000000" pitchFamily="2" charset="-78"/>
            </a:endParaRPr>
          </a:p>
          <a:p>
            <a:pPr marL="342900" lvl="0" indent="-342900" algn="just" rtl="1">
              <a:buFont typeface="Arial" panose="020B0604020202020204" pitchFamily="34" charset="0"/>
              <a:buChar char="•"/>
            </a:pPr>
            <a:r>
              <a:rPr lang="fa-IR" sz="2400" dirty="0">
                <a:cs typeface="B Mitra" panose="00000400000000000000" pitchFamily="2" charset="-78"/>
              </a:rPr>
              <a:t>سامانه‌های گردش کار</a:t>
            </a:r>
            <a:endParaRPr lang="en-US" sz="2400" dirty="0">
              <a:cs typeface="B Mitra" panose="00000400000000000000" pitchFamily="2" charset="-78"/>
            </a:endParaRPr>
          </a:p>
          <a:p>
            <a:pPr marL="342900" lvl="0" indent="-342900" algn="just" rtl="1">
              <a:buFont typeface="Arial" panose="020B0604020202020204" pitchFamily="34" charset="0"/>
              <a:buChar char="•"/>
            </a:pPr>
            <a:r>
              <a:rPr lang="fa-IR" sz="2400" dirty="0">
                <a:cs typeface="B Mitra" panose="00000400000000000000" pitchFamily="2" charset="-78"/>
              </a:rPr>
              <a:t>مدیریت ارتباط با مشتری</a:t>
            </a:r>
            <a:endParaRPr lang="en-US" sz="2400" dirty="0">
              <a:cs typeface="B Mitra" panose="00000400000000000000" pitchFamily="2" charset="-78"/>
            </a:endParaRPr>
          </a:p>
          <a:p>
            <a:pPr marL="342900" lvl="0" indent="-342900" algn="just" rtl="1">
              <a:buFont typeface="Arial" panose="020B0604020202020204" pitchFamily="34" charset="0"/>
              <a:buChar char="•"/>
            </a:pPr>
            <a:r>
              <a:rPr lang="fa-IR" sz="2400" dirty="0">
                <a:cs typeface="B Mitra" panose="00000400000000000000" pitchFamily="2" charset="-78"/>
              </a:rPr>
              <a:t>داده‌کاوی و انبار داده‌ها</a:t>
            </a:r>
            <a:endParaRPr lang="en-US" sz="2400" dirty="0">
              <a:cs typeface="B Mitra" panose="00000400000000000000" pitchFamily="2" charset="-78"/>
            </a:endParaRPr>
          </a:p>
          <a:p>
            <a:pPr algn="r" rtl="1"/>
            <a:endParaRPr lang="en-US" dirty="0"/>
          </a:p>
        </p:txBody>
      </p:sp>
      <p:pic>
        <p:nvPicPr>
          <p:cNvPr id="10"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41202066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43</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lvl="0" algn="r" rtl="1"/>
            <a:r>
              <a:rPr lang="fa-IR" b="1" dirty="0">
                <a:solidFill>
                  <a:srgbClr val="0070C0"/>
                </a:solidFill>
                <a:cs typeface="B Mitra" panose="00000400000000000000" pitchFamily="2" charset="-78"/>
              </a:rPr>
              <a:t>زیر ساخت‌های فعالیت‌های علمی – فناوری اطلاعات و ارتباطات</a:t>
            </a:r>
            <a:endParaRPr lang="en-US" b="1" dirty="0">
              <a:solidFill>
                <a:srgbClr val="0070C0"/>
              </a:solidFill>
              <a:cs typeface="B Mitra" panose="00000400000000000000" pitchFamily="2" charset="-78"/>
            </a:endParaRPr>
          </a:p>
        </p:txBody>
      </p:sp>
      <p:sp>
        <p:nvSpPr>
          <p:cNvPr id="3" name="TextBox 2"/>
          <p:cNvSpPr txBox="1"/>
          <p:nvPr/>
        </p:nvSpPr>
        <p:spPr>
          <a:xfrm>
            <a:off x="462170" y="808383"/>
            <a:ext cx="11212995" cy="4832092"/>
          </a:xfrm>
          <a:prstGeom prst="rect">
            <a:avLst/>
          </a:prstGeom>
          <a:noFill/>
        </p:spPr>
        <p:txBody>
          <a:bodyPr wrap="square" rtlCol="0">
            <a:spAutoFit/>
          </a:bodyPr>
          <a:lstStyle/>
          <a:p>
            <a:pPr algn="ctr" rtl="1"/>
            <a:endParaRPr lang="fa-IR" sz="2800" b="1" dirty="0" smtClean="0">
              <a:solidFill>
                <a:srgbClr val="FF0000"/>
              </a:solidFill>
              <a:cs typeface="B Mitra" panose="00000400000000000000" pitchFamily="2" charset="-78"/>
            </a:endParaRPr>
          </a:p>
          <a:p>
            <a:pPr algn="r" rtl="1"/>
            <a:endParaRPr lang="fa-IR" sz="2800" dirty="0" smtClean="0">
              <a:cs typeface="B Mitra" panose="00000400000000000000" pitchFamily="2" charset="-78"/>
            </a:endParaRPr>
          </a:p>
          <a:p>
            <a:pPr algn="r" rtl="1"/>
            <a:endParaRPr lang="fa-IR" sz="2800" dirty="0">
              <a:cs typeface="B Mitra" panose="00000400000000000000" pitchFamily="2" charset="-78"/>
            </a:endParaRPr>
          </a:p>
          <a:p>
            <a:pPr algn="ctr" rtl="1"/>
            <a:r>
              <a:rPr lang="fa-IR" sz="2800" dirty="0">
                <a:solidFill>
                  <a:srgbClr val="FF0000"/>
                </a:solidFill>
                <a:cs typeface="B Mitra" panose="00000400000000000000" pitchFamily="2" charset="-78"/>
              </a:rPr>
              <a:t>هر چند می توان از نرم افزارهای غیر تخصصی برای مدیریت دانش استفاده کرد، اما </a:t>
            </a:r>
            <a:r>
              <a:rPr lang="fa-IR" sz="2800" dirty="0" smtClean="0">
                <a:solidFill>
                  <a:srgbClr val="FF0000"/>
                </a:solidFill>
                <a:cs typeface="B Mitra" panose="00000400000000000000" pitchFamily="2" charset="-78"/>
              </a:rPr>
              <a:t>اگر اهداف و فعالیت های دانشی، گسترده، متنوع و یا پیچیده باشند، استفاده </a:t>
            </a:r>
            <a:r>
              <a:rPr lang="fa-IR" sz="2800" dirty="0">
                <a:solidFill>
                  <a:srgbClr val="FF0000"/>
                </a:solidFill>
                <a:cs typeface="B Mitra" panose="00000400000000000000" pitchFamily="2" charset="-78"/>
              </a:rPr>
              <a:t>از </a:t>
            </a:r>
            <a:r>
              <a:rPr lang="fa-IR" sz="2800" dirty="0" smtClean="0">
                <a:solidFill>
                  <a:srgbClr val="FF0000"/>
                </a:solidFill>
                <a:cs typeface="B Mitra" panose="00000400000000000000" pitchFamily="2" charset="-78"/>
              </a:rPr>
              <a:t>ابزارهای </a:t>
            </a:r>
            <a:r>
              <a:rPr lang="fa-IR" sz="2800" dirty="0">
                <a:solidFill>
                  <a:srgbClr val="FF0000"/>
                </a:solidFill>
                <a:cs typeface="B Mitra" panose="00000400000000000000" pitchFamily="2" charset="-78"/>
              </a:rPr>
              <a:t>تخصصی ضرورت می یابد. </a:t>
            </a:r>
            <a:endParaRPr lang="fa-IR" sz="2800" dirty="0" smtClean="0">
              <a:solidFill>
                <a:srgbClr val="FF0000"/>
              </a:solidFill>
              <a:cs typeface="B Mitra" panose="00000400000000000000" pitchFamily="2" charset="-78"/>
            </a:endParaRPr>
          </a:p>
          <a:p>
            <a:pPr algn="r" rtl="1"/>
            <a:endParaRPr lang="fa-IR" sz="2800" dirty="0" smtClean="0">
              <a:cs typeface="B Mitra" panose="00000400000000000000" pitchFamily="2" charset="-78"/>
            </a:endParaRPr>
          </a:p>
          <a:p>
            <a:pPr algn="r" rtl="1"/>
            <a:endParaRPr lang="fa-IR" sz="2800" dirty="0">
              <a:cs typeface="B Mitra" panose="00000400000000000000" pitchFamily="2" charset="-78"/>
            </a:endParaRPr>
          </a:p>
          <a:p>
            <a:pPr algn="r" rtl="1"/>
            <a:endParaRPr lang="fa-IR" sz="2800" dirty="0">
              <a:cs typeface="B Mitra" panose="00000400000000000000" pitchFamily="2" charset="-78"/>
            </a:endParaRPr>
          </a:p>
          <a:p>
            <a:pPr algn="r" rtl="1"/>
            <a:r>
              <a:rPr lang="fa-IR" sz="2400" dirty="0">
                <a:solidFill>
                  <a:schemeClr val="bg1">
                    <a:lumMod val="50000"/>
                  </a:schemeClr>
                </a:solidFill>
                <a:cs typeface="B Mitra" panose="00000400000000000000" pitchFamily="2" charset="-78"/>
              </a:rPr>
              <a:t>مثال: ایجاد </a:t>
            </a:r>
            <a:r>
              <a:rPr lang="fa-IR" sz="2400" dirty="0">
                <a:solidFill>
                  <a:schemeClr val="bg1">
                    <a:lumMod val="50000"/>
                  </a:schemeClr>
                </a:solidFill>
                <a:cs typeface="B Mitra" panose="00000400000000000000" pitchFamily="2" charset="-78"/>
              </a:rPr>
              <a:t>یک سامانه حسابداری بدون نرم افزار یا استفاده از نرم افزاری مانند اکسل برای </a:t>
            </a:r>
            <a:r>
              <a:rPr lang="fa-IR" sz="2400" dirty="0">
                <a:solidFill>
                  <a:schemeClr val="bg1">
                    <a:lumMod val="50000"/>
                  </a:schemeClr>
                </a:solidFill>
                <a:cs typeface="B Mitra" panose="00000400000000000000" pitchFamily="2" charset="-78"/>
              </a:rPr>
              <a:t>حسابداری. هرچند </a:t>
            </a:r>
            <a:r>
              <a:rPr lang="fa-IR" sz="2400" dirty="0">
                <a:solidFill>
                  <a:schemeClr val="bg1">
                    <a:lumMod val="50000"/>
                  </a:schemeClr>
                </a:solidFill>
                <a:cs typeface="B Mitra" panose="00000400000000000000" pitchFamily="2" charset="-78"/>
              </a:rPr>
              <a:t>برای سازمان های کوچک با اکسل می توان فعالیت های مالی را ثبت کرد اما اگر حجم و تنوع حساب ها زیاد باشد</a:t>
            </a:r>
            <a:r>
              <a:rPr lang="fa-IR" sz="2400" dirty="0">
                <a:solidFill>
                  <a:schemeClr val="bg1">
                    <a:lumMod val="50000"/>
                  </a:schemeClr>
                </a:solidFill>
                <a:cs typeface="B Mitra" panose="00000400000000000000" pitchFamily="2" charset="-78"/>
              </a:rPr>
              <a:t>، آچار </a:t>
            </a:r>
            <a:r>
              <a:rPr lang="fa-IR" sz="2400" dirty="0">
                <a:solidFill>
                  <a:schemeClr val="bg1">
                    <a:lumMod val="50000"/>
                  </a:schemeClr>
                </a:solidFill>
                <a:cs typeface="B Mitra" panose="00000400000000000000" pitchFamily="2" charset="-78"/>
              </a:rPr>
              <a:t>فرانسه کافی نیست و از یک نرم افزار حساب داری باید استفاده کرد. </a:t>
            </a:r>
            <a:endParaRPr lang="en-US" sz="2400" dirty="0">
              <a:solidFill>
                <a:schemeClr val="bg1">
                  <a:lumMod val="50000"/>
                </a:schemeClr>
              </a:solidFill>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39878621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44</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ویژگی های‌سامانه دانش مطلوب</a:t>
            </a:r>
            <a:endParaRPr lang="en-US" b="1" dirty="0">
              <a:solidFill>
                <a:srgbClr val="0070C0"/>
              </a:solidFill>
              <a:cs typeface="B Mitra" panose="00000400000000000000" pitchFamily="2" charset="-78"/>
            </a:endParaRPr>
          </a:p>
        </p:txBody>
      </p:sp>
      <p:sp>
        <p:nvSpPr>
          <p:cNvPr id="3" name="TextBox 2"/>
          <p:cNvSpPr txBox="1"/>
          <p:nvPr/>
        </p:nvSpPr>
        <p:spPr>
          <a:xfrm>
            <a:off x="462170" y="808383"/>
            <a:ext cx="11212995" cy="4524315"/>
          </a:xfrm>
          <a:prstGeom prst="rect">
            <a:avLst/>
          </a:prstGeom>
          <a:noFill/>
        </p:spPr>
        <p:txBody>
          <a:bodyPr wrap="square" rtlCol="0">
            <a:spAutoFit/>
          </a:bodyPr>
          <a:lstStyle/>
          <a:p>
            <a:pPr algn="ctr" rtl="1"/>
            <a:endParaRPr lang="fa-IR" sz="2800" b="1" dirty="0" smtClean="0">
              <a:solidFill>
                <a:srgbClr val="FF0000"/>
              </a:solidFill>
              <a:cs typeface="B Mitra" panose="00000400000000000000" pitchFamily="2" charset="-78"/>
            </a:endParaRPr>
          </a:p>
          <a:p>
            <a:pPr algn="ctr" rtl="1"/>
            <a:endParaRPr lang="fa-IR" sz="2800" b="1" dirty="0" smtClean="0">
              <a:solidFill>
                <a:srgbClr val="FF0000"/>
              </a:solidFill>
              <a:cs typeface="B Mitra" panose="00000400000000000000" pitchFamily="2" charset="-78"/>
            </a:endParaRPr>
          </a:p>
          <a:p>
            <a:pPr algn="ctr" rtl="1" fontAlgn="base"/>
            <a:r>
              <a:rPr lang="fa-IR" sz="2800" dirty="0">
                <a:cs typeface="B Mitra" panose="00000400000000000000" pitchFamily="2" charset="-78"/>
              </a:rPr>
              <a:t>همه افراد، گروه‌ها و سازمان‌ها فعالیت‌های دانشی را انجام می‌دهند و بین فعالیت‌های آن‌ها ارتباط‌هایی وجود دارد به‌عبارت‌دیگر سامانه دانش چیز جدیدی </a:t>
            </a:r>
            <a:r>
              <a:rPr lang="fa-IR" sz="2800" dirty="0" smtClean="0">
                <a:cs typeface="B Mitra" panose="00000400000000000000" pitchFamily="2" charset="-78"/>
              </a:rPr>
              <a:t>نیست؛ </a:t>
            </a:r>
          </a:p>
          <a:p>
            <a:pPr algn="ctr" rtl="1" fontAlgn="base"/>
            <a:r>
              <a:rPr lang="fa-IR" sz="3600" dirty="0" smtClean="0">
                <a:solidFill>
                  <a:srgbClr val="FF0000"/>
                </a:solidFill>
                <a:cs typeface="B Mitra" panose="00000400000000000000" pitchFamily="2" charset="-78"/>
              </a:rPr>
              <a:t>وجود </a:t>
            </a:r>
            <a:r>
              <a:rPr lang="fa-IR" sz="3600" dirty="0">
                <a:solidFill>
                  <a:srgbClr val="FF0000"/>
                </a:solidFill>
                <a:cs typeface="B Mitra" panose="00000400000000000000" pitchFamily="2" charset="-78"/>
              </a:rPr>
              <a:t>دارد اما کیفیت آن محل بحث است</a:t>
            </a:r>
            <a:r>
              <a:rPr lang="fa-IR" sz="3600" dirty="0" smtClean="0">
                <a:solidFill>
                  <a:srgbClr val="FF0000"/>
                </a:solidFill>
                <a:cs typeface="B Mitra" panose="00000400000000000000" pitchFamily="2" charset="-78"/>
              </a:rPr>
              <a:t>.</a:t>
            </a:r>
          </a:p>
          <a:p>
            <a:pPr algn="ctr" rtl="1" fontAlgn="base"/>
            <a:endParaRPr lang="fa-IR" sz="2800" dirty="0">
              <a:cs typeface="B Mitra" panose="00000400000000000000" pitchFamily="2" charset="-78"/>
            </a:endParaRPr>
          </a:p>
          <a:p>
            <a:pPr algn="ctr" rtl="1" fontAlgn="base"/>
            <a:endParaRPr lang="fa-IR" sz="2800" dirty="0" smtClean="0">
              <a:cs typeface="B Mitra" panose="00000400000000000000" pitchFamily="2" charset="-78"/>
            </a:endParaRPr>
          </a:p>
          <a:p>
            <a:pPr algn="ctr" rtl="1" fontAlgn="base"/>
            <a:endParaRPr lang="en-US" sz="2800" dirty="0">
              <a:cs typeface="B Mitra" panose="00000400000000000000" pitchFamily="2" charset="-78"/>
            </a:endParaRPr>
          </a:p>
          <a:p>
            <a:pPr algn="ctr"/>
            <a:r>
              <a:rPr lang="fa-IR" sz="2800" dirty="0">
                <a:cs typeface="B Mitra" panose="00000400000000000000" pitchFamily="2" charset="-78"/>
              </a:rPr>
              <a:t>ویژگی‌های یک سامانه دانش مطلوب، باید بر اساس مفروضاتی درباره «دانش» و «انسان» و همچنین قابلیت‌های ابزارها تعیین شود. </a:t>
            </a:r>
            <a:endParaRPr lang="en-US" sz="2800"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72324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45</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ویژگی های‌سامانه دانش مطلوب</a:t>
            </a:r>
            <a:endParaRPr lang="en-US" b="1" dirty="0">
              <a:solidFill>
                <a:srgbClr val="0070C0"/>
              </a:solidFill>
              <a:cs typeface="B Mitra" panose="00000400000000000000" pitchFamily="2" charset="-78"/>
            </a:endParaRPr>
          </a:p>
        </p:txBody>
      </p:sp>
      <p:sp>
        <p:nvSpPr>
          <p:cNvPr id="3" name="TextBox 2"/>
          <p:cNvSpPr txBox="1"/>
          <p:nvPr/>
        </p:nvSpPr>
        <p:spPr>
          <a:xfrm>
            <a:off x="489502" y="845457"/>
            <a:ext cx="11212995" cy="3970318"/>
          </a:xfrm>
          <a:prstGeom prst="rect">
            <a:avLst/>
          </a:prstGeom>
          <a:noFill/>
        </p:spPr>
        <p:txBody>
          <a:bodyPr wrap="square" rtlCol="0">
            <a:spAutoFit/>
          </a:bodyPr>
          <a:lstStyle/>
          <a:p>
            <a:pPr algn="ctr" rtl="1"/>
            <a:endParaRPr lang="fa-IR" sz="2800" b="1" dirty="0" smtClean="0">
              <a:solidFill>
                <a:srgbClr val="FF0000"/>
              </a:solidFill>
              <a:cs typeface="B Mitra" panose="00000400000000000000" pitchFamily="2" charset="-78"/>
            </a:endParaRPr>
          </a:p>
          <a:p>
            <a:pPr algn="ctr" rtl="1"/>
            <a:endParaRPr lang="fa-IR" sz="2800" b="1" dirty="0" smtClean="0">
              <a:solidFill>
                <a:srgbClr val="FF0000"/>
              </a:solidFill>
              <a:cs typeface="B Mitra" panose="00000400000000000000" pitchFamily="2" charset="-78"/>
            </a:endParaRPr>
          </a:p>
          <a:p>
            <a:pPr algn="just" rtl="1"/>
            <a:r>
              <a:rPr lang="fa-IR" sz="2800" dirty="0" smtClean="0">
                <a:cs typeface="B Mitra" panose="00000400000000000000" pitchFamily="2" charset="-78"/>
              </a:rPr>
              <a:t>ویژگی‌های </a:t>
            </a:r>
            <a:r>
              <a:rPr lang="fa-IR" sz="2800" dirty="0">
                <a:cs typeface="B Mitra" panose="00000400000000000000" pitchFamily="2" charset="-78"/>
              </a:rPr>
              <a:t>اصلی یک سامانه دانش مطلوب عبارت‌اند از</a:t>
            </a:r>
            <a:r>
              <a:rPr lang="fa-IR" sz="2800" dirty="0" smtClean="0">
                <a:cs typeface="B Mitra" panose="00000400000000000000" pitchFamily="2" charset="-78"/>
              </a:rPr>
              <a:t>:</a:t>
            </a:r>
          </a:p>
          <a:p>
            <a:pPr algn="just" rtl="1"/>
            <a:endParaRPr lang="en-US" sz="2800" dirty="0">
              <a:cs typeface="B Mitra" panose="00000400000000000000" pitchFamily="2" charset="-78"/>
            </a:endParaRPr>
          </a:p>
          <a:p>
            <a:pPr marL="457200" lvl="0" indent="-457200" algn="just" rtl="1">
              <a:buFont typeface="Arial" panose="020B0604020202020204" pitchFamily="34" charset="0"/>
              <a:buChar char="•"/>
            </a:pPr>
            <a:r>
              <a:rPr lang="fa-IR" sz="2800" dirty="0">
                <a:solidFill>
                  <a:srgbClr val="0070C0"/>
                </a:solidFill>
                <a:cs typeface="B Mitra" panose="00000400000000000000" pitchFamily="2" charset="-78"/>
              </a:rPr>
              <a:t>توجه به همه ابعاد کیفیت </a:t>
            </a:r>
            <a:r>
              <a:rPr lang="fa-IR" sz="2800" dirty="0" smtClean="0">
                <a:solidFill>
                  <a:srgbClr val="0070C0"/>
                </a:solidFill>
                <a:cs typeface="B Mitra" panose="00000400000000000000" pitchFamily="2" charset="-78"/>
              </a:rPr>
              <a:t>دانش</a:t>
            </a:r>
          </a:p>
          <a:p>
            <a:pPr marL="457200" lvl="0" indent="-457200" algn="just" rtl="1">
              <a:buFont typeface="Arial" panose="020B0604020202020204" pitchFamily="34" charset="0"/>
              <a:buChar char="•"/>
            </a:pPr>
            <a:endParaRPr lang="en-US" sz="2800" dirty="0">
              <a:solidFill>
                <a:srgbClr val="0070C0"/>
              </a:solidFill>
              <a:cs typeface="B Mitra" panose="00000400000000000000" pitchFamily="2" charset="-78"/>
            </a:endParaRPr>
          </a:p>
          <a:p>
            <a:pPr marL="457200" lvl="0" indent="-457200" algn="just" rtl="1">
              <a:buFont typeface="Arial" panose="020B0604020202020204" pitchFamily="34" charset="0"/>
              <a:buChar char="•"/>
            </a:pPr>
            <a:r>
              <a:rPr lang="fa-IR" sz="2800" dirty="0">
                <a:solidFill>
                  <a:srgbClr val="0070C0"/>
                </a:solidFill>
                <a:cs typeface="B Mitra" panose="00000400000000000000" pitchFamily="2" charset="-78"/>
              </a:rPr>
              <a:t>پوشش </a:t>
            </a:r>
            <a:r>
              <a:rPr lang="fa-IR" sz="2800" dirty="0" smtClean="0">
                <a:solidFill>
                  <a:srgbClr val="0070C0"/>
                </a:solidFill>
                <a:cs typeface="B Mitra" panose="00000400000000000000" pitchFamily="2" charset="-78"/>
              </a:rPr>
              <a:t>همه ابعاد فعالیت‌های دانشی</a:t>
            </a:r>
          </a:p>
          <a:p>
            <a:pPr marL="457200" lvl="0" indent="-457200" algn="just" rtl="1">
              <a:buFont typeface="Arial" panose="020B0604020202020204" pitchFamily="34" charset="0"/>
              <a:buChar char="•"/>
            </a:pPr>
            <a:endParaRPr lang="en-US" sz="2800" dirty="0">
              <a:solidFill>
                <a:srgbClr val="0070C0"/>
              </a:solidFill>
              <a:cs typeface="B Mitra" panose="00000400000000000000" pitchFamily="2" charset="-78"/>
            </a:endParaRPr>
          </a:p>
          <a:p>
            <a:pPr marL="457200" lvl="0" indent="-457200" algn="just" rtl="1">
              <a:buFont typeface="Arial" panose="020B0604020202020204" pitchFamily="34" charset="0"/>
              <a:buChar char="•"/>
            </a:pPr>
            <a:r>
              <a:rPr lang="fa-IR" sz="2800" dirty="0">
                <a:solidFill>
                  <a:srgbClr val="0070C0"/>
                </a:solidFill>
                <a:cs typeface="B Mitra" panose="00000400000000000000" pitchFamily="2" charset="-78"/>
              </a:rPr>
              <a:t>تعامل مناسب با محیط</a:t>
            </a:r>
            <a:endParaRPr lang="en-US" sz="2800" dirty="0">
              <a:solidFill>
                <a:srgbClr val="0070C0"/>
              </a:solidFill>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10613575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46</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ویژگی های‌سامانه دانش مطلوب</a:t>
            </a:r>
            <a:endParaRPr lang="en-US" b="1" dirty="0">
              <a:solidFill>
                <a:srgbClr val="0070C0"/>
              </a:solidFill>
              <a:cs typeface="B Mitra" panose="00000400000000000000" pitchFamily="2" charset="-78"/>
            </a:endParaRPr>
          </a:p>
        </p:txBody>
      </p:sp>
      <p:sp>
        <p:nvSpPr>
          <p:cNvPr id="3" name="TextBox 2"/>
          <p:cNvSpPr txBox="1"/>
          <p:nvPr/>
        </p:nvSpPr>
        <p:spPr>
          <a:xfrm>
            <a:off x="489502" y="845457"/>
            <a:ext cx="11212995" cy="3970318"/>
          </a:xfrm>
          <a:prstGeom prst="rect">
            <a:avLst/>
          </a:prstGeom>
          <a:noFill/>
        </p:spPr>
        <p:txBody>
          <a:bodyPr wrap="square" rtlCol="0">
            <a:spAutoFit/>
          </a:bodyPr>
          <a:lstStyle/>
          <a:p>
            <a:pPr algn="ctr" rtl="1"/>
            <a:endParaRPr lang="fa-IR" sz="2800" b="1" dirty="0" smtClean="0">
              <a:solidFill>
                <a:srgbClr val="FF0000"/>
              </a:solidFill>
              <a:cs typeface="B Mitra" panose="00000400000000000000" pitchFamily="2" charset="-78"/>
            </a:endParaRPr>
          </a:p>
          <a:p>
            <a:pPr algn="ctr" rtl="1"/>
            <a:endParaRPr lang="fa-IR" sz="2800" b="1" dirty="0" smtClean="0">
              <a:solidFill>
                <a:srgbClr val="FF0000"/>
              </a:solidFill>
              <a:cs typeface="B Mitra" panose="00000400000000000000" pitchFamily="2" charset="-78"/>
            </a:endParaRPr>
          </a:p>
          <a:p>
            <a:pPr algn="just" rtl="1"/>
            <a:r>
              <a:rPr lang="fa-IR" sz="2800" dirty="0" smtClean="0">
                <a:cs typeface="B Mitra" panose="00000400000000000000" pitchFamily="2" charset="-78"/>
              </a:rPr>
              <a:t>ویژگی‌های </a:t>
            </a:r>
            <a:r>
              <a:rPr lang="fa-IR" sz="2800" dirty="0">
                <a:cs typeface="B Mitra" panose="00000400000000000000" pitchFamily="2" charset="-78"/>
              </a:rPr>
              <a:t>اصلی یک سامانه دانش مطلوب عبارت‌اند از</a:t>
            </a:r>
            <a:r>
              <a:rPr lang="fa-IR" sz="2800" dirty="0" smtClean="0">
                <a:cs typeface="B Mitra" panose="00000400000000000000" pitchFamily="2" charset="-78"/>
              </a:rPr>
              <a:t>:</a:t>
            </a:r>
          </a:p>
          <a:p>
            <a:pPr algn="just" rtl="1"/>
            <a:endParaRPr lang="en-US" sz="2800" dirty="0">
              <a:cs typeface="B Mitra" panose="00000400000000000000" pitchFamily="2" charset="-78"/>
            </a:endParaRPr>
          </a:p>
          <a:p>
            <a:pPr marL="457200" lvl="0" indent="-457200" algn="just" rtl="1">
              <a:buFont typeface="Arial" panose="020B0604020202020204" pitchFamily="34" charset="0"/>
              <a:buChar char="•"/>
            </a:pPr>
            <a:r>
              <a:rPr lang="fa-IR" sz="2800" dirty="0">
                <a:solidFill>
                  <a:srgbClr val="0070C0"/>
                </a:solidFill>
                <a:cs typeface="B Mitra" panose="00000400000000000000" pitchFamily="2" charset="-78"/>
              </a:rPr>
              <a:t>توجه به همه ابعاد کیفیت </a:t>
            </a:r>
            <a:r>
              <a:rPr lang="fa-IR" sz="2800" dirty="0" smtClean="0">
                <a:solidFill>
                  <a:srgbClr val="0070C0"/>
                </a:solidFill>
                <a:cs typeface="B Mitra" panose="00000400000000000000" pitchFamily="2" charset="-78"/>
              </a:rPr>
              <a:t>دانش</a:t>
            </a:r>
          </a:p>
          <a:p>
            <a:pPr marL="457200" lvl="0" indent="-457200" algn="just" rtl="1">
              <a:buFont typeface="Arial" panose="020B0604020202020204" pitchFamily="34" charset="0"/>
              <a:buChar char="•"/>
            </a:pPr>
            <a:endParaRPr lang="en-US" sz="2800" dirty="0">
              <a:solidFill>
                <a:srgbClr val="0070C0"/>
              </a:solidFill>
              <a:cs typeface="B Mitra" panose="00000400000000000000" pitchFamily="2" charset="-78"/>
            </a:endParaRPr>
          </a:p>
          <a:p>
            <a:pPr marL="457200" lvl="0" indent="-457200" algn="just" rtl="1">
              <a:buFont typeface="Arial" panose="020B0604020202020204" pitchFamily="34" charset="0"/>
              <a:buChar char="•"/>
            </a:pPr>
            <a:r>
              <a:rPr lang="fa-IR" sz="2800" dirty="0">
                <a:solidFill>
                  <a:srgbClr val="0070C0"/>
                </a:solidFill>
                <a:cs typeface="B Mitra" panose="00000400000000000000" pitchFamily="2" charset="-78"/>
              </a:rPr>
              <a:t>پوشش انواع فعالیت‌های </a:t>
            </a:r>
            <a:r>
              <a:rPr lang="fa-IR" sz="2800" dirty="0" smtClean="0">
                <a:solidFill>
                  <a:srgbClr val="0070C0"/>
                </a:solidFill>
                <a:cs typeface="B Mitra" panose="00000400000000000000" pitchFamily="2" charset="-78"/>
              </a:rPr>
              <a:t>دانشی</a:t>
            </a:r>
          </a:p>
          <a:p>
            <a:pPr marL="457200" lvl="0" indent="-457200" algn="just" rtl="1">
              <a:buFont typeface="Arial" panose="020B0604020202020204" pitchFamily="34" charset="0"/>
              <a:buChar char="•"/>
            </a:pPr>
            <a:endParaRPr lang="en-US" sz="2800" dirty="0">
              <a:solidFill>
                <a:srgbClr val="0070C0"/>
              </a:solidFill>
              <a:cs typeface="B Mitra" panose="00000400000000000000" pitchFamily="2" charset="-78"/>
            </a:endParaRPr>
          </a:p>
          <a:p>
            <a:pPr marL="457200" lvl="0" indent="-457200" algn="just" rtl="1">
              <a:buFont typeface="Arial" panose="020B0604020202020204" pitchFamily="34" charset="0"/>
              <a:buChar char="•"/>
            </a:pPr>
            <a:r>
              <a:rPr lang="fa-IR" sz="2800" dirty="0">
                <a:solidFill>
                  <a:srgbClr val="0070C0"/>
                </a:solidFill>
                <a:cs typeface="B Mitra" panose="00000400000000000000" pitchFamily="2" charset="-78"/>
              </a:rPr>
              <a:t>تعامل مناسب با محیط</a:t>
            </a:r>
            <a:endParaRPr lang="en-US" sz="2800" dirty="0">
              <a:solidFill>
                <a:srgbClr val="0070C0"/>
              </a:solidFill>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7" name="Rounded Rectangular Callout 6"/>
          <p:cNvSpPr/>
          <p:nvPr/>
        </p:nvSpPr>
        <p:spPr>
          <a:xfrm>
            <a:off x="291548" y="2109999"/>
            <a:ext cx="6189784" cy="2955793"/>
          </a:xfrm>
          <a:prstGeom prst="wedgeRoundRectCallout">
            <a:avLst>
              <a:gd name="adj1" fmla="val 72050"/>
              <a:gd name="adj2" fmla="val -24455"/>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ctr" rtl="1"/>
            <a:r>
              <a:rPr lang="fa-IR" sz="2400" dirty="0" smtClean="0">
                <a:solidFill>
                  <a:srgbClr val="0070C0"/>
                </a:solidFill>
                <a:cs typeface="B Mitra" panose="00000400000000000000" pitchFamily="2" charset="-78"/>
              </a:rPr>
              <a:t>معمولا بیشتر به </a:t>
            </a:r>
            <a:r>
              <a:rPr lang="fa-IR" sz="2400" dirty="0">
                <a:solidFill>
                  <a:srgbClr val="0070C0"/>
                </a:solidFill>
                <a:cs typeface="B Mitra" panose="00000400000000000000" pitchFamily="2" charset="-78"/>
              </a:rPr>
              <a:t>صحت گزاره‌ها (صدق) توجه شده و </a:t>
            </a:r>
            <a:r>
              <a:rPr lang="fa-IR" sz="2400" dirty="0" smtClean="0">
                <a:solidFill>
                  <a:srgbClr val="0070C0"/>
                </a:solidFill>
                <a:cs typeface="B Mitra" panose="00000400000000000000" pitchFamily="2" charset="-78"/>
              </a:rPr>
              <a:t>سایر </a:t>
            </a:r>
            <a:r>
              <a:rPr lang="fa-IR" sz="2400" dirty="0">
                <a:solidFill>
                  <a:srgbClr val="0070C0"/>
                </a:solidFill>
                <a:cs typeface="B Mitra" panose="00000400000000000000" pitchFamily="2" charset="-78"/>
              </a:rPr>
              <a:t>ابعاد کیفیت مورد غفلت واقع می‌شوند. </a:t>
            </a:r>
            <a:endParaRPr lang="fa-IR" sz="2400" dirty="0" smtClean="0">
              <a:solidFill>
                <a:srgbClr val="0070C0"/>
              </a:solidFill>
              <a:cs typeface="B Mitra" panose="00000400000000000000" pitchFamily="2" charset="-78"/>
            </a:endParaRPr>
          </a:p>
          <a:p>
            <a:pPr algn="ctr" rtl="1"/>
            <a:endParaRPr lang="fa-IR" sz="2400" dirty="0">
              <a:solidFill>
                <a:srgbClr val="0070C0"/>
              </a:solidFill>
              <a:cs typeface="B Mitra" panose="00000400000000000000" pitchFamily="2" charset="-78"/>
            </a:endParaRPr>
          </a:p>
          <a:p>
            <a:pPr algn="ctr" rtl="1"/>
            <a:r>
              <a:rPr lang="fa-IR" sz="2400" dirty="0" smtClean="0">
                <a:solidFill>
                  <a:srgbClr val="0070C0"/>
                </a:solidFill>
                <a:cs typeface="B Mitra" panose="00000400000000000000" pitchFamily="2" charset="-78"/>
              </a:rPr>
              <a:t>جامعیت</a:t>
            </a:r>
            <a:r>
              <a:rPr lang="fa-IR" sz="2400" dirty="0">
                <a:solidFill>
                  <a:srgbClr val="0070C0"/>
                </a:solidFill>
                <a:cs typeface="B Mitra" panose="00000400000000000000" pitchFamily="2" charset="-78"/>
              </a:rPr>
              <a:t>، یکپارچگی درونی و محیطی (یکپارچگی با سایر محتواها)، صحت، دقت و آشکاری ارزش‌ها و پیش‌فرض‌ها اهمیت بسیار بالایی دارند که در باید تولید، انتقال و بهره‌برداری از دانش موردتوجه قرار گیرند</a:t>
            </a:r>
            <a:r>
              <a:rPr lang="en-US" sz="2400" dirty="0" smtClean="0">
                <a:solidFill>
                  <a:srgbClr val="0070C0"/>
                </a:solidFill>
                <a:cs typeface="B Mitra" panose="00000400000000000000" pitchFamily="2" charset="-78"/>
              </a:rPr>
              <a:t>.</a:t>
            </a:r>
            <a:endParaRPr lang="fa-IR" sz="2400" dirty="0">
              <a:solidFill>
                <a:srgbClr val="0070C0"/>
              </a:solidFill>
              <a:cs typeface="B Mitra" panose="00000400000000000000" pitchFamily="2" charset="-78"/>
            </a:endParaRPr>
          </a:p>
        </p:txBody>
      </p:sp>
    </p:spTree>
    <p:extLst>
      <p:ext uri="{BB962C8B-B14F-4D97-AF65-F5344CB8AC3E}">
        <p14:creationId xmlns:p14="http://schemas.microsoft.com/office/powerpoint/2010/main" val="25606728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47</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ویژگی های‌سامانه دانش مطلوب</a:t>
            </a:r>
            <a:endParaRPr lang="en-US" b="1" dirty="0">
              <a:solidFill>
                <a:srgbClr val="0070C0"/>
              </a:solidFill>
              <a:cs typeface="B Mitra" panose="00000400000000000000" pitchFamily="2" charset="-78"/>
            </a:endParaRPr>
          </a:p>
        </p:txBody>
      </p:sp>
      <p:sp>
        <p:nvSpPr>
          <p:cNvPr id="3" name="TextBox 2"/>
          <p:cNvSpPr txBox="1"/>
          <p:nvPr/>
        </p:nvSpPr>
        <p:spPr>
          <a:xfrm>
            <a:off x="489502" y="845457"/>
            <a:ext cx="11212995" cy="3970318"/>
          </a:xfrm>
          <a:prstGeom prst="rect">
            <a:avLst/>
          </a:prstGeom>
          <a:noFill/>
        </p:spPr>
        <p:txBody>
          <a:bodyPr wrap="square" rtlCol="0">
            <a:spAutoFit/>
          </a:bodyPr>
          <a:lstStyle/>
          <a:p>
            <a:pPr algn="ctr" rtl="1"/>
            <a:endParaRPr lang="fa-IR" sz="2800" b="1" dirty="0" smtClean="0">
              <a:solidFill>
                <a:srgbClr val="FF0000"/>
              </a:solidFill>
              <a:cs typeface="B Mitra" panose="00000400000000000000" pitchFamily="2" charset="-78"/>
            </a:endParaRPr>
          </a:p>
          <a:p>
            <a:pPr algn="ctr" rtl="1"/>
            <a:endParaRPr lang="fa-IR" sz="2800" b="1" dirty="0" smtClean="0">
              <a:solidFill>
                <a:srgbClr val="FF0000"/>
              </a:solidFill>
              <a:cs typeface="B Mitra" panose="00000400000000000000" pitchFamily="2" charset="-78"/>
            </a:endParaRPr>
          </a:p>
          <a:p>
            <a:pPr algn="just" rtl="1"/>
            <a:r>
              <a:rPr lang="fa-IR" sz="2800" dirty="0" smtClean="0">
                <a:cs typeface="B Mitra" panose="00000400000000000000" pitchFamily="2" charset="-78"/>
              </a:rPr>
              <a:t>ویژگی‌های </a:t>
            </a:r>
            <a:r>
              <a:rPr lang="fa-IR" sz="2800" dirty="0">
                <a:cs typeface="B Mitra" panose="00000400000000000000" pitchFamily="2" charset="-78"/>
              </a:rPr>
              <a:t>اصلی یک سامانه دانش مطلوب عبارت‌اند از</a:t>
            </a:r>
            <a:r>
              <a:rPr lang="fa-IR" sz="2800" dirty="0" smtClean="0">
                <a:cs typeface="B Mitra" panose="00000400000000000000" pitchFamily="2" charset="-78"/>
              </a:rPr>
              <a:t>:</a:t>
            </a:r>
          </a:p>
          <a:p>
            <a:pPr algn="just" rtl="1"/>
            <a:endParaRPr lang="en-US" sz="2800" dirty="0">
              <a:cs typeface="B Mitra" panose="00000400000000000000" pitchFamily="2" charset="-78"/>
            </a:endParaRPr>
          </a:p>
          <a:p>
            <a:pPr marL="457200" lvl="0" indent="-457200" algn="just" rtl="1">
              <a:buFont typeface="Arial" panose="020B0604020202020204" pitchFamily="34" charset="0"/>
              <a:buChar char="•"/>
            </a:pPr>
            <a:r>
              <a:rPr lang="fa-IR" sz="2800" dirty="0">
                <a:solidFill>
                  <a:srgbClr val="0070C0"/>
                </a:solidFill>
                <a:cs typeface="B Mitra" panose="00000400000000000000" pitchFamily="2" charset="-78"/>
              </a:rPr>
              <a:t>توجه به همه ابعاد کیفیت </a:t>
            </a:r>
            <a:r>
              <a:rPr lang="fa-IR" sz="2800" dirty="0" smtClean="0">
                <a:solidFill>
                  <a:srgbClr val="0070C0"/>
                </a:solidFill>
                <a:cs typeface="B Mitra" panose="00000400000000000000" pitchFamily="2" charset="-78"/>
              </a:rPr>
              <a:t>دانش</a:t>
            </a:r>
          </a:p>
          <a:p>
            <a:pPr marL="457200" lvl="0" indent="-457200" algn="just" rtl="1">
              <a:buFont typeface="Arial" panose="020B0604020202020204" pitchFamily="34" charset="0"/>
              <a:buChar char="•"/>
            </a:pPr>
            <a:endParaRPr lang="en-US" sz="2800" dirty="0">
              <a:solidFill>
                <a:srgbClr val="0070C0"/>
              </a:solidFill>
              <a:cs typeface="B Mitra" panose="00000400000000000000" pitchFamily="2" charset="-78"/>
            </a:endParaRPr>
          </a:p>
          <a:p>
            <a:pPr marL="457200" lvl="0" indent="-457200" algn="just" rtl="1">
              <a:buFont typeface="Arial" panose="020B0604020202020204" pitchFamily="34" charset="0"/>
              <a:buChar char="•"/>
            </a:pPr>
            <a:r>
              <a:rPr lang="fa-IR" sz="2800" dirty="0">
                <a:solidFill>
                  <a:srgbClr val="0070C0"/>
                </a:solidFill>
                <a:cs typeface="B Mitra" panose="00000400000000000000" pitchFamily="2" charset="-78"/>
              </a:rPr>
              <a:t>پوشش همه ابعاد فعالیت‌های دانشی</a:t>
            </a:r>
          </a:p>
          <a:p>
            <a:pPr marL="457200" lvl="0" indent="-457200" algn="just" rtl="1">
              <a:buFont typeface="Arial" panose="020B0604020202020204" pitchFamily="34" charset="0"/>
              <a:buChar char="•"/>
            </a:pPr>
            <a:endParaRPr lang="en-US" sz="2800" dirty="0">
              <a:solidFill>
                <a:srgbClr val="0070C0"/>
              </a:solidFill>
              <a:cs typeface="B Mitra" panose="00000400000000000000" pitchFamily="2" charset="-78"/>
            </a:endParaRPr>
          </a:p>
          <a:p>
            <a:pPr marL="457200" lvl="0" indent="-457200" algn="just" rtl="1">
              <a:buFont typeface="Arial" panose="020B0604020202020204" pitchFamily="34" charset="0"/>
              <a:buChar char="•"/>
            </a:pPr>
            <a:r>
              <a:rPr lang="fa-IR" sz="2800" dirty="0">
                <a:solidFill>
                  <a:srgbClr val="0070C0"/>
                </a:solidFill>
                <a:cs typeface="B Mitra" panose="00000400000000000000" pitchFamily="2" charset="-78"/>
              </a:rPr>
              <a:t>تعامل مناسب با محیط</a:t>
            </a:r>
            <a:endParaRPr lang="en-US" sz="2800" dirty="0">
              <a:solidFill>
                <a:srgbClr val="0070C0"/>
              </a:solidFill>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7" name="Rounded Rectangular Callout 6"/>
          <p:cNvSpPr/>
          <p:nvPr/>
        </p:nvSpPr>
        <p:spPr>
          <a:xfrm>
            <a:off x="291548" y="2109999"/>
            <a:ext cx="6189784" cy="4059481"/>
          </a:xfrm>
          <a:prstGeom prst="wedgeRoundRectCallout">
            <a:avLst>
              <a:gd name="adj1" fmla="val 72050"/>
              <a:gd name="adj2" fmla="val -13356"/>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just" rtl="1"/>
            <a:r>
              <a:rPr lang="fa-IR" sz="2400" dirty="0">
                <a:solidFill>
                  <a:srgbClr val="0070C0"/>
                </a:solidFill>
                <a:cs typeface="B Mitra" panose="00000400000000000000" pitchFamily="2" charset="-78"/>
              </a:rPr>
              <a:t>یک سامانه دانش مطلوب باید بتواند فعالیت‌های دانشی در سطوح مختلف را در بربگیرد. </a:t>
            </a:r>
            <a:endParaRPr lang="fa-IR" sz="2400" dirty="0" smtClean="0">
              <a:solidFill>
                <a:srgbClr val="0070C0"/>
              </a:solidFill>
              <a:cs typeface="B Mitra" panose="00000400000000000000" pitchFamily="2" charset="-78"/>
            </a:endParaRPr>
          </a:p>
          <a:p>
            <a:pPr algn="just" rtl="1"/>
            <a:endParaRPr lang="fa-IR" sz="2400" dirty="0">
              <a:solidFill>
                <a:srgbClr val="0070C0"/>
              </a:solidFill>
              <a:cs typeface="B Mitra" panose="00000400000000000000" pitchFamily="2" charset="-78"/>
            </a:endParaRPr>
          </a:p>
          <a:p>
            <a:pPr algn="just" rtl="1"/>
            <a:r>
              <a:rPr lang="fa-IR" sz="2400" dirty="0" smtClean="0">
                <a:solidFill>
                  <a:schemeClr val="bg1">
                    <a:lumMod val="50000"/>
                  </a:schemeClr>
                </a:solidFill>
                <a:cs typeface="B Mitra" panose="00000400000000000000" pitchFamily="2" charset="-78"/>
              </a:rPr>
              <a:t>برخی </a:t>
            </a:r>
            <a:r>
              <a:rPr lang="fa-IR" sz="2400" dirty="0">
                <a:solidFill>
                  <a:schemeClr val="bg1">
                    <a:lumMod val="50000"/>
                  </a:schemeClr>
                </a:solidFill>
                <a:cs typeface="B Mitra" panose="00000400000000000000" pitchFamily="2" charset="-78"/>
              </a:rPr>
              <a:t>از محورهایی که اهمیت ویژه‌ای دارند عبارت‌اند از:</a:t>
            </a:r>
            <a:endParaRPr lang="en-US" sz="2400" dirty="0">
              <a:solidFill>
                <a:schemeClr val="bg1">
                  <a:lumMod val="50000"/>
                </a:schemeClr>
              </a:solidFill>
              <a:cs typeface="B Mitra" panose="00000400000000000000" pitchFamily="2" charset="-78"/>
            </a:endParaRPr>
          </a:p>
          <a:p>
            <a:pPr marL="457200" lvl="0" indent="-457200" algn="just" rtl="1">
              <a:buFont typeface="+mj-lt"/>
              <a:buAutoNum type="arabicPeriod"/>
            </a:pPr>
            <a:r>
              <a:rPr lang="fa-IR" sz="2400" dirty="0">
                <a:solidFill>
                  <a:srgbClr val="0070C0"/>
                </a:solidFill>
                <a:cs typeface="B Mitra" panose="00000400000000000000" pitchFamily="2" charset="-78"/>
              </a:rPr>
              <a:t>فعالیت‌های گروهی، تعاملات اجتماعی و شبکه­سازی</a:t>
            </a:r>
            <a:endParaRPr lang="en-US" sz="2400" dirty="0">
              <a:solidFill>
                <a:srgbClr val="0070C0"/>
              </a:solidFill>
              <a:cs typeface="B Mitra" panose="00000400000000000000" pitchFamily="2" charset="-78"/>
            </a:endParaRPr>
          </a:p>
          <a:p>
            <a:pPr marL="457200" lvl="0" indent="-457200" algn="just" rtl="1">
              <a:buFont typeface="+mj-lt"/>
              <a:buAutoNum type="arabicPeriod"/>
            </a:pPr>
            <a:r>
              <a:rPr lang="fa-IR" sz="2400" dirty="0">
                <a:solidFill>
                  <a:srgbClr val="0070C0"/>
                </a:solidFill>
                <a:cs typeface="B Mitra" panose="00000400000000000000" pitchFamily="2" charset="-78"/>
              </a:rPr>
              <a:t>انتقال هوشمندانه اطلاعات و دانش</a:t>
            </a:r>
            <a:endParaRPr lang="en-US" sz="2400" dirty="0">
              <a:solidFill>
                <a:srgbClr val="0070C0"/>
              </a:solidFill>
              <a:cs typeface="B Mitra" panose="00000400000000000000" pitchFamily="2" charset="-78"/>
            </a:endParaRPr>
          </a:p>
          <a:p>
            <a:pPr marL="457200" lvl="0" indent="-457200" algn="just" rtl="1">
              <a:buFont typeface="+mj-lt"/>
              <a:buAutoNum type="arabicPeriod"/>
            </a:pPr>
            <a:r>
              <a:rPr lang="fa-IR" sz="2400" dirty="0">
                <a:solidFill>
                  <a:srgbClr val="0070C0"/>
                </a:solidFill>
                <a:cs typeface="B Mitra" panose="00000400000000000000" pitchFamily="2" charset="-78"/>
              </a:rPr>
              <a:t>انجام نقش‌های متعدد در یک فضای کاری</a:t>
            </a:r>
            <a:endParaRPr lang="en-US" sz="2400" dirty="0">
              <a:solidFill>
                <a:srgbClr val="0070C0"/>
              </a:solidFill>
              <a:cs typeface="B Mitra" panose="00000400000000000000" pitchFamily="2" charset="-78"/>
            </a:endParaRPr>
          </a:p>
          <a:p>
            <a:pPr marL="457200" lvl="0" indent="-457200" algn="just" rtl="1">
              <a:buFont typeface="+mj-lt"/>
              <a:buAutoNum type="arabicPeriod"/>
            </a:pPr>
            <a:r>
              <a:rPr lang="fa-IR" sz="2400" dirty="0">
                <a:solidFill>
                  <a:srgbClr val="0070C0"/>
                </a:solidFill>
                <a:cs typeface="B Mitra" panose="00000400000000000000" pitchFamily="2" charset="-78"/>
              </a:rPr>
              <a:t>انجام مراحل مختلف فعالیت‌های دانشی</a:t>
            </a:r>
            <a:endParaRPr lang="en-US" sz="2400" dirty="0">
              <a:solidFill>
                <a:srgbClr val="0070C0"/>
              </a:solidFill>
              <a:cs typeface="B Mitra" panose="00000400000000000000" pitchFamily="2" charset="-78"/>
            </a:endParaRPr>
          </a:p>
          <a:p>
            <a:pPr marL="457200" lvl="0" indent="-457200" algn="just" rtl="1">
              <a:buFont typeface="+mj-lt"/>
              <a:buAutoNum type="arabicPeriod"/>
            </a:pPr>
            <a:r>
              <a:rPr lang="fa-IR" sz="2400" dirty="0">
                <a:solidFill>
                  <a:srgbClr val="0070C0"/>
                </a:solidFill>
                <a:cs typeface="B Mitra" panose="00000400000000000000" pitchFamily="2" charset="-78"/>
              </a:rPr>
              <a:t>زمینه‌ای‌سازی اطلاعات</a:t>
            </a:r>
            <a:endParaRPr lang="en-US" sz="2400" dirty="0">
              <a:solidFill>
                <a:srgbClr val="0070C0"/>
              </a:solidFill>
              <a:cs typeface="B Mitra" panose="00000400000000000000" pitchFamily="2" charset="-78"/>
            </a:endParaRPr>
          </a:p>
        </p:txBody>
      </p:sp>
    </p:spTree>
    <p:extLst>
      <p:ext uri="{BB962C8B-B14F-4D97-AF65-F5344CB8AC3E}">
        <p14:creationId xmlns:p14="http://schemas.microsoft.com/office/powerpoint/2010/main" val="13742444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48</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ویژگی های‌سامانه دانش مطلوب</a:t>
            </a:r>
            <a:endParaRPr lang="en-US" b="1" dirty="0">
              <a:solidFill>
                <a:srgbClr val="0070C0"/>
              </a:solidFill>
              <a:cs typeface="B Mitra" panose="00000400000000000000" pitchFamily="2" charset="-78"/>
            </a:endParaRPr>
          </a:p>
        </p:txBody>
      </p:sp>
      <p:sp>
        <p:nvSpPr>
          <p:cNvPr id="3" name="TextBox 2"/>
          <p:cNvSpPr txBox="1"/>
          <p:nvPr/>
        </p:nvSpPr>
        <p:spPr>
          <a:xfrm>
            <a:off x="489502" y="845457"/>
            <a:ext cx="11212995" cy="3970318"/>
          </a:xfrm>
          <a:prstGeom prst="rect">
            <a:avLst/>
          </a:prstGeom>
          <a:noFill/>
        </p:spPr>
        <p:txBody>
          <a:bodyPr wrap="square" rtlCol="0">
            <a:spAutoFit/>
          </a:bodyPr>
          <a:lstStyle/>
          <a:p>
            <a:pPr algn="ctr" rtl="1"/>
            <a:endParaRPr lang="fa-IR" sz="2800" b="1" dirty="0" smtClean="0">
              <a:solidFill>
                <a:srgbClr val="FF0000"/>
              </a:solidFill>
              <a:cs typeface="B Mitra" panose="00000400000000000000" pitchFamily="2" charset="-78"/>
            </a:endParaRPr>
          </a:p>
          <a:p>
            <a:pPr algn="ctr" rtl="1"/>
            <a:endParaRPr lang="fa-IR" sz="2800" b="1" dirty="0" smtClean="0">
              <a:solidFill>
                <a:srgbClr val="FF0000"/>
              </a:solidFill>
              <a:cs typeface="B Mitra" panose="00000400000000000000" pitchFamily="2" charset="-78"/>
            </a:endParaRPr>
          </a:p>
          <a:p>
            <a:pPr algn="just" rtl="1"/>
            <a:r>
              <a:rPr lang="fa-IR" sz="2800" dirty="0" smtClean="0">
                <a:cs typeface="B Mitra" panose="00000400000000000000" pitchFamily="2" charset="-78"/>
              </a:rPr>
              <a:t>ویژگی‌های </a:t>
            </a:r>
            <a:r>
              <a:rPr lang="fa-IR" sz="2800" dirty="0">
                <a:cs typeface="B Mitra" panose="00000400000000000000" pitchFamily="2" charset="-78"/>
              </a:rPr>
              <a:t>اصلی یک سامانه دانش مطلوب عبارت‌اند از</a:t>
            </a:r>
            <a:r>
              <a:rPr lang="fa-IR" sz="2800" dirty="0" smtClean="0">
                <a:cs typeface="B Mitra" panose="00000400000000000000" pitchFamily="2" charset="-78"/>
              </a:rPr>
              <a:t>:</a:t>
            </a:r>
          </a:p>
          <a:p>
            <a:pPr algn="just" rtl="1"/>
            <a:endParaRPr lang="en-US" sz="2800" dirty="0">
              <a:cs typeface="B Mitra" panose="00000400000000000000" pitchFamily="2" charset="-78"/>
            </a:endParaRPr>
          </a:p>
          <a:p>
            <a:pPr marL="457200" lvl="0" indent="-457200" algn="just" rtl="1">
              <a:buFont typeface="Arial" panose="020B0604020202020204" pitchFamily="34" charset="0"/>
              <a:buChar char="•"/>
            </a:pPr>
            <a:r>
              <a:rPr lang="fa-IR" sz="2800" dirty="0">
                <a:solidFill>
                  <a:srgbClr val="0070C0"/>
                </a:solidFill>
                <a:cs typeface="B Mitra" panose="00000400000000000000" pitchFamily="2" charset="-78"/>
              </a:rPr>
              <a:t>توجه به همه ابعاد کیفیت </a:t>
            </a:r>
            <a:r>
              <a:rPr lang="fa-IR" sz="2800" dirty="0" smtClean="0">
                <a:solidFill>
                  <a:srgbClr val="0070C0"/>
                </a:solidFill>
                <a:cs typeface="B Mitra" panose="00000400000000000000" pitchFamily="2" charset="-78"/>
              </a:rPr>
              <a:t>دانش</a:t>
            </a:r>
          </a:p>
          <a:p>
            <a:pPr marL="457200" lvl="0" indent="-457200" algn="just" rtl="1">
              <a:buFont typeface="Arial" panose="020B0604020202020204" pitchFamily="34" charset="0"/>
              <a:buChar char="•"/>
            </a:pPr>
            <a:endParaRPr lang="en-US" sz="2800" dirty="0">
              <a:solidFill>
                <a:srgbClr val="0070C0"/>
              </a:solidFill>
              <a:cs typeface="B Mitra" panose="00000400000000000000" pitchFamily="2" charset="-78"/>
            </a:endParaRPr>
          </a:p>
          <a:p>
            <a:pPr marL="457200" lvl="0" indent="-457200" algn="just" rtl="1">
              <a:buFont typeface="Arial" panose="020B0604020202020204" pitchFamily="34" charset="0"/>
              <a:buChar char="•"/>
            </a:pPr>
            <a:r>
              <a:rPr lang="fa-IR" sz="2800" dirty="0">
                <a:solidFill>
                  <a:srgbClr val="0070C0"/>
                </a:solidFill>
                <a:cs typeface="B Mitra" panose="00000400000000000000" pitchFamily="2" charset="-78"/>
              </a:rPr>
              <a:t>پوشش همه ابعاد فعالیت‌های دانشی</a:t>
            </a:r>
          </a:p>
          <a:p>
            <a:pPr marL="457200" lvl="0" indent="-457200" algn="just" rtl="1">
              <a:buFont typeface="Arial" panose="020B0604020202020204" pitchFamily="34" charset="0"/>
              <a:buChar char="•"/>
            </a:pPr>
            <a:endParaRPr lang="en-US" sz="2800" dirty="0">
              <a:solidFill>
                <a:srgbClr val="0070C0"/>
              </a:solidFill>
              <a:cs typeface="B Mitra" panose="00000400000000000000" pitchFamily="2" charset="-78"/>
            </a:endParaRPr>
          </a:p>
          <a:p>
            <a:pPr marL="457200" lvl="0" indent="-457200" algn="just" rtl="1">
              <a:buFont typeface="Arial" panose="020B0604020202020204" pitchFamily="34" charset="0"/>
              <a:buChar char="•"/>
            </a:pPr>
            <a:r>
              <a:rPr lang="fa-IR" sz="2800" dirty="0">
                <a:solidFill>
                  <a:srgbClr val="0070C0"/>
                </a:solidFill>
                <a:cs typeface="B Mitra" panose="00000400000000000000" pitchFamily="2" charset="-78"/>
              </a:rPr>
              <a:t>تعامل مناسب با محیط</a:t>
            </a:r>
            <a:endParaRPr lang="en-US" sz="2800" dirty="0">
              <a:solidFill>
                <a:srgbClr val="0070C0"/>
              </a:solidFill>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7" name="Rounded Rectangular Callout 6"/>
          <p:cNvSpPr/>
          <p:nvPr/>
        </p:nvSpPr>
        <p:spPr>
          <a:xfrm>
            <a:off x="291548" y="2109999"/>
            <a:ext cx="6189784" cy="3614940"/>
          </a:xfrm>
          <a:prstGeom prst="wedgeRoundRectCallout">
            <a:avLst>
              <a:gd name="adj1" fmla="val 80614"/>
              <a:gd name="adj2" fmla="val 16970"/>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ctr" rtl="1"/>
            <a:r>
              <a:rPr lang="fa-IR" sz="2400" dirty="0" smtClean="0">
                <a:solidFill>
                  <a:srgbClr val="0070C0"/>
                </a:solidFill>
                <a:cs typeface="B Mitra" panose="00000400000000000000" pitchFamily="2" charset="-78"/>
              </a:rPr>
              <a:t>یک </a:t>
            </a:r>
            <a:r>
              <a:rPr lang="fa-IR" sz="2400" dirty="0">
                <a:solidFill>
                  <a:srgbClr val="0070C0"/>
                </a:solidFill>
                <a:cs typeface="B Mitra" panose="00000400000000000000" pitchFamily="2" charset="-78"/>
              </a:rPr>
              <a:t>سامانه دانش باید بتواند با محیط خود به‌خوبی تعامل کرده و سازگار و انعطاف‌پذیر باشد. </a:t>
            </a:r>
            <a:endParaRPr lang="fa-IR" sz="2400" dirty="0" smtClean="0">
              <a:solidFill>
                <a:srgbClr val="0070C0"/>
              </a:solidFill>
              <a:cs typeface="B Mitra" panose="00000400000000000000" pitchFamily="2" charset="-78"/>
            </a:endParaRPr>
          </a:p>
          <a:p>
            <a:pPr algn="ctr" rtl="1"/>
            <a:endParaRPr lang="fa-IR" sz="2400" dirty="0" smtClean="0">
              <a:solidFill>
                <a:srgbClr val="0070C0"/>
              </a:solidFill>
              <a:cs typeface="B Mitra" panose="00000400000000000000" pitchFamily="2" charset="-78"/>
            </a:endParaRPr>
          </a:p>
          <a:p>
            <a:pPr algn="just" rtl="1"/>
            <a:r>
              <a:rPr lang="fa-IR" sz="2400" dirty="0" smtClean="0">
                <a:solidFill>
                  <a:srgbClr val="0070C0"/>
                </a:solidFill>
                <a:cs typeface="B Mitra" panose="00000400000000000000" pitchFamily="2" charset="-78"/>
              </a:rPr>
              <a:t>برخی </a:t>
            </a:r>
            <a:r>
              <a:rPr lang="fa-IR" sz="2400" dirty="0">
                <a:solidFill>
                  <a:srgbClr val="0070C0"/>
                </a:solidFill>
                <a:cs typeface="B Mitra" panose="00000400000000000000" pitchFamily="2" charset="-78"/>
              </a:rPr>
              <a:t>از محورهای تعامل با محیط عبارت‌اند از:</a:t>
            </a:r>
            <a:endParaRPr lang="en-US" sz="2400" dirty="0">
              <a:solidFill>
                <a:srgbClr val="0070C0"/>
              </a:solidFill>
              <a:cs typeface="B Mitra" panose="00000400000000000000" pitchFamily="2" charset="-78"/>
            </a:endParaRPr>
          </a:p>
          <a:p>
            <a:pPr marL="457200" lvl="0" indent="-457200" algn="just" rtl="1">
              <a:buFont typeface="+mj-lt"/>
              <a:buAutoNum type="arabicPeriod"/>
            </a:pPr>
            <a:r>
              <a:rPr lang="fa-IR" sz="2400" dirty="0">
                <a:solidFill>
                  <a:srgbClr val="0070C0"/>
                </a:solidFill>
                <a:cs typeface="B Mitra" panose="00000400000000000000" pitchFamily="2" charset="-78"/>
              </a:rPr>
              <a:t>تعامل با سایر سامانه‌های </a:t>
            </a:r>
            <a:r>
              <a:rPr lang="fa-IR" sz="2400" dirty="0" smtClean="0">
                <a:solidFill>
                  <a:srgbClr val="0070C0"/>
                </a:solidFill>
                <a:cs typeface="B Mitra" panose="00000400000000000000" pitchFamily="2" charset="-78"/>
              </a:rPr>
              <a:t>دانش</a:t>
            </a:r>
          </a:p>
          <a:p>
            <a:pPr marL="457200" lvl="0" indent="-457200" algn="just" rtl="1">
              <a:buFont typeface="+mj-lt"/>
              <a:buAutoNum type="arabicPeriod"/>
            </a:pPr>
            <a:r>
              <a:rPr lang="fa-IR" sz="2400" dirty="0" smtClean="0">
                <a:solidFill>
                  <a:srgbClr val="0070C0"/>
                </a:solidFill>
                <a:cs typeface="B Mitra" panose="00000400000000000000" pitchFamily="2" charset="-78"/>
              </a:rPr>
              <a:t>یکپارچه‌سازی </a:t>
            </a:r>
            <a:r>
              <a:rPr lang="fa-IR" sz="2400" dirty="0">
                <a:solidFill>
                  <a:srgbClr val="0070C0"/>
                </a:solidFill>
                <a:cs typeface="B Mitra" panose="00000400000000000000" pitchFamily="2" charset="-78"/>
              </a:rPr>
              <a:t>با سایر سامانه‌های </a:t>
            </a:r>
            <a:r>
              <a:rPr lang="fa-IR" sz="2400" dirty="0" smtClean="0">
                <a:solidFill>
                  <a:srgbClr val="0070C0"/>
                </a:solidFill>
                <a:cs typeface="B Mitra" panose="00000400000000000000" pitchFamily="2" charset="-78"/>
              </a:rPr>
              <a:t>نرم‌افزاری</a:t>
            </a:r>
          </a:p>
          <a:p>
            <a:pPr marL="457200" lvl="0" indent="-457200" algn="just" rtl="1">
              <a:buFont typeface="+mj-lt"/>
              <a:buAutoNum type="arabicPeriod"/>
            </a:pPr>
            <a:r>
              <a:rPr lang="fa-IR" sz="2400" dirty="0" smtClean="0">
                <a:solidFill>
                  <a:srgbClr val="0070C0"/>
                </a:solidFill>
                <a:cs typeface="B Mitra" panose="00000400000000000000" pitchFamily="2" charset="-78"/>
              </a:rPr>
              <a:t>طراحی </a:t>
            </a:r>
            <a:r>
              <a:rPr lang="fa-IR" sz="2400" dirty="0">
                <a:solidFill>
                  <a:srgbClr val="0070C0"/>
                </a:solidFill>
                <a:cs typeface="B Mitra" panose="00000400000000000000" pitchFamily="2" charset="-78"/>
              </a:rPr>
              <a:t>و پیاده‌سازی </a:t>
            </a:r>
            <a:r>
              <a:rPr lang="fa-IR" sz="2400" dirty="0" smtClean="0">
                <a:solidFill>
                  <a:srgbClr val="0070C0"/>
                </a:solidFill>
                <a:cs typeface="B Mitra" panose="00000400000000000000" pitchFamily="2" charset="-78"/>
              </a:rPr>
              <a:t>پودمانی</a:t>
            </a:r>
          </a:p>
          <a:p>
            <a:pPr marL="457200" lvl="0" indent="-457200" algn="just" rtl="1">
              <a:buFont typeface="+mj-lt"/>
              <a:buAutoNum type="arabicPeriod"/>
            </a:pPr>
            <a:r>
              <a:rPr lang="fa-IR" sz="2400" dirty="0" smtClean="0">
                <a:solidFill>
                  <a:srgbClr val="0070C0"/>
                </a:solidFill>
                <a:cs typeface="B Mitra" panose="00000400000000000000" pitchFamily="2" charset="-78"/>
              </a:rPr>
              <a:t>ارائه </a:t>
            </a:r>
            <a:r>
              <a:rPr lang="fa-IR" sz="2400" dirty="0">
                <a:solidFill>
                  <a:srgbClr val="0070C0"/>
                </a:solidFill>
                <a:cs typeface="B Mitra" panose="00000400000000000000" pitchFamily="2" charset="-78"/>
              </a:rPr>
              <a:t>یک واسط انسان-رایانه </a:t>
            </a:r>
            <a:r>
              <a:rPr lang="fa-IR" sz="2400" dirty="0" smtClean="0">
                <a:solidFill>
                  <a:srgbClr val="0070C0"/>
                </a:solidFill>
                <a:cs typeface="B Mitra" panose="00000400000000000000" pitchFamily="2" charset="-78"/>
              </a:rPr>
              <a:t>مناسب</a:t>
            </a:r>
            <a:endParaRPr lang="en-US" sz="2400" dirty="0">
              <a:solidFill>
                <a:srgbClr val="0070C0"/>
              </a:solidFill>
              <a:cs typeface="B Mitra" panose="00000400000000000000" pitchFamily="2" charset="-78"/>
            </a:endParaRPr>
          </a:p>
        </p:txBody>
      </p:sp>
    </p:spTree>
    <p:extLst>
      <p:ext uri="{BB962C8B-B14F-4D97-AF65-F5344CB8AC3E}">
        <p14:creationId xmlns:p14="http://schemas.microsoft.com/office/powerpoint/2010/main" val="25745250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49</a:t>
            </a:fld>
            <a:endParaRPr lang="en-US" dirty="0"/>
          </a:p>
        </p:txBody>
      </p:sp>
      <p:sp>
        <p:nvSpPr>
          <p:cNvPr id="7" name="TextBox 6"/>
          <p:cNvSpPr txBox="1"/>
          <p:nvPr/>
        </p:nvSpPr>
        <p:spPr>
          <a:xfrm>
            <a:off x="6096000" y="75927"/>
            <a:ext cx="5751443" cy="369332"/>
          </a:xfrm>
          <a:prstGeom prst="rect">
            <a:avLst/>
          </a:prstGeom>
          <a:noFill/>
        </p:spPr>
        <p:txBody>
          <a:bodyPr wrap="square" rtlCol="0">
            <a:spAutoFit/>
          </a:bodyPr>
          <a:lstStyle/>
          <a:p>
            <a:pPr algn="r" rtl="1"/>
            <a:r>
              <a:rPr lang="fa-IR" b="1" dirty="0">
                <a:solidFill>
                  <a:srgbClr val="0070C0"/>
                </a:solidFill>
                <a:cs typeface="B Mitra" panose="00000400000000000000" pitchFamily="2" charset="-78"/>
              </a:rPr>
              <a:t>کتاب مبانی مدیریت دانش هم‌افزا </a:t>
            </a:r>
            <a:endParaRPr lang="en-US" b="1" dirty="0">
              <a:solidFill>
                <a:srgbClr val="0070C0"/>
              </a:solidFill>
              <a:cs typeface="B Mitra" panose="00000400000000000000" pitchFamily="2" charset="-78"/>
            </a:endParaRPr>
          </a:p>
        </p:txBody>
      </p:sp>
      <p:pic>
        <p:nvPicPr>
          <p:cNvPr id="14"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pic>
        <p:nvPicPr>
          <p:cNvPr id="1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47270" y="4931285"/>
            <a:ext cx="733425" cy="9620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36106" y="4755388"/>
            <a:ext cx="6096000" cy="1313821"/>
          </a:xfrm>
          <a:prstGeom prst="rect">
            <a:avLst/>
          </a:prstGeom>
        </p:spPr>
        <p:txBody>
          <a:bodyPr>
            <a:spAutoFit/>
          </a:bodyPr>
          <a:lstStyle/>
          <a:p>
            <a:pPr indent="180340" algn="r" rtl="1">
              <a:lnSpc>
                <a:spcPct val="107000"/>
              </a:lnSpc>
              <a:spcAft>
                <a:spcPts val="0"/>
              </a:spcAft>
            </a:pPr>
            <a:r>
              <a:rPr lang="ar-SA" dirty="0">
                <a:cs typeface="B Mitra" panose="00000400000000000000" pitchFamily="2" charset="-78"/>
              </a:rPr>
              <a:t>نشر هم‌افزا</a:t>
            </a:r>
            <a:endParaRPr lang="en-US" sz="1600" dirty="0">
              <a:cs typeface="B Mitra" panose="00000400000000000000" pitchFamily="2" charset="-78"/>
            </a:endParaRPr>
          </a:p>
          <a:p>
            <a:pPr indent="180340" algn="r" rtl="1">
              <a:lnSpc>
                <a:spcPct val="107000"/>
              </a:lnSpc>
              <a:spcAft>
                <a:spcPts val="0"/>
              </a:spcAft>
            </a:pPr>
            <a:r>
              <a:rPr lang="ar-SA" dirty="0">
                <a:cs typeface="B Mitra" panose="00000400000000000000" pitchFamily="2" charset="-78"/>
              </a:rPr>
              <a:t>تلفن: </a:t>
            </a:r>
            <a:r>
              <a:rPr lang="fa-IR" dirty="0" smtClean="0">
                <a:cs typeface="B Mitra" panose="00000400000000000000" pitchFamily="2" charset="-78"/>
              </a:rPr>
              <a:t>44745489 021 </a:t>
            </a:r>
            <a:endParaRPr lang="fa-IR" dirty="0">
              <a:cs typeface="B Mitra" panose="00000400000000000000" pitchFamily="2" charset="-78"/>
            </a:endParaRPr>
          </a:p>
          <a:p>
            <a:pPr indent="180340" algn="r" rtl="1">
              <a:lnSpc>
                <a:spcPct val="107000"/>
              </a:lnSpc>
              <a:spcAft>
                <a:spcPts val="0"/>
              </a:spcAft>
            </a:pPr>
            <a:r>
              <a:rPr lang="ar-SA" dirty="0">
                <a:cs typeface="B Mitra" panose="00000400000000000000" pitchFamily="2" charset="-78"/>
              </a:rPr>
              <a:t>وب: </a:t>
            </a:r>
            <a:r>
              <a:rPr lang="en-US" dirty="0">
                <a:cs typeface="B Mitra" panose="00000400000000000000" pitchFamily="2" charset="-78"/>
              </a:rPr>
              <a:t>www.hamafza.ir/nashrehamafza</a:t>
            </a:r>
            <a:endParaRPr lang="en-US" sz="1600" dirty="0">
              <a:cs typeface="B Mitra" panose="00000400000000000000" pitchFamily="2" charset="-78"/>
            </a:endParaRPr>
          </a:p>
          <a:p>
            <a:pPr algn="r" rtl="1">
              <a:lnSpc>
                <a:spcPct val="120000"/>
              </a:lnSpc>
              <a:spcAft>
                <a:spcPts val="0"/>
              </a:spcAft>
            </a:pPr>
            <a:r>
              <a:rPr lang="en-US" dirty="0" smtClean="0">
                <a:cs typeface="B Mitra" panose="00000400000000000000" pitchFamily="2" charset="-78"/>
              </a:rPr>
              <a:t>    </a:t>
            </a:r>
            <a:r>
              <a:rPr lang="fa-IR" dirty="0" smtClean="0">
                <a:cs typeface="B Mitra" panose="00000400000000000000" pitchFamily="2" charset="-78"/>
              </a:rPr>
              <a:t>ف</a:t>
            </a:r>
            <a:r>
              <a:rPr lang="ar-YE" dirty="0" smtClean="0">
                <a:cs typeface="B Mitra" panose="00000400000000000000" pitchFamily="2" charset="-78"/>
              </a:rPr>
              <a:t>روش اينترنتي</a:t>
            </a:r>
            <a:r>
              <a:rPr lang="fa-IR" dirty="0" smtClean="0">
                <a:cs typeface="B Mitra" panose="00000400000000000000" pitchFamily="2" charset="-78"/>
              </a:rPr>
              <a:t>:38990</a:t>
            </a:r>
            <a:r>
              <a:rPr lang="en-US" dirty="0" smtClean="0">
                <a:cs typeface="B Mitra" panose="00000400000000000000" pitchFamily="2" charset="-78"/>
              </a:rPr>
              <a:t>  </a:t>
            </a:r>
            <a:r>
              <a:rPr lang="en-US" sz="1600" dirty="0" smtClean="0">
                <a:cs typeface="B Mitra" panose="00000400000000000000" pitchFamily="2" charset="-78"/>
              </a:rPr>
              <a:t>www</a:t>
            </a:r>
            <a:r>
              <a:rPr lang="en-US" sz="1600" dirty="0">
                <a:cs typeface="B Mitra" panose="00000400000000000000" pitchFamily="2" charset="-78"/>
              </a:rPr>
              <a:t>. hamafza.ir/</a:t>
            </a:r>
            <a:endParaRPr lang="en-US" dirty="0">
              <a:cs typeface="B Mitra" panose="00000400000000000000" pitchFamily="2" charset="-78"/>
            </a:endParaRPr>
          </a:p>
        </p:txBody>
      </p:sp>
      <p:sp>
        <p:nvSpPr>
          <p:cNvPr id="4" name="TextBox 3"/>
          <p:cNvSpPr txBox="1"/>
          <p:nvPr/>
        </p:nvSpPr>
        <p:spPr>
          <a:xfrm>
            <a:off x="1921565" y="1838512"/>
            <a:ext cx="7752519" cy="1938992"/>
          </a:xfrm>
          <a:prstGeom prst="rect">
            <a:avLst/>
          </a:prstGeom>
          <a:noFill/>
        </p:spPr>
        <p:txBody>
          <a:bodyPr wrap="square" rtlCol="0">
            <a:spAutoFit/>
          </a:bodyPr>
          <a:lstStyle/>
          <a:p>
            <a:pPr algn="ctr" rtl="1">
              <a:lnSpc>
                <a:spcPct val="150000"/>
              </a:lnSpc>
            </a:pPr>
            <a:r>
              <a:rPr lang="fa-IR" sz="2400" dirty="0" smtClean="0">
                <a:cs typeface="B Mitra" panose="00000400000000000000" pitchFamily="2" charset="-78"/>
              </a:rPr>
              <a:t>برای ارتباط با مولف، بحث درباره محتوای کتاب، دریافت اسلایدها، فیلم آموزشی و نرم‌افزار مدیریت دانش هم‌افزا به این نشانی </a:t>
            </a:r>
            <a:r>
              <a:rPr lang="fa-IR" sz="2400" dirty="0">
                <a:cs typeface="B Mitra" panose="00000400000000000000" pitchFamily="2" charset="-78"/>
              </a:rPr>
              <a:t>مراجعه </a:t>
            </a:r>
            <a:r>
              <a:rPr lang="fa-IR" sz="2400" dirty="0" smtClean="0">
                <a:cs typeface="B Mitra" panose="00000400000000000000" pitchFamily="2" charset="-78"/>
              </a:rPr>
              <a:t>نمایید:</a:t>
            </a:r>
            <a:endParaRPr lang="en-US" sz="2400" dirty="0">
              <a:cs typeface="B Mitra" panose="00000400000000000000" pitchFamily="2" charset="-78"/>
            </a:endParaRPr>
          </a:p>
          <a:p>
            <a:pPr algn="ctr" rtl="1">
              <a:lnSpc>
                <a:spcPct val="150000"/>
              </a:lnSpc>
            </a:pPr>
            <a:r>
              <a:rPr lang="fa-IR" sz="3200" u="sng" dirty="0" smtClean="0">
                <a:solidFill>
                  <a:srgbClr val="0070C0"/>
                </a:solidFill>
                <a:cs typeface="B Mitra" panose="00000400000000000000" pitchFamily="2" charset="-78"/>
              </a:rPr>
              <a:t>38990</a:t>
            </a:r>
            <a:r>
              <a:rPr lang="en-US" sz="2800" u="sng" dirty="0" smtClean="0">
                <a:solidFill>
                  <a:srgbClr val="0070C0"/>
                </a:solidFill>
                <a:cs typeface="B Mitra" panose="00000400000000000000" pitchFamily="2" charset="-78"/>
              </a:rPr>
              <a:t>www</a:t>
            </a:r>
            <a:r>
              <a:rPr lang="en-US" sz="2800" u="sng" dirty="0">
                <a:solidFill>
                  <a:srgbClr val="0070C0"/>
                </a:solidFill>
                <a:cs typeface="B Mitra" panose="00000400000000000000" pitchFamily="2" charset="-78"/>
              </a:rPr>
              <a:t>. hamafza.ir</a:t>
            </a:r>
            <a:r>
              <a:rPr lang="en-US" sz="2800" u="sng" dirty="0" smtClean="0">
                <a:solidFill>
                  <a:srgbClr val="0070C0"/>
                </a:solidFill>
                <a:cs typeface="B Mitra" panose="00000400000000000000" pitchFamily="2" charset="-78"/>
              </a:rPr>
              <a:t>/</a:t>
            </a:r>
            <a:endParaRPr lang="fa-IR" sz="3200" u="sng" dirty="0">
              <a:solidFill>
                <a:srgbClr val="0070C0"/>
              </a:solidFill>
              <a:cs typeface="B Mitra" panose="00000400000000000000" pitchFamily="2" charset="-78"/>
            </a:endParaRPr>
          </a:p>
        </p:txBody>
      </p:sp>
    </p:spTree>
    <p:extLst>
      <p:ext uri="{BB962C8B-B14F-4D97-AF65-F5344CB8AC3E}">
        <p14:creationId xmlns:p14="http://schemas.microsoft.com/office/powerpoint/2010/main" val="3917647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0" name="Slide Number Placeholder 9"/>
          <p:cNvSpPr>
            <a:spLocks noGrp="1"/>
          </p:cNvSpPr>
          <p:nvPr>
            <p:ph type="sldNum" sz="quarter" idx="12"/>
          </p:nvPr>
        </p:nvSpPr>
        <p:spPr/>
        <p:txBody>
          <a:bodyPr/>
          <a:lstStyle/>
          <a:p>
            <a:fld id="{D19946B3-F1D7-4C44-8206-7D1330EA340D}" type="slidenum">
              <a:rPr lang="fa-IR" smtClean="0"/>
              <a:t>5</a:t>
            </a:fld>
            <a:endParaRPr lang="fa-IR"/>
          </a:p>
        </p:txBody>
      </p:sp>
      <p:sp>
        <p:nvSpPr>
          <p:cNvPr id="122" name="Content Placeholder 2"/>
          <p:cNvSpPr>
            <a:spLocks noGrp="1"/>
          </p:cNvSpPr>
          <p:nvPr>
            <p:ph idx="1"/>
          </p:nvPr>
        </p:nvSpPr>
        <p:spPr>
          <a:xfrm>
            <a:off x="1878022" y="887896"/>
            <a:ext cx="8915400" cy="4757530"/>
          </a:xfrm>
        </p:spPr>
        <p:txBody>
          <a:bodyPr>
            <a:normAutofit/>
          </a:bodyPr>
          <a:lstStyle/>
          <a:p>
            <a:pPr marL="0" indent="0" algn="just" rtl="1">
              <a:buNone/>
            </a:pPr>
            <a:endParaRPr lang="fa-IR" dirty="0" smtClean="0">
              <a:cs typeface="B Mitra" panose="00000400000000000000" pitchFamily="2" charset="-78"/>
            </a:endParaRPr>
          </a:p>
          <a:p>
            <a:pPr marL="0" indent="0" algn="ctr" rtl="1">
              <a:buNone/>
            </a:pPr>
            <a:r>
              <a:rPr lang="fa-IR" dirty="0" smtClean="0">
                <a:cs typeface="B Mitra" panose="00000400000000000000" pitchFamily="2" charset="-78"/>
              </a:rPr>
              <a:t>مولفه های دانش </a:t>
            </a:r>
            <a:r>
              <a:rPr lang="fa-IR" dirty="0">
                <a:cs typeface="B Mitra" panose="00000400000000000000" pitchFamily="2" charset="-78"/>
              </a:rPr>
              <a:t>مستقل از يکديگر نبوده و با يکديگر ارتباط</a:t>
            </a:r>
            <a:r>
              <a:rPr lang="en-US" i="1" dirty="0">
                <a:cs typeface="B Mitra" panose="00000400000000000000" pitchFamily="2" charset="-78"/>
              </a:rPr>
              <a:t>‌</a:t>
            </a:r>
            <a:r>
              <a:rPr lang="fa-IR" dirty="0">
                <a:cs typeface="B Mitra" panose="00000400000000000000" pitchFamily="2" charset="-78"/>
              </a:rPr>
              <a:t>هايي </a:t>
            </a:r>
            <a:r>
              <a:rPr lang="fa-IR" dirty="0" smtClean="0">
                <a:cs typeface="B Mitra" panose="00000400000000000000" pitchFamily="2" charset="-78"/>
              </a:rPr>
              <a:t>دارند.</a:t>
            </a:r>
          </a:p>
          <a:p>
            <a:pPr marL="0" indent="0" algn="ctr" rtl="1">
              <a:buNone/>
            </a:pPr>
            <a:r>
              <a:rPr lang="fa-IR" dirty="0" smtClean="0">
                <a:cs typeface="B Mitra" panose="00000400000000000000" pitchFamily="2" charset="-78"/>
              </a:rPr>
              <a:t> </a:t>
            </a:r>
            <a:r>
              <a:rPr lang="fa-IR" dirty="0">
                <a:cs typeface="B Mitra" panose="00000400000000000000" pitchFamily="2" charset="-78"/>
              </a:rPr>
              <a:t>بين معلومات يک فرد رابطه</a:t>
            </a:r>
            <a:r>
              <a:rPr lang="en-US" i="1" dirty="0">
                <a:cs typeface="B Mitra" panose="00000400000000000000" pitchFamily="2" charset="-78"/>
              </a:rPr>
              <a:t>‌</a:t>
            </a:r>
            <a:r>
              <a:rPr lang="fa-IR" dirty="0">
                <a:cs typeface="B Mitra" panose="00000400000000000000" pitchFamily="2" charset="-78"/>
              </a:rPr>
              <a:t>هايي وجود دارد و همچنين بين معلومات افرادي که زمينه مشترکي با يکديگر دارند نيز ارتباط</a:t>
            </a:r>
            <a:r>
              <a:rPr lang="en-US" i="1" dirty="0">
                <a:cs typeface="B Mitra" panose="00000400000000000000" pitchFamily="2" charset="-78"/>
              </a:rPr>
              <a:t>‌</a:t>
            </a:r>
            <a:r>
              <a:rPr lang="fa-IR" dirty="0">
                <a:cs typeface="B Mitra" panose="00000400000000000000" pitchFamily="2" charset="-78"/>
              </a:rPr>
              <a:t>هايي وجود دارد</a:t>
            </a:r>
            <a:r>
              <a:rPr lang="fa-IR" dirty="0" smtClean="0">
                <a:cs typeface="B Mitra" panose="00000400000000000000" pitchFamily="2" charset="-78"/>
              </a:rPr>
              <a:t>.</a:t>
            </a:r>
          </a:p>
          <a:p>
            <a:pPr algn="just" rtl="1"/>
            <a:endParaRPr lang="fa-IR" dirty="0">
              <a:cs typeface="B Mitra" panose="00000400000000000000" pitchFamily="2" charset="-78"/>
            </a:endParaRPr>
          </a:p>
          <a:p>
            <a:pPr algn="just" rtl="1"/>
            <a:r>
              <a:rPr lang="fa-IR" sz="2400" dirty="0" smtClean="0">
                <a:solidFill>
                  <a:srgbClr val="FF0000"/>
                </a:solidFill>
                <a:cs typeface="B Mitra" panose="00000400000000000000" pitchFamily="2" charset="-78"/>
              </a:rPr>
              <a:t> </a:t>
            </a:r>
            <a:r>
              <a:rPr lang="fa-IR" sz="2400" dirty="0">
                <a:solidFill>
                  <a:srgbClr val="FF0000"/>
                </a:solidFill>
                <a:cs typeface="B Mitra" panose="00000400000000000000" pitchFamily="2" charset="-78"/>
              </a:rPr>
              <a:t>براي افزايش کيفيت دانش، بايد ارتباط بين معلومات بيشتر شده و متناظر با ارتباط اشياء فضاي واقعيت باشند. </a:t>
            </a:r>
            <a:endParaRPr lang="fa-IR" sz="2400" dirty="0" smtClean="0">
              <a:solidFill>
                <a:srgbClr val="FF0000"/>
              </a:solidFill>
              <a:cs typeface="B Mitra" panose="00000400000000000000" pitchFamily="2" charset="-78"/>
            </a:endParaRPr>
          </a:p>
          <a:p>
            <a:pPr algn="just" rtl="1"/>
            <a:r>
              <a:rPr lang="fa-IR" sz="2400" dirty="0" smtClean="0">
                <a:solidFill>
                  <a:srgbClr val="FF0000"/>
                </a:solidFill>
                <a:cs typeface="B Mitra" panose="00000400000000000000" pitchFamily="2" charset="-78"/>
              </a:rPr>
              <a:t>براي </a:t>
            </a:r>
            <a:r>
              <a:rPr lang="fa-IR" sz="2400" dirty="0">
                <a:solidFill>
                  <a:srgbClr val="FF0000"/>
                </a:solidFill>
                <a:cs typeface="B Mitra" panose="00000400000000000000" pitchFamily="2" charset="-78"/>
              </a:rPr>
              <a:t>افزايش کيفيت اطلاعات نيز همين نکته مطرح است؛ ارتباط بين اطلاعات </a:t>
            </a:r>
            <a:r>
              <a:rPr lang="fa-IR" sz="2400" dirty="0" smtClean="0">
                <a:solidFill>
                  <a:srgbClr val="FF0000"/>
                </a:solidFill>
                <a:cs typeface="B Mitra" panose="00000400000000000000" pitchFamily="2" charset="-78"/>
              </a:rPr>
              <a:t>(محتواهای کتاب ها، گزارش ها، اخبار و ...) بايد </a:t>
            </a:r>
            <a:r>
              <a:rPr lang="fa-IR" sz="2400" dirty="0">
                <a:solidFill>
                  <a:srgbClr val="FF0000"/>
                </a:solidFill>
                <a:cs typeface="B Mitra" panose="00000400000000000000" pitchFamily="2" charset="-78"/>
              </a:rPr>
              <a:t>تقويت</a:t>
            </a:r>
            <a:r>
              <a:rPr lang="en-US" sz="2400" i="1" dirty="0">
                <a:solidFill>
                  <a:srgbClr val="FF0000"/>
                </a:solidFill>
                <a:cs typeface="B Mitra" panose="00000400000000000000" pitchFamily="2" charset="-78"/>
              </a:rPr>
              <a:t>‌</a:t>
            </a:r>
            <a:r>
              <a:rPr lang="fa-IR" sz="2400" dirty="0">
                <a:solidFill>
                  <a:srgbClr val="FF0000"/>
                </a:solidFill>
                <a:cs typeface="B Mitra" panose="00000400000000000000" pitchFamily="2" charset="-78"/>
              </a:rPr>
              <a:t>شده و متناظر با معلومات در فضاي ذهن باشند.</a:t>
            </a:r>
            <a:endParaRPr lang="en-US" sz="2400" i="1" dirty="0">
              <a:solidFill>
                <a:srgbClr val="FF0000"/>
              </a:solidFill>
              <a:cs typeface="B Mitra" panose="00000400000000000000" pitchFamily="2" charset="-78"/>
            </a:endParaRPr>
          </a:p>
          <a:p>
            <a:pPr marL="0" indent="0" algn="r" rtl="1">
              <a:buNone/>
            </a:pPr>
            <a:endParaRPr lang="fa-IR" dirty="0"/>
          </a:p>
          <a:p>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مفهوم سامانه دانش</a:t>
            </a:r>
            <a:endParaRPr lang="en-US" b="1" dirty="0">
              <a:solidFill>
                <a:srgbClr val="0070C0"/>
              </a:solidFill>
              <a:cs typeface="B Mitra" panose="00000400000000000000" pitchFamily="2" charset="-78"/>
            </a:endParaRPr>
          </a:p>
        </p:txBody>
      </p:sp>
      <p:pic>
        <p:nvPicPr>
          <p:cNvPr id="12"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614779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0" name="Slide Number Placeholder 9"/>
          <p:cNvSpPr>
            <a:spLocks noGrp="1"/>
          </p:cNvSpPr>
          <p:nvPr>
            <p:ph type="sldNum" sz="quarter" idx="12"/>
          </p:nvPr>
        </p:nvSpPr>
        <p:spPr/>
        <p:txBody>
          <a:bodyPr/>
          <a:lstStyle/>
          <a:p>
            <a:fld id="{D19946B3-F1D7-4C44-8206-7D1330EA340D}" type="slidenum">
              <a:rPr lang="fa-IR" smtClean="0"/>
              <a:t>6</a:t>
            </a:fld>
            <a:endParaRPr lang="fa-IR"/>
          </a:p>
        </p:txBody>
      </p:sp>
      <p:sp>
        <p:nvSpPr>
          <p:cNvPr id="122" name="Content Placeholder 2"/>
          <p:cNvSpPr>
            <a:spLocks noGrp="1"/>
          </p:cNvSpPr>
          <p:nvPr>
            <p:ph idx="1"/>
          </p:nvPr>
        </p:nvSpPr>
        <p:spPr>
          <a:xfrm>
            <a:off x="808383" y="4922222"/>
            <a:ext cx="9806607" cy="1692291"/>
          </a:xfrm>
        </p:spPr>
        <p:txBody>
          <a:bodyPr>
            <a:normAutofit/>
          </a:bodyPr>
          <a:lstStyle/>
          <a:p>
            <a:pPr algn="r" rtl="1"/>
            <a:endParaRPr lang="fa-IR" dirty="0" smtClean="0">
              <a:solidFill>
                <a:schemeClr val="accent1">
                  <a:lumMod val="50000"/>
                </a:schemeClr>
              </a:solidFill>
              <a:cs typeface="B Mitra" panose="00000400000000000000" pitchFamily="2" charset="-78"/>
            </a:endParaRPr>
          </a:p>
          <a:p>
            <a:pPr algn="r" rtl="1"/>
            <a:r>
              <a:rPr lang="fa-IR" dirty="0" smtClean="0">
                <a:solidFill>
                  <a:schemeClr val="accent1">
                    <a:lumMod val="50000"/>
                  </a:schemeClr>
                </a:solidFill>
                <a:cs typeface="B Mitra" panose="00000400000000000000" pitchFamily="2" charset="-78"/>
              </a:rPr>
              <a:t>سامانه دانش با رویکرد ساختاری: </a:t>
            </a:r>
            <a:r>
              <a:rPr lang="fa-IR" dirty="0">
                <a:solidFill>
                  <a:schemeClr val="accent1">
                    <a:lumMod val="50000"/>
                  </a:schemeClr>
                </a:solidFill>
                <a:cs typeface="B Mitra" panose="00000400000000000000" pitchFamily="2" charset="-78"/>
              </a:rPr>
              <a:t>مجموعه‌ای از معلومات و اطلاعات و روابط بین آن‌ها است. </a:t>
            </a:r>
          </a:p>
          <a:p>
            <a:pPr algn="r" rtl="1"/>
            <a:r>
              <a:rPr lang="fa-IR" dirty="0" smtClean="0">
                <a:solidFill>
                  <a:schemeClr val="accent1">
                    <a:lumMod val="50000"/>
                  </a:schemeClr>
                </a:solidFill>
                <a:cs typeface="B Mitra" panose="00000400000000000000" pitchFamily="2" charset="-78"/>
              </a:rPr>
              <a:t>سامانه </a:t>
            </a:r>
            <a:r>
              <a:rPr lang="fa-IR" dirty="0">
                <a:solidFill>
                  <a:schemeClr val="accent1">
                    <a:lumMod val="50000"/>
                  </a:schemeClr>
                </a:solidFill>
                <a:cs typeface="B Mitra" panose="00000400000000000000" pitchFamily="2" charset="-78"/>
              </a:rPr>
              <a:t>دانش با رویکرد </a:t>
            </a:r>
            <a:r>
              <a:rPr lang="fa-IR" dirty="0" smtClean="0">
                <a:solidFill>
                  <a:schemeClr val="accent1">
                    <a:lumMod val="50000"/>
                  </a:schemeClr>
                </a:solidFill>
                <a:cs typeface="B Mitra" panose="00000400000000000000" pitchFamily="2" charset="-78"/>
              </a:rPr>
              <a:t>رفتاری: </a:t>
            </a:r>
            <a:r>
              <a:rPr lang="fa-IR" dirty="0">
                <a:solidFill>
                  <a:schemeClr val="accent1">
                    <a:lumMod val="50000"/>
                  </a:schemeClr>
                </a:solidFill>
                <a:cs typeface="B Mitra" panose="00000400000000000000" pitchFamily="2" charset="-78"/>
              </a:rPr>
              <a:t>مجموعه‌ای از فعالیت‌های علمی و روابط بین آن‌ها است.</a:t>
            </a:r>
          </a:p>
          <a:p>
            <a:pPr algn="r" rtl="1"/>
            <a:endParaRPr lang="fa-IR" dirty="0">
              <a:cs typeface="B Mitra" panose="00000400000000000000" pitchFamily="2" charset="-78"/>
            </a:endParaRPr>
          </a:p>
          <a:p>
            <a:pPr marL="0" indent="0" algn="r" rtl="1">
              <a:buNone/>
            </a:pPr>
            <a:endParaRPr lang="fa-IR" dirty="0"/>
          </a:p>
          <a:p>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مفهوم سامانه دانش</a:t>
            </a:r>
            <a:endParaRPr lang="en-US" b="1" dirty="0">
              <a:solidFill>
                <a:srgbClr val="0070C0"/>
              </a:solidFill>
              <a:cs typeface="B Mitra" panose="00000400000000000000" pitchFamily="2" charset="-78"/>
            </a:endParaRPr>
          </a:p>
        </p:txBody>
      </p:sp>
      <p:pic>
        <p:nvPicPr>
          <p:cNvPr id="49"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pic>
        <p:nvPicPr>
          <p:cNvPr id="51" name="Picture 50"/>
          <p:cNvPicPr/>
          <p:nvPr/>
        </p:nvPicPr>
        <p:blipFill>
          <a:blip r:embed="rId4" cstate="print">
            <a:extLst>
              <a:ext uri="{28A0092B-C50C-407E-A947-70E740481C1C}">
                <a14:useLocalDpi xmlns:a14="http://schemas.microsoft.com/office/drawing/2010/main" val="0"/>
              </a:ext>
            </a:extLst>
          </a:blip>
          <a:stretch>
            <a:fillRect/>
          </a:stretch>
        </p:blipFill>
        <p:spPr>
          <a:xfrm>
            <a:off x="4081669" y="1029397"/>
            <a:ext cx="3803374" cy="3802780"/>
          </a:xfrm>
          <a:prstGeom prst="rect">
            <a:avLst/>
          </a:prstGeom>
        </p:spPr>
      </p:pic>
    </p:spTree>
    <p:extLst>
      <p:ext uri="{BB962C8B-B14F-4D97-AF65-F5344CB8AC3E}">
        <p14:creationId xmlns:p14="http://schemas.microsoft.com/office/powerpoint/2010/main" val="2761727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0" name="Slide Number Placeholder 9"/>
          <p:cNvSpPr>
            <a:spLocks noGrp="1"/>
          </p:cNvSpPr>
          <p:nvPr>
            <p:ph type="sldNum" sz="quarter" idx="12"/>
          </p:nvPr>
        </p:nvSpPr>
        <p:spPr/>
        <p:txBody>
          <a:bodyPr/>
          <a:lstStyle/>
          <a:p>
            <a:fld id="{D19946B3-F1D7-4C44-8206-7D1330EA340D}" type="slidenum">
              <a:rPr lang="fa-IR" smtClean="0"/>
              <a:t>7</a:t>
            </a:fld>
            <a:endParaRPr lang="fa-IR"/>
          </a:p>
        </p:txBody>
      </p:sp>
      <p:sp>
        <p:nvSpPr>
          <p:cNvPr id="122" name="Content Placeholder 2"/>
          <p:cNvSpPr>
            <a:spLocks noGrp="1"/>
          </p:cNvSpPr>
          <p:nvPr>
            <p:ph idx="1"/>
          </p:nvPr>
        </p:nvSpPr>
        <p:spPr>
          <a:xfrm>
            <a:off x="728870" y="887896"/>
            <a:ext cx="10999304" cy="4757530"/>
          </a:xfrm>
        </p:spPr>
        <p:txBody>
          <a:bodyPr>
            <a:normAutofit/>
          </a:bodyPr>
          <a:lstStyle/>
          <a:p>
            <a:pPr marL="0" indent="0" algn="ctr" rtl="1">
              <a:buNone/>
            </a:pPr>
            <a:r>
              <a:rPr lang="fa-IR" dirty="0">
                <a:cs typeface="B Mitra" panose="00000400000000000000" pitchFamily="2" charset="-78"/>
              </a:rPr>
              <a:t>سامانه دانش شامل فضای ذهن و بخش‌هایی از فضای رسانه می‌شود. </a:t>
            </a:r>
            <a:endParaRPr lang="fa-IR" dirty="0" smtClean="0">
              <a:cs typeface="B Mitra" panose="00000400000000000000" pitchFamily="2" charset="-78"/>
            </a:endParaRPr>
          </a:p>
          <a:p>
            <a:pPr marL="0" indent="0" algn="ctr" rtl="1">
              <a:buNone/>
            </a:pPr>
            <a:r>
              <a:rPr lang="fa-IR" sz="2400" dirty="0" smtClean="0">
                <a:solidFill>
                  <a:srgbClr val="00B0F0"/>
                </a:solidFill>
                <a:cs typeface="B Mitra" panose="00000400000000000000" pitchFamily="2" charset="-78"/>
              </a:rPr>
              <a:t>مرزهای </a:t>
            </a:r>
            <a:r>
              <a:rPr lang="fa-IR" sz="2400" dirty="0">
                <a:solidFill>
                  <a:srgbClr val="00B0F0"/>
                </a:solidFill>
                <a:cs typeface="B Mitra" panose="00000400000000000000" pitchFamily="2" charset="-78"/>
              </a:rPr>
              <a:t>سامانه دانش فازی هستند، اجزایی که ارتباط قوی‌تری با دانش داشته باشند، بیشتر جزء سامانه دانش محسوب می‌شوند. </a:t>
            </a:r>
            <a:endParaRPr lang="en-US" sz="2400" dirty="0">
              <a:solidFill>
                <a:srgbClr val="00B0F0"/>
              </a:solidFill>
              <a:cs typeface="B Mitra" panose="00000400000000000000" pitchFamily="2" charset="-78"/>
            </a:endParaRPr>
          </a:p>
          <a:p>
            <a:pPr marL="0" lvl="0" indent="0" algn="ctr" rtl="1">
              <a:buNone/>
            </a:pPr>
            <a:endParaRPr lang="fa-IR" b="1" dirty="0">
              <a:cs typeface="B Mitra" panose="00000400000000000000" pitchFamily="2" charset="-78"/>
            </a:endParaRPr>
          </a:p>
          <a:p>
            <a:pPr marL="0" lvl="0" indent="0" algn="ctr" rtl="1">
              <a:buNone/>
            </a:pPr>
            <a:endParaRPr lang="en-US" dirty="0">
              <a:solidFill>
                <a:schemeClr val="bg1">
                  <a:lumMod val="65000"/>
                </a:schemeClr>
              </a:solidFill>
              <a:cs typeface="B Mitra" panose="00000400000000000000" pitchFamily="2" charset="-78"/>
            </a:endParaRPr>
          </a:p>
          <a:p>
            <a:pPr marL="0" indent="0" algn="r" rtl="1">
              <a:buNone/>
            </a:pPr>
            <a:endParaRPr lang="fa-IR" dirty="0" smtClean="0">
              <a:solidFill>
                <a:srgbClr val="FF0000"/>
              </a:solidFill>
              <a:cs typeface="B Mitra" panose="00000400000000000000" pitchFamily="2" charset="-78"/>
            </a:endParaRPr>
          </a:p>
          <a:p>
            <a:pPr marL="0" indent="0" algn="r" rtl="1">
              <a:buNone/>
            </a:pPr>
            <a:endParaRPr lang="fa-IR" dirty="0"/>
          </a:p>
          <a:p>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a:solidFill>
                  <a:srgbClr val="0070C0"/>
                </a:solidFill>
                <a:cs typeface="B Mitra" panose="00000400000000000000" pitchFamily="2" charset="-78"/>
              </a:rPr>
              <a:t>فعالیت های دانشی</a:t>
            </a:r>
            <a:endParaRPr lang="en-US" b="1" dirty="0">
              <a:solidFill>
                <a:srgbClr val="0070C0"/>
              </a:solidFill>
              <a:cs typeface="B Mitra" panose="00000400000000000000" pitchFamily="2" charset="-78"/>
            </a:endParaRPr>
          </a:p>
        </p:txBody>
      </p:sp>
      <p:pic>
        <p:nvPicPr>
          <p:cNvPr id="6"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2947841" y="1899530"/>
            <a:ext cx="6023880" cy="4142073"/>
          </a:xfrm>
          <a:prstGeom prst="rect">
            <a:avLst/>
          </a:prstGeom>
        </p:spPr>
      </p:pic>
    </p:spTree>
    <p:extLst>
      <p:ext uri="{BB962C8B-B14F-4D97-AF65-F5344CB8AC3E}">
        <p14:creationId xmlns:p14="http://schemas.microsoft.com/office/powerpoint/2010/main" val="2316900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0" name="Slide Number Placeholder 9"/>
          <p:cNvSpPr>
            <a:spLocks noGrp="1"/>
          </p:cNvSpPr>
          <p:nvPr>
            <p:ph type="sldNum" sz="quarter" idx="12"/>
          </p:nvPr>
        </p:nvSpPr>
        <p:spPr/>
        <p:txBody>
          <a:bodyPr/>
          <a:lstStyle/>
          <a:p>
            <a:fld id="{D19946B3-F1D7-4C44-8206-7D1330EA340D}" type="slidenum">
              <a:rPr lang="fa-IR" smtClean="0"/>
              <a:t>8</a:t>
            </a:fld>
            <a:endParaRPr lang="fa-IR"/>
          </a:p>
        </p:txBody>
      </p:sp>
      <p:sp>
        <p:nvSpPr>
          <p:cNvPr id="122" name="Content Placeholder 2"/>
          <p:cNvSpPr>
            <a:spLocks noGrp="1"/>
          </p:cNvSpPr>
          <p:nvPr>
            <p:ph idx="1"/>
          </p:nvPr>
        </p:nvSpPr>
        <p:spPr>
          <a:xfrm>
            <a:off x="728870" y="887896"/>
            <a:ext cx="10999304" cy="4757530"/>
          </a:xfrm>
        </p:spPr>
        <p:txBody>
          <a:bodyPr>
            <a:normAutofit lnSpcReduction="10000"/>
          </a:bodyPr>
          <a:lstStyle/>
          <a:p>
            <a:pPr marL="0" indent="0" algn="just" rtl="1">
              <a:buNone/>
            </a:pPr>
            <a:endParaRPr lang="fa-IR" dirty="0" smtClean="0">
              <a:cs typeface="B Mitra" panose="00000400000000000000" pitchFamily="2" charset="-78"/>
            </a:endParaRPr>
          </a:p>
          <a:p>
            <a:pPr marL="0" indent="0" algn="just" rtl="1">
              <a:buNone/>
            </a:pPr>
            <a:r>
              <a:rPr lang="fa-IR" dirty="0">
                <a:cs typeface="B Mitra" panose="00000400000000000000" pitchFamily="2" charset="-78"/>
              </a:rPr>
              <a:t>فعالیت‌های دانشی را می‌توان به سطوح متعددی به شرح زیر تفکیک کرد</a:t>
            </a:r>
            <a:r>
              <a:rPr lang="fa-IR" dirty="0" smtClean="0">
                <a:cs typeface="B Mitra" panose="00000400000000000000" pitchFamily="2" charset="-78"/>
              </a:rPr>
              <a:t>:</a:t>
            </a:r>
          </a:p>
          <a:p>
            <a:pPr marL="0" indent="0" algn="just" rtl="1">
              <a:buNone/>
            </a:pPr>
            <a:endParaRPr lang="en-US" i="1" dirty="0">
              <a:cs typeface="B Mitra" panose="00000400000000000000" pitchFamily="2" charset="-78"/>
            </a:endParaRPr>
          </a:p>
          <a:p>
            <a:pPr lvl="0" algn="just" rtl="1">
              <a:lnSpc>
                <a:spcPct val="150000"/>
              </a:lnSpc>
            </a:pPr>
            <a:r>
              <a:rPr lang="fa-IR" b="1" dirty="0" smtClean="0">
                <a:solidFill>
                  <a:srgbClr val="0070C0"/>
                </a:solidFill>
                <a:cs typeface="B Mitra" panose="00000400000000000000" pitchFamily="2" charset="-78"/>
              </a:rPr>
              <a:t>درون سامانه دانش: </a:t>
            </a:r>
          </a:p>
          <a:p>
            <a:pPr lvl="1" algn="just" rtl="1"/>
            <a:r>
              <a:rPr lang="fa-IR" dirty="0" smtClean="0">
                <a:cs typeface="B Mitra" panose="00000400000000000000" pitchFamily="2" charset="-78"/>
              </a:rPr>
              <a:t>بنیادی: تفکر، تعقل، حفظ و یادآوری، دریافت (قلب، چشم، گوش و ...)، بیان (شفاهی، نوشته، تصویر و ...)</a:t>
            </a:r>
            <a:endParaRPr lang="en-US" dirty="0" smtClean="0">
              <a:cs typeface="B Mitra" panose="00000400000000000000" pitchFamily="2" charset="-78"/>
            </a:endParaRPr>
          </a:p>
          <a:p>
            <a:pPr lvl="1" algn="just" rtl="1"/>
            <a:r>
              <a:rPr lang="fa-IR" dirty="0" smtClean="0">
                <a:cs typeface="B Mitra" panose="00000400000000000000" pitchFamily="2" charset="-78"/>
              </a:rPr>
              <a:t>میانی: یافتن، به‌کارگیری، انتشار، ساماندهی، ارزیابی، تدوین، تحلیل</a:t>
            </a:r>
            <a:endParaRPr lang="en-US" dirty="0" smtClean="0">
              <a:cs typeface="B Mitra" panose="00000400000000000000" pitchFamily="2" charset="-78"/>
            </a:endParaRPr>
          </a:p>
          <a:p>
            <a:pPr lvl="1" algn="just" rtl="1"/>
            <a:r>
              <a:rPr lang="fa-IR" dirty="0" smtClean="0">
                <a:cs typeface="B Mitra" panose="00000400000000000000" pitchFamily="2" charset="-78"/>
              </a:rPr>
              <a:t>پروژه‌ها: تولید، انتقال، بهره‌برداری</a:t>
            </a:r>
            <a:endParaRPr lang="en-US" dirty="0" smtClean="0">
              <a:cs typeface="B Mitra" panose="00000400000000000000" pitchFamily="2" charset="-78"/>
            </a:endParaRPr>
          </a:p>
          <a:p>
            <a:pPr lvl="0" algn="just" rtl="1">
              <a:lnSpc>
                <a:spcPct val="150000"/>
              </a:lnSpc>
            </a:pPr>
            <a:r>
              <a:rPr lang="fa-IR" b="1" dirty="0">
                <a:solidFill>
                  <a:srgbClr val="0070C0"/>
                </a:solidFill>
                <a:cs typeface="B Mitra" panose="00000400000000000000" pitchFamily="2" charset="-78"/>
              </a:rPr>
              <a:t>سامانه دانش: </a:t>
            </a:r>
            <a:r>
              <a:rPr lang="fa-IR" dirty="0">
                <a:cs typeface="B Mitra" panose="00000400000000000000" pitchFamily="2" charset="-78"/>
              </a:rPr>
              <a:t>ترکیب پروژه‌ها در یک سبد کامل.</a:t>
            </a:r>
            <a:endParaRPr lang="en-US" dirty="0">
              <a:cs typeface="B Mitra" panose="00000400000000000000" pitchFamily="2" charset="-78"/>
            </a:endParaRPr>
          </a:p>
          <a:p>
            <a:pPr lvl="0" algn="just" rtl="1">
              <a:lnSpc>
                <a:spcPct val="150000"/>
              </a:lnSpc>
            </a:pPr>
            <a:r>
              <a:rPr lang="fa-IR" b="1" dirty="0">
                <a:solidFill>
                  <a:srgbClr val="0070C0"/>
                </a:solidFill>
                <a:cs typeface="B Mitra" panose="00000400000000000000" pitchFamily="2" charset="-78"/>
              </a:rPr>
              <a:t>شبکه سامانه دانش: </a:t>
            </a:r>
            <a:r>
              <a:rPr lang="fa-IR" dirty="0">
                <a:cs typeface="B Mitra" panose="00000400000000000000" pitchFamily="2" charset="-78"/>
              </a:rPr>
              <a:t>مجموعه از سامانه‌های دانش مرتبط با یکدیگر.</a:t>
            </a:r>
            <a:endParaRPr lang="en-US" dirty="0">
              <a:cs typeface="B Mitra" panose="00000400000000000000" pitchFamily="2" charset="-78"/>
            </a:endParaRPr>
          </a:p>
          <a:p>
            <a:pPr marL="0" indent="0" algn="ctr" rtl="1">
              <a:buNone/>
            </a:pPr>
            <a:endParaRPr lang="en-US" dirty="0">
              <a:cs typeface="B Mitra" panose="00000400000000000000" pitchFamily="2" charset="-78"/>
            </a:endParaRPr>
          </a:p>
          <a:p>
            <a:pPr marL="0" lvl="0" indent="0" algn="ctr" rtl="1">
              <a:buNone/>
            </a:pPr>
            <a:endParaRPr lang="fa-IR" b="1" dirty="0">
              <a:cs typeface="B Mitra" panose="00000400000000000000" pitchFamily="2" charset="-78"/>
            </a:endParaRPr>
          </a:p>
          <a:p>
            <a:pPr marL="0" lvl="0" indent="0" algn="ctr" rtl="1">
              <a:buNone/>
            </a:pPr>
            <a:endParaRPr lang="en-US" dirty="0">
              <a:solidFill>
                <a:schemeClr val="bg1">
                  <a:lumMod val="65000"/>
                </a:schemeClr>
              </a:solidFill>
              <a:cs typeface="B Mitra" panose="00000400000000000000" pitchFamily="2" charset="-78"/>
            </a:endParaRPr>
          </a:p>
          <a:p>
            <a:pPr marL="0" indent="0" algn="r" rtl="1">
              <a:buNone/>
            </a:pPr>
            <a:endParaRPr lang="fa-IR" dirty="0" smtClean="0">
              <a:solidFill>
                <a:srgbClr val="FF0000"/>
              </a:solidFill>
              <a:cs typeface="B Mitra" panose="00000400000000000000" pitchFamily="2" charset="-78"/>
            </a:endParaRPr>
          </a:p>
          <a:p>
            <a:pPr marL="0" indent="0" algn="r" rtl="1">
              <a:buNone/>
            </a:pPr>
            <a:endParaRPr lang="fa-IR" dirty="0"/>
          </a:p>
          <a:p>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a:solidFill>
                  <a:srgbClr val="0070C0"/>
                </a:solidFill>
                <a:cs typeface="B Mitra" panose="00000400000000000000" pitchFamily="2" charset="-78"/>
              </a:rPr>
              <a:t>فعالیت های دانشی</a:t>
            </a:r>
            <a:endParaRPr lang="en-US" b="1" dirty="0">
              <a:solidFill>
                <a:srgbClr val="0070C0"/>
              </a:solidFill>
              <a:cs typeface="B Mitra" panose="00000400000000000000" pitchFamily="2" charset="-78"/>
            </a:endParaRPr>
          </a:p>
        </p:txBody>
      </p:sp>
      <p:pic>
        <p:nvPicPr>
          <p:cNvPr id="6"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286402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0" name="Slide Number Placeholder 9"/>
          <p:cNvSpPr>
            <a:spLocks noGrp="1"/>
          </p:cNvSpPr>
          <p:nvPr>
            <p:ph type="sldNum" sz="quarter" idx="12"/>
          </p:nvPr>
        </p:nvSpPr>
        <p:spPr/>
        <p:txBody>
          <a:bodyPr/>
          <a:lstStyle/>
          <a:p>
            <a:fld id="{D19946B3-F1D7-4C44-8206-7D1330EA340D}" type="slidenum">
              <a:rPr lang="fa-IR" smtClean="0"/>
              <a:t>9</a:t>
            </a:fld>
            <a:endParaRPr lang="fa-IR"/>
          </a:p>
        </p:txBody>
      </p:sp>
      <p:sp>
        <p:nvSpPr>
          <p:cNvPr id="122" name="Content Placeholder 2"/>
          <p:cNvSpPr>
            <a:spLocks noGrp="1"/>
          </p:cNvSpPr>
          <p:nvPr>
            <p:ph idx="1"/>
          </p:nvPr>
        </p:nvSpPr>
        <p:spPr>
          <a:xfrm>
            <a:off x="728870" y="887896"/>
            <a:ext cx="10999304" cy="4757530"/>
          </a:xfrm>
        </p:spPr>
        <p:txBody>
          <a:bodyPr>
            <a:normAutofit/>
          </a:bodyPr>
          <a:lstStyle/>
          <a:p>
            <a:pPr marL="0" lvl="0" indent="0" algn="ctr" rtl="1">
              <a:buNone/>
            </a:pPr>
            <a:r>
              <a:rPr lang="fa-IR" cap="small" dirty="0" smtClean="0">
                <a:cs typeface="B Mitra" panose="00000400000000000000" pitchFamily="2" charset="-78"/>
              </a:rPr>
              <a:t>سطوح </a:t>
            </a:r>
            <a:r>
              <a:rPr lang="fa-IR" cap="small" dirty="0">
                <a:cs typeface="B Mitra" panose="00000400000000000000" pitchFamily="2" charset="-78"/>
              </a:rPr>
              <a:t>فعالیت‌های علمی در یک سامانه دانش</a:t>
            </a:r>
            <a:endParaRPr lang="fa-IR" b="1" dirty="0">
              <a:cs typeface="B Mitra" panose="00000400000000000000" pitchFamily="2" charset="-78"/>
            </a:endParaRPr>
          </a:p>
          <a:p>
            <a:pPr marL="0" lvl="0" indent="0" algn="ctr" rtl="1">
              <a:buNone/>
            </a:pPr>
            <a:endParaRPr lang="en-US" dirty="0">
              <a:solidFill>
                <a:schemeClr val="bg1">
                  <a:lumMod val="65000"/>
                </a:schemeClr>
              </a:solidFill>
              <a:cs typeface="B Mitra" panose="00000400000000000000" pitchFamily="2" charset="-78"/>
            </a:endParaRPr>
          </a:p>
          <a:p>
            <a:pPr marL="0" indent="0" algn="r" rtl="1">
              <a:buNone/>
            </a:pPr>
            <a:endParaRPr lang="fa-IR" dirty="0" smtClean="0">
              <a:solidFill>
                <a:srgbClr val="FF0000"/>
              </a:solidFill>
              <a:cs typeface="B Mitra" panose="00000400000000000000" pitchFamily="2" charset="-78"/>
            </a:endParaRPr>
          </a:p>
          <a:p>
            <a:pPr marL="0" indent="0" algn="r" rtl="1">
              <a:buNone/>
            </a:pPr>
            <a:endParaRPr lang="fa-IR" dirty="0"/>
          </a:p>
          <a:p>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a:solidFill>
                  <a:srgbClr val="0070C0"/>
                </a:solidFill>
                <a:cs typeface="B Mitra" panose="00000400000000000000" pitchFamily="2" charset="-78"/>
              </a:rPr>
              <a:t>فعالیت های دانشی</a:t>
            </a:r>
            <a:endParaRPr lang="en-US" b="1" dirty="0">
              <a:solidFill>
                <a:srgbClr val="0070C0"/>
              </a:solidFill>
              <a:cs typeface="B Mitra" panose="00000400000000000000" pitchFamily="2" charset="-78"/>
            </a:endParaRPr>
          </a:p>
        </p:txBody>
      </p:sp>
      <p:pic>
        <p:nvPicPr>
          <p:cNvPr id="6"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3618236" y="1302099"/>
            <a:ext cx="4769995" cy="4128660"/>
          </a:xfrm>
          <a:prstGeom prst="rect">
            <a:avLst/>
          </a:prstGeom>
        </p:spPr>
      </p:pic>
    </p:spTree>
    <p:extLst>
      <p:ext uri="{BB962C8B-B14F-4D97-AF65-F5344CB8AC3E}">
        <p14:creationId xmlns:p14="http://schemas.microsoft.com/office/powerpoint/2010/main" val="4283040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1096</TotalTime>
  <Words>3736</Words>
  <Application>Microsoft Office PowerPoint</Application>
  <PresentationFormat>Widescreen</PresentationFormat>
  <Paragraphs>606</Paragraphs>
  <Slides>49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B Mitra</vt:lpstr>
      <vt:lpstr>Calibri</vt:lpstr>
      <vt:lpstr>Calibri Light</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چارچوب، یکپارچه کننده محتواهای بالادستی در یک موضوع به صورتی عام است.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dc:creator>
  <cp:lastModifiedBy>Hamafza1</cp:lastModifiedBy>
  <cp:revision>77</cp:revision>
  <dcterms:created xsi:type="dcterms:W3CDTF">2015-01-26T18:18:04Z</dcterms:created>
  <dcterms:modified xsi:type="dcterms:W3CDTF">2015-05-01T14:18:38Z</dcterms:modified>
</cp:coreProperties>
</file>