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15" r:id="rId2"/>
    <p:sldId id="399" r:id="rId3"/>
    <p:sldId id="257" r:id="rId4"/>
    <p:sldId id="316" r:id="rId5"/>
    <p:sldId id="377" r:id="rId6"/>
    <p:sldId id="378" r:id="rId7"/>
    <p:sldId id="379" r:id="rId8"/>
    <p:sldId id="380" r:id="rId9"/>
    <p:sldId id="381" r:id="rId10"/>
    <p:sldId id="382" r:id="rId11"/>
    <p:sldId id="383" r:id="rId12"/>
    <p:sldId id="384" r:id="rId13"/>
    <p:sldId id="385" r:id="rId14"/>
    <p:sldId id="386" r:id="rId15"/>
    <p:sldId id="398" r:id="rId16"/>
    <p:sldId id="387" r:id="rId17"/>
    <p:sldId id="388" r:id="rId18"/>
    <p:sldId id="401" r:id="rId19"/>
    <p:sldId id="402" r:id="rId20"/>
    <p:sldId id="390" r:id="rId21"/>
    <p:sldId id="391" r:id="rId22"/>
    <p:sldId id="392" r:id="rId23"/>
    <p:sldId id="393" r:id="rId24"/>
    <p:sldId id="394" r:id="rId25"/>
    <p:sldId id="395" r:id="rId26"/>
    <p:sldId id="396" r:id="rId27"/>
    <p:sldId id="397" r:id="rId28"/>
    <p:sldId id="40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533" autoAdjust="0"/>
  </p:normalViewPr>
  <p:slideViewPr>
    <p:cSldViewPr snapToGrid="0">
      <p:cViewPr varScale="1">
        <p:scale>
          <a:sx n="72" d="100"/>
          <a:sy n="72" d="100"/>
        </p:scale>
        <p:origin x="6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1D1D2-C4D4-4C1E-AB34-51B8C448D56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07F1284-4A73-46FC-82A8-416698C25DD8}">
      <dgm:prSet phldrT="[Text]"/>
      <dgm:spPr/>
      <dgm:t>
        <a:bodyPr/>
        <a:lstStyle/>
        <a:p>
          <a:pPr rtl="1"/>
          <a:r>
            <a:rPr lang="fa-IR" dirty="0" smtClean="0">
              <a:cs typeface="B Mitra" panose="00000400000000000000" pitchFamily="2" charset="-78"/>
            </a:rPr>
            <a:t>ضرورت مدیریت دانش</a:t>
          </a:r>
          <a:endParaRPr lang="en-US" dirty="0">
            <a:cs typeface="B Mitra" panose="00000400000000000000" pitchFamily="2" charset="-78"/>
          </a:endParaRPr>
        </a:p>
      </dgm:t>
    </dgm:pt>
    <dgm:pt modelId="{E63DCBAB-097F-467A-AF8F-9B5ED38697AF}" type="parTrans" cxnId="{59AD3DDB-8FC1-44AB-B906-5731E7B28473}">
      <dgm:prSet/>
      <dgm:spPr/>
      <dgm:t>
        <a:bodyPr/>
        <a:lstStyle/>
        <a:p>
          <a:endParaRPr lang="en-US"/>
        </a:p>
      </dgm:t>
    </dgm:pt>
    <dgm:pt modelId="{E8CAFA33-DC31-47C5-A366-9B825180F444}" type="sibTrans" cxnId="{59AD3DDB-8FC1-44AB-B906-5731E7B28473}">
      <dgm:prSet/>
      <dgm:spPr/>
      <dgm:t>
        <a:bodyPr/>
        <a:lstStyle/>
        <a:p>
          <a:endParaRPr lang="en-US"/>
        </a:p>
      </dgm:t>
    </dgm:pt>
    <dgm:pt modelId="{BFBF60D9-36E8-4B0B-9219-95F731592B9C}">
      <dgm:prSet phldrT="[Text]"/>
      <dgm:spPr/>
      <dgm:t>
        <a:bodyPr/>
        <a:lstStyle/>
        <a:p>
          <a:pPr rtl="1"/>
          <a:r>
            <a:rPr lang="fa-IR" dirty="0" smtClean="0">
              <a:cs typeface="B Mitra" panose="00000400000000000000" pitchFamily="2" charset="-78"/>
            </a:rPr>
            <a:t>نسل های مدیریت دانش</a:t>
          </a:r>
          <a:endParaRPr lang="en-US" dirty="0">
            <a:cs typeface="B Mitra" panose="00000400000000000000" pitchFamily="2" charset="-78"/>
          </a:endParaRPr>
        </a:p>
      </dgm:t>
    </dgm:pt>
    <dgm:pt modelId="{11970B07-8743-4C25-9F98-1D5EDED646F1}" type="parTrans" cxnId="{43BFB534-0B45-4AEB-83C8-A031B785A77A}">
      <dgm:prSet/>
      <dgm:spPr/>
      <dgm:t>
        <a:bodyPr/>
        <a:lstStyle/>
        <a:p>
          <a:endParaRPr lang="en-US"/>
        </a:p>
      </dgm:t>
    </dgm:pt>
    <dgm:pt modelId="{54533069-D3DE-45A4-BD12-7C1CB9CF3374}" type="sibTrans" cxnId="{43BFB534-0B45-4AEB-83C8-A031B785A77A}">
      <dgm:prSet/>
      <dgm:spPr/>
      <dgm:t>
        <a:bodyPr/>
        <a:lstStyle/>
        <a:p>
          <a:endParaRPr lang="en-US"/>
        </a:p>
      </dgm:t>
    </dgm:pt>
    <dgm:pt modelId="{F7EE0878-4A80-4E0C-BE12-AD6D1F232BE8}">
      <dgm:prSet phldrT="[Text]"/>
      <dgm:spPr/>
      <dgm:t>
        <a:bodyPr/>
        <a:lstStyle/>
        <a:p>
          <a:pPr rtl="1"/>
          <a:r>
            <a:rPr lang="fa-IR" dirty="0" smtClean="0">
              <a:cs typeface="B Mitra" panose="00000400000000000000" pitchFamily="2" charset="-78"/>
            </a:rPr>
            <a:t>استانداردهای مدیریت دانش</a:t>
          </a:r>
          <a:endParaRPr lang="en-US" dirty="0">
            <a:cs typeface="B Mitra" panose="00000400000000000000" pitchFamily="2" charset="-78"/>
          </a:endParaRPr>
        </a:p>
      </dgm:t>
    </dgm:pt>
    <dgm:pt modelId="{BA6558EB-72AF-440A-A85F-AEACE229F83C}" type="parTrans" cxnId="{96615BE9-5A9B-4DAD-8847-C903FAF95C48}">
      <dgm:prSet/>
      <dgm:spPr/>
      <dgm:t>
        <a:bodyPr/>
        <a:lstStyle/>
        <a:p>
          <a:endParaRPr lang="en-US"/>
        </a:p>
      </dgm:t>
    </dgm:pt>
    <dgm:pt modelId="{4D0DB053-30C1-48AF-888C-D9CEF9CB9987}" type="sibTrans" cxnId="{96615BE9-5A9B-4DAD-8847-C903FAF95C48}">
      <dgm:prSet/>
      <dgm:spPr/>
      <dgm:t>
        <a:bodyPr/>
        <a:lstStyle/>
        <a:p>
          <a:endParaRPr lang="en-US"/>
        </a:p>
      </dgm:t>
    </dgm:pt>
    <dgm:pt modelId="{8052B3A3-2B17-4375-9A1E-69E7E880CAC0}">
      <dgm:prSet phldrT="[Text]"/>
      <dgm:spPr/>
      <dgm:t>
        <a:bodyPr/>
        <a:lstStyle/>
        <a:p>
          <a:pPr rtl="1"/>
          <a:r>
            <a:rPr lang="fa-IR" dirty="0" smtClean="0">
              <a:cs typeface="B Mitra" panose="00000400000000000000" pitchFamily="2" charset="-78"/>
            </a:rPr>
            <a:t>خطاهای رایج در مدیریت دانش</a:t>
          </a:r>
          <a:endParaRPr lang="en-US" dirty="0">
            <a:cs typeface="B Mitra" panose="00000400000000000000" pitchFamily="2" charset="-78"/>
          </a:endParaRPr>
        </a:p>
      </dgm:t>
    </dgm:pt>
    <dgm:pt modelId="{F252ED66-EA1A-4B52-AE6C-58A246B67FAD}" type="parTrans" cxnId="{6885EB3B-16B6-4AFE-98C2-336D6092B9D0}">
      <dgm:prSet/>
      <dgm:spPr/>
      <dgm:t>
        <a:bodyPr/>
        <a:lstStyle/>
        <a:p>
          <a:endParaRPr lang="en-US"/>
        </a:p>
      </dgm:t>
    </dgm:pt>
    <dgm:pt modelId="{001C706E-3802-4888-9504-433EAE2ECDAC}" type="sibTrans" cxnId="{6885EB3B-16B6-4AFE-98C2-336D6092B9D0}">
      <dgm:prSet/>
      <dgm:spPr/>
      <dgm:t>
        <a:bodyPr/>
        <a:lstStyle/>
        <a:p>
          <a:endParaRPr lang="en-US"/>
        </a:p>
      </dgm:t>
    </dgm:pt>
    <dgm:pt modelId="{8BF8BF4D-DF8F-45FB-97D3-6C697586A281}" type="pres">
      <dgm:prSet presAssocID="{99D1D1D2-C4D4-4C1E-AB34-51B8C448D56D}" presName="Name0" presStyleCnt="0">
        <dgm:presLayoutVars>
          <dgm:chMax val="7"/>
          <dgm:chPref val="7"/>
          <dgm:dir/>
        </dgm:presLayoutVars>
      </dgm:prSet>
      <dgm:spPr/>
      <dgm:t>
        <a:bodyPr/>
        <a:lstStyle/>
        <a:p>
          <a:endParaRPr lang="en-US"/>
        </a:p>
      </dgm:t>
    </dgm:pt>
    <dgm:pt modelId="{56820D23-A000-4BC7-8D66-7CFD9AB306E8}" type="pres">
      <dgm:prSet presAssocID="{99D1D1D2-C4D4-4C1E-AB34-51B8C448D56D}" presName="Name1" presStyleCnt="0"/>
      <dgm:spPr/>
    </dgm:pt>
    <dgm:pt modelId="{F1755EA3-FBF8-400A-A2D3-7ABCDE6DAAD2}" type="pres">
      <dgm:prSet presAssocID="{99D1D1D2-C4D4-4C1E-AB34-51B8C448D56D}" presName="cycle" presStyleCnt="0"/>
      <dgm:spPr/>
    </dgm:pt>
    <dgm:pt modelId="{25D211FF-1D31-4462-9E79-899961E425F9}" type="pres">
      <dgm:prSet presAssocID="{99D1D1D2-C4D4-4C1E-AB34-51B8C448D56D}" presName="srcNode" presStyleLbl="node1" presStyleIdx="0" presStyleCnt="4"/>
      <dgm:spPr/>
    </dgm:pt>
    <dgm:pt modelId="{63E26A8C-ADFD-4D25-81C9-703FBFE0A447}" type="pres">
      <dgm:prSet presAssocID="{99D1D1D2-C4D4-4C1E-AB34-51B8C448D56D}" presName="conn" presStyleLbl="parChTrans1D2" presStyleIdx="0" presStyleCnt="1"/>
      <dgm:spPr/>
      <dgm:t>
        <a:bodyPr/>
        <a:lstStyle/>
        <a:p>
          <a:endParaRPr lang="en-US"/>
        </a:p>
      </dgm:t>
    </dgm:pt>
    <dgm:pt modelId="{3D6CDBA1-EDDE-4DD0-9333-D3E384AD104D}" type="pres">
      <dgm:prSet presAssocID="{99D1D1D2-C4D4-4C1E-AB34-51B8C448D56D}" presName="extraNode" presStyleLbl="node1" presStyleIdx="0" presStyleCnt="4"/>
      <dgm:spPr/>
    </dgm:pt>
    <dgm:pt modelId="{0BD097F1-B371-4AC3-AA13-8047866B633F}" type="pres">
      <dgm:prSet presAssocID="{99D1D1D2-C4D4-4C1E-AB34-51B8C448D56D}" presName="dstNode" presStyleLbl="node1" presStyleIdx="0" presStyleCnt="4"/>
      <dgm:spPr/>
    </dgm:pt>
    <dgm:pt modelId="{4BEF5527-C27B-4E0B-9796-F10D94C693E8}" type="pres">
      <dgm:prSet presAssocID="{207F1284-4A73-46FC-82A8-416698C25DD8}" presName="text_1" presStyleLbl="node1" presStyleIdx="0" presStyleCnt="4">
        <dgm:presLayoutVars>
          <dgm:bulletEnabled val="1"/>
        </dgm:presLayoutVars>
      </dgm:prSet>
      <dgm:spPr/>
      <dgm:t>
        <a:bodyPr/>
        <a:lstStyle/>
        <a:p>
          <a:endParaRPr lang="en-US"/>
        </a:p>
      </dgm:t>
    </dgm:pt>
    <dgm:pt modelId="{CEBABDD2-4481-425A-B969-5E9CBE0563B7}" type="pres">
      <dgm:prSet presAssocID="{207F1284-4A73-46FC-82A8-416698C25DD8}" presName="accent_1" presStyleCnt="0"/>
      <dgm:spPr/>
    </dgm:pt>
    <dgm:pt modelId="{7C1F880F-D433-4D06-91CB-1FD0901BCD85}" type="pres">
      <dgm:prSet presAssocID="{207F1284-4A73-46FC-82A8-416698C25DD8}" presName="accentRepeatNode" presStyleLbl="solidFgAcc1" presStyleIdx="0" presStyleCnt="4"/>
      <dgm:spPr/>
    </dgm:pt>
    <dgm:pt modelId="{A265360A-5679-4A9F-90C3-01575E977578}" type="pres">
      <dgm:prSet presAssocID="{8052B3A3-2B17-4375-9A1E-69E7E880CAC0}" presName="text_2" presStyleLbl="node1" presStyleIdx="1" presStyleCnt="4">
        <dgm:presLayoutVars>
          <dgm:bulletEnabled val="1"/>
        </dgm:presLayoutVars>
      </dgm:prSet>
      <dgm:spPr/>
      <dgm:t>
        <a:bodyPr/>
        <a:lstStyle/>
        <a:p>
          <a:endParaRPr lang="en-US"/>
        </a:p>
      </dgm:t>
    </dgm:pt>
    <dgm:pt modelId="{4A398888-AA76-4AE2-A5CE-106BD1CAB24E}" type="pres">
      <dgm:prSet presAssocID="{8052B3A3-2B17-4375-9A1E-69E7E880CAC0}" presName="accent_2" presStyleCnt="0"/>
      <dgm:spPr/>
    </dgm:pt>
    <dgm:pt modelId="{2F9DB0B6-52CD-43B5-BF44-2B8C22395857}" type="pres">
      <dgm:prSet presAssocID="{8052B3A3-2B17-4375-9A1E-69E7E880CAC0}" presName="accentRepeatNode" presStyleLbl="solidFgAcc1" presStyleIdx="1" presStyleCnt="4"/>
      <dgm:spPr/>
    </dgm:pt>
    <dgm:pt modelId="{F6336303-41F6-42CF-A9A2-AF6F8E492310}" type="pres">
      <dgm:prSet presAssocID="{BFBF60D9-36E8-4B0B-9219-95F731592B9C}" presName="text_3" presStyleLbl="node1" presStyleIdx="2" presStyleCnt="4">
        <dgm:presLayoutVars>
          <dgm:bulletEnabled val="1"/>
        </dgm:presLayoutVars>
      </dgm:prSet>
      <dgm:spPr/>
      <dgm:t>
        <a:bodyPr/>
        <a:lstStyle/>
        <a:p>
          <a:endParaRPr lang="en-US"/>
        </a:p>
      </dgm:t>
    </dgm:pt>
    <dgm:pt modelId="{02D10B44-3335-439C-A395-C6B975977790}" type="pres">
      <dgm:prSet presAssocID="{BFBF60D9-36E8-4B0B-9219-95F731592B9C}" presName="accent_3" presStyleCnt="0"/>
      <dgm:spPr/>
    </dgm:pt>
    <dgm:pt modelId="{B6273014-45DA-4E5F-970E-F2F2A8E13943}" type="pres">
      <dgm:prSet presAssocID="{BFBF60D9-36E8-4B0B-9219-95F731592B9C}" presName="accentRepeatNode" presStyleLbl="solidFgAcc1" presStyleIdx="2" presStyleCnt="4"/>
      <dgm:spPr/>
    </dgm:pt>
    <dgm:pt modelId="{DCB16C24-0597-41CB-AE0E-2B5EF2B7EFD6}" type="pres">
      <dgm:prSet presAssocID="{F7EE0878-4A80-4E0C-BE12-AD6D1F232BE8}" presName="text_4" presStyleLbl="node1" presStyleIdx="3" presStyleCnt="4">
        <dgm:presLayoutVars>
          <dgm:bulletEnabled val="1"/>
        </dgm:presLayoutVars>
      </dgm:prSet>
      <dgm:spPr/>
      <dgm:t>
        <a:bodyPr/>
        <a:lstStyle/>
        <a:p>
          <a:endParaRPr lang="en-US"/>
        </a:p>
      </dgm:t>
    </dgm:pt>
    <dgm:pt modelId="{D841DF6D-1918-4666-B90E-5E41D3419694}" type="pres">
      <dgm:prSet presAssocID="{F7EE0878-4A80-4E0C-BE12-AD6D1F232BE8}" presName="accent_4" presStyleCnt="0"/>
      <dgm:spPr/>
    </dgm:pt>
    <dgm:pt modelId="{A2A5AE17-473B-4FD8-B8F8-90405F936BCD}" type="pres">
      <dgm:prSet presAssocID="{F7EE0878-4A80-4E0C-BE12-AD6D1F232BE8}" presName="accentRepeatNode" presStyleLbl="solidFgAcc1" presStyleIdx="3" presStyleCnt="4"/>
      <dgm:spPr/>
    </dgm:pt>
  </dgm:ptLst>
  <dgm:cxnLst>
    <dgm:cxn modelId="{82109E5B-A48D-4856-8D39-851A5351BA64}" type="presOf" srcId="{BFBF60D9-36E8-4B0B-9219-95F731592B9C}" destId="{F6336303-41F6-42CF-A9A2-AF6F8E492310}" srcOrd="0" destOrd="0" presId="urn:microsoft.com/office/officeart/2008/layout/VerticalCurvedList"/>
    <dgm:cxn modelId="{BF04178F-F254-4013-AD9B-5A0A3E09E49A}" type="presOf" srcId="{E8CAFA33-DC31-47C5-A366-9B825180F444}" destId="{63E26A8C-ADFD-4D25-81C9-703FBFE0A447}" srcOrd="0" destOrd="0" presId="urn:microsoft.com/office/officeart/2008/layout/VerticalCurvedList"/>
    <dgm:cxn modelId="{43BFB534-0B45-4AEB-83C8-A031B785A77A}" srcId="{99D1D1D2-C4D4-4C1E-AB34-51B8C448D56D}" destId="{BFBF60D9-36E8-4B0B-9219-95F731592B9C}" srcOrd="2" destOrd="0" parTransId="{11970B07-8743-4C25-9F98-1D5EDED646F1}" sibTransId="{54533069-D3DE-45A4-BD12-7C1CB9CF3374}"/>
    <dgm:cxn modelId="{F14865D7-D22C-4E8A-953A-D7019CF8967E}" type="presOf" srcId="{99D1D1D2-C4D4-4C1E-AB34-51B8C448D56D}" destId="{8BF8BF4D-DF8F-45FB-97D3-6C697586A281}" srcOrd="0" destOrd="0" presId="urn:microsoft.com/office/officeart/2008/layout/VerticalCurvedList"/>
    <dgm:cxn modelId="{96615BE9-5A9B-4DAD-8847-C903FAF95C48}" srcId="{99D1D1D2-C4D4-4C1E-AB34-51B8C448D56D}" destId="{F7EE0878-4A80-4E0C-BE12-AD6D1F232BE8}" srcOrd="3" destOrd="0" parTransId="{BA6558EB-72AF-440A-A85F-AEACE229F83C}" sibTransId="{4D0DB053-30C1-48AF-888C-D9CEF9CB9987}"/>
    <dgm:cxn modelId="{A31DC965-EAC6-4A64-A6CC-3718EAB816F2}" type="presOf" srcId="{8052B3A3-2B17-4375-9A1E-69E7E880CAC0}" destId="{A265360A-5679-4A9F-90C3-01575E977578}" srcOrd="0" destOrd="0" presId="urn:microsoft.com/office/officeart/2008/layout/VerticalCurvedList"/>
    <dgm:cxn modelId="{654A105B-9A36-42F8-AE8F-6E1377F27421}" type="presOf" srcId="{207F1284-4A73-46FC-82A8-416698C25DD8}" destId="{4BEF5527-C27B-4E0B-9796-F10D94C693E8}" srcOrd="0" destOrd="0" presId="urn:microsoft.com/office/officeart/2008/layout/VerticalCurvedList"/>
    <dgm:cxn modelId="{6885EB3B-16B6-4AFE-98C2-336D6092B9D0}" srcId="{99D1D1D2-C4D4-4C1E-AB34-51B8C448D56D}" destId="{8052B3A3-2B17-4375-9A1E-69E7E880CAC0}" srcOrd="1" destOrd="0" parTransId="{F252ED66-EA1A-4B52-AE6C-58A246B67FAD}" sibTransId="{001C706E-3802-4888-9504-433EAE2ECDAC}"/>
    <dgm:cxn modelId="{A5681D2C-AFD8-464A-9053-FC56FBA2A391}" type="presOf" srcId="{F7EE0878-4A80-4E0C-BE12-AD6D1F232BE8}" destId="{DCB16C24-0597-41CB-AE0E-2B5EF2B7EFD6}" srcOrd="0" destOrd="0" presId="urn:microsoft.com/office/officeart/2008/layout/VerticalCurvedList"/>
    <dgm:cxn modelId="{59AD3DDB-8FC1-44AB-B906-5731E7B28473}" srcId="{99D1D1D2-C4D4-4C1E-AB34-51B8C448D56D}" destId="{207F1284-4A73-46FC-82A8-416698C25DD8}" srcOrd="0" destOrd="0" parTransId="{E63DCBAB-097F-467A-AF8F-9B5ED38697AF}" sibTransId="{E8CAFA33-DC31-47C5-A366-9B825180F444}"/>
    <dgm:cxn modelId="{E430D3F8-2CA3-4B5F-9464-3EE9224A781E}" type="presParOf" srcId="{8BF8BF4D-DF8F-45FB-97D3-6C697586A281}" destId="{56820D23-A000-4BC7-8D66-7CFD9AB306E8}" srcOrd="0" destOrd="0" presId="urn:microsoft.com/office/officeart/2008/layout/VerticalCurvedList"/>
    <dgm:cxn modelId="{30E0E4E3-ECEF-402E-9637-8760877037F8}" type="presParOf" srcId="{56820D23-A000-4BC7-8D66-7CFD9AB306E8}" destId="{F1755EA3-FBF8-400A-A2D3-7ABCDE6DAAD2}" srcOrd="0" destOrd="0" presId="urn:microsoft.com/office/officeart/2008/layout/VerticalCurvedList"/>
    <dgm:cxn modelId="{3CAC31D6-450F-4BCA-8E10-D72D0C662F0C}" type="presParOf" srcId="{F1755EA3-FBF8-400A-A2D3-7ABCDE6DAAD2}" destId="{25D211FF-1D31-4462-9E79-899961E425F9}" srcOrd="0" destOrd="0" presId="urn:microsoft.com/office/officeart/2008/layout/VerticalCurvedList"/>
    <dgm:cxn modelId="{45C80DE1-EA9A-4932-B49D-BBAF9C14B44B}" type="presParOf" srcId="{F1755EA3-FBF8-400A-A2D3-7ABCDE6DAAD2}" destId="{63E26A8C-ADFD-4D25-81C9-703FBFE0A447}" srcOrd="1" destOrd="0" presId="urn:microsoft.com/office/officeart/2008/layout/VerticalCurvedList"/>
    <dgm:cxn modelId="{77F6C4B1-D556-489F-A516-7372D4F1FD56}" type="presParOf" srcId="{F1755EA3-FBF8-400A-A2D3-7ABCDE6DAAD2}" destId="{3D6CDBA1-EDDE-4DD0-9333-D3E384AD104D}" srcOrd="2" destOrd="0" presId="urn:microsoft.com/office/officeart/2008/layout/VerticalCurvedList"/>
    <dgm:cxn modelId="{6199B241-DF96-48BF-A462-0B9E7689948B}" type="presParOf" srcId="{F1755EA3-FBF8-400A-A2D3-7ABCDE6DAAD2}" destId="{0BD097F1-B371-4AC3-AA13-8047866B633F}" srcOrd="3" destOrd="0" presId="urn:microsoft.com/office/officeart/2008/layout/VerticalCurvedList"/>
    <dgm:cxn modelId="{BB1B87A9-EDAA-4710-8F2F-3662CBBB44FF}" type="presParOf" srcId="{56820D23-A000-4BC7-8D66-7CFD9AB306E8}" destId="{4BEF5527-C27B-4E0B-9796-F10D94C693E8}" srcOrd="1" destOrd="0" presId="urn:microsoft.com/office/officeart/2008/layout/VerticalCurvedList"/>
    <dgm:cxn modelId="{DE011318-7D9B-4BC4-ACC0-0E68DD45CBE3}" type="presParOf" srcId="{56820D23-A000-4BC7-8D66-7CFD9AB306E8}" destId="{CEBABDD2-4481-425A-B969-5E9CBE0563B7}" srcOrd="2" destOrd="0" presId="urn:microsoft.com/office/officeart/2008/layout/VerticalCurvedList"/>
    <dgm:cxn modelId="{C9B11276-BD05-42E2-B54F-A115E5E632BD}" type="presParOf" srcId="{CEBABDD2-4481-425A-B969-5E9CBE0563B7}" destId="{7C1F880F-D433-4D06-91CB-1FD0901BCD85}" srcOrd="0" destOrd="0" presId="urn:microsoft.com/office/officeart/2008/layout/VerticalCurvedList"/>
    <dgm:cxn modelId="{6000D334-AD0C-4067-BC79-EC47B7B6E19D}" type="presParOf" srcId="{56820D23-A000-4BC7-8D66-7CFD9AB306E8}" destId="{A265360A-5679-4A9F-90C3-01575E977578}" srcOrd="3" destOrd="0" presId="urn:microsoft.com/office/officeart/2008/layout/VerticalCurvedList"/>
    <dgm:cxn modelId="{8C94FE64-88D7-4C3E-8913-D1ADD2D8403B}" type="presParOf" srcId="{56820D23-A000-4BC7-8D66-7CFD9AB306E8}" destId="{4A398888-AA76-4AE2-A5CE-106BD1CAB24E}" srcOrd="4" destOrd="0" presId="urn:microsoft.com/office/officeart/2008/layout/VerticalCurvedList"/>
    <dgm:cxn modelId="{30216255-910E-48F0-8F7B-ABDE710A41AD}" type="presParOf" srcId="{4A398888-AA76-4AE2-A5CE-106BD1CAB24E}" destId="{2F9DB0B6-52CD-43B5-BF44-2B8C22395857}" srcOrd="0" destOrd="0" presId="urn:microsoft.com/office/officeart/2008/layout/VerticalCurvedList"/>
    <dgm:cxn modelId="{EBB2B8EB-BEB2-44D6-A1C4-372B2501E3DB}" type="presParOf" srcId="{56820D23-A000-4BC7-8D66-7CFD9AB306E8}" destId="{F6336303-41F6-42CF-A9A2-AF6F8E492310}" srcOrd="5" destOrd="0" presId="urn:microsoft.com/office/officeart/2008/layout/VerticalCurvedList"/>
    <dgm:cxn modelId="{94A823E0-66EA-4CA0-A2D7-5DAC7880838F}" type="presParOf" srcId="{56820D23-A000-4BC7-8D66-7CFD9AB306E8}" destId="{02D10B44-3335-439C-A395-C6B975977790}" srcOrd="6" destOrd="0" presId="urn:microsoft.com/office/officeart/2008/layout/VerticalCurvedList"/>
    <dgm:cxn modelId="{E306A3BB-B444-49D6-9D25-AA6328F53346}" type="presParOf" srcId="{02D10B44-3335-439C-A395-C6B975977790}" destId="{B6273014-45DA-4E5F-970E-F2F2A8E13943}" srcOrd="0" destOrd="0" presId="urn:microsoft.com/office/officeart/2008/layout/VerticalCurvedList"/>
    <dgm:cxn modelId="{3F36E070-8C1F-498D-A7A8-C7B664D9F8F9}" type="presParOf" srcId="{56820D23-A000-4BC7-8D66-7CFD9AB306E8}" destId="{DCB16C24-0597-41CB-AE0E-2B5EF2B7EFD6}" srcOrd="7" destOrd="0" presId="urn:microsoft.com/office/officeart/2008/layout/VerticalCurvedList"/>
    <dgm:cxn modelId="{C2D8712D-B9CF-453D-B29A-75BCE75B5F27}" type="presParOf" srcId="{56820D23-A000-4BC7-8D66-7CFD9AB306E8}" destId="{D841DF6D-1918-4666-B90E-5E41D3419694}" srcOrd="8" destOrd="0" presId="urn:microsoft.com/office/officeart/2008/layout/VerticalCurvedList"/>
    <dgm:cxn modelId="{781B3A52-4A63-4D69-B3FA-108C19BDC02B}" type="presParOf" srcId="{D841DF6D-1918-4666-B90E-5E41D3419694}" destId="{A2A5AE17-473B-4FD8-B8F8-90405F936BCD}"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26A8C-ADFD-4D25-81C9-703FBFE0A447}">
      <dsp:nvSpPr>
        <dsp:cNvPr id="0" name=""/>
        <dsp:cNvSpPr/>
      </dsp:nvSpPr>
      <dsp:spPr>
        <a:xfrm>
          <a:off x="-4539360" y="-696050"/>
          <a:ext cx="5407509" cy="5407509"/>
        </a:xfrm>
        <a:prstGeom prst="blockArc">
          <a:avLst>
            <a:gd name="adj1" fmla="val 18900000"/>
            <a:gd name="adj2" fmla="val 2700000"/>
            <a:gd name="adj3" fmla="val 39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EF5527-C27B-4E0B-9796-F10D94C693E8}">
      <dsp:nvSpPr>
        <dsp:cNvPr id="0" name=""/>
        <dsp:cNvSpPr/>
      </dsp:nvSpPr>
      <dsp:spPr>
        <a:xfrm>
          <a:off x="454734" y="308704"/>
          <a:ext cx="6249455" cy="6177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324" tIns="71120" rIns="71120" bIns="71120" numCol="1" spcCol="1270" anchor="ctr" anchorCtr="0">
          <a:noAutofit/>
        </a:bodyPr>
        <a:lstStyle/>
        <a:p>
          <a:pPr lvl="0" algn="l" defTabSz="1244600" rtl="1">
            <a:lnSpc>
              <a:spcPct val="90000"/>
            </a:lnSpc>
            <a:spcBef>
              <a:spcPct val="0"/>
            </a:spcBef>
            <a:spcAft>
              <a:spcPct val="35000"/>
            </a:spcAft>
          </a:pPr>
          <a:r>
            <a:rPr lang="fa-IR" sz="2800" kern="1200" dirty="0" smtClean="0">
              <a:cs typeface="B Mitra" panose="00000400000000000000" pitchFamily="2" charset="-78"/>
            </a:rPr>
            <a:t>ضرورت مدیریت دانش</a:t>
          </a:r>
          <a:endParaRPr lang="en-US" sz="2800" kern="1200" dirty="0">
            <a:cs typeface="B Mitra" panose="00000400000000000000" pitchFamily="2" charset="-78"/>
          </a:endParaRPr>
        </a:p>
      </dsp:txBody>
      <dsp:txXfrm>
        <a:off x="454734" y="308704"/>
        <a:ext cx="6249455" cy="617730"/>
      </dsp:txXfrm>
    </dsp:sp>
    <dsp:sp modelId="{7C1F880F-D433-4D06-91CB-1FD0901BCD85}">
      <dsp:nvSpPr>
        <dsp:cNvPr id="0" name=""/>
        <dsp:cNvSpPr/>
      </dsp:nvSpPr>
      <dsp:spPr>
        <a:xfrm>
          <a:off x="68653" y="231488"/>
          <a:ext cx="772163" cy="7721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65360A-5679-4A9F-90C3-01575E977578}">
      <dsp:nvSpPr>
        <dsp:cNvPr id="0" name=""/>
        <dsp:cNvSpPr/>
      </dsp:nvSpPr>
      <dsp:spPr>
        <a:xfrm>
          <a:off x="808893" y="1235461"/>
          <a:ext cx="5895296" cy="6177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324" tIns="71120" rIns="71120" bIns="71120" numCol="1" spcCol="1270" anchor="ctr" anchorCtr="0">
          <a:noAutofit/>
        </a:bodyPr>
        <a:lstStyle/>
        <a:p>
          <a:pPr lvl="0" algn="l" defTabSz="1244600" rtl="1">
            <a:lnSpc>
              <a:spcPct val="90000"/>
            </a:lnSpc>
            <a:spcBef>
              <a:spcPct val="0"/>
            </a:spcBef>
            <a:spcAft>
              <a:spcPct val="35000"/>
            </a:spcAft>
          </a:pPr>
          <a:r>
            <a:rPr lang="fa-IR" sz="2800" kern="1200" dirty="0" smtClean="0">
              <a:cs typeface="B Mitra" panose="00000400000000000000" pitchFamily="2" charset="-78"/>
            </a:rPr>
            <a:t>خطاهای رایج در مدیریت دانش</a:t>
          </a:r>
          <a:endParaRPr lang="en-US" sz="2800" kern="1200" dirty="0">
            <a:cs typeface="B Mitra" panose="00000400000000000000" pitchFamily="2" charset="-78"/>
          </a:endParaRPr>
        </a:p>
      </dsp:txBody>
      <dsp:txXfrm>
        <a:off x="808893" y="1235461"/>
        <a:ext cx="5895296" cy="617730"/>
      </dsp:txXfrm>
    </dsp:sp>
    <dsp:sp modelId="{2F9DB0B6-52CD-43B5-BF44-2B8C22395857}">
      <dsp:nvSpPr>
        <dsp:cNvPr id="0" name=""/>
        <dsp:cNvSpPr/>
      </dsp:nvSpPr>
      <dsp:spPr>
        <a:xfrm>
          <a:off x="422812" y="1158244"/>
          <a:ext cx="772163" cy="7721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336303-41F6-42CF-A9A2-AF6F8E492310}">
      <dsp:nvSpPr>
        <dsp:cNvPr id="0" name=""/>
        <dsp:cNvSpPr/>
      </dsp:nvSpPr>
      <dsp:spPr>
        <a:xfrm>
          <a:off x="808893" y="2162217"/>
          <a:ext cx="5895296" cy="6177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324" tIns="71120" rIns="71120" bIns="71120" numCol="1" spcCol="1270" anchor="ctr" anchorCtr="0">
          <a:noAutofit/>
        </a:bodyPr>
        <a:lstStyle/>
        <a:p>
          <a:pPr lvl="0" algn="l" defTabSz="1244600" rtl="1">
            <a:lnSpc>
              <a:spcPct val="90000"/>
            </a:lnSpc>
            <a:spcBef>
              <a:spcPct val="0"/>
            </a:spcBef>
            <a:spcAft>
              <a:spcPct val="35000"/>
            </a:spcAft>
          </a:pPr>
          <a:r>
            <a:rPr lang="fa-IR" sz="2800" kern="1200" dirty="0" smtClean="0">
              <a:cs typeface="B Mitra" panose="00000400000000000000" pitchFamily="2" charset="-78"/>
            </a:rPr>
            <a:t>نسل های مدیریت دانش</a:t>
          </a:r>
          <a:endParaRPr lang="en-US" sz="2800" kern="1200" dirty="0">
            <a:cs typeface="B Mitra" panose="00000400000000000000" pitchFamily="2" charset="-78"/>
          </a:endParaRPr>
        </a:p>
      </dsp:txBody>
      <dsp:txXfrm>
        <a:off x="808893" y="2162217"/>
        <a:ext cx="5895296" cy="617730"/>
      </dsp:txXfrm>
    </dsp:sp>
    <dsp:sp modelId="{B6273014-45DA-4E5F-970E-F2F2A8E13943}">
      <dsp:nvSpPr>
        <dsp:cNvPr id="0" name=""/>
        <dsp:cNvSpPr/>
      </dsp:nvSpPr>
      <dsp:spPr>
        <a:xfrm>
          <a:off x="422812" y="2085001"/>
          <a:ext cx="772163" cy="7721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B16C24-0597-41CB-AE0E-2B5EF2B7EFD6}">
      <dsp:nvSpPr>
        <dsp:cNvPr id="0" name=""/>
        <dsp:cNvSpPr/>
      </dsp:nvSpPr>
      <dsp:spPr>
        <a:xfrm>
          <a:off x="454734" y="3088973"/>
          <a:ext cx="6249455" cy="6177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324" tIns="71120" rIns="71120" bIns="71120" numCol="1" spcCol="1270" anchor="ctr" anchorCtr="0">
          <a:noAutofit/>
        </a:bodyPr>
        <a:lstStyle/>
        <a:p>
          <a:pPr lvl="0" algn="l" defTabSz="1244600" rtl="1">
            <a:lnSpc>
              <a:spcPct val="90000"/>
            </a:lnSpc>
            <a:spcBef>
              <a:spcPct val="0"/>
            </a:spcBef>
            <a:spcAft>
              <a:spcPct val="35000"/>
            </a:spcAft>
          </a:pPr>
          <a:r>
            <a:rPr lang="fa-IR" sz="2800" kern="1200" dirty="0" smtClean="0">
              <a:cs typeface="B Mitra" panose="00000400000000000000" pitchFamily="2" charset="-78"/>
            </a:rPr>
            <a:t>استانداردهای مدیریت دانش</a:t>
          </a:r>
          <a:endParaRPr lang="en-US" sz="2800" kern="1200" dirty="0">
            <a:cs typeface="B Mitra" panose="00000400000000000000" pitchFamily="2" charset="-78"/>
          </a:endParaRPr>
        </a:p>
      </dsp:txBody>
      <dsp:txXfrm>
        <a:off x="454734" y="3088973"/>
        <a:ext cx="6249455" cy="617730"/>
      </dsp:txXfrm>
    </dsp:sp>
    <dsp:sp modelId="{A2A5AE17-473B-4FD8-B8F8-90405F936BCD}">
      <dsp:nvSpPr>
        <dsp:cNvPr id="0" name=""/>
        <dsp:cNvSpPr/>
      </dsp:nvSpPr>
      <dsp:spPr>
        <a:xfrm>
          <a:off x="68653" y="3011757"/>
          <a:ext cx="772163" cy="7721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D6304-20A8-445F-8CC2-D9D3DBF2C10A}" type="datetimeFigureOut">
              <a:rPr lang="en-US" smtClean="0"/>
              <a:t>5/1/2015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0B357-C263-421F-9C48-A25313BEEDDD}" type="slidenum">
              <a:rPr lang="en-US" smtClean="0"/>
              <a:t>‹#›</a:t>
            </a:fld>
            <a:endParaRPr lang="en-US"/>
          </a:p>
        </p:txBody>
      </p:sp>
    </p:spTree>
    <p:extLst>
      <p:ext uri="{BB962C8B-B14F-4D97-AF65-F5344CB8AC3E}">
        <p14:creationId xmlns:p14="http://schemas.microsoft.com/office/powerpoint/2010/main" val="176323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a:t>
            </a:fld>
            <a:endParaRPr lang="en-US"/>
          </a:p>
        </p:txBody>
      </p:sp>
    </p:spTree>
    <p:extLst>
      <p:ext uri="{BB962C8B-B14F-4D97-AF65-F5344CB8AC3E}">
        <p14:creationId xmlns:p14="http://schemas.microsoft.com/office/powerpoint/2010/main" val="1393165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11</a:t>
            </a:fld>
            <a:endParaRPr lang="en-US"/>
          </a:p>
        </p:txBody>
      </p:sp>
    </p:spTree>
    <p:extLst>
      <p:ext uri="{BB962C8B-B14F-4D97-AF65-F5344CB8AC3E}">
        <p14:creationId xmlns:p14="http://schemas.microsoft.com/office/powerpoint/2010/main" val="378442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12</a:t>
            </a:fld>
            <a:endParaRPr lang="en-US"/>
          </a:p>
        </p:txBody>
      </p:sp>
    </p:spTree>
    <p:extLst>
      <p:ext uri="{BB962C8B-B14F-4D97-AF65-F5344CB8AC3E}">
        <p14:creationId xmlns:p14="http://schemas.microsoft.com/office/powerpoint/2010/main" val="72742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13</a:t>
            </a:fld>
            <a:endParaRPr lang="en-US"/>
          </a:p>
        </p:txBody>
      </p:sp>
    </p:spTree>
    <p:extLst>
      <p:ext uri="{BB962C8B-B14F-4D97-AF65-F5344CB8AC3E}">
        <p14:creationId xmlns:p14="http://schemas.microsoft.com/office/powerpoint/2010/main" val="1182261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14</a:t>
            </a:fld>
            <a:endParaRPr lang="en-US"/>
          </a:p>
        </p:txBody>
      </p:sp>
    </p:spTree>
    <p:extLst>
      <p:ext uri="{BB962C8B-B14F-4D97-AF65-F5344CB8AC3E}">
        <p14:creationId xmlns:p14="http://schemas.microsoft.com/office/powerpoint/2010/main" val="1540166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15</a:t>
            </a:fld>
            <a:endParaRPr lang="en-US"/>
          </a:p>
        </p:txBody>
      </p:sp>
    </p:spTree>
    <p:extLst>
      <p:ext uri="{BB962C8B-B14F-4D97-AF65-F5344CB8AC3E}">
        <p14:creationId xmlns:p14="http://schemas.microsoft.com/office/powerpoint/2010/main" val="343670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16</a:t>
            </a:fld>
            <a:endParaRPr lang="en-US"/>
          </a:p>
        </p:txBody>
      </p:sp>
    </p:spTree>
    <p:extLst>
      <p:ext uri="{BB962C8B-B14F-4D97-AF65-F5344CB8AC3E}">
        <p14:creationId xmlns:p14="http://schemas.microsoft.com/office/powerpoint/2010/main" val="94049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17</a:t>
            </a:fld>
            <a:endParaRPr lang="en-US"/>
          </a:p>
        </p:txBody>
      </p:sp>
    </p:spTree>
    <p:extLst>
      <p:ext uri="{BB962C8B-B14F-4D97-AF65-F5344CB8AC3E}">
        <p14:creationId xmlns:p14="http://schemas.microsoft.com/office/powerpoint/2010/main" val="395091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18</a:t>
            </a:fld>
            <a:endParaRPr lang="en-US"/>
          </a:p>
        </p:txBody>
      </p:sp>
    </p:spTree>
    <p:extLst>
      <p:ext uri="{BB962C8B-B14F-4D97-AF65-F5344CB8AC3E}">
        <p14:creationId xmlns:p14="http://schemas.microsoft.com/office/powerpoint/2010/main" val="4228516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19</a:t>
            </a:fld>
            <a:endParaRPr lang="en-US"/>
          </a:p>
        </p:txBody>
      </p:sp>
    </p:spTree>
    <p:extLst>
      <p:ext uri="{BB962C8B-B14F-4D97-AF65-F5344CB8AC3E}">
        <p14:creationId xmlns:p14="http://schemas.microsoft.com/office/powerpoint/2010/main" val="3035182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20</a:t>
            </a:fld>
            <a:endParaRPr lang="en-US"/>
          </a:p>
        </p:txBody>
      </p:sp>
    </p:spTree>
    <p:extLst>
      <p:ext uri="{BB962C8B-B14F-4D97-AF65-F5344CB8AC3E}">
        <p14:creationId xmlns:p14="http://schemas.microsoft.com/office/powerpoint/2010/main" val="2000437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a:t>
            </a:fld>
            <a:endParaRPr lang="en-US"/>
          </a:p>
        </p:txBody>
      </p:sp>
    </p:spTree>
    <p:extLst>
      <p:ext uri="{BB962C8B-B14F-4D97-AF65-F5344CB8AC3E}">
        <p14:creationId xmlns:p14="http://schemas.microsoft.com/office/powerpoint/2010/main" val="128435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21</a:t>
            </a:fld>
            <a:endParaRPr lang="en-US"/>
          </a:p>
        </p:txBody>
      </p:sp>
    </p:spTree>
    <p:extLst>
      <p:ext uri="{BB962C8B-B14F-4D97-AF65-F5344CB8AC3E}">
        <p14:creationId xmlns:p14="http://schemas.microsoft.com/office/powerpoint/2010/main" val="3642029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22</a:t>
            </a:fld>
            <a:endParaRPr lang="en-US"/>
          </a:p>
        </p:txBody>
      </p:sp>
    </p:spTree>
    <p:extLst>
      <p:ext uri="{BB962C8B-B14F-4D97-AF65-F5344CB8AC3E}">
        <p14:creationId xmlns:p14="http://schemas.microsoft.com/office/powerpoint/2010/main" val="2795585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23</a:t>
            </a:fld>
            <a:endParaRPr lang="en-US"/>
          </a:p>
        </p:txBody>
      </p:sp>
    </p:spTree>
    <p:extLst>
      <p:ext uri="{BB962C8B-B14F-4D97-AF65-F5344CB8AC3E}">
        <p14:creationId xmlns:p14="http://schemas.microsoft.com/office/powerpoint/2010/main" val="1625703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24</a:t>
            </a:fld>
            <a:endParaRPr lang="en-US"/>
          </a:p>
        </p:txBody>
      </p:sp>
    </p:spTree>
    <p:extLst>
      <p:ext uri="{BB962C8B-B14F-4D97-AF65-F5344CB8AC3E}">
        <p14:creationId xmlns:p14="http://schemas.microsoft.com/office/powerpoint/2010/main" val="3084666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25</a:t>
            </a:fld>
            <a:endParaRPr lang="en-US"/>
          </a:p>
        </p:txBody>
      </p:sp>
    </p:spTree>
    <p:extLst>
      <p:ext uri="{BB962C8B-B14F-4D97-AF65-F5344CB8AC3E}">
        <p14:creationId xmlns:p14="http://schemas.microsoft.com/office/powerpoint/2010/main" val="61406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26</a:t>
            </a:fld>
            <a:endParaRPr lang="en-US"/>
          </a:p>
        </p:txBody>
      </p:sp>
    </p:spTree>
    <p:extLst>
      <p:ext uri="{BB962C8B-B14F-4D97-AF65-F5344CB8AC3E}">
        <p14:creationId xmlns:p14="http://schemas.microsoft.com/office/powerpoint/2010/main" val="1178149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27</a:t>
            </a:fld>
            <a:endParaRPr lang="en-US"/>
          </a:p>
        </p:txBody>
      </p:sp>
    </p:spTree>
    <p:extLst>
      <p:ext uri="{BB962C8B-B14F-4D97-AF65-F5344CB8AC3E}">
        <p14:creationId xmlns:p14="http://schemas.microsoft.com/office/powerpoint/2010/main" val="249148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28</a:t>
            </a:fld>
            <a:endParaRPr lang="en-US"/>
          </a:p>
        </p:txBody>
      </p:sp>
    </p:spTree>
    <p:extLst>
      <p:ext uri="{BB962C8B-B14F-4D97-AF65-F5344CB8AC3E}">
        <p14:creationId xmlns:p14="http://schemas.microsoft.com/office/powerpoint/2010/main" val="300486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a:t>
            </a:fld>
            <a:endParaRPr lang="en-US"/>
          </a:p>
        </p:txBody>
      </p:sp>
    </p:spTree>
    <p:extLst>
      <p:ext uri="{BB962C8B-B14F-4D97-AF65-F5344CB8AC3E}">
        <p14:creationId xmlns:p14="http://schemas.microsoft.com/office/powerpoint/2010/main" val="360079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5</a:t>
            </a:fld>
            <a:endParaRPr lang="en-US"/>
          </a:p>
        </p:txBody>
      </p:sp>
    </p:spTree>
    <p:extLst>
      <p:ext uri="{BB962C8B-B14F-4D97-AF65-F5344CB8AC3E}">
        <p14:creationId xmlns:p14="http://schemas.microsoft.com/office/powerpoint/2010/main" val="745871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6</a:t>
            </a:fld>
            <a:endParaRPr lang="en-US"/>
          </a:p>
        </p:txBody>
      </p:sp>
    </p:spTree>
    <p:extLst>
      <p:ext uri="{BB962C8B-B14F-4D97-AF65-F5344CB8AC3E}">
        <p14:creationId xmlns:p14="http://schemas.microsoft.com/office/powerpoint/2010/main" val="706906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7</a:t>
            </a:fld>
            <a:endParaRPr lang="en-US"/>
          </a:p>
        </p:txBody>
      </p:sp>
    </p:spTree>
    <p:extLst>
      <p:ext uri="{BB962C8B-B14F-4D97-AF65-F5344CB8AC3E}">
        <p14:creationId xmlns:p14="http://schemas.microsoft.com/office/powerpoint/2010/main" val="1165848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8</a:t>
            </a:fld>
            <a:endParaRPr lang="en-US"/>
          </a:p>
        </p:txBody>
      </p:sp>
    </p:spTree>
    <p:extLst>
      <p:ext uri="{BB962C8B-B14F-4D97-AF65-F5344CB8AC3E}">
        <p14:creationId xmlns:p14="http://schemas.microsoft.com/office/powerpoint/2010/main" val="383331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9</a:t>
            </a:fld>
            <a:endParaRPr lang="en-US"/>
          </a:p>
        </p:txBody>
      </p:sp>
    </p:spTree>
    <p:extLst>
      <p:ext uri="{BB962C8B-B14F-4D97-AF65-F5344CB8AC3E}">
        <p14:creationId xmlns:p14="http://schemas.microsoft.com/office/powerpoint/2010/main" val="1501833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10</a:t>
            </a:fld>
            <a:endParaRPr lang="en-US"/>
          </a:p>
        </p:txBody>
      </p:sp>
    </p:spTree>
    <p:extLst>
      <p:ext uri="{BB962C8B-B14F-4D97-AF65-F5344CB8AC3E}">
        <p14:creationId xmlns:p14="http://schemas.microsoft.com/office/powerpoint/2010/main" val="190397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D82D63-4FD5-4B8F-AAA7-5904A3ADB8C1}"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05763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44110C-2C3E-4FE2-A8A3-5F2E7BAB20DF}"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98051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871D8-9CE4-46F9-9CB9-54300238966B}"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74364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B5C06A-1555-411E-9439-0FEDB4E52D8C}"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05427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A1BA9-0B54-460C-995D-2953E0C300E1}"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37836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E8F01-9822-4F59-A554-675F58282607}"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14370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98D59-1510-4882-92EA-3D5A0E6510AB}" type="datetime1">
              <a:rPr lang="en-US" smtClean="0"/>
              <a:t>5/1/2015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5426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F53CF-5772-4659-A76E-2822F1B10971}" type="datetime1">
              <a:rPr lang="en-US" smtClean="0"/>
              <a:t>5/1/2015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67750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BBC75-1C5C-4B90-B0D4-8D3BA8481E92}" type="datetime1">
              <a:rPr lang="en-US" smtClean="0"/>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2395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C183E-A173-4BD8-9671-235A759E00A4}"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12574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D182FD-0893-4F60-B2B7-EC6E59702638}"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49812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819DD-5EA2-4B4B-8D45-0AAEE88F624A}" type="datetime1">
              <a:rPr lang="en-US" smtClean="0"/>
              <a:t>5/1/2015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2C95-F6A9-4386-92CA-8A59C7DEBAD6}" type="slidenum">
              <a:rPr lang="en-US" smtClean="0"/>
              <a:t>‹#›</a:t>
            </a:fld>
            <a:endParaRPr lang="en-US"/>
          </a:p>
        </p:txBody>
      </p:sp>
    </p:spTree>
    <p:extLst>
      <p:ext uri="{BB962C8B-B14F-4D97-AF65-F5344CB8AC3E}">
        <p14:creationId xmlns:p14="http://schemas.microsoft.com/office/powerpoint/2010/main" val="138885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43682"/>
            <a:ext cx="9144000" cy="2387600"/>
          </a:xfrm>
        </p:spPr>
        <p:txBody>
          <a:bodyPr>
            <a:normAutofit/>
          </a:bodyPr>
          <a:lstStyle/>
          <a:p>
            <a:pPr rtl="1"/>
            <a:endParaRPr lang="en-US" sz="5300" dirty="0">
              <a:solidFill>
                <a:srgbClr val="0070C0"/>
              </a:solidFill>
              <a:cs typeface="B Mitra" panose="00000400000000000000" pitchFamily="2" charset="-78"/>
            </a:endParaRPr>
          </a:p>
        </p:txBody>
      </p:sp>
      <p:sp>
        <p:nvSpPr>
          <p:cNvPr id="3" name="Slide Number Placeholder 2"/>
          <p:cNvSpPr>
            <a:spLocks noGrp="1"/>
          </p:cNvSpPr>
          <p:nvPr>
            <p:ph type="sldNum" sz="quarter" idx="12"/>
          </p:nvPr>
        </p:nvSpPr>
        <p:spPr/>
        <p:txBody>
          <a:bodyPr/>
          <a:lstStyle/>
          <a:p>
            <a:fld id="{2E522C95-F6A9-4386-92CA-8A59C7DEBAD6}" type="slidenum">
              <a:rPr lang="en-US" smtClean="0"/>
              <a:t>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p:nvSpPr>
        <p:spPr>
          <a:xfrm>
            <a:off x="212035" y="2292824"/>
            <a:ext cx="5221356" cy="2862322"/>
          </a:xfrm>
          <a:prstGeom prst="rect">
            <a:avLst/>
          </a:prstGeom>
        </p:spPr>
        <p:txBody>
          <a:bodyPr wrap="square">
            <a:spAutoFit/>
          </a:bodyPr>
          <a:lstStyle/>
          <a:p>
            <a:pPr algn="ctr"/>
            <a:r>
              <a:rPr lang="fa-IR" sz="4800" dirty="0" smtClean="0">
                <a:solidFill>
                  <a:srgbClr val="0070C0"/>
                </a:solidFill>
                <a:cs typeface="B Mitra" panose="00000400000000000000" pitchFamily="2" charset="-78"/>
              </a:rPr>
              <a:t>فصل چهارم:</a:t>
            </a:r>
          </a:p>
          <a:p>
            <a:pPr algn="ctr"/>
            <a:r>
              <a:rPr lang="fa-IR" sz="6600" dirty="0" smtClean="0">
                <a:solidFill>
                  <a:srgbClr val="0070C0"/>
                </a:solidFill>
                <a:cs typeface="B Mitra" panose="00000400000000000000" pitchFamily="2" charset="-78"/>
              </a:rPr>
              <a:t>درباره مدیریت دانش</a:t>
            </a:r>
            <a:r>
              <a:rPr lang="en-US" sz="6600" dirty="0" smtClean="0">
                <a:solidFill>
                  <a:srgbClr val="0070C0"/>
                </a:solidFill>
                <a:cs typeface="B Mitra" panose="00000400000000000000" pitchFamily="2" charset="-78"/>
              </a:rPr>
              <a:t/>
            </a:r>
            <a:br>
              <a:rPr lang="en-US" sz="6600" dirty="0" smtClean="0">
                <a:solidFill>
                  <a:srgbClr val="0070C0"/>
                </a:solidFill>
                <a:cs typeface="B Mitra" panose="00000400000000000000" pitchFamily="2" charset="-78"/>
              </a:rPr>
            </a:br>
            <a:endParaRPr lang="fa-IR" sz="6600" dirty="0"/>
          </a:p>
        </p:txBody>
      </p:sp>
    </p:spTree>
    <p:extLst>
      <p:ext uri="{BB962C8B-B14F-4D97-AF65-F5344CB8AC3E}">
        <p14:creationId xmlns:p14="http://schemas.microsoft.com/office/powerpoint/2010/main" val="267728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smtClean="0">
                <a:cs typeface="B Mitra" panose="00000400000000000000" pitchFamily="2" charset="-78"/>
              </a:rPr>
              <a:t>الزامات بالادستی</a:t>
            </a:r>
            <a:endParaRPr lang="en-US" dirty="0" smtClean="0">
              <a:cs typeface="B Mitra" panose="00000400000000000000" pitchFamily="2" charset="-78"/>
            </a:endParaRPr>
          </a:p>
          <a:p>
            <a:pPr marL="514350" lvl="0" indent="-514350" algn="r" rtl="1">
              <a:buFont typeface="+mj-lt"/>
              <a:buAutoNum type="arabicPeriod"/>
            </a:pPr>
            <a:r>
              <a:rPr lang="fa-IR" dirty="0" smtClean="0">
                <a:cs typeface="B Mitra" panose="00000400000000000000" pitchFamily="2" charset="-78"/>
              </a:rPr>
              <a:t>تأکیدها </a:t>
            </a:r>
            <a:r>
              <a:rPr lang="fa-IR" dirty="0">
                <a:cs typeface="B Mitra" panose="00000400000000000000" pitchFamily="2" charset="-78"/>
              </a:rPr>
              <a:t>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10</a:t>
            </a:fld>
            <a:endParaRPr lang="en-US"/>
          </a:p>
        </p:txBody>
      </p:sp>
      <p:sp>
        <p:nvSpPr>
          <p:cNvPr id="7" name="Rounded Rectangular Callout 6"/>
          <p:cNvSpPr/>
          <p:nvPr/>
        </p:nvSpPr>
        <p:spPr>
          <a:xfrm>
            <a:off x="619999" y="1988572"/>
            <a:ext cx="6946994" cy="3835109"/>
          </a:xfrm>
          <a:prstGeom prst="wedgeRoundRectCallout">
            <a:avLst>
              <a:gd name="adj1" fmla="val 60686"/>
              <a:gd name="adj2" fmla="val -12419"/>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الزامات </a:t>
            </a:r>
            <a:r>
              <a:rPr lang="fa-IR" sz="2000" b="1" dirty="0">
                <a:solidFill>
                  <a:schemeClr val="accent1">
                    <a:lumMod val="50000"/>
                  </a:schemeClr>
                </a:solidFill>
                <a:cs typeface="B Mitra" panose="00000400000000000000" pitchFamily="2" charset="-78"/>
              </a:rPr>
              <a:t>بالادستی</a:t>
            </a:r>
            <a:endParaRPr lang="en-US" sz="2000" b="1" dirty="0">
              <a:solidFill>
                <a:schemeClr val="accent1">
                  <a:lumMod val="50000"/>
                </a:schemeClr>
              </a:solidFill>
              <a:cs typeface="B Mitra" panose="00000400000000000000" pitchFamily="2" charset="-78"/>
            </a:endParaRPr>
          </a:p>
          <a:p>
            <a:pPr lvl="0" algn="ctr">
              <a:defRPr/>
            </a:pPr>
            <a:endParaRPr lang="en-US" sz="2000" b="1" dirty="0">
              <a:solidFill>
                <a:schemeClr val="accent1">
                  <a:lumMod val="50000"/>
                </a:schemeClr>
              </a:solidFill>
              <a:cs typeface="B Mitra" panose="00000400000000000000" pitchFamily="2" charset="-78"/>
            </a:endParaRPr>
          </a:p>
          <a:p>
            <a:pPr algn="just" rtl="1"/>
            <a:r>
              <a:rPr lang="fa-IR" sz="2000" dirty="0" smtClean="0">
                <a:solidFill>
                  <a:schemeClr val="tx1"/>
                </a:solidFill>
                <a:cs typeface="B Mitra" panose="00000400000000000000" pitchFamily="2" charset="-78"/>
              </a:rPr>
              <a:t>قوانین</a:t>
            </a:r>
            <a:r>
              <a:rPr lang="fa-IR" sz="2000" dirty="0">
                <a:solidFill>
                  <a:schemeClr val="tx1"/>
                </a:solidFill>
                <a:cs typeface="B Mitra" panose="00000400000000000000" pitchFamily="2" charset="-78"/>
              </a:rPr>
              <a:t>، مقررات و استانداردهای متعددی مدیریت دانش را الزامی‌ کرده‌اند. همچنین برخی کارفرمایان، پیمانکاران خود را ملزم به مستندسازی و یا انتقال دانش و یا فناوری می‌نمایند. در چنین مواردی، افراد و سازمان‌ها موظف‌اند، مدیریت دانش را اجرا نمایند</a:t>
            </a:r>
            <a:r>
              <a:rPr lang="fa-IR" sz="2000" dirty="0" smtClean="0">
                <a:solidFill>
                  <a:schemeClr val="tx1"/>
                </a:solidFill>
                <a:cs typeface="B Mitra" panose="00000400000000000000" pitchFamily="2" charset="-78"/>
              </a:rPr>
              <a:t>.</a:t>
            </a:r>
          </a:p>
          <a:p>
            <a:pPr algn="just" rtl="1"/>
            <a:endParaRPr lang="en-US" sz="2000" i="1" dirty="0">
              <a:solidFill>
                <a:schemeClr val="tx1"/>
              </a:solidFill>
              <a:cs typeface="B Mitra" panose="00000400000000000000" pitchFamily="2" charset="-78"/>
            </a:endParaRPr>
          </a:p>
          <a:p>
            <a:pPr algn="just" rtl="1"/>
            <a:r>
              <a:rPr lang="fa-IR" sz="2000" dirty="0">
                <a:solidFill>
                  <a:schemeClr val="bg1">
                    <a:lumMod val="50000"/>
                  </a:schemeClr>
                </a:solidFill>
                <a:cs typeface="B Mitra" panose="00000400000000000000" pitchFamily="2" charset="-78"/>
              </a:rPr>
              <a:t>برخی از قوانین، مقررات و استانداردهایی که به مدیریت دانش پرداخته‌اند عبارت‌اند از</a:t>
            </a:r>
            <a:r>
              <a:rPr lang="en-US" sz="2000" i="1" dirty="0">
                <a:solidFill>
                  <a:schemeClr val="bg1">
                    <a:lumMod val="50000"/>
                  </a:schemeClr>
                </a:solidFill>
                <a:cs typeface="B Mitra" panose="00000400000000000000" pitchFamily="2" charset="-78"/>
              </a:rPr>
              <a:t>:</a:t>
            </a: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سیاست‌های کلی نظام </a:t>
            </a:r>
            <a:r>
              <a:rPr lang="fa-IR" sz="2000" dirty="0" smtClean="0">
                <a:solidFill>
                  <a:srgbClr val="0070C0"/>
                </a:solidFill>
                <a:cs typeface="B Mitra" panose="00000400000000000000" pitchFamily="2" charset="-78"/>
              </a:rPr>
              <a:t>اداری</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smtClean="0">
                <a:solidFill>
                  <a:srgbClr val="0070C0"/>
                </a:solidFill>
                <a:cs typeface="B Mitra" panose="00000400000000000000" pitchFamily="2" charset="-78"/>
              </a:rPr>
              <a:t>جایزه </a:t>
            </a:r>
            <a:r>
              <a:rPr lang="fa-IR" sz="2000" dirty="0">
                <a:solidFill>
                  <a:srgbClr val="0070C0"/>
                </a:solidFill>
                <a:cs typeface="B Mitra" panose="00000400000000000000" pitchFamily="2" charset="-78"/>
              </a:rPr>
              <a:t>ملی کیفیت </a:t>
            </a:r>
            <a:r>
              <a:rPr lang="fa-IR" sz="2000" dirty="0" smtClean="0">
                <a:solidFill>
                  <a:srgbClr val="0070C0"/>
                </a:solidFill>
                <a:cs typeface="B Mitra" panose="00000400000000000000" pitchFamily="2" charset="-78"/>
              </a:rPr>
              <a:t>ایران</a:t>
            </a:r>
          </a:p>
          <a:p>
            <a:pPr marL="342900" lvl="0" indent="-342900" algn="just" rtl="1">
              <a:buFont typeface="Arial" panose="020B0604020202020204" pitchFamily="34" charset="0"/>
              <a:buChar char="•"/>
            </a:pPr>
            <a:r>
              <a:rPr lang="fa-IR" sz="2000" dirty="0" smtClean="0">
                <a:solidFill>
                  <a:srgbClr val="0070C0"/>
                </a:solidFill>
                <a:cs typeface="B Mitra" panose="00000400000000000000" pitchFamily="2" charset="-78"/>
              </a:rPr>
              <a:t>بنیاد </a:t>
            </a:r>
            <a:r>
              <a:rPr lang="fa-IR" sz="2000" dirty="0">
                <a:solidFill>
                  <a:srgbClr val="0070C0"/>
                </a:solidFill>
                <a:cs typeface="B Mitra" panose="00000400000000000000" pitchFamily="2" charset="-78"/>
              </a:rPr>
              <a:t>مدیریت کیفیت </a:t>
            </a:r>
            <a:r>
              <a:rPr lang="fa-IR" sz="2000" dirty="0" smtClean="0">
                <a:solidFill>
                  <a:srgbClr val="0070C0"/>
                </a:solidFill>
                <a:cs typeface="B Mitra" panose="00000400000000000000" pitchFamily="2" charset="-78"/>
              </a:rPr>
              <a:t>اروپا</a:t>
            </a:r>
          </a:p>
          <a:p>
            <a:pPr marL="342900" lvl="0" indent="-342900" algn="just" rtl="1">
              <a:buFont typeface="Arial" panose="020B0604020202020204" pitchFamily="34" charset="0"/>
              <a:buChar char="•"/>
            </a:pPr>
            <a:r>
              <a:rPr lang="fa-IR" sz="2000" dirty="0" smtClean="0">
                <a:solidFill>
                  <a:srgbClr val="0070C0"/>
                </a:solidFill>
                <a:cs typeface="B Mitra" panose="00000400000000000000" pitchFamily="2" charset="-78"/>
              </a:rPr>
              <a:t>شایستگی </a:t>
            </a:r>
            <a:r>
              <a:rPr lang="fa-IR" sz="2000" dirty="0">
                <a:solidFill>
                  <a:srgbClr val="0070C0"/>
                </a:solidFill>
                <a:cs typeface="B Mitra" panose="00000400000000000000" pitchFamily="2" charset="-78"/>
              </a:rPr>
              <a:t>مدیران </a:t>
            </a:r>
            <a:r>
              <a:rPr lang="fa-IR" sz="2000" dirty="0" smtClean="0">
                <a:solidFill>
                  <a:srgbClr val="0070C0"/>
                </a:solidFill>
                <a:cs typeface="B Mitra" panose="00000400000000000000" pitchFamily="2" charset="-78"/>
              </a:rPr>
              <a:t>پروژه</a:t>
            </a:r>
            <a:endParaRPr lang="fa-IR" sz="2000" b="1" dirty="0">
              <a:solidFill>
                <a:srgbClr val="0070C0"/>
              </a:solidFill>
              <a:cs typeface="B Mitra" pitchFamily="2" charset="-78"/>
            </a:endParaRPr>
          </a:p>
        </p:txBody>
      </p:sp>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287537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11</a:t>
            </a:fld>
            <a:endParaRPr lang="en-US"/>
          </a:p>
        </p:txBody>
      </p:sp>
      <p:sp>
        <p:nvSpPr>
          <p:cNvPr id="7" name="Rounded Rectangular Callout 6"/>
          <p:cNvSpPr/>
          <p:nvPr/>
        </p:nvSpPr>
        <p:spPr>
          <a:xfrm>
            <a:off x="225287" y="1334438"/>
            <a:ext cx="7341706" cy="4854327"/>
          </a:xfrm>
          <a:prstGeom prst="wedgeRoundRectCallout">
            <a:avLst>
              <a:gd name="adj1" fmla="val 58367"/>
              <a:gd name="adj2" fmla="val -791"/>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fa-IR" sz="2000" b="1" dirty="0" smtClean="0">
                <a:solidFill>
                  <a:schemeClr val="accent1">
                    <a:lumMod val="50000"/>
                  </a:schemeClr>
                </a:solidFill>
                <a:cs typeface="B Mitra" panose="00000400000000000000" pitchFamily="2" charset="-78"/>
              </a:rPr>
              <a:t>تأکیدها </a:t>
            </a:r>
            <a:r>
              <a:rPr lang="fa-IR" sz="2000" b="1" dirty="0">
                <a:solidFill>
                  <a:schemeClr val="accent1">
                    <a:lumMod val="50000"/>
                  </a:schemeClr>
                </a:solidFill>
                <a:cs typeface="B Mitra" panose="00000400000000000000" pitchFamily="2" charset="-78"/>
              </a:rPr>
              <a:t>و </a:t>
            </a:r>
            <a:r>
              <a:rPr lang="fa-IR" sz="2000" b="1" dirty="0" smtClean="0">
                <a:solidFill>
                  <a:schemeClr val="accent1">
                    <a:lumMod val="50000"/>
                  </a:schemeClr>
                </a:solidFill>
                <a:cs typeface="B Mitra" panose="00000400000000000000" pitchFamily="2" charset="-78"/>
              </a:rPr>
              <a:t>دستاوردها</a:t>
            </a:r>
          </a:p>
          <a:p>
            <a:pPr lvl="0" algn="ctr" rtl="1"/>
            <a:endParaRPr lang="en-US" sz="2000" b="1" dirty="0">
              <a:solidFill>
                <a:schemeClr val="accent1">
                  <a:lumMod val="50000"/>
                </a:schemeClr>
              </a:solidFill>
              <a:cs typeface="B Mitra" panose="00000400000000000000" pitchFamily="2" charset="-78"/>
            </a:endParaRPr>
          </a:p>
          <a:p>
            <a:pPr algn="just" rtl="1"/>
            <a:r>
              <a:rPr lang="fa-IR" sz="2000" dirty="0" smtClean="0">
                <a:solidFill>
                  <a:schemeClr val="tx1"/>
                </a:solidFill>
                <a:cs typeface="B Mitra" panose="00000400000000000000" pitchFamily="2" charset="-78"/>
              </a:rPr>
              <a:t>تأکیدهای </a:t>
            </a:r>
            <a:r>
              <a:rPr lang="fa-IR" sz="2000" dirty="0">
                <a:solidFill>
                  <a:schemeClr val="tx1"/>
                </a:solidFill>
                <a:cs typeface="B Mitra" panose="00000400000000000000" pitchFamily="2" charset="-78"/>
              </a:rPr>
              <a:t>صاحب‌نظران و سازمان‌های معتبر نسبت به دانش و مدیریت دانش و تصمیمات و دستاوردهای افراد و سازمان‌های پیشرو برای استفاده از مدیریت دانش، می‌تواند به‌عنوان شاخصی برای ضرورت مدیریت دانش تلقی شود.</a:t>
            </a:r>
            <a:endParaRPr lang="en-US" sz="2000" dirty="0">
              <a:solidFill>
                <a:schemeClr val="tx1"/>
              </a:solidFill>
              <a:cs typeface="B Mitra" panose="00000400000000000000" pitchFamily="2" charset="-78"/>
            </a:endParaRPr>
          </a:p>
          <a:p>
            <a:pPr algn="just" rtl="1"/>
            <a:r>
              <a:rPr lang="fa-IR" sz="2000" dirty="0">
                <a:solidFill>
                  <a:schemeClr val="bg1">
                    <a:lumMod val="65000"/>
                  </a:schemeClr>
                </a:solidFill>
                <a:cs typeface="B Mitra" panose="00000400000000000000" pitchFamily="2" charset="-78"/>
              </a:rPr>
              <a:t>با یافتن و رصد کردن آن‌هایی که افق‌های بلندی را می‌بینند و یا عملکرد برجسته‌ای دارند، می‌توان ایده‌های قابل اتکایی را یافت. این رویکرد هرچند پیشرو نیست، اما مخاطره‌ها را کاهش می‌دهد</a:t>
            </a:r>
            <a:r>
              <a:rPr lang="fa-IR" sz="2000" dirty="0" smtClean="0">
                <a:solidFill>
                  <a:schemeClr val="bg1">
                    <a:lumMod val="65000"/>
                  </a:schemeClr>
                </a:solidFill>
                <a:cs typeface="B Mitra" panose="00000400000000000000" pitchFamily="2" charset="-78"/>
              </a:rPr>
              <a:t>.</a:t>
            </a:r>
          </a:p>
          <a:p>
            <a:pPr algn="just" rtl="1"/>
            <a:endParaRPr lang="en-US" sz="2000" dirty="0">
              <a:solidFill>
                <a:schemeClr val="bg1">
                  <a:lumMod val="65000"/>
                </a:schemeClr>
              </a:solidFill>
              <a:cs typeface="B Mitra" panose="00000400000000000000" pitchFamily="2" charset="-78"/>
            </a:endParaRPr>
          </a:p>
          <a:p>
            <a:pPr algn="just" rtl="1"/>
            <a:r>
              <a:rPr lang="fa-IR" sz="2000" dirty="0">
                <a:solidFill>
                  <a:schemeClr val="tx1"/>
                </a:solidFill>
                <a:cs typeface="B Mitra" panose="00000400000000000000" pitchFamily="2" charset="-78"/>
              </a:rPr>
              <a:t>برای ارزیابی دستاوردهای مدیریت دانش، توجه به چند نکته ضروری است:</a:t>
            </a:r>
            <a:endParaRPr lang="en-US" sz="2000" i="1"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FF0000"/>
                </a:solidFill>
                <a:cs typeface="B Mitra" panose="00000400000000000000" pitchFamily="2" charset="-78"/>
              </a:rPr>
              <a:t>دانش، منبعی نامحسوس است! بنابراین برآورد نتایج پیاده‌سازی «مدیریت دانش» ساده نیست.</a:t>
            </a:r>
            <a:endParaRPr lang="en-US" sz="2000" dirty="0">
              <a:solidFill>
                <a:srgbClr val="FF000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FF0000"/>
                </a:solidFill>
                <a:cs typeface="B Mitra" panose="00000400000000000000" pitchFamily="2" charset="-78"/>
              </a:rPr>
              <a:t>در مواردی ممکن است مدیریت دانش در عمل انجام شود، اما از عبارت مدیریت دانش استفاده نشود.</a:t>
            </a:r>
            <a:endParaRPr lang="en-US" sz="2000" dirty="0">
              <a:solidFill>
                <a:srgbClr val="FF0000"/>
              </a:solidFill>
              <a:cs typeface="B Mitra" panose="00000400000000000000" pitchFamily="2" charset="-78"/>
            </a:endParaRPr>
          </a:p>
        </p:txBody>
      </p:sp>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249323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12</a:t>
            </a:fld>
            <a:endParaRPr lang="en-US"/>
          </a:p>
        </p:txBody>
      </p:sp>
      <p:sp>
        <p:nvSpPr>
          <p:cNvPr id="7" name="Rounded Rectangular Callout 6"/>
          <p:cNvSpPr/>
          <p:nvPr/>
        </p:nvSpPr>
        <p:spPr>
          <a:xfrm>
            <a:off x="619999" y="2955235"/>
            <a:ext cx="6125358" cy="2868446"/>
          </a:xfrm>
          <a:prstGeom prst="wedgeRoundRectCallout">
            <a:avLst>
              <a:gd name="adj1" fmla="val 56515"/>
              <a:gd name="adj2" fmla="val 7025"/>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ارتباط </a:t>
            </a:r>
            <a:r>
              <a:rPr lang="fa-IR" sz="2000" b="1" dirty="0">
                <a:solidFill>
                  <a:schemeClr val="accent1">
                    <a:lumMod val="50000"/>
                  </a:schemeClr>
                </a:solidFill>
                <a:cs typeface="B Mitra" panose="00000400000000000000" pitchFamily="2" charset="-78"/>
              </a:rPr>
              <a:t>با مباحث مدیریتی مهم</a:t>
            </a:r>
            <a:endParaRPr lang="en-US" sz="2000" b="1" dirty="0">
              <a:solidFill>
                <a:schemeClr val="accent1">
                  <a:lumMod val="50000"/>
                </a:schemeClr>
              </a:solidFill>
              <a:cs typeface="B Mitra" panose="00000400000000000000" pitchFamily="2" charset="-78"/>
            </a:endParaRPr>
          </a:p>
          <a:p>
            <a:pPr lvl="0" algn="ctr">
              <a:defRPr/>
            </a:pPr>
            <a:endParaRPr lang="en-US" sz="2000" b="1" dirty="0">
              <a:solidFill>
                <a:schemeClr val="accent1">
                  <a:lumMod val="50000"/>
                </a:schemeClr>
              </a:solidFill>
              <a:cs typeface="B Mitra" panose="00000400000000000000" pitchFamily="2" charset="-78"/>
            </a:endParaRPr>
          </a:p>
          <a:p>
            <a:pPr algn="just" rtl="1"/>
            <a:r>
              <a:rPr lang="fa-IR" sz="2000" dirty="0">
                <a:solidFill>
                  <a:schemeClr val="tx1"/>
                </a:solidFill>
                <a:cs typeface="B Mitra" panose="00000400000000000000" pitchFamily="2" charset="-78"/>
              </a:rPr>
              <a:t>مدیریت دانش ارتباط بسیار زیادی با مقوله‌هایی مانند کارآفرینی، نوآوری باز و سازمان یادگیرنده دارد؛ یعنی اگر به دنبال کارآفرینی، نوآوری و ایجاد سازمان یادگیرنده باشیم، مدیریت دانش می‌تواند زیرساخت مناسبی را فراهم کند.</a:t>
            </a:r>
            <a:endParaRPr lang="en-US" sz="2000" dirty="0">
              <a:solidFill>
                <a:schemeClr val="tx1"/>
              </a:solidFill>
              <a:cs typeface="B Mitra" panose="00000400000000000000" pitchFamily="2" charset="-78"/>
            </a:endParaRPr>
          </a:p>
        </p:txBody>
      </p:sp>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3940899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13</a:t>
            </a:fld>
            <a:endParaRPr lang="en-US"/>
          </a:p>
        </p:txBody>
      </p:sp>
      <p:sp>
        <p:nvSpPr>
          <p:cNvPr id="7" name="Rounded Rectangular Callout 6"/>
          <p:cNvSpPr/>
          <p:nvPr/>
        </p:nvSpPr>
        <p:spPr>
          <a:xfrm>
            <a:off x="619999" y="1988572"/>
            <a:ext cx="6946994" cy="3835109"/>
          </a:xfrm>
          <a:prstGeom prst="wedgeRoundRectCallout">
            <a:avLst>
              <a:gd name="adj1" fmla="val 54201"/>
              <a:gd name="adj2" fmla="val 30429"/>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fa-IR" sz="2000" b="1" dirty="0" smtClean="0">
                <a:solidFill>
                  <a:schemeClr val="accent1">
                    <a:lumMod val="50000"/>
                  </a:schemeClr>
                </a:solidFill>
                <a:cs typeface="B Mitra" panose="00000400000000000000" pitchFamily="2" charset="-78"/>
              </a:rPr>
              <a:t>عوارض </a:t>
            </a:r>
            <a:r>
              <a:rPr lang="fa-IR" sz="2000" b="1" dirty="0">
                <a:solidFill>
                  <a:schemeClr val="accent1">
                    <a:lumMod val="50000"/>
                  </a:schemeClr>
                </a:solidFill>
                <a:cs typeface="B Mitra" panose="00000400000000000000" pitchFamily="2" charset="-78"/>
              </a:rPr>
              <a:t>ضعف در مدیریت دانش</a:t>
            </a:r>
            <a:endParaRPr lang="en-US" sz="2000" b="1" dirty="0">
              <a:solidFill>
                <a:schemeClr val="accent1">
                  <a:lumMod val="50000"/>
                </a:schemeClr>
              </a:solidFill>
              <a:cs typeface="B Mitra" panose="00000400000000000000" pitchFamily="2" charset="-78"/>
            </a:endParaRPr>
          </a:p>
          <a:p>
            <a:pPr algn="just" rtl="1"/>
            <a:endParaRPr lang="en-US" sz="2000" dirty="0" smtClean="0">
              <a:solidFill>
                <a:schemeClr val="tx1"/>
              </a:solidFill>
              <a:cs typeface="B Mitra" panose="00000400000000000000" pitchFamily="2" charset="-78"/>
            </a:endParaRPr>
          </a:p>
          <a:p>
            <a:pPr algn="just" rtl="1"/>
            <a:r>
              <a:rPr lang="ar-SA" sz="2000" dirty="0" smtClean="0">
                <a:solidFill>
                  <a:schemeClr val="tx1"/>
                </a:solidFill>
                <a:cs typeface="B Mitra" panose="00000400000000000000" pitchFamily="2" charset="-78"/>
              </a:rPr>
              <a:t>برخی </a:t>
            </a:r>
            <a:r>
              <a:rPr lang="ar-SA" sz="2000" dirty="0">
                <a:solidFill>
                  <a:schemeClr val="tx1"/>
                </a:solidFill>
                <a:cs typeface="B Mitra" panose="00000400000000000000" pitchFamily="2" charset="-78"/>
              </a:rPr>
              <a:t>از عوارض </a:t>
            </a:r>
            <a:r>
              <a:rPr lang="ar-SA" sz="2000" dirty="0">
                <a:solidFill>
                  <a:srgbClr val="FF0000"/>
                </a:solidFill>
                <a:cs typeface="B Mitra" panose="00000400000000000000" pitchFamily="2" charset="-78"/>
              </a:rPr>
              <a:t>ضعف در مدیریت دانش شخصی </a:t>
            </a:r>
            <a:r>
              <a:rPr lang="ar-SA" sz="2000" dirty="0">
                <a:solidFill>
                  <a:schemeClr val="tx1"/>
                </a:solidFill>
                <a:cs typeface="B Mitra" panose="00000400000000000000" pitchFamily="2" charset="-78"/>
              </a:rPr>
              <a:t>عبارت‌اند از:</a:t>
            </a:r>
            <a:endParaRPr lang="en-US" sz="2000" dirty="0">
              <a:solidFill>
                <a:schemeClr val="tx1"/>
              </a:solidFill>
              <a:cs typeface="B Mitra" panose="00000400000000000000" pitchFamily="2" charset="-78"/>
            </a:endParaRPr>
          </a:p>
          <a:p>
            <a:pPr marL="457200" lvl="0" indent="-457200" algn="just" rtl="1">
              <a:buFont typeface="+mj-lt"/>
              <a:buAutoNum type="arabicPeriod"/>
            </a:pPr>
            <a:r>
              <a:rPr lang="fa-IR" sz="2000" dirty="0">
                <a:solidFill>
                  <a:schemeClr val="tx1"/>
                </a:solidFill>
                <a:cs typeface="B Mitra" panose="00000400000000000000" pitchFamily="2" charset="-78"/>
              </a:rPr>
              <a:t>از همه اطلاعاتی که در طول زمان به‌دست‌آمده، نمی‌توانیم استفاده کنیم</a:t>
            </a:r>
            <a:r>
              <a:rPr lang="en-US" sz="2000" dirty="0">
                <a:solidFill>
                  <a:schemeClr val="tx1"/>
                </a:solidFill>
                <a:cs typeface="B Mitra" panose="00000400000000000000" pitchFamily="2" charset="-78"/>
              </a:rPr>
              <a:t>.</a:t>
            </a:r>
          </a:p>
          <a:p>
            <a:pPr marL="457200" lvl="0" indent="-457200" algn="just" rtl="1">
              <a:buFont typeface="+mj-lt"/>
              <a:buAutoNum type="arabicPeriod"/>
            </a:pPr>
            <a:r>
              <a:rPr lang="fa-IR" sz="2000" dirty="0">
                <a:solidFill>
                  <a:schemeClr val="tx1"/>
                </a:solidFill>
                <a:cs typeface="B Mitra" panose="00000400000000000000" pitchFamily="2" charset="-78"/>
              </a:rPr>
              <a:t>وقت زیادی صرف گذراندن دوره‌های آموزشی می‌کنیم که معمولا کاربردهای زیادی ندارند.</a:t>
            </a:r>
            <a:endParaRPr lang="en-US" sz="2000" dirty="0">
              <a:solidFill>
                <a:schemeClr val="tx1"/>
              </a:solidFill>
              <a:cs typeface="B Mitra" panose="00000400000000000000" pitchFamily="2" charset="-78"/>
            </a:endParaRPr>
          </a:p>
          <a:p>
            <a:pPr marL="457200" lvl="0" indent="-457200" algn="just" rtl="1">
              <a:buFont typeface="+mj-lt"/>
              <a:buAutoNum type="arabicPeriod"/>
            </a:pPr>
            <a:r>
              <a:rPr lang="fa-IR" sz="2000" dirty="0">
                <a:solidFill>
                  <a:schemeClr val="tx1"/>
                </a:solidFill>
                <a:cs typeface="B Mitra" panose="00000400000000000000" pitchFamily="2" charset="-78"/>
              </a:rPr>
              <a:t>از دانش موردنیاز برای انجام فعالیت‌های شغلی (به‌ویژه در ابتدای شروع به کار) برخوردار نیستیم.</a:t>
            </a:r>
            <a:endParaRPr lang="en-US" sz="2000" dirty="0">
              <a:solidFill>
                <a:schemeClr val="tx1"/>
              </a:solidFill>
              <a:cs typeface="B Mitra" panose="00000400000000000000" pitchFamily="2" charset="-78"/>
            </a:endParaRPr>
          </a:p>
          <a:p>
            <a:pPr algn="just" rtl="1"/>
            <a:r>
              <a:rPr lang="en-US" sz="2000" dirty="0">
                <a:solidFill>
                  <a:schemeClr val="tx1"/>
                </a:solidFill>
                <a:cs typeface="B Mitra" panose="00000400000000000000" pitchFamily="2" charset="-78"/>
              </a:rPr>
              <a:t> </a:t>
            </a:r>
          </a:p>
        </p:txBody>
      </p:sp>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2442254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6" name="Content Placeholder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14</a:t>
            </a:fld>
            <a:endParaRPr lang="en-US"/>
          </a:p>
        </p:txBody>
      </p:sp>
      <p:sp>
        <p:nvSpPr>
          <p:cNvPr id="7" name="Rounded Rectangular Callout 6"/>
          <p:cNvSpPr/>
          <p:nvPr/>
        </p:nvSpPr>
        <p:spPr>
          <a:xfrm>
            <a:off x="185530" y="951117"/>
            <a:ext cx="8113873" cy="5583488"/>
          </a:xfrm>
          <a:prstGeom prst="wedgeRoundRectCallout">
            <a:avLst>
              <a:gd name="adj1" fmla="val 54773"/>
              <a:gd name="adj2" fmla="val 22491"/>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fa-IR" sz="2000" b="1" dirty="0" smtClean="0">
                <a:solidFill>
                  <a:schemeClr val="accent1">
                    <a:lumMod val="50000"/>
                  </a:schemeClr>
                </a:solidFill>
                <a:cs typeface="B Mitra" panose="00000400000000000000" pitchFamily="2" charset="-78"/>
              </a:rPr>
              <a:t>عوارض </a:t>
            </a:r>
            <a:r>
              <a:rPr lang="fa-IR" sz="2000" b="1" dirty="0">
                <a:solidFill>
                  <a:schemeClr val="accent1">
                    <a:lumMod val="50000"/>
                  </a:schemeClr>
                </a:solidFill>
                <a:cs typeface="B Mitra" panose="00000400000000000000" pitchFamily="2" charset="-78"/>
              </a:rPr>
              <a:t>ضعف در مدیریت </a:t>
            </a:r>
            <a:r>
              <a:rPr lang="fa-IR" sz="2000" b="1" dirty="0" smtClean="0">
                <a:solidFill>
                  <a:schemeClr val="accent1">
                    <a:lumMod val="50000"/>
                  </a:schemeClr>
                </a:solidFill>
                <a:cs typeface="B Mitra" panose="00000400000000000000" pitchFamily="2" charset="-78"/>
              </a:rPr>
              <a:t>دانش</a:t>
            </a:r>
          </a:p>
          <a:p>
            <a:pPr lvl="0" algn="ctr" rtl="1"/>
            <a:endParaRPr lang="en-US" sz="2000" b="1" dirty="0">
              <a:solidFill>
                <a:schemeClr val="accent1">
                  <a:lumMod val="50000"/>
                </a:schemeClr>
              </a:solidFill>
              <a:cs typeface="B Mitra" panose="00000400000000000000" pitchFamily="2" charset="-78"/>
            </a:endParaRPr>
          </a:p>
          <a:p>
            <a:pPr algn="just" rtl="1"/>
            <a:r>
              <a:rPr lang="ar-SA" sz="2000" dirty="0">
                <a:solidFill>
                  <a:schemeClr val="bg1">
                    <a:lumMod val="50000"/>
                  </a:schemeClr>
                </a:solidFill>
                <a:cs typeface="B Mitra" panose="00000400000000000000" pitchFamily="2" charset="-78"/>
              </a:rPr>
              <a:t>برخی از عوارض </a:t>
            </a:r>
            <a:r>
              <a:rPr lang="ar-SA" sz="2000" dirty="0">
                <a:solidFill>
                  <a:srgbClr val="FF0000"/>
                </a:solidFill>
                <a:cs typeface="B Mitra" panose="00000400000000000000" pitchFamily="2" charset="-78"/>
              </a:rPr>
              <a:t>ضعف در مدیریت دانش یک سازمان </a:t>
            </a:r>
            <a:r>
              <a:rPr lang="ar-SA" sz="2000" dirty="0">
                <a:solidFill>
                  <a:schemeClr val="bg1">
                    <a:lumMod val="50000"/>
                  </a:schemeClr>
                </a:solidFill>
                <a:cs typeface="B Mitra" panose="00000400000000000000" pitchFamily="2" charset="-78"/>
              </a:rPr>
              <a:t>عبارت‌اند از:</a:t>
            </a:r>
            <a:endParaRPr lang="en-US" sz="2000" dirty="0">
              <a:solidFill>
                <a:schemeClr val="bg1">
                  <a:lumMod val="50000"/>
                </a:schemeClr>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به تعداد مدیران و کارشناسان برنامه وجود دارد.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برنامه‌ها و فعالیت‌ها با تغییر مدیران تداوم نمی‌یابند.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هم‌فکری بین افرادی که باهم کار می‌کنند بسیار کم است.</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با انبوهی از مستندات غیر منسجم مواجه هستیم که توان یا فرصت استفاده از آن‌ها را نداریم.</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اطلاعات موردنیاز در دسترس یا به هنگام نیست.</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پروژه‌های پژوهشی بدون جهت‌گیری برای حل مسائل واقعی و بدون ارتباط با یکدیگر انجام می‌شوند.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تهیه گزارش‌ها (به‌ویژه گزارش‌های تحلیلی) سخت است.</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سازمان دچار بی‌تصمیمی، تأخیر در تصمیم‌گیری و یا اشتباه در تصمیم (باوجود اطلاعات و افراد خبره) است.</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فهم مشترک و تقارن اطلاعاتی بین کارکنان و مدیران وجود ندارد.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با پایان کار کارکنان، خلأهای زیادی ایجاد می‌شود</a:t>
            </a:r>
            <a:r>
              <a:rPr lang="fa-IR" sz="2000" dirty="0" smtClean="0">
                <a:solidFill>
                  <a:schemeClr val="tx1"/>
                </a:solidFill>
                <a:cs typeface="B Mitra" panose="00000400000000000000" pitchFamily="2" charset="-78"/>
              </a:rPr>
              <a:t>.</a:t>
            </a:r>
            <a:endParaRPr lang="en-US" sz="2000" dirty="0">
              <a:solidFill>
                <a:schemeClr val="tx1"/>
              </a:solidFill>
              <a:cs typeface="B Mitra" panose="00000400000000000000" pitchFamily="2" charset="-78"/>
            </a:endParaRPr>
          </a:p>
        </p:txBody>
      </p:sp>
    </p:spTree>
    <p:extLst>
      <p:ext uri="{BB962C8B-B14F-4D97-AF65-F5344CB8AC3E}">
        <p14:creationId xmlns:p14="http://schemas.microsoft.com/office/powerpoint/2010/main" val="2933451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6" name="Content Placeholder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15</a:t>
            </a:fld>
            <a:endParaRPr lang="en-US"/>
          </a:p>
        </p:txBody>
      </p:sp>
      <p:sp>
        <p:nvSpPr>
          <p:cNvPr id="7" name="Rounded Rectangular Callout 6"/>
          <p:cNvSpPr/>
          <p:nvPr/>
        </p:nvSpPr>
        <p:spPr>
          <a:xfrm>
            <a:off x="185530" y="951117"/>
            <a:ext cx="8113873" cy="5583488"/>
          </a:xfrm>
          <a:prstGeom prst="wedgeRoundRectCallout">
            <a:avLst>
              <a:gd name="adj1" fmla="val 54773"/>
              <a:gd name="adj2" fmla="val 22491"/>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fa-IR" sz="2000" b="1" dirty="0" smtClean="0">
                <a:solidFill>
                  <a:schemeClr val="accent1">
                    <a:lumMod val="50000"/>
                  </a:schemeClr>
                </a:solidFill>
                <a:cs typeface="B Mitra" panose="00000400000000000000" pitchFamily="2" charset="-78"/>
              </a:rPr>
              <a:t>عوارض </a:t>
            </a:r>
            <a:r>
              <a:rPr lang="fa-IR" sz="2000" b="1" dirty="0">
                <a:solidFill>
                  <a:schemeClr val="accent1">
                    <a:lumMod val="50000"/>
                  </a:schemeClr>
                </a:solidFill>
                <a:cs typeface="B Mitra" panose="00000400000000000000" pitchFamily="2" charset="-78"/>
              </a:rPr>
              <a:t>ضعف در مدیریت </a:t>
            </a:r>
            <a:r>
              <a:rPr lang="fa-IR" sz="2000" b="1" dirty="0" smtClean="0">
                <a:solidFill>
                  <a:schemeClr val="accent1">
                    <a:lumMod val="50000"/>
                  </a:schemeClr>
                </a:solidFill>
                <a:cs typeface="B Mitra" panose="00000400000000000000" pitchFamily="2" charset="-78"/>
              </a:rPr>
              <a:t>دانش</a:t>
            </a:r>
          </a:p>
          <a:p>
            <a:pPr lvl="0" algn="ctr" rtl="1"/>
            <a:endParaRPr lang="en-US" sz="2000" b="1" dirty="0">
              <a:solidFill>
                <a:schemeClr val="accent1">
                  <a:lumMod val="50000"/>
                </a:schemeClr>
              </a:solidFill>
              <a:cs typeface="B Mitra" panose="00000400000000000000" pitchFamily="2" charset="-78"/>
            </a:endParaRPr>
          </a:p>
          <a:p>
            <a:pPr algn="just" rtl="1"/>
            <a:r>
              <a:rPr lang="ar-SA" sz="2000" dirty="0">
                <a:solidFill>
                  <a:schemeClr val="bg1">
                    <a:lumMod val="50000"/>
                  </a:schemeClr>
                </a:solidFill>
                <a:cs typeface="B Mitra" panose="00000400000000000000" pitchFamily="2" charset="-78"/>
              </a:rPr>
              <a:t>برخی از عوارض </a:t>
            </a:r>
            <a:r>
              <a:rPr lang="ar-SA" sz="2000" dirty="0">
                <a:solidFill>
                  <a:srgbClr val="FF0000"/>
                </a:solidFill>
                <a:cs typeface="B Mitra" panose="00000400000000000000" pitchFamily="2" charset="-78"/>
              </a:rPr>
              <a:t>ضعف در مدیریت دانش یک سازمان </a:t>
            </a:r>
            <a:r>
              <a:rPr lang="ar-SA" sz="2000" dirty="0">
                <a:solidFill>
                  <a:schemeClr val="bg1">
                    <a:lumMod val="50000"/>
                  </a:schemeClr>
                </a:solidFill>
                <a:cs typeface="B Mitra" panose="00000400000000000000" pitchFamily="2" charset="-78"/>
              </a:rPr>
              <a:t>عبارت‌اند از:</a:t>
            </a:r>
            <a:endParaRPr lang="en-US" sz="2000" dirty="0">
              <a:solidFill>
                <a:schemeClr val="bg1">
                  <a:lumMod val="50000"/>
                </a:schemeClr>
              </a:solidFill>
              <a:cs typeface="B Mitra" panose="00000400000000000000" pitchFamily="2" charset="-78"/>
            </a:endParaRPr>
          </a:p>
          <a:p>
            <a:pPr marL="457200" lvl="0" indent="-457200" algn="just" rtl="1">
              <a:buFont typeface="Arial" panose="020B0604020202020204" pitchFamily="34" charset="0"/>
              <a:buChar char="•"/>
            </a:pPr>
            <a:r>
              <a:rPr lang="fa-IR" sz="2000" dirty="0" smtClean="0">
                <a:solidFill>
                  <a:schemeClr val="tx1"/>
                </a:solidFill>
                <a:cs typeface="B Mitra" panose="00000400000000000000" pitchFamily="2" charset="-78"/>
              </a:rPr>
              <a:t>نیروهای </a:t>
            </a:r>
            <a:r>
              <a:rPr lang="fa-IR" sz="2000" dirty="0">
                <a:solidFill>
                  <a:schemeClr val="tx1"/>
                </a:solidFill>
                <a:cs typeface="B Mitra" panose="00000400000000000000" pitchFamily="2" charset="-78"/>
              </a:rPr>
              <a:t>متخصص به‌سختی پیدا می‌شوند.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توان نیروهای متخصص هرز می‌رود.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بلوغ کارفرمایی برای مدیریت پروژه‌های برون‌سپاری شده وجود ندارد.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هزینه‌های فرصت (عدم استفاده از دانش‌های کسب‌شده) در سازمان بالا است.</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مدیریت استعدادها انجام نمی‌شود. شایستگی‌های افراد به‌خوبی شناسایی نشده و در مسیر بهره‌برداری و رشد قرار نمی‌گیرند.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کارکنان </a:t>
            </a:r>
            <a:r>
              <a:rPr lang="fa-IR" sz="2000" dirty="0" smtClean="0">
                <a:solidFill>
                  <a:schemeClr val="tx1"/>
                </a:solidFill>
                <a:cs typeface="B Mitra" panose="00000400000000000000" pitchFamily="2" charset="-78"/>
              </a:rPr>
              <a:t>گرفتار </a:t>
            </a:r>
            <a:r>
              <a:rPr lang="fa-IR" sz="2000" dirty="0">
                <a:solidFill>
                  <a:schemeClr val="tx1"/>
                </a:solidFill>
                <a:cs typeface="B Mitra" panose="00000400000000000000" pitchFamily="2" charset="-78"/>
              </a:rPr>
              <a:t>تناقض نماها و آشفتگی‌های مفهومی </a:t>
            </a:r>
            <a:r>
              <a:rPr lang="fa-IR" sz="2000" dirty="0" smtClean="0">
                <a:solidFill>
                  <a:schemeClr val="tx1"/>
                </a:solidFill>
                <a:cs typeface="B Mitra" panose="00000400000000000000" pitchFamily="2" charset="-78"/>
              </a:rPr>
              <a:t>هستند.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فرصت‌هایی برای کمک گرفتن از افراد عمیق و بصیر وجود ندارد، این افراد احساس رضایت </a:t>
            </a:r>
            <a:r>
              <a:rPr lang="fa-IR" sz="2000" dirty="0" smtClean="0">
                <a:solidFill>
                  <a:schemeClr val="tx1"/>
                </a:solidFill>
                <a:cs typeface="B Mitra" panose="00000400000000000000" pitchFamily="2" charset="-78"/>
              </a:rPr>
              <a:t>نمی‌کنند.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آیا آموزش‌ها متناظر با بر نیازهای واقعی نیست.</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دانش‌ها و تجربیات موجود در ساختارها، مقررات و فرآیندها نهادینه نمی‌شوند.</a:t>
            </a:r>
            <a:endParaRPr lang="en-US" sz="2000" dirty="0">
              <a:solidFill>
                <a:schemeClr val="tx1"/>
              </a:solidFill>
              <a:cs typeface="B Mitra" panose="00000400000000000000" pitchFamily="2" charset="-78"/>
            </a:endParaRPr>
          </a:p>
          <a:p>
            <a:pPr marL="457200" lvl="0" indent="-457200" algn="just" rtl="1">
              <a:buFont typeface="Arial" panose="020B0604020202020204" pitchFamily="34" charset="0"/>
              <a:buChar char="•"/>
            </a:pPr>
            <a:r>
              <a:rPr lang="fa-IR" sz="2000" dirty="0">
                <a:solidFill>
                  <a:schemeClr val="tx1"/>
                </a:solidFill>
                <a:cs typeface="B Mitra" panose="00000400000000000000" pitchFamily="2" charset="-78"/>
              </a:rPr>
              <a:t>مشتریان و ارباب‌رجوع برای دریافت خدمات احساس سرگردانی می‌کنند.</a:t>
            </a:r>
            <a:endParaRPr lang="en-US" sz="2000" dirty="0">
              <a:solidFill>
                <a:schemeClr val="tx1"/>
              </a:solidFill>
              <a:cs typeface="B Mitra" panose="00000400000000000000" pitchFamily="2" charset="-78"/>
            </a:endParaRPr>
          </a:p>
          <a:p>
            <a:pPr marL="457200" indent="-457200" algn="just" rtl="1" fontAlgn="base">
              <a:buFont typeface="+mj-lt"/>
              <a:buAutoNum type="arabicPeriod"/>
            </a:pPr>
            <a:endParaRPr lang="en-US" sz="2000" dirty="0">
              <a:solidFill>
                <a:schemeClr val="tx1"/>
              </a:solidFill>
              <a:cs typeface="B Mitra" panose="00000400000000000000" pitchFamily="2" charset="-78"/>
            </a:endParaRPr>
          </a:p>
        </p:txBody>
      </p:sp>
    </p:spTree>
    <p:extLst>
      <p:ext uri="{BB962C8B-B14F-4D97-AF65-F5344CB8AC3E}">
        <p14:creationId xmlns:p14="http://schemas.microsoft.com/office/powerpoint/2010/main" val="277977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16</a:t>
            </a:fld>
            <a:endParaRPr lang="en-US"/>
          </a:p>
        </p:txBody>
      </p:sp>
      <p:sp>
        <p:nvSpPr>
          <p:cNvPr id="7" name="Rounded Rectangular Callout 6"/>
          <p:cNvSpPr/>
          <p:nvPr/>
        </p:nvSpPr>
        <p:spPr>
          <a:xfrm>
            <a:off x="619999" y="1440427"/>
            <a:ext cx="6946994" cy="4286429"/>
          </a:xfrm>
          <a:prstGeom prst="wedgeRoundRectCallout">
            <a:avLst>
              <a:gd name="adj1" fmla="val 54201"/>
              <a:gd name="adj2" fmla="val 30429"/>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fa-IR" sz="2000" b="1" dirty="0" smtClean="0">
                <a:solidFill>
                  <a:schemeClr val="accent1">
                    <a:lumMod val="50000"/>
                  </a:schemeClr>
                </a:solidFill>
                <a:cs typeface="B Mitra" panose="00000400000000000000" pitchFamily="2" charset="-78"/>
              </a:rPr>
              <a:t>عوارض </a:t>
            </a:r>
            <a:r>
              <a:rPr lang="fa-IR" sz="2000" b="1" dirty="0">
                <a:solidFill>
                  <a:schemeClr val="accent1">
                    <a:lumMod val="50000"/>
                  </a:schemeClr>
                </a:solidFill>
                <a:cs typeface="B Mitra" panose="00000400000000000000" pitchFamily="2" charset="-78"/>
              </a:rPr>
              <a:t>ضعف در مدیریت </a:t>
            </a:r>
            <a:r>
              <a:rPr lang="fa-IR" sz="2000" b="1" dirty="0" smtClean="0">
                <a:solidFill>
                  <a:schemeClr val="accent1">
                    <a:lumMod val="50000"/>
                  </a:schemeClr>
                </a:solidFill>
                <a:cs typeface="B Mitra" panose="00000400000000000000" pitchFamily="2" charset="-78"/>
              </a:rPr>
              <a:t>دانش</a:t>
            </a:r>
          </a:p>
          <a:p>
            <a:pPr lvl="0" algn="ctr" rtl="1"/>
            <a:endParaRPr lang="fa-IR" sz="2000" b="1" dirty="0">
              <a:solidFill>
                <a:schemeClr val="accent1">
                  <a:lumMod val="50000"/>
                </a:schemeClr>
              </a:solidFill>
              <a:cs typeface="B Mitra" panose="00000400000000000000" pitchFamily="2" charset="-78"/>
            </a:endParaRPr>
          </a:p>
          <a:p>
            <a:pPr lvl="0" algn="ctr" rtl="1"/>
            <a:endParaRPr lang="en-US" sz="2000" b="1" dirty="0">
              <a:solidFill>
                <a:schemeClr val="accent1">
                  <a:lumMod val="50000"/>
                </a:schemeClr>
              </a:solidFill>
              <a:cs typeface="B Mitra" panose="00000400000000000000" pitchFamily="2" charset="-78"/>
            </a:endParaRPr>
          </a:p>
          <a:p>
            <a:pPr algn="just" rtl="1"/>
            <a:r>
              <a:rPr lang="ar-SA" sz="2000" dirty="0">
                <a:solidFill>
                  <a:schemeClr val="tx1"/>
                </a:solidFill>
                <a:cs typeface="B Mitra" panose="00000400000000000000" pitchFamily="2" charset="-78"/>
              </a:rPr>
              <a:t>برخی از عوارض </a:t>
            </a:r>
            <a:r>
              <a:rPr lang="ar-SA" sz="2000" dirty="0">
                <a:solidFill>
                  <a:srgbClr val="FF0000"/>
                </a:solidFill>
                <a:cs typeface="B Mitra" panose="00000400000000000000" pitchFamily="2" charset="-78"/>
              </a:rPr>
              <a:t>ضعف در مدیریت دانش یک جامعه </a:t>
            </a:r>
            <a:r>
              <a:rPr lang="ar-SA" sz="2000" dirty="0">
                <a:solidFill>
                  <a:schemeClr val="tx1"/>
                </a:solidFill>
                <a:cs typeface="B Mitra" panose="00000400000000000000" pitchFamily="2" charset="-78"/>
              </a:rPr>
              <a:t>عبارت‌اند از:</a:t>
            </a:r>
            <a:endParaRPr lang="en-US" sz="2000" dirty="0">
              <a:solidFill>
                <a:schemeClr val="tx1"/>
              </a:solidFill>
              <a:cs typeface="B Mitra" panose="00000400000000000000" pitchFamily="2" charset="-78"/>
            </a:endParaRPr>
          </a:p>
          <a:p>
            <a:pPr marL="457200" lvl="0" indent="-457200" algn="just" rtl="1">
              <a:buFont typeface="+mj-lt"/>
              <a:buAutoNum type="arabicPeriod"/>
            </a:pPr>
            <a:r>
              <a:rPr lang="fa-IR" sz="2000" dirty="0">
                <a:solidFill>
                  <a:schemeClr val="tx1"/>
                </a:solidFill>
                <a:cs typeface="B Mitra" panose="00000400000000000000" pitchFamily="2" charset="-78"/>
              </a:rPr>
              <a:t>استدلال‌ها مردم با اطلاعات ضعیف شکل می‌گیرد.</a:t>
            </a:r>
            <a:endParaRPr lang="en-US" sz="2000" dirty="0">
              <a:solidFill>
                <a:schemeClr val="tx1"/>
              </a:solidFill>
              <a:cs typeface="B Mitra" panose="00000400000000000000" pitchFamily="2" charset="-78"/>
            </a:endParaRPr>
          </a:p>
          <a:p>
            <a:pPr marL="457200" lvl="0" indent="-457200" algn="just" rtl="1">
              <a:buFont typeface="+mj-lt"/>
              <a:buAutoNum type="arabicPeriod"/>
            </a:pPr>
            <a:r>
              <a:rPr lang="fa-IR" sz="2000" dirty="0">
                <a:solidFill>
                  <a:schemeClr val="tx1"/>
                </a:solidFill>
                <a:cs typeface="B Mitra" panose="00000400000000000000" pitchFamily="2" charset="-78"/>
              </a:rPr>
              <a:t>شایعات به‌کرات و به‌سرعت منتشر می‌شوند.</a:t>
            </a:r>
            <a:endParaRPr lang="en-US" sz="2000" dirty="0">
              <a:solidFill>
                <a:schemeClr val="tx1"/>
              </a:solidFill>
              <a:cs typeface="B Mitra" panose="00000400000000000000" pitchFamily="2" charset="-78"/>
            </a:endParaRPr>
          </a:p>
          <a:p>
            <a:pPr marL="457200" lvl="0" indent="-457200" algn="just" rtl="1">
              <a:buFont typeface="+mj-lt"/>
              <a:buAutoNum type="arabicPeriod"/>
            </a:pPr>
            <a:r>
              <a:rPr lang="fa-IR" sz="2000" dirty="0">
                <a:solidFill>
                  <a:schemeClr val="tx1"/>
                </a:solidFill>
                <a:cs typeface="B Mitra" panose="00000400000000000000" pitchFamily="2" charset="-78"/>
              </a:rPr>
              <a:t>انتظارات و مطالبات مردم متناسب با امکانات نیست.</a:t>
            </a:r>
            <a:endParaRPr lang="en-US" sz="2000" dirty="0">
              <a:solidFill>
                <a:schemeClr val="tx1"/>
              </a:solidFill>
              <a:cs typeface="B Mitra" panose="00000400000000000000" pitchFamily="2" charset="-78"/>
            </a:endParaRPr>
          </a:p>
          <a:p>
            <a:pPr marL="457200" lvl="0" indent="-457200" algn="just" rtl="1">
              <a:buFont typeface="+mj-lt"/>
              <a:buAutoNum type="arabicPeriod"/>
            </a:pPr>
            <a:r>
              <a:rPr lang="fa-IR" sz="2000" dirty="0">
                <a:solidFill>
                  <a:schemeClr val="tx1"/>
                </a:solidFill>
                <a:cs typeface="B Mitra" panose="00000400000000000000" pitchFamily="2" charset="-78"/>
              </a:rPr>
              <a:t>افراد و موضوعات کم‌ارزش توجه مردم را به خود جلب می‌کنند.</a:t>
            </a:r>
            <a:endParaRPr lang="en-US" sz="2000" dirty="0">
              <a:solidFill>
                <a:schemeClr val="tx1"/>
              </a:solidFill>
              <a:cs typeface="B Mitra" panose="00000400000000000000" pitchFamily="2" charset="-78"/>
            </a:endParaRPr>
          </a:p>
          <a:p>
            <a:pPr marL="457200" lvl="0" indent="-457200" algn="just" rtl="1">
              <a:buFont typeface="+mj-lt"/>
              <a:buAutoNum type="arabicPeriod"/>
            </a:pPr>
            <a:r>
              <a:rPr lang="fa-IR" sz="2000" dirty="0">
                <a:solidFill>
                  <a:schemeClr val="tx1"/>
                </a:solidFill>
                <a:cs typeface="B Mitra" panose="00000400000000000000" pitchFamily="2" charset="-78"/>
              </a:rPr>
              <a:t>اقشار مختلف مردم از آگاهی‌های لازم برای زندگی فردی، خانوادگی و اجتماعی برخوردار نیستند.</a:t>
            </a:r>
            <a:endParaRPr lang="en-US" sz="2000" dirty="0">
              <a:solidFill>
                <a:schemeClr val="tx1"/>
              </a:solidFill>
              <a:cs typeface="B Mitra" panose="00000400000000000000" pitchFamily="2" charset="-78"/>
            </a:endParaRPr>
          </a:p>
          <a:p>
            <a:pPr marL="457200" lvl="0" indent="-457200" algn="just" rtl="1">
              <a:buFont typeface="+mj-lt"/>
              <a:buAutoNum type="arabicPeriod"/>
            </a:pPr>
            <a:r>
              <a:rPr lang="fa-IR" sz="2000" dirty="0">
                <a:solidFill>
                  <a:schemeClr val="tx1"/>
                </a:solidFill>
                <a:cs typeface="B Mitra" panose="00000400000000000000" pitchFamily="2" charset="-78"/>
              </a:rPr>
              <a:t>تقارن اطلاعاتی در بین شهروندان وجود ندارد.</a:t>
            </a:r>
            <a:endParaRPr lang="en-US" sz="2000" dirty="0">
              <a:solidFill>
                <a:schemeClr val="tx1"/>
              </a:solidFill>
              <a:cs typeface="B Mitra" panose="00000400000000000000" pitchFamily="2" charset="-78"/>
            </a:endParaRPr>
          </a:p>
          <a:p>
            <a:pPr marL="457200" lvl="0" indent="-457200" algn="just" rtl="1">
              <a:buFont typeface="+mj-lt"/>
              <a:buAutoNum type="arabicPeriod"/>
            </a:pPr>
            <a:r>
              <a:rPr lang="fa-IR" sz="2000" dirty="0">
                <a:solidFill>
                  <a:schemeClr val="tx1"/>
                </a:solidFill>
                <a:cs typeface="B Mitra" panose="00000400000000000000" pitchFamily="2" charset="-78"/>
              </a:rPr>
              <a:t>افراد در تعامل با سازمان ها با ابهامات و سردرگمی های زیادی مواجه هستند.</a:t>
            </a:r>
            <a:endParaRPr lang="en-US" sz="2000" dirty="0">
              <a:solidFill>
                <a:schemeClr val="tx1"/>
              </a:solidFill>
              <a:cs typeface="B Mitra" panose="00000400000000000000" pitchFamily="2" charset="-78"/>
            </a:endParaRPr>
          </a:p>
          <a:p>
            <a:pPr rtl="1"/>
            <a:r>
              <a:rPr lang="fa-IR" sz="2000" dirty="0"/>
              <a:t> </a:t>
            </a:r>
            <a:endParaRPr lang="en-US" sz="2000" i="1" dirty="0"/>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3117155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17</a:t>
            </a:fld>
            <a:endParaRPr lang="en-US"/>
          </a:p>
        </p:txBody>
      </p:sp>
      <p:sp>
        <p:nvSpPr>
          <p:cNvPr id="7" name="Rounded Rectangular Callout 6"/>
          <p:cNvSpPr/>
          <p:nvPr/>
        </p:nvSpPr>
        <p:spPr>
          <a:xfrm>
            <a:off x="619999" y="1988572"/>
            <a:ext cx="6946994" cy="3835109"/>
          </a:xfrm>
          <a:prstGeom prst="wedgeRoundRectCallout">
            <a:avLst>
              <a:gd name="adj1" fmla="val 54201"/>
              <a:gd name="adj2" fmla="val 30429"/>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fa-IR" sz="2000" b="1" dirty="0" smtClean="0">
                <a:solidFill>
                  <a:schemeClr val="accent1">
                    <a:lumMod val="50000"/>
                  </a:schemeClr>
                </a:solidFill>
                <a:cs typeface="B Mitra" panose="00000400000000000000" pitchFamily="2" charset="-78"/>
              </a:rPr>
              <a:t>عوارض </a:t>
            </a:r>
            <a:r>
              <a:rPr lang="fa-IR" sz="2000" b="1" dirty="0">
                <a:solidFill>
                  <a:schemeClr val="accent1">
                    <a:lumMod val="50000"/>
                  </a:schemeClr>
                </a:solidFill>
                <a:cs typeface="B Mitra" panose="00000400000000000000" pitchFamily="2" charset="-78"/>
              </a:rPr>
              <a:t>ضعف در مدیریت دانش</a:t>
            </a:r>
            <a:endParaRPr lang="en-US" sz="2000" b="1" dirty="0">
              <a:solidFill>
                <a:schemeClr val="accent1">
                  <a:lumMod val="50000"/>
                </a:schemeClr>
              </a:solidFill>
              <a:cs typeface="B Mitra" panose="00000400000000000000" pitchFamily="2" charset="-78"/>
            </a:endParaRPr>
          </a:p>
          <a:p>
            <a:pPr algn="ctr" rtl="1"/>
            <a:endParaRPr lang="en-US" sz="2000" dirty="0" smtClean="0">
              <a:solidFill>
                <a:schemeClr val="tx1"/>
              </a:solidFill>
              <a:cs typeface="B Mitra" panose="00000400000000000000" pitchFamily="2" charset="-78"/>
            </a:endParaRPr>
          </a:p>
          <a:p>
            <a:pPr algn="ctr" rtl="1"/>
            <a:r>
              <a:rPr lang="fa-IR" sz="2000" dirty="0" smtClean="0">
                <a:solidFill>
                  <a:srgbClr val="0070C0"/>
                </a:solidFill>
                <a:cs typeface="B Mitra" panose="00000400000000000000" pitchFamily="2" charset="-78"/>
              </a:rPr>
              <a:t>هرچند </a:t>
            </a:r>
            <a:r>
              <a:rPr lang="fa-IR" sz="2000" dirty="0">
                <a:solidFill>
                  <a:srgbClr val="0070C0"/>
                </a:solidFill>
                <a:cs typeface="B Mitra" panose="00000400000000000000" pitchFamily="2" charset="-78"/>
              </a:rPr>
              <a:t>می توان مسئولیت پدید آمدن یا مدیریت حل مسائل را به افراد و سازمان های مختلفی نسبت داد اما این مسائل مستقل از یکدیگر نبوده و با یکدیگر ارتباط دارند</a:t>
            </a:r>
            <a:r>
              <a:rPr lang="fa-IR" sz="2000" dirty="0" smtClean="0">
                <a:solidFill>
                  <a:srgbClr val="0070C0"/>
                </a:solidFill>
                <a:cs typeface="B Mitra" panose="00000400000000000000" pitchFamily="2" charset="-78"/>
              </a:rPr>
              <a:t>.</a:t>
            </a:r>
            <a:endParaRPr lang="en-US" sz="2000" dirty="0" smtClean="0">
              <a:solidFill>
                <a:srgbClr val="0070C0"/>
              </a:solidFill>
              <a:cs typeface="B Mitra" panose="00000400000000000000" pitchFamily="2" charset="-78"/>
            </a:endParaRPr>
          </a:p>
          <a:p>
            <a:pPr algn="ctr" rtl="1"/>
            <a:endParaRPr lang="en-US" sz="2000" dirty="0">
              <a:solidFill>
                <a:srgbClr val="0070C0"/>
              </a:solidFill>
              <a:cs typeface="B Mitra" panose="00000400000000000000" pitchFamily="2" charset="-78"/>
            </a:endParaRPr>
          </a:p>
          <a:p>
            <a:pPr algn="ctr" rtl="1"/>
            <a:r>
              <a:rPr lang="fa-IR" sz="2000" dirty="0">
                <a:solidFill>
                  <a:srgbClr val="0070C0"/>
                </a:solidFill>
                <a:cs typeface="B Mitra" panose="00000400000000000000" pitchFamily="2" charset="-78"/>
              </a:rPr>
              <a:t>مثال: با تقویت مدیریت دانش شخصی در بین کارکنان یک سازمان بخشی از دستاوردهای مورد انتظار در کل سازمان حاصل خواهد شد. همچنین فعالیت در سازمانی که از سامانه دانش منظمی برخوردار است به فعالیت های دانشی کارکنان نظم می دهد.</a:t>
            </a:r>
            <a:endParaRPr lang="en-US" sz="2000" dirty="0">
              <a:solidFill>
                <a:srgbClr val="0070C0"/>
              </a:solidFill>
              <a:cs typeface="B Mitra" panose="00000400000000000000" pitchFamily="2" charset="-78"/>
            </a:endParaRPr>
          </a:p>
          <a:p>
            <a:pPr algn="just" rtl="1"/>
            <a:r>
              <a:rPr lang="en-US" sz="2000" dirty="0">
                <a:solidFill>
                  <a:schemeClr val="tx1"/>
                </a:solidFill>
                <a:cs typeface="B Mitra" panose="00000400000000000000" pitchFamily="2" charset="-78"/>
              </a:rPr>
              <a:t> </a:t>
            </a: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89404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556591" y="887896"/>
            <a:ext cx="10946295" cy="5468454"/>
          </a:xfrm>
        </p:spPr>
        <p:txBody>
          <a:bodyPr>
            <a:normAutofit fontScale="47500" lnSpcReduction="20000"/>
          </a:bodyPr>
          <a:lstStyle/>
          <a:p>
            <a:pPr marL="0" indent="0" algn="ctr" rtl="1">
              <a:lnSpc>
                <a:spcPct val="170000"/>
              </a:lnSpc>
              <a:buNone/>
            </a:pPr>
            <a:r>
              <a:rPr lang="fa-IR" sz="5100" dirty="0">
                <a:solidFill>
                  <a:srgbClr val="00B0F0"/>
                </a:solidFill>
                <a:cs typeface="B Mitra" panose="00000400000000000000" pitchFamily="2" charset="-78"/>
              </a:rPr>
              <a:t>پارادایم ناقص، تصورات نادرست و تصمیم‌گیری‌های غلط باعث شکست‌های زیادی در استقرار مدیریت دانش شده‌اند. البته بسیاری از این شکست‌ها شفاف و آشکار نیستند؛ چه‌بسا ظواهری آراسته‌شده اما نتیجه‌ای حاصل نشده است.</a:t>
            </a:r>
            <a:endParaRPr lang="en-US" sz="5100" dirty="0">
              <a:solidFill>
                <a:srgbClr val="00B0F0"/>
              </a:solidFill>
              <a:cs typeface="B Mitra" panose="00000400000000000000" pitchFamily="2" charset="-78"/>
            </a:endParaRPr>
          </a:p>
          <a:p>
            <a:pPr marL="0" indent="0" algn="just" rtl="1">
              <a:buNone/>
            </a:pPr>
            <a:endParaRPr lang="fa-IR" sz="4200" dirty="0" smtClean="0">
              <a:cs typeface="B Mitra" panose="00000400000000000000" pitchFamily="2" charset="-78"/>
            </a:endParaRPr>
          </a:p>
          <a:p>
            <a:pPr marL="0" indent="0" algn="just" rtl="1">
              <a:buNone/>
            </a:pPr>
            <a:r>
              <a:rPr lang="fa-IR" sz="4200" dirty="0" smtClean="0">
                <a:solidFill>
                  <a:schemeClr val="bg1">
                    <a:lumMod val="50000"/>
                  </a:schemeClr>
                </a:solidFill>
                <a:cs typeface="B Mitra" panose="00000400000000000000" pitchFamily="2" charset="-78"/>
              </a:rPr>
              <a:t>برای </a:t>
            </a:r>
            <a:r>
              <a:rPr lang="fa-IR" sz="4200" dirty="0">
                <a:solidFill>
                  <a:schemeClr val="bg1">
                    <a:lumMod val="50000"/>
                  </a:schemeClr>
                </a:solidFill>
                <a:cs typeface="B Mitra" panose="00000400000000000000" pitchFamily="2" charset="-78"/>
              </a:rPr>
              <a:t>موفقیت در مدیریت دانش، باید به دام‌ها و اشتباهات رایج توجه داشت، برخی از نکات مهم ازاین‌قرارند:</a:t>
            </a:r>
            <a:endParaRPr lang="en-US" sz="4200" dirty="0">
              <a:solidFill>
                <a:schemeClr val="bg1">
                  <a:lumMod val="50000"/>
                </a:schemeClr>
              </a:solidFill>
              <a:cs typeface="B Mitra" panose="00000400000000000000" pitchFamily="2" charset="-78"/>
            </a:endParaRPr>
          </a:p>
          <a:p>
            <a:pPr algn="just" rtl="1"/>
            <a:r>
              <a:rPr lang="fa-IR" sz="4900" dirty="0">
                <a:solidFill>
                  <a:srgbClr val="FF0000"/>
                </a:solidFill>
                <a:cs typeface="B Mitra" panose="00000400000000000000" pitchFamily="2" charset="-78"/>
              </a:rPr>
              <a:t>ایجاد ادبیات مشترک و مهم‌تر از آن، الگوی ذهنی مشترک، از اهمیت بسیار بالایی برخوردار است.</a:t>
            </a:r>
            <a:endParaRPr lang="en-US" sz="4900" dirty="0">
              <a:solidFill>
                <a:srgbClr val="FF0000"/>
              </a:solidFill>
              <a:cs typeface="B Mitra" panose="00000400000000000000" pitchFamily="2" charset="-78"/>
            </a:endParaRPr>
          </a:p>
          <a:p>
            <a:pPr algn="just" rtl="1"/>
            <a:r>
              <a:rPr lang="fa-IR" sz="4900" dirty="0">
                <a:solidFill>
                  <a:srgbClr val="FF0000"/>
                </a:solidFill>
                <a:cs typeface="B Mitra" panose="00000400000000000000" pitchFamily="2" charset="-78"/>
              </a:rPr>
              <a:t>مدیریت دانش خریدنی نیست، استقرار دادنی است؛</a:t>
            </a:r>
            <a:endParaRPr lang="en-US" sz="4900" dirty="0">
              <a:solidFill>
                <a:srgbClr val="FF0000"/>
              </a:solidFill>
              <a:cs typeface="B Mitra" panose="00000400000000000000" pitchFamily="2" charset="-78"/>
            </a:endParaRPr>
          </a:p>
          <a:p>
            <a:pPr algn="just" rtl="1"/>
            <a:r>
              <a:rPr lang="fa-IR" sz="4900" dirty="0">
                <a:solidFill>
                  <a:srgbClr val="FF0000"/>
                </a:solidFill>
                <a:cs typeface="B Mitra" panose="00000400000000000000" pitchFamily="2" charset="-78"/>
              </a:rPr>
              <a:t>تفکر قابل برون‌سپاری نیست، باید قابلیت‌های مدیریت دانش درون سازمان‌ها ایجاد شود؛</a:t>
            </a:r>
            <a:endParaRPr lang="en-US" sz="4900" dirty="0">
              <a:solidFill>
                <a:srgbClr val="FF0000"/>
              </a:solidFill>
              <a:cs typeface="B Mitra" panose="00000400000000000000" pitchFamily="2" charset="-78"/>
            </a:endParaRPr>
          </a:p>
          <a:p>
            <a:pPr algn="just" rtl="1"/>
            <a:r>
              <a:rPr lang="fa-IR" sz="4900" dirty="0">
                <a:solidFill>
                  <a:srgbClr val="FF0000"/>
                </a:solidFill>
                <a:cs typeface="B Mitra" panose="00000400000000000000" pitchFamily="2" charset="-78"/>
              </a:rPr>
              <a:t>هرچند نرم‌افزارها مدیریت دانش را بسیار تسهیل می‌کنند، اما مدیریت دانش تنها نرم‌افزار نیست؛</a:t>
            </a:r>
            <a:endParaRPr lang="en-US" sz="4900" dirty="0">
              <a:solidFill>
                <a:srgbClr val="FF0000"/>
              </a:solidFill>
              <a:cs typeface="B Mitra" panose="00000400000000000000" pitchFamily="2" charset="-78"/>
            </a:endParaRPr>
          </a:p>
          <a:p>
            <a:pPr algn="just" rtl="1"/>
            <a:r>
              <a:rPr lang="fa-IR" sz="4900" dirty="0">
                <a:solidFill>
                  <a:srgbClr val="FF0000"/>
                </a:solidFill>
                <a:cs typeface="B Mitra" panose="00000400000000000000" pitchFamily="2" charset="-78"/>
              </a:rPr>
              <a:t>نظم دهی به معلومات مهم‌تر از افزودن به معلومات موجود است؛</a:t>
            </a:r>
            <a:endParaRPr lang="en-US" sz="4900" dirty="0">
              <a:solidFill>
                <a:srgbClr val="FF0000"/>
              </a:solidFill>
              <a:cs typeface="B Mitra" panose="00000400000000000000" pitchFamily="2" charset="-78"/>
            </a:endParaRPr>
          </a:p>
          <a:p>
            <a:pPr algn="just" rtl="1"/>
            <a:r>
              <a:rPr lang="fa-IR" sz="4900" dirty="0">
                <a:solidFill>
                  <a:srgbClr val="FF0000"/>
                </a:solidFill>
                <a:cs typeface="B Mitra" panose="00000400000000000000" pitchFamily="2" charset="-78"/>
              </a:rPr>
              <a:t>نباید با تأکیدهای افراطی برای تدوین گزارش‌های مکتوب، مدیریت دانش را به کاری بیهوده و ملال‌آور تبدیل کرد، اصل اول این است که مزاحمت ایجاد نکنیم؛</a:t>
            </a:r>
            <a:endParaRPr lang="en-US" sz="4900" dirty="0">
              <a:solidFill>
                <a:srgbClr val="FF0000"/>
              </a:solidFill>
              <a:cs typeface="B Mitra" panose="00000400000000000000" pitchFamily="2" charset="-78"/>
            </a:endParaRPr>
          </a:p>
          <a:p>
            <a:pPr algn="just" rtl="1"/>
            <a:r>
              <a:rPr lang="fa-IR" sz="4900" dirty="0">
                <a:solidFill>
                  <a:srgbClr val="FF0000"/>
                </a:solidFill>
                <a:cs typeface="B Mitra" panose="00000400000000000000" pitchFamily="2" charset="-78"/>
              </a:rPr>
              <a:t>مدیریت دانش نباید به‌عنوان «مد» موردتوجه قرار گیرد، اجرای صوری مدیریت دانش کافی نیست؛</a:t>
            </a:r>
            <a:endParaRPr lang="en-US" sz="4900" dirty="0">
              <a:solidFill>
                <a:srgbClr val="FF0000"/>
              </a:solidFill>
              <a:cs typeface="B Mitra" panose="00000400000000000000" pitchFamily="2" charset="-78"/>
            </a:endParaRPr>
          </a:p>
          <a:p>
            <a:pPr marL="514350" indent="-514350">
              <a:buFont typeface="+mj-lt"/>
              <a:buAutoNum type="arabicPeriod"/>
            </a:pP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خطاها رایج در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18</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3347287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556591" y="887896"/>
            <a:ext cx="10946295" cy="5468454"/>
          </a:xfrm>
        </p:spPr>
        <p:txBody>
          <a:bodyPr>
            <a:normAutofit fontScale="40000" lnSpcReduction="20000"/>
          </a:bodyPr>
          <a:lstStyle/>
          <a:p>
            <a:pPr marL="0" indent="0" algn="ctr" rtl="1">
              <a:lnSpc>
                <a:spcPct val="170000"/>
              </a:lnSpc>
              <a:buNone/>
            </a:pPr>
            <a:r>
              <a:rPr lang="fa-IR" sz="6000" dirty="0">
                <a:solidFill>
                  <a:srgbClr val="00B0F0"/>
                </a:solidFill>
                <a:cs typeface="B Mitra" panose="00000400000000000000" pitchFamily="2" charset="-78"/>
              </a:rPr>
              <a:t>پارادایم ناقص، تصورات نادرست و تصمیم‌گیری‌های غلط باعث شکست‌های زیادی در استقرار مدیریت دانش شده‌اند. البته بسیاری از این شکست‌ها شفاف و آشکار نیستند؛ چه‌بسا ظواهری آراسته‌شده اما نتیجه‌ای حاصل نشده است.</a:t>
            </a:r>
            <a:endParaRPr lang="en-US" sz="6000" dirty="0">
              <a:solidFill>
                <a:srgbClr val="00B0F0"/>
              </a:solidFill>
              <a:cs typeface="B Mitra" panose="00000400000000000000" pitchFamily="2" charset="-78"/>
            </a:endParaRPr>
          </a:p>
          <a:p>
            <a:pPr marL="0" indent="0" algn="just" rtl="1">
              <a:buNone/>
            </a:pPr>
            <a:endParaRPr lang="fa-IR" sz="4200" dirty="0" smtClean="0">
              <a:cs typeface="B Mitra" panose="00000400000000000000" pitchFamily="2" charset="-78"/>
            </a:endParaRPr>
          </a:p>
          <a:p>
            <a:pPr marL="0" indent="0" algn="just" rtl="1">
              <a:buNone/>
            </a:pPr>
            <a:r>
              <a:rPr lang="fa-IR" sz="5000" dirty="0">
                <a:solidFill>
                  <a:schemeClr val="bg1">
                    <a:lumMod val="50000"/>
                  </a:schemeClr>
                </a:solidFill>
                <a:cs typeface="B Mitra" panose="00000400000000000000" pitchFamily="2" charset="-78"/>
              </a:rPr>
              <a:t>برای </a:t>
            </a:r>
            <a:r>
              <a:rPr lang="fa-IR" sz="5000" dirty="0">
                <a:solidFill>
                  <a:schemeClr val="bg1">
                    <a:lumMod val="50000"/>
                  </a:schemeClr>
                </a:solidFill>
                <a:cs typeface="B Mitra" panose="00000400000000000000" pitchFamily="2" charset="-78"/>
              </a:rPr>
              <a:t>موفقیت در مدیریت دانش، باید به دام‌ها و اشتباهات رایج توجه داشت، برخی از نکات مهم ازاین‌قرارند:</a:t>
            </a:r>
            <a:endParaRPr lang="en-US" sz="5000" dirty="0">
              <a:solidFill>
                <a:schemeClr val="bg1">
                  <a:lumMod val="50000"/>
                </a:schemeClr>
              </a:solidFill>
              <a:cs typeface="B Mitra" panose="00000400000000000000" pitchFamily="2" charset="-78"/>
            </a:endParaRPr>
          </a:p>
          <a:p>
            <a:pPr algn="just" rtl="1"/>
            <a:r>
              <a:rPr lang="fa-IR" sz="5800" dirty="0">
                <a:solidFill>
                  <a:srgbClr val="FF0000"/>
                </a:solidFill>
                <a:cs typeface="B Mitra" panose="00000400000000000000" pitchFamily="2" charset="-78"/>
              </a:rPr>
              <a:t>اجرایی شدن هر برنامه (ازجمله برنامه دانش)، نیاز به کسب آمادگی دارد. عدم آمادگی لازم برای اجرای برنامه، مهم‌ترین آسیب در اجرایی نشدن برنامه‌ها است؛</a:t>
            </a:r>
            <a:endParaRPr lang="en-US" sz="5800" dirty="0">
              <a:solidFill>
                <a:srgbClr val="FF0000"/>
              </a:solidFill>
              <a:cs typeface="B Mitra" panose="00000400000000000000" pitchFamily="2" charset="-78"/>
            </a:endParaRPr>
          </a:p>
          <a:p>
            <a:pPr algn="just" rtl="1"/>
            <a:r>
              <a:rPr lang="fa-IR" sz="5800" dirty="0">
                <a:solidFill>
                  <a:srgbClr val="FF0000"/>
                </a:solidFill>
                <a:cs typeface="B Mitra" panose="00000400000000000000" pitchFamily="2" charset="-78"/>
              </a:rPr>
              <a:t>کسب آگاهی و توانایی‌های لازم برای مدیریت دانش شخصی، از مؤلفه‌های ضروری و بنیادین برای پیاده‌سازی مدیریت دانش در هر سازمان است</a:t>
            </a:r>
            <a:r>
              <a:rPr lang="en-US" sz="5800" dirty="0">
                <a:solidFill>
                  <a:srgbClr val="FF0000"/>
                </a:solidFill>
                <a:cs typeface="B Mitra" panose="00000400000000000000" pitchFamily="2" charset="-78"/>
              </a:rPr>
              <a:t>.</a:t>
            </a:r>
          </a:p>
          <a:p>
            <a:pPr algn="just" rtl="1"/>
            <a:r>
              <a:rPr lang="fa-IR" sz="5800" dirty="0">
                <a:solidFill>
                  <a:srgbClr val="FF0000"/>
                </a:solidFill>
                <a:cs typeface="B Mitra" panose="00000400000000000000" pitchFamily="2" charset="-78"/>
              </a:rPr>
              <a:t>نباید از ضعف ساختارها و مدیریت‌ها غفلت کرده و منشأ چالش‌های مدیریت دانش را در وهله اول به مسائل فرهنگی ربط داد. هرچند موانع فرهنگی مهم هستند اما نباید در همه موارد متهم شوند</a:t>
            </a:r>
            <a:r>
              <a:rPr lang="en-US" sz="5800" dirty="0">
                <a:solidFill>
                  <a:srgbClr val="FF0000"/>
                </a:solidFill>
                <a:cs typeface="B Mitra" panose="00000400000000000000" pitchFamily="2" charset="-78"/>
              </a:rPr>
              <a:t>!</a:t>
            </a:r>
          </a:p>
          <a:p>
            <a:pPr algn="just" rtl="1"/>
            <a:r>
              <a:rPr lang="fa-IR" sz="5800" dirty="0">
                <a:solidFill>
                  <a:srgbClr val="FF0000"/>
                </a:solidFill>
                <a:cs typeface="B Mitra" panose="00000400000000000000" pitchFamily="2" charset="-78"/>
              </a:rPr>
              <a:t>نباید شکست‌های قبلی در آنچه مدیریت دانش «خوانده می‌شده» است این تصور را ایجاد کند که «مدیریت دانش خوب است اما قابل حصول نیست</a:t>
            </a:r>
            <a:r>
              <a:rPr lang="en-US" sz="5800" dirty="0">
                <a:solidFill>
                  <a:srgbClr val="FF0000"/>
                </a:solidFill>
                <a:cs typeface="B Mitra" panose="00000400000000000000" pitchFamily="2" charset="-78"/>
              </a:rPr>
              <a:t>.</a:t>
            </a:r>
            <a:r>
              <a:rPr lang="fa-IR" sz="5800" dirty="0">
                <a:solidFill>
                  <a:srgbClr val="FF0000"/>
                </a:solidFill>
                <a:cs typeface="B Mitra" panose="00000400000000000000" pitchFamily="2" charset="-78"/>
              </a:rPr>
              <a:t>»</a:t>
            </a:r>
            <a:endParaRPr lang="en-US" sz="5800" dirty="0">
              <a:solidFill>
                <a:srgbClr val="FF0000"/>
              </a:solidFill>
              <a:cs typeface="B Mitra" panose="00000400000000000000" pitchFamily="2" charset="-78"/>
            </a:endParaRPr>
          </a:p>
          <a:p>
            <a:pPr algn="just" rtl="1"/>
            <a:r>
              <a:rPr lang="fa-IR" sz="5800" dirty="0">
                <a:solidFill>
                  <a:srgbClr val="FF0000"/>
                </a:solidFill>
                <a:cs typeface="B Mitra" panose="00000400000000000000" pitchFamily="2" charset="-78"/>
              </a:rPr>
              <a:t>واژه «مدیریت دانش» مفهوم وسیعی دارد؛ اما گاهی تنها بعضی از راهبردها و مصادیق مدیریت دانش در ذهن پررنگ می‌شود</a:t>
            </a:r>
            <a:r>
              <a:rPr lang="en-US" sz="5800" dirty="0">
                <a:solidFill>
                  <a:srgbClr val="FF0000"/>
                </a:solidFill>
                <a:cs typeface="B Mitra" panose="00000400000000000000" pitchFamily="2" charset="-78"/>
              </a:rPr>
              <a:t>.</a:t>
            </a:r>
          </a:p>
          <a:p>
            <a:pPr algn="just" rtl="1"/>
            <a:r>
              <a:rPr lang="fa-IR" sz="5800" dirty="0">
                <a:solidFill>
                  <a:srgbClr val="FF0000"/>
                </a:solidFill>
                <a:cs typeface="B Mitra" panose="00000400000000000000" pitchFamily="2" charset="-78"/>
              </a:rPr>
              <a:t>کیفیت دانش، به تطابق با واقعیت محدود نمی‌شود. جامعیت، یکپارچگی، دقت، آشکاری ارزش‌ها و به هنگام بودن هم مهم هستند.</a:t>
            </a:r>
            <a:endParaRPr lang="en-US" sz="5800" dirty="0">
              <a:solidFill>
                <a:srgbClr val="FF0000"/>
              </a:solidFill>
              <a:cs typeface="B Mitra" panose="00000400000000000000" pitchFamily="2" charset="-78"/>
            </a:endParaRPr>
          </a:p>
          <a:p>
            <a:pPr algn="just" rtl="1"/>
            <a:r>
              <a:rPr lang="fa-IR" sz="5800" dirty="0">
                <a:solidFill>
                  <a:srgbClr val="FF0000"/>
                </a:solidFill>
                <a:cs typeface="B Mitra" panose="00000400000000000000" pitchFamily="2" charset="-78"/>
              </a:rPr>
              <a:t>دانش در ذهن انسان‌ها است، برای تغییر رفتار، باید الگوهای ذهنی را تقویت نمود</a:t>
            </a:r>
            <a:r>
              <a:rPr lang="fa-IR" sz="5800" dirty="0">
                <a:solidFill>
                  <a:srgbClr val="FF0000"/>
                </a:solidFill>
                <a:cs typeface="B Mitra" panose="00000400000000000000" pitchFamily="2" charset="-78"/>
              </a:rPr>
              <a:t>.</a:t>
            </a:r>
            <a:endParaRPr lang="fa-IR" sz="5800" dirty="0">
              <a:solidFill>
                <a:srgbClr val="FF0000"/>
              </a:solidFill>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خطاها رایج در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19</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9114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a:t>
            </a:fld>
            <a:endParaRPr lang="en-US" dirty="0"/>
          </a:p>
        </p:txBody>
      </p:sp>
      <p:sp>
        <p:nvSpPr>
          <p:cNvPr id="24" name="Rectangle 23"/>
          <p:cNvSpPr/>
          <p:nvPr/>
        </p:nvSpPr>
        <p:spPr>
          <a:xfrm>
            <a:off x="2032000" y="719666"/>
            <a:ext cx="8128000" cy="5418667"/>
          </a:xfrm>
          <a:prstGeom prst="rect">
            <a:avLst/>
          </a:prstGeom>
        </p:spPr>
        <p:txBody>
          <a:bodyPr/>
          <a:lstStyle/>
          <a:p>
            <a:pPr lvl="0">
              <a:buChar char="•"/>
            </a:pPr>
            <a:endParaRPr lang="en-US"/>
          </a:p>
          <a:p>
            <a:pPr lvl="0">
              <a:buChar char="•"/>
            </a:pPr>
            <a:endParaRPr lang="en-US"/>
          </a:p>
          <a:p>
            <a:pPr lvl="0">
              <a:buChar char="•"/>
            </a:pPr>
            <a:endParaRPr lang="en-US"/>
          </a:p>
        </p:txBody>
      </p:sp>
      <p:sp>
        <p:nvSpPr>
          <p:cNvPr id="25" name="Rectangle 24"/>
          <p:cNvSpPr/>
          <p:nvPr/>
        </p:nvSpPr>
        <p:spPr>
          <a:xfrm>
            <a:off x="437323" y="719666"/>
            <a:ext cx="10893286" cy="5418667"/>
          </a:xfrm>
          <a:prstGeom prst="rect">
            <a:avLst/>
          </a:prstGeom>
        </p:spPr>
        <p:txBody>
          <a:bodyPr/>
          <a:lstStyle/>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r>
              <a:rPr lang="fa-IR" sz="2000" dirty="0" smtClean="0">
                <a:cs typeface="B Mitra" panose="00000400000000000000" pitchFamily="2" charset="-78"/>
              </a:rPr>
              <a:t>این کتاب، </a:t>
            </a:r>
            <a:r>
              <a:rPr lang="fa-IR" sz="2000" dirty="0">
                <a:cs typeface="B Mitra" panose="00000400000000000000" pitchFamily="2" charset="-78"/>
              </a:rPr>
              <a:t>مبانی مدیریت دانش در پارادایم هم‌افزا را ارائه می‌دهد تا فهم کاملی از مفاهیم و کاربردهای مدیریت دانش حاصل شود. مخاطبان این کتاب جویندگان علم هستند، در سطوح و کسوت‌های مختلف؛ به‌ویژه:</a:t>
            </a:r>
            <a:endParaRPr lang="en-US" sz="2000" dirty="0">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به افزایش کارایی و اثربخشی فعالیت‌های علمی خود و دیگران کمک کنند؛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وقتشان در پیچ‌وتاب انبار شلوغ و به‌هم‌ریخته مطالب منتشرشده در رسانه‌ها (از مقالات و کتاب‌ها گرفته تا وب) تلف نشود؛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نیاز به یک مرجع یکپارچه، دقیق، بهنگام، صحیح و آشکار برای کسب دانش را احساس کرده‌اند؛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در یک فضای علمی با دیگران در ارتباط باشند و بهنگام بمانند</a:t>
            </a:r>
            <a:r>
              <a:rPr lang="fa-IR" sz="2000" dirty="0" smtClean="0">
                <a:solidFill>
                  <a:srgbClr val="0070C0"/>
                </a:solidFill>
                <a:cs typeface="B Mitra" panose="00000400000000000000" pitchFamily="2" charset="-78"/>
              </a:rPr>
              <a:t>.</a:t>
            </a:r>
          </a:p>
          <a:p>
            <a:pPr marL="342900" lvl="0" indent="-342900" algn="just" rtl="1">
              <a:buFont typeface="Arial" panose="020B0604020202020204" pitchFamily="34" charset="0"/>
              <a:buChar char="•"/>
            </a:pPr>
            <a:endParaRPr lang="fa-IR" sz="2400" dirty="0">
              <a:solidFill>
                <a:srgbClr val="0070C0"/>
              </a:solidFill>
              <a:cs typeface="B Mitra" panose="00000400000000000000" pitchFamily="2" charset="-78"/>
            </a:endParaRPr>
          </a:p>
          <a:p>
            <a:pPr marL="342900" lvl="0" indent="-342900" algn="just" rtl="1">
              <a:buFont typeface="Arial" panose="020B0604020202020204" pitchFamily="34" charset="0"/>
              <a:buChar char="•"/>
            </a:pPr>
            <a:endParaRPr lang="en-US" sz="2400" dirty="0">
              <a:solidFill>
                <a:srgbClr val="0070C0"/>
              </a:solidFill>
              <a:cs typeface="B Mitra" panose="00000400000000000000" pitchFamily="2" charset="-78"/>
            </a:endParaRPr>
          </a:p>
          <a:p>
            <a:pPr marL="514350" lvl="0" indent="-514350" algn="r" rtl="1">
              <a:buFont typeface="+mj-lt"/>
              <a:buAutoNum type="arabicPeriod"/>
            </a:pPr>
            <a:endParaRPr lang="en-US" sz="2800" dirty="0">
              <a:cs typeface="B Mitra" panose="00000400000000000000" pitchFamily="2" charset="-78"/>
            </a:endParaRPr>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8" name="Rounded Rectangle 7"/>
          <p:cNvSpPr/>
          <p:nvPr/>
        </p:nvSpPr>
        <p:spPr>
          <a:xfrm>
            <a:off x="2886109" y="719666"/>
            <a:ext cx="6419781" cy="2871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rtl="1"/>
            <a:r>
              <a:rPr lang="ar-SA" sz="2000" dirty="0">
                <a:solidFill>
                  <a:schemeClr val="tx1"/>
                </a:solidFill>
                <a:cs typeface="B Mitra" panose="00000400000000000000" pitchFamily="2" charset="-78"/>
              </a:rPr>
              <a:t>عنوان: مبانی مدیریت دانش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38990</a:t>
            </a:r>
            <a:r>
              <a:rPr lang="en-US" sz="2000" dirty="0" smtClean="0">
                <a:solidFill>
                  <a:schemeClr val="tx1"/>
                </a:solidFill>
                <a:cs typeface="B Mitra" panose="00000400000000000000" pitchFamily="2" charset="-78"/>
              </a:rPr>
              <a:t>www.hamafza.ir</a:t>
            </a:r>
            <a:r>
              <a:rPr lang="en-US" sz="2000" dirty="0">
                <a:solidFill>
                  <a:schemeClr val="tx1"/>
                </a:solidFill>
                <a:cs typeface="B Mitra" panose="00000400000000000000" pitchFamily="2" charset="-78"/>
              </a:rPr>
              <a:t>/</a:t>
            </a:r>
            <a:endParaRPr lang="en-US" sz="2000" i="1"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مؤلف: سید رضا </a:t>
            </a:r>
            <a:r>
              <a:rPr lang="ar-SA" sz="2000" dirty="0" smtClean="0">
                <a:solidFill>
                  <a:schemeClr val="tx1"/>
                </a:solidFill>
                <a:cs typeface="B Mitra" panose="00000400000000000000" pitchFamily="2" charset="-78"/>
              </a:rPr>
              <a:t>فاطمی‌امین</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a:t>
            </a:r>
            <a:r>
              <a:rPr lang="en-US" sz="2000" dirty="0">
                <a:solidFill>
                  <a:schemeClr val="tx1"/>
                </a:solidFill>
                <a:cs typeface="B Mitra" panose="00000400000000000000" pitchFamily="2" charset="-78"/>
              </a:rPr>
              <a:t>www.hamafza.ir/fatemi</a:t>
            </a:r>
            <a:endParaRPr lang="en-US" sz="2000" i="1" dirty="0">
              <a:solidFill>
                <a:schemeClr val="tx1"/>
              </a:solidFill>
              <a:cs typeface="B Mitra" panose="00000400000000000000" pitchFamily="2" charset="-78"/>
            </a:endParaRPr>
          </a:p>
          <a:p>
            <a:pPr algn="ctr" rtl="1"/>
            <a:endParaRPr lang="en-US" sz="2000" dirty="0" smtClean="0">
              <a:solidFill>
                <a:schemeClr val="tx1"/>
              </a:solidFill>
              <a:cs typeface="B Mitra" panose="00000400000000000000" pitchFamily="2" charset="-78"/>
            </a:endParaRPr>
          </a:p>
          <a:p>
            <a:pPr algn="ctr" rtl="1"/>
            <a:r>
              <a:rPr lang="ar-SA" sz="2000" dirty="0" smtClean="0">
                <a:solidFill>
                  <a:schemeClr val="tx1"/>
                </a:solidFill>
                <a:cs typeface="B Mitra" panose="00000400000000000000" pitchFamily="2" charset="-78"/>
              </a:rPr>
              <a:t>ناشر</a:t>
            </a:r>
            <a:r>
              <a:rPr lang="ar-SA" sz="2000" dirty="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1393</a:t>
            </a:r>
          </a:p>
          <a:p>
            <a:pPr algn="ctr" rtl="1"/>
            <a:endParaRPr lang="fa-IR" sz="2000"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‏شماره کتابشناسی </a:t>
            </a:r>
            <a:r>
              <a:rPr lang="ar-SA" sz="2000" dirty="0" smtClean="0">
                <a:solidFill>
                  <a:schemeClr val="tx1"/>
                </a:solidFill>
                <a:cs typeface="B Mitra" panose="00000400000000000000" pitchFamily="2" charset="-78"/>
              </a:rPr>
              <a:t>ملی</a:t>
            </a:r>
            <a:r>
              <a:rPr lang="fa-IR" sz="2000" dirty="0" smtClean="0">
                <a:solidFill>
                  <a:schemeClr val="tx1"/>
                </a:solidFill>
                <a:cs typeface="B Mitra" panose="00000400000000000000" pitchFamily="2" charset="-78"/>
              </a:rPr>
              <a:t>: ۳۷۴۰۹۱۴</a:t>
            </a:r>
          </a:p>
          <a:p>
            <a:pPr algn="ctr" rtl="1"/>
            <a:r>
              <a:rPr lang="fa-IR" sz="2000" dirty="0" smtClean="0">
                <a:solidFill>
                  <a:schemeClr val="tx1"/>
                </a:solidFill>
                <a:latin typeface="Arial" panose="020B0604020202020204" pitchFamily="34" charset="0"/>
                <a:ea typeface="Calibri" panose="020F0502020204030204" pitchFamily="34" charset="0"/>
                <a:cs typeface="B Mitra" panose="00000400000000000000" pitchFamily="2" charset="-78"/>
              </a:rPr>
              <a:t>شابک: </a:t>
            </a:r>
            <a:r>
              <a:rPr lang="fa-IR" sz="2000" dirty="0">
                <a:solidFill>
                  <a:schemeClr val="tx1"/>
                </a:solidFill>
              </a:rPr>
              <a:t> </a:t>
            </a:r>
            <a:r>
              <a:rPr lang="fa-IR" sz="2000" dirty="0" smtClean="0">
                <a:solidFill>
                  <a:schemeClr val="tx1"/>
                </a:solidFill>
                <a:cs typeface="B Mitra" panose="00000400000000000000" pitchFamily="2" charset="-78"/>
              </a:rPr>
              <a:t>9786009516308</a:t>
            </a:r>
            <a:endParaRPr lang="en-US" sz="2000" dirty="0"/>
          </a:p>
        </p:txBody>
      </p:sp>
    </p:spTree>
    <p:extLst>
      <p:ext uri="{BB962C8B-B14F-4D97-AF65-F5344CB8AC3E}">
        <p14:creationId xmlns:p14="http://schemas.microsoft.com/office/powerpoint/2010/main" val="1987393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388402" y="1815548"/>
            <a:ext cx="9415196" cy="3458817"/>
          </a:xfrm>
        </p:spPr>
        <p:txBody>
          <a:bodyPr>
            <a:normAutofit/>
          </a:bodyPr>
          <a:lstStyle/>
          <a:p>
            <a:pPr marL="0" indent="0" algn="ctr" rtl="1">
              <a:buNone/>
            </a:pPr>
            <a:r>
              <a:rPr lang="fa-IR" sz="2400" b="1" dirty="0">
                <a:solidFill>
                  <a:srgbClr val="FF0000"/>
                </a:solidFill>
                <a:cs typeface="B Mitra" panose="00000400000000000000" pitchFamily="2" charset="-78"/>
              </a:rPr>
              <a:t>خطا: عدم فهم دقیق و صحیح از </a:t>
            </a:r>
            <a:r>
              <a:rPr lang="fa-IR" sz="2400" b="1" dirty="0" smtClean="0">
                <a:solidFill>
                  <a:srgbClr val="FF0000"/>
                </a:solidFill>
                <a:cs typeface="B Mitra" panose="00000400000000000000" pitchFamily="2" charset="-78"/>
              </a:rPr>
              <a:t>دانش</a:t>
            </a:r>
            <a:endParaRPr lang="en-US" sz="2400" b="1" dirty="0" smtClean="0">
              <a:solidFill>
                <a:srgbClr val="FF0000"/>
              </a:solidFill>
              <a:cs typeface="B Mitra" panose="00000400000000000000" pitchFamily="2" charset="-78"/>
            </a:endParaRPr>
          </a:p>
          <a:p>
            <a:pPr marL="0" indent="0" algn="just" rtl="1">
              <a:buNone/>
            </a:pPr>
            <a:endParaRPr lang="en-US" sz="2400" dirty="0">
              <a:cs typeface="B Mitra" panose="00000400000000000000" pitchFamily="2" charset="-78"/>
            </a:endParaRPr>
          </a:p>
          <a:p>
            <a:pPr marL="0" indent="0" algn="just" rtl="1">
              <a:buNone/>
            </a:pPr>
            <a:r>
              <a:rPr lang="fa-IR" sz="2400" dirty="0">
                <a:cs typeface="B Mitra" panose="00000400000000000000" pitchFamily="2" charset="-78"/>
              </a:rPr>
              <a:t>مفهوم دانش برای بسیاری از افراد مبهم است، این افراد از واژه‌های دانش یا علم استفاده می‌کنند، اما از تمایز دانش با سایر مفاهیم و نکات کلیدی برای مدیریت دانش آگاهی ندارند. برخی از تصورهای اشتباه ازاین‌قرارند:</a:t>
            </a:r>
            <a:endParaRPr lang="en-US" sz="2400" dirty="0">
              <a:cs typeface="B Mitra" panose="00000400000000000000" pitchFamily="2" charset="-78"/>
            </a:endParaRPr>
          </a:p>
          <a:p>
            <a:pPr lvl="0" algn="just" rtl="1"/>
            <a:r>
              <a:rPr lang="fa-IR" sz="2400" dirty="0">
                <a:cs typeface="B Mitra" panose="00000400000000000000" pitchFamily="2" charset="-78"/>
              </a:rPr>
              <a:t>گردآوری اطلاعات یعنی کسب دانش</a:t>
            </a:r>
            <a:endParaRPr lang="en-US" sz="2400" dirty="0">
              <a:cs typeface="B Mitra" panose="00000400000000000000" pitchFamily="2" charset="-78"/>
            </a:endParaRPr>
          </a:p>
          <a:p>
            <a:pPr lvl="0" algn="just" rtl="1"/>
            <a:r>
              <a:rPr lang="fa-IR" sz="2400" dirty="0">
                <a:cs typeface="B Mitra" panose="00000400000000000000" pitchFamily="2" charset="-78"/>
              </a:rPr>
              <a:t>موجودی دانش یعنی کتاب‌ها، مجله‌ها و گزارش‌های موجود در قفسه‌ها و رایانه‌ها</a:t>
            </a:r>
            <a:endParaRPr lang="en-US" sz="2400" dirty="0">
              <a:cs typeface="B Mitra" panose="00000400000000000000" pitchFamily="2" charset="-78"/>
            </a:endParaRPr>
          </a:p>
          <a:p>
            <a:pPr lvl="0" algn="just" rtl="1"/>
            <a:r>
              <a:rPr lang="fa-IR" sz="2400" dirty="0">
                <a:cs typeface="B Mitra" panose="00000400000000000000" pitchFamily="2" charset="-78"/>
              </a:rPr>
              <a:t>اجرایی شدن دستورالعمل‌های جدید با ابلاغ آن‌ها</a:t>
            </a:r>
            <a:endParaRPr lang="en-US" sz="2400" dirty="0">
              <a:cs typeface="B Mitra" panose="00000400000000000000" pitchFamily="2" charset="-78"/>
            </a:endParaRPr>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خطاها رایج در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20</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523802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388402" y="1762540"/>
            <a:ext cx="9415196" cy="3299791"/>
          </a:xfrm>
        </p:spPr>
        <p:txBody>
          <a:bodyPr>
            <a:normAutofit/>
          </a:bodyPr>
          <a:lstStyle/>
          <a:p>
            <a:pPr marL="0" indent="0" algn="ctr" rtl="1">
              <a:buNone/>
            </a:pPr>
            <a:r>
              <a:rPr lang="fa-IR" sz="2400" b="1" dirty="0">
                <a:solidFill>
                  <a:srgbClr val="FF0000"/>
                </a:solidFill>
                <a:cs typeface="B Mitra" panose="00000400000000000000" pitchFamily="2" charset="-78"/>
              </a:rPr>
              <a:t>خطا: تصور محدود از مدیریت </a:t>
            </a:r>
            <a:r>
              <a:rPr lang="fa-IR" sz="2400" b="1" dirty="0" smtClean="0">
                <a:solidFill>
                  <a:srgbClr val="FF0000"/>
                </a:solidFill>
                <a:cs typeface="B Mitra" panose="00000400000000000000" pitchFamily="2" charset="-78"/>
              </a:rPr>
              <a:t>دانش</a:t>
            </a:r>
            <a:endParaRPr lang="en-US" sz="2400" b="1" dirty="0" smtClean="0">
              <a:solidFill>
                <a:srgbClr val="FF0000"/>
              </a:solidFill>
              <a:cs typeface="B Mitra" panose="00000400000000000000" pitchFamily="2" charset="-78"/>
            </a:endParaRPr>
          </a:p>
          <a:p>
            <a:pPr marL="0" indent="0" algn="ctr" rtl="1">
              <a:buNone/>
            </a:pPr>
            <a:endParaRPr lang="en-US" sz="2400" b="1" dirty="0">
              <a:solidFill>
                <a:srgbClr val="FF0000"/>
              </a:solidFill>
              <a:cs typeface="B Mitra" panose="00000400000000000000" pitchFamily="2" charset="-78"/>
            </a:endParaRPr>
          </a:p>
          <a:p>
            <a:pPr marL="0" indent="0" algn="just" rtl="1">
              <a:buNone/>
            </a:pPr>
            <a:r>
              <a:rPr lang="fa-IR" sz="2400" dirty="0">
                <a:cs typeface="B Mitra" panose="00000400000000000000" pitchFamily="2" charset="-78"/>
              </a:rPr>
              <a:t>توجه به  مفهوم دقیق و کامل دانش و مدیریت دانش برای تشخیص نیازها و چالش‌ها بسیار اهمیت دارد. داشتن مصادیق محدود از مدیریت دانش، کاربردپذیری رویکرد مدیریت دانش را محدود می‌کند</a:t>
            </a:r>
            <a:r>
              <a:rPr lang="fa-IR" sz="2400" dirty="0" smtClean="0">
                <a:cs typeface="B Mitra" panose="00000400000000000000" pitchFamily="2" charset="-78"/>
              </a:rPr>
              <a:t>.</a:t>
            </a:r>
            <a:endParaRPr lang="en-US" sz="2400" dirty="0" smtClean="0">
              <a:cs typeface="B Mitra" panose="00000400000000000000" pitchFamily="2" charset="-78"/>
            </a:endParaRPr>
          </a:p>
          <a:p>
            <a:pPr marL="0" indent="0" algn="just" rtl="1">
              <a:buNone/>
            </a:pPr>
            <a:endParaRPr lang="en-US" sz="2400" dirty="0">
              <a:cs typeface="B Mitra" panose="00000400000000000000" pitchFamily="2" charset="-78"/>
            </a:endParaRPr>
          </a:p>
          <a:p>
            <a:pPr marL="0" indent="0" algn="just" rtl="1">
              <a:buNone/>
            </a:pPr>
            <a:r>
              <a:rPr lang="fa-IR" sz="2400" dirty="0">
                <a:cs typeface="B Mitra" panose="00000400000000000000" pitchFamily="2" charset="-78"/>
              </a:rPr>
              <a:t>مثال: گردآوری و ثبت تجربیات، یکی از راهبردهای مدیریت دانش است و نه نهایت آنچه باید انجام شود</a:t>
            </a:r>
            <a:r>
              <a:rPr lang="fa-IR" dirty="0" smtClean="0"/>
              <a:t>.</a:t>
            </a:r>
            <a:endParaRPr lang="en-US"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خطاها رایج در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21</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2310423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4996070" y="1903304"/>
            <a:ext cx="5797352" cy="3742122"/>
          </a:xfrm>
        </p:spPr>
        <p:txBody>
          <a:bodyPr>
            <a:normAutofit/>
          </a:bodyPr>
          <a:lstStyle/>
          <a:p>
            <a:pPr marL="0" indent="0" algn="ctr" rtl="1">
              <a:buNone/>
            </a:pPr>
            <a:r>
              <a:rPr lang="fa-IR" sz="2400" b="1" dirty="0">
                <a:solidFill>
                  <a:srgbClr val="FF0000"/>
                </a:solidFill>
                <a:cs typeface="B Mitra" panose="00000400000000000000" pitchFamily="2" charset="-78"/>
              </a:rPr>
              <a:t>خطا: اقدامات ناقص و نامنظم</a:t>
            </a:r>
            <a:endParaRPr lang="en-US" sz="2400" b="1" dirty="0">
              <a:solidFill>
                <a:srgbClr val="FF0000"/>
              </a:solidFill>
              <a:cs typeface="B Mitra" panose="00000400000000000000" pitchFamily="2" charset="-78"/>
            </a:endParaRPr>
          </a:p>
          <a:p>
            <a:pPr algn="just" rtl="1"/>
            <a:endParaRPr lang="en-US" sz="2400" dirty="0" smtClean="0">
              <a:cs typeface="B Mitra" panose="00000400000000000000" pitchFamily="2" charset="-78"/>
            </a:endParaRPr>
          </a:p>
          <a:p>
            <a:pPr algn="just" rtl="1"/>
            <a:r>
              <a:rPr lang="fa-IR" sz="2400" dirty="0" smtClean="0">
                <a:cs typeface="B Mitra" panose="00000400000000000000" pitchFamily="2" charset="-78"/>
              </a:rPr>
              <a:t>فعالیت‌های </a:t>
            </a:r>
            <a:r>
              <a:rPr lang="fa-IR" sz="2400" dirty="0">
                <a:cs typeface="B Mitra" panose="00000400000000000000" pitchFamily="2" charset="-78"/>
              </a:rPr>
              <a:t>جزیره‌ای و نامنظم اثربخشی اندکی خواهند داشت</a:t>
            </a:r>
            <a:r>
              <a:rPr lang="fa-IR" sz="2400" dirty="0" smtClean="0">
                <a:cs typeface="B Mitra" panose="00000400000000000000" pitchFamily="2" charset="-78"/>
              </a:rPr>
              <a:t>.</a:t>
            </a:r>
            <a:endParaRPr lang="en-US" sz="2400" dirty="0" smtClean="0">
              <a:cs typeface="B Mitra" panose="00000400000000000000" pitchFamily="2" charset="-78"/>
            </a:endParaRPr>
          </a:p>
          <a:p>
            <a:pPr algn="just" rtl="1"/>
            <a:r>
              <a:rPr lang="fa-IR" sz="2400" dirty="0" smtClean="0">
                <a:cs typeface="B Mitra" panose="00000400000000000000" pitchFamily="2" charset="-78"/>
              </a:rPr>
              <a:t> </a:t>
            </a:r>
            <a:r>
              <a:rPr lang="fa-IR" sz="2400" dirty="0">
                <a:cs typeface="B Mitra" panose="00000400000000000000" pitchFamily="2" charset="-78"/>
              </a:rPr>
              <a:t>مدیریت دانش هنگامی تأثیرگذار خواهد بود که مخاطبان به‌خوبی مشخص‌شده باشند، اهداف با دقت کافی و اولویت‌بندی درست تعیین‌شده باشند، راهبردهایی که با منابع در دسترس تحقق اهداف را امکان‌پذیر می‌کنند طراحی‌شده باشد، زیرساخت‌ها فراهم‌شده باشند و پیاده‌سازی مدیریت دانش به‌عنوان یک پروژه به‌خوبی انجام شود.</a:t>
            </a:r>
            <a:endParaRPr lang="en-US" sz="2400" dirty="0">
              <a:cs typeface="B Mitra" panose="00000400000000000000" pitchFamily="2" charset="-78"/>
            </a:endParaRPr>
          </a:p>
          <a:p>
            <a:pPr lvl="0" algn="just" rtl="1"/>
            <a:endParaRPr lang="en-US" sz="2400" dirty="0">
              <a:cs typeface="B Mitra" panose="00000400000000000000" pitchFamily="2" charset="-78"/>
            </a:endParaRPr>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خطاها رایج در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22</a:t>
            </a:fld>
            <a:endParaRPr lang="en-US"/>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1090489" y="1509935"/>
            <a:ext cx="3040380" cy="3931920"/>
          </a:xfrm>
          <a:prstGeom prst="rect">
            <a:avLst/>
          </a:prstGeom>
        </p:spPr>
      </p:pic>
      <p:pic>
        <p:nvPicPr>
          <p:cNvPr id="8"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302373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4993230" y="1317402"/>
            <a:ext cx="5147996" cy="4757530"/>
          </a:xfrm>
        </p:spPr>
        <p:txBody>
          <a:bodyPr>
            <a:normAutofit/>
          </a:bodyPr>
          <a:lstStyle/>
          <a:p>
            <a:pPr marL="0" indent="0" algn="ctr" rtl="1">
              <a:buNone/>
            </a:pPr>
            <a:r>
              <a:rPr lang="fa-IR" sz="2400" b="1" dirty="0">
                <a:solidFill>
                  <a:srgbClr val="FF0000"/>
                </a:solidFill>
                <a:cs typeface="B Mitra" panose="00000400000000000000" pitchFamily="2" charset="-78"/>
              </a:rPr>
              <a:t>خطا: نرم‌افزار؛ گام اول و آخر برای پیاده‌سازی مدیریت </a:t>
            </a:r>
            <a:r>
              <a:rPr lang="fa-IR" sz="2400" b="1" dirty="0" smtClean="0">
                <a:solidFill>
                  <a:srgbClr val="FF0000"/>
                </a:solidFill>
                <a:cs typeface="B Mitra" panose="00000400000000000000" pitchFamily="2" charset="-78"/>
              </a:rPr>
              <a:t>دانش</a:t>
            </a:r>
            <a:endParaRPr lang="en-US" sz="2400" b="1" dirty="0" smtClean="0">
              <a:solidFill>
                <a:srgbClr val="FF0000"/>
              </a:solidFill>
              <a:cs typeface="B Mitra" panose="00000400000000000000" pitchFamily="2" charset="-78"/>
            </a:endParaRPr>
          </a:p>
          <a:p>
            <a:pPr marL="0" indent="0" algn="ctr" rtl="1">
              <a:buNone/>
            </a:pPr>
            <a:endParaRPr lang="en-US" sz="2400" b="1" dirty="0">
              <a:solidFill>
                <a:srgbClr val="FF0000"/>
              </a:solidFill>
              <a:cs typeface="B Mitra" panose="00000400000000000000" pitchFamily="2" charset="-78"/>
            </a:endParaRPr>
          </a:p>
          <a:p>
            <a:pPr algn="just" rtl="1"/>
            <a:r>
              <a:rPr lang="fa-IR" sz="2400" dirty="0">
                <a:cs typeface="B Mitra" panose="00000400000000000000" pitchFamily="2" charset="-78"/>
              </a:rPr>
              <a:t>مدیریت دانش صرفاً با راه‌اندازی نرم‌افزار، پیاده‌سازی نمی‌شود؛ البته در برخی موارد نیز بدون نرم‌افزار، مدیریت دانش به‌خوبی قابل انجام نیست. </a:t>
            </a:r>
            <a:endParaRPr lang="en-US" sz="2400" dirty="0" smtClean="0">
              <a:cs typeface="B Mitra" panose="00000400000000000000" pitchFamily="2" charset="-78"/>
            </a:endParaRPr>
          </a:p>
          <a:p>
            <a:pPr algn="just" rtl="1"/>
            <a:r>
              <a:rPr lang="fa-IR" sz="2400" dirty="0" smtClean="0">
                <a:cs typeface="B Mitra" panose="00000400000000000000" pitchFamily="2" charset="-78"/>
              </a:rPr>
              <a:t>درک </a:t>
            </a:r>
            <a:r>
              <a:rPr lang="fa-IR" sz="2400" dirty="0">
                <a:cs typeface="B Mitra" panose="00000400000000000000" pitchFamily="2" charset="-78"/>
              </a:rPr>
              <a:t>درست از نقش نرم‌افزار در مدیریت دانش</a:t>
            </a:r>
            <a:r>
              <a:rPr lang="en-US" sz="2400" dirty="0">
                <a:cs typeface="B Mitra" panose="00000400000000000000" pitchFamily="2" charset="-78"/>
              </a:rPr>
              <a:t> </a:t>
            </a:r>
            <a:r>
              <a:rPr lang="fa-IR" sz="2400" dirty="0">
                <a:cs typeface="B Mitra" panose="00000400000000000000" pitchFamily="2" charset="-78"/>
              </a:rPr>
              <a:t>بسیار مهم است. </a:t>
            </a:r>
            <a:endParaRPr lang="en-US" sz="2400" dirty="0" smtClean="0">
              <a:cs typeface="B Mitra" panose="00000400000000000000" pitchFamily="2" charset="-78"/>
            </a:endParaRPr>
          </a:p>
          <a:p>
            <a:pPr algn="just" rtl="1"/>
            <a:r>
              <a:rPr lang="fa-IR" sz="2400" dirty="0" smtClean="0">
                <a:cs typeface="B Mitra" panose="00000400000000000000" pitchFamily="2" charset="-78"/>
              </a:rPr>
              <a:t>نرم‌افزار </a:t>
            </a:r>
            <a:r>
              <a:rPr lang="fa-IR" sz="2400" dirty="0">
                <a:cs typeface="B Mitra" panose="00000400000000000000" pitchFamily="2" charset="-78"/>
              </a:rPr>
              <a:t>به‌عنوان یک زیرساخت باید متناسب با اهداف و اقتضائات انتخاب و در قالب یکی از فعالیت‌های «پروژه پیاده‌سازی سامانه دانش» استقرار یابد</a:t>
            </a:r>
            <a:r>
              <a:rPr lang="fa-IR" dirty="0" smtClean="0"/>
              <a:t>.</a:t>
            </a:r>
            <a:endParaRPr lang="en-US"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خطاها رایج در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23</a:t>
            </a:fld>
            <a:endParaRPr lang="en-US"/>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976630" y="1961155"/>
            <a:ext cx="2923540" cy="3221355"/>
          </a:xfrm>
          <a:prstGeom prst="rect">
            <a:avLst/>
          </a:prstGeom>
        </p:spPr>
      </p:pic>
      <p:pic>
        <p:nvPicPr>
          <p:cNvPr id="8"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148951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388402" y="1643270"/>
            <a:ext cx="9415196" cy="3432313"/>
          </a:xfrm>
        </p:spPr>
        <p:txBody>
          <a:bodyPr>
            <a:normAutofit/>
          </a:bodyPr>
          <a:lstStyle/>
          <a:p>
            <a:pPr marL="0" indent="0" algn="ctr" rtl="1">
              <a:buNone/>
            </a:pPr>
            <a:r>
              <a:rPr lang="fa-IR" sz="2400" b="1" dirty="0">
                <a:solidFill>
                  <a:srgbClr val="FF0000"/>
                </a:solidFill>
                <a:cs typeface="B Mitra" panose="00000400000000000000" pitchFamily="2" charset="-78"/>
              </a:rPr>
              <a:t>خطا: فرهنگ؛ متهم ردیف </a:t>
            </a:r>
            <a:r>
              <a:rPr lang="fa-IR" sz="2400" b="1" dirty="0" smtClean="0">
                <a:solidFill>
                  <a:srgbClr val="FF0000"/>
                </a:solidFill>
                <a:cs typeface="B Mitra" panose="00000400000000000000" pitchFamily="2" charset="-78"/>
              </a:rPr>
              <a:t>اول</a:t>
            </a:r>
            <a:endParaRPr lang="en-US" sz="2400" b="1" dirty="0" smtClean="0">
              <a:solidFill>
                <a:srgbClr val="FF0000"/>
              </a:solidFill>
              <a:cs typeface="B Mitra" panose="00000400000000000000" pitchFamily="2" charset="-78"/>
            </a:endParaRPr>
          </a:p>
          <a:p>
            <a:pPr marL="0" indent="0" algn="ctr" rtl="1">
              <a:buNone/>
            </a:pPr>
            <a:endParaRPr lang="en-US" sz="2400" b="1" dirty="0">
              <a:solidFill>
                <a:srgbClr val="FF0000"/>
              </a:solidFill>
              <a:cs typeface="B Mitra" panose="00000400000000000000" pitchFamily="2" charset="-78"/>
            </a:endParaRPr>
          </a:p>
          <a:p>
            <a:pPr algn="just" rtl="1"/>
            <a:r>
              <a:rPr lang="fa-IR" sz="2400" dirty="0">
                <a:cs typeface="B Mitra" panose="00000400000000000000" pitchFamily="2" charset="-78"/>
              </a:rPr>
              <a:t>معمولاً هنگامی‌که کارها خوب پیش نمی‌رود، انگشت اتهام به‌سوی «فرهنگ» نشانه می‌رود. در چنین مواقعی از ضعف ساختارها و مدیریت‌ها غفلت شده و تصور می‌شود که باید به اصلاح بنیان‌های فرهنگی پرداخت</a:t>
            </a:r>
            <a:r>
              <a:rPr lang="en-US" sz="2400" dirty="0">
                <a:cs typeface="B Mitra" panose="00000400000000000000" pitchFamily="2" charset="-78"/>
              </a:rPr>
              <a:t>.</a:t>
            </a:r>
          </a:p>
          <a:p>
            <a:pPr algn="just" rtl="1"/>
            <a:r>
              <a:rPr lang="fa-IR" sz="2400" dirty="0">
                <a:cs typeface="B Mitra" panose="00000400000000000000" pitchFamily="2" charset="-78"/>
              </a:rPr>
              <a:t>راهبردهای متعددی برای همراه کردن افراد در فعالیت‌های دانشی و موفقیت در مدیریت دانش وجود دارند که در طراحی برنامه راهبردی دانش برای هر مورد خاص، مشخص می‌شود</a:t>
            </a:r>
            <a:r>
              <a:rPr lang="en-US" sz="2400" dirty="0">
                <a:cs typeface="B Mitra" panose="00000400000000000000" pitchFamily="2" charset="-78"/>
              </a:rPr>
              <a:t>.</a:t>
            </a:r>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خطاها رایج در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24</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736120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5141843" y="1496914"/>
            <a:ext cx="6049144" cy="3657600"/>
          </a:xfrm>
        </p:spPr>
        <p:txBody>
          <a:bodyPr>
            <a:normAutofit lnSpcReduction="10000"/>
          </a:bodyPr>
          <a:lstStyle/>
          <a:p>
            <a:pPr marL="0" indent="0" algn="ctr" rtl="1">
              <a:buNone/>
            </a:pPr>
            <a:r>
              <a:rPr lang="fa-IR" sz="2400" b="1" dirty="0">
                <a:solidFill>
                  <a:srgbClr val="FF0000"/>
                </a:solidFill>
                <a:cs typeface="B Mitra" panose="00000400000000000000" pitchFamily="2" charset="-78"/>
              </a:rPr>
              <a:t>خطا: خوب اما نه برای ما</a:t>
            </a:r>
            <a:endParaRPr lang="en-US" sz="2400" b="1" dirty="0">
              <a:solidFill>
                <a:srgbClr val="FF0000"/>
              </a:solidFill>
              <a:cs typeface="B Mitra" panose="00000400000000000000" pitchFamily="2" charset="-78"/>
            </a:endParaRPr>
          </a:p>
          <a:p>
            <a:pPr marL="0" indent="0" algn="just" rtl="1">
              <a:buNone/>
            </a:pPr>
            <a:endParaRPr lang="en-US" sz="2400" dirty="0" smtClean="0">
              <a:cs typeface="B Mitra" panose="00000400000000000000" pitchFamily="2" charset="-78"/>
            </a:endParaRPr>
          </a:p>
          <a:p>
            <a:pPr marL="0" indent="0" algn="just" rtl="1">
              <a:buNone/>
            </a:pPr>
            <a:r>
              <a:rPr lang="fa-IR" sz="2400" dirty="0" smtClean="0">
                <a:cs typeface="B Mitra" panose="00000400000000000000" pitchFamily="2" charset="-78"/>
              </a:rPr>
              <a:t>خاطره </a:t>
            </a:r>
            <a:r>
              <a:rPr lang="fa-IR" sz="2400" dirty="0">
                <a:cs typeface="B Mitra" panose="00000400000000000000" pitchFamily="2" charset="-78"/>
              </a:rPr>
              <a:t>شکست‌ها و عدم آگاهی از موقعیت فعلی و چالش‌های آتی، عدم درک دقیق از ماهیت مدیریت دانش و ... این قاعده را شکل می‌دهد که: «</a:t>
            </a:r>
            <a:r>
              <a:rPr lang="fa-IR" sz="2400" dirty="0">
                <a:solidFill>
                  <a:srgbClr val="FF0000"/>
                </a:solidFill>
                <a:cs typeface="B Mitra" panose="00000400000000000000" pitchFamily="2" charset="-78"/>
              </a:rPr>
              <a:t>مدیریت دانش خوب است اما روی کاغذ</a:t>
            </a:r>
            <a:r>
              <a:rPr lang="fa-IR" sz="2400" dirty="0" smtClean="0">
                <a:cs typeface="B Mitra" panose="00000400000000000000" pitchFamily="2" charset="-78"/>
              </a:rPr>
              <a:t>.»</a:t>
            </a:r>
          </a:p>
          <a:p>
            <a:pPr marL="0" indent="0" algn="just" rtl="1">
              <a:buNone/>
            </a:pPr>
            <a:endParaRPr lang="fa-IR" sz="2400" dirty="0">
              <a:cs typeface="B Mitra" panose="00000400000000000000" pitchFamily="2" charset="-78"/>
            </a:endParaRPr>
          </a:p>
          <a:p>
            <a:pPr marL="0" indent="0" algn="just" rtl="1">
              <a:buNone/>
            </a:pPr>
            <a:r>
              <a:rPr lang="fa-IR" sz="2400" dirty="0" smtClean="0">
                <a:cs typeface="B Mitra" panose="00000400000000000000" pitchFamily="2" charset="-78"/>
              </a:rPr>
              <a:t> </a:t>
            </a:r>
            <a:r>
              <a:rPr lang="fa-IR" sz="2400" dirty="0">
                <a:cs typeface="B Mitra" panose="00000400000000000000" pitchFamily="2" charset="-78"/>
              </a:rPr>
              <a:t>برخی مواقع نیز چنین حرف‌هایی شنیده می‌شوند: </a:t>
            </a:r>
            <a:endParaRPr lang="fa-IR" sz="2400" dirty="0" smtClean="0">
              <a:cs typeface="B Mitra" panose="00000400000000000000" pitchFamily="2" charset="-78"/>
            </a:endParaRPr>
          </a:p>
          <a:p>
            <a:pPr marL="0" indent="0" algn="just" rtl="1">
              <a:buNone/>
            </a:pPr>
            <a:r>
              <a:rPr lang="fa-IR" sz="2400" dirty="0" smtClean="0">
                <a:cs typeface="B Mitra" panose="00000400000000000000" pitchFamily="2" charset="-78"/>
              </a:rPr>
              <a:t>«</a:t>
            </a:r>
            <a:r>
              <a:rPr lang="fa-IR" sz="2400" dirty="0">
                <a:solidFill>
                  <a:srgbClr val="FF0000"/>
                </a:solidFill>
                <a:cs typeface="B Mitra" panose="00000400000000000000" pitchFamily="2" charset="-78"/>
              </a:rPr>
              <a:t>مدیریت دانش خوب است، اما برای ما زود است، فعلاً فرصت این کار را نداریم، فرهنگ‌سازمانی ما مناسب نیست و ...</a:t>
            </a:r>
            <a:r>
              <a:rPr lang="fa-IR" sz="2400" dirty="0">
                <a:cs typeface="B Mitra" panose="00000400000000000000" pitchFamily="2" charset="-78"/>
              </a:rPr>
              <a:t>»</a:t>
            </a:r>
            <a:endParaRPr lang="en-US" sz="2400" dirty="0">
              <a:cs typeface="B Mitra" panose="00000400000000000000" pitchFamily="2" charset="-78"/>
            </a:endParaRPr>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خطاها رایج در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25</a:t>
            </a:fld>
            <a:endParaRPr lang="en-US"/>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424373" y="2060396"/>
            <a:ext cx="4319905" cy="2626995"/>
          </a:xfrm>
          <a:prstGeom prst="rect">
            <a:avLst/>
          </a:prstGeom>
        </p:spPr>
      </p:pic>
      <p:pic>
        <p:nvPicPr>
          <p:cNvPr id="8"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023915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060173" y="887896"/>
            <a:ext cx="10164417" cy="4757530"/>
          </a:xfrm>
        </p:spPr>
        <p:txBody>
          <a:bodyPr>
            <a:normAutofit/>
          </a:bodyPr>
          <a:lstStyle/>
          <a:p>
            <a:pPr marL="0" indent="0" algn="ctr" rtl="1">
              <a:buNone/>
            </a:pPr>
            <a:r>
              <a:rPr lang="fa-IR" sz="2400" dirty="0">
                <a:solidFill>
                  <a:schemeClr val="bg1">
                    <a:lumMod val="50000"/>
                  </a:schemeClr>
                </a:solidFill>
                <a:cs typeface="B Mitra" panose="00000400000000000000" pitchFamily="2" charset="-78"/>
              </a:rPr>
              <a:t>دانش و فناوری «مدیریت دانش» مراحل مختلفی را طی کرده و نسل‌های متمایزی در مدیریت دانش پدید آمده‌اند</a:t>
            </a:r>
            <a:r>
              <a:rPr lang="fa-IR" sz="2400" dirty="0" smtClean="0">
                <a:solidFill>
                  <a:schemeClr val="bg1">
                    <a:lumMod val="50000"/>
                  </a:schemeClr>
                </a:solidFill>
                <a:cs typeface="B Mitra" panose="00000400000000000000" pitchFamily="2" charset="-78"/>
              </a:rPr>
              <a:t>.</a:t>
            </a:r>
          </a:p>
          <a:p>
            <a:pPr marL="0" indent="0" algn="just" rtl="1">
              <a:buNone/>
            </a:pPr>
            <a:endParaRPr lang="en-US" i="1" dirty="0">
              <a:cs typeface="B Mitra" panose="00000400000000000000" pitchFamily="2" charset="-78"/>
            </a:endParaRPr>
          </a:p>
          <a:p>
            <a:pPr marL="0" indent="0" algn="just" rtl="1">
              <a:buNone/>
            </a:pPr>
            <a:r>
              <a:rPr lang="fa-IR" dirty="0">
                <a:cs typeface="B Mitra" panose="00000400000000000000" pitchFamily="2" charset="-78"/>
              </a:rPr>
              <a:t>تقسیم‌بندی‌های متعددی از نسل‌های مدیریت دانش ارائه‌شده‌اند:</a:t>
            </a:r>
            <a:endParaRPr lang="en-US" i="1" dirty="0">
              <a:cs typeface="B Mitra" panose="00000400000000000000" pitchFamily="2" charset="-78"/>
            </a:endParaRPr>
          </a:p>
          <a:p>
            <a:pPr lvl="0" algn="just" rtl="1"/>
            <a:r>
              <a:rPr lang="fa-IR" dirty="0">
                <a:cs typeface="B Mitra" panose="00000400000000000000" pitchFamily="2" charset="-78"/>
              </a:rPr>
              <a:t>دیدگاه سه مرحله‌ای</a:t>
            </a:r>
            <a:endParaRPr lang="en-US" dirty="0">
              <a:cs typeface="B Mitra" panose="00000400000000000000" pitchFamily="2" charset="-78"/>
            </a:endParaRPr>
          </a:p>
          <a:p>
            <a:pPr lvl="0" algn="just" rtl="1"/>
            <a:r>
              <a:rPr lang="fa-IR" dirty="0">
                <a:cs typeface="B Mitra" panose="00000400000000000000" pitchFamily="2" charset="-78"/>
              </a:rPr>
              <a:t>دیدگاه دو دوره‌ای</a:t>
            </a:r>
            <a:endParaRPr lang="en-US" dirty="0">
              <a:cs typeface="B Mitra" panose="00000400000000000000" pitchFamily="2" charset="-78"/>
            </a:endParaRPr>
          </a:p>
          <a:p>
            <a:pPr lvl="0" algn="just" rtl="1"/>
            <a:r>
              <a:rPr lang="fa-IR" dirty="0">
                <a:cs typeface="B Mitra" panose="00000400000000000000" pitchFamily="2" charset="-78"/>
              </a:rPr>
              <a:t>دیدگاه دو </a:t>
            </a:r>
            <a:r>
              <a:rPr lang="fa-IR" dirty="0" smtClean="0">
                <a:cs typeface="B Mitra" panose="00000400000000000000" pitchFamily="2" charset="-78"/>
              </a:rPr>
              <a:t>نسلی</a:t>
            </a:r>
          </a:p>
          <a:p>
            <a:pPr lvl="0" algn="just" rtl="1"/>
            <a:endParaRPr lang="en-US" dirty="0">
              <a:cs typeface="B Mitra" panose="00000400000000000000" pitchFamily="2" charset="-78"/>
            </a:endParaRPr>
          </a:p>
          <a:p>
            <a:pPr marL="0" indent="0" algn="ctr" rtl="1">
              <a:buNone/>
            </a:pPr>
            <a:r>
              <a:rPr lang="fa-IR" sz="2400" dirty="0">
                <a:solidFill>
                  <a:srgbClr val="FF0000"/>
                </a:solidFill>
                <a:cs typeface="B Mitra" panose="00000400000000000000" pitchFamily="2" charset="-78"/>
              </a:rPr>
              <a:t>به هر یک از این دیدگاه‌ها نقدهایی وارد است، اما نکته مهم نهفته در تقسیم‌بندی جریان مدیریت دانش، توجه داشتن به تغییرات فهم از مدیریت دانش برای به‌کارگیری آن است. اگر در پیاده‌سازی مدیریت دانش، دچار سوگیری به سمت نسل‌هایی که خطاهای آن‌ها روش شده است برویم، متحجرانه با مدیریت دانش برخورد کرده‌ایم!</a:t>
            </a:r>
            <a:endParaRPr lang="en-US" sz="2400" i="1" dirty="0">
              <a:solidFill>
                <a:srgbClr val="FF0000"/>
              </a:solidFill>
              <a:cs typeface="B Mitra" panose="00000400000000000000" pitchFamily="2" charset="-78"/>
            </a:endParaRPr>
          </a:p>
          <a:p>
            <a:pPr marL="0" indent="0" rtl="1">
              <a:buNone/>
            </a:pPr>
            <a:endParaRPr lang="en-US"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نسل‌های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26</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018922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ctr" rtl="1">
              <a:buNone/>
            </a:pPr>
            <a:endParaRPr lang="fa-IR" dirty="0" smtClean="0">
              <a:cs typeface="B Mitra" panose="00000400000000000000" pitchFamily="2" charset="-78"/>
            </a:endParaRPr>
          </a:p>
          <a:p>
            <a:pPr marL="0" indent="0" algn="ctr" rtl="1">
              <a:buNone/>
            </a:pPr>
            <a:r>
              <a:rPr lang="fa-IR" dirty="0" smtClean="0">
                <a:cs typeface="B Mitra" panose="00000400000000000000" pitchFamily="2" charset="-78"/>
              </a:rPr>
              <a:t>در </a:t>
            </a:r>
            <a:r>
              <a:rPr lang="fa-IR" dirty="0">
                <a:cs typeface="B Mitra" panose="00000400000000000000" pitchFamily="2" charset="-78"/>
              </a:rPr>
              <a:t>مورد امکان تدوین استاندارد برای مدیریت دانش، نظرهای متفاوتی وجود دارد. </a:t>
            </a:r>
            <a:endParaRPr lang="en-US" dirty="0" smtClean="0">
              <a:cs typeface="B Mitra" panose="00000400000000000000" pitchFamily="2" charset="-78"/>
            </a:endParaRPr>
          </a:p>
          <a:p>
            <a:pPr marL="0" indent="0" algn="just" rtl="1">
              <a:buNone/>
            </a:pPr>
            <a:endParaRPr lang="en-US" dirty="0">
              <a:cs typeface="B Mitra" panose="00000400000000000000" pitchFamily="2" charset="-78"/>
            </a:endParaRPr>
          </a:p>
          <a:p>
            <a:pPr algn="just" rtl="1"/>
            <a:r>
              <a:rPr lang="fa-IR" dirty="0" smtClean="0">
                <a:cs typeface="B Mitra" panose="00000400000000000000" pitchFamily="2" charset="-78"/>
              </a:rPr>
              <a:t>نظر </a:t>
            </a:r>
            <a:r>
              <a:rPr lang="fa-IR" dirty="0">
                <a:cs typeface="B Mitra" panose="00000400000000000000" pitchFamily="2" charset="-78"/>
              </a:rPr>
              <a:t>برخی از صاحب نظران این است که «مدیریت دانش» هنوز در مرحله‌ای قرار دارد که ایده‌های رقیب و ناسازگار زیادی مطرح می‌شوند و تلاش برای استانداردسازی مدیریت دانش، زود هنگام است. </a:t>
            </a:r>
            <a:endParaRPr lang="en-US" dirty="0" smtClean="0">
              <a:cs typeface="B Mitra" panose="00000400000000000000" pitchFamily="2" charset="-78"/>
            </a:endParaRPr>
          </a:p>
          <a:p>
            <a:pPr algn="just" rtl="1"/>
            <a:r>
              <a:rPr lang="fa-IR" dirty="0" smtClean="0">
                <a:cs typeface="B Mitra" panose="00000400000000000000" pitchFamily="2" charset="-78"/>
              </a:rPr>
              <a:t>در </a:t>
            </a:r>
            <a:r>
              <a:rPr lang="fa-IR" dirty="0">
                <a:cs typeface="B Mitra" panose="00000400000000000000" pitchFamily="2" charset="-78"/>
              </a:rPr>
              <a:t>چنین وضعیتی، تنها می‌توان از رهنمودهای استانداردها برای ایده گرفتن و آشنایی با ابعاد مختلف موضوع استفاده کرد</a:t>
            </a:r>
            <a:r>
              <a:rPr lang="en-US" dirty="0">
                <a:cs typeface="B Mitra" panose="00000400000000000000" pitchFamily="2" charset="-78"/>
              </a:rPr>
              <a:t>.</a:t>
            </a:r>
          </a:p>
          <a:p>
            <a:pPr rtl="1"/>
            <a:endParaRPr lang="en-US" i="1" dirty="0"/>
          </a:p>
          <a:p>
            <a:pPr marL="0" indent="0" rtl="1">
              <a:buNone/>
            </a:pPr>
            <a:endParaRPr lang="en-US" dirty="0"/>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استانداردهای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27</a:t>
            </a:fld>
            <a:endParaRPr lang="en-US"/>
          </a:p>
        </p:txBody>
      </p:sp>
    </p:spTree>
    <p:extLst>
      <p:ext uri="{BB962C8B-B14F-4D97-AF65-F5344CB8AC3E}">
        <p14:creationId xmlns:p14="http://schemas.microsoft.com/office/powerpoint/2010/main" val="413123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28</a:t>
            </a:fld>
            <a:endParaRPr lang="en-US" dirty="0"/>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47270" y="4931285"/>
            <a:ext cx="73342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6106" y="4755388"/>
            <a:ext cx="6096000" cy="1313821"/>
          </a:xfrm>
          <a:prstGeom prst="rect">
            <a:avLst/>
          </a:prstGeom>
        </p:spPr>
        <p:txBody>
          <a:bodyPr>
            <a:spAutoFit/>
          </a:bodyPr>
          <a:lstStyle/>
          <a:p>
            <a:pPr indent="180340" algn="r" rtl="1">
              <a:lnSpc>
                <a:spcPct val="107000"/>
              </a:lnSpc>
              <a:spcAft>
                <a:spcPts val="0"/>
              </a:spcAft>
            </a:pPr>
            <a:r>
              <a:rPr lang="ar-SA" dirty="0">
                <a:cs typeface="B Mitra" panose="00000400000000000000" pitchFamily="2" charset="-78"/>
              </a:rPr>
              <a:t>نشر هم‌افزا</a:t>
            </a:r>
            <a:endParaRPr lang="en-US" sz="1600"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تلفن: </a:t>
            </a:r>
            <a:r>
              <a:rPr lang="fa-IR" dirty="0" smtClean="0">
                <a:cs typeface="B Mitra" panose="00000400000000000000" pitchFamily="2" charset="-78"/>
              </a:rPr>
              <a:t>44745489 021 </a:t>
            </a:r>
            <a:endParaRPr lang="fa-IR"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وب: </a:t>
            </a:r>
            <a:r>
              <a:rPr lang="en-US" dirty="0">
                <a:cs typeface="B Mitra" panose="00000400000000000000" pitchFamily="2" charset="-78"/>
              </a:rPr>
              <a:t>www.hamafza.ir/nashrehamafza</a:t>
            </a:r>
            <a:endParaRPr lang="en-US" sz="1600" dirty="0">
              <a:cs typeface="B Mitra" panose="00000400000000000000" pitchFamily="2" charset="-78"/>
            </a:endParaRPr>
          </a:p>
          <a:p>
            <a:pPr algn="r" rtl="1">
              <a:lnSpc>
                <a:spcPct val="120000"/>
              </a:lnSpc>
              <a:spcAft>
                <a:spcPts val="0"/>
              </a:spcAft>
            </a:pPr>
            <a:r>
              <a:rPr lang="en-US" dirty="0" smtClean="0">
                <a:cs typeface="B Mitra" panose="00000400000000000000" pitchFamily="2" charset="-78"/>
              </a:rPr>
              <a:t>    </a:t>
            </a:r>
            <a:r>
              <a:rPr lang="fa-IR" dirty="0" smtClean="0">
                <a:cs typeface="B Mitra" panose="00000400000000000000" pitchFamily="2" charset="-78"/>
              </a:rPr>
              <a:t>ف</a:t>
            </a:r>
            <a:r>
              <a:rPr lang="ar-YE" dirty="0" smtClean="0">
                <a:cs typeface="B Mitra" panose="00000400000000000000" pitchFamily="2" charset="-78"/>
              </a:rPr>
              <a:t>روش اينترنتي</a:t>
            </a:r>
            <a:r>
              <a:rPr lang="fa-IR" dirty="0" smtClean="0">
                <a:cs typeface="B Mitra" panose="00000400000000000000" pitchFamily="2" charset="-78"/>
              </a:rPr>
              <a:t>:38990</a:t>
            </a:r>
            <a:r>
              <a:rPr lang="en-US" dirty="0" smtClean="0">
                <a:cs typeface="B Mitra" panose="00000400000000000000" pitchFamily="2" charset="-78"/>
              </a:rPr>
              <a:t>  </a:t>
            </a:r>
            <a:r>
              <a:rPr lang="en-US" sz="1600" dirty="0" smtClean="0">
                <a:cs typeface="B Mitra" panose="00000400000000000000" pitchFamily="2" charset="-78"/>
              </a:rPr>
              <a:t>www</a:t>
            </a:r>
            <a:r>
              <a:rPr lang="en-US" sz="1600" dirty="0">
                <a:cs typeface="B Mitra" panose="00000400000000000000" pitchFamily="2" charset="-78"/>
              </a:rPr>
              <a:t>. hamafza.ir/</a:t>
            </a:r>
            <a:endParaRPr lang="en-US" dirty="0">
              <a:cs typeface="B Mitra" panose="00000400000000000000" pitchFamily="2" charset="-78"/>
            </a:endParaRPr>
          </a:p>
        </p:txBody>
      </p:sp>
      <p:sp>
        <p:nvSpPr>
          <p:cNvPr id="4" name="TextBox 3"/>
          <p:cNvSpPr txBox="1"/>
          <p:nvPr/>
        </p:nvSpPr>
        <p:spPr>
          <a:xfrm>
            <a:off x="1921565" y="1838512"/>
            <a:ext cx="7752519" cy="1938992"/>
          </a:xfrm>
          <a:prstGeom prst="rect">
            <a:avLst/>
          </a:prstGeom>
          <a:noFill/>
        </p:spPr>
        <p:txBody>
          <a:bodyPr wrap="square" rtlCol="0">
            <a:spAutoFit/>
          </a:bodyPr>
          <a:lstStyle/>
          <a:p>
            <a:pPr algn="ctr" rtl="1">
              <a:lnSpc>
                <a:spcPct val="150000"/>
              </a:lnSpc>
            </a:pPr>
            <a:r>
              <a:rPr lang="fa-IR" sz="2400" dirty="0" smtClean="0">
                <a:cs typeface="B Mitra" panose="00000400000000000000" pitchFamily="2" charset="-78"/>
              </a:rPr>
              <a:t>برای ارتباط با مولف، بحث درباره محتوای کتاب، دریافت اسلایدها، فیلم آموزشی و نرم‌افزار مدیریت دانش هم‌افزا به این نشانی </a:t>
            </a:r>
            <a:r>
              <a:rPr lang="fa-IR" sz="2400" dirty="0">
                <a:cs typeface="B Mitra" panose="00000400000000000000" pitchFamily="2" charset="-78"/>
              </a:rPr>
              <a:t>مراجعه </a:t>
            </a:r>
            <a:r>
              <a:rPr lang="fa-IR" sz="2400" dirty="0" smtClean="0">
                <a:cs typeface="B Mitra" panose="00000400000000000000" pitchFamily="2" charset="-78"/>
              </a:rPr>
              <a:t>نمایید:</a:t>
            </a:r>
            <a:endParaRPr lang="en-US" sz="2400" dirty="0">
              <a:cs typeface="B Mitra" panose="00000400000000000000" pitchFamily="2" charset="-78"/>
            </a:endParaRPr>
          </a:p>
          <a:p>
            <a:pPr algn="ctr" rtl="1">
              <a:lnSpc>
                <a:spcPct val="150000"/>
              </a:lnSpc>
            </a:pPr>
            <a:r>
              <a:rPr lang="fa-IR" sz="3200" u="sng" dirty="0" smtClean="0">
                <a:solidFill>
                  <a:srgbClr val="0070C0"/>
                </a:solidFill>
                <a:cs typeface="B Mitra" panose="00000400000000000000" pitchFamily="2" charset="-78"/>
              </a:rPr>
              <a:t>38990</a:t>
            </a:r>
            <a:r>
              <a:rPr lang="en-US" sz="2800" u="sng" dirty="0" smtClean="0">
                <a:solidFill>
                  <a:srgbClr val="0070C0"/>
                </a:solidFill>
                <a:cs typeface="B Mitra" panose="00000400000000000000" pitchFamily="2" charset="-78"/>
              </a:rPr>
              <a:t>www</a:t>
            </a:r>
            <a:r>
              <a:rPr lang="en-US" sz="2800" u="sng" dirty="0">
                <a:solidFill>
                  <a:srgbClr val="0070C0"/>
                </a:solidFill>
                <a:cs typeface="B Mitra" panose="00000400000000000000" pitchFamily="2" charset="-78"/>
              </a:rPr>
              <a:t>. hamafza.ir</a:t>
            </a:r>
            <a:r>
              <a:rPr lang="en-US" sz="2800" u="sng" dirty="0" smtClean="0">
                <a:solidFill>
                  <a:srgbClr val="0070C0"/>
                </a:solidFill>
                <a:cs typeface="B Mitra" panose="00000400000000000000" pitchFamily="2" charset="-78"/>
              </a:rPr>
              <a:t>/</a:t>
            </a:r>
            <a:endParaRPr lang="fa-IR" sz="3200" u="sng" dirty="0">
              <a:solidFill>
                <a:srgbClr val="0070C0"/>
              </a:solidFill>
              <a:cs typeface="B Mitra" panose="00000400000000000000" pitchFamily="2" charset="-78"/>
            </a:endParaRPr>
          </a:p>
        </p:txBody>
      </p:sp>
    </p:spTree>
    <p:extLst>
      <p:ext uri="{BB962C8B-B14F-4D97-AF65-F5344CB8AC3E}">
        <p14:creationId xmlns:p14="http://schemas.microsoft.com/office/powerpoint/2010/main" val="3589633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a:t>
            </a:fld>
            <a:endParaRPr lang="en-US" dirty="0"/>
          </a:p>
        </p:txBody>
      </p:sp>
      <p:graphicFrame>
        <p:nvGraphicFramePr>
          <p:cNvPr id="7" name="Diagram 6"/>
          <p:cNvGraphicFramePr/>
          <p:nvPr>
            <p:extLst>
              <p:ext uri="{D42A27DB-BD31-4B8C-83A1-F6EECF244321}">
                <p14:modId xmlns:p14="http://schemas.microsoft.com/office/powerpoint/2010/main" val="659426920"/>
              </p:ext>
            </p:extLst>
          </p:nvPr>
        </p:nvGraphicFramePr>
        <p:xfrm>
          <a:off x="2637182" y="1311965"/>
          <a:ext cx="6758609" cy="4015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فهرست مطالب فصل چهارم</a:t>
            </a:r>
            <a:endParaRPr lang="en-US" b="1" dirty="0">
              <a:solidFill>
                <a:srgbClr val="0070C0"/>
              </a:solidFill>
              <a:cs typeface="B Mitra" panose="00000400000000000000" pitchFamily="2" charset="-78"/>
            </a:endParaRPr>
          </a:p>
        </p:txBody>
      </p:sp>
      <p:sp>
        <p:nvSpPr>
          <p:cNvPr id="2" name="Content Placeholder 1"/>
          <p:cNvSpPr>
            <a:spLocks noGrp="1"/>
          </p:cNvSpPr>
          <p:nvPr>
            <p:ph idx="1"/>
          </p:nvPr>
        </p:nvSpPr>
        <p:spPr/>
        <p:txBody>
          <a:bodyPr/>
          <a:lstStyle/>
          <a:p>
            <a:endParaRPr lang="fa-IR" dirty="0"/>
          </a:p>
        </p:txBody>
      </p:sp>
      <p:pic>
        <p:nvPicPr>
          <p:cNvPr id="12" name="Content Placeholder 9"/>
          <p:cNvPicPr>
            <a:picLocks noChangeAspect="1"/>
          </p:cNvPicPr>
          <p:nvPr/>
        </p:nvPicPr>
        <p:blipFill rotWithShape="1">
          <a:blip r:embed="rId9"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034060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just" rtl="1">
              <a:buNone/>
            </a:pPr>
            <a:r>
              <a:rPr lang="fa-IR" dirty="0">
                <a:cs typeface="B Mitra" panose="00000400000000000000" pitchFamily="2" charset="-78"/>
              </a:rPr>
              <a:t>اهمیت مدیریت دانش به لحاظ نظری چندان مورد تردید نیست، اما ممکن است ضرورت و اثربخشی مدیریت دانش برای مواردی مبهم بوده و چنین پرسش‌هایی مطرح باشند</a:t>
            </a:r>
            <a:r>
              <a:rPr lang="en-US" dirty="0" smtClean="0">
                <a:cs typeface="B Mitra" panose="00000400000000000000" pitchFamily="2" charset="-78"/>
              </a:rPr>
              <a:t>:</a:t>
            </a:r>
            <a:endParaRPr lang="fa-IR" dirty="0" smtClean="0">
              <a:cs typeface="B Mitra" panose="00000400000000000000" pitchFamily="2" charset="-78"/>
            </a:endParaRPr>
          </a:p>
          <a:p>
            <a:pPr marL="0" indent="0" algn="just" rtl="1">
              <a:buNone/>
            </a:pPr>
            <a:endParaRPr lang="en-US" dirty="0">
              <a:cs typeface="B Mitra" panose="00000400000000000000" pitchFamily="2" charset="-78"/>
            </a:endParaRPr>
          </a:p>
          <a:p>
            <a:pPr algn="just" rtl="1"/>
            <a:r>
              <a:rPr lang="fa-IR" dirty="0">
                <a:cs typeface="B Mitra" panose="00000400000000000000" pitchFamily="2" charset="-78"/>
              </a:rPr>
              <a:t>مدیریت دانش چه فایده‌ای برای ما دارد؟</a:t>
            </a:r>
            <a:endParaRPr lang="en-US" dirty="0">
              <a:cs typeface="B Mitra" panose="00000400000000000000" pitchFamily="2" charset="-78"/>
            </a:endParaRPr>
          </a:p>
          <a:p>
            <a:pPr algn="just" rtl="1"/>
            <a:r>
              <a:rPr lang="fa-IR" dirty="0">
                <a:cs typeface="B Mitra" panose="00000400000000000000" pitchFamily="2" charset="-78"/>
              </a:rPr>
              <a:t>تا چه حد می‌توان به دستاوردهای وعده داده‌شده درباره مدیریت دانش امیدوار بود؟</a:t>
            </a:r>
            <a:endParaRPr lang="en-US" dirty="0">
              <a:cs typeface="B Mitra" panose="00000400000000000000" pitchFamily="2" charset="-78"/>
            </a:endParaRPr>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a:t>
            </a:fld>
            <a:endParaRPr lang="en-US"/>
          </a:p>
        </p:txBody>
      </p:sp>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020671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just" rtl="1">
              <a:buNone/>
            </a:pPr>
            <a:endParaRPr lang="fa-IR" dirty="0" smtClean="0">
              <a:cs typeface="B Mitra" panose="00000400000000000000" pitchFamily="2" charset="-78"/>
            </a:endParaRPr>
          </a:p>
          <a:p>
            <a:pPr marL="0" indent="0" algn="just" rtl="1">
              <a:buNone/>
            </a:pPr>
            <a:r>
              <a:rPr lang="fa-IR" dirty="0">
                <a:cs typeface="B Mitra" panose="00000400000000000000" pitchFamily="2" charset="-78"/>
              </a:rPr>
              <a:t>به این پرسش‌ها می‌توان یک پاسخ کلی داد:</a:t>
            </a:r>
            <a:endParaRPr lang="en-US" dirty="0">
              <a:cs typeface="B Mitra" panose="00000400000000000000" pitchFamily="2" charset="-78"/>
            </a:endParaRPr>
          </a:p>
          <a:p>
            <a:pPr marL="0" indent="0" algn="ctr" rtl="1">
              <a:lnSpc>
                <a:spcPct val="150000"/>
              </a:lnSpc>
              <a:buNone/>
            </a:pPr>
            <a:r>
              <a:rPr lang="fa-IR" dirty="0">
                <a:solidFill>
                  <a:srgbClr val="FF0000"/>
                </a:solidFill>
                <a:cs typeface="B Mitra" panose="00000400000000000000" pitchFamily="2" charset="-78"/>
              </a:rPr>
              <a:t>«مدیریت دانش رویکردی برای نظم دادن به فعالیت‌های علمی است. همه افراد، گروه‌ها، سازمان‌ها و جوامعی اهدافی را پیگیری کرده و فعالیت‌های علمی را انجام داده یا باید انجام دهند؛ حال هرچه این اهداف و فعالیت‌ها گسترده‌تر، متنوع‌تر و پیچیده‌تر باشند؛ ضرورت مدیریت دانش در طراحی و اجرای آن‌ها بیشتر می‌شود.»</a:t>
            </a:r>
            <a:endParaRPr lang="en-US" dirty="0">
              <a:solidFill>
                <a:srgbClr val="FF0000"/>
              </a:solidFill>
              <a:cs typeface="B Mitra" panose="00000400000000000000" pitchFamily="2" charset="-78"/>
            </a:endParaRPr>
          </a:p>
          <a:p>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5</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763385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1575987014"/>
              </p:ext>
            </p:extLst>
          </p:nvPr>
        </p:nvGraphicFramePr>
        <p:xfrm>
          <a:off x="1192695" y="1172932"/>
          <a:ext cx="9833114" cy="4909815"/>
        </p:xfrm>
        <a:graphic>
          <a:graphicData uri="http://schemas.openxmlformats.org/drawingml/2006/table">
            <a:tbl>
              <a:tblPr rtl="1" firstRow="1" bandRow="1">
                <a:tableStyleId>{5C22544A-7EE6-4342-B048-85BDC9FD1C3A}</a:tableStyleId>
              </a:tblPr>
              <a:tblGrid>
                <a:gridCol w="4916557"/>
                <a:gridCol w="4916557"/>
              </a:tblGrid>
              <a:tr h="478121">
                <a:tc>
                  <a:txBody>
                    <a:bodyPr/>
                    <a:lstStyle/>
                    <a:p>
                      <a:pPr indent="215900" algn="ctr" rtl="1">
                        <a:lnSpc>
                          <a:spcPct val="107000"/>
                        </a:lnSpc>
                        <a:spcAft>
                          <a:spcPts val="0"/>
                        </a:spcAft>
                      </a:pPr>
                      <a:r>
                        <a:rPr lang="fa-IR" sz="2000" dirty="0">
                          <a:effectLst/>
                          <a:cs typeface="B Mitra" panose="00000400000000000000" pitchFamily="2" charset="-78"/>
                        </a:rPr>
                        <a:t> حوزه دانش</a:t>
                      </a:r>
                      <a:endParaRPr lang="en-US" sz="1600" dirty="0">
                        <a:effectLst/>
                        <a:latin typeface="Calibri" panose="020F0502020204030204" pitchFamily="34" charset="0"/>
                        <a:ea typeface="Calibri" panose="020F0502020204030204" pitchFamily="34" charset="0"/>
                        <a:cs typeface="B Mitra" panose="00000400000000000000" pitchFamily="2" charset="-78"/>
                      </a:endParaRPr>
                    </a:p>
                  </a:txBody>
                  <a:tcPr/>
                </a:tc>
                <a:tc>
                  <a:txBody>
                    <a:bodyPr/>
                    <a:lstStyle/>
                    <a:p>
                      <a:pPr indent="215900" algn="ctr" rtl="1">
                        <a:lnSpc>
                          <a:spcPct val="107000"/>
                        </a:lnSpc>
                        <a:spcAft>
                          <a:spcPts val="0"/>
                        </a:spcAft>
                      </a:pPr>
                      <a:r>
                        <a:rPr lang="fa-IR" sz="2000">
                          <a:effectLst/>
                          <a:cs typeface="B Mitra" panose="00000400000000000000" pitchFamily="2" charset="-78"/>
                        </a:rPr>
                        <a:t>حوزه مالی</a:t>
                      </a:r>
                      <a:endParaRPr lang="en-US" sz="1600">
                        <a:effectLst/>
                        <a:latin typeface="Calibri" panose="020F0502020204030204" pitchFamily="34" charset="0"/>
                        <a:ea typeface="Calibri" panose="020F0502020204030204" pitchFamily="34" charset="0"/>
                        <a:cs typeface="B Mitra" panose="00000400000000000000" pitchFamily="2" charset="-78"/>
                      </a:endParaRPr>
                    </a:p>
                  </a:txBody>
                  <a:tcPr/>
                </a:tc>
              </a:tr>
              <a:tr h="923538">
                <a:tc>
                  <a:txBody>
                    <a:bodyPr/>
                    <a:lstStyle/>
                    <a:p>
                      <a:pPr indent="215900" algn="ctr" rtl="1">
                        <a:lnSpc>
                          <a:spcPct val="107000"/>
                        </a:lnSpc>
                        <a:spcAft>
                          <a:spcPts val="0"/>
                        </a:spcAft>
                      </a:pPr>
                      <a:r>
                        <a:rPr lang="fa-IR" sz="2000">
                          <a:effectLst/>
                          <a:cs typeface="B Mitra" panose="00000400000000000000" pitchFamily="2" charset="-78"/>
                        </a:rPr>
                        <a:t>یک سازمان، فعالیت‌های دانشی (آموزش، انتشار، پرس‌وجو، ثبت درس‌های آموخته‌شده و ...) انجام می‌دهد.</a:t>
                      </a:r>
                      <a:endParaRPr lang="en-US" sz="1800">
                        <a:effectLst/>
                        <a:latin typeface="Calibri" panose="020F0502020204030204" pitchFamily="34" charset="0"/>
                        <a:ea typeface="Calibri" panose="020F0502020204030204" pitchFamily="34" charset="0"/>
                        <a:cs typeface="B Mitra" panose="00000400000000000000" pitchFamily="2" charset="-78"/>
                      </a:endParaRPr>
                    </a:p>
                  </a:txBody>
                  <a:tcPr/>
                </a:tc>
                <a:tc>
                  <a:txBody>
                    <a:bodyPr/>
                    <a:lstStyle/>
                    <a:p>
                      <a:pPr indent="215900" algn="ctr" rtl="1">
                        <a:lnSpc>
                          <a:spcPct val="107000"/>
                        </a:lnSpc>
                        <a:spcAft>
                          <a:spcPts val="0"/>
                        </a:spcAft>
                      </a:pPr>
                      <a:r>
                        <a:rPr lang="fa-IR" sz="2000">
                          <a:effectLst/>
                          <a:cs typeface="B Mitra" panose="00000400000000000000" pitchFamily="2" charset="-78"/>
                        </a:rPr>
                        <a:t>یک فروشگاه خواربارفروشی، فعالیت‌های مالی (خرید، فروش، انبارداری و ...) انجام می‌دهد.</a:t>
                      </a:r>
                      <a:endParaRPr lang="en-US" sz="1800">
                        <a:effectLst/>
                        <a:latin typeface="Calibri" panose="020F0502020204030204" pitchFamily="34" charset="0"/>
                        <a:ea typeface="Calibri" panose="020F0502020204030204" pitchFamily="34" charset="0"/>
                        <a:cs typeface="B Mitra" panose="00000400000000000000" pitchFamily="2" charset="-78"/>
                      </a:endParaRPr>
                    </a:p>
                  </a:txBody>
                  <a:tcPr/>
                </a:tc>
              </a:tr>
              <a:tr h="932419">
                <a:tc>
                  <a:txBody>
                    <a:bodyPr/>
                    <a:lstStyle/>
                    <a:p>
                      <a:pPr indent="215900" algn="ctr" rtl="1">
                        <a:lnSpc>
                          <a:spcPct val="107000"/>
                        </a:lnSpc>
                        <a:spcAft>
                          <a:spcPts val="0"/>
                        </a:spcAft>
                      </a:pPr>
                      <a:r>
                        <a:rPr lang="fa-IR" sz="2000">
                          <a:effectLst/>
                          <a:cs typeface="B Mitra" panose="00000400000000000000" pitchFamily="2" charset="-78"/>
                        </a:rPr>
                        <a:t>اگر گستردگی، تنوع و پیچیدگی فعالیت‌ها یا ذی‌حقان یک سازمان زیاد باشد، نیاز به مدیریت دانش دارد</a:t>
                      </a:r>
                      <a:r>
                        <a:rPr lang="en-US" sz="2000">
                          <a:effectLst/>
                          <a:cs typeface="B Mitra" panose="00000400000000000000" pitchFamily="2" charset="-78"/>
                        </a:rPr>
                        <a:t>.</a:t>
                      </a:r>
                      <a:endParaRPr lang="en-US" sz="1800">
                        <a:effectLst/>
                        <a:latin typeface="Calibri" panose="020F0502020204030204" pitchFamily="34" charset="0"/>
                        <a:ea typeface="Calibri" panose="020F0502020204030204" pitchFamily="34" charset="0"/>
                        <a:cs typeface="B Mitra" panose="00000400000000000000" pitchFamily="2" charset="-78"/>
                      </a:endParaRPr>
                    </a:p>
                  </a:txBody>
                  <a:tcPr/>
                </a:tc>
                <a:tc>
                  <a:txBody>
                    <a:bodyPr/>
                    <a:lstStyle/>
                    <a:p>
                      <a:pPr indent="215900" algn="ctr" rtl="1">
                        <a:lnSpc>
                          <a:spcPct val="107000"/>
                        </a:lnSpc>
                        <a:spcAft>
                          <a:spcPts val="0"/>
                        </a:spcAft>
                      </a:pPr>
                      <a:r>
                        <a:rPr lang="fa-IR" sz="2000">
                          <a:effectLst/>
                          <a:cs typeface="B Mitra" panose="00000400000000000000" pitchFamily="2" charset="-78"/>
                        </a:rPr>
                        <a:t>اگر فعالیت فروشگاه زیاد باشد (مانند یک فروشگاه بزرگ) نیاز به مدیریت مالی دارد.</a:t>
                      </a:r>
                      <a:endParaRPr lang="en-US" sz="1800">
                        <a:effectLst/>
                        <a:latin typeface="Calibri" panose="020F0502020204030204" pitchFamily="34" charset="0"/>
                        <a:ea typeface="Calibri" panose="020F0502020204030204" pitchFamily="34" charset="0"/>
                        <a:cs typeface="B Mitra" panose="00000400000000000000" pitchFamily="2" charset="-78"/>
                      </a:endParaRPr>
                    </a:p>
                  </a:txBody>
                  <a:tcPr/>
                </a:tc>
              </a:tr>
              <a:tr h="1784957">
                <a:tc>
                  <a:txBody>
                    <a:bodyPr/>
                    <a:lstStyle/>
                    <a:p>
                      <a:pPr indent="215900" algn="ctr" rtl="1">
                        <a:lnSpc>
                          <a:spcPct val="107000"/>
                        </a:lnSpc>
                        <a:spcAft>
                          <a:spcPts val="0"/>
                        </a:spcAft>
                      </a:pPr>
                      <a:r>
                        <a:rPr lang="fa-IR" sz="2000">
                          <a:effectLst/>
                          <a:cs typeface="B Mitra" panose="00000400000000000000" pitchFamily="2" charset="-78"/>
                        </a:rPr>
                        <a:t>اگر حجم فعالیت‌های دانشی اندک باشد می‌توان از ایمیل معمولی، صحبت‌های شفاهی سر میز غذا، نرم‌افزارهایی مانند ورد و در حالت پیشرفته‌تر از شیرپونت استفاده کرد؛ اما اگر حجم فعالیت‌های دانشی زیاد باشد باید از نرم‌افزارهای مدیریت دانش باقابلیت‌هایی مانند ویکی، شبکه اجتماعی و ... استفاده نمود.</a:t>
                      </a:r>
                      <a:endParaRPr lang="en-US" sz="1800">
                        <a:effectLst/>
                        <a:latin typeface="Calibri" panose="020F0502020204030204" pitchFamily="34" charset="0"/>
                        <a:ea typeface="Calibri" panose="020F0502020204030204" pitchFamily="34" charset="0"/>
                        <a:cs typeface="B Mitra" panose="00000400000000000000" pitchFamily="2" charset="-78"/>
                      </a:endParaRPr>
                    </a:p>
                  </a:txBody>
                  <a:tcPr/>
                </a:tc>
                <a:tc>
                  <a:txBody>
                    <a:bodyPr/>
                    <a:lstStyle/>
                    <a:p>
                      <a:pPr indent="215900" algn="ctr" rtl="1">
                        <a:lnSpc>
                          <a:spcPct val="107000"/>
                        </a:lnSpc>
                        <a:spcAft>
                          <a:spcPts val="0"/>
                        </a:spcAft>
                      </a:pPr>
                      <a:r>
                        <a:rPr lang="fa-IR" sz="2000" dirty="0">
                          <a:effectLst/>
                          <a:cs typeface="B Mitra" panose="00000400000000000000" pitchFamily="2" charset="-78"/>
                        </a:rPr>
                        <a:t>اگر حجم حساب‌ها اندک باشد، می‌توان در یک دفتر آن‌ها را ثبت کرد، در حالت پیشرفته‌تر می‌توان از نرم‌افزار اکسل استفاده کرد، اما اگر حجم فعالیت‌های مالی زیاد باشد باید از نرم‌افزارهای مالی (حسابداری و انبارداری و ...) استفاده نمود.</a:t>
                      </a:r>
                      <a:endParaRPr lang="en-US" sz="1800" dirty="0">
                        <a:effectLst/>
                        <a:latin typeface="Calibri" panose="020F0502020204030204" pitchFamily="34" charset="0"/>
                        <a:ea typeface="Calibri" panose="020F0502020204030204" pitchFamily="34" charset="0"/>
                        <a:cs typeface="B Mitra" panose="00000400000000000000" pitchFamily="2" charset="-78"/>
                      </a:endParaRPr>
                    </a:p>
                  </a:txBody>
                  <a:tcPr/>
                </a:tc>
              </a:tr>
              <a:tr h="790780">
                <a:tc>
                  <a:txBody>
                    <a:bodyPr/>
                    <a:lstStyle/>
                    <a:p>
                      <a:pPr indent="215900" algn="ctr" rtl="1">
                        <a:lnSpc>
                          <a:spcPct val="107000"/>
                        </a:lnSpc>
                        <a:spcAft>
                          <a:spcPts val="0"/>
                        </a:spcAft>
                      </a:pPr>
                      <a:r>
                        <a:rPr lang="fa-IR" sz="2000">
                          <a:effectLst/>
                          <a:cs typeface="B Mitra" panose="00000400000000000000" pitchFamily="2" charset="-78"/>
                        </a:rPr>
                        <a:t>همه سازمان‌ها نیاز به تمرکز بر مدیریت دانش و استفاده از نرم‌افزار تخصصی مدیریت دانش ندارند.</a:t>
                      </a:r>
                      <a:endParaRPr lang="en-US" sz="1800">
                        <a:effectLst/>
                        <a:latin typeface="Calibri" panose="020F0502020204030204" pitchFamily="34" charset="0"/>
                        <a:ea typeface="Calibri" panose="020F0502020204030204" pitchFamily="34" charset="0"/>
                        <a:cs typeface="B Mitra" panose="00000400000000000000" pitchFamily="2" charset="-78"/>
                      </a:endParaRPr>
                    </a:p>
                  </a:txBody>
                  <a:tcPr/>
                </a:tc>
                <a:tc>
                  <a:txBody>
                    <a:bodyPr/>
                    <a:lstStyle/>
                    <a:p>
                      <a:pPr indent="215900" algn="ctr" rtl="1">
                        <a:lnSpc>
                          <a:spcPct val="107000"/>
                        </a:lnSpc>
                        <a:spcAft>
                          <a:spcPts val="0"/>
                        </a:spcAft>
                      </a:pPr>
                      <a:r>
                        <a:rPr lang="fa-IR" sz="2000" dirty="0">
                          <a:effectLst/>
                          <a:cs typeface="B Mitra" panose="00000400000000000000" pitchFamily="2" charset="-78"/>
                        </a:rPr>
                        <a:t>همه فروشگاه‌ها نیاز به تمرکز بر مدیریت مالی و استفاده از نرم‌افزار تخصصی حسابداری ندارند.</a:t>
                      </a:r>
                      <a:endParaRPr lang="en-US" sz="1800" dirty="0">
                        <a:effectLst/>
                        <a:latin typeface="Calibri" panose="020F0502020204030204" pitchFamily="34" charset="0"/>
                        <a:ea typeface="Calibri" panose="020F0502020204030204" pitchFamily="34" charset="0"/>
                        <a:cs typeface="B Mitra" panose="00000400000000000000" pitchFamily="2" charset="-78"/>
                      </a:endParaRPr>
                    </a:p>
                  </a:txBody>
                  <a:tcPr/>
                </a:tc>
              </a:tr>
            </a:tbl>
          </a:graphicData>
        </a:graphic>
      </p:graphicFrame>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6</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06833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7</a:t>
            </a:fld>
            <a:endParaRPr lang="en-US"/>
          </a:p>
        </p:txBody>
      </p:sp>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3608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8</a:t>
            </a:fld>
            <a:endParaRPr lang="en-US"/>
          </a:p>
        </p:txBody>
      </p:sp>
      <p:sp>
        <p:nvSpPr>
          <p:cNvPr id="7" name="Rounded Rectangular Callout 6"/>
          <p:cNvSpPr/>
          <p:nvPr/>
        </p:nvSpPr>
        <p:spPr>
          <a:xfrm>
            <a:off x="633251" y="1334438"/>
            <a:ext cx="6946994" cy="3835109"/>
          </a:xfrm>
          <a:prstGeom prst="wedgeRoundRectCallout">
            <a:avLst>
              <a:gd name="adj1" fmla="val 65074"/>
              <a:gd name="adj2" fmla="val -17256"/>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ماهیت دانش</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defRPr/>
            </a:pPr>
            <a:endParaRPr lang="fa-IR" sz="2000" dirty="0" smtClean="0">
              <a:solidFill>
                <a:schemeClr val="bg1">
                  <a:lumMod val="50000"/>
                </a:schemeClr>
              </a:solidFill>
              <a:cs typeface="B Mitra" panose="00000400000000000000" pitchFamily="2" charset="-78"/>
            </a:endParaRPr>
          </a:p>
          <a:p>
            <a:pPr algn="just" rtl="1"/>
            <a:r>
              <a:rPr lang="fa-IR" sz="2000" dirty="0">
                <a:solidFill>
                  <a:schemeClr val="tx1"/>
                </a:solidFill>
                <a:cs typeface="B Mitra" panose="00000400000000000000" pitchFamily="2" charset="-78"/>
              </a:rPr>
              <a:t>دانش چندان قابل تقلید نیست؛ باید متناسب با نیازهای هر فرد و سازمان جذب و یا تولید شود؛ بنابراین مزیت در دانش مهم‌ترین نقش را در پیشرو بودن، پیشرو ماندن و موفق شدن ایفا می‌کند</a:t>
            </a:r>
            <a:r>
              <a:rPr lang="en-US" sz="2000" dirty="0" smtClean="0">
                <a:solidFill>
                  <a:schemeClr val="tx1"/>
                </a:solidFill>
                <a:cs typeface="B Mitra" panose="00000400000000000000" pitchFamily="2" charset="-78"/>
              </a:rPr>
              <a:t>.</a:t>
            </a:r>
            <a:endParaRPr lang="fa-IR" sz="2000" dirty="0" smtClean="0">
              <a:solidFill>
                <a:schemeClr val="tx1"/>
              </a:solidFill>
              <a:cs typeface="B Mitra" panose="00000400000000000000" pitchFamily="2" charset="-78"/>
            </a:endParaRPr>
          </a:p>
          <a:p>
            <a:pPr algn="just" rtl="1"/>
            <a:endParaRPr lang="en-US" sz="2000" dirty="0">
              <a:solidFill>
                <a:schemeClr val="tx1"/>
              </a:solidFill>
              <a:cs typeface="B Mitra" panose="00000400000000000000" pitchFamily="2" charset="-78"/>
            </a:endParaRPr>
          </a:p>
          <a:p>
            <a:pPr algn="just" rtl="1"/>
            <a:r>
              <a:rPr lang="fa-IR" sz="2000" dirty="0">
                <a:solidFill>
                  <a:schemeClr val="tx1"/>
                </a:solidFill>
                <a:cs typeface="B Mitra" panose="00000400000000000000" pitchFamily="2" charset="-78"/>
              </a:rPr>
              <a:t>برخی از مشکلات پیش رو برای تقلید دانش عبارت‌اند از:</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فرصت </a:t>
            </a:r>
            <a:r>
              <a:rPr lang="fa-IR" sz="2000" dirty="0" smtClean="0">
                <a:solidFill>
                  <a:schemeClr val="tx1"/>
                </a:solidFill>
                <a:cs typeface="B Mitra" panose="00000400000000000000" pitchFamily="2" charset="-78"/>
              </a:rPr>
              <a:t>زمانی</a:t>
            </a:r>
            <a:endParaRPr lang="en-US" sz="2000"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a:solidFill>
                  <a:schemeClr val="tx1"/>
                </a:solidFill>
                <a:cs typeface="B Mitra" panose="00000400000000000000" pitchFamily="2" charset="-78"/>
              </a:rPr>
              <a:t>پنهان بودن دلایل</a:t>
            </a:r>
          </a:p>
          <a:p>
            <a:pPr algn="just" rtl="1">
              <a:defRPr/>
            </a:pPr>
            <a:endParaRPr lang="fa-IR" sz="2000" b="1" dirty="0">
              <a:solidFill>
                <a:schemeClr val="bg1">
                  <a:lumMod val="50000"/>
                </a:schemeClr>
              </a:solidFill>
              <a:cs typeface="B Mitra" pitchFamily="2" charset="-78"/>
            </a:endParaRPr>
          </a:p>
        </p:txBody>
      </p:sp>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659518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122" name="Content Placeholder 2"/>
          <p:cNvSpPr>
            <a:spLocks noGrp="1"/>
          </p:cNvSpPr>
          <p:nvPr>
            <p:ph idx="1"/>
          </p:nvPr>
        </p:nvSpPr>
        <p:spPr>
          <a:xfrm>
            <a:off x="1152939" y="887896"/>
            <a:ext cx="9640483" cy="4757530"/>
          </a:xfrm>
        </p:spPr>
        <p:txBody>
          <a:bodyPr>
            <a:normAutofit/>
          </a:bodyPr>
          <a:lstStyle/>
          <a:p>
            <a:pPr marL="0" indent="0" algn="r" rtl="1">
              <a:buNone/>
            </a:pPr>
            <a:r>
              <a:rPr lang="fa-IR" sz="2400" dirty="0">
                <a:solidFill>
                  <a:schemeClr val="bg1">
                    <a:lumMod val="50000"/>
                  </a:schemeClr>
                </a:solidFill>
                <a:cs typeface="B Mitra" panose="00000400000000000000" pitchFamily="2" charset="-78"/>
              </a:rPr>
              <a:t>پاسخ خاص به سؤال «ضرورت مدیریت دانش» بستگی به شرایط و وضعیت فرد، گروه یا سازمان موردنظر دارد. </a:t>
            </a:r>
            <a:endParaRPr lang="fa-IR" sz="2400" dirty="0" smtClean="0">
              <a:solidFill>
                <a:schemeClr val="bg1">
                  <a:lumMod val="50000"/>
                </a:schemeClr>
              </a:solidFill>
              <a:cs typeface="B Mitra" panose="00000400000000000000" pitchFamily="2" charset="-78"/>
            </a:endParaRPr>
          </a:p>
          <a:p>
            <a:pPr marL="0" indent="0" algn="r" rtl="1">
              <a:buNone/>
            </a:pPr>
            <a:endParaRPr lang="fa-IR" sz="2400" dirty="0" smtClean="0">
              <a:solidFill>
                <a:schemeClr val="bg1">
                  <a:lumMod val="50000"/>
                </a:schemeClr>
              </a:solidFill>
              <a:cs typeface="B Mitra" panose="00000400000000000000" pitchFamily="2" charset="-78"/>
            </a:endParaRPr>
          </a:p>
          <a:p>
            <a:pPr marL="0" indent="0" algn="r" rtl="1">
              <a:buNone/>
            </a:pPr>
            <a:r>
              <a:rPr lang="fa-IR" sz="2400" dirty="0" smtClean="0">
                <a:cs typeface="B Mitra" panose="00000400000000000000" pitchFamily="2" charset="-78"/>
              </a:rPr>
              <a:t>نکاتی </a:t>
            </a:r>
            <a:r>
              <a:rPr lang="fa-IR" sz="2400" dirty="0">
                <a:cs typeface="B Mitra" panose="00000400000000000000" pitchFamily="2" charset="-78"/>
              </a:rPr>
              <a:t>که در پاسخ </a:t>
            </a:r>
            <a:r>
              <a:rPr lang="fa-IR" sz="2400" dirty="0" smtClean="0">
                <a:cs typeface="B Mitra" panose="00000400000000000000" pitchFamily="2" charset="-78"/>
              </a:rPr>
              <a:t>به ‌ضرورت </a:t>
            </a:r>
            <a:r>
              <a:rPr lang="fa-IR" sz="2400" dirty="0">
                <a:cs typeface="B Mitra" panose="00000400000000000000" pitchFamily="2" charset="-78"/>
              </a:rPr>
              <a:t>مدیریت دانش باید مدنظر </a:t>
            </a:r>
            <a:r>
              <a:rPr lang="fa-IR" sz="2400" dirty="0" smtClean="0">
                <a:cs typeface="B Mitra" panose="00000400000000000000" pitchFamily="2" charset="-78"/>
              </a:rPr>
              <a:t>باشند </a:t>
            </a:r>
            <a:r>
              <a:rPr lang="fa-IR" sz="2400" dirty="0">
                <a:cs typeface="B Mitra" panose="00000400000000000000" pitchFamily="2" charset="-78"/>
              </a:rPr>
              <a:t>عبارت‌اند از:</a:t>
            </a:r>
            <a:endParaRPr lang="en-US" sz="2400"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ماهیت دانش</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تغییرات گسترده و فزاینده محیط</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الزامات بالادستی</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تأکیدها و دستاوردها</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ارتباط با مباحث مدیریتی مهم</a:t>
            </a:r>
            <a:endParaRPr lang="en-US" dirty="0">
              <a:cs typeface="B Mitra" panose="00000400000000000000" pitchFamily="2" charset="-78"/>
            </a:endParaRPr>
          </a:p>
          <a:p>
            <a:pPr marL="514350" lvl="0" indent="-514350" algn="r" rtl="1">
              <a:buFont typeface="+mj-lt"/>
              <a:buAutoNum type="arabicPeriod"/>
            </a:pPr>
            <a:r>
              <a:rPr lang="fa-IR" dirty="0">
                <a:cs typeface="B Mitra" panose="00000400000000000000" pitchFamily="2" charset="-78"/>
              </a:rPr>
              <a:t>عوارض ضعف در مدیریت دانش</a:t>
            </a:r>
            <a:endParaRPr lang="en-US" dirty="0">
              <a:cs typeface="B Mitra" panose="00000400000000000000" pitchFamily="2" charset="-78"/>
            </a:endParaRPr>
          </a:p>
          <a:p>
            <a:pPr marL="514350" indent="-514350">
              <a:buFont typeface="+mj-lt"/>
              <a:buAutoNum type="arabicPeriod"/>
            </a:pPr>
            <a:endParaRPr lang="fa-IR"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ضرورت مدیریت دانش</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9</a:t>
            </a:fld>
            <a:endParaRPr lang="en-US"/>
          </a:p>
        </p:txBody>
      </p:sp>
      <p:sp>
        <p:nvSpPr>
          <p:cNvPr id="7" name="Rounded Rectangular Callout 6"/>
          <p:cNvSpPr/>
          <p:nvPr/>
        </p:nvSpPr>
        <p:spPr>
          <a:xfrm>
            <a:off x="633251" y="1334438"/>
            <a:ext cx="6946994" cy="4489243"/>
          </a:xfrm>
          <a:prstGeom prst="wedgeRoundRectCallout">
            <a:avLst>
              <a:gd name="adj1" fmla="val 57634"/>
              <a:gd name="adj2" fmla="val -10691"/>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a:defRPr/>
            </a:pPr>
            <a:r>
              <a:rPr lang="fa-IR" sz="2000" b="1" dirty="0" smtClean="0">
                <a:solidFill>
                  <a:schemeClr val="accent1">
                    <a:lumMod val="50000"/>
                  </a:schemeClr>
                </a:solidFill>
                <a:cs typeface="B Mitra" panose="00000400000000000000" pitchFamily="2" charset="-78"/>
              </a:rPr>
              <a:t>تغییرات </a:t>
            </a:r>
            <a:r>
              <a:rPr lang="fa-IR" sz="2000" b="1" dirty="0">
                <a:solidFill>
                  <a:schemeClr val="accent1">
                    <a:lumMod val="50000"/>
                  </a:schemeClr>
                </a:solidFill>
                <a:cs typeface="B Mitra" panose="00000400000000000000" pitchFamily="2" charset="-78"/>
              </a:rPr>
              <a:t>گسترده و فزاینده محیط</a:t>
            </a:r>
            <a:endParaRPr lang="en-US" sz="2000" b="1" dirty="0">
              <a:solidFill>
                <a:schemeClr val="accent1">
                  <a:lumMod val="50000"/>
                </a:schemeClr>
              </a:solidFill>
              <a:cs typeface="B Mitra" panose="00000400000000000000" pitchFamily="2" charset="-78"/>
            </a:endParaRPr>
          </a:p>
          <a:p>
            <a:pPr algn="just" rtl="1">
              <a:defRPr/>
            </a:pPr>
            <a:endParaRPr lang="fa-IR" sz="2000" dirty="0" smtClean="0">
              <a:solidFill>
                <a:schemeClr val="accent1">
                  <a:lumMod val="75000"/>
                </a:schemeClr>
              </a:solidFill>
              <a:cs typeface="B Mitra" panose="00000400000000000000" pitchFamily="2" charset="-78"/>
            </a:endParaRPr>
          </a:p>
          <a:p>
            <a:pPr algn="just" rtl="1"/>
            <a:r>
              <a:rPr lang="fa-IR" sz="2000" dirty="0">
                <a:solidFill>
                  <a:schemeClr val="bg1">
                    <a:lumMod val="50000"/>
                  </a:schemeClr>
                </a:solidFill>
                <a:cs typeface="B Mitra" panose="00000400000000000000" pitchFamily="2" charset="-78"/>
              </a:rPr>
              <a:t>در عصر حاضر، شاهد تغییرات گسترده و فزاینده‌ای هستیم؛ یکی از رویکردهای مؤثر برای مدیریت تغییر، مدیریت دانش است. برخی از محورهای تغییر عبارت‌اند از</a:t>
            </a:r>
            <a:r>
              <a:rPr lang="en-US" sz="2000" dirty="0">
                <a:solidFill>
                  <a:schemeClr val="bg1">
                    <a:lumMod val="50000"/>
                  </a:schemeClr>
                </a:solidFill>
                <a:cs typeface="B Mitra" panose="00000400000000000000" pitchFamily="2" charset="-78"/>
              </a:rPr>
              <a:t>:</a:t>
            </a:r>
          </a:p>
          <a:p>
            <a:pPr marL="457200" lvl="0" indent="-457200" algn="just" rtl="1">
              <a:buFont typeface="+mj-lt"/>
              <a:buAutoNum type="arabicPeriod"/>
            </a:pPr>
            <a:r>
              <a:rPr lang="fa-IR" sz="2000" dirty="0">
                <a:solidFill>
                  <a:srgbClr val="FF0000"/>
                </a:solidFill>
                <a:cs typeface="B Mitra" panose="00000400000000000000" pitchFamily="2" charset="-78"/>
              </a:rPr>
              <a:t>کیفیت نهفته؛ ورود به تحول سوم کیفیت</a:t>
            </a:r>
            <a:endParaRPr lang="en-US" sz="2000" dirty="0">
              <a:solidFill>
                <a:srgbClr val="FF0000"/>
              </a:solidFill>
              <a:cs typeface="B Mitra" panose="00000400000000000000" pitchFamily="2" charset="-78"/>
            </a:endParaRPr>
          </a:p>
          <a:p>
            <a:pPr marL="457200" lvl="0" indent="-457200" algn="just" rtl="1">
              <a:buFont typeface="+mj-lt"/>
              <a:buAutoNum type="arabicPeriod"/>
            </a:pPr>
            <a:r>
              <a:rPr lang="fa-IR" sz="2000" dirty="0">
                <a:solidFill>
                  <a:srgbClr val="FF0000"/>
                </a:solidFill>
                <a:cs typeface="B Mitra" panose="00000400000000000000" pitchFamily="2" charset="-78"/>
              </a:rPr>
              <a:t>فشردگی زمان؛ کوتاه شدن فرصت‌ها</a:t>
            </a:r>
            <a:endParaRPr lang="en-US" sz="2000" dirty="0">
              <a:solidFill>
                <a:srgbClr val="FF0000"/>
              </a:solidFill>
              <a:cs typeface="B Mitra" panose="00000400000000000000" pitchFamily="2" charset="-78"/>
            </a:endParaRPr>
          </a:p>
          <a:p>
            <a:pPr marL="457200" lvl="0" indent="-457200" algn="just" rtl="1">
              <a:buFont typeface="+mj-lt"/>
              <a:buAutoNum type="arabicPeriod"/>
            </a:pPr>
            <a:r>
              <a:rPr lang="fa-IR" sz="2000" dirty="0">
                <a:solidFill>
                  <a:srgbClr val="FF0000"/>
                </a:solidFill>
                <a:cs typeface="B Mitra" panose="00000400000000000000" pitchFamily="2" charset="-78"/>
              </a:rPr>
              <a:t>بی‌همتایی انبوه؛ موج عظیم متناسب‌سازی</a:t>
            </a:r>
            <a:endParaRPr lang="en-US" sz="2000" dirty="0">
              <a:solidFill>
                <a:srgbClr val="FF0000"/>
              </a:solidFill>
              <a:cs typeface="B Mitra" panose="00000400000000000000" pitchFamily="2" charset="-78"/>
            </a:endParaRPr>
          </a:p>
          <a:p>
            <a:pPr marL="457200" lvl="0" indent="-457200" algn="just" rtl="1">
              <a:buFont typeface="+mj-lt"/>
              <a:buAutoNum type="arabicPeriod"/>
            </a:pPr>
            <a:r>
              <a:rPr lang="fa-IR" sz="2000" dirty="0">
                <a:solidFill>
                  <a:srgbClr val="FF0000"/>
                </a:solidFill>
                <a:cs typeface="B Mitra" panose="00000400000000000000" pitchFamily="2" charset="-78"/>
              </a:rPr>
              <a:t>تغییر ترکیب دارایی‌ها؛ افزایش سهم دارایی‌های </a:t>
            </a:r>
            <a:r>
              <a:rPr lang="fa-IR" sz="2000" dirty="0" smtClean="0">
                <a:solidFill>
                  <a:srgbClr val="FF0000"/>
                </a:solidFill>
                <a:cs typeface="B Mitra" panose="00000400000000000000" pitchFamily="2" charset="-78"/>
              </a:rPr>
              <a:t>نامحسوس</a:t>
            </a:r>
          </a:p>
          <a:p>
            <a:pPr marL="457200" lvl="0" indent="-457200" algn="just" rtl="1">
              <a:buFont typeface="+mj-lt"/>
              <a:buAutoNum type="arabicPeriod"/>
            </a:pPr>
            <a:endParaRPr lang="en-US" sz="2000" dirty="0">
              <a:solidFill>
                <a:srgbClr val="FF0000"/>
              </a:solidFill>
              <a:cs typeface="B Mitra" panose="00000400000000000000" pitchFamily="2" charset="-78"/>
            </a:endParaRPr>
          </a:p>
          <a:p>
            <a:pPr algn="ctr" rtl="1"/>
            <a:r>
              <a:rPr lang="fa-IR" sz="2000" dirty="0">
                <a:solidFill>
                  <a:schemeClr val="accent1">
                    <a:lumMod val="75000"/>
                  </a:schemeClr>
                </a:solidFill>
                <a:cs typeface="B Mitra" panose="00000400000000000000" pitchFamily="2" charset="-78"/>
              </a:rPr>
              <a:t>افراد، سازمان‌ها و جوامعی که هم‌اکنون با چالش‌های ناشی از این تغییرات روبرو هستند، نیاز به «درمان با مدیریت دانش» دارند و آن‌هایی که در آینده روبرو خواهند شد، نیاز به «پیشگیری با مدیریت دانش» دارند</a:t>
            </a:r>
            <a:r>
              <a:rPr lang="en-US" sz="2000" dirty="0">
                <a:solidFill>
                  <a:schemeClr val="accent1">
                    <a:lumMod val="75000"/>
                  </a:schemeClr>
                </a:solidFill>
                <a:cs typeface="B Mitra" panose="00000400000000000000" pitchFamily="2" charset="-78"/>
              </a:rPr>
              <a:t>.</a:t>
            </a:r>
          </a:p>
          <a:p>
            <a:pPr algn="just" rtl="1">
              <a:defRPr/>
            </a:pPr>
            <a:endParaRPr lang="fa-IR" sz="2000" b="1" dirty="0">
              <a:solidFill>
                <a:schemeClr val="accent1">
                  <a:lumMod val="75000"/>
                </a:schemeClr>
              </a:solidFill>
              <a:cs typeface="B Mitra" pitchFamily="2" charset="-78"/>
            </a:endParaRPr>
          </a:p>
        </p:txBody>
      </p:sp>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613200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2999</Words>
  <Application>Microsoft Office PowerPoint</Application>
  <PresentationFormat>Widescreen</PresentationFormat>
  <Paragraphs>387</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 Mitra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Hamafza1</cp:lastModifiedBy>
  <cp:revision>78</cp:revision>
  <dcterms:created xsi:type="dcterms:W3CDTF">2015-01-26T18:18:04Z</dcterms:created>
  <dcterms:modified xsi:type="dcterms:W3CDTF">2015-05-01T14:31:07Z</dcterms:modified>
</cp:coreProperties>
</file>