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15" r:id="rId2"/>
    <p:sldId id="387" r:id="rId3"/>
    <p:sldId id="257" r:id="rId4"/>
    <p:sldId id="316" r:id="rId5"/>
    <p:sldId id="340" r:id="rId6"/>
    <p:sldId id="342" r:id="rId7"/>
    <p:sldId id="343" r:id="rId8"/>
    <p:sldId id="339" r:id="rId9"/>
    <p:sldId id="341" r:id="rId10"/>
    <p:sldId id="344" r:id="rId11"/>
    <p:sldId id="345" r:id="rId12"/>
    <p:sldId id="346" r:id="rId13"/>
    <p:sldId id="347" r:id="rId14"/>
    <p:sldId id="348" r:id="rId15"/>
    <p:sldId id="350"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76"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7" r:id="rId43"/>
    <p:sldId id="378" r:id="rId44"/>
    <p:sldId id="379" r:id="rId45"/>
    <p:sldId id="380" r:id="rId46"/>
    <p:sldId id="381" r:id="rId47"/>
    <p:sldId id="383" r:id="rId48"/>
    <p:sldId id="384" r:id="rId49"/>
    <p:sldId id="38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33" autoAdjust="0"/>
  </p:normalViewPr>
  <p:slideViewPr>
    <p:cSldViewPr snapToGrid="0">
      <p:cViewPr varScale="1">
        <p:scale>
          <a:sx n="72" d="100"/>
          <a:sy n="72" d="100"/>
        </p:scale>
        <p:origin x="63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D1D1D2-C4D4-4C1E-AB34-51B8C448D56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07F1284-4A73-46FC-82A8-416698C25DD8}">
      <dgm:prSet phldrT="[Text]"/>
      <dgm:spPr/>
      <dgm:t>
        <a:bodyPr/>
        <a:lstStyle/>
        <a:p>
          <a:pPr rtl="1"/>
          <a:r>
            <a:rPr lang="fa-IR" dirty="0" smtClean="0">
              <a:cs typeface="B Mitra" panose="00000400000000000000" pitchFamily="2" charset="-78"/>
            </a:rPr>
            <a:t>معماری سامانه دانش هم‌افزا</a:t>
          </a:r>
          <a:endParaRPr lang="en-US" dirty="0">
            <a:cs typeface="B Mitra" panose="00000400000000000000" pitchFamily="2" charset="-78"/>
          </a:endParaRPr>
        </a:p>
      </dgm:t>
    </dgm:pt>
    <dgm:pt modelId="{E63DCBAB-097F-467A-AF8F-9B5ED38697AF}" type="parTrans" cxnId="{59AD3DDB-8FC1-44AB-B906-5731E7B28473}">
      <dgm:prSet/>
      <dgm:spPr/>
      <dgm:t>
        <a:bodyPr/>
        <a:lstStyle/>
        <a:p>
          <a:endParaRPr lang="en-US"/>
        </a:p>
      </dgm:t>
    </dgm:pt>
    <dgm:pt modelId="{E8CAFA33-DC31-47C5-A366-9B825180F444}" type="sibTrans" cxnId="{59AD3DDB-8FC1-44AB-B906-5731E7B28473}">
      <dgm:prSet/>
      <dgm:spPr/>
      <dgm:t>
        <a:bodyPr/>
        <a:lstStyle/>
        <a:p>
          <a:endParaRPr lang="en-US"/>
        </a:p>
      </dgm:t>
    </dgm:pt>
    <dgm:pt modelId="{BFBF60D9-36E8-4B0B-9219-95F731592B9C}">
      <dgm:prSet phldrT="[Text]"/>
      <dgm:spPr/>
      <dgm:t>
        <a:bodyPr/>
        <a:lstStyle/>
        <a:p>
          <a:pPr rtl="1"/>
          <a:r>
            <a:rPr lang="fa-IR" dirty="0" smtClean="0">
              <a:cs typeface="B Mitra" panose="00000400000000000000" pitchFamily="2" charset="-78"/>
            </a:rPr>
            <a:t>روش های انجام فعالیت های علمی میانی با هم‌افزا</a:t>
          </a:r>
          <a:endParaRPr lang="en-US" dirty="0">
            <a:cs typeface="B Mitra" panose="00000400000000000000" pitchFamily="2" charset="-78"/>
          </a:endParaRPr>
        </a:p>
      </dgm:t>
    </dgm:pt>
    <dgm:pt modelId="{11970B07-8743-4C25-9F98-1D5EDED646F1}" type="parTrans" cxnId="{43BFB534-0B45-4AEB-83C8-A031B785A77A}">
      <dgm:prSet/>
      <dgm:spPr/>
      <dgm:t>
        <a:bodyPr/>
        <a:lstStyle/>
        <a:p>
          <a:endParaRPr lang="en-US"/>
        </a:p>
      </dgm:t>
    </dgm:pt>
    <dgm:pt modelId="{54533069-D3DE-45A4-BD12-7C1CB9CF3374}" type="sibTrans" cxnId="{43BFB534-0B45-4AEB-83C8-A031B785A77A}">
      <dgm:prSet/>
      <dgm:spPr/>
      <dgm:t>
        <a:bodyPr/>
        <a:lstStyle/>
        <a:p>
          <a:endParaRPr lang="en-US"/>
        </a:p>
      </dgm:t>
    </dgm:pt>
    <dgm:pt modelId="{F7EE0878-4A80-4E0C-BE12-AD6D1F232BE8}">
      <dgm:prSet phldrT="[Text]"/>
      <dgm:spPr/>
      <dgm:t>
        <a:bodyPr/>
        <a:lstStyle/>
        <a:p>
          <a:pPr rtl="1"/>
          <a:r>
            <a:rPr lang="fa-IR" dirty="0" smtClean="0">
              <a:cs typeface="B Mitra" panose="00000400000000000000" pitchFamily="2" charset="-78"/>
            </a:rPr>
            <a:t>مدیریت سامانه های دانش با هم‌افزا</a:t>
          </a:r>
          <a:endParaRPr lang="en-US" dirty="0">
            <a:cs typeface="B Mitra" panose="00000400000000000000" pitchFamily="2" charset="-78"/>
          </a:endParaRPr>
        </a:p>
      </dgm:t>
    </dgm:pt>
    <dgm:pt modelId="{BA6558EB-72AF-440A-A85F-AEACE229F83C}" type="parTrans" cxnId="{96615BE9-5A9B-4DAD-8847-C903FAF95C48}">
      <dgm:prSet/>
      <dgm:spPr/>
      <dgm:t>
        <a:bodyPr/>
        <a:lstStyle/>
        <a:p>
          <a:endParaRPr lang="en-US"/>
        </a:p>
      </dgm:t>
    </dgm:pt>
    <dgm:pt modelId="{4D0DB053-30C1-48AF-888C-D9CEF9CB9987}" type="sibTrans" cxnId="{96615BE9-5A9B-4DAD-8847-C903FAF95C48}">
      <dgm:prSet/>
      <dgm:spPr/>
      <dgm:t>
        <a:bodyPr/>
        <a:lstStyle/>
        <a:p>
          <a:endParaRPr lang="en-US"/>
        </a:p>
      </dgm:t>
    </dgm:pt>
    <dgm:pt modelId="{8052B3A3-2B17-4375-9A1E-69E7E880CAC0}">
      <dgm:prSet phldrT="[Text]"/>
      <dgm:spPr/>
      <dgm:t>
        <a:bodyPr/>
        <a:lstStyle/>
        <a:p>
          <a:pPr rtl="1"/>
          <a:r>
            <a:rPr lang="fa-IR" dirty="0" smtClean="0">
              <a:cs typeface="B Mitra" panose="00000400000000000000" pitchFamily="2" charset="-78"/>
            </a:rPr>
            <a:t>زیرساخت‌های سامانه دانش هم‌افزا</a:t>
          </a:r>
          <a:endParaRPr lang="en-US" dirty="0">
            <a:cs typeface="B Mitra" panose="00000400000000000000" pitchFamily="2" charset="-78"/>
          </a:endParaRPr>
        </a:p>
      </dgm:t>
    </dgm:pt>
    <dgm:pt modelId="{F252ED66-EA1A-4B52-AE6C-58A246B67FAD}" type="parTrans" cxnId="{6885EB3B-16B6-4AFE-98C2-336D6092B9D0}">
      <dgm:prSet/>
      <dgm:spPr/>
      <dgm:t>
        <a:bodyPr/>
        <a:lstStyle/>
        <a:p>
          <a:endParaRPr lang="en-US"/>
        </a:p>
      </dgm:t>
    </dgm:pt>
    <dgm:pt modelId="{001C706E-3802-4888-9504-433EAE2ECDAC}" type="sibTrans" cxnId="{6885EB3B-16B6-4AFE-98C2-336D6092B9D0}">
      <dgm:prSet/>
      <dgm:spPr/>
      <dgm:t>
        <a:bodyPr/>
        <a:lstStyle/>
        <a:p>
          <a:endParaRPr lang="en-US"/>
        </a:p>
      </dgm:t>
    </dgm:pt>
    <dgm:pt modelId="{25794962-CE7D-4D49-9332-04C7787A63B4}">
      <dgm:prSet phldrT="[Text]"/>
      <dgm:spPr/>
      <dgm:t>
        <a:bodyPr/>
        <a:lstStyle/>
        <a:p>
          <a:pPr rtl="1"/>
          <a:r>
            <a:rPr lang="fa-IR" dirty="0" smtClean="0">
              <a:cs typeface="B Mitra" panose="00000400000000000000" pitchFamily="2" charset="-78"/>
            </a:rPr>
            <a:t>شبکه سامانه های دانش هم‌افزا</a:t>
          </a:r>
          <a:endParaRPr lang="en-US" dirty="0">
            <a:cs typeface="B Mitra" panose="00000400000000000000" pitchFamily="2" charset="-78"/>
          </a:endParaRPr>
        </a:p>
      </dgm:t>
    </dgm:pt>
    <dgm:pt modelId="{E250407D-9086-44EA-9840-66E82DFC8304}" type="parTrans" cxnId="{398E588F-14B1-477D-AFEE-F60E6D31CE1B}">
      <dgm:prSet/>
      <dgm:spPr/>
      <dgm:t>
        <a:bodyPr/>
        <a:lstStyle/>
        <a:p>
          <a:endParaRPr lang="en-US"/>
        </a:p>
      </dgm:t>
    </dgm:pt>
    <dgm:pt modelId="{B70B119C-0FCA-42F4-8645-0BBDC7994575}" type="sibTrans" cxnId="{398E588F-14B1-477D-AFEE-F60E6D31CE1B}">
      <dgm:prSet/>
      <dgm:spPr/>
      <dgm:t>
        <a:bodyPr/>
        <a:lstStyle/>
        <a:p>
          <a:endParaRPr lang="en-US"/>
        </a:p>
      </dgm:t>
    </dgm:pt>
    <dgm:pt modelId="{7F5B7E12-BEAC-45FD-9FFC-3A0BBB98899C}">
      <dgm:prSet phldrT="[Text]"/>
      <dgm:spPr/>
      <dgm:t>
        <a:bodyPr/>
        <a:lstStyle/>
        <a:p>
          <a:pPr rtl="1"/>
          <a:r>
            <a:rPr lang="fa-IR" dirty="0" smtClean="0">
              <a:cs typeface="B Mitra" panose="00000400000000000000" pitchFamily="2" charset="-78"/>
            </a:rPr>
            <a:t>روش های انجام پروژه‌های علمی با هم‌افزا</a:t>
          </a:r>
          <a:endParaRPr lang="en-US" dirty="0">
            <a:cs typeface="B Mitra" panose="00000400000000000000" pitchFamily="2" charset="-78"/>
          </a:endParaRPr>
        </a:p>
      </dgm:t>
    </dgm:pt>
    <dgm:pt modelId="{291F00F9-2379-4AD8-9C9D-E18A4E466ACA}" type="parTrans" cxnId="{D8F22077-C9C4-4AB2-B1A0-295A26E8DA39}">
      <dgm:prSet/>
      <dgm:spPr/>
      <dgm:t>
        <a:bodyPr/>
        <a:lstStyle/>
        <a:p>
          <a:endParaRPr lang="en-US"/>
        </a:p>
      </dgm:t>
    </dgm:pt>
    <dgm:pt modelId="{C57543A7-4CB0-4E41-8AB7-18E237318C4C}" type="sibTrans" cxnId="{D8F22077-C9C4-4AB2-B1A0-295A26E8DA39}">
      <dgm:prSet/>
      <dgm:spPr/>
      <dgm:t>
        <a:bodyPr/>
        <a:lstStyle/>
        <a:p>
          <a:endParaRPr lang="en-US"/>
        </a:p>
      </dgm:t>
    </dgm:pt>
    <dgm:pt modelId="{8BF8BF4D-DF8F-45FB-97D3-6C697586A281}" type="pres">
      <dgm:prSet presAssocID="{99D1D1D2-C4D4-4C1E-AB34-51B8C448D56D}" presName="Name0" presStyleCnt="0">
        <dgm:presLayoutVars>
          <dgm:chMax val="7"/>
          <dgm:chPref val="7"/>
          <dgm:dir/>
        </dgm:presLayoutVars>
      </dgm:prSet>
      <dgm:spPr/>
      <dgm:t>
        <a:bodyPr/>
        <a:lstStyle/>
        <a:p>
          <a:endParaRPr lang="en-US"/>
        </a:p>
      </dgm:t>
    </dgm:pt>
    <dgm:pt modelId="{56820D23-A000-4BC7-8D66-7CFD9AB306E8}" type="pres">
      <dgm:prSet presAssocID="{99D1D1D2-C4D4-4C1E-AB34-51B8C448D56D}" presName="Name1" presStyleCnt="0"/>
      <dgm:spPr/>
    </dgm:pt>
    <dgm:pt modelId="{F1755EA3-FBF8-400A-A2D3-7ABCDE6DAAD2}" type="pres">
      <dgm:prSet presAssocID="{99D1D1D2-C4D4-4C1E-AB34-51B8C448D56D}" presName="cycle" presStyleCnt="0"/>
      <dgm:spPr/>
    </dgm:pt>
    <dgm:pt modelId="{25D211FF-1D31-4462-9E79-899961E425F9}" type="pres">
      <dgm:prSet presAssocID="{99D1D1D2-C4D4-4C1E-AB34-51B8C448D56D}" presName="srcNode" presStyleLbl="node1" presStyleIdx="0" presStyleCnt="6"/>
      <dgm:spPr/>
    </dgm:pt>
    <dgm:pt modelId="{63E26A8C-ADFD-4D25-81C9-703FBFE0A447}" type="pres">
      <dgm:prSet presAssocID="{99D1D1D2-C4D4-4C1E-AB34-51B8C448D56D}" presName="conn" presStyleLbl="parChTrans1D2" presStyleIdx="0" presStyleCnt="1"/>
      <dgm:spPr/>
      <dgm:t>
        <a:bodyPr/>
        <a:lstStyle/>
        <a:p>
          <a:endParaRPr lang="en-US"/>
        </a:p>
      </dgm:t>
    </dgm:pt>
    <dgm:pt modelId="{3D6CDBA1-EDDE-4DD0-9333-D3E384AD104D}" type="pres">
      <dgm:prSet presAssocID="{99D1D1D2-C4D4-4C1E-AB34-51B8C448D56D}" presName="extraNode" presStyleLbl="node1" presStyleIdx="0" presStyleCnt="6"/>
      <dgm:spPr/>
    </dgm:pt>
    <dgm:pt modelId="{0BD097F1-B371-4AC3-AA13-8047866B633F}" type="pres">
      <dgm:prSet presAssocID="{99D1D1D2-C4D4-4C1E-AB34-51B8C448D56D}" presName="dstNode" presStyleLbl="node1" presStyleIdx="0" presStyleCnt="6"/>
      <dgm:spPr/>
    </dgm:pt>
    <dgm:pt modelId="{4BEF5527-C27B-4E0B-9796-F10D94C693E8}" type="pres">
      <dgm:prSet presAssocID="{207F1284-4A73-46FC-82A8-416698C25DD8}" presName="text_1" presStyleLbl="node1" presStyleIdx="0" presStyleCnt="6">
        <dgm:presLayoutVars>
          <dgm:bulletEnabled val="1"/>
        </dgm:presLayoutVars>
      </dgm:prSet>
      <dgm:spPr/>
      <dgm:t>
        <a:bodyPr/>
        <a:lstStyle/>
        <a:p>
          <a:endParaRPr lang="en-US"/>
        </a:p>
      </dgm:t>
    </dgm:pt>
    <dgm:pt modelId="{CEBABDD2-4481-425A-B969-5E9CBE0563B7}" type="pres">
      <dgm:prSet presAssocID="{207F1284-4A73-46FC-82A8-416698C25DD8}" presName="accent_1" presStyleCnt="0"/>
      <dgm:spPr/>
    </dgm:pt>
    <dgm:pt modelId="{7C1F880F-D433-4D06-91CB-1FD0901BCD85}" type="pres">
      <dgm:prSet presAssocID="{207F1284-4A73-46FC-82A8-416698C25DD8}" presName="accentRepeatNode" presStyleLbl="solidFgAcc1" presStyleIdx="0" presStyleCnt="6"/>
      <dgm:spPr/>
    </dgm:pt>
    <dgm:pt modelId="{A265360A-5679-4A9F-90C3-01575E977578}" type="pres">
      <dgm:prSet presAssocID="{8052B3A3-2B17-4375-9A1E-69E7E880CAC0}" presName="text_2" presStyleLbl="node1" presStyleIdx="1" presStyleCnt="6">
        <dgm:presLayoutVars>
          <dgm:bulletEnabled val="1"/>
        </dgm:presLayoutVars>
      </dgm:prSet>
      <dgm:spPr/>
      <dgm:t>
        <a:bodyPr/>
        <a:lstStyle/>
        <a:p>
          <a:endParaRPr lang="en-US"/>
        </a:p>
      </dgm:t>
    </dgm:pt>
    <dgm:pt modelId="{4A398888-AA76-4AE2-A5CE-106BD1CAB24E}" type="pres">
      <dgm:prSet presAssocID="{8052B3A3-2B17-4375-9A1E-69E7E880CAC0}" presName="accent_2" presStyleCnt="0"/>
      <dgm:spPr/>
    </dgm:pt>
    <dgm:pt modelId="{2F9DB0B6-52CD-43B5-BF44-2B8C22395857}" type="pres">
      <dgm:prSet presAssocID="{8052B3A3-2B17-4375-9A1E-69E7E880CAC0}" presName="accentRepeatNode" presStyleLbl="solidFgAcc1" presStyleIdx="1" presStyleCnt="6"/>
      <dgm:spPr/>
    </dgm:pt>
    <dgm:pt modelId="{F6336303-41F6-42CF-A9A2-AF6F8E492310}" type="pres">
      <dgm:prSet presAssocID="{BFBF60D9-36E8-4B0B-9219-95F731592B9C}" presName="text_3" presStyleLbl="node1" presStyleIdx="2" presStyleCnt="6">
        <dgm:presLayoutVars>
          <dgm:bulletEnabled val="1"/>
        </dgm:presLayoutVars>
      </dgm:prSet>
      <dgm:spPr/>
      <dgm:t>
        <a:bodyPr/>
        <a:lstStyle/>
        <a:p>
          <a:endParaRPr lang="en-US"/>
        </a:p>
      </dgm:t>
    </dgm:pt>
    <dgm:pt modelId="{02D10B44-3335-439C-A395-C6B975977790}" type="pres">
      <dgm:prSet presAssocID="{BFBF60D9-36E8-4B0B-9219-95F731592B9C}" presName="accent_3" presStyleCnt="0"/>
      <dgm:spPr/>
    </dgm:pt>
    <dgm:pt modelId="{B6273014-45DA-4E5F-970E-F2F2A8E13943}" type="pres">
      <dgm:prSet presAssocID="{BFBF60D9-36E8-4B0B-9219-95F731592B9C}" presName="accentRepeatNode" presStyleLbl="solidFgAcc1" presStyleIdx="2" presStyleCnt="6"/>
      <dgm:spPr/>
    </dgm:pt>
    <dgm:pt modelId="{5F954B00-5C3F-4B83-BE3E-AB3954CAF6F6}" type="pres">
      <dgm:prSet presAssocID="{7F5B7E12-BEAC-45FD-9FFC-3A0BBB98899C}" presName="text_4" presStyleLbl="node1" presStyleIdx="3" presStyleCnt="6">
        <dgm:presLayoutVars>
          <dgm:bulletEnabled val="1"/>
        </dgm:presLayoutVars>
      </dgm:prSet>
      <dgm:spPr/>
      <dgm:t>
        <a:bodyPr/>
        <a:lstStyle/>
        <a:p>
          <a:endParaRPr lang="en-US"/>
        </a:p>
      </dgm:t>
    </dgm:pt>
    <dgm:pt modelId="{607331EF-2226-404B-B909-5E3095CF4D3B}" type="pres">
      <dgm:prSet presAssocID="{7F5B7E12-BEAC-45FD-9FFC-3A0BBB98899C}" presName="accent_4" presStyleCnt="0"/>
      <dgm:spPr/>
    </dgm:pt>
    <dgm:pt modelId="{605D8F53-E5FE-40BF-A121-FED6FB14D259}" type="pres">
      <dgm:prSet presAssocID="{7F5B7E12-BEAC-45FD-9FFC-3A0BBB98899C}" presName="accentRepeatNode" presStyleLbl="solidFgAcc1" presStyleIdx="3" presStyleCnt="6"/>
      <dgm:spPr/>
    </dgm:pt>
    <dgm:pt modelId="{8CBA1575-D1D7-465C-B8B8-9DEED33E50C6}" type="pres">
      <dgm:prSet presAssocID="{F7EE0878-4A80-4E0C-BE12-AD6D1F232BE8}" presName="text_5" presStyleLbl="node1" presStyleIdx="4" presStyleCnt="6">
        <dgm:presLayoutVars>
          <dgm:bulletEnabled val="1"/>
        </dgm:presLayoutVars>
      </dgm:prSet>
      <dgm:spPr/>
      <dgm:t>
        <a:bodyPr/>
        <a:lstStyle/>
        <a:p>
          <a:endParaRPr lang="en-US"/>
        </a:p>
      </dgm:t>
    </dgm:pt>
    <dgm:pt modelId="{575FEF24-6386-47A9-BED3-AD80EE3FD256}" type="pres">
      <dgm:prSet presAssocID="{F7EE0878-4A80-4E0C-BE12-AD6D1F232BE8}" presName="accent_5" presStyleCnt="0"/>
      <dgm:spPr/>
    </dgm:pt>
    <dgm:pt modelId="{A2A5AE17-473B-4FD8-B8F8-90405F936BCD}" type="pres">
      <dgm:prSet presAssocID="{F7EE0878-4A80-4E0C-BE12-AD6D1F232BE8}" presName="accentRepeatNode" presStyleLbl="solidFgAcc1" presStyleIdx="4" presStyleCnt="6"/>
      <dgm:spPr/>
    </dgm:pt>
    <dgm:pt modelId="{91F2ECF4-209D-4190-A282-EBF963C33487}" type="pres">
      <dgm:prSet presAssocID="{25794962-CE7D-4D49-9332-04C7787A63B4}" presName="text_6" presStyleLbl="node1" presStyleIdx="5" presStyleCnt="6">
        <dgm:presLayoutVars>
          <dgm:bulletEnabled val="1"/>
        </dgm:presLayoutVars>
      </dgm:prSet>
      <dgm:spPr/>
      <dgm:t>
        <a:bodyPr/>
        <a:lstStyle/>
        <a:p>
          <a:endParaRPr lang="en-US"/>
        </a:p>
      </dgm:t>
    </dgm:pt>
    <dgm:pt modelId="{8D2D9DDE-F2C8-4FCF-8E02-079C30BF4790}" type="pres">
      <dgm:prSet presAssocID="{25794962-CE7D-4D49-9332-04C7787A63B4}" presName="accent_6" presStyleCnt="0"/>
      <dgm:spPr/>
    </dgm:pt>
    <dgm:pt modelId="{240C8F01-D5CA-4F24-B64B-FC34B3CEC039}" type="pres">
      <dgm:prSet presAssocID="{25794962-CE7D-4D49-9332-04C7787A63B4}" presName="accentRepeatNode" presStyleLbl="solidFgAcc1" presStyleIdx="5" presStyleCnt="6"/>
      <dgm:spPr/>
    </dgm:pt>
  </dgm:ptLst>
  <dgm:cxnLst>
    <dgm:cxn modelId="{82109E5B-A48D-4856-8D39-851A5351BA64}" type="presOf" srcId="{BFBF60D9-36E8-4B0B-9219-95F731592B9C}" destId="{F6336303-41F6-42CF-A9A2-AF6F8E492310}" srcOrd="0" destOrd="0" presId="urn:microsoft.com/office/officeart/2008/layout/VerticalCurvedList"/>
    <dgm:cxn modelId="{BF04178F-F254-4013-AD9B-5A0A3E09E49A}" type="presOf" srcId="{E8CAFA33-DC31-47C5-A366-9B825180F444}" destId="{63E26A8C-ADFD-4D25-81C9-703FBFE0A447}" srcOrd="0" destOrd="0" presId="urn:microsoft.com/office/officeart/2008/layout/VerticalCurvedList"/>
    <dgm:cxn modelId="{43BFB534-0B45-4AEB-83C8-A031B785A77A}" srcId="{99D1D1D2-C4D4-4C1E-AB34-51B8C448D56D}" destId="{BFBF60D9-36E8-4B0B-9219-95F731592B9C}" srcOrd="2" destOrd="0" parTransId="{11970B07-8743-4C25-9F98-1D5EDED646F1}" sibTransId="{54533069-D3DE-45A4-BD12-7C1CB9CF3374}"/>
    <dgm:cxn modelId="{F14865D7-D22C-4E8A-953A-D7019CF8967E}" type="presOf" srcId="{99D1D1D2-C4D4-4C1E-AB34-51B8C448D56D}" destId="{8BF8BF4D-DF8F-45FB-97D3-6C697586A281}" srcOrd="0" destOrd="0" presId="urn:microsoft.com/office/officeart/2008/layout/VerticalCurvedList"/>
    <dgm:cxn modelId="{D8C5629F-9355-445C-83F2-F0032D594FED}" type="presOf" srcId="{7F5B7E12-BEAC-45FD-9FFC-3A0BBB98899C}" destId="{5F954B00-5C3F-4B83-BE3E-AB3954CAF6F6}" srcOrd="0" destOrd="0" presId="urn:microsoft.com/office/officeart/2008/layout/VerticalCurvedList"/>
    <dgm:cxn modelId="{96615BE9-5A9B-4DAD-8847-C903FAF95C48}" srcId="{99D1D1D2-C4D4-4C1E-AB34-51B8C448D56D}" destId="{F7EE0878-4A80-4E0C-BE12-AD6D1F232BE8}" srcOrd="4" destOrd="0" parTransId="{BA6558EB-72AF-440A-A85F-AEACE229F83C}" sibTransId="{4D0DB053-30C1-48AF-888C-D9CEF9CB9987}"/>
    <dgm:cxn modelId="{41232F3B-2AF4-4595-B781-8F07D93D217C}" type="presOf" srcId="{F7EE0878-4A80-4E0C-BE12-AD6D1F232BE8}" destId="{8CBA1575-D1D7-465C-B8B8-9DEED33E50C6}" srcOrd="0" destOrd="0" presId="urn:microsoft.com/office/officeart/2008/layout/VerticalCurvedList"/>
    <dgm:cxn modelId="{A31DC965-EAC6-4A64-A6CC-3718EAB816F2}" type="presOf" srcId="{8052B3A3-2B17-4375-9A1E-69E7E880CAC0}" destId="{A265360A-5679-4A9F-90C3-01575E977578}" srcOrd="0" destOrd="0" presId="urn:microsoft.com/office/officeart/2008/layout/VerticalCurvedList"/>
    <dgm:cxn modelId="{654A105B-9A36-42F8-AE8F-6E1377F27421}" type="presOf" srcId="{207F1284-4A73-46FC-82A8-416698C25DD8}" destId="{4BEF5527-C27B-4E0B-9796-F10D94C693E8}" srcOrd="0" destOrd="0" presId="urn:microsoft.com/office/officeart/2008/layout/VerticalCurvedList"/>
    <dgm:cxn modelId="{6885EB3B-16B6-4AFE-98C2-336D6092B9D0}" srcId="{99D1D1D2-C4D4-4C1E-AB34-51B8C448D56D}" destId="{8052B3A3-2B17-4375-9A1E-69E7E880CAC0}" srcOrd="1" destOrd="0" parTransId="{F252ED66-EA1A-4B52-AE6C-58A246B67FAD}" sibTransId="{001C706E-3802-4888-9504-433EAE2ECDAC}"/>
    <dgm:cxn modelId="{D8F22077-C9C4-4AB2-B1A0-295A26E8DA39}" srcId="{99D1D1D2-C4D4-4C1E-AB34-51B8C448D56D}" destId="{7F5B7E12-BEAC-45FD-9FFC-3A0BBB98899C}" srcOrd="3" destOrd="0" parTransId="{291F00F9-2379-4AD8-9C9D-E18A4E466ACA}" sibTransId="{C57543A7-4CB0-4E41-8AB7-18E237318C4C}"/>
    <dgm:cxn modelId="{E9931AF0-38E0-4ACE-8FEB-7095A842927F}" type="presOf" srcId="{25794962-CE7D-4D49-9332-04C7787A63B4}" destId="{91F2ECF4-209D-4190-A282-EBF963C33487}" srcOrd="0" destOrd="0" presId="urn:microsoft.com/office/officeart/2008/layout/VerticalCurvedList"/>
    <dgm:cxn modelId="{59AD3DDB-8FC1-44AB-B906-5731E7B28473}" srcId="{99D1D1D2-C4D4-4C1E-AB34-51B8C448D56D}" destId="{207F1284-4A73-46FC-82A8-416698C25DD8}" srcOrd="0" destOrd="0" parTransId="{E63DCBAB-097F-467A-AF8F-9B5ED38697AF}" sibTransId="{E8CAFA33-DC31-47C5-A366-9B825180F444}"/>
    <dgm:cxn modelId="{398E588F-14B1-477D-AFEE-F60E6D31CE1B}" srcId="{99D1D1D2-C4D4-4C1E-AB34-51B8C448D56D}" destId="{25794962-CE7D-4D49-9332-04C7787A63B4}" srcOrd="5" destOrd="0" parTransId="{E250407D-9086-44EA-9840-66E82DFC8304}" sibTransId="{B70B119C-0FCA-42F4-8645-0BBDC7994575}"/>
    <dgm:cxn modelId="{E430D3F8-2CA3-4B5F-9464-3EE9224A781E}" type="presParOf" srcId="{8BF8BF4D-DF8F-45FB-97D3-6C697586A281}" destId="{56820D23-A000-4BC7-8D66-7CFD9AB306E8}" srcOrd="0" destOrd="0" presId="urn:microsoft.com/office/officeart/2008/layout/VerticalCurvedList"/>
    <dgm:cxn modelId="{30E0E4E3-ECEF-402E-9637-8760877037F8}" type="presParOf" srcId="{56820D23-A000-4BC7-8D66-7CFD9AB306E8}" destId="{F1755EA3-FBF8-400A-A2D3-7ABCDE6DAAD2}" srcOrd="0" destOrd="0" presId="urn:microsoft.com/office/officeart/2008/layout/VerticalCurvedList"/>
    <dgm:cxn modelId="{3CAC31D6-450F-4BCA-8E10-D72D0C662F0C}" type="presParOf" srcId="{F1755EA3-FBF8-400A-A2D3-7ABCDE6DAAD2}" destId="{25D211FF-1D31-4462-9E79-899961E425F9}" srcOrd="0" destOrd="0" presId="urn:microsoft.com/office/officeart/2008/layout/VerticalCurvedList"/>
    <dgm:cxn modelId="{45C80DE1-EA9A-4932-B49D-BBAF9C14B44B}" type="presParOf" srcId="{F1755EA3-FBF8-400A-A2D3-7ABCDE6DAAD2}" destId="{63E26A8C-ADFD-4D25-81C9-703FBFE0A447}" srcOrd="1" destOrd="0" presId="urn:microsoft.com/office/officeart/2008/layout/VerticalCurvedList"/>
    <dgm:cxn modelId="{77F6C4B1-D556-489F-A516-7372D4F1FD56}" type="presParOf" srcId="{F1755EA3-FBF8-400A-A2D3-7ABCDE6DAAD2}" destId="{3D6CDBA1-EDDE-4DD0-9333-D3E384AD104D}" srcOrd="2" destOrd="0" presId="urn:microsoft.com/office/officeart/2008/layout/VerticalCurvedList"/>
    <dgm:cxn modelId="{6199B241-DF96-48BF-A462-0B9E7689948B}" type="presParOf" srcId="{F1755EA3-FBF8-400A-A2D3-7ABCDE6DAAD2}" destId="{0BD097F1-B371-4AC3-AA13-8047866B633F}" srcOrd="3" destOrd="0" presId="urn:microsoft.com/office/officeart/2008/layout/VerticalCurvedList"/>
    <dgm:cxn modelId="{BB1B87A9-EDAA-4710-8F2F-3662CBBB44FF}" type="presParOf" srcId="{56820D23-A000-4BC7-8D66-7CFD9AB306E8}" destId="{4BEF5527-C27B-4E0B-9796-F10D94C693E8}" srcOrd="1" destOrd="0" presId="urn:microsoft.com/office/officeart/2008/layout/VerticalCurvedList"/>
    <dgm:cxn modelId="{DE011318-7D9B-4BC4-ACC0-0E68DD45CBE3}" type="presParOf" srcId="{56820D23-A000-4BC7-8D66-7CFD9AB306E8}" destId="{CEBABDD2-4481-425A-B969-5E9CBE0563B7}" srcOrd="2" destOrd="0" presId="urn:microsoft.com/office/officeart/2008/layout/VerticalCurvedList"/>
    <dgm:cxn modelId="{C9B11276-BD05-42E2-B54F-A115E5E632BD}" type="presParOf" srcId="{CEBABDD2-4481-425A-B969-5E9CBE0563B7}" destId="{7C1F880F-D433-4D06-91CB-1FD0901BCD85}" srcOrd="0" destOrd="0" presId="urn:microsoft.com/office/officeart/2008/layout/VerticalCurvedList"/>
    <dgm:cxn modelId="{6000D334-AD0C-4067-BC79-EC47B7B6E19D}" type="presParOf" srcId="{56820D23-A000-4BC7-8D66-7CFD9AB306E8}" destId="{A265360A-5679-4A9F-90C3-01575E977578}" srcOrd="3" destOrd="0" presId="urn:microsoft.com/office/officeart/2008/layout/VerticalCurvedList"/>
    <dgm:cxn modelId="{8C94FE64-88D7-4C3E-8913-D1ADD2D8403B}" type="presParOf" srcId="{56820D23-A000-4BC7-8D66-7CFD9AB306E8}" destId="{4A398888-AA76-4AE2-A5CE-106BD1CAB24E}" srcOrd="4" destOrd="0" presId="urn:microsoft.com/office/officeart/2008/layout/VerticalCurvedList"/>
    <dgm:cxn modelId="{30216255-910E-48F0-8F7B-ABDE710A41AD}" type="presParOf" srcId="{4A398888-AA76-4AE2-A5CE-106BD1CAB24E}" destId="{2F9DB0B6-52CD-43B5-BF44-2B8C22395857}" srcOrd="0" destOrd="0" presId="urn:microsoft.com/office/officeart/2008/layout/VerticalCurvedList"/>
    <dgm:cxn modelId="{EBB2B8EB-BEB2-44D6-A1C4-372B2501E3DB}" type="presParOf" srcId="{56820D23-A000-4BC7-8D66-7CFD9AB306E8}" destId="{F6336303-41F6-42CF-A9A2-AF6F8E492310}" srcOrd="5" destOrd="0" presId="urn:microsoft.com/office/officeart/2008/layout/VerticalCurvedList"/>
    <dgm:cxn modelId="{94A823E0-66EA-4CA0-A2D7-5DAC7880838F}" type="presParOf" srcId="{56820D23-A000-4BC7-8D66-7CFD9AB306E8}" destId="{02D10B44-3335-439C-A395-C6B975977790}" srcOrd="6" destOrd="0" presId="urn:microsoft.com/office/officeart/2008/layout/VerticalCurvedList"/>
    <dgm:cxn modelId="{E306A3BB-B444-49D6-9D25-AA6328F53346}" type="presParOf" srcId="{02D10B44-3335-439C-A395-C6B975977790}" destId="{B6273014-45DA-4E5F-970E-F2F2A8E13943}" srcOrd="0" destOrd="0" presId="urn:microsoft.com/office/officeart/2008/layout/VerticalCurvedList"/>
    <dgm:cxn modelId="{B8607E54-FA9E-4649-AF4D-196315C75443}" type="presParOf" srcId="{56820D23-A000-4BC7-8D66-7CFD9AB306E8}" destId="{5F954B00-5C3F-4B83-BE3E-AB3954CAF6F6}" srcOrd="7" destOrd="0" presId="urn:microsoft.com/office/officeart/2008/layout/VerticalCurvedList"/>
    <dgm:cxn modelId="{512F156A-B3B1-43B2-9E6E-C8063A40E5B4}" type="presParOf" srcId="{56820D23-A000-4BC7-8D66-7CFD9AB306E8}" destId="{607331EF-2226-404B-B909-5E3095CF4D3B}" srcOrd="8" destOrd="0" presId="urn:microsoft.com/office/officeart/2008/layout/VerticalCurvedList"/>
    <dgm:cxn modelId="{45CECDB4-3B6F-4B1B-AA28-4A35B8602C3D}" type="presParOf" srcId="{607331EF-2226-404B-B909-5E3095CF4D3B}" destId="{605D8F53-E5FE-40BF-A121-FED6FB14D259}" srcOrd="0" destOrd="0" presId="urn:microsoft.com/office/officeart/2008/layout/VerticalCurvedList"/>
    <dgm:cxn modelId="{F82D0E0C-6101-41F9-98AF-07DE6F61A634}" type="presParOf" srcId="{56820D23-A000-4BC7-8D66-7CFD9AB306E8}" destId="{8CBA1575-D1D7-465C-B8B8-9DEED33E50C6}" srcOrd="9" destOrd="0" presId="urn:microsoft.com/office/officeart/2008/layout/VerticalCurvedList"/>
    <dgm:cxn modelId="{E17198FC-8942-4757-B16C-9536B9F410ED}" type="presParOf" srcId="{56820D23-A000-4BC7-8D66-7CFD9AB306E8}" destId="{575FEF24-6386-47A9-BED3-AD80EE3FD256}" srcOrd="10" destOrd="0" presId="urn:microsoft.com/office/officeart/2008/layout/VerticalCurvedList"/>
    <dgm:cxn modelId="{F3720845-EA7F-4940-A5D6-16EA48A25390}" type="presParOf" srcId="{575FEF24-6386-47A9-BED3-AD80EE3FD256}" destId="{A2A5AE17-473B-4FD8-B8F8-90405F936BCD}" srcOrd="0" destOrd="0" presId="urn:microsoft.com/office/officeart/2008/layout/VerticalCurvedList"/>
    <dgm:cxn modelId="{3446D896-7214-464B-9915-B253265C0B7A}" type="presParOf" srcId="{56820D23-A000-4BC7-8D66-7CFD9AB306E8}" destId="{91F2ECF4-209D-4190-A282-EBF963C33487}" srcOrd="11" destOrd="0" presId="urn:microsoft.com/office/officeart/2008/layout/VerticalCurvedList"/>
    <dgm:cxn modelId="{3BC0B159-5C08-4217-8BBF-5397A4588DEE}" type="presParOf" srcId="{56820D23-A000-4BC7-8D66-7CFD9AB306E8}" destId="{8D2D9DDE-F2C8-4FCF-8E02-079C30BF4790}" srcOrd="12" destOrd="0" presId="urn:microsoft.com/office/officeart/2008/layout/VerticalCurvedList"/>
    <dgm:cxn modelId="{3E450E86-BBE6-457E-9B9F-A4A4022B0AD1}" type="presParOf" srcId="{8D2D9DDE-F2C8-4FCF-8E02-079C30BF4790}" destId="{240C8F01-D5CA-4F24-B64B-FC34B3CEC039}"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26A8C-ADFD-4D25-81C9-703FBFE0A447}">
      <dsp:nvSpPr>
        <dsp:cNvPr id="0" name=""/>
        <dsp:cNvSpPr/>
      </dsp:nvSpPr>
      <dsp:spPr>
        <a:xfrm>
          <a:off x="-6126981" y="-937410"/>
          <a:ext cx="7293488" cy="7293488"/>
        </a:xfrm>
        <a:prstGeom prst="blockArc">
          <a:avLst>
            <a:gd name="adj1" fmla="val 18900000"/>
            <a:gd name="adj2" fmla="val 2700000"/>
            <a:gd name="adj3" fmla="val 29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EF5527-C27B-4E0B-9796-F10D94C693E8}">
      <dsp:nvSpPr>
        <dsp:cNvPr id="0" name=""/>
        <dsp:cNvSpPr/>
      </dsp:nvSpPr>
      <dsp:spPr>
        <a:xfrm>
          <a:off x="434398" y="285347"/>
          <a:ext cx="7617019"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معماری سامانه دانش هم‌افزا</a:t>
          </a:r>
          <a:endParaRPr lang="en-US" sz="2600" kern="1200" dirty="0">
            <a:cs typeface="B Mitra" panose="00000400000000000000" pitchFamily="2" charset="-78"/>
          </a:endParaRPr>
        </a:p>
      </dsp:txBody>
      <dsp:txXfrm>
        <a:off x="434398" y="285347"/>
        <a:ext cx="7617019" cy="570477"/>
      </dsp:txXfrm>
    </dsp:sp>
    <dsp:sp modelId="{7C1F880F-D433-4D06-91CB-1FD0901BCD85}">
      <dsp:nvSpPr>
        <dsp:cNvPr id="0" name=""/>
        <dsp:cNvSpPr/>
      </dsp:nvSpPr>
      <dsp:spPr>
        <a:xfrm>
          <a:off x="77849" y="214037"/>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65360A-5679-4A9F-90C3-01575E977578}">
      <dsp:nvSpPr>
        <dsp:cNvPr id="0" name=""/>
        <dsp:cNvSpPr/>
      </dsp:nvSpPr>
      <dsp:spPr>
        <a:xfrm>
          <a:off x="903654" y="1140954"/>
          <a:ext cx="7147763"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زیرساخت‌های سامانه دانش هم‌افزا</a:t>
          </a:r>
          <a:endParaRPr lang="en-US" sz="2600" kern="1200" dirty="0">
            <a:cs typeface="B Mitra" panose="00000400000000000000" pitchFamily="2" charset="-78"/>
          </a:endParaRPr>
        </a:p>
      </dsp:txBody>
      <dsp:txXfrm>
        <a:off x="903654" y="1140954"/>
        <a:ext cx="7147763" cy="570477"/>
      </dsp:txXfrm>
    </dsp:sp>
    <dsp:sp modelId="{2F9DB0B6-52CD-43B5-BF44-2B8C22395857}">
      <dsp:nvSpPr>
        <dsp:cNvPr id="0" name=""/>
        <dsp:cNvSpPr/>
      </dsp:nvSpPr>
      <dsp:spPr>
        <a:xfrm>
          <a:off x="547106" y="1069644"/>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336303-41F6-42CF-A9A2-AF6F8E492310}">
      <dsp:nvSpPr>
        <dsp:cNvPr id="0" name=""/>
        <dsp:cNvSpPr/>
      </dsp:nvSpPr>
      <dsp:spPr>
        <a:xfrm>
          <a:off x="1118233" y="1996562"/>
          <a:ext cx="6933183"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روش های انجام فعالیت های علمی میانی با هم‌افزا</a:t>
          </a:r>
          <a:endParaRPr lang="en-US" sz="2600" kern="1200" dirty="0">
            <a:cs typeface="B Mitra" panose="00000400000000000000" pitchFamily="2" charset="-78"/>
          </a:endParaRPr>
        </a:p>
      </dsp:txBody>
      <dsp:txXfrm>
        <a:off x="1118233" y="1996562"/>
        <a:ext cx="6933183" cy="570477"/>
      </dsp:txXfrm>
    </dsp:sp>
    <dsp:sp modelId="{B6273014-45DA-4E5F-970E-F2F2A8E13943}">
      <dsp:nvSpPr>
        <dsp:cNvPr id="0" name=""/>
        <dsp:cNvSpPr/>
      </dsp:nvSpPr>
      <dsp:spPr>
        <a:xfrm>
          <a:off x="761685" y="1925252"/>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954B00-5C3F-4B83-BE3E-AB3954CAF6F6}">
      <dsp:nvSpPr>
        <dsp:cNvPr id="0" name=""/>
        <dsp:cNvSpPr/>
      </dsp:nvSpPr>
      <dsp:spPr>
        <a:xfrm>
          <a:off x="1118233" y="2851627"/>
          <a:ext cx="6933183"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روش های انجام پروژه‌های علمی با هم‌افزا</a:t>
          </a:r>
          <a:endParaRPr lang="en-US" sz="2600" kern="1200" dirty="0">
            <a:cs typeface="B Mitra" panose="00000400000000000000" pitchFamily="2" charset="-78"/>
          </a:endParaRPr>
        </a:p>
      </dsp:txBody>
      <dsp:txXfrm>
        <a:off x="1118233" y="2851627"/>
        <a:ext cx="6933183" cy="570477"/>
      </dsp:txXfrm>
    </dsp:sp>
    <dsp:sp modelId="{605D8F53-E5FE-40BF-A121-FED6FB14D259}">
      <dsp:nvSpPr>
        <dsp:cNvPr id="0" name=""/>
        <dsp:cNvSpPr/>
      </dsp:nvSpPr>
      <dsp:spPr>
        <a:xfrm>
          <a:off x="761685" y="2780318"/>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BA1575-D1D7-465C-B8B8-9DEED33E50C6}">
      <dsp:nvSpPr>
        <dsp:cNvPr id="0" name=""/>
        <dsp:cNvSpPr/>
      </dsp:nvSpPr>
      <dsp:spPr>
        <a:xfrm>
          <a:off x="903654" y="3707235"/>
          <a:ext cx="7147763"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مدیریت سامانه های دانش با هم‌افزا</a:t>
          </a:r>
          <a:endParaRPr lang="en-US" sz="2600" kern="1200" dirty="0">
            <a:cs typeface="B Mitra" panose="00000400000000000000" pitchFamily="2" charset="-78"/>
          </a:endParaRPr>
        </a:p>
      </dsp:txBody>
      <dsp:txXfrm>
        <a:off x="903654" y="3707235"/>
        <a:ext cx="7147763" cy="570477"/>
      </dsp:txXfrm>
    </dsp:sp>
    <dsp:sp modelId="{A2A5AE17-473B-4FD8-B8F8-90405F936BCD}">
      <dsp:nvSpPr>
        <dsp:cNvPr id="0" name=""/>
        <dsp:cNvSpPr/>
      </dsp:nvSpPr>
      <dsp:spPr>
        <a:xfrm>
          <a:off x="547106" y="3635925"/>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F2ECF4-209D-4190-A282-EBF963C33487}">
      <dsp:nvSpPr>
        <dsp:cNvPr id="0" name=""/>
        <dsp:cNvSpPr/>
      </dsp:nvSpPr>
      <dsp:spPr>
        <a:xfrm>
          <a:off x="434398" y="4562842"/>
          <a:ext cx="7617019" cy="5704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816" tIns="66040" rIns="66040" bIns="66040" numCol="1" spcCol="1270" anchor="ctr" anchorCtr="0">
          <a:noAutofit/>
        </a:bodyPr>
        <a:lstStyle/>
        <a:p>
          <a:pPr lvl="0" algn="l" defTabSz="1155700" rtl="1">
            <a:lnSpc>
              <a:spcPct val="90000"/>
            </a:lnSpc>
            <a:spcBef>
              <a:spcPct val="0"/>
            </a:spcBef>
            <a:spcAft>
              <a:spcPct val="35000"/>
            </a:spcAft>
          </a:pPr>
          <a:r>
            <a:rPr lang="fa-IR" sz="2600" kern="1200" dirty="0" smtClean="0">
              <a:cs typeface="B Mitra" panose="00000400000000000000" pitchFamily="2" charset="-78"/>
            </a:rPr>
            <a:t>شبکه سامانه های دانش هم‌افزا</a:t>
          </a:r>
          <a:endParaRPr lang="en-US" sz="2600" kern="1200" dirty="0">
            <a:cs typeface="B Mitra" panose="00000400000000000000" pitchFamily="2" charset="-78"/>
          </a:endParaRPr>
        </a:p>
      </dsp:txBody>
      <dsp:txXfrm>
        <a:off x="434398" y="4562842"/>
        <a:ext cx="7617019" cy="570477"/>
      </dsp:txXfrm>
    </dsp:sp>
    <dsp:sp modelId="{240C8F01-D5CA-4F24-B64B-FC34B3CEC039}">
      <dsp:nvSpPr>
        <dsp:cNvPr id="0" name=""/>
        <dsp:cNvSpPr/>
      </dsp:nvSpPr>
      <dsp:spPr>
        <a:xfrm>
          <a:off x="77849" y="4491533"/>
          <a:ext cx="713096" cy="71309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D6304-20A8-445F-8CC2-D9D3DBF2C10A}" type="datetimeFigureOut">
              <a:rPr lang="en-US" smtClean="0"/>
              <a:t>5/1/2015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0B357-C263-421F-9C48-A25313BEEDDD}" type="slidenum">
              <a:rPr lang="en-US" smtClean="0"/>
              <a:t>‹#›</a:t>
            </a:fld>
            <a:endParaRPr lang="en-US"/>
          </a:p>
        </p:txBody>
      </p:sp>
    </p:spTree>
    <p:extLst>
      <p:ext uri="{BB962C8B-B14F-4D97-AF65-F5344CB8AC3E}">
        <p14:creationId xmlns:p14="http://schemas.microsoft.com/office/powerpoint/2010/main" val="176323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2</a:t>
            </a:fld>
            <a:endParaRPr lang="en-US"/>
          </a:p>
        </p:txBody>
      </p:sp>
    </p:spTree>
    <p:extLst>
      <p:ext uri="{BB962C8B-B14F-4D97-AF65-F5344CB8AC3E}">
        <p14:creationId xmlns:p14="http://schemas.microsoft.com/office/powerpoint/2010/main" val="1621137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11</a:t>
            </a:fld>
            <a:endParaRPr lang="en-US"/>
          </a:p>
        </p:txBody>
      </p:sp>
    </p:spTree>
    <p:extLst>
      <p:ext uri="{BB962C8B-B14F-4D97-AF65-F5344CB8AC3E}">
        <p14:creationId xmlns:p14="http://schemas.microsoft.com/office/powerpoint/2010/main" val="2801657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12</a:t>
            </a:fld>
            <a:endParaRPr lang="en-US"/>
          </a:p>
        </p:txBody>
      </p:sp>
    </p:spTree>
    <p:extLst>
      <p:ext uri="{BB962C8B-B14F-4D97-AF65-F5344CB8AC3E}">
        <p14:creationId xmlns:p14="http://schemas.microsoft.com/office/powerpoint/2010/main" val="1110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13</a:t>
            </a:fld>
            <a:endParaRPr lang="en-US"/>
          </a:p>
        </p:txBody>
      </p:sp>
    </p:spTree>
    <p:extLst>
      <p:ext uri="{BB962C8B-B14F-4D97-AF65-F5344CB8AC3E}">
        <p14:creationId xmlns:p14="http://schemas.microsoft.com/office/powerpoint/2010/main" val="67654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14</a:t>
            </a:fld>
            <a:endParaRPr lang="en-US"/>
          </a:p>
        </p:txBody>
      </p:sp>
    </p:spTree>
    <p:extLst>
      <p:ext uri="{BB962C8B-B14F-4D97-AF65-F5344CB8AC3E}">
        <p14:creationId xmlns:p14="http://schemas.microsoft.com/office/powerpoint/2010/main" val="1877155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15</a:t>
            </a:fld>
            <a:endParaRPr lang="en-US"/>
          </a:p>
        </p:txBody>
      </p:sp>
    </p:spTree>
    <p:extLst>
      <p:ext uri="{BB962C8B-B14F-4D97-AF65-F5344CB8AC3E}">
        <p14:creationId xmlns:p14="http://schemas.microsoft.com/office/powerpoint/2010/main" val="784273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16</a:t>
            </a:fld>
            <a:endParaRPr lang="en-US"/>
          </a:p>
        </p:txBody>
      </p:sp>
    </p:spTree>
    <p:extLst>
      <p:ext uri="{BB962C8B-B14F-4D97-AF65-F5344CB8AC3E}">
        <p14:creationId xmlns:p14="http://schemas.microsoft.com/office/powerpoint/2010/main" val="68049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17</a:t>
            </a:fld>
            <a:endParaRPr lang="en-US"/>
          </a:p>
        </p:txBody>
      </p:sp>
    </p:spTree>
    <p:extLst>
      <p:ext uri="{BB962C8B-B14F-4D97-AF65-F5344CB8AC3E}">
        <p14:creationId xmlns:p14="http://schemas.microsoft.com/office/powerpoint/2010/main" val="300505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18</a:t>
            </a:fld>
            <a:endParaRPr lang="en-US"/>
          </a:p>
        </p:txBody>
      </p:sp>
    </p:spTree>
    <p:extLst>
      <p:ext uri="{BB962C8B-B14F-4D97-AF65-F5344CB8AC3E}">
        <p14:creationId xmlns:p14="http://schemas.microsoft.com/office/powerpoint/2010/main" val="360001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19</a:t>
            </a:fld>
            <a:endParaRPr lang="en-US"/>
          </a:p>
        </p:txBody>
      </p:sp>
    </p:spTree>
    <p:extLst>
      <p:ext uri="{BB962C8B-B14F-4D97-AF65-F5344CB8AC3E}">
        <p14:creationId xmlns:p14="http://schemas.microsoft.com/office/powerpoint/2010/main" val="3121879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20</a:t>
            </a:fld>
            <a:endParaRPr lang="en-US"/>
          </a:p>
        </p:txBody>
      </p:sp>
    </p:spTree>
    <p:extLst>
      <p:ext uri="{BB962C8B-B14F-4D97-AF65-F5344CB8AC3E}">
        <p14:creationId xmlns:p14="http://schemas.microsoft.com/office/powerpoint/2010/main" val="327063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a:t>
            </a:fld>
            <a:endParaRPr lang="en-US"/>
          </a:p>
        </p:txBody>
      </p:sp>
    </p:spTree>
    <p:extLst>
      <p:ext uri="{BB962C8B-B14F-4D97-AF65-F5344CB8AC3E}">
        <p14:creationId xmlns:p14="http://schemas.microsoft.com/office/powerpoint/2010/main" val="128435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21</a:t>
            </a:fld>
            <a:endParaRPr lang="en-US"/>
          </a:p>
        </p:txBody>
      </p:sp>
    </p:spTree>
    <p:extLst>
      <p:ext uri="{BB962C8B-B14F-4D97-AF65-F5344CB8AC3E}">
        <p14:creationId xmlns:p14="http://schemas.microsoft.com/office/powerpoint/2010/main" val="162162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22</a:t>
            </a:fld>
            <a:endParaRPr lang="en-US"/>
          </a:p>
        </p:txBody>
      </p:sp>
    </p:spTree>
    <p:extLst>
      <p:ext uri="{BB962C8B-B14F-4D97-AF65-F5344CB8AC3E}">
        <p14:creationId xmlns:p14="http://schemas.microsoft.com/office/powerpoint/2010/main" val="3183166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23</a:t>
            </a:fld>
            <a:endParaRPr lang="en-US"/>
          </a:p>
        </p:txBody>
      </p:sp>
    </p:spTree>
    <p:extLst>
      <p:ext uri="{BB962C8B-B14F-4D97-AF65-F5344CB8AC3E}">
        <p14:creationId xmlns:p14="http://schemas.microsoft.com/office/powerpoint/2010/main" val="139816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24</a:t>
            </a:fld>
            <a:endParaRPr lang="en-US"/>
          </a:p>
        </p:txBody>
      </p:sp>
    </p:spTree>
    <p:extLst>
      <p:ext uri="{BB962C8B-B14F-4D97-AF65-F5344CB8AC3E}">
        <p14:creationId xmlns:p14="http://schemas.microsoft.com/office/powerpoint/2010/main" val="1327491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25</a:t>
            </a:fld>
            <a:endParaRPr lang="en-US"/>
          </a:p>
        </p:txBody>
      </p:sp>
    </p:spTree>
    <p:extLst>
      <p:ext uri="{BB962C8B-B14F-4D97-AF65-F5344CB8AC3E}">
        <p14:creationId xmlns:p14="http://schemas.microsoft.com/office/powerpoint/2010/main" val="1889575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26</a:t>
            </a:fld>
            <a:endParaRPr lang="en-US"/>
          </a:p>
        </p:txBody>
      </p:sp>
    </p:spTree>
    <p:extLst>
      <p:ext uri="{BB962C8B-B14F-4D97-AF65-F5344CB8AC3E}">
        <p14:creationId xmlns:p14="http://schemas.microsoft.com/office/powerpoint/2010/main" val="1294547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27</a:t>
            </a:fld>
            <a:endParaRPr lang="en-US"/>
          </a:p>
        </p:txBody>
      </p:sp>
    </p:spTree>
    <p:extLst>
      <p:ext uri="{BB962C8B-B14F-4D97-AF65-F5344CB8AC3E}">
        <p14:creationId xmlns:p14="http://schemas.microsoft.com/office/powerpoint/2010/main" val="610455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28</a:t>
            </a:fld>
            <a:endParaRPr lang="en-US"/>
          </a:p>
        </p:txBody>
      </p:sp>
    </p:spTree>
    <p:extLst>
      <p:ext uri="{BB962C8B-B14F-4D97-AF65-F5344CB8AC3E}">
        <p14:creationId xmlns:p14="http://schemas.microsoft.com/office/powerpoint/2010/main" val="13942582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29</a:t>
            </a:fld>
            <a:endParaRPr lang="en-US"/>
          </a:p>
        </p:txBody>
      </p:sp>
    </p:spTree>
    <p:extLst>
      <p:ext uri="{BB962C8B-B14F-4D97-AF65-F5344CB8AC3E}">
        <p14:creationId xmlns:p14="http://schemas.microsoft.com/office/powerpoint/2010/main" val="3480885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30</a:t>
            </a:fld>
            <a:endParaRPr lang="en-US"/>
          </a:p>
        </p:txBody>
      </p:sp>
    </p:spTree>
    <p:extLst>
      <p:ext uri="{BB962C8B-B14F-4D97-AF65-F5344CB8AC3E}">
        <p14:creationId xmlns:p14="http://schemas.microsoft.com/office/powerpoint/2010/main" val="287333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a:t>
            </a:fld>
            <a:endParaRPr lang="en-US"/>
          </a:p>
        </p:txBody>
      </p:sp>
    </p:spTree>
    <p:extLst>
      <p:ext uri="{BB962C8B-B14F-4D97-AF65-F5344CB8AC3E}">
        <p14:creationId xmlns:p14="http://schemas.microsoft.com/office/powerpoint/2010/main" val="3600797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31</a:t>
            </a:fld>
            <a:endParaRPr lang="en-US"/>
          </a:p>
        </p:txBody>
      </p:sp>
    </p:spTree>
    <p:extLst>
      <p:ext uri="{BB962C8B-B14F-4D97-AF65-F5344CB8AC3E}">
        <p14:creationId xmlns:p14="http://schemas.microsoft.com/office/powerpoint/2010/main" val="6279330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32</a:t>
            </a:fld>
            <a:endParaRPr lang="en-US"/>
          </a:p>
        </p:txBody>
      </p:sp>
    </p:spTree>
    <p:extLst>
      <p:ext uri="{BB962C8B-B14F-4D97-AF65-F5344CB8AC3E}">
        <p14:creationId xmlns:p14="http://schemas.microsoft.com/office/powerpoint/2010/main" val="30976705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33</a:t>
            </a:fld>
            <a:endParaRPr lang="en-US"/>
          </a:p>
        </p:txBody>
      </p:sp>
    </p:spTree>
    <p:extLst>
      <p:ext uri="{BB962C8B-B14F-4D97-AF65-F5344CB8AC3E}">
        <p14:creationId xmlns:p14="http://schemas.microsoft.com/office/powerpoint/2010/main" val="787088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34</a:t>
            </a:fld>
            <a:endParaRPr lang="en-US"/>
          </a:p>
        </p:txBody>
      </p:sp>
    </p:spTree>
    <p:extLst>
      <p:ext uri="{BB962C8B-B14F-4D97-AF65-F5344CB8AC3E}">
        <p14:creationId xmlns:p14="http://schemas.microsoft.com/office/powerpoint/2010/main" val="12931074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35</a:t>
            </a:fld>
            <a:endParaRPr lang="en-US"/>
          </a:p>
        </p:txBody>
      </p:sp>
    </p:spTree>
    <p:extLst>
      <p:ext uri="{BB962C8B-B14F-4D97-AF65-F5344CB8AC3E}">
        <p14:creationId xmlns:p14="http://schemas.microsoft.com/office/powerpoint/2010/main" val="11087175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36</a:t>
            </a:fld>
            <a:endParaRPr lang="en-US"/>
          </a:p>
        </p:txBody>
      </p:sp>
    </p:spTree>
    <p:extLst>
      <p:ext uri="{BB962C8B-B14F-4D97-AF65-F5344CB8AC3E}">
        <p14:creationId xmlns:p14="http://schemas.microsoft.com/office/powerpoint/2010/main" val="31535989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37</a:t>
            </a:fld>
            <a:endParaRPr lang="en-US"/>
          </a:p>
        </p:txBody>
      </p:sp>
    </p:spTree>
    <p:extLst>
      <p:ext uri="{BB962C8B-B14F-4D97-AF65-F5344CB8AC3E}">
        <p14:creationId xmlns:p14="http://schemas.microsoft.com/office/powerpoint/2010/main" val="423827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38</a:t>
            </a:fld>
            <a:endParaRPr lang="en-US"/>
          </a:p>
        </p:txBody>
      </p:sp>
    </p:spTree>
    <p:extLst>
      <p:ext uri="{BB962C8B-B14F-4D97-AF65-F5344CB8AC3E}">
        <p14:creationId xmlns:p14="http://schemas.microsoft.com/office/powerpoint/2010/main" val="20039339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39</a:t>
            </a:fld>
            <a:endParaRPr lang="en-US"/>
          </a:p>
        </p:txBody>
      </p:sp>
    </p:spTree>
    <p:extLst>
      <p:ext uri="{BB962C8B-B14F-4D97-AF65-F5344CB8AC3E}">
        <p14:creationId xmlns:p14="http://schemas.microsoft.com/office/powerpoint/2010/main" val="3176680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40</a:t>
            </a:fld>
            <a:endParaRPr lang="en-US"/>
          </a:p>
        </p:txBody>
      </p:sp>
    </p:spTree>
    <p:extLst>
      <p:ext uri="{BB962C8B-B14F-4D97-AF65-F5344CB8AC3E}">
        <p14:creationId xmlns:p14="http://schemas.microsoft.com/office/powerpoint/2010/main" val="382239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5</a:t>
            </a:fld>
            <a:endParaRPr lang="en-US"/>
          </a:p>
        </p:txBody>
      </p:sp>
    </p:spTree>
    <p:extLst>
      <p:ext uri="{BB962C8B-B14F-4D97-AF65-F5344CB8AC3E}">
        <p14:creationId xmlns:p14="http://schemas.microsoft.com/office/powerpoint/2010/main" val="15676885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41</a:t>
            </a:fld>
            <a:endParaRPr lang="en-US"/>
          </a:p>
        </p:txBody>
      </p:sp>
    </p:spTree>
    <p:extLst>
      <p:ext uri="{BB962C8B-B14F-4D97-AF65-F5344CB8AC3E}">
        <p14:creationId xmlns:p14="http://schemas.microsoft.com/office/powerpoint/2010/main" val="672674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42</a:t>
            </a:fld>
            <a:endParaRPr lang="en-US"/>
          </a:p>
        </p:txBody>
      </p:sp>
    </p:spTree>
    <p:extLst>
      <p:ext uri="{BB962C8B-B14F-4D97-AF65-F5344CB8AC3E}">
        <p14:creationId xmlns:p14="http://schemas.microsoft.com/office/powerpoint/2010/main" val="260635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43</a:t>
            </a:fld>
            <a:endParaRPr lang="en-US"/>
          </a:p>
        </p:txBody>
      </p:sp>
    </p:spTree>
    <p:extLst>
      <p:ext uri="{BB962C8B-B14F-4D97-AF65-F5344CB8AC3E}">
        <p14:creationId xmlns:p14="http://schemas.microsoft.com/office/powerpoint/2010/main" val="3809008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44</a:t>
            </a:fld>
            <a:endParaRPr lang="en-US"/>
          </a:p>
        </p:txBody>
      </p:sp>
    </p:spTree>
    <p:extLst>
      <p:ext uri="{BB962C8B-B14F-4D97-AF65-F5344CB8AC3E}">
        <p14:creationId xmlns:p14="http://schemas.microsoft.com/office/powerpoint/2010/main" val="904573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45</a:t>
            </a:fld>
            <a:endParaRPr lang="en-US"/>
          </a:p>
        </p:txBody>
      </p:sp>
    </p:spTree>
    <p:extLst>
      <p:ext uri="{BB962C8B-B14F-4D97-AF65-F5344CB8AC3E}">
        <p14:creationId xmlns:p14="http://schemas.microsoft.com/office/powerpoint/2010/main" val="654885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46</a:t>
            </a:fld>
            <a:endParaRPr lang="en-US"/>
          </a:p>
        </p:txBody>
      </p:sp>
    </p:spTree>
    <p:extLst>
      <p:ext uri="{BB962C8B-B14F-4D97-AF65-F5344CB8AC3E}">
        <p14:creationId xmlns:p14="http://schemas.microsoft.com/office/powerpoint/2010/main" val="15942021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47</a:t>
            </a:fld>
            <a:endParaRPr lang="en-US"/>
          </a:p>
        </p:txBody>
      </p:sp>
    </p:spTree>
    <p:extLst>
      <p:ext uri="{BB962C8B-B14F-4D97-AF65-F5344CB8AC3E}">
        <p14:creationId xmlns:p14="http://schemas.microsoft.com/office/powerpoint/2010/main" val="12840050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48</a:t>
            </a:fld>
            <a:endParaRPr lang="en-US"/>
          </a:p>
        </p:txBody>
      </p:sp>
    </p:spTree>
    <p:extLst>
      <p:ext uri="{BB962C8B-B14F-4D97-AF65-F5344CB8AC3E}">
        <p14:creationId xmlns:p14="http://schemas.microsoft.com/office/powerpoint/2010/main" val="35965770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ED538-551D-43B2-A7CB-1B9486D09F48}" type="slidenum">
              <a:rPr lang="en-US" smtClean="0"/>
              <a:t>49</a:t>
            </a:fld>
            <a:endParaRPr lang="en-US"/>
          </a:p>
        </p:txBody>
      </p:sp>
    </p:spTree>
    <p:extLst>
      <p:ext uri="{BB962C8B-B14F-4D97-AF65-F5344CB8AC3E}">
        <p14:creationId xmlns:p14="http://schemas.microsoft.com/office/powerpoint/2010/main" val="27506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6</a:t>
            </a:fld>
            <a:endParaRPr lang="en-US"/>
          </a:p>
        </p:txBody>
      </p:sp>
    </p:spTree>
    <p:extLst>
      <p:ext uri="{BB962C8B-B14F-4D97-AF65-F5344CB8AC3E}">
        <p14:creationId xmlns:p14="http://schemas.microsoft.com/office/powerpoint/2010/main" val="2718266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7</a:t>
            </a:fld>
            <a:endParaRPr lang="en-US"/>
          </a:p>
        </p:txBody>
      </p:sp>
    </p:spTree>
    <p:extLst>
      <p:ext uri="{BB962C8B-B14F-4D97-AF65-F5344CB8AC3E}">
        <p14:creationId xmlns:p14="http://schemas.microsoft.com/office/powerpoint/2010/main" val="351997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8</a:t>
            </a:fld>
            <a:endParaRPr lang="en-US"/>
          </a:p>
        </p:txBody>
      </p:sp>
    </p:spTree>
    <p:extLst>
      <p:ext uri="{BB962C8B-B14F-4D97-AF65-F5344CB8AC3E}">
        <p14:creationId xmlns:p14="http://schemas.microsoft.com/office/powerpoint/2010/main" val="349142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9</a:t>
            </a:fld>
            <a:endParaRPr lang="en-US"/>
          </a:p>
        </p:txBody>
      </p:sp>
    </p:spTree>
    <p:extLst>
      <p:ext uri="{BB962C8B-B14F-4D97-AF65-F5344CB8AC3E}">
        <p14:creationId xmlns:p14="http://schemas.microsoft.com/office/powerpoint/2010/main" val="3640940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890B357-C263-421F-9C48-A25313BEEDDD}" type="slidenum">
              <a:rPr lang="en-US" smtClean="0"/>
              <a:t>10</a:t>
            </a:fld>
            <a:endParaRPr lang="en-US"/>
          </a:p>
        </p:txBody>
      </p:sp>
    </p:spTree>
    <p:extLst>
      <p:ext uri="{BB962C8B-B14F-4D97-AF65-F5344CB8AC3E}">
        <p14:creationId xmlns:p14="http://schemas.microsoft.com/office/powerpoint/2010/main" val="3643728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82D63-4FD5-4B8F-AAA7-5904A3ADB8C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05763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44110C-2C3E-4FE2-A8A3-5F2E7BAB20DF}"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980511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4871D8-9CE4-46F9-9CB9-54300238966B}"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743649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B5C06A-1555-411E-9439-0FEDB4E52D8C}"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054273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EA1BA9-0B54-460C-995D-2953E0C300E1}" type="datetime1">
              <a:rPr lang="en-US" smtClean="0"/>
              <a:t>5/1/2015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378362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5E8F01-9822-4F59-A554-675F58282607}"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114370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98D59-1510-4882-92EA-3D5A0E6510AB}" type="datetime1">
              <a:rPr lang="en-US" smtClean="0"/>
              <a:t>5/1/2015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5426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F53CF-5772-4659-A76E-2822F1B10971}" type="datetime1">
              <a:rPr lang="en-US" smtClean="0"/>
              <a:t>5/1/2015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367750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BBC75-1C5C-4B90-B0D4-8D3BA8481E92}" type="datetime1">
              <a:rPr lang="en-US" smtClean="0"/>
              <a:t>5/1/2015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239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2C183E-A173-4BD8-9671-235A759E00A4}"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12574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D182FD-0893-4F60-B2B7-EC6E59702638}" type="datetime1">
              <a:rPr lang="en-US" smtClean="0"/>
              <a:t>5/1/2015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22C95-F6A9-4386-92CA-8A59C7DEBAD6}" type="slidenum">
              <a:rPr lang="en-US" smtClean="0"/>
              <a:t>‹#›</a:t>
            </a:fld>
            <a:endParaRPr lang="en-US"/>
          </a:p>
        </p:txBody>
      </p:sp>
    </p:spTree>
    <p:extLst>
      <p:ext uri="{BB962C8B-B14F-4D97-AF65-F5344CB8AC3E}">
        <p14:creationId xmlns:p14="http://schemas.microsoft.com/office/powerpoint/2010/main" val="2498126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819DD-5EA2-4B4B-8D45-0AAEE88F624A}" type="datetime1">
              <a:rPr lang="en-US" smtClean="0"/>
              <a:t>5/1/2015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22C95-F6A9-4386-92CA-8A59C7DEBAD6}" type="slidenum">
              <a:rPr lang="en-US" smtClean="0"/>
              <a:t>‹#›</a:t>
            </a:fld>
            <a:endParaRPr lang="en-US"/>
          </a:p>
        </p:txBody>
      </p:sp>
    </p:spTree>
    <p:extLst>
      <p:ext uri="{BB962C8B-B14F-4D97-AF65-F5344CB8AC3E}">
        <p14:creationId xmlns:p14="http://schemas.microsoft.com/office/powerpoint/2010/main" val="1388858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hamafza.co/?p=222" TargetMode="Externa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eg"/><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jpeg"/></Relationships>
</file>

<file path=ppt/slides/_rels/slide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43682"/>
            <a:ext cx="9144000" cy="2387600"/>
          </a:xfrm>
        </p:spPr>
        <p:txBody>
          <a:bodyPr>
            <a:normAutofit/>
          </a:bodyPr>
          <a:lstStyle/>
          <a:p>
            <a:pPr rtl="1"/>
            <a:r>
              <a:rPr lang="en-US" sz="8800" dirty="0" smtClean="0">
                <a:solidFill>
                  <a:srgbClr val="0070C0"/>
                </a:solidFill>
                <a:cs typeface="B Mitra" panose="00000400000000000000" pitchFamily="2" charset="-78"/>
              </a:rPr>
              <a:t/>
            </a:r>
            <a:br>
              <a:rPr lang="en-US" sz="8800" dirty="0" smtClean="0">
                <a:solidFill>
                  <a:srgbClr val="0070C0"/>
                </a:solidFill>
                <a:cs typeface="B Mitra" panose="00000400000000000000" pitchFamily="2" charset="-78"/>
              </a:rPr>
            </a:br>
            <a:endParaRPr lang="en-US" sz="5300" dirty="0">
              <a:solidFill>
                <a:srgbClr val="0070C0"/>
              </a:solidFill>
              <a:cs typeface="B Mitra" panose="00000400000000000000" pitchFamily="2" charset="-78"/>
            </a:endParaRPr>
          </a:p>
        </p:txBody>
      </p:sp>
      <p:sp>
        <p:nvSpPr>
          <p:cNvPr id="3" name="Slide Number Placeholder 2"/>
          <p:cNvSpPr>
            <a:spLocks noGrp="1"/>
          </p:cNvSpPr>
          <p:nvPr>
            <p:ph type="sldNum" sz="quarter" idx="12"/>
          </p:nvPr>
        </p:nvSpPr>
        <p:spPr/>
        <p:txBody>
          <a:bodyPr/>
          <a:lstStyle/>
          <a:p>
            <a:fld id="{2E522C95-F6A9-4386-92CA-8A59C7DEBAD6}"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593578" y="2379786"/>
            <a:ext cx="5250631" cy="2677656"/>
          </a:xfrm>
          <a:prstGeom prst="rect">
            <a:avLst/>
          </a:prstGeom>
        </p:spPr>
        <p:txBody>
          <a:bodyPr wrap="square">
            <a:spAutoFit/>
          </a:bodyPr>
          <a:lstStyle/>
          <a:p>
            <a:pPr algn="ctr"/>
            <a:r>
              <a:rPr lang="fa-IR" sz="4800" dirty="0" smtClean="0">
                <a:solidFill>
                  <a:srgbClr val="0070C0"/>
                </a:solidFill>
                <a:cs typeface="B Mitra" panose="00000400000000000000" pitchFamily="2" charset="-78"/>
              </a:rPr>
              <a:t>فصل پنجم:</a:t>
            </a:r>
          </a:p>
          <a:p>
            <a:pPr algn="ctr" rtl="1"/>
            <a:r>
              <a:rPr lang="fa-IR" sz="4800" dirty="0" smtClean="0">
                <a:solidFill>
                  <a:srgbClr val="0070C0"/>
                </a:solidFill>
                <a:cs typeface="B Mitra" panose="00000400000000000000" pitchFamily="2" charset="-78"/>
              </a:rPr>
              <a:t> </a:t>
            </a:r>
            <a:r>
              <a:rPr lang="fa-IR" sz="6000" dirty="0" smtClean="0">
                <a:solidFill>
                  <a:srgbClr val="0070C0"/>
                </a:solidFill>
                <a:cs typeface="B Mitra" panose="00000400000000000000" pitchFamily="2" charset="-78"/>
              </a:rPr>
              <a:t>مدیریت </a:t>
            </a:r>
            <a:r>
              <a:rPr lang="fa-IR" sz="6000" dirty="0">
                <a:solidFill>
                  <a:srgbClr val="0070C0"/>
                </a:solidFill>
                <a:cs typeface="B Mitra" panose="00000400000000000000" pitchFamily="2" charset="-78"/>
              </a:rPr>
              <a:t>دانش</a:t>
            </a:r>
            <a:r>
              <a:rPr lang="en-US" sz="6000" dirty="0">
                <a:solidFill>
                  <a:srgbClr val="0070C0"/>
                </a:solidFill>
                <a:cs typeface="B Mitra" panose="00000400000000000000" pitchFamily="2" charset="-78"/>
              </a:rPr>
              <a:t> </a:t>
            </a:r>
            <a:r>
              <a:rPr lang="fa-IR" sz="6000" dirty="0">
                <a:solidFill>
                  <a:srgbClr val="0070C0"/>
                </a:solidFill>
                <a:cs typeface="B Mitra" panose="00000400000000000000" pitchFamily="2" charset="-78"/>
              </a:rPr>
              <a:t>مبتنی بر هم‌افزا</a:t>
            </a:r>
            <a:endParaRPr lang="fa-IR" sz="6000" dirty="0"/>
          </a:p>
        </p:txBody>
      </p:sp>
    </p:spTree>
    <p:extLst>
      <p:ext uri="{BB962C8B-B14F-4D97-AF65-F5344CB8AC3E}">
        <p14:creationId xmlns:p14="http://schemas.microsoft.com/office/powerpoint/2010/main" val="267728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10</a:t>
            </a:fld>
            <a:endParaRPr lang="en-US"/>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593494" y="909169"/>
            <a:ext cx="6946994" cy="5091719"/>
          </a:xfrm>
          <a:prstGeom prst="wedgeRoundRectCallout">
            <a:avLst>
              <a:gd name="adj1" fmla="val 75757"/>
              <a:gd name="adj2" fmla="val -5543"/>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دانشنامه</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دانشنامه</a:t>
            </a:r>
            <a:r>
              <a:rPr lang="en-US" sz="2000" dirty="0">
                <a:solidFill>
                  <a:srgbClr val="0070C0"/>
                </a:solidFill>
                <a:cs typeface="B Mitra" panose="00000400000000000000" pitchFamily="2" charset="-78"/>
              </a:rPr>
              <a:t> </a:t>
            </a:r>
            <a:r>
              <a:rPr lang="fa-IR" sz="2000" dirty="0">
                <a:solidFill>
                  <a:srgbClr val="0070C0"/>
                </a:solidFill>
                <a:cs typeface="B Mitra" panose="00000400000000000000" pitchFamily="2" charset="-78"/>
              </a:rPr>
              <a:t>برای تولید و انتشار دانش یکپارچه طراحی‌شده است</a:t>
            </a:r>
            <a:r>
              <a:rPr lang="en-US" sz="2000" dirty="0">
                <a:solidFill>
                  <a:srgbClr val="0070C0"/>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algn="just" rtl="1"/>
            <a:endParaRPr lang="fa-IR" sz="2000" dirty="0">
              <a:solidFill>
                <a:schemeClr val="tx1"/>
              </a:solidFill>
              <a:cs typeface="B Mitra" panose="00000400000000000000" pitchFamily="2" charset="-78"/>
            </a:endParaRPr>
          </a:p>
          <a:p>
            <a:pPr algn="just" rtl="1"/>
            <a:r>
              <a:rPr lang="fa-IR" sz="2000" dirty="0">
                <a:solidFill>
                  <a:schemeClr val="tx1"/>
                </a:solidFill>
                <a:cs typeface="B Mitra" panose="00000400000000000000" pitchFamily="2" charset="-78"/>
              </a:rPr>
              <a:t>مهم‌ترین کارکردهای بخش دانشنامه، دستیابی به اهدافی نظیر «آگاهی موردی»، «آگاهی زمینه‌ای»، «الگوی ذهنی هماهنگ»، «حافظه مشترک»، «تقارن اطلاعات» و «مستندسازی» است. </a:t>
            </a:r>
            <a:endParaRPr lang="fa-IR" sz="2000" dirty="0" smtClean="0">
              <a:solidFill>
                <a:schemeClr val="tx1"/>
              </a:solidFill>
              <a:cs typeface="B Mitra" panose="00000400000000000000" pitchFamily="2" charset="-78"/>
            </a:endParaRPr>
          </a:p>
          <a:p>
            <a:pPr algn="just" rtl="1"/>
            <a:endParaRPr lang="en-US"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a:solidFill>
                  <a:schemeClr val="tx1"/>
                </a:solidFill>
                <a:cs typeface="B Mitra" panose="00000400000000000000" pitchFamily="2" charset="-78"/>
              </a:rPr>
              <a:t>تمامی زیرساخت‌های هم‌افزا در بخش دانشنامه به کار گرفته می‌شوند.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بخش </a:t>
            </a:r>
            <a:r>
              <a:rPr lang="fa-IR" sz="2000" dirty="0">
                <a:solidFill>
                  <a:schemeClr val="tx1"/>
                </a:solidFill>
                <a:cs typeface="B Mitra" panose="00000400000000000000" pitchFamily="2" charset="-78"/>
              </a:rPr>
              <a:t>دانشنامه به لحاظ نرم‌افزاری شبیه نرم‌افزارهای ویکی است</a:t>
            </a:r>
            <a:r>
              <a:rPr lang="en-US" sz="2000" dirty="0">
                <a:solidFill>
                  <a:schemeClr val="tx1"/>
                </a:solidFill>
                <a:cs typeface="B Mitra" panose="00000400000000000000" pitchFamily="2" charset="-78"/>
              </a:rPr>
              <a:t>. </a:t>
            </a:r>
          </a:p>
          <a:p>
            <a:pPr algn="ctr">
              <a:defRPr/>
            </a:pPr>
            <a:endParaRPr lang="fa-IR" sz="2000" b="1" dirty="0">
              <a:solidFill>
                <a:schemeClr val="tx1"/>
              </a:solidFill>
              <a:cs typeface="B Mitra" pitchFamily="2" charset="-78"/>
            </a:endParaRPr>
          </a:p>
        </p:txBody>
      </p:sp>
    </p:spTree>
    <p:extLst>
      <p:ext uri="{BB962C8B-B14F-4D97-AF65-F5344CB8AC3E}">
        <p14:creationId xmlns:p14="http://schemas.microsoft.com/office/powerpoint/2010/main" val="143031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11</a:t>
            </a:fld>
            <a:endParaRPr lang="en-US"/>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593494" y="909169"/>
            <a:ext cx="6946994" cy="5091719"/>
          </a:xfrm>
          <a:prstGeom prst="wedgeRoundRectCallout">
            <a:avLst>
              <a:gd name="adj1" fmla="val 81289"/>
              <a:gd name="adj2" fmla="val 538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اسناد</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اسناد برای ذخیره و بازیابی انواع اسناد طراحی‌شده است</a:t>
            </a:r>
            <a:r>
              <a:rPr lang="en-US" sz="2000" dirty="0">
                <a:solidFill>
                  <a:srgbClr val="0070C0"/>
                </a:solidFill>
                <a:cs typeface="B Mitra" panose="00000400000000000000" pitchFamily="2" charset="-78"/>
              </a:rPr>
              <a:t>. </a:t>
            </a:r>
            <a:endParaRPr lang="fa-IR" sz="2000" dirty="0" smtClean="0">
              <a:solidFill>
                <a:srgbClr val="0070C0"/>
              </a:solidFill>
              <a:cs typeface="B Mitra" panose="00000400000000000000" pitchFamily="2" charset="-78"/>
            </a:endParaRPr>
          </a:p>
          <a:p>
            <a:pPr algn="ctr" rtl="1"/>
            <a:endParaRPr lang="fa-IR" sz="2000" dirty="0" smtClean="0">
              <a:solidFill>
                <a:srgbClr val="0070C0"/>
              </a:solidFill>
              <a:cs typeface="B Mitra" panose="00000400000000000000" pitchFamily="2" charset="-78"/>
            </a:endParaRPr>
          </a:p>
          <a:p>
            <a:pPr algn="just" rtl="1"/>
            <a:r>
              <a:rPr lang="fa-IR" sz="2000" dirty="0" smtClean="0">
                <a:solidFill>
                  <a:schemeClr val="tx1"/>
                </a:solidFill>
                <a:cs typeface="B Mitra" panose="00000400000000000000" pitchFamily="2" charset="-78"/>
              </a:rPr>
              <a:t>مهم‌ترین </a:t>
            </a:r>
            <a:r>
              <a:rPr lang="fa-IR" sz="2000" dirty="0">
                <a:solidFill>
                  <a:schemeClr val="tx1"/>
                </a:solidFill>
                <a:cs typeface="B Mitra" panose="00000400000000000000" pitchFamily="2" charset="-78"/>
              </a:rPr>
              <a:t>کارکرد بخش اسناد در سامانه دانش، دستیابی به هدف ارتقای «آگاهی موردی» است. در بخش اسناد از زیرساخت برچسب‌ها (اصطلاح‌ها) و تقسیم‌بندی موضوعات (البته فقط برای برقراری روابط بین اسناد) استفاده می‌شود</a:t>
            </a:r>
            <a:r>
              <a:rPr lang="fa-IR" sz="2000" dirty="0" smtClean="0">
                <a:solidFill>
                  <a:schemeClr val="tx1"/>
                </a:solidFill>
                <a:cs typeface="B Mitra" panose="00000400000000000000" pitchFamily="2" charset="-78"/>
              </a:rPr>
              <a:t>.</a:t>
            </a:r>
          </a:p>
          <a:p>
            <a:pPr algn="just" rtl="1"/>
            <a:endParaRPr lang="fa-IR"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a:solidFill>
                  <a:schemeClr val="tx1"/>
                </a:solidFill>
                <a:cs typeface="B Mitra" panose="00000400000000000000" pitchFamily="2" charset="-78"/>
              </a:rPr>
              <a:t>این بخش به لحاظ نرم‌افزاری شبیه نرم‌افزارهای مدیریت اسناد است</a:t>
            </a:r>
            <a:r>
              <a:rPr lang="fa-IR" sz="2000" dirty="0" smtClean="0">
                <a:solidFill>
                  <a:schemeClr val="tx1"/>
                </a:solidFill>
                <a:cs typeface="B Mitra" panose="00000400000000000000" pitchFamily="2" charset="-78"/>
              </a:rPr>
              <a:t>.</a:t>
            </a:r>
          </a:p>
          <a:p>
            <a:pPr algn="just" rtl="1"/>
            <a:endParaRPr lang="fa-IR" sz="2000" dirty="0">
              <a:solidFill>
                <a:schemeClr val="tx1"/>
              </a:solidFill>
              <a:cs typeface="B Mitra" panose="00000400000000000000" pitchFamily="2" charset="-78"/>
            </a:endParaRPr>
          </a:p>
          <a:p>
            <a:pPr algn="just" rtl="1"/>
            <a:r>
              <a:rPr lang="fa-IR" sz="2000" dirty="0">
                <a:solidFill>
                  <a:schemeClr val="bg1">
                    <a:lumMod val="50000"/>
                  </a:schemeClr>
                </a:solidFill>
                <a:cs typeface="B Mitra" panose="00000400000000000000" pitchFamily="2" charset="-78"/>
              </a:rPr>
              <a:t>استفاده از برچسب‌های (کلیدواژه‌های) استاندارد در این بخش، کارایی و اثربخشی بازیابی اطلاعات را افزایش می‌دهد. </a:t>
            </a:r>
            <a:endParaRPr lang="fa-IR" sz="2000" dirty="0" smtClean="0">
              <a:solidFill>
                <a:schemeClr val="bg1">
                  <a:lumMod val="50000"/>
                </a:schemeClr>
              </a:solidFill>
              <a:cs typeface="B Mitra" panose="00000400000000000000" pitchFamily="2" charset="-78"/>
            </a:endParaRPr>
          </a:p>
          <a:p>
            <a:pPr algn="just" rtl="1"/>
            <a:r>
              <a:rPr lang="fa-IR" sz="2000" dirty="0" smtClean="0">
                <a:solidFill>
                  <a:schemeClr val="bg1">
                    <a:lumMod val="50000"/>
                  </a:schemeClr>
                </a:solidFill>
                <a:cs typeface="B Mitra" panose="00000400000000000000" pitchFamily="2" charset="-78"/>
              </a:rPr>
              <a:t>هر </a:t>
            </a:r>
            <a:r>
              <a:rPr lang="fa-IR" sz="2000" dirty="0">
                <a:solidFill>
                  <a:schemeClr val="bg1">
                    <a:lumMod val="50000"/>
                  </a:schemeClr>
                </a:solidFill>
                <a:cs typeface="B Mitra" panose="00000400000000000000" pitchFamily="2" charset="-78"/>
              </a:rPr>
              <a:t>سند (مقاله، کتاب، قانون و …) در این بخش می‌تواند مورد پرسش، اظهارنظر و بحث قرار گیرد. برخورداری از امکانات شبکه‌های اجتماعی در این بخش، تعامل مناسبی بین مؤلفان و صاحب‌نظران فراهم می‌کند</a:t>
            </a:r>
            <a:r>
              <a:rPr lang="en-US" sz="2000" dirty="0">
                <a:solidFill>
                  <a:schemeClr val="bg1">
                    <a:lumMod val="50000"/>
                  </a:schemeClr>
                </a:solidFill>
                <a:cs typeface="B Mitra" panose="00000400000000000000" pitchFamily="2" charset="-78"/>
              </a:rPr>
              <a:t>.</a:t>
            </a:r>
          </a:p>
          <a:p>
            <a:pPr algn="just" rtl="1"/>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3369951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12</a:t>
            </a:fld>
            <a:endParaRPr lang="en-US"/>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593494" y="909169"/>
            <a:ext cx="6946994" cy="5345857"/>
          </a:xfrm>
          <a:prstGeom prst="wedgeRoundRectCallout">
            <a:avLst>
              <a:gd name="adj1" fmla="val 78809"/>
              <a:gd name="adj2" fmla="val 12130"/>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اشخاص</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fontAlgn="base"/>
            <a:r>
              <a:rPr lang="fa-IR" sz="2000" dirty="0">
                <a:solidFill>
                  <a:srgbClr val="0070C0"/>
                </a:solidFill>
                <a:cs typeface="B Mitra" panose="00000400000000000000" pitchFamily="2" charset="-78"/>
              </a:rPr>
              <a:t>بخش </a:t>
            </a:r>
            <a:r>
              <a:rPr lang="fa-IR" sz="2000" dirty="0">
                <a:solidFill>
                  <a:srgbClr val="0070C0"/>
                </a:solidFill>
                <a:cs typeface="B Mitra" panose="00000400000000000000" pitchFamily="2" charset="-78"/>
                <a:hlinkClick r:id="rId5"/>
              </a:rPr>
              <a:t>اشخاص</a:t>
            </a:r>
            <a:r>
              <a:rPr lang="en-US" sz="2000" dirty="0">
                <a:solidFill>
                  <a:srgbClr val="0070C0"/>
                </a:solidFill>
                <a:cs typeface="B Mitra" panose="00000400000000000000" pitchFamily="2" charset="-78"/>
              </a:rPr>
              <a:t> </a:t>
            </a:r>
            <a:r>
              <a:rPr lang="fa-IR" sz="2000" dirty="0">
                <a:solidFill>
                  <a:srgbClr val="0070C0"/>
                </a:solidFill>
                <a:cs typeface="B Mitra" panose="00000400000000000000" pitchFamily="2" charset="-78"/>
              </a:rPr>
              <a:t>برای معرفی و تعامل افراد، گروه‌ها و سازمان‌ها در قالب شبکه اجتماعی طراحی ‌شده </a:t>
            </a:r>
            <a:r>
              <a:rPr lang="fa-IR" sz="2000" dirty="0" smtClean="0">
                <a:solidFill>
                  <a:srgbClr val="0070C0"/>
                </a:solidFill>
                <a:cs typeface="B Mitra" panose="00000400000000000000" pitchFamily="2" charset="-78"/>
              </a:rPr>
              <a:t>است.</a:t>
            </a:r>
          </a:p>
          <a:p>
            <a:pPr algn="ctr" rtl="1" fontAlgn="base"/>
            <a:endParaRPr lang="fa-IR" sz="2000" dirty="0" smtClean="0">
              <a:solidFill>
                <a:srgbClr val="0070C0"/>
              </a:solidFill>
              <a:cs typeface="B Mitra" panose="00000400000000000000" pitchFamily="2" charset="-78"/>
            </a:endParaRPr>
          </a:p>
          <a:p>
            <a:pPr algn="just" rtl="1" fontAlgn="base"/>
            <a:r>
              <a:rPr lang="fa-IR" sz="2000" dirty="0" smtClean="0">
                <a:solidFill>
                  <a:schemeClr val="tx1"/>
                </a:solidFill>
                <a:cs typeface="B Mitra" panose="00000400000000000000" pitchFamily="2" charset="-78"/>
              </a:rPr>
              <a:t>کارکردهای </a:t>
            </a:r>
            <a:r>
              <a:rPr lang="fa-IR" sz="2000" dirty="0">
                <a:solidFill>
                  <a:schemeClr val="tx1"/>
                </a:solidFill>
                <a:cs typeface="B Mitra" panose="00000400000000000000" pitchFamily="2" charset="-78"/>
              </a:rPr>
              <a:t>بخش اشخاص دستیابی به اهدافی نظیر «آگاهی موردی» و «الگوی ذهنی هماهنگ» و فراهم شدن زیرساختی برای فعالیت‌هایی مانند کانون تفکر، اجتماع یادگیری، اجتماع عمل، استاد و شاگردی و جانشین پروری و … است. </a:t>
            </a:r>
            <a:endParaRPr lang="fa-IR" sz="2000" dirty="0" smtClean="0">
              <a:solidFill>
                <a:schemeClr val="tx1"/>
              </a:solidFill>
              <a:cs typeface="B Mitra" panose="00000400000000000000" pitchFamily="2" charset="-78"/>
            </a:endParaRPr>
          </a:p>
          <a:p>
            <a:pPr marL="342900" indent="-342900" algn="just" rtl="1" fontAlgn="base">
              <a:buFont typeface="Arial" panose="020B0604020202020204" pitchFamily="34" charset="0"/>
              <a:buChar char="•"/>
            </a:pPr>
            <a:r>
              <a:rPr lang="fa-IR" sz="2000" dirty="0" smtClean="0">
                <a:solidFill>
                  <a:schemeClr val="tx1"/>
                </a:solidFill>
                <a:cs typeface="B Mitra" panose="00000400000000000000" pitchFamily="2" charset="-78"/>
              </a:rPr>
              <a:t>شبکه </a:t>
            </a:r>
            <a:r>
              <a:rPr lang="fa-IR" sz="2000" dirty="0">
                <a:solidFill>
                  <a:schemeClr val="tx1"/>
                </a:solidFill>
                <a:cs typeface="B Mitra" panose="00000400000000000000" pitchFamily="2" charset="-78"/>
              </a:rPr>
              <a:t>اجتماعی می‌تواند محفلی برای مباحثه و شکل‌دهی به ایده‌ها باشد؛ تا پس از تکمیل در بخش‌های اسناد یا دانش‌نامه تدوین شوند</a:t>
            </a:r>
            <a:r>
              <a:rPr lang="en-US" sz="2000" dirty="0" smtClean="0">
                <a:solidFill>
                  <a:schemeClr val="tx1"/>
                </a:solidFill>
                <a:cs typeface="B Mitra" panose="00000400000000000000" pitchFamily="2" charset="-78"/>
              </a:rPr>
              <a:t>.</a:t>
            </a:r>
            <a:endParaRPr lang="fa-IR" sz="2000" dirty="0" smtClean="0">
              <a:solidFill>
                <a:schemeClr val="tx1"/>
              </a:solidFill>
              <a:cs typeface="B Mitra" panose="00000400000000000000" pitchFamily="2" charset="-78"/>
            </a:endParaRPr>
          </a:p>
          <a:p>
            <a:pPr marL="342900" indent="-342900" algn="just" rtl="1" fontAlgn="base">
              <a:buFont typeface="Arial" panose="020B0604020202020204" pitchFamily="34" charset="0"/>
              <a:buChar char="•"/>
            </a:pPr>
            <a:r>
              <a:rPr lang="fa-IR" sz="2000" dirty="0">
                <a:solidFill>
                  <a:schemeClr val="tx1"/>
                </a:solidFill>
                <a:cs typeface="B Mitra" panose="00000400000000000000" pitchFamily="2" charset="-78"/>
              </a:rPr>
              <a:t>بخش اشخاص امکانات تعاملی زیادی فراهم می‌کند که افزایش آگاهی و انتقال هوشمندانه اطلاعات را در پی دارد.</a:t>
            </a:r>
            <a:endParaRPr lang="en-US" sz="2000" dirty="0">
              <a:solidFill>
                <a:schemeClr val="tx1"/>
              </a:solidFill>
              <a:cs typeface="B Mitra" panose="00000400000000000000" pitchFamily="2" charset="-78"/>
            </a:endParaRPr>
          </a:p>
          <a:p>
            <a:pPr marL="342900" indent="-342900" algn="just" rtl="1" fontAlgn="base">
              <a:buFont typeface="Arial" panose="020B0604020202020204" pitchFamily="34" charset="0"/>
              <a:buChar char="•"/>
            </a:pPr>
            <a:endParaRPr lang="fa-IR" sz="2000" dirty="0">
              <a:solidFill>
                <a:schemeClr val="tx1"/>
              </a:solidFill>
              <a:cs typeface="B Mitra" panose="00000400000000000000" pitchFamily="2" charset="-78"/>
            </a:endParaRPr>
          </a:p>
          <a:p>
            <a:pPr algn="just" rtl="1" fontAlgn="base"/>
            <a:r>
              <a:rPr lang="fa-IR" sz="2000" dirty="0">
                <a:solidFill>
                  <a:schemeClr val="bg1">
                    <a:lumMod val="50000"/>
                  </a:schemeClr>
                </a:solidFill>
                <a:cs typeface="B Mitra" panose="00000400000000000000" pitchFamily="2" charset="-78"/>
              </a:rPr>
              <a:t>تسهیل تعاملات اجتماعی و شبکه‌سازی، ارتباطات مستقیم و انتقال دانش شفاهی از طریق تعاملات اجتماعی بین افراد طبیعی‌ترین جنبه اشتراک دانش است. شبکه‌های اجتماعی قابلیت‌های بسیار زیادی برای فعالیت‌های دانشی فراهم می‌کنند. </a:t>
            </a:r>
          </a:p>
          <a:p>
            <a:pPr marL="342900" indent="-342900" algn="just" rtl="1" fontAlgn="base">
              <a:buFont typeface="Arial" panose="020B0604020202020204" pitchFamily="34" charset="0"/>
              <a:buChar char="•"/>
            </a:pP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3238857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pic>
        <p:nvPicPr>
          <p:cNvPr id="9"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13</a:t>
            </a:fld>
            <a:endParaRPr lang="en-US" dirty="0"/>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593494" y="909169"/>
            <a:ext cx="6946994" cy="5461635"/>
          </a:xfrm>
          <a:prstGeom prst="wedgeRoundRectCallout">
            <a:avLst>
              <a:gd name="adj1" fmla="val 79572"/>
              <a:gd name="adj2" fmla="val 18843"/>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آموزش</a:t>
            </a:r>
          </a:p>
          <a:p>
            <a:pPr algn="ctr">
              <a:defRPr/>
            </a:pPr>
            <a:endParaRPr lang="fa-IR" sz="2000" b="1" dirty="0" smtClean="0">
              <a:solidFill>
                <a:schemeClr val="accent1">
                  <a:lumMod val="50000"/>
                </a:schemeClr>
              </a:solidFill>
              <a:cs typeface="B Mitra" panose="00000400000000000000" pitchFamily="2" charset="-78"/>
            </a:endParaRPr>
          </a:p>
          <a:p>
            <a:pPr algn="ctr">
              <a:defRPr/>
            </a:pPr>
            <a:r>
              <a:rPr lang="fa-IR" sz="2000" dirty="0">
                <a:solidFill>
                  <a:srgbClr val="0070C0"/>
                </a:solidFill>
                <a:cs typeface="B Mitra" panose="00000400000000000000" pitchFamily="2" charset="-78"/>
              </a:rPr>
              <a:t>بخش آموزش برای مدیریت دوره های آموزشی و یادگیری الکترونیکی راه طراحی شده است.</a:t>
            </a:r>
            <a:endParaRPr lang="en-US" sz="2000" dirty="0">
              <a:solidFill>
                <a:srgbClr val="0070C0"/>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just" rtl="1"/>
            <a:r>
              <a:rPr lang="fa-IR" sz="2000" dirty="0" smtClean="0">
                <a:solidFill>
                  <a:schemeClr val="tx1"/>
                </a:solidFill>
                <a:cs typeface="B Mitra" panose="00000400000000000000" pitchFamily="2" charset="-78"/>
              </a:rPr>
              <a:t>کارکردهای </a:t>
            </a:r>
            <a:r>
              <a:rPr lang="fa-IR" sz="2000" dirty="0">
                <a:solidFill>
                  <a:schemeClr val="tx1"/>
                </a:solidFill>
                <a:cs typeface="B Mitra" panose="00000400000000000000" pitchFamily="2" charset="-78"/>
              </a:rPr>
              <a:t>بخش آموزش، دستیابی به اهداف «آگاهی موردی»، «آگاهی زمینه‌ای» و «الگوی ذهنی هماهنگ» است.</a:t>
            </a:r>
          </a:p>
          <a:p>
            <a:pPr algn="just" rtl="1"/>
            <a:endParaRPr lang="fa-IR"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a:solidFill>
                  <a:schemeClr val="tx1"/>
                </a:solidFill>
                <a:cs typeface="B Mitra" panose="00000400000000000000" pitchFamily="2" charset="-78"/>
              </a:rPr>
              <a:t>بخش آموزش به لحاظ نرم‌افزاری شبیه نرم‌افزارهای یادگیری الکترونیکی است</a:t>
            </a:r>
            <a:r>
              <a:rPr lang="fa-IR" sz="2000" dirty="0" smtClean="0">
                <a:solidFill>
                  <a:schemeClr val="tx1"/>
                </a:solidFill>
                <a:cs typeface="B Mitra" panose="00000400000000000000" pitchFamily="2" charset="-78"/>
              </a:rPr>
              <a:t>.</a:t>
            </a:r>
          </a:p>
          <a:p>
            <a:pPr marL="342900" indent="-342900" algn="just" rtl="1">
              <a:buFont typeface="Arial" panose="020B0604020202020204" pitchFamily="34" charset="0"/>
              <a:buChar char="•"/>
            </a:pPr>
            <a:endParaRPr lang="fa-IR" sz="2000" dirty="0">
              <a:solidFill>
                <a:schemeClr val="tx1"/>
              </a:solidFill>
              <a:cs typeface="B Mitra" panose="00000400000000000000" pitchFamily="2" charset="-78"/>
            </a:endParaRPr>
          </a:p>
          <a:p>
            <a:pPr algn="just" rtl="1"/>
            <a:r>
              <a:rPr lang="fa-IR" sz="2000" dirty="0">
                <a:solidFill>
                  <a:schemeClr val="bg1">
                    <a:lumMod val="50000"/>
                  </a:schemeClr>
                </a:solidFill>
                <a:cs typeface="B Mitra" panose="00000400000000000000" pitchFamily="2" charset="-78"/>
              </a:rPr>
              <a:t>یکی از روش‌های یادگیری استفاده از دوره‌های آموزشی است. اگر محتوای یک دوره آموزشی به‌درستی طراحی‌شده و به‌خوبی ارائه شود؛ سرعت و کیفیت کسب دانش و مهارت را افزایش می‌دهد. </a:t>
            </a:r>
          </a:p>
          <a:p>
            <a:pPr algn="just" rtl="1"/>
            <a:r>
              <a:rPr lang="fa-IR" sz="2000" dirty="0">
                <a:solidFill>
                  <a:schemeClr val="bg1">
                    <a:lumMod val="50000"/>
                  </a:schemeClr>
                </a:solidFill>
                <a:cs typeface="B Mitra" panose="00000400000000000000" pitchFamily="2" charset="-78"/>
              </a:rPr>
              <a:t>دوره آموزشی می‌تواند کاملاً به‌صورت خودآموز یا با استفاده از استاد یا ترکیبی از این دو باشد، همچنین به‌صورت نظری یا عملی (در محیط واقعی، آزمایشگاهی یا شبیه‌سازی) یا ترکیبی از این دو باشد. </a:t>
            </a:r>
          </a:p>
          <a:p>
            <a:pPr marL="342900" indent="-342900" algn="just" rtl="1">
              <a:buFont typeface="Arial" panose="020B0604020202020204" pitchFamily="34" charset="0"/>
              <a:buChar char="•"/>
            </a:pPr>
            <a:endParaRPr lang="en-US" sz="2000" dirty="0">
              <a:solidFill>
                <a:schemeClr val="tx1"/>
              </a:solidFill>
              <a:cs typeface="B Mitra" panose="00000400000000000000" pitchFamily="2" charset="-78"/>
            </a:endParaRPr>
          </a:p>
          <a:p>
            <a:pPr rtl="1"/>
            <a:endParaRPr lang="en-US" sz="2000" dirty="0"/>
          </a:p>
        </p:txBody>
      </p:sp>
    </p:spTree>
    <p:extLst>
      <p:ext uri="{BB962C8B-B14F-4D97-AF65-F5344CB8AC3E}">
        <p14:creationId xmlns:p14="http://schemas.microsoft.com/office/powerpoint/2010/main" val="444126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14</a:t>
            </a:fld>
            <a:endParaRPr lang="en-US"/>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2398643" y="2676939"/>
            <a:ext cx="5512905" cy="3105288"/>
          </a:xfrm>
          <a:prstGeom prst="wedgeRoundRectCallout">
            <a:avLst>
              <a:gd name="adj1" fmla="val 79107"/>
              <a:gd name="adj2" fmla="val 31985"/>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رویداد</a:t>
            </a:r>
            <a:endParaRPr lang="en-US" sz="2000" b="1" dirty="0" smtClean="0">
              <a:solidFill>
                <a:schemeClr val="accent1">
                  <a:lumMod val="50000"/>
                </a:schemeClr>
              </a:solidFill>
              <a:cs typeface="B Mitra" panose="00000400000000000000" pitchFamily="2" charset="-78"/>
            </a:endParaRPr>
          </a:p>
          <a:p>
            <a:pPr algn="ctr">
              <a:defRPr/>
            </a:pPr>
            <a:endParaRPr lang="fa-IR"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just" rtl="1"/>
            <a:r>
              <a:rPr lang="fa-IR" sz="2000" dirty="0">
                <a:solidFill>
                  <a:schemeClr val="tx1"/>
                </a:solidFill>
                <a:cs typeface="B Mitra" panose="00000400000000000000" pitchFamily="2" charset="-78"/>
              </a:rPr>
              <a:t>بخش رویداد امکان تولید و انتشار محتوا بر اساس رخدادها و اقتضائات روزمره را فراهم می</a:t>
            </a:r>
            <a:r>
              <a:rPr lang="en-US" sz="2000" dirty="0">
                <a:solidFill>
                  <a:schemeClr val="tx1"/>
                </a:solidFill>
                <a:cs typeface="B Mitra" panose="00000400000000000000" pitchFamily="2" charset="-78"/>
              </a:rPr>
              <a:t>‌</a:t>
            </a:r>
            <a:r>
              <a:rPr lang="fa-IR" sz="2000" dirty="0">
                <a:solidFill>
                  <a:schemeClr val="tx1"/>
                </a:solidFill>
                <a:cs typeface="B Mitra" panose="00000400000000000000" pitchFamily="2" charset="-78"/>
              </a:rPr>
              <a:t>کند</a:t>
            </a:r>
            <a:r>
              <a:rPr lang="en-US" sz="2000" dirty="0">
                <a:solidFill>
                  <a:schemeClr val="tx1"/>
                </a:solidFill>
                <a:cs typeface="B Mitra" panose="00000400000000000000" pitchFamily="2" charset="-78"/>
              </a:rPr>
              <a:t>. </a:t>
            </a:r>
            <a:r>
              <a:rPr lang="fa-IR" sz="2000" dirty="0">
                <a:solidFill>
                  <a:schemeClr val="tx1"/>
                </a:solidFill>
                <a:cs typeface="B Mitra" panose="00000400000000000000" pitchFamily="2" charset="-78"/>
              </a:rPr>
              <a:t>در بخش رویداد، امکان مدیریت اخبار، گزارش</a:t>
            </a:r>
            <a:r>
              <a:rPr lang="en-US" sz="2000" dirty="0">
                <a:solidFill>
                  <a:schemeClr val="tx1"/>
                </a:solidFill>
                <a:cs typeface="B Mitra" panose="00000400000000000000" pitchFamily="2" charset="-78"/>
              </a:rPr>
              <a:t>‌</a:t>
            </a:r>
            <a:r>
              <a:rPr lang="fa-IR" sz="2000" dirty="0">
                <a:solidFill>
                  <a:schemeClr val="tx1"/>
                </a:solidFill>
                <a:cs typeface="B Mitra" panose="00000400000000000000" pitchFamily="2" charset="-78"/>
              </a:rPr>
              <a:t>ها و انتشار خبرنامه فراهم است.</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2330679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15</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811933" y="1025973"/>
            <a:ext cx="5088361" cy="5091719"/>
          </a:xfrm>
          <a:prstGeom prst="wedgeRoundRectCallout">
            <a:avLst>
              <a:gd name="adj1" fmla="val 69521"/>
              <a:gd name="adj2" fmla="val -7884"/>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پرس و جو</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پرس‌وجو برای انتقال دانش با رویکرد تقاضامحور طراحی‌شده است</a:t>
            </a:r>
            <a:r>
              <a:rPr lang="en-US" sz="2000" dirty="0">
                <a:solidFill>
                  <a:srgbClr val="0070C0"/>
                </a:solidFill>
                <a:cs typeface="B Mitra" panose="00000400000000000000" pitchFamily="2" charset="-78"/>
              </a:rPr>
              <a:t>. </a:t>
            </a:r>
            <a:endParaRPr lang="fa-IR" sz="2000" dirty="0" smtClean="0">
              <a:solidFill>
                <a:srgbClr val="0070C0"/>
              </a:solidFill>
              <a:cs typeface="B Mitra" panose="00000400000000000000" pitchFamily="2" charset="-78"/>
            </a:endParaRPr>
          </a:p>
          <a:p>
            <a:pPr algn="just" rtl="1"/>
            <a:endParaRPr lang="fa-IR" sz="2000" dirty="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بخش </a:t>
            </a:r>
            <a:r>
              <a:rPr lang="fa-IR" sz="2000" dirty="0">
                <a:solidFill>
                  <a:schemeClr val="tx1"/>
                </a:solidFill>
                <a:cs typeface="B Mitra" panose="00000400000000000000" pitchFamily="2" charset="-78"/>
              </a:rPr>
              <a:t>پرس‌وجو فضایی برای یکپارچه‌سازی پرسش و پاسخ‌های مطرح‌شده در سایر بخش‌ها و پرسش و پاسخ به‌صورت مستقیم را فراهم می‌کند</a:t>
            </a:r>
            <a:r>
              <a:rPr lang="fa-IR" sz="2000" dirty="0" smtClean="0">
                <a:solidFill>
                  <a:schemeClr val="tx1"/>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کاربران </a:t>
            </a:r>
            <a:r>
              <a:rPr lang="fa-IR" sz="2000" dirty="0">
                <a:solidFill>
                  <a:schemeClr val="tx1"/>
                </a:solidFill>
                <a:cs typeface="B Mitra" panose="00000400000000000000" pitchFamily="2" charset="-78"/>
              </a:rPr>
              <a:t>می‌توانند در مورد مفید بودن سؤال و پاسخ نظر بدهند.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انتقال </a:t>
            </a:r>
            <a:r>
              <a:rPr lang="fa-IR" sz="2000" dirty="0">
                <a:solidFill>
                  <a:schemeClr val="tx1"/>
                </a:solidFill>
                <a:cs typeface="B Mitra" panose="00000400000000000000" pitchFamily="2" charset="-78"/>
              </a:rPr>
              <a:t>دانش به روش پرسش و پاسخ اثربخشی زیادی دارد</a:t>
            </a:r>
            <a:r>
              <a:rPr lang="en-US" sz="2000" dirty="0">
                <a:solidFill>
                  <a:schemeClr val="tx1"/>
                </a:solidFill>
                <a:cs typeface="B Mitra" panose="00000400000000000000" pitchFamily="2" charset="-78"/>
              </a:rPr>
              <a:t>.</a:t>
            </a:r>
          </a:p>
        </p:txBody>
      </p:sp>
    </p:spTree>
    <p:extLst>
      <p:ext uri="{BB962C8B-B14F-4D97-AF65-F5344CB8AC3E}">
        <p14:creationId xmlns:p14="http://schemas.microsoft.com/office/powerpoint/2010/main" val="45716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16</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811933" y="1025973"/>
            <a:ext cx="5088361" cy="5091719"/>
          </a:xfrm>
          <a:prstGeom prst="wedgeRoundRectCallout">
            <a:avLst>
              <a:gd name="adj1" fmla="val 73428"/>
              <a:gd name="adj2" fmla="val 382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تحلیل</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تحلیل برای مطرح‌شدن چالش‌ها، ایده‌ها و تحلیل‌ها طراحی‌شده است</a:t>
            </a:r>
            <a:r>
              <a:rPr lang="en-US" sz="2000" dirty="0">
                <a:solidFill>
                  <a:srgbClr val="0070C0"/>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علاوه </a:t>
            </a:r>
            <a:r>
              <a:rPr lang="fa-IR" sz="2000" dirty="0">
                <a:solidFill>
                  <a:schemeClr val="tx1"/>
                </a:solidFill>
                <a:cs typeface="B Mitra" panose="00000400000000000000" pitchFamily="2" charset="-78"/>
              </a:rPr>
              <a:t>بر این‌که در این بخش می‌توان مسائل، ایده‌ها و تحلیل‌هایی را مطرح نمود، همه نظرات مطرح‌شده در سایر بخش‌ها را به‌صورت یکجا و به‌صورت دسته‌بندی‌شده در بخش تحلیل ارائه می‌شود. </a:t>
            </a:r>
            <a:endParaRPr lang="fa-IR" sz="2000" dirty="0" smtClean="0">
              <a:solidFill>
                <a:schemeClr val="tx1"/>
              </a:solidFill>
              <a:cs typeface="B Mitra" panose="00000400000000000000" pitchFamily="2" charset="-78"/>
            </a:endParaRPr>
          </a:p>
          <a:p>
            <a:pPr algn="just" rtl="1"/>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با </a:t>
            </a:r>
            <a:r>
              <a:rPr lang="fa-IR" sz="2000" dirty="0">
                <a:solidFill>
                  <a:schemeClr val="tx1"/>
                </a:solidFill>
                <a:cs typeface="B Mitra" panose="00000400000000000000" pitchFamily="2" charset="-78"/>
              </a:rPr>
              <a:t>امکانات این بخش می‌توان در ساده‌ترین حالت، یک «نظام پیشنهاد‌ها» راه‌اندازی کرد.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می‌توان</a:t>
            </a:r>
            <a:r>
              <a:rPr lang="fa-IR" sz="2000" dirty="0">
                <a:solidFill>
                  <a:schemeClr val="tx1"/>
                </a:solidFill>
                <a:cs typeface="B Mitra" panose="00000400000000000000" pitchFamily="2" charset="-78"/>
              </a:rPr>
              <a:t>، مسائل و ایده‌ها را در سلسله‌مراتب عام و خاص و کل و جزء قرارداد. بدین ترتیب مصادیق ایده‌ها را یافت، ایده‌ها را پرورش داد و</a:t>
            </a:r>
            <a:r>
              <a:rPr lang="en-US" sz="2000" dirty="0">
                <a:solidFill>
                  <a:schemeClr val="tx1"/>
                </a:solidFill>
                <a:cs typeface="B Mitra" panose="00000400000000000000" pitchFamily="2" charset="-78"/>
              </a:rPr>
              <a:t> ...</a:t>
            </a:r>
          </a:p>
          <a:p>
            <a:pPr algn="just" rtl="1"/>
            <a:r>
              <a:rPr lang="fa-IR" sz="2000" dirty="0">
                <a:solidFill>
                  <a:schemeClr val="tx1"/>
                </a:solidFill>
                <a:cs typeface="B Mitra" panose="00000400000000000000" pitchFamily="2" charset="-78"/>
              </a:rPr>
              <a:t> </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1991452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ChangeAspect="1"/>
          </p:cNvPicPr>
          <p:nvPr/>
        </p:nvPicPr>
        <p:blipFill rotWithShape="1">
          <a:blip r:embed="rId3"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pic>
        <p:nvPicPr>
          <p:cNvPr id="9" name="Content Placeholder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17</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811933" y="707802"/>
            <a:ext cx="5088361" cy="5646709"/>
          </a:xfrm>
          <a:prstGeom prst="wedgeRoundRectCallout">
            <a:avLst>
              <a:gd name="adj1" fmla="val 74209"/>
              <a:gd name="adj2" fmla="val 1345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پایش</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در این بخش امکان تدوین و دسترسی به گزارش‌های متنی مربوط به داشبوردها فراهم است.</a:t>
            </a:r>
            <a:endParaRPr lang="fa-IR" sz="2000" dirty="0" smtClean="0">
              <a:solidFill>
                <a:srgbClr val="0070C0"/>
              </a:solidFill>
              <a:cs typeface="B Mitra" panose="00000400000000000000" pitchFamily="2" charset="-78"/>
            </a:endParaRPr>
          </a:p>
          <a:p>
            <a:pPr algn="just" rtl="1"/>
            <a:endParaRPr lang="fa-IR" sz="2000" dirty="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طراحی </a:t>
            </a:r>
            <a:r>
              <a:rPr lang="fa-IR" sz="2000" dirty="0">
                <a:solidFill>
                  <a:schemeClr val="tx1"/>
                </a:solidFill>
                <a:cs typeface="B Mitra" panose="00000400000000000000" pitchFamily="2" charset="-78"/>
              </a:rPr>
              <a:t>و پیاده‌سازی سامانه پایش می‌تواند اشراف کارشناسان، تصمیم سازان و تصمیم گیران را تا حد زیادی افزایش داده و به ارتقای کیفیت تصمیمات و محصولات کمک نماید</a:t>
            </a:r>
            <a:r>
              <a:rPr lang="fa-IR" sz="2000" dirty="0" smtClean="0">
                <a:solidFill>
                  <a:schemeClr val="tx1"/>
                </a:solidFill>
                <a:cs typeface="B Mitra" panose="00000400000000000000" pitchFamily="2" charset="-78"/>
              </a:rPr>
              <a:t>.</a:t>
            </a:r>
          </a:p>
          <a:p>
            <a:pPr algn="just" rtl="1"/>
            <a:endParaRPr lang="en-US"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a:solidFill>
                  <a:schemeClr val="tx1"/>
                </a:solidFill>
                <a:cs typeface="B Mitra" panose="00000400000000000000" pitchFamily="2" charset="-78"/>
              </a:rPr>
              <a:t>بصری سازی داده‌ها برای افزایش سرعت درک و کشف اطلاعات اهمیت بسیار بالایی دارد</a:t>
            </a:r>
            <a:r>
              <a:rPr lang="fa-IR" sz="2000" dirty="0" smtClean="0">
                <a:solidFill>
                  <a:schemeClr val="tx1"/>
                </a:solidFill>
                <a:cs typeface="B Mitra" panose="00000400000000000000" pitchFamily="2" charset="-78"/>
              </a:rPr>
              <a:t>.</a:t>
            </a: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 </a:t>
            </a:r>
            <a:r>
              <a:rPr lang="fa-IR" sz="2000" dirty="0">
                <a:solidFill>
                  <a:schemeClr val="tx1"/>
                </a:solidFill>
                <a:cs typeface="B Mitra" panose="00000400000000000000" pitchFamily="2" charset="-78"/>
              </a:rPr>
              <a:t>این بخش می‌تواند به‌عنوان یک داشبورد مدیریتی نیز مورداستفاده قرار گیرد</a:t>
            </a:r>
            <a:r>
              <a:rPr lang="en-US" sz="2000" dirty="0">
                <a:solidFill>
                  <a:schemeClr val="tx1"/>
                </a:solidFill>
                <a:cs typeface="B Mitra" panose="00000400000000000000" pitchFamily="2" charset="-78"/>
              </a:rPr>
              <a:t>.</a:t>
            </a:r>
            <a:r>
              <a:rPr lang="fa-IR" sz="2000" dirty="0">
                <a:solidFill>
                  <a:schemeClr val="tx1"/>
                </a:solidFill>
                <a:cs typeface="B Mitra" panose="00000400000000000000" pitchFamily="2" charset="-78"/>
              </a:rPr>
              <a:t>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در </a:t>
            </a:r>
            <a:r>
              <a:rPr lang="fa-IR" sz="2000" dirty="0">
                <a:solidFill>
                  <a:schemeClr val="tx1"/>
                </a:solidFill>
                <a:cs typeface="B Mitra" panose="00000400000000000000" pitchFamily="2" charset="-78"/>
              </a:rPr>
              <a:t>این بخش امکان تدوین و دسترسی به گزارش‌های متنی مربوط به داشبوردها فراهم است</a:t>
            </a:r>
            <a:r>
              <a:rPr lang="fa-IR" sz="2000" dirty="0" smtClean="0">
                <a:solidFill>
                  <a:schemeClr val="tx1"/>
                </a:solidFill>
                <a:cs typeface="B Mitra" panose="00000400000000000000" pitchFamily="2" charset="-78"/>
              </a:rPr>
              <a:t>.</a:t>
            </a:r>
          </a:p>
          <a:p>
            <a:pPr marL="342900" indent="-342900" algn="just" rtl="1">
              <a:buFont typeface="Arial" panose="020B0604020202020204" pitchFamily="34" charset="0"/>
              <a:buChar char="•"/>
            </a:pPr>
            <a:endParaRPr lang="fa-IR" sz="2000" dirty="0">
              <a:solidFill>
                <a:schemeClr val="tx1"/>
              </a:solidFill>
              <a:cs typeface="B Mitra" panose="00000400000000000000" pitchFamily="2" charset="-78"/>
            </a:endParaRPr>
          </a:p>
          <a:p>
            <a:pPr algn="ctr" rtl="1"/>
            <a:r>
              <a:rPr lang="fa-IR" sz="2000" b="1" dirty="0" smtClean="0">
                <a:solidFill>
                  <a:srgbClr val="FF0000"/>
                </a:solidFill>
                <a:cs typeface="B Mitra" panose="00000400000000000000" pitchFamily="2" charset="-78"/>
              </a:rPr>
              <a:t>اتصال داده ها به تصمیم ها </a:t>
            </a:r>
            <a:endParaRPr lang="en-US" sz="2000" b="1" dirty="0">
              <a:solidFill>
                <a:srgbClr val="FF0000"/>
              </a:solidFill>
              <a:cs typeface="B Mitra" panose="00000400000000000000" pitchFamily="2" charset="-78"/>
            </a:endParaRPr>
          </a:p>
          <a:p>
            <a:pPr algn="just" rtl="1"/>
            <a:r>
              <a:rPr lang="fa-IR" sz="2000" dirty="0">
                <a:solidFill>
                  <a:schemeClr val="tx1"/>
                </a:solidFill>
                <a:cs typeface="B Mitra" panose="00000400000000000000" pitchFamily="2" charset="-78"/>
              </a:rPr>
              <a:t> </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231177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18</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811933" y="1025973"/>
            <a:ext cx="5088361" cy="5091719"/>
          </a:xfrm>
          <a:prstGeom prst="wedgeRoundRectCallout">
            <a:avLst>
              <a:gd name="adj1" fmla="val 72125"/>
              <a:gd name="adj2" fmla="val 2282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بازار</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بازار برای تبادل دانش در سازوکار عرضه و تقاضا طراحی‌شده است</a:t>
            </a:r>
            <a:r>
              <a:rPr lang="en-US" sz="2000" dirty="0">
                <a:solidFill>
                  <a:srgbClr val="0070C0"/>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عرضه </a:t>
            </a:r>
            <a:r>
              <a:rPr lang="fa-IR" sz="2000" dirty="0">
                <a:solidFill>
                  <a:schemeClr val="tx1"/>
                </a:solidFill>
                <a:cs typeface="B Mitra" panose="00000400000000000000" pitchFamily="2" charset="-78"/>
              </a:rPr>
              <a:t>و تقاضای کتاب، فرصت‌های پژوهشی  و مشاغل تخصصی در بخش بازار انجام می‌شود.  </a:t>
            </a:r>
            <a:endParaRPr lang="fa-IR" sz="2000" dirty="0" smtClean="0">
              <a:solidFill>
                <a:schemeClr val="tx1"/>
              </a:solidFill>
              <a:cs typeface="B Mitra" panose="00000400000000000000" pitchFamily="2" charset="-78"/>
            </a:endParaRPr>
          </a:p>
          <a:p>
            <a:pPr algn="just" rtl="1"/>
            <a:endParaRPr lang="fa-IR" sz="2000" dirty="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در </a:t>
            </a:r>
            <a:r>
              <a:rPr lang="fa-IR" sz="2000" dirty="0">
                <a:solidFill>
                  <a:schemeClr val="tx1"/>
                </a:solidFill>
                <a:cs typeface="B Mitra" panose="00000400000000000000" pitchFamily="2" charset="-78"/>
              </a:rPr>
              <a:t>این بخش امکان خرید اینترنتی، اظهارنظر درباره کتاب‌ها و تقاضاهای پژوهشی، معرفی افراد متخصص، اطلاع‌رسانی درباره پروژه‌های مشابه انجام‌شده  و ... وجود دارد.</a:t>
            </a:r>
            <a:endParaRPr lang="en-US" sz="2000" dirty="0">
              <a:solidFill>
                <a:schemeClr val="tx1"/>
              </a:solidFill>
              <a:cs typeface="B Mitra" panose="00000400000000000000" pitchFamily="2" charset="-78"/>
            </a:endParaRPr>
          </a:p>
          <a:p>
            <a:pPr algn="just" rtl="1"/>
            <a:r>
              <a:rPr lang="fa-IR" sz="2000" dirty="0">
                <a:solidFill>
                  <a:schemeClr val="tx1"/>
                </a:solidFill>
                <a:cs typeface="B Mitra" panose="00000400000000000000" pitchFamily="2" charset="-78"/>
              </a:rPr>
              <a:t> </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203119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19</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811933" y="1025973"/>
            <a:ext cx="5088361" cy="5091719"/>
          </a:xfrm>
          <a:prstGeom prst="wedgeRoundRectCallout">
            <a:avLst>
              <a:gd name="adj1" fmla="val 71084"/>
              <a:gd name="adj2" fmla="val 31157"/>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مشاوره</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بخش مشاوره برای تسهیل و تسریع سیر علمی ‌افراد طراحی شده است</a:t>
            </a:r>
            <a:r>
              <a:rPr lang="fa-IR" sz="2000" dirty="0" smtClean="0">
                <a:solidFill>
                  <a:srgbClr val="0070C0"/>
                </a:solidFill>
                <a:cs typeface="B Mitra" panose="00000400000000000000" pitchFamily="2" charset="-78"/>
              </a:rPr>
              <a:t>.</a:t>
            </a:r>
          </a:p>
          <a:p>
            <a:pPr algn="just" rtl="1"/>
            <a:endParaRPr lang="en-US" sz="2000" dirty="0">
              <a:solidFill>
                <a:schemeClr val="tx1"/>
              </a:solidFill>
              <a:cs typeface="B Mitra" panose="00000400000000000000" pitchFamily="2" charset="-78"/>
            </a:endParaRPr>
          </a:p>
          <a:p>
            <a:pPr algn="just" rtl="1"/>
            <a:r>
              <a:rPr lang="fa-IR" sz="2000" dirty="0">
                <a:solidFill>
                  <a:schemeClr val="tx1"/>
                </a:solidFill>
                <a:cs typeface="B Mitra" panose="00000400000000000000" pitchFamily="2" charset="-78"/>
              </a:rPr>
              <a:t>در این بخش امکان برگزاری آزمون، ارائه مشاوره و راهنمایی فراهم است. هر فرد دارای یک پرونده بوده و می‌تواند ضمن کمک گرفتن از مربیان، روند پیشرفت خود را نیز پایش نماید</a:t>
            </a:r>
            <a:r>
              <a:rPr lang="fa-IR" sz="2000" dirty="0" smtClean="0">
                <a:solidFill>
                  <a:schemeClr val="tx1"/>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fa-IR" sz="2000" dirty="0" smtClean="0">
                <a:solidFill>
                  <a:schemeClr val="tx1"/>
                </a:solidFill>
                <a:cs typeface="B Mitra" panose="00000400000000000000" pitchFamily="2" charset="-78"/>
              </a:rPr>
              <a:t>کمک </a:t>
            </a:r>
            <a:r>
              <a:rPr lang="fa-IR" sz="2000" dirty="0">
                <a:solidFill>
                  <a:schemeClr val="tx1"/>
                </a:solidFill>
                <a:cs typeface="B Mitra" panose="00000400000000000000" pitchFamily="2" charset="-78"/>
              </a:rPr>
              <a:t>گرفتن از مربیان، به‌ویژه در مراحل اولیه برای کاهش اتلاف‌ها و سردرگمی‌ها ضرورت دارد.</a:t>
            </a:r>
            <a:endParaRPr lang="en-US" sz="2000" dirty="0">
              <a:solidFill>
                <a:schemeClr val="tx1"/>
              </a:solidFill>
              <a:cs typeface="B Mitra" panose="00000400000000000000" pitchFamily="2" charset="-78"/>
            </a:endParaRPr>
          </a:p>
        </p:txBody>
      </p:sp>
    </p:spTree>
    <p:extLst>
      <p:ext uri="{BB962C8B-B14F-4D97-AF65-F5344CB8AC3E}">
        <p14:creationId xmlns:p14="http://schemas.microsoft.com/office/powerpoint/2010/main" val="1568158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2</a:t>
            </a:fld>
            <a:endParaRPr lang="en-US" dirty="0"/>
          </a:p>
        </p:txBody>
      </p:sp>
      <p:sp>
        <p:nvSpPr>
          <p:cNvPr id="24" name="Rectangle 23"/>
          <p:cNvSpPr/>
          <p:nvPr/>
        </p:nvSpPr>
        <p:spPr>
          <a:xfrm>
            <a:off x="2032000" y="719666"/>
            <a:ext cx="8128000" cy="5418667"/>
          </a:xfrm>
          <a:prstGeom prst="rect">
            <a:avLst/>
          </a:prstGeom>
        </p:spPr>
        <p:txBody>
          <a:bodyPr/>
          <a:lstStyle/>
          <a:p>
            <a:pPr lvl="0">
              <a:buChar char="•"/>
            </a:pPr>
            <a:endParaRPr lang="en-US"/>
          </a:p>
          <a:p>
            <a:pPr lvl="0">
              <a:buChar char="•"/>
            </a:pPr>
            <a:endParaRPr lang="en-US"/>
          </a:p>
          <a:p>
            <a:pPr lvl="0">
              <a:buChar char="•"/>
            </a:pPr>
            <a:endParaRPr lang="en-US"/>
          </a:p>
        </p:txBody>
      </p:sp>
      <p:sp>
        <p:nvSpPr>
          <p:cNvPr id="25" name="Rectangle 24"/>
          <p:cNvSpPr/>
          <p:nvPr/>
        </p:nvSpPr>
        <p:spPr>
          <a:xfrm>
            <a:off x="437323" y="719666"/>
            <a:ext cx="10893286" cy="5418667"/>
          </a:xfrm>
          <a:prstGeom prst="rect">
            <a:avLst/>
          </a:prstGeom>
        </p:spPr>
        <p:txBody>
          <a:bodyPr/>
          <a:lstStyle/>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smtClean="0">
              <a:cs typeface="B Mitra" panose="00000400000000000000" pitchFamily="2" charset="-78"/>
            </a:endParaRPr>
          </a:p>
          <a:p>
            <a:pPr algn="just" rtl="1"/>
            <a:endParaRPr lang="fa-IR" sz="2400" dirty="0">
              <a:cs typeface="B Mitra" panose="00000400000000000000" pitchFamily="2" charset="-78"/>
            </a:endParaRPr>
          </a:p>
          <a:p>
            <a:pPr algn="just" rtl="1"/>
            <a:r>
              <a:rPr lang="fa-IR" sz="2000" dirty="0" smtClean="0">
                <a:cs typeface="B Mitra" panose="00000400000000000000" pitchFamily="2" charset="-78"/>
              </a:rPr>
              <a:t>این کتاب، </a:t>
            </a:r>
            <a:r>
              <a:rPr lang="fa-IR" sz="2000" dirty="0">
                <a:cs typeface="B Mitra" panose="00000400000000000000" pitchFamily="2" charset="-78"/>
              </a:rPr>
              <a:t>مبانی مدیریت دانش در پارادایم هم‌افزا را ارائه می‌دهد تا فهم کاملی از مفاهیم و کاربردهای مدیریت دانش حاصل شود. مخاطبان این کتاب جویندگان علم هستند، در سطوح و کسوت‌های مختلف؛ به‌ویژه:</a:t>
            </a:r>
            <a:endParaRPr lang="en-US" sz="2000" dirty="0">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به افزایش کارایی و اثربخشی فعالیت‌های علمی خود و دیگران کمک کنند؛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وقتشان در پیچ‌وتاب انبار شلوغ و به‌هم‌ریخته مطالب منتشرشده در رسانه‌ها (از مقالات و کتاب‌ها گرفته تا وب) تلف نشود؛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نیاز به یک مرجع یکپارچه، دقیق، بهنگام، صحیح و آشکار برای کسب دانش را احساس کرده‌اند؛</a:t>
            </a:r>
            <a:endParaRPr lang="en-US" sz="2000" dirty="0">
              <a:solidFill>
                <a:srgbClr val="0070C0"/>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rgbClr val="0070C0"/>
                </a:solidFill>
                <a:cs typeface="B Mitra" panose="00000400000000000000" pitchFamily="2" charset="-78"/>
              </a:rPr>
              <a:t>کسانی که می‌خواهند در یک فضای علمی با دیگران در ارتباط باشند و بهنگام بمانند</a:t>
            </a:r>
            <a:r>
              <a:rPr lang="fa-IR" sz="2000" dirty="0" smtClean="0">
                <a:solidFill>
                  <a:srgbClr val="0070C0"/>
                </a:solidFill>
                <a:cs typeface="B Mitra" panose="00000400000000000000" pitchFamily="2" charset="-78"/>
              </a:rPr>
              <a:t>.</a:t>
            </a:r>
          </a:p>
          <a:p>
            <a:pPr marL="342900" lvl="0" indent="-342900" algn="just" rtl="1">
              <a:buFont typeface="Arial" panose="020B0604020202020204" pitchFamily="34" charset="0"/>
              <a:buChar char="•"/>
            </a:pPr>
            <a:endParaRPr lang="fa-IR" sz="2400" dirty="0">
              <a:solidFill>
                <a:srgbClr val="0070C0"/>
              </a:solidFill>
              <a:cs typeface="B Mitra" panose="00000400000000000000" pitchFamily="2" charset="-78"/>
            </a:endParaRPr>
          </a:p>
          <a:p>
            <a:pPr marL="342900" lvl="0" indent="-342900" algn="just" rtl="1">
              <a:buFont typeface="Arial" panose="020B0604020202020204" pitchFamily="34" charset="0"/>
              <a:buChar char="•"/>
            </a:pPr>
            <a:endParaRPr lang="en-US" sz="2400" dirty="0">
              <a:solidFill>
                <a:srgbClr val="0070C0"/>
              </a:solidFill>
              <a:cs typeface="B Mitra" panose="00000400000000000000" pitchFamily="2" charset="-78"/>
            </a:endParaRPr>
          </a:p>
          <a:p>
            <a:pPr marL="514350" lvl="0" indent="-514350" algn="r" rtl="1">
              <a:buFont typeface="+mj-lt"/>
              <a:buAutoNum type="arabicPeriod"/>
            </a:pPr>
            <a:endParaRPr lang="en-US" sz="2800" dirty="0">
              <a:cs typeface="B Mitra" panose="00000400000000000000" pitchFamily="2" charset="-78"/>
            </a:endParaRPr>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sp>
        <p:nvSpPr>
          <p:cNvPr id="8" name="Rounded Rectangle 7"/>
          <p:cNvSpPr/>
          <p:nvPr/>
        </p:nvSpPr>
        <p:spPr>
          <a:xfrm>
            <a:off x="2886109" y="719666"/>
            <a:ext cx="6419781" cy="28716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rtl="1"/>
            <a:r>
              <a:rPr lang="ar-SA" sz="2000" dirty="0">
                <a:solidFill>
                  <a:schemeClr val="tx1"/>
                </a:solidFill>
                <a:cs typeface="B Mitra" panose="00000400000000000000" pitchFamily="2" charset="-78"/>
              </a:rPr>
              <a:t>عنوان: مبانی مدیریت دانش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38990</a:t>
            </a:r>
            <a:r>
              <a:rPr lang="en-US" sz="2000" dirty="0" smtClean="0">
                <a:solidFill>
                  <a:schemeClr val="tx1"/>
                </a:solidFill>
                <a:cs typeface="B Mitra" panose="00000400000000000000" pitchFamily="2" charset="-78"/>
              </a:rPr>
              <a:t>www.hamafza.ir</a:t>
            </a:r>
            <a:r>
              <a:rPr lang="en-US" sz="2000" dirty="0">
                <a:solidFill>
                  <a:schemeClr val="tx1"/>
                </a:solidFill>
                <a:cs typeface="B Mitra" panose="00000400000000000000" pitchFamily="2" charset="-78"/>
              </a:rPr>
              <a:t>/</a:t>
            </a:r>
            <a:endParaRPr lang="en-US" sz="2000" i="1"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مؤلف: سید رضا </a:t>
            </a:r>
            <a:r>
              <a:rPr lang="ar-SA" sz="2000" dirty="0" smtClean="0">
                <a:solidFill>
                  <a:schemeClr val="tx1"/>
                </a:solidFill>
                <a:cs typeface="B Mitra" panose="00000400000000000000" pitchFamily="2" charset="-78"/>
              </a:rPr>
              <a:t>فاطمی‌امین</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 </a:t>
            </a:r>
            <a:r>
              <a:rPr lang="en-US" sz="2000" dirty="0">
                <a:solidFill>
                  <a:schemeClr val="tx1"/>
                </a:solidFill>
                <a:cs typeface="B Mitra" panose="00000400000000000000" pitchFamily="2" charset="-78"/>
              </a:rPr>
              <a:t>www.hamafza.ir/fatemi</a:t>
            </a:r>
            <a:endParaRPr lang="en-US" sz="2000" i="1" dirty="0">
              <a:solidFill>
                <a:schemeClr val="tx1"/>
              </a:solidFill>
              <a:cs typeface="B Mitra" panose="00000400000000000000" pitchFamily="2" charset="-78"/>
            </a:endParaRPr>
          </a:p>
          <a:p>
            <a:pPr algn="ctr" rtl="1"/>
            <a:endParaRPr lang="en-US" sz="2000" dirty="0" smtClean="0">
              <a:solidFill>
                <a:schemeClr val="tx1"/>
              </a:solidFill>
              <a:cs typeface="B Mitra" panose="00000400000000000000" pitchFamily="2" charset="-78"/>
            </a:endParaRPr>
          </a:p>
          <a:p>
            <a:pPr algn="ctr" rtl="1"/>
            <a:r>
              <a:rPr lang="ar-SA" sz="2000" dirty="0" smtClean="0">
                <a:solidFill>
                  <a:schemeClr val="tx1"/>
                </a:solidFill>
                <a:cs typeface="B Mitra" panose="00000400000000000000" pitchFamily="2" charset="-78"/>
              </a:rPr>
              <a:t>ناشر</a:t>
            </a:r>
            <a:r>
              <a:rPr lang="ar-SA" sz="2000" dirty="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هم‌افزا</a:t>
            </a:r>
            <a:r>
              <a:rPr lang="fa-IR" sz="2000" dirty="0" smtClean="0">
                <a:solidFill>
                  <a:schemeClr val="tx1"/>
                </a:solidFill>
                <a:cs typeface="B Mitra" panose="00000400000000000000" pitchFamily="2" charset="-78"/>
              </a:rPr>
              <a:t>؛ 1393</a:t>
            </a:r>
          </a:p>
          <a:p>
            <a:pPr algn="ctr" rtl="1"/>
            <a:endParaRPr lang="fa-IR" sz="2000" dirty="0">
              <a:solidFill>
                <a:schemeClr val="tx1"/>
              </a:solidFill>
              <a:cs typeface="B Mitra" panose="00000400000000000000" pitchFamily="2" charset="-78"/>
            </a:endParaRPr>
          </a:p>
          <a:p>
            <a:pPr algn="ctr" rtl="1"/>
            <a:r>
              <a:rPr lang="ar-SA" sz="2000" dirty="0">
                <a:solidFill>
                  <a:schemeClr val="tx1"/>
                </a:solidFill>
                <a:cs typeface="B Mitra" panose="00000400000000000000" pitchFamily="2" charset="-78"/>
              </a:rPr>
              <a:t>‏شماره کتابشناسی </a:t>
            </a:r>
            <a:r>
              <a:rPr lang="ar-SA" sz="2000" dirty="0" smtClean="0">
                <a:solidFill>
                  <a:schemeClr val="tx1"/>
                </a:solidFill>
                <a:cs typeface="B Mitra" panose="00000400000000000000" pitchFamily="2" charset="-78"/>
              </a:rPr>
              <a:t>ملی</a:t>
            </a:r>
            <a:r>
              <a:rPr lang="fa-IR" sz="2000" dirty="0" smtClean="0">
                <a:solidFill>
                  <a:schemeClr val="tx1"/>
                </a:solidFill>
                <a:cs typeface="B Mitra" panose="00000400000000000000" pitchFamily="2" charset="-78"/>
              </a:rPr>
              <a:t>: ۳۷۴۰۹۱۴</a:t>
            </a:r>
          </a:p>
          <a:p>
            <a:pPr algn="ctr" rtl="1"/>
            <a:r>
              <a:rPr lang="fa-IR" sz="2000" dirty="0" smtClean="0">
                <a:solidFill>
                  <a:schemeClr val="tx1"/>
                </a:solidFill>
                <a:latin typeface="Arial" panose="020B0604020202020204" pitchFamily="34" charset="0"/>
                <a:ea typeface="Calibri" panose="020F0502020204030204" pitchFamily="34" charset="0"/>
                <a:cs typeface="B Mitra" panose="00000400000000000000" pitchFamily="2" charset="-78"/>
              </a:rPr>
              <a:t>شابک: </a:t>
            </a:r>
            <a:r>
              <a:rPr lang="fa-IR" sz="2000" dirty="0">
                <a:solidFill>
                  <a:schemeClr val="tx1"/>
                </a:solidFill>
              </a:rPr>
              <a:t> </a:t>
            </a:r>
            <a:r>
              <a:rPr lang="fa-IR" sz="2000" dirty="0" smtClean="0">
                <a:solidFill>
                  <a:schemeClr val="tx1"/>
                </a:solidFill>
                <a:cs typeface="B Mitra" panose="00000400000000000000" pitchFamily="2" charset="-78"/>
              </a:rPr>
              <a:t>9786009516308</a:t>
            </a:r>
            <a:endParaRPr lang="en-US" sz="2000" dirty="0"/>
          </a:p>
        </p:txBody>
      </p:sp>
    </p:spTree>
    <p:extLst>
      <p:ext uri="{BB962C8B-B14F-4D97-AF65-F5344CB8AC3E}">
        <p14:creationId xmlns:p14="http://schemas.microsoft.com/office/powerpoint/2010/main" val="3082724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89905"/>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01741"/>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b="1" dirty="0" smtClean="0">
                <a:solidFill>
                  <a:srgbClr val="0070C0"/>
                </a:solidFill>
                <a:cs typeface="B Mitra" panose="00000400000000000000" pitchFamily="2" charset="-78"/>
              </a:rPr>
              <a:t>تقسیم بندی </a:t>
            </a:r>
          </a:p>
          <a:p>
            <a:pPr marL="0" indent="0" algn="ctr" rtl="1">
              <a:buNone/>
            </a:pPr>
            <a:endParaRPr lang="fa-IR" b="1" dirty="0" smtClean="0">
              <a:solidFill>
                <a:srgbClr val="0070C0"/>
              </a:solidFill>
              <a:cs typeface="B Mitra" panose="00000400000000000000" pitchFamily="2" charset="-78"/>
            </a:endParaRPr>
          </a:p>
          <a:p>
            <a:pPr algn="just" rtl="1"/>
            <a:r>
              <a:rPr lang="fa-IR" dirty="0">
                <a:cs typeface="B Mitra" panose="00000400000000000000" pitchFamily="2" charset="-78"/>
              </a:rPr>
              <a:t>تقسیم‌بندی </a:t>
            </a:r>
            <a:r>
              <a:rPr lang="fa-IR" dirty="0">
                <a:solidFill>
                  <a:srgbClr val="0070C0"/>
                </a:solidFill>
                <a:cs typeface="B Mitra" panose="00000400000000000000" pitchFamily="2" charset="-78"/>
              </a:rPr>
              <a:t>موضوعات</a:t>
            </a:r>
            <a:r>
              <a:rPr lang="fa-IR" dirty="0">
                <a:cs typeface="B Mitra" panose="00000400000000000000" pitchFamily="2" charset="-78"/>
              </a:rPr>
              <a:t>، </a:t>
            </a:r>
            <a:r>
              <a:rPr lang="fa-IR" dirty="0">
                <a:solidFill>
                  <a:srgbClr val="0070C0"/>
                </a:solidFill>
                <a:cs typeface="B Mitra" panose="00000400000000000000" pitchFamily="2" charset="-78"/>
              </a:rPr>
              <a:t>سامانه مفاهیم </a:t>
            </a:r>
            <a:r>
              <a:rPr lang="fa-IR" dirty="0">
                <a:cs typeface="B Mitra" panose="00000400000000000000" pitchFamily="2" charset="-78"/>
              </a:rPr>
              <a:t>و </a:t>
            </a:r>
            <a:r>
              <a:rPr lang="fa-IR" dirty="0">
                <a:solidFill>
                  <a:srgbClr val="0070C0"/>
                </a:solidFill>
                <a:cs typeface="B Mitra" panose="00000400000000000000" pitchFamily="2" charset="-78"/>
              </a:rPr>
              <a:t>اصطلاح‌نامه</a:t>
            </a:r>
            <a:r>
              <a:rPr lang="fa-IR" dirty="0">
                <a:cs typeface="B Mitra" panose="00000400000000000000" pitchFamily="2" charset="-78"/>
              </a:rPr>
              <a:t> مباحثی تخصصی و متنوع هستند. </a:t>
            </a:r>
            <a:endParaRPr lang="fa-IR" dirty="0" smtClean="0">
              <a:cs typeface="B Mitra" panose="00000400000000000000" pitchFamily="2" charset="-78"/>
            </a:endParaRPr>
          </a:p>
          <a:p>
            <a:pPr algn="just" rtl="1"/>
            <a:r>
              <a:rPr lang="fa-IR" dirty="0" smtClean="0">
                <a:cs typeface="B Mitra" panose="00000400000000000000" pitchFamily="2" charset="-78"/>
              </a:rPr>
              <a:t>چارچوب‌های </a:t>
            </a:r>
            <a:r>
              <a:rPr lang="fa-IR" dirty="0">
                <a:cs typeface="B Mitra" panose="00000400000000000000" pitchFamily="2" charset="-78"/>
              </a:rPr>
              <a:t>تقسیم‌بندی، طراحی سامانه مفاهیم و اصطلاح‌نامه‌ها در سامانه دانش هم‌افزا وجود دارد که می‌توان از آن‌ها در موارد خاص استفاده نمود. </a:t>
            </a:r>
            <a:endParaRPr lang="fa-IR" dirty="0" smtClean="0">
              <a:cs typeface="B Mitra" panose="00000400000000000000" pitchFamily="2" charset="-78"/>
            </a:endParaRPr>
          </a:p>
          <a:p>
            <a:pPr algn="just" rtl="1"/>
            <a:endParaRPr lang="fa-IR" dirty="0" smtClean="0">
              <a:cs typeface="B Mitra" panose="00000400000000000000" pitchFamily="2" charset="-78"/>
            </a:endParaRPr>
          </a:p>
          <a:p>
            <a:pPr marL="0" indent="0" algn="ctr" rtl="1">
              <a:buNone/>
            </a:pPr>
            <a:r>
              <a:rPr lang="fa-IR" sz="2400" dirty="0" smtClean="0">
                <a:solidFill>
                  <a:schemeClr val="bg1">
                    <a:lumMod val="50000"/>
                  </a:schemeClr>
                </a:solidFill>
                <a:cs typeface="B Mitra" panose="00000400000000000000" pitchFamily="2" charset="-78"/>
              </a:rPr>
              <a:t>در </a:t>
            </a:r>
            <a:r>
              <a:rPr lang="fa-IR" sz="2400" dirty="0">
                <a:solidFill>
                  <a:schemeClr val="bg1">
                    <a:lumMod val="50000"/>
                  </a:schemeClr>
                </a:solidFill>
                <a:cs typeface="B Mitra" panose="00000400000000000000" pitchFamily="2" charset="-78"/>
              </a:rPr>
              <a:t>زبان فارسی چندین اصطلاح‌نامه طراحی ‌شده است؛ اما چندان با یکدیگر هماهنگ نبوده و در بسیاری از مباحث اصطلاح‌نامه‌ای وجود ندارد</a:t>
            </a:r>
            <a:r>
              <a:rPr lang="fa-IR" sz="2400" dirty="0" smtClean="0">
                <a:solidFill>
                  <a:schemeClr val="bg1">
                    <a:lumMod val="50000"/>
                  </a:schemeClr>
                </a:solidFill>
              </a:rPr>
              <a:t>.</a:t>
            </a:r>
            <a:endParaRPr lang="en-US" sz="2400" dirty="0">
              <a:solidFill>
                <a:schemeClr val="bg1">
                  <a:lumMod val="50000"/>
                </a:schemeClr>
              </a:solidFill>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20</a:t>
            </a:fld>
            <a:endParaRPr lang="en-US"/>
          </a:p>
        </p:txBody>
      </p:sp>
    </p:spTree>
    <p:extLst>
      <p:ext uri="{BB962C8B-B14F-4D97-AF65-F5344CB8AC3E}">
        <p14:creationId xmlns:p14="http://schemas.microsoft.com/office/powerpoint/2010/main" val="3953781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b="1" dirty="0" smtClean="0">
                <a:solidFill>
                  <a:srgbClr val="0070C0"/>
                </a:solidFill>
                <a:cs typeface="B Mitra" panose="00000400000000000000" pitchFamily="2" charset="-78"/>
              </a:rPr>
              <a:t>چارچوب‌ها</a:t>
            </a:r>
          </a:p>
          <a:p>
            <a:pPr marL="0" indent="0" algn="ctr" rtl="1">
              <a:buNone/>
            </a:pPr>
            <a:endParaRPr lang="fa-IR" b="1" dirty="0" smtClean="0">
              <a:solidFill>
                <a:srgbClr val="0070C0"/>
              </a:solidFill>
              <a:cs typeface="B Mitra" panose="00000400000000000000" pitchFamily="2" charset="-78"/>
            </a:endParaRPr>
          </a:p>
          <a:p>
            <a:pPr algn="just" rtl="1"/>
            <a:r>
              <a:rPr lang="fa-IR" dirty="0" smtClean="0">
                <a:cs typeface="B Mitra" panose="00000400000000000000" pitchFamily="2" charset="-78"/>
              </a:rPr>
              <a:t>چارچوب‌ها </a:t>
            </a:r>
            <a:r>
              <a:rPr lang="fa-IR" dirty="0">
                <a:cs typeface="B Mitra" panose="00000400000000000000" pitchFamily="2" charset="-78"/>
              </a:rPr>
              <a:t>باید متناسب با موضوعات طراحی شوند که تنوع زیادی دارند. </a:t>
            </a:r>
            <a:endParaRPr lang="fa-IR" dirty="0" smtClean="0">
              <a:cs typeface="B Mitra" panose="00000400000000000000" pitchFamily="2" charset="-78"/>
            </a:endParaRPr>
          </a:p>
          <a:p>
            <a:pPr algn="just" rtl="1"/>
            <a:r>
              <a:rPr lang="fa-IR" dirty="0" smtClean="0">
                <a:cs typeface="B Mitra" panose="00000400000000000000" pitchFamily="2" charset="-78"/>
              </a:rPr>
              <a:t>چارچوب‌های </a:t>
            </a:r>
            <a:r>
              <a:rPr lang="fa-IR" dirty="0">
                <a:cs typeface="B Mitra" panose="00000400000000000000" pitchFamily="2" charset="-78"/>
              </a:rPr>
              <a:t>مربوط به فراعلم و سامانه‌های انسانی در سامانه هم‌افزا در حال طراحی هستند، از طریق درگاه چارچوب‌ها می‌توانید به آن‌ها دسترسی داشته باشید</a:t>
            </a:r>
            <a:r>
              <a:rPr lang="fa-IR" dirty="0" smtClean="0">
                <a:cs typeface="B Mitra" panose="00000400000000000000" pitchFamily="2" charset="-78"/>
              </a:rPr>
              <a:t>.</a:t>
            </a:r>
          </a:p>
          <a:p>
            <a:pPr algn="just" rtl="1"/>
            <a:endParaRPr lang="en-US" dirty="0">
              <a:cs typeface="B Mitra" panose="00000400000000000000" pitchFamily="2" charset="-78"/>
            </a:endParaRPr>
          </a:p>
          <a:p>
            <a:pPr marL="0" indent="0" algn="ctr" rtl="1">
              <a:buNone/>
            </a:pPr>
            <a:r>
              <a:rPr lang="fa-IR" dirty="0">
                <a:solidFill>
                  <a:srgbClr val="FF0000"/>
                </a:solidFill>
                <a:cs typeface="B Mitra" panose="00000400000000000000" pitchFamily="2" charset="-78"/>
              </a:rPr>
              <a:t>محتواهای زیادی تحت عنوان دستورالعمل، ضوابط، استاندارد و ... وجود دارند که برای طراحی چارچوب‌های تخصصی می‌توان از آن‌ها استفاده نمود</a:t>
            </a:r>
            <a:r>
              <a:rPr lang="fa-IR" dirty="0" smtClean="0">
                <a:solidFill>
                  <a:srgbClr val="FF0000"/>
                </a:solidFill>
                <a:cs typeface="B Mitra" panose="00000400000000000000" pitchFamily="2" charset="-78"/>
              </a:rPr>
              <a:t>.</a:t>
            </a:r>
            <a:endParaRPr lang="en-US" dirty="0">
              <a:solidFill>
                <a:srgbClr val="FF0000"/>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21</a:t>
            </a:fld>
            <a:endParaRPr lang="en-US"/>
          </a:p>
        </p:txBody>
      </p:sp>
    </p:spTree>
    <p:extLst>
      <p:ext uri="{BB962C8B-B14F-4D97-AF65-F5344CB8AC3E}">
        <p14:creationId xmlns:p14="http://schemas.microsoft.com/office/powerpoint/2010/main" val="2899665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b="1" dirty="0" smtClean="0">
                <a:solidFill>
                  <a:srgbClr val="0070C0"/>
                </a:solidFill>
                <a:cs typeface="B Mitra" panose="00000400000000000000" pitchFamily="2" charset="-78"/>
              </a:rPr>
              <a:t>نرم افزار</a:t>
            </a:r>
          </a:p>
          <a:p>
            <a:pPr marL="0" indent="0" algn="r" rtl="1">
              <a:buNone/>
            </a:pPr>
            <a:endParaRPr lang="fa-IR" dirty="0" smtClean="0">
              <a:cs typeface="B Mitra" panose="00000400000000000000" pitchFamily="2" charset="-78"/>
            </a:endParaRPr>
          </a:p>
          <a:p>
            <a:pPr algn="just" rtl="1"/>
            <a:r>
              <a:rPr lang="fa-IR" dirty="0">
                <a:cs typeface="B Mitra" panose="00000400000000000000" pitchFamily="2" charset="-78"/>
              </a:rPr>
              <a:t>در نرم‌افزار هم‌افزا تلاش شده است تا تمامی قابلیت‌های پرکاربرد برای پشتیبانی از انواع فعالیت‌های علمی تعبیه شوند؛ </a:t>
            </a:r>
            <a:endParaRPr lang="fa-IR" dirty="0" smtClean="0">
              <a:cs typeface="B Mitra" panose="00000400000000000000" pitchFamily="2" charset="-78"/>
            </a:endParaRPr>
          </a:p>
          <a:p>
            <a:pPr algn="just" rtl="1"/>
            <a:r>
              <a:rPr lang="fa-IR" dirty="0" smtClean="0">
                <a:cs typeface="B Mitra" panose="00000400000000000000" pitchFamily="2" charset="-78"/>
              </a:rPr>
              <a:t>نرم‌افزار </a:t>
            </a:r>
            <a:r>
              <a:rPr lang="fa-IR" dirty="0">
                <a:cs typeface="B Mitra" panose="00000400000000000000" pitchFamily="2" charset="-78"/>
              </a:rPr>
              <a:t>هم‌افزا برای انواع سامانه‌های دانش (صرف‌نظر از محدوده و کارکردهای مورد انتظار) قابل‌استفاده است</a:t>
            </a:r>
            <a:r>
              <a:rPr lang="fa-IR" dirty="0" smtClean="0">
                <a:cs typeface="B Mitra" panose="00000400000000000000" pitchFamily="2" charset="-78"/>
              </a:rPr>
              <a:t>.</a:t>
            </a:r>
          </a:p>
          <a:p>
            <a:pPr algn="just" rtl="1"/>
            <a:endParaRPr lang="en-US" dirty="0">
              <a:cs typeface="B Mitra" panose="00000400000000000000" pitchFamily="2" charset="-78"/>
            </a:endParaRPr>
          </a:p>
          <a:p>
            <a:pPr marL="0" indent="0" algn="ctr" rtl="1">
              <a:buNone/>
            </a:pPr>
            <a:r>
              <a:rPr lang="fa-IR" dirty="0">
                <a:solidFill>
                  <a:srgbClr val="FF0000"/>
                </a:solidFill>
                <a:cs typeface="B Mitra" panose="00000400000000000000" pitchFamily="2" charset="-78"/>
              </a:rPr>
              <a:t>نرم‌افزار هم‌افزا ترکیبی از قابلیت‌های مدیریت محتوا، رسانه‌های اجتماعی و مدیریت فعالیت است. این قابلیت‌ها را می‌توان برای کاربردهای متعددی پیکره‌بندی کرد</a:t>
            </a:r>
            <a:r>
              <a:rPr lang="en-US" i="1" dirty="0">
                <a:solidFill>
                  <a:srgbClr val="FF0000"/>
                </a:solidFill>
              </a:rPr>
              <a:t>.</a:t>
            </a:r>
            <a:r>
              <a:rPr lang="en-US" dirty="0">
                <a:solidFill>
                  <a:srgbClr val="FF0000"/>
                </a:solidFill>
              </a:rPr>
              <a:t> </a:t>
            </a: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22</a:t>
            </a:fld>
            <a:endParaRPr lang="en-US"/>
          </a:p>
        </p:txBody>
      </p:sp>
    </p:spTree>
    <p:extLst>
      <p:ext uri="{BB962C8B-B14F-4D97-AF65-F5344CB8AC3E}">
        <p14:creationId xmlns:p14="http://schemas.microsoft.com/office/powerpoint/2010/main" val="347815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5353878" y="887896"/>
            <a:ext cx="5439543"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buNone/>
            </a:pPr>
            <a:r>
              <a:rPr lang="fa-IR" dirty="0">
                <a:cs typeface="B Mitra" panose="00000400000000000000" pitchFamily="2" charset="-78"/>
              </a:rPr>
              <a:t>سامانه نرم‌افزاری هم‌افزا دارای نسخه‌های </a:t>
            </a:r>
            <a:endParaRPr lang="fa-IR" dirty="0" smtClean="0">
              <a:cs typeface="B Mitra" panose="00000400000000000000" pitchFamily="2" charset="-78"/>
            </a:endParaRPr>
          </a:p>
          <a:p>
            <a:pPr marL="0" indent="0" algn="ctr" rtl="1">
              <a:buNone/>
            </a:pPr>
            <a:r>
              <a:rPr lang="fa-IR" dirty="0" smtClean="0">
                <a:solidFill>
                  <a:srgbClr val="0070C0"/>
                </a:solidFill>
                <a:cs typeface="B Mitra" panose="00000400000000000000" pitchFamily="2" charset="-78"/>
              </a:rPr>
              <a:t>وب</a:t>
            </a:r>
            <a:r>
              <a:rPr lang="fa-IR" dirty="0">
                <a:solidFill>
                  <a:srgbClr val="0070C0"/>
                </a:solidFill>
                <a:cs typeface="B Mitra" panose="00000400000000000000" pitchFamily="2" charset="-78"/>
              </a:rPr>
              <a:t>، دسک‌تاپ و گوشی همراه (موبایل) و افزونه‌هایی برای نرم‌افزار ورد و مرورگرهای </a:t>
            </a:r>
            <a:r>
              <a:rPr lang="fa-IR" dirty="0" smtClean="0">
                <a:solidFill>
                  <a:srgbClr val="0070C0"/>
                </a:solidFill>
                <a:cs typeface="B Mitra" panose="00000400000000000000" pitchFamily="2" charset="-78"/>
              </a:rPr>
              <a:t>وب</a:t>
            </a:r>
          </a:p>
          <a:p>
            <a:pPr marL="0" indent="0" algn="ctr" rtl="1">
              <a:buNone/>
            </a:pPr>
            <a:r>
              <a:rPr lang="fa-IR" dirty="0" smtClean="0">
                <a:cs typeface="B Mitra" panose="00000400000000000000" pitchFamily="2" charset="-78"/>
              </a:rPr>
              <a:t> </a:t>
            </a:r>
            <a:r>
              <a:rPr lang="fa-IR" dirty="0">
                <a:cs typeface="B Mitra" panose="00000400000000000000" pitchFamily="2" charset="-78"/>
              </a:rPr>
              <a:t>است</a:t>
            </a:r>
            <a:r>
              <a:rPr lang="fa-IR" dirty="0" smtClean="0">
                <a:cs typeface="B Mitra" panose="00000400000000000000" pitchFamily="2" charset="-78"/>
              </a:rPr>
              <a:t>.</a:t>
            </a:r>
          </a:p>
          <a:p>
            <a:pPr marL="0" indent="0" algn="ctr" rtl="1">
              <a:buNone/>
            </a:pPr>
            <a:endParaRPr lang="fa-IR" dirty="0">
              <a:cs typeface="B Mitra" panose="00000400000000000000" pitchFamily="2" charset="-78"/>
            </a:endParaRPr>
          </a:p>
          <a:p>
            <a:pPr marL="0" indent="0" algn="ctr" rtl="1">
              <a:buNone/>
            </a:pPr>
            <a:r>
              <a:rPr lang="fa-IR" dirty="0" smtClean="0">
                <a:cs typeface="B Mitra" panose="00000400000000000000" pitchFamily="2" charset="-78"/>
              </a:rPr>
              <a:t> </a:t>
            </a:r>
            <a:r>
              <a:rPr lang="fa-IR" dirty="0">
                <a:solidFill>
                  <a:srgbClr val="FF0000"/>
                </a:solidFill>
                <a:cs typeface="B Mitra" panose="00000400000000000000" pitchFamily="2" charset="-78"/>
              </a:rPr>
              <a:t>بدین ترتیب، انواع ابزارهای سخت‌افزاری و نرم‌افزاری که کاربرد عمده‌ای برای مدیریت دانش دارند، در بستری یکپارچه به یکدیگر متصل می‌شوند.</a:t>
            </a:r>
            <a:endParaRPr lang="en-US" i="1" dirty="0">
              <a:solidFill>
                <a:srgbClr val="FF0000"/>
              </a:solidFill>
              <a:cs typeface="B Mitra" panose="00000400000000000000" pitchFamily="2" charset="-78"/>
            </a:endParaRPr>
          </a:p>
          <a:p>
            <a:endParaRPr lang="en-US"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23</a:t>
            </a:fld>
            <a:endParaRPr lang="en-US"/>
          </a:p>
        </p:txBody>
      </p:sp>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1078810" y="1411191"/>
            <a:ext cx="3752850" cy="3710940"/>
          </a:xfrm>
          <a:prstGeom prst="rect">
            <a:avLst/>
          </a:prstGeom>
        </p:spPr>
      </p:pic>
    </p:spTree>
    <p:extLst>
      <p:ext uri="{BB962C8B-B14F-4D97-AF65-F5344CB8AC3E}">
        <p14:creationId xmlns:p14="http://schemas.microsoft.com/office/powerpoint/2010/main" val="854743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dirty="0" smtClean="0">
                <a:solidFill>
                  <a:srgbClr val="0070C0"/>
                </a:solidFill>
                <a:cs typeface="B Mitra" panose="00000400000000000000" pitchFamily="2" charset="-78"/>
              </a:rPr>
              <a:t>نسخه‌های </a:t>
            </a:r>
            <a:r>
              <a:rPr lang="fa-IR" dirty="0">
                <a:solidFill>
                  <a:srgbClr val="0070C0"/>
                </a:solidFill>
                <a:cs typeface="B Mitra" panose="00000400000000000000" pitchFamily="2" charset="-78"/>
              </a:rPr>
              <a:t>نرم‌افزار هم‌افزا معماری یکسانی دارند. </a:t>
            </a:r>
            <a:endParaRPr lang="fa-IR" dirty="0" smtClean="0">
              <a:solidFill>
                <a:srgbClr val="0070C0"/>
              </a:solidFill>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مهم‌ترین </a:t>
            </a:r>
            <a:r>
              <a:rPr lang="fa-IR" dirty="0">
                <a:cs typeface="B Mitra" panose="00000400000000000000" pitchFamily="2" charset="-78"/>
              </a:rPr>
              <a:t>موارد مشترک عبارت‌اند از: </a:t>
            </a: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lvl="1" algn="just" rtl="1"/>
            <a:r>
              <a:rPr lang="fa-IR" sz="3200" dirty="0" smtClean="0">
                <a:cs typeface="B Mitra" panose="00000400000000000000" pitchFamily="2" charset="-78"/>
              </a:rPr>
              <a:t>تناظر </a:t>
            </a:r>
            <a:r>
              <a:rPr lang="fa-IR" sz="3200" dirty="0">
                <a:cs typeface="B Mitra" panose="00000400000000000000" pitchFamily="2" charset="-78"/>
              </a:rPr>
              <a:t>موضوعات با </a:t>
            </a:r>
            <a:r>
              <a:rPr lang="fa-IR" sz="3200" dirty="0" smtClean="0">
                <a:cs typeface="B Mitra" panose="00000400000000000000" pitchFamily="2" charset="-78"/>
              </a:rPr>
              <a:t>صفحات</a:t>
            </a:r>
          </a:p>
          <a:p>
            <a:pPr lvl="1" algn="just" rtl="1"/>
            <a:r>
              <a:rPr lang="fa-IR" sz="3200" dirty="0" smtClean="0">
                <a:cs typeface="B Mitra" panose="00000400000000000000" pitchFamily="2" charset="-78"/>
              </a:rPr>
              <a:t>ابزارها</a:t>
            </a:r>
          </a:p>
          <a:p>
            <a:pPr lvl="1" algn="just" rtl="1"/>
            <a:r>
              <a:rPr lang="fa-IR" sz="3200" dirty="0" smtClean="0">
                <a:cs typeface="B Mitra" panose="00000400000000000000" pitchFamily="2" charset="-78"/>
              </a:rPr>
              <a:t>ناوبری</a:t>
            </a:r>
            <a:endParaRPr lang="en-US" sz="3200" i="1" dirty="0">
              <a:cs typeface="B Mitra" panose="00000400000000000000" pitchFamily="2" charset="-78"/>
            </a:endParaRPr>
          </a:p>
          <a:p>
            <a:pPr algn="just" rtl="1"/>
            <a:endParaRPr lang="en-US" dirty="0">
              <a:cs typeface="B Mitra" panose="00000400000000000000" pitchFamily="2" charset="-78"/>
            </a:endParaRPr>
          </a:p>
        </p:txBody>
      </p:sp>
      <p:sp>
        <p:nvSpPr>
          <p:cNvPr id="50" name="TextBox 49"/>
          <p:cNvSpPr txBox="1"/>
          <p:nvPr/>
        </p:nvSpPr>
        <p:spPr>
          <a:xfrm>
            <a:off x="5075584" y="75927"/>
            <a:ext cx="6771860"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 – قابلیت‌های </a:t>
            </a:r>
            <a:r>
              <a:rPr lang="fa-IR" b="1" dirty="0">
                <a:solidFill>
                  <a:srgbClr val="0070C0"/>
                </a:solidFill>
                <a:cs typeface="B Mitra" panose="00000400000000000000" pitchFamily="2" charset="-78"/>
              </a:rPr>
              <a:t>مشترک نرم‌افزارهای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24</a:t>
            </a:fld>
            <a:endParaRPr lang="en-US"/>
          </a:p>
        </p:txBody>
      </p:sp>
    </p:spTree>
    <p:extLst>
      <p:ext uri="{BB962C8B-B14F-4D97-AF65-F5344CB8AC3E}">
        <p14:creationId xmlns:p14="http://schemas.microsoft.com/office/powerpoint/2010/main" val="2335888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dirty="0" smtClean="0">
                <a:solidFill>
                  <a:srgbClr val="0070C0"/>
                </a:solidFill>
                <a:cs typeface="B Mitra" panose="00000400000000000000" pitchFamily="2" charset="-78"/>
              </a:rPr>
              <a:t>نسخه‌های </a:t>
            </a:r>
            <a:r>
              <a:rPr lang="fa-IR" dirty="0">
                <a:solidFill>
                  <a:srgbClr val="0070C0"/>
                </a:solidFill>
                <a:cs typeface="B Mitra" panose="00000400000000000000" pitchFamily="2" charset="-78"/>
              </a:rPr>
              <a:t>نرم‌افزار هم‌افزا معماری یکسانی دارند. </a:t>
            </a:r>
            <a:endParaRPr lang="fa-IR" dirty="0" smtClean="0">
              <a:solidFill>
                <a:srgbClr val="0070C0"/>
              </a:solidFill>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مهم‌ترین </a:t>
            </a:r>
            <a:r>
              <a:rPr lang="fa-IR" dirty="0">
                <a:cs typeface="B Mitra" panose="00000400000000000000" pitchFamily="2" charset="-78"/>
              </a:rPr>
              <a:t>موارد مشترک عبارت‌اند از: </a:t>
            </a: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lvl="1" algn="just" rtl="1"/>
            <a:r>
              <a:rPr lang="fa-IR" sz="3200" dirty="0" smtClean="0">
                <a:cs typeface="B Mitra" panose="00000400000000000000" pitchFamily="2" charset="-78"/>
              </a:rPr>
              <a:t>تناظر موضوعات با صفحات</a:t>
            </a:r>
          </a:p>
          <a:p>
            <a:pPr lvl="1" algn="just" rtl="1"/>
            <a:r>
              <a:rPr lang="fa-IR" sz="3200" dirty="0" smtClean="0">
                <a:cs typeface="B Mitra" panose="00000400000000000000" pitchFamily="2" charset="-78"/>
              </a:rPr>
              <a:t>ابزارها</a:t>
            </a:r>
          </a:p>
          <a:p>
            <a:pPr lvl="1" algn="just" rtl="1"/>
            <a:r>
              <a:rPr lang="fa-IR" sz="3200" dirty="0" smtClean="0">
                <a:cs typeface="B Mitra" panose="00000400000000000000" pitchFamily="2" charset="-78"/>
              </a:rPr>
              <a:t>ناوبری</a:t>
            </a:r>
            <a:endParaRPr lang="en-US" sz="3200" i="1" dirty="0">
              <a:cs typeface="B Mitra" panose="00000400000000000000" pitchFamily="2" charset="-78"/>
            </a:endParaRPr>
          </a:p>
          <a:p>
            <a:pPr algn="just" rtl="1"/>
            <a:endParaRPr lang="en-US" dirty="0">
              <a:cs typeface="B Mitra" panose="00000400000000000000" pitchFamily="2" charset="-78"/>
            </a:endParaRPr>
          </a:p>
        </p:txBody>
      </p:sp>
      <p:sp>
        <p:nvSpPr>
          <p:cNvPr id="50" name="TextBox 49"/>
          <p:cNvSpPr txBox="1"/>
          <p:nvPr/>
        </p:nvSpPr>
        <p:spPr>
          <a:xfrm>
            <a:off x="5075584" y="75927"/>
            <a:ext cx="6771860"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 – قابلیت‌های </a:t>
            </a:r>
            <a:r>
              <a:rPr lang="fa-IR" b="1" dirty="0">
                <a:solidFill>
                  <a:srgbClr val="0070C0"/>
                </a:solidFill>
                <a:cs typeface="B Mitra" panose="00000400000000000000" pitchFamily="2" charset="-78"/>
              </a:rPr>
              <a:t>مشترک نرم‌افزارهای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25</a:t>
            </a:fld>
            <a:endParaRPr lang="en-US"/>
          </a:p>
        </p:txBody>
      </p:sp>
      <p:sp>
        <p:nvSpPr>
          <p:cNvPr id="7" name="Rounded Rectangular Callout 6"/>
          <p:cNvSpPr/>
          <p:nvPr/>
        </p:nvSpPr>
        <p:spPr>
          <a:xfrm>
            <a:off x="1378226" y="1025973"/>
            <a:ext cx="5088361" cy="5091719"/>
          </a:xfrm>
          <a:prstGeom prst="wedgeRoundRectCallout">
            <a:avLst>
              <a:gd name="adj1" fmla="val 62750"/>
              <a:gd name="adj2" fmla="val 382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0" lvl="1" algn="ctr">
              <a:defRPr/>
            </a:pPr>
            <a:r>
              <a:rPr lang="fa-IR" sz="2000" b="1" dirty="0">
                <a:solidFill>
                  <a:schemeClr val="accent1">
                    <a:lumMod val="50000"/>
                  </a:schemeClr>
                </a:solidFill>
                <a:cs typeface="B Mitra" panose="00000400000000000000" pitchFamily="2" charset="-78"/>
              </a:rPr>
              <a:t>تناظر موضوعات با صفحات</a:t>
            </a:r>
          </a:p>
          <a:p>
            <a:pPr algn="ctr">
              <a:defRPr/>
            </a:pP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fa-IR" sz="2000" dirty="0">
                <a:solidFill>
                  <a:srgbClr val="0070C0"/>
                </a:solidFill>
                <a:cs typeface="B Mitra" panose="00000400000000000000" pitchFamily="2" charset="-78"/>
              </a:rPr>
              <a:t>برای هر موضوع در فضای واقعیت، یک یا چند صفحه در هم‌افزا اختصاص می‌یابند که دربردارنده اطلاعات مربوط به آن موضوع است. </a:t>
            </a:r>
            <a:endParaRPr lang="fa-IR" sz="2000" dirty="0" smtClean="0">
              <a:solidFill>
                <a:srgbClr val="0070C0"/>
              </a:solidFill>
              <a:cs typeface="B Mitra" panose="00000400000000000000" pitchFamily="2" charset="-78"/>
            </a:endParaRPr>
          </a:p>
          <a:p>
            <a:pPr algn="just" rtl="1"/>
            <a:endParaRPr lang="fa-IR" sz="2000" dirty="0">
              <a:solidFill>
                <a:schemeClr val="tx1"/>
              </a:solidFill>
              <a:cs typeface="B Mitra" panose="00000400000000000000" pitchFamily="2" charset="-78"/>
            </a:endParaRPr>
          </a:p>
          <a:p>
            <a:pPr algn="just" rtl="1"/>
            <a:r>
              <a:rPr lang="fa-IR" sz="2000" dirty="0" smtClean="0">
                <a:solidFill>
                  <a:schemeClr val="tx1"/>
                </a:solidFill>
                <a:cs typeface="B Mitra" panose="00000400000000000000" pitchFamily="2" charset="-78"/>
              </a:rPr>
              <a:t>مقاله‌ها</a:t>
            </a:r>
            <a:r>
              <a:rPr lang="fa-IR" sz="2000" dirty="0">
                <a:solidFill>
                  <a:schemeClr val="tx1"/>
                </a:solidFill>
                <a:cs typeface="B Mitra" panose="00000400000000000000" pitchFamily="2" charset="-78"/>
              </a:rPr>
              <a:t>، نشریه‌ها، کتاب‌ها، افراد، گروه‌ها، سازمان‌ها، دوره‌های آموزشی، پرسش‌ها، تجربه‌ها، یادداشت‌ها، مفاهیم و … نیز یک موضوع محسوب می‌شوند</a:t>
            </a:r>
            <a:r>
              <a:rPr lang="fa-IR" sz="2000" dirty="0" smtClean="0">
                <a:solidFill>
                  <a:schemeClr val="tx1"/>
                </a:solidFill>
                <a:cs typeface="B Mitra" panose="00000400000000000000" pitchFamily="2" charset="-78"/>
              </a:rPr>
              <a:t>.</a:t>
            </a:r>
          </a:p>
          <a:p>
            <a:pPr algn="just" rtl="1"/>
            <a:endParaRPr lang="en-US" sz="2000" dirty="0">
              <a:solidFill>
                <a:schemeClr val="tx1"/>
              </a:solidFill>
              <a:cs typeface="B Mitra" panose="00000400000000000000" pitchFamily="2" charset="-78"/>
            </a:endParaRPr>
          </a:p>
          <a:p>
            <a:pPr algn="ctr" rtl="1"/>
            <a:r>
              <a:rPr lang="fa-IR" sz="2000" dirty="0">
                <a:solidFill>
                  <a:srgbClr val="FF0000"/>
                </a:solidFill>
                <a:cs typeface="B Mitra" panose="00000400000000000000" pitchFamily="2" charset="-78"/>
              </a:rPr>
              <a:t>ارتباط‌های متعدد و متنوع بین موضوعات از طریق ارتباط بین صفحه‌ها برقرار می‌شوند.</a:t>
            </a:r>
            <a:endParaRPr lang="en-US" sz="2000" dirty="0">
              <a:solidFill>
                <a:srgbClr val="FF0000"/>
              </a:solidFill>
              <a:cs typeface="B Mitra" panose="00000400000000000000" pitchFamily="2" charset="-78"/>
            </a:endParaRPr>
          </a:p>
        </p:txBody>
      </p:sp>
    </p:spTree>
    <p:extLst>
      <p:ext uri="{BB962C8B-B14F-4D97-AF65-F5344CB8AC3E}">
        <p14:creationId xmlns:p14="http://schemas.microsoft.com/office/powerpoint/2010/main" val="2899678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dirty="0" smtClean="0">
                <a:solidFill>
                  <a:srgbClr val="0070C0"/>
                </a:solidFill>
                <a:cs typeface="B Mitra" panose="00000400000000000000" pitchFamily="2" charset="-78"/>
              </a:rPr>
              <a:t>نسخه‌های </a:t>
            </a:r>
            <a:r>
              <a:rPr lang="fa-IR" dirty="0">
                <a:solidFill>
                  <a:srgbClr val="0070C0"/>
                </a:solidFill>
                <a:cs typeface="B Mitra" panose="00000400000000000000" pitchFamily="2" charset="-78"/>
              </a:rPr>
              <a:t>نرم‌افزار هم‌افزا معماری یکسانی دارند. </a:t>
            </a:r>
            <a:endParaRPr lang="fa-IR" dirty="0" smtClean="0">
              <a:solidFill>
                <a:srgbClr val="0070C0"/>
              </a:solidFill>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مهم‌ترین </a:t>
            </a:r>
            <a:r>
              <a:rPr lang="fa-IR" dirty="0">
                <a:cs typeface="B Mitra" panose="00000400000000000000" pitchFamily="2" charset="-78"/>
              </a:rPr>
              <a:t>موارد مشترک عبارت‌اند از: </a:t>
            </a: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lvl="1" algn="just" rtl="1"/>
            <a:r>
              <a:rPr lang="fa-IR" sz="3200" dirty="0" smtClean="0">
                <a:cs typeface="B Mitra" panose="00000400000000000000" pitchFamily="2" charset="-78"/>
              </a:rPr>
              <a:t>تناظر موضوعات با صفحات</a:t>
            </a:r>
          </a:p>
          <a:p>
            <a:pPr lvl="1" algn="just" rtl="1"/>
            <a:r>
              <a:rPr lang="fa-IR" sz="3200" dirty="0" smtClean="0">
                <a:cs typeface="B Mitra" panose="00000400000000000000" pitchFamily="2" charset="-78"/>
              </a:rPr>
              <a:t>ابزارها</a:t>
            </a:r>
          </a:p>
          <a:p>
            <a:pPr lvl="1" algn="just" rtl="1"/>
            <a:r>
              <a:rPr lang="fa-IR" sz="3200" dirty="0" smtClean="0">
                <a:cs typeface="B Mitra" panose="00000400000000000000" pitchFamily="2" charset="-78"/>
              </a:rPr>
              <a:t>ناوبری</a:t>
            </a:r>
            <a:endParaRPr lang="en-US" sz="3200" i="1" dirty="0">
              <a:cs typeface="B Mitra" panose="00000400000000000000" pitchFamily="2" charset="-78"/>
            </a:endParaRPr>
          </a:p>
          <a:p>
            <a:pPr algn="just" rtl="1"/>
            <a:endParaRPr lang="en-US" dirty="0">
              <a:cs typeface="B Mitra" panose="00000400000000000000" pitchFamily="2" charset="-78"/>
            </a:endParaRPr>
          </a:p>
        </p:txBody>
      </p:sp>
      <p:sp>
        <p:nvSpPr>
          <p:cNvPr id="50" name="TextBox 49"/>
          <p:cNvSpPr txBox="1"/>
          <p:nvPr/>
        </p:nvSpPr>
        <p:spPr>
          <a:xfrm>
            <a:off x="5075584" y="75927"/>
            <a:ext cx="6771860"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 – قابلیت‌های </a:t>
            </a:r>
            <a:r>
              <a:rPr lang="fa-IR" b="1" dirty="0">
                <a:solidFill>
                  <a:srgbClr val="0070C0"/>
                </a:solidFill>
                <a:cs typeface="B Mitra" panose="00000400000000000000" pitchFamily="2" charset="-78"/>
              </a:rPr>
              <a:t>مشترک نرم‌افزارهای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26</a:t>
            </a:fld>
            <a:endParaRPr lang="en-US"/>
          </a:p>
        </p:txBody>
      </p:sp>
      <p:sp>
        <p:nvSpPr>
          <p:cNvPr id="7" name="Rounded Rectangular Callout 6"/>
          <p:cNvSpPr/>
          <p:nvPr/>
        </p:nvSpPr>
        <p:spPr>
          <a:xfrm>
            <a:off x="1378226" y="1025973"/>
            <a:ext cx="6188765" cy="5091719"/>
          </a:xfrm>
          <a:prstGeom prst="wedgeRoundRectCallout">
            <a:avLst>
              <a:gd name="adj1" fmla="val 74256"/>
              <a:gd name="adj2" fmla="val 13198"/>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0" lvl="1" algn="ctr">
              <a:defRPr/>
            </a:pPr>
            <a:r>
              <a:rPr lang="fa-IR" sz="2000" b="1" dirty="0" smtClean="0">
                <a:solidFill>
                  <a:schemeClr val="accent1">
                    <a:lumMod val="50000"/>
                  </a:schemeClr>
                </a:solidFill>
                <a:cs typeface="B Mitra" panose="00000400000000000000" pitchFamily="2" charset="-78"/>
              </a:rPr>
              <a:t>ابزارها</a:t>
            </a:r>
            <a:endParaRPr lang="fa-IR" sz="2000" b="1" dirty="0">
              <a:solidFill>
                <a:schemeClr val="accent1">
                  <a:lumMod val="50000"/>
                </a:schemeClr>
              </a:solidFill>
              <a:cs typeface="B Mitra" panose="00000400000000000000" pitchFamily="2" charset="-78"/>
            </a:endParaRPr>
          </a:p>
          <a:p>
            <a:pPr algn="ctr">
              <a:defRPr/>
            </a:pP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just" rtl="1"/>
            <a:r>
              <a:rPr lang="fa-IR" sz="2000" dirty="0">
                <a:solidFill>
                  <a:schemeClr val="tx1"/>
                </a:solidFill>
                <a:cs typeface="B Mitra" panose="00000400000000000000" pitchFamily="2" charset="-78"/>
              </a:rPr>
              <a:t>ابزارهای متعددی در نرم‌افزار تعبیه‌شده که در تمام بخش‌ها کارکرد مشابهی دارند. ابزارها در پنج دسته قرار می‌گیرند</a:t>
            </a:r>
            <a:r>
              <a:rPr lang="en-US" sz="2000" dirty="0" smtClean="0">
                <a:solidFill>
                  <a:schemeClr val="tx1"/>
                </a:solidFill>
                <a:cs typeface="B Mitra" panose="00000400000000000000" pitchFamily="2" charset="-78"/>
              </a:rPr>
              <a:t>:</a:t>
            </a:r>
            <a:endParaRPr lang="fa-IR" sz="2000" dirty="0" smtClean="0">
              <a:solidFill>
                <a:schemeClr val="tx1"/>
              </a:solidFill>
              <a:cs typeface="B Mitra" panose="00000400000000000000" pitchFamily="2" charset="-78"/>
            </a:endParaRPr>
          </a:p>
          <a:p>
            <a:pPr algn="just" rtl="1"/>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70C0"/>
                </a:solidFill>
                <a:cs typeface="B Mitra" panose="00000400000000000000" pitchFamily="2" charset="-78"/>
              </a:rPr>
              <a:t>ابزارهای مطالعه</a:t>
            </a:r>
            <a:r>
              <a:rPr lang="fa-IR" sz="2000" dirty="0">
                <a:solidFill>
                  <a:srgbClr val="0070C0"/>
                </a:solidFill>
                <a:cs typeface="B Mitra" panose="00000400000000000000" pitchFamily="2" charset="-78"/>
              </a:rPr>
              <a:t>: </a:t>
            </a:r>
            <a:r>
              <a:rPr lang="fa-IR" sz="2000" dirty="0">
                <a:solidFill>
                  <a:schemeClr val="bg1">
                    <a:lumMod val="50000"/>
                  </a:schemeClr>
                </a:solidFill>
                <a:cs typeface="B Mitra" panose="00000400000000000000" pitchFamily="2" charset="-78"/>
              </a:rPr>
              <a:t>یادداشت، علامت‌گذاری، رونوشت، چوب الف، دنبال، ملاحظه، پسند، صحه‌گذاری، بارگیری، چاپ، تاریخچه، کتابخانه</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70C0"/>
                </a:solidFill>
                <a:cs typeface="B Mitra" panose="00000400000000000000" pitchFamily="2" charset="-78"/>
              </a:rPr>
              <a:t>ابزارهای تعامل</a:t>
            </a:r>
            <a:r>
              <a:rPr lang="fa-IR" sz="2000" dirty="0">
                <a:solidFill>
                  <a:srgbClr val="0070C0"/>
                </a:solidFill>
                <a:cs typeface="B Mitra" panose="00000400000000000000" pitchFamily="2" charset="-78"/>
              </a:rPr>
              <a:t>: </a:t>
            </a:r>
            <a:r>
              <a:rPr lang="fa-IR" sz="2000" dirty="0">
                <a:solidFill>
                  <a:schemeClr val="bg1">
                    <a:lumMod val="50000"/>
                  </a:schemeClr>
                </a:solidFill>
                <a:cs typeface="B Mitra" panose="00000400000000000000" pitchFamily="2" charset="-78"/>
              </a:rPr>
              <a:t>نظر، پرسش، بازنشر، خطا، معرفی، تماس، همکاری، حلقه، نظرسنجی، دعوت</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70C0"/>
                </a:solidFill>
                <a:cs typeface="B Mitra" panose="00000400000000000000" pitchFamily="2" charset="-78"/>
              </a:rPr>
              <a:t>ابزارهای تدوین</a:t>
            </a:r>
            <a:r>
              <a:rPr lang="fa-IR" sz="2000" dirty="0">
                <a:solidFill>
                  <a:srgbClr val="0070C0"/>
                </a:solidFill>
                <a:cs typeface="B Mitra" panose="00000400000000000000" pitchFamily="2" charset="-78"/>
              </a:rPr>
              <a:t>: </a:t>
            </a:r>
            <a:r>
              <a:rPr lang="fa-IR" sz="2000" dirty="0">
                <a:solidFill>
                  <a:schemeClr val="bg1">
                    <a:lumMod val="50000"/>
                  </a:schemeClr>
                </a:solidFill>
                <a:cs typeface="B Mitra" panose="00000400000000000000" pitchFamily="2" charset="-78"/>
              </a:rPr>
              <a:t>موضوع جدید، حذف، تنظیم، ویرایش، درج، مطلب جدید</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70C0"/>
                </a:solidFill>
                <a:cs typeface="B Mitra" panose="00000400000000000000" pitchFamily="2" charset="-78"/>
              </a:rPr>
              <a:t>ابزارهای وظیفه</a:t>
            </a:r>
            <a:r>
              <a:rPr lang="fa-IR" sz="2000" dirty="0">
                <a:solidFill>
                  <a:srgbClr val="0070C0"/>
                </a:solidFill>
                <a:cs typeface="B Mitra" panose="00000400000000000000" pitchFamily="2" charset="-78"/>
              </a:rPr>
              <a:t>: </a:t>
            </a:r>
            <a:r>
              <a:rPr lang="fa-IR" sz="2000" dirty="0">
                <a:solidFill>
                  <a:schemeClr val="bg1">
                    <a:lumMod val="50000"/>
                  </a:schemeClr>
                </a:solidFill>
                <a:cs typeface="B Mitra" panose="00000400000000000000" pitchFamily="2" charset="-78"/>
              </a:rPr>
              <a:t>وظایف موردی، وظایف فرایندی، اقدام، تطبیق مفاهیم</a:t>
            </a:r>
            <a:endParaRPr lang="en-US" sz="2000" dirty="0">
              <a:solidFill>
                <a:schemeClr val="bg1">
                  <a:lumMod val="50000"/>
                </a:schemeClr>
              </a:solidFill>
              <a:cs typeface="B Mitra" panose="00000400000000000000" pitchFamily="2" charset="-78"/>
            </a:endParaRPr>
          </a:p>
          <a:p>
            <a:pPr marL="342900" lvl="0" indent="-342900" algn="just" rtl="1">
              <a:buFont typeface="Arial" panose="020B0604020202020204" pitchFamily="34" charset="0"/>
              <a:buChar char="•"/>
            </a:pPr>
            <a:r>
              <a:rPr lang="fa-IR" sz="2000" b="1" dirty="0">
                <a:solidFill>
                  <a:srgbClr val="0070C0"/>
                </a:solidFill>
                <a:cs typeface="B Mitra" panose="00000400000000000000" pitchFamily="2" charset="-78"/>
              </a:rPr>
              <a:t>ابزارهای تبادل</a:t>
            </a:r>
            <a:r>
              <a:rPr lang="fa-IR" sz="2000" dirty="0">
                <a:solidFill>
                  <a:srgbClr val="0070C0"/>
                </a:solidFill>
                <a:cs typeface="B Mitra" panose="00000400000000000000" pitchFamily="2" charset="-78"/>
              </a:rPr>
              <a:t>: </a:t>
            </a:r>
            <a:r>
              <a:rPr lang="fa-IR" sz="2000" dirty="0">
                <a:solidFill>
                  <a:schemeClr val="bg1">
                    <a:lumMod val="50000"/>
                  </a:schemeClr>
                </a:solidFill>
                <a:cs typeface="B Mitra" panose="00000400000000000000" pitchFamily="2" charset="-78"/>
              </a:rPr>
              <a:t>خرید، امانت</a:t>
            </a:r>
            <a:endParaRPr lang="en-US" sz="2000" dirty="0">
              <a:solidFill>
                <a:schemeClr val="bg1">
                  <a:lumMod val="50000"/>
                </a:schemeClr>
              </a:solidFill>
              <a:cs typeface="B Mitra" panose="00000400000000000000" pitchFamily="2" charset="-78"/>
            </a:endParaRPr>
          </a:p>
        </p:txBody>
      </p:sp>
    </p:spTree>
    <p:extLst>
      <p:ext uri="{BB962C8B-B14F-4D97-AF65-F5344CB8AC3E}">
        <p14:creationId xmlns:p14="http://schemas.microsoft.com/office/powerpoint/2010/main" val="385179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ctr" rtl="1">
              <a:buNone/>
            </a:pPr>
            <a:r>
              <a:rPr lang="fa-IR" dirty="0" smtClean="0">
                <a:solidFill>
                  <a:srgbClr val="0070C0"/>
                </a:solidFill>
                <a:cs typeface="B Mitra" panose="00000400000000000000" pitchFamily="2" charset="-78"/>
              </a:rPr>
              <a:t>نسخه‌های </a:t>
            </a:r>
            <a:r>
              <a:rPr lang="fa-IR" dirty="0">
                <a:solidFill>
                  <a:srgbClr val="0070C0"/>
                </a:solidFill>
                <a:cs typeface="B Mitra" panose="00000400000000000000" pitchFamily="2" charset="-78"/>
              </a:rPr>
              <a:t>نرم‌افزار هم‌افزا معماری یکسانی دارند. </a:t>
            </a:r>
            <a:endParaRPr lang="fa-IR" dirty="0" smtClean="0">
              <a:solidFill>
                <a:srgbClr val="0070C0"/>
              </a:solidFill>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مهم‌ترین </a:t>
            </a:r>
            <a:r>
              <a:rPr lang="fa-IR" dirty="0">
                <a:cs typeface="B Mitra" panose="00000400000000000000" pitchFamily="2" charset="-78"/>
              </a:rPr>
              <a:t>موارد مشترک عبارت‌اند از: </a:t>
            </a: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lvl="1" algn="just" rtl="1"/>
            <a:r>
              <a:rPr lang="fa-IR" sz="3200" dirty="0" smtClean="0">
                <a:cs typeface="B Mitra" panose="00000400000000000000" pitchFamily="2" charset="-78"/>
              </a:rPr>
              <a:t>تناظر موضوعات با صفحات</a:t>
            </a:r>
          </a:p>
          <a:p>
            <a:pPr lvl="1" algn="just" rtl="1"/>
            <a:r>
              <a:rPr lang="fa-IR" sz="3200" dirty="0" smtClean="0">
                <a:cs typeface="B Mitra" panose="00000400000000000000" pitchFamily="2" charset="-78"/>
              </a:rPr>
              <a:t>ابزارها</a:t>
            </a:r>
          </a:p>
          <a:p>
            <a:pPr lvl="1" algn="just" rtl="1"/>
            <a:r>
              <a:rPr lang="fa-IR" sz="3200" dirty="0" smtClean="0">
                <a:cs typeface="B Mitra" panose="00000400000000000000" pitchFamily="2" charset="-78"/>
              </a:rPr>
              <a:t>ناوبری</a:t>
            </a:r>
            <a:endParaRPr lang="en-US" sz="3200" i="1" dirty="0">
              <a:cs typeface="B Mitra" panose="00000400000000000000" pitchFamily="2" charset="-78"/>
            </a:endParaRPr>
          </a:p>
          <a:p>
            <a:pPr algn="just" rtl="1"/>
            <a:endParaRPr lang="en-US" dirty="0">
              <a:cs typeface="B Mitra" panose="00000400000000000000" pitchFamily="2" charset="-78"/>
            </a:endParaRPr>
          </a:p>
        </p:txBody>
      </p:sp>
      <p:sp>
        <p:nvSpPr>
          <p:cNvPr id="50" name="TextBox 49"/>
          <p:cNvSpPr txBox="1"/>
          <p:nvPr/>
        </p:nvSpPr>
        <p:spPr>
          <a:xfrm>
            <a:off x="5075584" y="75927"/>
            <a:ext cx="6771860"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زیرساخت‌های سامانه دانش هم‌افزا – قابلیت‌های </a:t>
            </a:r>
            <a:r>
              <a:rPr lang="fa-IR" b="1" dirty="0">
                <a:solidFill>
                  <a:srgbClr val="0070C0"/>
                </a:solidFill>
                <a:cs typeface="B Mitra" panose="00000400000000000000" pitchFamily="2" charset="-78"/>
              </a:rPr>
              <a:t>مشترک نرم‌افزارهای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27</a:t>
            </a:fld>
            <a:endParaRPr lang="en-US"/>
          </a:p>
        </p:txBody>
      </p:sp>
      <p:sp>
        <p:nvSpPr>
          <p:cNvPr id="7" name="Rounded Rectangular Callout 6"/>
          <p:cNvSpPr/>
          <p:nvPr/>
        </p:nvSpPr>
        <p:spPr>
          <a:xfrm>
            <a:off x="728871" y="778967"/>
            <a:ext cx="6745356" cy="5508632"/>
          </a:xfrm>
          <a:prstGeom prst="wedgeRoundRectCallout">
            <a:avLst>
              <a:gd name="adj1" fmla="val 73828"/>
              <a:gd name="adj2" fmla="val 22724"/>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marL="0" lvl="1" algn="ctr">
              <a:defRPr/>
            </a:pPr>
            <a:r>
              <a:rPr lang="fa-IR" sz="2000" b="1" dirty="0" smtClean="0">
                <a:solidFill>
                  <a:schemeClr val="accent1">
                    <a:lumMod val="50000"/>
                  </a:schemeClr>
                </a:solidFill>
                <a:cs typeface="B Mitra" panose="00000400000000000000" pitchFamily="2" charset="-78"/>
              </a:rPr>
              <a:t>ناوبری</a:t>
            </a:r>
            <a:endParaRPr lang="fa-IR" sz="2000" b="1" dirty="0">
              <a:solidFill>
                <a:schemeClr val="accent1">
                  <a:lumMod val="50000"/>
                </a:schemeClr>
              </a:solidFill>
              <a:cs typeface="B Mitra" panose="00000400000000000000" pitchFamily="2" charset="-78"/>
            </a:endParaRPr>
          </a:p>
          <a:p>
            <a:pPr algn="ctr">
              <a:defRPr/>
            </a:pP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just" rtl="1"/>
            <a:r>
              <a:rPr lang="ar-SA" sz="2000" dirty="0" smtClean="0">
                <a:solidFill>
                  <a:schemeClr val="tx1"/>
                </a:solidFill>
                <a:cs typeface="B Mitra" panose="00000400000000000000" pitchFamily="2" charset="-78"/>
              </a:rPr>
              <a:t>در </a:t>
            </a:r>
            <a:r>
              <a:rPr lang="ar-SA" sz="2000" dirty="0">
                <a:solidFill>
                  <a:schemeClr val="tx1"/>
                </a:solidFill>
                <a:cs typeface="B Mitra" panose="00000400000000000000" pitchFamily="2" charset="-78"/>
              </a:rPr>
              <a:t>هم‌افزا تلاش می‌شود با ارتباط برقرار کردن بین موضوعات، امکان استفاده از سایر روش‌های دسترسی فراهم شود</a:t>
            </a:r>
            <a:r>
              <a:rPr lang="ar-SA" sz="2000" dirty="0" smtClean="0">
                <a:solidFill>
                  <a:schemeClr val="tx1"/>
                </a:solidFill>
                <a:cs typeface="B Mitra" panose="00000400000000000000" pitchFamily="2" charset="-78"/>
              </a:rPr>
              <a:t>.</a:t>
            </a:r>
            <a:r>
              <a:rPr lang="fa-IR" sz="2000" dirty="0" smtClean="0">
                <a:solidFill>
                  <a:schemeClr val="tx1"/>
                </a:solidFill>
                <a:cs typeface="B Mitra" panose="00000400000000000000" pitchFamily="2" charset="-78"/>
              </a:rPr>
              <a:t> </a:t>
            </a:r>
            <a:r>
              <a:rPr lang="ar-SA" sz="2000" dirty="0" smtClean="0">
                <a:solidFill>
                  <a:schemeClr val="tx1"/>
                </a:solidFill>
                <a:cs typeface="B Mitra" panose="00000400000000000000" pitchFamily="2" charset="-78"/>
              </a:rPr>
              <a:t>روش‌های </a:t>
            </a:r>
            <a:r>
              <a:rPr lang="ar-SA" sz="2000" dirty="0">
                <a:solidFill>
                  <a:schemeClr val="tx1"/>
                </a:solidFill>
                <a:cs typeface="B Mitra" panose="00000400000000000000" pitchFamily="2" charset="-78"/>
              </a:rPr>
              <a:t>اصلی ناوبری در نرم‌افزار هم‌افزا عبارت‌اند از</a:t>
            </a:r>
            <a:r>
              <a:rPr lang="ar-SA" sz="2000" dirty="0" smtClean="0">
                <a:solidFill>
                  <a:schemeClr val="tx1"/>
                </a:solidFill>
                <a:cs typeface="B Mitra" panose="00000400000000000000" pitchFamily="2" charset="-78"/>
              </a:rPr>
              <a:t>:</a:t>
            </a:r>
            <a:endParaRPr lang="fa-IR" sz="2000" dirty="0" smtClean="0">
              <a:solidFill>
                <a:schemeClr val="tx1"/>
              </a:solidFill>
              <a:cs typeface="B Mitra" panose="00000400000000000000" pitchFamily="2" charset="-78"/>
            </a:endParaRPr>
          </a:p>
          <a:p>
            <a:pPr algn="just" rtl="1"/>
            <a:endParaRPr lang="fa-IR" sz="2000" dirty="0" smtClean="0">
              <a:solidFill>
                <a:schemeClr val="tx1"/>
              </a:solidFill>
              <a:cs typeface="B Mitra" panose="00000400000000000000" pitchFamily="2" charset="-78"/>
            </a:endParaRPr>
          </a:p>
          <a:p>
            <a:pPr algn="ctr" rtl="1"/>
            <a:r>
              <a:rPr lang="ar-SA" sz="2000" b="1" dirty="0" smtClean="0">
                <a:solidFill>
                  <a:srgbClr val="0070C0"/>
                </a:solidFill>
                <a:cs typeface="B Mitra" panose="00000400000000000000" pitchFamily="2" charset="-78"/>
              </a:rPr>
              <a:t>برچسب‌ها</a:t>
            </a:r>
            <a:r>
              <a:rPr lang="ar-SA" sz="2000" b="1" dirty="0">
                <a:solidFill>
                  <a:srgbClr val="0070C0"/>
                </a:solidFill>
                <a:cs typeface="B Mitra" panose="00000400000000000000" pitchFamily="2" charset="-78"/>
              </a:rPr>
              <a:t>، درگاه‌ها، دریچه‌ها، گزیده‌ها و چوب‌های الف</a:t>
            </a:r>
            <a:r>
              <a:rPr lang="ar-SA" sz="2000" b="1" dirty="0" smtClean="0">
                <a:solidFill>
                  <a:srgbClr val="0070C0"/>
                </a:solidFill>
                <a:cs typeface="B Mitra" panose="00000400000000000000" pitchFamily="2" charset="-78"/>
              </a:rPr>
              <a:t>.</a:t>
            </a:r>
            <a:endParaRPr lang="fa-IR" sz="2000" b="1" dirty="0" smtClean="0">
              <a:solidFill>
                <a:srgbClr val="0070C0"/>
              </a:solidFill>
              <a:cs typeface="B Mitra" panose="00000400000000000000" pitchFamily="2" charset="-78"/>
            </a:endParaRPr>
          </a:p>
          <a:p>
            <a:pPr algn="just" rtl="1"/>
            <a:endParaRPr lang="fa-IR" sz="2000" b="1" dirty="0" smtClean="0">
              <a:solidFill>
                <a:srgbClr val="0070C0"/>
              </a:solidFill>
              <a:cs typeface="B Mitra" panose="00000400000000000000" pitchFamily="2" charset="-78"/>
            </a:endParaRPr>
          </a:p>
          <a:p>
            <a:pPr algn="just" rtl="1"/>
            <a:r>
              <a:rPr lang="ar-SA" sz="2000" dirty="0" smtClean="0">
                <a:solidFill>
                  <a:schemeClr val="tx1"/>
                </a:solidFill>
                <a:cs typeface="B Mitra" panose="00000400000000000000" pitchFamily="2" charset="-78"/>
              </a:rPr>
              <a:t> </a:t>
            </a:r>
            <a:r>
              <a:rPr lang="ar-SA" sz="2000" dirty="0">
                <a:solidFill>
                  <a:schemeClr val="tx1"/>
                </a:solidFill>
                <a:cs typeface="B Mitra" panose="00000400000000000000" pitchFamily="2" charset="-78"/>
              </a:rPr>
              <a:t>هرکدام از این روش‌ها، به صورت‌های مختلفی قابل‌استفاده هستند ازجمله:</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فهرست‌ها با امکان فیلتر کردن و مرتب‌سازی</a:t>
            </a:r>
            <a:endParaRPr lang="en-US" sz="20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شبکه‌ها با امکان نمایش گرافیکی روابط بین موضوعات، برچسب‌ها و</a:t>
            </a:r>
            <a:r>
              <a:rPr lang="en-US" sz="2000" dirty="0">
                <a:solidFill>
                  <a:schemeClr val="tx1"/>
                </a:solidFill>
                <a:cs typeface="B Mitra" panose="00000400000000000000" pitchFamily="2" charset="-78"/>
              </a:rPr>
              <a:t> …</a:t>
            </a:r>
          </a:p>
          <a:p>
            <a:pPr marL="342900" lvl="0" indent="-342900" algn="just" rtl="1">
              <a:buFont typeface="Arial" panose="020B0604020202020204" pitchFamily="34" charset="0"/>
              <a:buChar char="•"/>
            </a:pPr>
            <a:r>
              <a:rPr lang="fa-IR" sz="2000" dirty="0">
                <a:solidFill>
                  <a:schemeClr val="tx1"/>
                </a:solidFill>
                <a:cs typeface="B Mitra" panose="00000400000000000000" pitchFamily="2" charset="-78"/>
              </a:rPr>
              <a:t>درخت‌ها با امکان ایجاد انواع درخت‌ها با رویکردهای </a:t>
            </a:r>
            <a:r>
              <a:rPr lang="fa-IR" sz="2000" dirty="0" smtClean="0">
                <a:solidFill>
                  <a:schemeClr val="tx1"/>
                </a:solidFill>
                <a:cs typeface="B Mitra" panose="00000400000000000000" pitchFamily="2" charset="-78"/>
              </a:rPr>
              <a:t>مختلف</a:t>
            </a:r>
          </a:p>
          <a:p>
            <a:pPr marL="342900" lvl="0" indent="-342900" algn="just" rtl="1">
              <a:buFont typeface="Arial" panose="020B0604020202020204" pitchFamily="34" charset="0"/>
              <a:buChar char="•"/>
            </a:pPr>
            <a:endParaRPr lang="fa-IR" sz="2000" dirty="0">
              <a:solidFill>
                <a:schemeClr val="tx1"/>
              </a:solidFill>
              <a:cs typeface="B Mitra" panose="00000400000000000000" pitchFamily="2" charset="-78"/>
            </a:endParaRPr>
          </a:p>
          <a:p>
            <a:pPr algn="ctr" rtl="1"/>
            <a:r>
              <a:rPr lang="ar-SA" sz="2000" dirty="0">
                <a:solidFill>
                  <a:srgbClr val="FF0000"/>
                </a:solidFill>
                <a:cs typeface="B Mitra" panose="00000400000000000000" pitchFamily="2" charset="-78"/>
              </a:rPr>
              <a:t>ساده‌ترین راه برای دسترسی به یک محتوا، جستجوی واژه‌ها است؛ اما این روش، بهترین روش نیست! جستجوی واژه‌ها ساده‌ترین (در ابتدا) و سخت‌ترین (در هنگام انتخاب از بین نتایج جستجو) روش برای دستیابی مطلب موردنظر است. </a:t>
            </a:r>
            <a:endParaRPr lang="fa-IR" sz="2000" dirty="0">
              <a:solidFill>
                <a:srgbClr val="FF0000"/>
              </a:solidFill>
              <a:cs typeface="B Mitra" panose="00000400000000000000" pitchFamily="2" charset="-78"/>
            </a:endParaRPr>
          </a:p>
          <a:p>
            <a:pPr marL="342900" lvl="0" indent="-342900" algn="just" rtl="1">
              <a:buFont typeface="Arial" panose="020B0604020202020204" pitchFamily="34" charset="0"/>
              <a:buChar char="•"/>
            </a:pPr>
            <a:endParaRPr lang="en-US" sz="2000" dirty="0">
              <a:solidFill>
                <a:schemeClr val="tx1"/>
              </a:solidFill>
              <a:cs typeface="B Mitra" panose="00000400000000000000" pitchFamily="2" charset="-78"/>
            </a:endParaRPr>
          </a:p>
          <a:p>
            <a:pPr algn="just" rtl="1" fontAlgn="base"/>
            <a:r>
              <a:rPr lang="en-US" sz="2000" dirty="0">
                <a:solidFill>
                  <a:schemeClr val="tx1"/>
                </a:solidFill>
                <a:cs typeface="B Mitra" panose="00000400000000000000" pitchFamily="2" charset="-78"/>
              </a:rPr>
              <a:t> </a:t>
            </a:r>
          </a:p>
        </p:txBody>
      </p:sp>
    </p:spTree>
    <p:extLst>
      <p:ext uri="{BB962C8B-B14F-4D97-AF65-F5344CB8AC3E}">
        <p14:creationId xmlns:p14="http://schemas.microsoft.com/office/powerpoint/2010/main" val="189793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50" name="TextBox 49"/>
          <p:cNvSpPr txBox="1"/>
          <p:nvPr/>
        </p:nvSpPr>
        <p:spPr>
          <a:xfrm>
            <a:off x="5075584" y="75927"/>
            <a:ext cx="6771860" cy="369332"/>
          </a:xfrm>
          <a:prstGeom prst="rect">
            <a:avLst/>
          </a:prstGeom>
          <a:noFill/>
        </p:spPr>
        <p:txBody>
          <a:bodyPr wrap="square" rtlCol="0">
            <a:spAutoFit/>
          </a:bodyPr>
          <a:lstStyle/>
          <a:p>
            <a:pPr lvl="0" algn="r" rtl="1"/>
            <a:r>
              <a:rPr lang="fa-IR" b="1" dirty="0">
                <a:solidFill>
                  <a:srgbClr val="0070C0"/>
                </a:solidFill>
                <a:cs typeface="B Mitra" panose="00000400000000000000" pitchFamily="2" charset="-78"/>
              </a:rPr>
              <a:t>روش‌های انجام فعالیت‌های علمی میانی با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28</a:t>
            </a:fld>
            <a:endParaRPr lang="en-US"/>
          </a:p>
        </p:txBody>
      </p:sp>
      <p:pic>
        <p:nvPicPr>
          <p:cNvPr id="9" name="Picture 8"/>
          <p:cNvPicPr/>
          <p:nvPr/>
        </p:nvPicPr>
        <p:blipFill>
          <a:blip r:embed="rId5" cstate="print">
            <a:extLst>
              <a:ext uri="{28A0092B-C50C-407E-A947-70E740481C1C}">
                <a14:useLocalDpi xmlns:a14="http://schemas.microsoft.com/office/drawing/2010/main" val="0"/>
              </a:ext>
            </a:extLst>
          </a:blip>
          <a:stretch>
            <a:fillRect/>
          </a:stretch>
        </p:blipFill>
        <p:spPr>
          <a:xfrm>
            <a:off x="2637182" y="684987"/>
            <a:ext cx="6546573" cy="5432729"/>
          </a:xfrm>
          <a:prstGeom prst="rect">
            <a:avLst/>
          </a:prstGeom>
        </p:spPr>
      </p:pic>
    </p:spTree>
    <p:extLst>
      <p:ext uri="{BB962C8B-B14F-4D97-AF65-F5344CB8AC3E}">
        <p14:creationId xmlns:p14="http://schemas.microsoft.com/office/powerpoint/2010/main" val="1195364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just" rtl="1">
              <a:buNone/>
            </a:pPr>
            <a:r>
              <a:rPr lang="fa-IR" dirty="0">
                <a:cs typeface="B Mitra" panose="00000400000000000000" pitchFamily="2" charset="-78"/>
              </a:rPr>
              <a:t>فعالیت یافتن شامل یافتن افراد و مستندات است. از جنبه‌های مختلفی می‌توان روش‌های یافتن را تشریح کرد</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lvl="1" algn="just" rtl="1"/>
            <a:r>
              <a:rPr lang="fa-IR" dirty="0">
                <a:cs typeface="B Mitra" panose="00000400000000000000" pitchFamily="2" charset="-78"/>
              </a:rPr>
              <a:t>شفاهی، مستند</a:t>
            </a:r>
            <a:endParaRPr lang="en-US" dirty="0">
              <a:cs typeface="B Mitra" panose="00000400000000000000" pitchFamily="2" charset="-78"/>
            </a:endParaRPr>
          </a:p>
          <a:p>
            <a:pPr lvl="1" algn="just" rtl="1"/>
            <a:r>
              <a:rPr lang="fa-IR" dirty="0">
                <a:cs typeface="B Mitra" panose="00000400000000000000" pitchFamily="2" charset="-78"/>
              </a:rPr>
              <a:t>مستقیم، غیرمستقیم</a:t>
            </a:r>
            <a:endParaRPr lang="en-US" dirty="0">
              <a:cs typeface="B Mitra" panose="00000400000000000000" pitchFamily="2" charset="-78"/>
            </a:endParaRPr>
          </a:p>
          <a:p>
            <a:pPr lvl="1" algn="just" rtl="1"/>
            <a:r>
              <a:rPr lang="fa-IR" dirty="0">
                <a:cs typeface="B Mitra" panose="00000400000000000000" pitchFamily="2" charset="-78"/>
              </a:rPr>
              <a:t>فعال، غیرفعال</a:t>
            </a:r>
            <a:endParaRPr lang="en-US"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روش‌های انجام فعالیت‌های علمی میانی با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29</a:t>
            </a:fld>
            <a:endParaRPr lang="en-US"/>
          </a:p>
        </p:txBody>
      </p:sp>
    </p:spTree>
    <p:extLst>
      <p:ext uri="{BB962C8B-B14F-4D97-AF65-F5344CB8AC3E}">
        <p14:creationId xmlns:p14="http://schemas.microsoft.com/office/powerpoint/2010/main" val="1271870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a:t>
            </a:fld>
            <a:endParaRPr lang="en-US" dirty="0"/>
          </a:p>
        </p:txBody>
      </p:sp>
      <p:graphicFrame>
        <p:nvGraphicFramePr>
          <p:cNvPr id="7" name="Diagram 6"/>
          <p:cNvGraphicFramePr/>
          <p:nvPr>
            <p:extLst>
              <p:ext uri="{D42A27DB-BD31-4B8C-83A1-F6EECF244321}">
                <p14:modId xmlns:p14="http://schemas.microsoft.com/office/powerpoint/2010/main" val="102364036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TextBox 7"/>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فهرست مطالب فصل پنجم</a:t>
            </a:r>
            <a:endParaRPr lang="en-US" b="1" dirty="0">
              <a:solidFill>
                <a:srgbClr val="0070C0"/>
              </a:solidFill>
              <a:cs typeface="B Mitra" panose="00000400000000000000" pitchFamily="2" charset="-78"/>
            </a:endParaRPr>
          </a:p>
        </p:txBody>
      </p:sp>
      <p:sp>
        <p:nvSpPr>
          <p:cNvPr id="2" name="Content Placeholder 1"/>
          <p:cNvSpPr>
            <a:spLocks noGrp="1"/>
          </p:cNvSpPr>
          <p:nvPr>
            <p:ph idx="1"/>
          </p:nvPr>
        </p:nvSpPr>
        <p:spPr/>
        <p:txBody>
          <a:bodyPr/>
          <a:lstStyle/>
          <a:p>
            <a:endParaRPr lang="fa-IR"/>
          </a:p>
        </p:txBody>
      </p:sp>
    </p:spTree>
    <p:extLst>
      <p:ext uri="{BB962C8B-B14F-4D97-AF65-F5344CB8AC3E}">
        <p14:creationId xmlns:p14="http://schemas.microsoft.com/office/powerpoint/2010/main" val="10340609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smtClean="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pic>
        <p:nvPicPr>
          <p:cNvPr id="9"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611444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1674055" y="1063202"/>
            <a:ext cx="4314907" cy="3424391"/>
          </a:xfrm>
          <a:prstGeom prst="wedgeRoundRectCallout">
            <a:avLst>
              <a:gd name="adj1" fmla="val 85734"/>
              <a:gd name="adj2" fmla="val -35835"/>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smtClean="0">
                <a:solidFill>
                  <a:srgbClr val="0070C0"/>
                </a:solidFill>
                <a:cs typeface="B Mitra" panose="00000400000000000000" pitchFamily="2" charset="-78"/>
              </a:rPr>
              <a:t>یافتن </a:t>
            </a:r>
            <a:r>
              <a:rPr lang="fa-IR" sz="2400" dirty="0">
                <a:solidFill>
                  <a:srgbClr val="0070C0"/>
                </a:solidFill>
                <a:cs typeface="B Mitra" panose="00000400000000000000" pitchFamily="2" charset="-78"/>
              </a:rPr>
              <a:t>افراد، گروه‌ها و اسناد </a:t>
            </a:r>
            <a:r>
              <a:rPr lang="fa-IR" sz="2400" dirty="0" smtClean="0">
                <a:solidFill>
                  <a:srgbClr val="0070C0"/>
                </a:solidFill>
                <a:cs typeface="B Mitra" panose="00000400000000000000" pitchFamily="2" charset="-78"/>
              </a:rPr>
              <a:t>به طور مستقیم</a:t>
            </a:r>
          </a:p>
          <a:p>
            <a:pPr algn="just" rtl="1"/>
            <a:r>
              <a:rPr lang="fa-IR" sz="2400" dirty="0" smtClean="0">
                <a:solidFill>
                  <a:schemeClr val="tx1"/>
                </a:solidFill>
                <a:cs typeface="B Mitra" panose="00000400000000000000" pitchFamily="2" charset="-78"/>
              </a:rPr>
              <a:t> </a:t>
            </a:r>
          </a:p>
          <a:p>
            <a:pPr marL="342900" indent="-342900" algn="just" rtl="1">
              <a:buFont typeface="Arial" panose="020B0604020202020204" pitchFamily="34" charset="0"/>
              <a:buChar char="•"/>
            </a:pPr>
            <a:r>
              <a:rPr lang="fa-IR" sz="2400" dirty="0" smtClean="0">
                <a:solidFill>
                  <a:schemeClr val="tx1"/>
                </a:solidFill>
                <a:cs typeface="B Mitra" panose="00000400000000000000" pitchFamily="2" charset="-78"/>
              </a:rPr>
              <a:t>استفاده از </a:t>
            </a:r>
            <a:r>
              <a:rPr lang="fa-IR" sz="2400" dirty="0">
                <a:solidFill>
                  <a:schemeClr val="tx1"/>
                </a:solidFill>
                <a:cs typeface="B Mitra" panose="00000400000000000000" pitchFamily="2" charset="-78"/>
              </a:rPr>
              <a:t>روش‌های </a:t>
            </a:r>
            <a:r>
              <a:rPr lang="fa-IR" sz="2400" dirty="0" smtClean="0">
                <a:solidFill>
                  <a:schemeClr val="tx1"/>
                </a:solidFill>
                <a:cs typeface="B Mitra" panose="00000400000000000000" pitchFamily="2" charset="-78"/>
              </a:rPr>
              <a:t>ناوبری: جستجوی </a:t>
            </a:r>
            <a:r>
              <a:rPr lang="fa-IR" sz="2400" dirty="0">
                <a:solidFill>
                  <a:schemeClr val="tx1"/>
                </a:solidFill>
                <a:cs typeface="B Mitra" panose="00000400000000000000" pitchFamily="2" charset="-78"/>
              </a:rPr>
              <a:t>واژه‌ها، برچسب‌ها و </a:t>
            </a:r>
            <a:r>
              <a:rPr lang="fa-IR" sz="2400" dirty="0" smtClean="0">
                <a:solidFill>
                  <a:schemeClr val="tx1"/>
                </a:solidFill>
                <a:cs typeface="B Mitra" panose="00000400000000000000" pitchFamily="2" charset="-78"/>
              </a:rPr>
              <a:t>...</a:t>
            </a:r>
          </a:p>
          <a:p>
            <a:pPr marL="342900" indent="-342900" algn="just" rtl="1">
              <a:buFont typeface="Arial" panose="020B0604020202020204" pitchFamily="34" charset="0"/>
              <a:buChar char="•"/>
            </a:pPr>
            <a:endParaRPr lang="fa-IR" sz="2400" dirty="0">
              <a:solidFill>
                <a:schemeClr val="tx1"/>
              </a:solidFill>
              <a:cs typeface="B Mitra" panose="00000400000000000000" pitchFamily="2" charset="-78"/>
            </a:endParaRPr>
          </a:p>
          <a:p>
            <a:pPr algn="ctr" rtl="1"/>
            <a:r>
              <a:rPr lang="fa-IR" sz="2400" dirty="0" smtClean="0">
                <a:solidFill>
                  <a:schemeClr val="bg1">
                    <a:lumMod val="65000"/>
                  </a:schemeClr>
                </a:solidFill>
                <a:cs typeface="B Mitra" panose="00000400000000000000" pitchFamily="2" charset="-78"/>
              </a:rPr>
              <a:t>مثال: تخصص‌هایی </a:t>
            </a:r>
            <a:r>
              <a:rPr lang="fa-IR" sz="2400" dirty="0">
                <a:solidFill>
                  <a:schemeClr val="bg1">
                    <a:lumMod val="65000"/>
                  </a:schemeClr>
                </a:solidFill>
                <a:cs typeface="B Mitra" panose="00000400000000000000" pitchFamily="2" charset="-78"/>
              </a:rPr>
              <a:t>که هر فرد در زبانه معرفی درج می‌کند، برچسب‌هایی هستند که از طریق آن‌ها می‌توان افراد مورد نظر را یافت. </a:t>
            </a: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869981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32</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829993" y="1742279"/>
            <a:ext cx="4314907" cy="3424391"/>
          </a:xfrm>
          <a:prstGeom prst="wedgeRoundRectCallout">
            <a:avLst>
              <a:gd name="adj1" fmla="val 66825"/>
              <a:gd name="adj2" fmla="val -12419"/>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یک سند از طریق سایر </a:t>
            </a:r>
            <a:r>
              <a:rPr lang="ar-SA" sz="2400" dirty="0" smtClean="0">
                <a:solidFill>
                  <a:srgbClr val="0070C0"/>
                </a:solidFill>
                <a:cs typeface="B Mitra" panose="00000400000000000000" pitchFamily="2" charset="-78"/>
              </a:rPr>
              <a:t>اسناد</a:t>
            </a:r>
            <a:endParaRPr lang="fa-IR" sz="2400" dirty="0" smtClean="0">
              <a:solidFill>
                <a:srgbClr val="0070C0"/>
              </a:solidFill>
              <a:cs typeface="B Mitra" panose="00000400000000000000" pitchFamily="2" charset="-78"/>
            </a:endParaRPr>
          </a:p>
          <a:p>
            <a:pPr lvl="0" rtl="1"/>
            <a:endParaRPr lang="fa-IR" sz="2400" dirty="0">
              <a:solidFill>
                <a:srgbClr val="0070C0"/>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پیوندهای </a:t>
            </a:r>
            <a:r>
              <a:rPr lang="ar-SA" sz="2400" dirty="0">
                <a:solidFill>
                  <a:schemeClr val="tx1"/>
                </a:solidFill>
                <a:cs typeface="B Mitra" panose="00000400000000000000" pitchFamily="2" charset="-78"/>
              </a:rPr>
              <a:t>درون </a:t>
            </a:r>
            <a:r>
              <a:rPr lang="ar-SA" sz="2400" dirty="0" smtClean="0">
                <a:solidFill>
                  <a:schemeClr val="tx1"/>
                </a:solidFill>
                <a:cs typeface="B Mitra" panose="00000400000000000000" pitchFamily="2" charset="-78"/>
              </a:rPr>
              <a:t>متن</a:t>
            </a:r>
            <a:endParaRPr lang="fa-IR" sz="2400" dirty="0" smtClean="0">
              <a:solidFill>
                <a:schemeClr val="tx1"/>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ار</a:t>
            </a:r>
            <a:r>
              <a:rPr lang="fa-IR" sz="2400" dirty="0">
                <a:solidFill>
                  <a:schemeClr val="tx1"/>
                </a:solidFill>
                <a:cs typeface="B Mitra" panose="00000400000000000000" pitchFamily="2" charset="-78"/>
              </a:rPr>
              <a:t>ج</a:t>
            </a:r>
            <a:r>
              <a:rPr lang="ar-SA" sz="2400" dirty="0" smtClean="0">
                <a:solidFill>
                  <a:schemeClr val="tx1"/>
                </a:solidFill>
                <a:cs typeface="B Mitra" panose="00000400000000000000" pitchFamily="2" charset="-78"/>
              </a:rPr>
              <a:t>اعا</a:t>
            </a:r>
            <a:r>
              <a:rPr lang="fa-IR" sz="2400" dirty="0" smtClean="0">
                <a:solidFill>
                  <a:schemeClr val="tx1"/>
                </a:solidFill>
                <a:cs typeface="B Mitra" panose="00000400000000000000" pitchFamily="2" charset="-78"/>
              </a:rPr>
              <a:t>ت</a:t>
            </a:r>
            <a:endParaRPr lang="en-US"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315534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33</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1674055" y="2315227"/>
            <a:ext cx="4314907" cy="3424391"/>
          </a:xfrm>
          <a:prstGeom prst="wedgeRoundRectCallout">
            <a:avLst>
              <a:gd name="adj1" fmla="val 89646"/>
              <a:gd name="adj2" fmla="val -14062"/>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افراد از طریق </a:t>
            </a:r>
            <a:r>
              <a:rPr lang="ar-SA" sz="2400" dirty="0" smtClean="0">
                <a:solidFill>
                  <a:srgbClr val="0070C0"/>
                </a:solidFill>
                <a:cs typeface="B Mitra" panose="00000400000000000000" pitchFamily="2" charset="-78"/>
              </a:rPr>
              <a:t>اسناد</a:t>
            </a:r>
            <a:endParaRPr lang="fa-IR" sz="2400" dirty="0" smtClean="0">
              <a:solidFill>
                <a:srgbClr val="0070C0"/>
              </a:solidFill>
              <a:cs typeface="B Mitra" panose="00000400000000000000" pitchFamily="2" charset="-78"/>
            </a:endParaRPr>
          </a:p>
          <a:p>
            <a:pPr lvl="0" rtl="1"/>
            <a:endParaRPr lang="fa-IR" sz="2400" dirty="0">
              <a:solidFill>
                <a:srgbClr val="0070C0"/>
              </a:solidFill>
              <a:cs typeface="B Mitra" panose="00000400000000000000" pitchFamily="2" charset="-78"/>
            </a:endParaRPr>
          </a:p>
          <a:p>
            <a:pPr lvl="0" algn="r" rtl="1"/>
            <a:r>
              <a:rPr lang="ar-SA" sz="2400" dirty="0" smtClean="0"/>
              <a:t> </a:t>
            </a:r>
            <a:r>
              <a:rPr lang="ar-SA" sz="2400" dirty="0">
                <a:solidFill>
                  <a:schemeClr val="tx1"/>
                </a:solidFill>
                <a:cs typeface="B Mitra" panose="00000400000000000000" pitchFamily="2" charset="-78"/>
              </a:rPr>
              <a:t>نویسنده یک سند، </a:t>
            </a:r>
            <a:endParaRPr lang="fa-IR" sz="2400" dirty="0" smtClean="0">
              <a:solidFill>
                <a:schemeClr val="tx1"/>
              </a:solidFill>
              <a:cs typeface="B Mitra" panose="00000400000000000000" pitchFamily="2" charset="-78"/>
            </a:endParaRPr>
          </a:p>
          <a:p>
            <a:pPr lvl="0" algn="r" rtl="1"/>
            <a:r>
              <a:rPr lang="ar-SA" sz="2400" dirty="0" smtClean="0">
                <a:solidFill>
                  <a:schemeClr val="tx1"/>
                </a:solidFill>
                <a:cs typeface="B Mitra" panose="00000400000000000000" pitchFamily="2" charset="-78"/>
              </a:rPr>
              <a:t>کسانی </a:t>
            </a:r>
            <a:r>
              <a:rPr lang="ar-SA" sz="2400" dirty="0">
                <a:solidFill>
                  <a:schemeClr val="tx1"/>
                </a:solidFill>
                <a:cs typeface="B Mitra" panose="00000400000000000000" pitchFamily="2" charset="-78"/>
              </a:rPr>
              <a:t>که سندی را پسندیده اند</a:t>
            </a:r>
            <a:r>
              <a:rPr lang="ar-SA" sz="2400" dirty="0" smtClean="0">
                <a:solidFill>
                  <a:schemeClr val="tx1"/>
                </a:solidFill>
                <a:cs typeface="B Mitra" panose="00000400000000000000" pitchFamily="2" charset="-78"/>
              </a:rPr>
              <a:t>،</a:t>
            </a:r>
            <a:r>
              <a:rPr lang="fa-IR" sz="2400" dirty="0" smtClean="0">
                <a:solidFill>
                  <a:schemeClr val="tx1"/>
                </a:solidFill>
                <a:cs typeface="B Mitra" panose="00000400000000000000" pitchFamily="2" charset="-78"/>
              </a:rPr>
              <a:t> </a:t>
            </a:r>
          </a:p>
          <a:p>
            <a:pPr lvl="0" algn="r" rtl="1"/>
            <a:r>
              <a:rPr lang="ar-SA" sz="2400" dirty="0" smtClean="0">
                <a:solidFill>
                  <a:schemeClr val="tx1"/>
                </a:solidFill>
                <a:cs typeface="B Mitra" panose="00000400000000000000" pitchFamily="2" charset="-78"/>
              </a:rPr>
              <a:t>درباره </a:t>
            </a:r>
            <a:r>
              <a:rPr lang="ar-SA" sz="2400" dirty="0">
                <a:solidFill>
                  <a:schemeClr val="tx1"/>
                </a:solidFill>
                <a:cs typeface="B Mitra" panose="00000400000000000000" pitchFamily="2" charset="-78"/>
              </a:rPr>
              <a:t>آن اظهارنظر کرده‌اند </a:t>
            </a:r>
            <a:endParaRPr lang="fa-IR" sz="2400" dirty="0" smtClean="0">
              <a:solidFill>
                <a:schemeClr val="tx1"/>
              </a:solidFill>
              <a:cs typeface="B Mitra" panose="00000400000000000000" pitchFamily="2" charset="-78"/>
            </a:endParaRPr>
          </a:p>
          <a:p>
            <a:pPr lvl="0" algn="r" rtl="1"/>
            <a:endParaRPr lang="fa-IR" sz="2400" dirty="0">
              <a:solidFill>
                <a:schemeClr val="tx1"/>
              </a:solidFill>
              <a:cs typeface="B Mitra" panose="00000400000000000000" pitchFamily="2" charset="-78"/>
            </a:endParaRPr>
          </a:p>
          <a:p>
            <a:pPr lvl="0" algn="ctr" rtl="1"/>
            <a:r>
              <a:rPr lang="ar-SA" sz="2400" dirty="0" smtClean="0">
                <a:solidFill>
                  <a:schemeClr val="bg1">
                    <a:lumMod val="65000"/>
                  </a:schemeClr>
                </a:solidFill>
                <a:cs typeface="B Mitra" panose="00000400000000000000" pitchFamily="2" charset="-78"/>
              </a:rPr>
              <a:t>با </a:t>
            </a:r>
            <a:r>
              <a:rPr lang="ar-SA" sz="2400" dirty="0">
                <a:solidFill>
                  <a:schemeClr val="bg1">
                    <a:lumMod val="65000"/>
                  </a:schemeClr>
                </a:solidFill>
                <a:cs typeface="B Mitra" panose="00000400000000000000" pitchFamily="2" charset="-78"/>
              </a:rPr>
              <a:t>یافتن اسناد مورد نظر، سرنخ‌هایی از افراد مورد نظر نیز بدست می‌آید</a:t>
            </a:r>
            <a:r>
              <a:rPr lang="x-none" sz="2400" dirty="0">
                <a:solidFill>
                  <a:schemeClr val="bg1">
                    <a:lumMod val="65000"/>
                  </a:schemeClr>
                </a:solidFill>
                <a:cs typeface="B Mitra" panose="00000400000000000000" pitchFamily="2" charset="-78"/>
              </a:rPr>
              <a:t>.</a:t>
            </a:r>
            <a:endParaRPr lang="en-US" sz="2400" dirty="0">
              <a:solidFill>
                <a:schemeClr val="bg1">
                  <a:lumMod val="65000"/>
                </a:schemeClr>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1926813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34</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1674055" y="1063202"/>
            <a:ext cx="4314907" cy="3424391"/>
          </a:xfrm>
          <a:prstGeom prst="wedgeRoundRectCallout">
            <a:avLst>
              <a:gd name="adj1" fmla="val 70737"/>
              <a:gd name="adj2" fmla="val 2825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اسناد از طریق </a:t>
            </a:r>
            <a:r>
              <a:rPr lang="ar-SA" sz="2400" dirty="0" smtClean="0">
                <a:solidFill>
                  <a:srgbClr val="0070C0"/>
                </a:solidFill>
                <a:cs typeface="B Mitra" panose="00000400000000000000" pitchFamily="2" charset="-78"/>
              </a:rPr>
              <a:t>افراد</a:t>
            </a:r>
            <a:endParaRPr lang="fa-IR" sz="2400" dirty="0" smtClean="0">
              <a:solidFill>
                <a:srgbClr val="0070C0"/>
              </a:solidFill>
              <a:cs typeface="B Mitra" panose="00000400000000000000" pitchFamily="2" charset="-78"/>
            </a:endParaRPr>
          </a:p>
          <a:p>
            <a:pPr lvl="0" algn="r" rtl="1"/>
            <a:endParaRPr lang="fa-IR" sz="2400" dirty="0" smtClean="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ar-SA" sz="2400" dirty="0" smtClean="0">
                <a:solidFill>
                  <a:schemeClr val="tx1"/>
                </a:solidFill>
                <a:cs typeface="B Mitra" panose="00000400000000000000" pitchFamily="2" charset="-78"/>
              </a:rPr>
              <a:t>تألیف‌ها</a:t>
            </a:r>
            <a:r>
              <a:rPr lang="fa-IR" sz="2400" dirty="0" smtClean="0">
                <a:solidFill>
                  <a:schemeClr val="tx1"/>
                </a:solidFill>
                <a:cs typeface="B Mitra" panose="00000400000000000000" pitchFamily="2" charset="-78"/>
              </a:rPr>
              <a:t> و ترجمه ها در زبانه معرفی فرد </a:t>
            </a:r>
          </a:p>
          <a:p>
            <a:pPr marL="342900" lvl="0" indent="-342900" algn="just" rtl="1">
              <a:buFont typeface="Arial" panose="020B0604020202020204" pitchFamily="34" charset="0"/>
              <a:buChar char="•"/>
            </a:pPr>
            <a:r>
              <a:rPr lang="ar-SA" sz="2400" dirty="0" smtClean="0">
                <a:solidFill>
                  <a:schemeClr val="tx1"/>
                </a:solidFill>
                <a:cs typeface="B Mitra" panose="00000400000000000000" pitchFamily="2" charset="-78"/>
              </a:rPr>
              <a:t>صفحات </a:t>
            </a:r>
            <a:r>
              <a:rPr lang="ar-SA" sz="2400" dirty="0">
                <a:solidFill>
                  <a:schemeClr val="tx1"/>
                </a:solidFill>
                <a:cs typeface="B Mitra" panose="00000400000000000000" pitchFamily="2" charset="-78"/>
              </a:rPr>
              <a:t>پسندیده شده، کتاب‌ها و مقالات خوانده شده و کتابخانه‌های تخصصی </a:t>
            </a:r>
            <a:r>
              <a:rPr lang="ar-SA" sz="2400" dirty="0" smtClean="0">
                <a:solidFill>
                  <a:schemeClr val="tx1"/>
                </a:solidFill>
                <a:cs typeface="B Mitra" panose="00000400000000000000" pitchFamily="2" charset="-78"/>
              </a:rPr>
              <a:t>استفاده </a:t>
            </a:r>
            <a:r>
              <a:rPr lang="ar-SA" sz="2400" dirty="0">
                <a:solidFill>
                  <a:schemeClr val="tx1"/>
                </a:solidFill>
                <a:cs typeface="B Mitra" panose="00000400000000000000" pitchFamily="2" charset="-78"/>
              </a:rPr>
              <a:t>از ابزارهایی مانند پرسش و </a:t>
            </a:r>
            <a:r>
              <a:rPr lang="ar-SA" sz="2400" dirty="0" smtClean="0">
                <a:solidFill>
                  <a:schemeClr val="tx1"/>
                </a:solidFill>
                <a:cs typeface="B Mitra" panose="00000400000000000000" pitchFamily="2" charset="-78"/>
              </a:rPr>
              <a:t>اظهارنظر</a:t>
            </a:r>
            <a:endParaRPr lang="en-US" sz="2400" dirty="0"/>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17850094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35</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632792" y="1944043"/>
            <a:ext cx="4314907" cy="3255579"/>
          </a:xfrm>
          <a:prstGeom prst="wedgeRoundRectCallout">
            <a:avLst>
              <a:gd name="adj1" fmla="val 64542"/>
              <a:gd name="adj2" fmla="val 1252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یک فرد از طریق سایر </a:t>
            </a:r>
            <a:r>
              <a:rPr lang="ar-SA" sz="2400" dirty="0" smtClean="0">
                <a:solidFill>
                  <a:srgbClr val="0070C0"/>
                </a:solidFill>
                <a:cs typeface="B Mitra" panose="00000400000000000000" pitchFamily="2" charset="-78"/>
              </a:rPr>
              <a:t>افراد</a:t>
            </a:r>
            <a:endParaRPr lang="fa-IR" sz="2400" dirty="0" smtClean="0">
              <a:solidFill>
                <a:srgbClr val="0070C0"/>
              </a:solidFill>
              <a:cs typeface="B Mitra" panose="00000400000000000000" pitchFamily="2" charset="-78"/>
            </a:endParaRPr>
          </a:p>
          <a:p>
            <a:pPr lvl="0" rtl="1"/>
            <a:endParaRPr lang="fa-IR" sz="2400" dirty="0" smtClean="0">
              <a:solidFill>
                <a:schemeClr val="tx1"/>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 </a:t>
            </a:r>
            <a:r>
              <a:rPr lang="ar-SA" sz="2400" dirty="0">
                <a:solidFill>
                  <a:schemeClr val="tx1"/>
                </a:solidFill>
                <a:cs typeface="B Mitra" panose="00000400000000000000" pitchFamily="2" charset="-78"/>
              </a:rPr>
              <a:t>افرادی که برخی از تخصص‌های یک فرد را </a:t>
            </a:r>
            <a:r>
              <a:rPr lang="fa-IR" sz="2400" dirty="0" smtClean="0">
                <a:solidFill>
                  <a:schemeClr val="tx1"/>
                </a:solidFill>
                <a:cs typeface="B Mitra" panose="00000400000000000000" pitchFamily="2" charset="-78"/>
              </a:rPr>
              <a:t>صحه گذاری </a:t>
            </a:r>
            <a:r>
              <a:rPr lang="ar-SA" sz="2400" dirty="0" smtClean="0">
                <a:solidFill>
                  <a:schemeClr val="tx1"/>
                </a:solidFill>
                <a:cs typeface="B Mitra" panose="00000400000000000000" pitchFamily="2" charset="-78"/>
              </a:rPr>
              <a:t>کرده اند</a:t>
            </a:r>
            <a:r>
              <a:rPr lang="fa-IR" sz="2400" dirty="0" smtClean="0">
                <a:solidFill>
                  <a:schemeClr val="tx1"/>
                </a:solidFill>
                <a:cs typeface="B Mitra" panose="00000400000000000000" pitchFamily="2" charset="-78"/>
              </a:rPr>
              <a:t> </a:t>
            </a:r>
          </a:p>
          <a:p>
            <a:pPr marL="342900" lvl="0" indent="-342900" algn="r" rtl="1">
              <a:buFont typeface="Arial" panose="020B0604020202020204" pitchFamily="34" charset="0"/>
              <a:buChar char="•"/>
            </a:pPr>
            <a:r>
              <a:rPr lang="fa-IR" sz="2400" dirty="0" smtClean="0">
                <a:solidFill>
                  <a:schemeClr val="tx1"/>
                </a:solidFill>
                <a:cs typeface="B Mitra" panose="00000400000000000000" pitchFamily="2" charset="-78"/>
              </a:rPr>
              <a:t>معرفی افرادی </a:t>
            </a:r>
            <a:r>
              <a:rPr lang="ar-SA" sz="2400" dirty="0" smtClean="0">
                <a:solidFill>
                  <a:schemeClr val="tx1"/>
                </a:solidFill>
                <a:cs typeface="B Mitra" panose="00000400000000000000" pitchFamily="2" charset="-78"/>
              </a:rPr>
              <a:t>مرتبط </a:t>
            </a:r>
            <a:r>
              <a:rPr lang="ar-SA" sz="2400" dirty="0">
                <a:solidFill>
                  <a:schemeClr val="tx1"/>
                </a:solidFill>
                <a:cs typeface="B Mitra" panose="00000400000000000000" pitchFamily="2" charset="-78"/>
              </a:rPr>
              <a:t>با تخصص‌ها و یا علایق شما </a:t>
            </a:r>
            <a:r>
              <a:rPr lang="fa-IR" sz="2400" dirty="0" smtClean="0">
                <a:solidFill>
                  <a:schemeClr val="tx1"/>
                </a:solidFill>
                <a:cs typeface="B Mitra" panose="00000400000000000000" pitchFamily="2" charset="-78"/>
              </a:rPr>
              <a:t>توسط سایر کاربران</a:t>
            </a:r>
            <a:r>
              <a:rPr lang="x-none" sz="2400" dirty="0" smtClean="0"/>
              <a:t>.</a:t>
            </a:r>
            <a:endParaRPr lang="en-US" sz="2400" dirty="0"/>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675360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36</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431" y="613997"/>
            <a:ext cx="6692348" cy="5774096"/>
          </a:xfrm>
          <a:prstGeom prst="rect">
            <a:avLst/>
          </a:prstGeom>
        </p:spPr>
      </p:pic>
      <p:sp>
        <p:nvSpPr>
          <p:cNvPr id="8" name="Rounded Rectangular Callout 7"/>
          <p:cNvSpPr/>
          <p:nvPr/>
        </p:nvSpPr>
        <p:spPr>
          <a:xfrm>
            <a:off x="5649605" y="2554377"/>
            <a:ext cx="4314907" cy="3424391"/>
          </a:xfrm>
          <a:prstGeom prst="wedgeRoundRectCallout">
            <a:avLst>
              <a:gd name="adj1" fmla="val -68150"/>
              <a:gd name="adj2" fmla="val 34002"/>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گروه‌ها از طریق </a:t>
            </a:r>
            <a:r>
              <a:rPr lang="ar-SA" sz="2400" dirty="0" smtClean="0">
                <a:solidFill>
                  <a:srgbClr val="0070C0"/>
                </a:solidFill>
                <a:cs typeface="B Mitra" panose="00000400000000000000" pitchFamily="2" charset="-78"/>
              </a:rPr>
              <a:t>افراد</a:t>
            </a:r>
            <a:endParaRPr lang="fa-IR" sz="2400" dirty="0" smtClean="0">
              <a:solidFill>
                <a:srgbClr val="0070C0"/>
              </a:solidFill>
              <a:cs typeface="B Mitra" panose="00000400000000000000" pitchFamily="2" charset="-78"/>
            </a:endParaRPr>
          </a:p>
          <a:p>
            <a:pPr lvl="0" algn="ctr" rtl="1"/>
            <a:endParaRPr lang="fa-IR" sz="2400" dirty="0" smtClean="0">
              <a:solidFill>
                <a:srgbClr val="0070C0"/>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بررسی </a:t>
            </a:r>
            <a:r>
              <a:rPr lang="ar-SA" sz="2400" dirty="0">
                <a:solidFill>
                  <a:schemeClr val="tx1"/>
                </a:solidFill>
                <a:cs typeface="B Mitra" panose="00000400000000000000" pitchFamily="2" charset="-78"/>
              </a:rPr>
              <a:t>گروه‌هایی که یک فرد صاحب نظر عضو آن‌ها است</a:t>
            </a:r>
            <a:r>
              <a:rPr lang="ar-SA" sz="2400" dirty="0" smtClean="0">
                <a:solidFill>
                  <a:schemeClr val="tx1"/>
                </a:solidFill>
                <a:cs typeface="B Mitra" panose="00000400000000000000" pitchFamily="2" charset="-78"/>
              </a:rPr>
              <a:t>،</a:t>
            </a:r>
            <a:endParaRPr lang="fa-IR" sz="2400" dirty="0" smtClean="0">
              <a:solidFill>
                <a:schemeClr val="tx1"/>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 </a:t>
            </a:r>
            <a:r>
              <a:rPr lang="fa-IR" sz="2400" dirty="0" smtClean="0">
                <a:solidFill>
                  <a:schemeClr val="tx1"/>
                </a:solidFill>
                <a:cs typeface="B Mitra" panose="00000400000000000000" pitchFamily="2" charset="-78"/>
              </a:rPr>
              <a:t>معرفی </a:t>
            </a:r>
            <a:r>
              <a:rPr lang="ar-SA" sz="2400" dirty="0" smtClean="0">
                <a:solidFill>
                  <a:schemeClr val="tx1"/>
                </a:solidFill>
                <a:cs typeface="B Mitra" panose="00000400000000000000" pitchFamily="2" charset="-78"/>
              </a:rPr>
              <a:t>گروهی مرتبط </a:t>
            </a:r>
            <a:r>
              <a:rPr lang="ar-SA" sz="2400" dirty="0">
                <a:solidFill>
                  <a:schemeClr val="tx1"/>
                </a:solidFill>
                <a:cs typeface="B Mitra" panose="00000400000000000000" pitchFamily="2" charset="-78"/>
              </a:rPr>
              <a:t>با تخصص‌ها و یا علایق شما </a:t>
            </a:r>
            <a:r>
              <a:rPr lang="fa-IR" sz="2400" dirty="0" smtClean="0">
                <a:solidFill>
                  <a:schemeClr val="tx1"/>
                </a:solidFill>
                <a:cs typeface="B Mitra" panose="00000400000000000000" pitchFamily="2" charset="-78"/>
              </a:rPr>
              <a:t>توسط سایر کاربران</a:t>
            </a:r>
            <a:endParaRPr lang="en-US"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32129899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37</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5744817" y="2469971"/>
            <a:ext cx="4314907" cy="3424391"/>
          </a:xfrm>
          <a:prstGeom prst="wedgeRoundRectCallout">
            <a:avLst>
              <a:gd name="adj1" fmla="val -61629"/>
              <a:gd name="adj2" fmla="val 16338"/>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افراد از طریق </a:t>
            </a:r>
            <a:r>
              <a:rPr lang="ar-SA" sz="2400" dirty="0" smtClean="0">
                <a:solidFill>
                  <a:srgbClr val="0070C0"/>
                </a:solidFill>
                <a:cs typeface="B Mitra" panose="00000400000000000000" pitchFamily="2" charset="-78"/>
              </a:rPr>
              <a:t>گروه‌ها</a:t>
            </a:r>
            <a:endParaRPr lang="fa-IR" sz="2400" dirty="0" smtClean="0">
              <a:solidFill>
                <a:srgbClr val="0070C0"/>
              </a:solidFill>
              <a:cs typeface="B Mitra" panose="00000400000000000000" pitchFamily="2" charset="-78"/>
            </a:endParaRPr>
          </a:p>
          <a:p>
            <a:pPr lvl="0" algn="ctr" rtl="1"/>
            <a:endParaRPr lang="fa-IR" sz="2400" dirty="0" smtClean="0"/>
          </a:p>
          <a:p>
            <a:pPr lvl="0" algn="ctr" rtl="1"/>
            <a:r>
              <a:rPr lang="ar-SA" sz="2400" dirty="0" smtClean="0"/>
              <a:t>:</a:t>
            </a:r>
            <a:endParaRPr lang="fa-IR" sz="2400" dirty="0" smtClean="0"/>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بررسی </a:t>
            </a:r>
            <a:r>
              <a:rPr lang="ar-SA" sz="2400" dirty="0">
                <a:solidFill>
                  <a:schemeClr val="tx1"/>
                </a:solidFill>
                <a:cs typeface="B Mitra" panose="00000400000000000000" pitchFamily="2" charset="-78"/>
              </a:rPr>
              <a:t>اعضای گروه‌های فعال در موضوع مورد </a:t>
            </a:r>
            <a:r>
              <a:rPr lang="ar-SA" sz="2400" dirty="0" smtClean="0">
                <a:solidFill>
                  <a:schemeClr val="tx1"/>
                </a:solidFill>
                <a:cs typeface="B Mitra" panose="00000400000000000000" pitchFamily="2" charset="-78"/>
              </a:rPr>
              <a:t>نظر</a:t>
            </a:r>
            <a:endParaRPr lang="en-US"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5397849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38</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6541935" y="1859637"/>
            <a:ext cx="4314907" cy="3424391"/>
          </a:xfrm>
          <a:prstGeom prst="wedgeRoundRectCallout">
            <a:avLst>
              <a:gd name="adj1" fmla="val -71736"/>
              <a:gd name="adj2" fmla="val 360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یک گروه از طریق سایر </a:t>
            </a:r>
            <a:r>
              <a:rPr lang="ar-SA" sz="2400" dirty="0" smtClean="0">
                <a:solidFill>
                  <a:srgbClr val="0070C0"/>
                </a:solidFill>
                <a:cs typeface="B Mitra" panose="00000400000000000000" pitchFamily="2" charset="-78"/>
              </a:rPr>
              <a:t>گروه‌ها</a:t>
            </a:r>
            <a:endParaRPr lang="fa-IR" sz="2400" dirty="0" smtClean="0">
              <a:solidFill>
                <a:srgbClr val="0070C0"/>
              </a:solidFill>
              <a:cs typeface="B Mitra" panose="00000400000000000000" pitchFamily="2" charset="-78"/>
            </a:endParaRPr>
          </a:p>
          <a:p>
            <a:pPr lvl="0" rtl="1"/>
            <a:endParaRPr lang="fa-IR" sz="2400" dirty="0">
              <a:solidFill>
                <a:srgbClr val="0070C0"/>
              </a:solidFill>
              <a:cs typeface="B Mitra" panose="00000400000000000000" pitchFamily="2" charset="-78"/>
            </a:endParaRPr>
          </a:p>
          <a:p>
            <a:pPr marL="342900" lvl="0" indent="-342900" algn="r" rtl="1">
              <a:buFont typeface="Arial" panose="020B0604020202020204" pitchFamily="34" charset="0"/>
              <a:buChar char="•"/>
            </a:pPr>
            <a:r>
              <a:rPr lang="ar-SA" sz="2400" dirty="0" smtClean="0">
                <a:solidFill>
                  <a:schemeClr val="tx1"/>
                </a:solidFill>
                <a:cs typeface="B Mitra" panose="00000400000000000000" pitchFamily="2" charset="-78"/>
              </a:rPr>
              <a:t>ممکن </a:t>
            </a:r>
            <a:r>
              <a:rPr lang="ar-SA" sz="2400" dirty="0">
                <a:solidFill>
                  <a:schemeClr val="tx1"/>
                </a:solidFill>
                <a:cs typeface="B Mitra" panose="00000400000000000000" pitchFamily="2" charset="-78"/>
              </a:rPr>
              <a:t>است در زبانه معرفی یک گروه، سایر گروه‌های مرتبط معرفی شده باشند</a:t>
            </a:r>
            <a:r>
              <a:rPr lang="x-none" sz="2400" dirty="0">
                <a:solidFill>
                  <a:schemeClr val="tx1"/>
                </a:solidFill>
                <a:cs typeface="B Mitra" panose="00000400000000000000" pitchFamily="2" charset="-78"/>
              </a:rPr>
              <a:t>.</a:t>
            </a:r>
            <a:endParaRPr lang="en-US"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2287648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39</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6326588" y="1322294"/>
            <a:ext cx="4314907" cy="3424391"/>
          </a:xfrm>
          <a:prstGeom prst="wedgeRoundRectCallout">
            <a:avLst>
              <a:gd name="adj1" fmla="val -86407"/>
              <a:gd name="adj2" fmla="val -30905"/>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lvl="0" algn="ctr" rtl="1"/>
            <a:r>
              <a:rPr lang="ar-SA" sz="2400" dirty="0">
                <a:solidFill>
                  <a:srgbClr val="0070C0"/>
                </a:solidFill>
                <a:cs typeface="B Mitra" panose="00000400000000000000" pitchFamily="2" charset="-78"/>
              </a:rPr>
              <a:t>یافتن اسناد از طریق گروه‌ها</a:t>
            </a:r>
            <a:r>
              <a:rPr lang="ar-SA" sz="2400" dirty="0"/>
              <a:t>: </a:t>
            </a:r>
            <a:endParaRPr lang="fa-IR" sz="2400" dirty="0" smtClean="0"/>
          </a:p>
          <a:p>
            <a:pPr lvl="0" rtl="1"/>
            <a:endParaRPr lang="fa-IR" sz="24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ar-SA" sz="2400" dirty="0" smtClean="0">
                <a:solidFill>
                  <a:schemeClr val="tx1"/>
                </a:solidFill>
                <a:cs typeface="B Mitra" panose="00000400000000000000" pitchFamily="2" charset="-78"/>
              </a:rPr>
              <a:t>اسناد </a:t>
            </a:r>
            <a:r>
              <a:rPr lang="ar-SA" sz="2400" dirty="0">
                <a:solidFill>
                  <a:schemeClr val="tx1"/>
                </a:solidFill>
                <a:cs typeface="B Mitra" panose="00000400000000000000" pitchFamily="2" charset="-78"/>
              </a:rPr>
              <a:t>پسندیده شده، دنبال شده و همچنین کتابخانه‌های </a:t>
            </a:r>
            <a:r>
              <a:rPr lang="fa-IR" sz="2400" dirty="0" smtClean="0">
                <a:solidFill>
                  <a:schemeClr val="tx1"/>
                </a:solidFill>
                <a:cs typeface="B Mitra" panose="00000400000000000000" pitchFamily="2" charset="-78"/>
              </a:rPr>
              <a:t>گروه</a:t>
            </a:r>
            <a:endParaRPr lang="en-US" sz="2400" dirty="0">
              <a:solidFill>
                <a:schemeClr val="tx1"/>
              </a:solidFill>
              <a:cs typeface="B Mitra" panose="00000400000000000000" pitchFamily="2" charset="-78"/>
            </a:endParaRPr>
          </a:p>
          <a:p>
            <a:pPr algn="just" rtl="1"/>
            <a:r>
              <a:rPr lang="fa-IR" sz="2400" dirty="0" smtClean="0">
                <a:solidFill>
                  <a:schemeClr val="tx1"/>
                </a:solidFill>
                <a:cs typeface="B Mitra" panose="00000400000000000000" pitchFamily="2" charset="-78"/>
              </a:rPr>
              <a:t> </a:t>
            </a:r>
            <a:endParaRPr lang="fa-IR"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1149231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fontScale="92500" lnSpcReduction="10000"/>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fontAlgn="base">
              <a:lnSpc>
                <a:spcPct val="120000"/>
              </a:lnSpc>
              <a:buNone/>
            </a:pPr>
            <a:r>
              <a:rPr lang="fa-IR" dirty="0">
                <a:solidFill>
                  <a:srgbClr val="0070C0"/>
                </a:solidFill>
                <a:cs typeface="B Mitra" panose="00000400000000000000" pitchFamily="2" charset="-78"/>
              </a:rPr>
              <a:t>سامانه دانش هم‌افزا دربردارنده مجموعه‌ای از «</a:t>
            </a:r>
            <a:r>
              <a:rPr lang="fa-IR" dirty="0" smtClean="0">
                <a:solidFill>
                  <a:srgbClr val="0070C0"/>
                </a:solidFill>
                <a:cs typeface="B Mitra" panose="00000400000000000000" pitchFamily="2" charset="-78"/>
              </a:rPr>
              <a:t>قابلیت‌های </a:t>
            </a:r>
            <a:r>
              <a:rPr lang="fa-IR" dirty="0">
                <a:solidFill>
                  <a:srgbClr val="0070C0"/>
                </a:solidFill>
                <a:cs typeface="B Mitra" panose="00000400000000000000" pitchFamily="2" charset="-78"/>
              </a:rPr>
              <a:t>پایه</a:t>
            </a:r>
            <a:r>
              <a:rPr lang="fa-IR" dirty="0" smtClean="0">
                <a:solidFill>
                  <a:srgbClr val="0070C0"/>
                </a:solidFill>
                <a:cs typeface="B Mitra" panose="00000400000000000000" pitchFamily="2" charset="-78"/>
              </a:rPr>
              <a:t>» </a:t>
            </a:r>
            <a:r>
              <a:rPr lang="fa-IR" dirty="0">
                <a:solidFill>
                  <a:srgbClr val="0070C0"/>
                </a:solidFill>
                <a:cs typeface="B Mitra" panose="00000400000000000000" pitchFamily="2" charset="-78"/>
              </a:rPr>
              <a:t> و در سطحی بالاتر«زیرسامانه‌های پیش آماده» است که با ترکیب آن‌ها انواع سامانه‌های دانش قابل پیاده سازی هستند</a:t>
            </a:r>
            <a:r>
              <a:rPr lang="fa-IR" dirty="0" smtClean="0">
                <a:solidFill>
                  <a:srgbClr val="0070C0"/>
                </a:solidFill>
                <a:cs typeface="B Mitra" panose="00000400000000000000" pitchFamily="2" charset="-78"/>
              </a:rPr>
              <a:t>.</a:t>
            </a:r>
          </a:p>
          <a:p>
            <a:pPr marL="0" indent="0" algn="ctr" rtl="1" fontAlgn="base">
              <a:lnSpc>
                <a:spcPct val="120000"/>
              </a:lnSpc>
              <a:buNone/>
            </a:pPr>
            <a:endParaRPr lang="fa-IR" dirty="0">
              <a:solidFill>
                <a:srgbClr val="0070C0"/>
              </a:solidFill>
              <a:cs typeface="B Mitra" panose="00000400000000000000" pitchFamily="2" charset="-78"/>
            </a:endParaRPr>
          </a:p>
          <a:p>
            <a:pPr algn="just" rtl="1" fontAlgn="base">
              <a:lnSpc>
                <a:spcPct val="120000"/>
              </a:lnSpc>
            </a:pPr>
            <a:r>
              <a:rPr lang="fa-IR" sz="2600" dirty="0">
                <a:cs typeface="B Mitra" panose="00000400000000000000" pitchFamily="2" charset="-78"/>
              </a:rPr>
              <a:t>با استفاده از زیرسامانه‌های پیش آماده، سامانه هم‌افزا به‌سرعت متناسب با نیازها و شرایط خاص پیکره‌بندی می‌شود</a:t>
            </a:r>
            <a:r>
              <a:rPr lang="fa-IR" sz="2600" dirty="0" smtClean="0">
                <a:cs typeface="B Mitra" panose="00000400000000000000" pitchFamily="2" charset="-78"/>
              </a:rPr>
              <a:t>.</a:t>
            </a:r>
          </a:p>
          <a:p>
            <a:pPr algn="just" rtl="1" fontAlgn="base">
              <a:lnSpc>
                <a:spcPct val="120000"/>
              </a:lnSpc>
            </a:pPr>
            <a:r>
              <a:rPr lang="fa-IR" sz="2600" dirty="0" smtClean="0">
                <a:cs typeface="B Mitra" panose="00000400000000000000" pitchFamily="2" charset="-78"/>
              </a:rPr>
              <a:t>هر </a:t>
            </a:r>
            <a:r>
              <a:rPr lang="fa-IR" sz="2600" dirty="0">
                <a:cs typeface="B Mitra" panose="00000400000000000000" pitchFamily="2" charset="-78"/>
              </a:rPr>
              <a:t>یک از این زیرسامانه‌ها (بخش‌ها) به‌طور ویژه برای دستیابی به برخی از اهداف و اجرایی شدن برخی از راهبردها طراحی‌شده و کارکردی تخصصی دارند</a:t>
            </a:r>
            <a:r>
              <a:rPr lang="fa-IR" sz="2600" dirty="0" smtClean="0">
                <a:cs typeface="B Mitra" panose="00000400000000000000" pitchFamily="2" charset="-78"/>
              </a:rPr>
              <a:t>.</a:t>
            </a:r>
          </a:p>
          <a:p>
            <a:pPr marL="0" indent="0" algn="just" rtl="1" fontAlgn="base">
              <a:buNone/>
            </a:pPr>
            <a:r>
              <a:rPr lang="fa-IR" dirty="0" smtClean="0">
                <a:cs typeface="B Mitra" panose="00000400000000000000" pitchFamily="2" charset="-78"/>
              </a:rPr>
              <a:t> </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a:t>
            </a:fld>
            <a:endParaRPr lang="en-US"/>
          </a:p>
        </p:txBody>
      </p:sp>
    </p:spTree>
    <p:extLst>
      <p:ext uri="{BB962C8B-B14F-4D97-AF65-F5344CB8AC3E}">
        <p14:creationId xmlns:p14="http://schemas.microsoft.com/office/powerpoint/2010/main" val="202067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40</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6326588" y="1322294"/>
            <a:ext cx="4314907" cy="3424391"/>
          </a:xfrm>
          <a:prstGeom prst="wedgeRoundRectCallout">
            <a:avLst>
              <a:gd name="adj1" fmla="val -71736"/>
              <a:gd name="adj2" fmla="val -19813"/>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ar-SA" sz="2400" dirty="0">
                <a:solidFill>
                  <a:srgbClr val="0070C0"/>
                </a:solidFill>
                <a:cs typeface="B Mitra" panose="00000400000000000000" pitchFamily="2" charset="-78"/>
              </a:rPr>
              <a:t>یافتن گروه‌ها از طریق </a:t>
            </a:r>
            <a:r>
              <a:rPr lang="ar-SA" sz="2400" dirty="0" smtClean="0">
                <a:solidFill>
                  <a:srgbClr val="0070C0"/>
                </a:solidFill>
                <a:cs typeface="B Mitra" panose="00000400000000000000" pitchFamily="2" charset="-78"/>
              </a:rPr>
              <a:t>اسناد</a:t>
            </a:r>
            <a:endParaRPr lang="fa-IR" sz="2400" dirty="0" smtClean="0">
              <a:solidFill>
                <a:srgbClr val="0070C0"/>
              </a:solidFill>
              <a:cs typeface="B Mitra" panose="00000400000000000000" pitchFamily="2" charset="-78"/>
            </a:endParaRPr>
          </a:p>
          <a:p>
            <a:pPr algn="ctr" rtl="1"/>
            <a:endParaRPr lang="fa-IR" sz="2400" dirty="0" smtClean="0">
              <a:solidFill>
                <a:srgbClr val="0070C0"/>
              </a:solidFill>
              <a:cs typeface="B Mitra" panose="00000400000000000000" pitchFamily="2" charset="-78"/>
            </a:endParaRPr>
          </a:p>
          <a:p>
            <a:pPr marL="342900" indent="-342900" algn="just" rtl="1">
              <a:buFont typeface="Arial" panose="020B0604020202020204" pitchFamily="34" charset="0"/>
              <a:buChar char="•"/>
            </a:pPr>
            <a:r>
              <a:rPr lang="ar-SA" sz="2400" dirty="0">
                <a:solidFill>
                  <a:schemeClr val="tx1"/>
                </a:solidFill>
                <a:cs typeface="B Mitra" panose="00000400000000000000" pitchFamily="2" charset="-78"/>
              </a:rPr>
              <a:t> </a:t>
            </a:r>
            <a:r>
              <a:rPr lang="fa-IR" sz="2400" dirty="0">
                <a:solidFill>
                  <a:schemeClr val="tx1"/>
                </a:solidFill>
                <a:cs typeface="B Mitra" panose="00000400000000000000" pitchFamily="2" charset="-78"/>
              </a:rPr>
              <a:t>عوامل </a:t>
            </a:r>
            <a:r>
              <a:rPr lang="fa-IR" sz="2400" dirty="0" smtClean="0">
                <a:solidFill>
                  <a:schemeClr val="tx1"/>
                </a:solidFill>
                <a:cs typeface="B Mitra" panose="00000400000000000000" pitchFamily="2" charset="-78"/>
              </a:rPr>
              <a:t>تدوین محتوا </a:t>
            </a:r>
          </a:p>
          <a:p>
            <a:pPr marL="342900" indent="-342900" algn="just" rtl="1">
              <a:buFont typeface="Arial" panose="020B0604020202020204" pitchFamily="34" charset="0"/>
              <a:buChar char="•"/>
            </a:pPr>
            <a:r>
              <a:rPr lang="ar-SA" sz="2400" dirty="0" smtClean="0">
                <a:solidFill>
                  <a:schemeClr val="tx1"/>
                </a:solidFill>
                <a:cs typeface="B Mitra" panose="00000400000000000000" pitchFamily="2" charset="-78"/>
              </a:rPr>
              <a:t>گروه‌هایی </a:t>
            </a:r>
            <a:r>
              <a:rPr lang="ar-SA" sz="2400" dirty="0">
                <a:solidFill>
                  <a:schemeClr val="tx1"/>
                </a:solidFill>
                <a:cs typeface="B Mitra" panose="00000400000000000000" pitchFamily="2" charset="-78"/>
              </a:rPr>
              <a:t>که یک صفحه را پسندیده‌اند یا دنبال </a:t>
            </a:r>
            <a:r>
              <a:rPr lang="ar-SA" sz="2400" dirty="0" smtClean="0">
                <a:solidFill>
                  <a:schemeClr val="tx1"/>
                </a:solidFill>
                <a:cs typeface="B Mitra" panose="00000400000000000000" pitchFamily="2" charset="-78"/>
              </a:rPr>
              <a:t>می‌کنند</a:t>
            </a:r>
            <a:r>
              <a:rPr lang="x-none" sz="2400" dirty="0" smtClean="0">
                <a:solidFill>
                  <a:schemeClr val="tx1"/>
                </a:solidFill>
                <a:cs typeface="B Mitra" panose="00000400000000000000" pitchFamily="2" charset="-78"/>
              </a:rPr>
              <a:t>.</a:t>
            </a:r>
            <a:endParaRPr lang="en-US" sz="2400" dirty="0">
              <a:solidFill>
                <a:schemeClr val="tx1"/>
              </a:solidFill>
              <a:cs typeface="B Mitra" panose="00000400000000000000" pitchFamily="2" charset="-78"/>
            </a:endParaRPr>
          </a:p>
          <a:p>
            <a:pPr marL="342900" lvl="0" indent="-342900" algn="just" rtl="1">
              <a:buFont typeface="Arial" panose="020B0604020202020204" pitchFamily="34" charset="0"/>
              <a:buChar char="•"/>
            </a:pPr>
            <a:r>
              <a:rPr lang="x-none" sz="2400" dirty="0" smtClean="0"/>
              <a:t>.</a:t>
            </a:r>
            <a:endParaRPr lang="en-US" sz="2400" dirty="0"/>
          </a:p>
          <a:p>
            <a:pPr algn="just" rtl="1"/>
            <a:r>
              <a:rPr lang="fa-IR" sz="2400" dirty="0" smtClean="0">
                <a:solidFill>
                  <a:schemeClr val="tx1"/>
                </a:solidFill>
                <a:cs typeface="B Mitra" panose="00000400000000000000" pitchFamily="2" charset="-78"/>
              </a:rPr>
              <a:t> </a:t>
            </a:r>
            <a:endParaRPr lang="fa-IR" sz="2400" dirty="0">
              <a:solidFill>
                <a:schemeClr val="tx1"/>
              </a:solidFill>
              <a:cs typeface="B Mitra" panose="00000400000000000000" pitchFamily="2" charset="-78"/>
            </a:endParaRPr>
          </a:p>
        </p:txBody>
      </p:sp>
      <p:pic>
        <p:nvPicPr>
          <p:cNvPr id="10"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18587025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41</a:t>
            </a:fld>
            <a:endParaRPr lang="en-US" dirty="0"/>
          </a:p>
        </p:txBody>
      </p:sp>
      <p:sp>
        <p:nvSpPr>
          <p:cNvPr id="2" name="TextBox 1"/>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مثال: روش‌های یافتن افراد، محتواها</a:t>
            </a:r>
            <a:endParaRPr lang="fa-IR"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8643" y="760509"/>
            <a:ext cx="6692348" cy="5774096"/>
          </a:xfrm>
          <a:prstGeom prst="rect">
            <a:avLst/>
          </a:prstGeom>
        </p:spPr>
      </p:pic>
      <p:sp>
        <p:nvSpPr>
          <p:cNvPr id="8" name="Rounded Rectangular Callout 7"/>
          <p:cNvSpPr/>
          <p:nvPr/>
        </p:nvSpPr>
        <p:spPr>
          <a:xfrm>
            <a:off x="462170" y="1012008"/>
            <a:ext cx="11453547" cy="5371998"/>
          </a:xfrm>
          <a:prstGeom prst="wedgeRoundRectCallout">
            <a:avLst>
              <a:gd name="adj1" fmla="val -49379"/>
              <a:gd name="adj2" fmla="val -23921"/>
              <a:gd name="adj3" fmla="val 16667"/>
            </a:avLst>
          </a:prstGeom>
          <a:solidFill>
            <a:schemeClr val="accent6">
              <a:lumMod val="20000"/>
              <a:lumOff val="80000"/>
              <a:alpha val="99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1"/>
          <a:lstStyle/>
          <a:p>
            <a:pPr algn="ctr" rtl="1"/>
            <a:r>
              <a:rPr lang="fa-IR" sz="2400" dirty="0">
                <a:solidFill>
                  <a:srgbClr val="0070C0"/>
                </a:solidFill>
                <a:cs typeface="B Mitra" panose="00000400000000000000" pitchFamily="2" charset="-78"/>
              </a:rPr>
              <a:t>همیاری برای یافتن </a:t>
            </a:r>
            <a:r>
              <a:rPr lang="fa-IR" sz="2400" dirty="0" smtClean="0">
                <a:solidFill>
                  <a:srgbClr val="0070C0"/>
                </a:solidFill>
                <a:cs typeface="B Mitra" panose="00000400000000000000" pitchFamily="2" charset="-78"/>
              </a:rPr>
              <a:t>معلومات</a:t>
            </a:r>
          </a:p>
          <a:p>
            <a:pPr algn="ctr" rtl="1"/>
            <a:endParaRPr lang="en-US" sz="2400" dirty="0">
              <a:solidFill>
                <a:srgbClr val="0070C0"/>
              </a:solidFill>
              <a:cs typeface="B Mitra" panose="00000400000000000000" pitchFamily="2" charset="-78"/>
            </a:endParaRPr>
          </a:p>
          <a:p>
            <a:pPr marL="457200" lvl="0" indent="-457200" algn="r" rtl="1">
              <a:buFont typeface="+mj-lt"/>
              <a:buAutoNum type="arabicPeriod"/>
            </a:pPr>
            <a:r>
              <a:rPr lang="ar-SA" sz="2400" dirty="0" smtClean="0">
                <a:solidFill>
                  <a:schemeClr val="tx1"/>
                </a:solidFill>
                <a:cs typeface="B Mitra" panose="00000400000000000000" pitchFamily="2" charset="-78"/>
              </a:rPr>
              <a:t>پسندیدن</a:t>
            </a:r>
            <a:r>
              <a:rPr lang="ar-SA" sz="2400" dirty="0">
                <a:solidFill>
                  <a:schemeClr val="tx1"/>
                </a:solidFill>
                <a:cs typeface="B Mitra" panose="00000400000000000000" pitchFamily="2" charset="-78"/>
              </a:rPr>
              <a:t>، و دنبال کردن صفحات خوب؛ شما با پسند کردن و دنبال کردن صفحات مورد نظرتان، اطلاعاتی تولید می‌کنید برای امتیاز دهی به صفحات مورد استفاده قرار می‌گیرد</a:t>
            </a:r>
            <a:r>
              <a:rPr lang="x-none" sz="2400" dirty="0">
                <a:solidFill>
                  <a:schemeClr val="tx1"/>
                </a:solidFill>
                <a:cs typeface="B Mitra" panose="00000400000000000000" pitchFamily="2" charset="-78"/>
              </a:rPr>
              <a:t>.</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ایجاد کتابخانه تخصصی </a:t>
            </a:r>
            <a:endParaRPr lang="fa-IR" sz="2400" dirty="0" smtClean="0">
              <a:solidFill>
                <a:schemeClr val="tx1"/>
              </a:solidFill>
              <a:cs typeface="B Mitra" panose="00000400000000000000" pitchFamily="2" charset="-78"/>
            </a:endParaRPr>
          </a:p>
          <a:p>
            <a:pPr marL="457200" lvl="0" indent="-457200" algn="r" rtl="1">
              <a:buFont typeface="+mj-lt"/>
              <a:buAutoNum type="arabicPeriod"/>
            </a:pPr>
            <a:r>
              <a:rPr lang="ar-SA" sz="2400" dirty="0" smtClean="0">
                <a:solidFill>
                  <a:schemeClr val="tx1"/>
                </a:solidFill>
                <a:cs typeface="B Mitra" panose="00000400000000000000" pitchFamily="2" charset="-78"/>
              </a:rPr>
              <a:t>معرفی </a:t>
            </a:r>
            <a:r>
              <a:rPr lang="ar-SA" sz="2400" dirty="0">
                <a:solidFill>
                  <a:schemeClr val="tx1"/>
                </a:solidFill>
                <a:cs typeface="B Mitra" panose="00000400000000000000" pitchFamily="2" charset="-78"/>
              </a:rPr>
              <a:t>صفحات خوب به دیگران؛ از جمله صفحات افراد و گروه‌ها و صفحه خودتان</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پاسخ به پرسش ها</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اظهار نظر درباره محتوای صفحات، ایده‌ها و مسائل مطرح شده</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تائید تخصص‌های مورد قبول شما در زبانه معرفی افراد</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تکمیل و به‌هنگام‌‌سازی زبانه معرفی خودتان</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عضویت در گروه‌های تخصصی</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نوشتن مطالب مورد نیاز مخاطبانتان در صفحه مطالب</a:t>
            </a:r>
            <a:endParaRPr lang="en-US" sz="2400" dirty="0">
              <a:solidFill>
                <a:schemeClr val="tx1"/>
              </a:solidFill>
              <a:cs typeface="B Mitra" panose="00000400000000000000" pitchFamily="2" charset="-78"/>
            </a:endParaRPr>
          </a:p>
          <a:p>
            <a:pPr marL="457200" lvl="0" indent="-457200" algn="r" rtl="1">
              <a:buFont typeface="+mj-lt"/>
              <a:buAutoNum type="arabicPeriod"/>
            </a:pPr>
            <a:r>
              <a:rPr lang="ar-SA" sz="2400" dirty="0">
                <a:solidFill>
                  <a:schemeClr val="tx1"/>
                </a:solidFill>
                <a:cs typeface="B Mitra" panose="00000400000000000000" pitchFamily="2" charset="-78"/>
              </a:rPr>
              <a:t>ایجاد گروه‌های تخصصی</a:t>
            </a:r>
            <a:endParaRPr lang="en-US" sz="2400" dirty="0">
              <a:solidFill>
                <a:schemeClr val="tx1"/>
              </a:solidFill>
              <a:cs typeface="B Mitra" panose="00000400000000000000" pitchFamily="2" charset="-78"/>
            </a:endParaRPr>
          </a:p>
          <a:p>
            <a:pPr marL="457200" lvl="0" indent="-457200" algn="just" rtl="1">
              <a:buFont typeface="+mj-lt"/>
              <a:buAutoNum type="arabicPeriod"/>
            </a:pPr>
            <a:endParaRPr lang="en-US" sz="2400" dirty="0"/>
          </a:p>
          <a:p>
            <a:pPr algn="just" rtl="1"/>
            <a:r>
              <a:rPr lang="fa-IR" sz="2400" dirty="0" smtClean="0">
                <a:solidFill>
                  <a:schemeClr val="tx1"/>
                </a:solidFill>
                <a:cs typeface="B Mitra" panose="00000400000000000000" pitchFamily="2" charset="-78"/>
              </a:rPr>
              <a:t> </a:t>
            </a:r>
            <a:endParaRPr lang="fa-IR" sz="2400" dirty="0">
              <a:solidFill>
                <a:schemeClr val="tx1"/>
              </a:solidFill>
              <a:cs typeface="B Mitra" panose="00000400000000000000" pitchFamily="2" charset="-78"/>
            </a:endParaRPr>
          </a:p>
        </p:txBody>
      </p:sp>
      <p:pic>
        <p:nvPicPr>
          <p:cNvPr id="11" name="Content Placeholder 9"/>
          <p:cNvPicPr>
            <a:picLocks noChangeAspect="1"/>
          </p:cNvPicPr>
          <p:nvPr/>
        </p:nvPicPr>
        <p:blipFill rotWithShape="1">
          <a:blip r:embed="rId5"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Tree>
    <p:extLst>
      <p:ext uri="{BB962C8B-B14F-4D97-AF65-F5344CB8AC3E}">
        <p14:creationId xmlns:p14="http://schemas.microsoft.com/office/powerpoint/2010/main" val="16127538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ctr" rtl="1">
              <a:buNone/>
            </a:pPr>
            <a:r>
              <a:rPr lang="fa-IR" dirty="0">
                <a:solidFill>
                  <a:srgbClr val="0070C0"/>
                </a:solidFill>
                <a:cs typeface="B Mitra" panose="00000400000000000000" pitchFamily="2" charset="-78"/>
              </a:rPr>
              <a:t>محورهای اصلی پروژه‌های علمی، تولید، انتقال و بهره‌برداری است</a:t>
            </a:r>
            <a:r>
              <a:rPr lang="fa-IR" dirty="0" smtClean="0">
                <a:solidFill>
                  <a:srgbClr val="0070C0"/>
                </a:solidFill>
                <a:cs typeface="B Mitra" panose="00000400000000000000" pitchFamily="2" charset="-78"/>
              </a:rPr>
              <a:t>.</a:t>
            </a:r>
          </a:p>
          <a:p>
            <a:pPr marL="0" indent="0" algn="ctr" rtl="1">
              <a:buNone/>
            </a:pPr>
            <a:r>
              <a:rPr lang="fa-IR" sz="2400" dirty="0" smtClean="0">
                <a:solidFill>
                  <a:schemeClr val="bg1">
                    <a:lumMod val="50000"/>
                  </a:schemeClr>
                </a:solidFill>
                <a:cs typeface="B Mitra" panose="00000400000000000000" pitchFamily="2" charset="-78"/>
              </a:rPr>
              <a:t> </a:t>
            </a:r>
            <a:r>
              <a:rPr lang="fa-IR" sz="2400" dirty="0">
                <a:solidFill>
                  <a:schemeClr val="bg1">
                    <a:lumMod val="50000"/>
                  </a:schemeClr>
                </a:solidFill>
                <a:cs typeface="B Mitra" panose="00000400000000000000" pitchFamily="2" charset="-78"/>
              </a:rPr>
              <a:t>البته ممکن است محدوده یک پروژه مشخص به‌گونه‌ای طراحی شود که شامل همه این موارد باشد.</a:t>
            </a:r>
            <a:endParaRPr lang="en-US" sz="2400" i="1" dirty="0">
              <a:solidFill>
                <a:schemeClr val="bg1">
                  <a:lumMod val="50000"/>
                </a:schemeClr>
              </a:solidFill>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ctr" rtl="1">
              <a:buNone/>
            </a:pPr>
            <a:r>
              <a:rPr lang="fa-IR" dirty="0" smtClean="0">
                <a:cs typeface="B Mitra" panose="00000400000000000000" pitchFamily="2" charset="-78"/>
              </a:rPr>
              <a:t>فعالیت‌هایی </a:t>
            </a:r>
            <a:r>
              <a:rPr lang="fa-IR" dirty="0">
                <a:cs typeface="B Mitra" panose="00000400000000000000" pitchFamily="2" charset="-78"/>
              </a:rPr>
              <a:t>که در یک پروژه انجام می‌شوند ترکیبی از فعالیت‌های میانی هستند؛ بنابراین روش‌های انجام فعالیت‌های میانی را می‌توان روش‌های انجام پروژه‌های علمی در سطح خرد محسوب کرد. </a:t>
            </a:r>
            <a:endParaRPr lang="en-US"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روش‌های انجام پروژه‌های </a:t>
            </a:r>
            <a:r>
              <a:rPr lang="fa-IR" b="1" smtClean="0">
                <a:solidFill>
                  <a:srgbClr val="0070C0"/>
                </a:solidFill>
                <a:cs typeface="B Mitra" panose="00000400000000000000" pitchFamily="2" charset="-78"/>
              </a:rPr>
              <a:t>علمی با </a:t>
            </a:r>
            <a:r>
              <a:rPr lang="fa-IR" b="1" dirty="0" smtClean="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42</a:t>
            </a:fld>
            <a:endParaRPr lang="en-US"/>
          </a:p>
        </p:txBody>
      </p:sp>
    </p:spTree>
    <p:extLst>
      <p:ext uri="{BB962C8B-B14F-4D97-AF65-F5344CB8AC3E}">
        <p14:creationId xmlns:p14="http://schemas.microsoft.com/office/powerpoint/2010/main" val="285732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fontScale="92500" lnSpcReduction="10000"/>
          </a:bodyPr>
          <a:lstStyle/>
          <a:p>
            <a:pPr marL="0" indent="0" algn="r" rtl="1">
              <a:buNone/>
            </a:pP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امکانات فراهم‌شده برای مدیریت پروژه‌های علمی (در سطح کلان) عبارت‌اند از</a:t>
            </a:r>
            <a:r>
              <a:rPr lang="en-US" i="1" dirty="0" smtClean="0">
                <a:cs typeface="B Mitra" panose="00000400000000000000" pitchFamily="2" charset="-78"/>
              </a:rPr>
              <a:t>:</a:t>
            </a:r>
          </a:p>
          <a:p>
            <a:pPr marL="514350" lvl="0" indent="-514350" algn="just" rtl="1">
              <a:buFont typeface="+mj-lt"/>
              <a:buAutoNum type="arabicPeriod"/>
            </a:pPr>
            <a:r>
              <a:rPr lang="fa-IR" b="1" dirty="0" smtClean="0">
                <a:solidFill>
                  <a:srgbClr val="0070C0"/>
                </a:solidFill>
                <a:cs typeface="B Mitra" panose="00000400000000000000" pitchFamily="2" charset="-78"/>
              </a:rPr>
              <a:t>ایجاد گروه</a:t>
            </a:r>
            <a:r>
              <a:rPr lang="fa-IR" dirty="0" smtClean="0">
                <a:solidFill>
                  <a:schemeClr val="bg1">
                    <a:lumMod val="50000"/>
                  </a:schemeClr>
                </a:solidFill>
                <a:cs typeface="B Mitra" panose="00000400000000000000" pitchFamily="2" charset="-78"/>
              </a:rPr>
              <a:t>: برای انجام مأموریت‌های دانشی گروه‌های متعددی می‌توان ایجاد کرد: گروهی برای مدیریت پروژه، گروهی تخصصی برای استفاده از نظرات و یا کمک‌های صاحب‌نظران</a:t>
            </a:r>
            <a:r>
              <a:rPr lang="en-US" dirty="0" smtClean="0">
                <a:solidFill>
                  <a:schemeClr val="bg1">
                    <a:lumMod val="50000"/>
                  </a:schemeClr>
                </a:solidFill>
                <a:cs typeface="B Mitra" panose="00000400000000000000" pitchFamily="2" charset="-78"/>
              </a:rPr>
              <a:t>.</a:t>
            </a:r>
          </a:p>
          <a:p>
            <a:pPr marL="514350" lvl="0" indent="-514350" algn="just" rtl="1">
              <a:buFont typeface="+mj-lt"/>
              <a:buAutoNum type="arabicPeriod"/>
            </a:pPr>
            <a:r>
              <a:rPr lang="fa-IR" b="1" dirty="0">
                <a:solidFill>
                  <a:srgbClr val="0070C0"/>
                </a:solidFill>
                <a:cs typeface="B Mitra" panose="00000400000000000000" pitchFamily="2" charset="-78"/>
              </a:rPr>
              <a:t>ایجاد صفحه پروژه</a:t>
            </a:r>
            <a:r>
              <a:rPr lang="fa-IR" dirty="0">
                <a:solidFill>
                  <a:schemeClr val="bg1">
                    <a:lumMod val="50000"/>
                  </a:schemeClr>
                </a:solidFill>
                <a:cs typeface="B Mitra" panose="00000400000000000000" pitchFamily="2" charset="-78"/>
              </a:rPr>
              <a:t>: صفحه پروژه شامل زبانه‌های منشور، برنامه، گزارش، کتابخانه، هم‌رده‌ها، دیوار و میزکار است.</a:t>
            </a:r>
            <a:endParaRPr lang="en-US" dirty="0">
              <a:solidFill>
                <a:schemeClr val="bg1">
                  <a:lumMod val="50000"/>
                </a:schemeClr>
              </a:solidFill>
              <a:cs typeface="B Mitra" panose="00000400000000000000" pitchFamily="2" charset="-78"/>
            </a:endParaRPr>
          </a:p>
          <a:p>
            <a:pPr marL="514350" lvl="0" indent="-514350" algn="just" rtl="1">
              <a:buFont typeface="+mj-lt"/>
              <a:buAutoNum type="arabicPeriod"/>
            </a:pPr>
            <a:r>
              <a:rPr lang="fa-IR" b="1" dirty="0">
                <a:solidFill>
                  <a:srgbClr val="0070C0"/>
                </a:solidFill>
                <a:cs typeface="B Mitra" panose="00000400000000000000" pitchFamily="2" charset="-78"/>
              </a:rPr>
              <a:t>ایجاد فرایند</a:t>
            </a:r>
            <a:r>
              <a:rPr lang="fa-IR" dirty="0">
                <a:solidFill>
                  <a:schemeClr val="bg1">
                    <a:lumMod val="50000"/>
                  </a:schemeClr>
                </a:solidFill>
                <a:cs typeface="B Mitra" panose="00000400000000000000" pitchFamily="2" charset="-78"/>
              </a:rPr>
              <a:t>: با استفاده از ابزار «فرایند جدید» در میزکار می‌توان فرایندی برای مدیریت پروژه‌ها طراحی نمود.</a:t>
            </a:r>
            <a:endParaRPr lang="en-US" dirty="0">
              <a:solidFill>
                <a:schemeClr val="bg1">
                  <a:lumMod val="50000"/>
                </a:schemeClr>
              </a:solidFill>
              <a:cs typeface="B Mitra" panose="00000400000000000000" pitchFamily="2" charset="-78"/>
            </a:endParaRPr>
          </a:p>
          <a:p>
            <a:pPr marL="514350" lvl="0" indent="-514350" algn="just" rtl="1">
              <a:buFont typeface="+mj-lt"/>
              <a:buAutoNum type="arabicPeriod"/>
            </a:pPr>
            <a:r>
              <a:rPr lang="fa-IR" b="1" dirty="0">
                <a:solidFill>
                  <a:srgbClr val="0070C0"/>
                </a:solidFill>
                <a:cs typeface="B Mitra" panose="00000400000000000000" pitchFamily="2" charset="-78"/>
              </a:rPr>
              <a:t>ایجاد سبد پروژه</a:t>
            </a:r>
            <a:r>
              <a:rPr lang="fa-IR" dirty="0">
                <a:solidFill>
                  <a:schemeClr val="bg1">
                    <a:lumMod val="50000"/>
                  </a:schemeClr>
                </a:solidFill>
                <a:cs typeface="B Mitra" panose="00000400000000000000" pitchFamily="2" charset="-78"/>
              </a:rPr>
              <a:t>: با استفاده از قابلیت دسته‌بندی پروژه‌ها در میزکار می‌توان سبدی از پروژه‌ها را تعریف نمود و از قابلیت‌های مدیریت سبد پروژه استفاده کرد.</a:t>
            </a:r>
            <a:endParaRPr lang="en-US" dirty="0">
              <a:solidFill>
                <a:schemeClr val="bg1">
                  <a:lumMod val="50000"/>
                </a:schemeClr>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روش‌های انجام پروژه‌های </a:t>
            </a:r>
            <a:r>
              <a:rPr lang="fa-IR" b="1" smtClean="0">
                <a:solidFill>
                  <a:srgbClr val="0070C0"/>
                </a:solidFill>
                <a:cs typeface="B Mitra" panose="00000400000000000000" pitchFamily="2" charset="-78"/>
              </a:rPr>
              <a:t>علمی با </a:t>
            </a:r>
            <a:r>
              <a:rPr lang="fa-IR" b="1" dirty="0" smtClean="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43</a:t>
            </a:fld>
            <a:endParaRPr lang="en-US"/>
          </a:p>
        </p:txBody>
      </p:sp>
    </p:spTree>
    <p:extLst>
      <p:ext uri="{BB962C8B-B14F-4D97-AF65-F5344CB8AC3E}">
        <p14:creationId xmlns:p14="http://schemas.microsoft.com/office/powerpoint/2010/main" val="268144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fontScale="55000" lnSpcReduction="20000"/>
          </a:bodyPr>
          <a:lstStyle/>
          <a:p>
            <a:pPr marL="0" indent="0" algn="just" rtl="1">
              <a:lnSpc>
                <a:spcPct val="100000"/>
              </a:lnSpc>
              <a:buNone/>
            </a:pPr>
            <a:r>
              <a:rPr lang="fa-IR" sz="3700" dirty="0" smtClean="0">
                <a:cs typeface="B Mitra" panose="00000400000000000000" pitchFamily="2" charset="-78"/>
              </a:rPr>
              <a:t>با </a:t>
            </a:r>
            <a:r>
              <a:rPr lang="fa-IR" sz="3700" dirty="0">
                <a:cs typeface="B Mitra" panose="00000400000000000000" pitchFamily="2" charset="-78"/>
              </a:rPr>
              <a:t>روش‌های متعددی می‌توانید از کمک دیگران برای انجام پروژه‌ها، استفاده نمایید؛ برخی از این روش‌ها عبارت‌اند از</a:t>
            </a:r>
            <a:r>
              <a:rPr lang="en-US" sz="3700" dirty="0" smtClean="0">
                <a:cs typeface="B Mitra" panose="00000400000000000000" pitchFamily="2" charset="-78"/>
              </a:rPr>
              <a:t>:</a:t>
            </a:r>
            <a:endParaRPr lang="fa-IR" sz="3700" dirty="0" smtClean="0">
              <a:cs typeface="B Mitra" panose="00000400000000000000" pitchFamily="2" charset="-78"/>
            </a:endParaRPr>
          </a:p>
          <a:p>
            <a:pPr marL="0" indent="0" algn="just" rtl="1">
              <a:lnSpc>
                <a:spcPct val="100000"/>
              </a:lnSpc>
              <a:buNone/>
            </a:pPr>
            <a:endParaRPr lang="en-US" sz="3700" dirty="0">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به اشتراک‌گذاری محتوا برای دریافت نظرات</a:t>
            </a:r>
            <a:endParaRPr lang="en-US" sz="4400" dirty="0">
              <a:solidFill>
                <a:srgbClr val="0070C0"/>
              </a:solidFill>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پرسیدن</a:t>
            </a:r>
            <a:endParaRPr lang="en-US" sz="4400" dirty="0">
              <a:solidFill>
                <a:srgbClr val="0070C0"/>
              </a:solidFill>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استفاده از </a:t>
            </a:r>
            <a:r>
              <a:rPr lang="fa-IR" sz="4400" dirty="0" smtClean="0">
                <a:solidFill>
                  <a:srgbClr val="0070C0"/>
                </a:solidFill>
                <a:cs typeface="B Mitra" panose="00000400000000000000" pitchFamily="2" charset="-78"/>
              </a:rPr>
              <a:t>پرسشنامه</a:t>
            </a:r>
          </a:p>
          <a:p>
            <a:pPr marL="742950" lvl="0" indent="-742950" algn="just" rtl="1">
              <a:lnSpc>
                <a:spcPct val="100000"/>
              </a:lnSpc>
              <a:buFont typeface="+mj-lt"/>
              <a:buAutoNum type="arabicPeriod"/>
            </a:pPr>
            <a:r>
              <a:rPr lang="fa-IR" sz="4400" dirty="0" smtClean="0">
                <a:solidFill>
                  <a:srgbClr val="0070C0"/>
                </a:solidFill>
                <a:cs typeface="B Mitra" panose="00000400000000000000" pitchFamily="2" charset="-78"/>
              </a:rPr>
              <a:t>ایجاد </a:t>
            </a:r>
            <a:r>
              <a:rPr lang="fa-IR" sz="4400" dirty="0">
                <a:solidFill>
                  <a:srgbClr val="0070C0"/>
                </a:solidFill>
                <a:cs typeface="B Mitra" panose="00000400000000000000" pitchFamily="2" charset="-78"/>
              </a:rPr>
              <a:t>گروه و جلب همکاری افراد مرتبط</a:t>
            </a:r>
            <a:endParaRPr lang="en-US" sz="4400" dirty="0">
              <a:solidFill>
                <a:srgbClr val="0070C0"/>
              </a:solidFill>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عضویت در گروه‌ها</a:t>
            </a:r>
            <a:endParaRPr lang="en-US" sz="4400" dirty="0">
              <a:solidFill>
                <a:srgbClr val="0070C0"/>
              </a:solidFill>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شرکت در دوره‌های آموزشی</a:t>
            </a:r>
            <a:endParaRPr lang="en-US" sz="4400" dirty="0">
              <a:solidFill>
                <a:srgbClr val="0070C0"/>
              </a:solidFill>
              <a:cs typeface="B Mitra" panose="00000400000000000000" pitchFamily="2" charset="-78"/>
            </a:endParaRPr>
          </a:p>
          <a:p>
            <a:pPr marL="742950" lvl="0" indent="-742950" algn="just" rtl="1">
              <a:lnSpc>
                <a:spcPct val="100000"/>
              </a:lnSpc>
              <a:buFont typeface="+mj-lt"/>
              <a:buAutoNum type="arabicPeriod"/>
            </a:pPr>
            <a:r>
              <a:rPr lang="fa-IR" sz="4400" dirty="0">
                <a:solidFill>
                  <a:srgbClr val="0070C0"/>
                </a:solidFill>
                <a:cs typeface="B Mitra" panose="00000400000000000000" pitchFamily="2" charset="-78"/>
              </a:rPr>
              <a:t>برون‌سپاری از طریق بخش </a:t>
            </a:r>
            <a:r>
              <a:rPr lang="fa-IR" sz="4400" dirty="0" smtClean="0">
                <a:solidFill>
                  <a:srgbClr val="0070C0"/>
                </a:solidFill>
                <a:cs typeface="B Mitra" panose="00000400000000000000" pitchFamily="2" charset="-78"/>
              </a:rPr>
              <a:t>بازار</a:t>
            </a:r>
          </a:p>
          <a:p>
            <a:pPr marL="742950" lvl="0" indent="-742950" algn="just" rtl="1">
              <a:lnSpc>
                <a:spcPct val="100000"/>
              </a:lnSpc>
              <a:buFont typeface="+mj-lt"/>
              <a:buAutoNum type="arabicPeriod"/>
            </a:pPr>
            <a:endParaRPr lang="fa-IR" sz="3700" dirty="0">
              <a:cs typeface="B Mitra" panose="00000400000000000000" pitchFamily="2" charset="-78"/>
            </a:endParaRPr>
          </a:p>
          <a:p>
            <a:pPr marL="0" indent="0" algn="just" rtl="1">
              <a:lnSpc>
                <a:spcPct val="100000"/>
              </a:lnSpc>
              <a:buNone/>
            </a:pPr>
            <a:r>
              <a:rPr lang="fa-IR" sz="3700" dirty="0">
                <a:solidFill>
                  <a:schemeClr val="bg1">
                    <a:lumMod val="50000"/>
                  </a:schemeClr>
                </a:solidFill>
                <a:cs typeface="B Mitra" panose="00000400000000000000" pitchFamily="2" charset="-78"/>
              </a:rPr>
              <a:t>مجری یک پروژه ممکن است یک گروه یا یک فرد باشد. در مواردی هم که مجری پروژه یک نفر است، بهتر است به‌جای فعالیت انفرادی، از تعامل با سایر افراد استفاده شود</a:t>
            </a:r>
            <a:r>
              <a:rPr lang="fa-IR" sz="3700" dirty="0" smtClean="0">
                <a:solidFill>
                  <a:schemeClr val="bg1">
                    <a:lumMod val="50000"/>
                  </a:schemeClr>
                </a:solidFill>
                <a:cs typeface="B Mitra" panose="00000400000000000000" pitchFamily="2" charset="-78"/>
              </a:rPr>
              <a:t>.</a:t>
            </a:r>
            <a:endParaRPr lang="en-US" sz="3700"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روش‌های انجام پروژه‌های </a:t>
            </a:r>
            <a:r>
              <a:rPr lang="fa-IR" b="1" smtClean="0">
                <a:solidFill>
                  <a:srgbClr val="0070C0"/>
                </a:solidFill>
                <a:cs typeface="B Mitra" panose="00000400000000000000" pitchFamily="2" charset="-78"/>
              </a:rPr>
              <a:t>علمی با </a:t>
            </a:r>
            <a:r>
              <a:rPr lang="fa-IR" b="1" dirty="0" smtClean="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44</a:t>
            </a:fld>
            <a:endParaRPr lang="en-US"/>
          </a:p>
        </p:txBody>
      </p:sp>
    </p:spTree>
    <p:extLst>
      <p:ext uri="{BB962C8B-B14F-4D97-AF65-F5344CB8AC3E}">
        <p14:creationId xmlns:p14="http://schemas.microsoft.com/office/powerpoint/2010/main" val="37214982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lnSpcReduction="10000"/>
          </a:bodyPr>
          <a:lstStyle/>
          <a:p>
            <a:pPr marL="0" indent="0" algn="ctr" rtl="1">
              <a:buNone/>
            </a:pPr>
            <a:r>
              <a:rPr lang="fa-IR" sz="2400" dirty="0" smtClean="0">
                <a:solidFill>
                  <a:schemeClr val="bg1">
                    <a:lumMod val="50000"/>
                  </a:schemeClr>
                </a:solidFill>
                <a:cs typeface="B Mitra" panose="00000400000000000000" pitchFamily="2" charset="-78"/>
              </a:rPr>
              <a:t>فعالیت‌های </a:t>
            </a:r>
            <a:r>
              <a:rPr lang="fa-IR" sz="2400" dirty="0">
                <a:solidFill>
                  <a:schemeClr val="bg1">
                    <a:lumMod val="50000"/>
                  </a:schemeClr>
                </a:solidFill>
                <a:cs typeface="B Mitra" panose="00000400000000000000" pitchFamily="2" charset="-78"/>
              </a:rPr>
              <a:t>دانشی در بنیادی‌ترین سطح شامل تفکر، تعقل، حفظ و یادآوری، دریافت و بیان بوده و در سطحی بالاتر شامل یافتن، تدوین، ساماندهی، ارزیابی، انتشار، تحلیل و به‌کارگیری است. </a:t>
            </a:r>
            <a:endParaRPr lang="fa-IR" sz="2400" dirty="0" smtClean="0">
              <a:solidFill>
                <a:schemeClr val="bg1">
                  <a:lumMod val="50000"/>
                </a:schemeClr>
              </a:solidFill>
              <a:cs typeface="B Mitra" panose="00000400000000000000" pitchFamily="2" charset="-78"/>
            </a:endParaRPr>
          </a:p>
          <a:p>
            <a:pPr marL="0" indent="0" algn="ctr" rtl="1">
              <a:buNone/>
            </a:pPr>
            <a:endParaRPr lang="fa-IR" sz="2400" dirty="0" smtClean="0">
              <a:solidFill>
                <a:schemeClr val="bg1">
                  <a:lumMod val="50000"/>
                </a:schemeClr>
              </a:solidFill>
              <a:cs typeface="B Mitra" panose="00000400000000000000" pitchFamily="2" charset="-78"/>
            </a:endParaRPr>
          </a:p>
          <a:p>
            <a:pPr marL="0" indent="0" algn="ctr" rtl="1">
              <a:lnSpc>
                <a:spcPct val="160000"/>
              </a:lnSpc>
              <a:buNone/>
            </a:pPr>
            <a:r>
              <a:rPr lang="fa-IR" dirty="0" smtClean="0">
                <a:cs typeface="B Mitra" panose="00000400000000000000" pitchFamily="2" charset="-78"/>
              </a:rPr>
              <a:t>با </a:t>
            </a:r>
            <a:r>
              <a:rPr lang="fa-IR" dirty="0">
                <a:cs typeface="B Mitra" panose="00000400000000000000" pitchFamily="2" charset="-78"/>
              </a:rPr>
              <a:t>ترکیب فعالیت‌های دانشی، بخش‌های متعددی مانند پایش، آموزش، پرس‌وجو، دانشنامه، کانون تفکر و… در قالب یک سامانه دانش می‌توانند شکل بگیرند تا اهدافی مانند ارتقای </a:t>
            </a:r>
            <a:r>
              <a:rPr lang="fa-IR" dirty="0">
                <a:solidFill>
                  <a:srgbClr val="0070C0"/>
                </a:solidFill>
                <a:cs typeface="B Mitra" panose="00000400000000000000" pitchFamily="2" charset="-78"/>
              </a:rPr>
              <a:t>آگاهی، الگوهای ذهنی، توازن اطلاعاتی و … حاصل شوند تا پیامدهایی مانند رشد، کیفیت، سودآوری و …</a:t>
            </a:r>
            <a:r>
              <a:rPr lang="fa-IR" dirty="0">
                <a:cs typeface="B Mitra" panose="00000400000000000000" pitchFamily="2" charset="-78"/>
              </a:rPr>
              <a:t> بروز یابند</a:t>
            </a:r>
            <a:r>
              <a:rPr lang="fa-IR" dirty="0" smtClean="0">
                <a:cs typeface="B Mitra" panose="00000400000000000000" pitchFamily="2" charset="-78"/>
              </a:rPr>
              <a:t>.</a:t>
            </a:r>
          </a:p>
          <a:p>
            <a:pPr rtl="1"/>
            <a:endParaRPr lang="fa-IR" dirty="0"/>
          </a:p>
          <a:p>
            <a:pPr marL="0" indent="0" algn="ctr" rtl="1">
              <a:buNone/>
            </a:pPr>
            <a:r>
              <a:rPr lang="fa-IR" dirty="0" smtClean="0">
                <a:solidFill>
                  <a:srgbClr val="FF0000"/>
                </a:solidFill>
                <a:cs typeface="B Mitra" panose="00000400000000000000" pitchFamily="2" charset="-78"/>
              </a:rPr>
              <a:t> امکانات و قابلیت های سامانه دانش یک سازمان بر اساس </a:t>
            </a:r>
            <a:r>
              <a:rPr lang="fa-IR" b="1" dirty="0" smtClean="0">
                <a:solidFill>
                  <a:srgbClr val="FF0000"/>
                </a:solidFill>
                <a:cs typeface="B Mitra" panose="00000400000000000000" pitchFamily="2" charset="-78"/>
              </a:rPr>
              <a:t>برنامه دانش </a:t>
            </a:r>
            <a:r>
              <a:rPr lang="fa-IR" dirty="0" smtClean="0">
                <a:solidFill>
                  <a:srgbClr val="FF0000"/>
                </a:solidFill>
                <a:cs typeface="B Mitra" panose="00000400000000000000" pitchFamily="2" charset="-78"/>
              </a:rPr>
              <a:t>مشخص می شود.</a:t>
            </a:r>
            <a:endParaRPr lang="en-US" dirty="0">
              <a:solidFill>
                <a:srgbClr val="FF0000"/>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مدیریت سامانه‌های دانش </a:t>
            </a:r>
            <a:r>
              <a:rPr lang="fa-IR" b="1" dirty="0" smtClean="0">
                <a:solidFill>
                  <a:srgbClr val="0070C0"/>
                </a:solidFill>
                <a:cs typeface="B Mitra" panose="00000400000000000000" pitchFamily="2" charset="-78"/>
              </a:rPr>
              <a:t>با </a:t>
            </a:r>
            <a:r>
              <a:rPr lang="fa-IR" b="1" dirty="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45</a:t>
            </a:fld>
            <a:endParaRPr lang="en-US"/>
          </a:p>
        </p:txBody>
      </p:sp>
    </p:spTree>
    <p:extLst>
      <p:ext uri="{BB962C8B-B14F-4D97-AF65-F5344CB8AC3E}">
        <p14:creationId xmlns:p14="http://schemas.microsoft.com/office/powerpoint/2010/main" val="3101193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fontScale="92500" lnSpcReduction="10000"/>
          </a:bodyPr>
          <a:lstStyle/>
          <a:p>
            <a:pPr marL="0" indent="0" algn="r" rtl="1">
              <a:buNone/>
            </a:pP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ctr" rtl="1">
              <a:buNone/>
            </a:pPr>
            <a:r>
              <a:rPr lang="fa-IR" dirty="0" smtClean="0">
                <a:cs typeface="B Mitra" panose="00000400000000000000" pitchFamily="2" charset="-78"/>
              </a:rPr>
              <a:t>در هم افزا علاوه </a:t>
            </a:r>
            <a:r>
              <a:rPr lang="fa-IR" dirty="0">
                <a:cs typeface="B Mitra" panose="00000400000000000000" pitchFamily="2" charset="-78"/>
              </a:rPr>
              <a:t>بر بخش‌های اصلی، امکان طراحی و پیاده‌سازی بخش‌هایی </a:t>
            </a:r>
            <a:r>
              <a:rPr lang="fa-IR" dirty="0" smtClean="0">
                <a:cs typeface="B Mitra" panose="00000400000000000000" pitchFamily="2" charset="-78"/>
              </a:rPr>
              <a:t>مانند</a:t>
            </a:r>
          </a:p>
          <a:p>
            <a:pPr marL="0" indent="0" algn="ctr" rtl="1">
              <a:buNone/>
            </a:pPr>
            <a:r>
              <a:rPr lang="fa-IR" dirty="0" smtClean="0">
                <a:cs typeface="B Mitra" panose="00000400000000000000" pitchFamily="2" charset="-78"/>
              </a:rPr>
              <a:t> </a:t>
            </a:r>
            <a:r>
              <a:rPr lang="fa-IR" dirty="0">
                <a:solidFill>
                  <a:srgbClr val="0070C0"/>
                </a:solidFill>
                <a:cs typeface="B Mitra" panose="00000400000000000000" pitchFamily="2" charset="-78"/>
              </a:rPr>
              <a:t>پژوهش، اتاق فکر، برنامه‌ریزی، مدیریت دانش پروژه، نظام پیشنهادات، مستندسازی تجربیات، مدیریت فناوری و … </a:t>
            </a:r>
            <a:endParaRPr lang="fa-IR" dirty="0" smtClean="0">
              <a:solidFill>
                <a:srgbClr val="0070C0"/>
              </a:solidFill>
              <a:cs typeface="B Mitra" panose="00000400000000000000" pitchFamily="2" charset="-78"/>
            </a:endParaRPr>
          </a:p>
          <a:p>
            <a:pPr marL="0" indent="0" algn="ctr" rtl="1">
              <a:buNone/>
            </a:pPr>
            <a:r>
              <a:rPr lang="fa-IR" dirty="0" smtClean="0">
                <a:cs typeface="B Mitra" panose="00000400000000000000" pitchFamily="2" charset="-78"/>
              </a:rPr>
              <a:t>وجود </a:t>
            </a:r>
            <a:r>
              <a:rPr lang="fa-IR" dirty="0">
                <a:cs typeface="B Mitra" panose="00000400000000000000" pitchFamily="2" charset="-78"/>
              </a:rPr>
              <a:t>دارد</a:t>
            </a:r>
            <a:r>
              <a:rPr lang="fa-IR" dirty="0" smtClean="0">
                <a:cs typeface="B Mitra" panose="00000400000000000000" pitchFamily="2" charset="-78"/>
              </a:rPr>
              <a:t>.</a:t>
            </a:r>
          </a:p>
          <a:p>
            <a:pPr algn="just" rtl="1"/>
            <a:endParaRPr lang="en-US" dirty="0">
              <a:cs typeface="B Mitra" panose="00000400000000000000" pitchFamily="2" charset="-78"/>
            </a:endParaRPr>
          </a:p>
          <a:p>
            <a:pPr marL="0" indent="0" algn="ctr" rtl="1">
              <a:buNone/>
            </a:pPr>
            <a:r>
              <a:rPr lang="fa-IR" cap="small" dirty="0">
                <a:solidFill>
                  <a:schemeClr val="bg1">
                    <a:lumMod val="50000"/>
                  </a:schemeClr>
                </a:solidFill>
                <a:cs typeface="B Mitra" panose="00000400000000000000" pitchFamily="2" charset="-78"/>
              </a:rPr>
              <a:t>مثال: استفاده از دانش افراد مختلف به‌صورت کانون تفکر (اتاق فکر) یکی از روش‌های مناسب برای شناسایی و حل مسائل است. سامانه دانش هم‌افزا که قابلیت‌هایی نظیر شبکه‌های اجتماعی را دارد نه‌تنها فرایندها و سرعت هم‌گرایی در بین افراد را افزایش می‌دهد و اطلاعات لازم را برای اعضای کانون تفکر فراهم می‌سازد، بلکه امکان ایجاد اتاق فکرهای مجازی را فراهم می‌کند</a:t>
            </a:r>
            <a:r>
              <a:rPr lang="en-US" cap="small" dirty="0">
                <a:solidFill>
                  <a:schemeClr val="bg1">
                    <a:lumMod val="50000"/>
                  </a:schemeClr>
                </a:solidFill>
                <a:cs typeface="B Mitra" panose="00000400000000000000" pitchFamily="2" charset="-78"/>
              </a:rPr>
              <a:t>.</a:t>
            </a:r>
            <a:endParaRPr lang="en-US" dirty="0">
              <a:solidFill>
                <a:schemeClr val="bg1">
                  <a:lumMod val="50000"/>
                </a:schemeClr>
              </a:solidFill>
              <a:cs typeface="B Mitra" panose="00000400000000000000" pitchFamily="2" charset="-78"/>
            </a:endParaRPr>
          </a:p>
          <a:p>
            <a:pPr algn="just" rtl="1"/>
            <a:endParaRPr lang="en-US" dirty="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مدیریت سامانه‌های دانش </a:t>
            </a:r>
            <a:r>
              <a:rPr lang="fa-IR" b="1" dirty="0" smtClean="0">
                <a:solidFill>
                  <a:srgbClr val="0070C0"/>
                </a:solidFill>
                <a:cs typeface="B Mitra" panose="00000400000000000000" pitchFamily="2" charset="-78"/>
              </a:rPr>
              <a:t>با </a:t>
            </a:r>
            <a:r>
              <a:rPr lang="fa-IR" b="1" dirty="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46</a:t>
            </a:fld>
            <a:endParaRPr lang="en-US"/>
          </a:p>
        </p:txBody>
      </p:sp>
    </p:spTree>
    <p:extLst>
      <p:ext uri="{BB962C8B-B14F-4D97-AF65-F5344CB8AC3E}">
        <p14:creationId xmlns:p14="http://schemas.microsoft.com/office/powerpoint/2010/main" val="20108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5933661" y="1100302"/>
            <a:ext cx="5353878" cy="4943061"/>
          </a:xfrm>
        </p:spPr>
        <p:txBody>
          <a:bodyPr>
            <a:normAutofit fontScale="85000" lnSpcReduction="20000"/>
          </a:bodyPr>
          <a:lstStyle/>
          <a:p>
            <a:pPr marL="0" indent="0" algn="ctr" rtl="1">
              <a:buNone/>
            </a:pPr>
            <a:r>
              <a:rPr lang="fa-IR" dirty="0" smtClean="0">
                <a:cs typeface="B Mitra" panose="00000400000000000000" pitchFamily="2" charset="-78"/>
              </a:rPr>
              <a:t>سامانه </a:t>
            </a:r>
            <a:r>
              <a:rPr lang="fa-IR" dirty="0">
                <a:cs typeface="B Mitra" panose="00000400000000000000" pitchFamily="2" charset="-78"/>
              </a:rPr>
              <a:t>دانش هم‌افزا به‌گونه‌ای طراحی‌شده که علاوه بر قابلیت کاربرد در موقعیت‌های مختلف </a:t>
            </a:r>
            <a:r>
              <a:rPr lang="fa-IR" dirty="0" smtClean="0">
                <a:cs typeface="B Mitra" panose="00000400000000000000" pitchFamily="2" charset="-78"/>
              </a:rPr>
              <a:t>امکان</a:t>
            </a:r>
          </a:p>
          <a:p>
            <a:pPr marL="0" indent="0" algn="ctr" rtl="1">
              <a:buNone/>
            </a:pPr>
            <a:r>
              <a:rPr lang="fa-IR" dirty="0" smtClean="0">
                <a:cs typeface="B Mitra" panose="00000400000000000000" pitchFamily="2" charset="-78"/>
              </a:rPr>
              <a:t> </a:t>
            </a:r>
            <a:r>
              <a:rPr lang="fa-IR" dirty="0">
                <a:solidFill>
                  <a:srgbClr val="FF0000"/>
                </a:solidFill>
                <a:cs typeface="B Mitra" panose="00000400000000000000" pitchFamily="2" charset="-78"/>
              </a:rPr>
              <a:t>شبکه‌سازی بین سامانه‌های دانش</a:t>
            </a:r>
            <a:r>
              <a:rPr lang="fa-IR" dirty="0">
                <a:cs typeface="B Mitra" panose="00000400000000000000" pitchFamily="2" charset="-78"/>
              </a:rPr>
              <a:t> </a:t>
            </a:r>
            <a:endParaRPr lang="fa-IR" dirty="0" smtClean="0">
              <a:cs typeface="B Mitra" panose="00000400000000000000" pitchFamily="2" charset="-78"/>
            </a:endParaRPr>
          </a:p>
          <a:p>
            <a:pPr marL="0" indent="0" algn="ctr" rtl="1">
              <a:buNone/>
            </a:pPr>
            <a:r>
              <a:rPr lang="fa-IR" dirty="0" smtClean="0">
                <a:cs typeface="B Mitra" panose="00000400000000000000" pitchFamily="2" charset="-78"/>
              </a:rPr>
              <a:t>نیز </a:t>
            </a:r>
            <a:r>
              <a:rPr lang="fa-IR" dirty="0">
                <a:cs typeface="B Mitra" panose="00000400000000000000" pitchFamily="2" charset="-78"/>
              </a:rPr>
              <a:t>فراهم شود</a:t>
            </a:r>
            <a:r>
              <a:rPr lang="fa-IR" dirty="0" smtClean="0">
                <a:cs typeface="B Mitra" panose="00000400000000000000" pitchFamily="2" charset="-78"/>
              </a:rPr>
              <a:t>.</a:t>
            </a:r>
          </a:p>
          <a:p>
            <a:pPr marL="0" indent="0" algn="just" rtl="1">
              <a:buNone/>
            </a:pPr>
            <a:endParaRPr lang="en-US" dirty="0">
              <a:cs typeface="B Mitra" panose="00000400000000000000" pitchFamily="2" charset="-78"/>
            </a:endParaRPr>
          </a:p>
          <a:p>
            <a:pPr marL="0" indent="0" algn="ctr" rtl="1">
              <a:buNone/>
            </a:pPr>
            <a:r>
              <a:rPr lang="fa-IR" dirty="0">
                <a:solidFill>
                  <a:srgbClr val="0070C0"/>
                </a:solidFill>
                <a:cs typeface="B Mitra" panose="00000400000000000000" pitchFamily="2" charset="-78"/>
              </a:rPr>
              <a:t>شبکه سامانه‌های دانش هم‌افزا (سپهر هم‌افزا) شبکه‌ای یکپارچه بوده اما مدیریت آن غیرمتمرکز است. </a:t>
            </a:r>
            <a:endParaRPr lang="fa-IR" dirty="0" smtClean="0">
              <a:solidFill>
                <a:srgbClr val="0070C0"/>
              </a:solidFill>
              <a:cs typeface="B Mitra" panose="00000400000000000000" pitchFamily="2" charset="-78"/>
            </a:endParaRPr>
          </a:p>
          <a:p>
            <a:pPr marL="0" indent="0" algn="ctr" rtl="1">
              <a:buNone/>
            </a:pPr>
            <a:endParaRPr lang="fa-IR" dirty="0" smtClean="0">
              <a:solidFill>
                <a:srgbClr val="0070C0"/>
              </a:solidFill>
              <a:cs typeface="B Mitra" panose="00000400000000000000" pitchFamily="2" charset="-78"/>
            </a:endParaRPr>
          </a:p>
          <a:p>
            <a:pPr marL="0" indent="0" algn="ctr" rtl="1">
              <a:buNone/>
            </a:pPr>
            <a:r>
              <a:rPr lang="fa-IR" dirty="0" smtClean="0">
                <a:solidFill>
                  <a:schemeClr val="bg1">
                    <a:lumMod val="50000"/>
                  </a:schemeClr>
                </a:solidFill>
                <a:cs typeface="B Mitra" panose="00000400000000000000" pitchFamily="2" charset="-78"/>
              </a:rPr>
              <a:t>هر </a:t>
            </a:r>
            <a:r>
              <a:rPr lang="fa-IR" dirty="0">
                <a:solidFill>
                  <a:schemeClr val="bg1">
                    <a:lumMod val="50000"/>
                  </a:schemeClr>
                </a:solidFill>
                <a:cs typeface="B Mitra" panose="00000400000000000000" pitchFamily="2" charset="-78"/>
              </a:rPr>
              <a:t>یک از مدیران سامانه‌های دانش عضو این شبکه تعاملات خود را با سایر سامانه‌ها بر اساس اهداف و الزامات خود تنظیم می‌کنند. </a:t>
            </a:r>
            <a:endParaRPr lang="fa-IR" dirty="0" smtClean="0">
              <a:solidFill>
                <a:schemeClr val="bg1">
                  <a:lumMod val="50000"/>
                </a:schemeClr>
              </a:solidFill>
              <a:cs typeface="B Mitra" panose="00000400000000000000" pitchFamily="2" charset="-78"/>
            </a:endParaRPr>
          </a:p>
          <a:p>
            <a:pPr marL="0" indent="0" algn="ctr" rtl="1">
              <a:buNone/>
            </a:pPr>
            <a:endParaRPr lang="fa-IR" dirty="0" smtClean="0">
              <a:solidFill>
                <a:schemeClr val="bg1">
                  <a:lumMod val="50000"/>
                </a:schemeClr>
              </a:solidFill>
              <a:cs typeface="B Mitra" panose="00000400000000000000" pitchFamily="2" charset="-78"/>
            </a:endParaRPr>
          </a:p>
          <a:p>
            <a:pPr marL="0" indent="0" algn="ctr" rtl="1">
              <a:buNone/>
            </a:pPr>
            <a:r>
              <a:rPr lang="fa-IR" dirty="0" smtClean="0">
                <a:solidFill>
                  <a:srgbClr val="FF0000"/>
                </a:solidFill>
                <a:cs typeface="B Mitra" panose="00000400000000000000" pitchFamily="2" charset="-78"/>
              </a:rPr>
              <a:t>یکپارچگی </a:t>
            </a:r>
            <a:r>
              <a:rPr lang="fa-IR" dirty="0">
                <a:solidFill>
                  <a:srgbClr val="FF0000"/>
                </a:solidFill>
                <a:cs typeface="B Mitra" panose="00000400000000000000" pitchFamily="2" charset="-78"/>
              </a:rPr>
              <a:t>این شبکه از طریق زیرساخت‌های استانداردشده </a:t>
            </a:r>
            <a:r>
              <a:rPr lang="fa-IR" dirty="0" smtClean="0">
                <a:solidFill>
                  <a:srgbClr val="FF0000"/>
                </a:solidFill>
                <a:cs typeface="B Mitra" panose="00000400000000000000" pitchFamily="2" charset="-78"/>
              </a:rPr>
              <a:t>ایجاد می‌شود.</a:t>
            </a:r>
            <a:endParaRPr lang="en-US" dirty="0">
              <a:solidFill>
                <a:srgbClr val="FF0000"/>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شبکه سامانه‌های دانش هم‌افزا؛ سپهر </a:t>
            </a:r>
            <a:r>
              <a:rPr lang="fa-IR" b="1" dirty="0" smtClean="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47</a:t>
            </a:fld>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5469" y="890483"/>
            <a:ext cx="4498916" cy="4741691"/>
          </a:xfrm>
          <a:prstGeom prst="rect">
            <a:avLst/>
          </a:prstGeom>
        </p:spPr>
      </p:pic>
    </p:spTree>
    <p:extLst>
      <p:ext uri="{BB962C8B-B14F-4D97-AF65-F5344CB8AC3E}">
        <p14:creationId xmlns:p14="http://schemas.microsoft.com/office/powerpoint/2010/main" val="3050565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417984" y="887896"/>
            <a:ext cx="9375438" cy="4757530"/>
          </a:xfrm>
        </p:spPr>
        <p:txBody>
          <a:bodyPr>
            <a:normAutofit lnSpcReduction="10000"/>
          </a:bodyPr>
          <a:lstStyle/>
          <a:p>
            <a:pPr marL="0" indent="0" algn="r" rtl="1">
              <a:buNone/>
            </a:pPr>
            <a:endParaRPr lang="fa-IR" dirty="0" smtClean="0">
              <a:cs typeface="B Mitra" panose="00000400000000000000" pitchFamily="2" charset="-78"/>
            </a:endParaRPr>
          </a:p>
          <a:p>
            <a:pPr marL="0" indent="0" algn="just" rtl="1">
              <a:buNone/>
            </a:pPr>
            <a:endParaRPr lang="fa-IR" dirty="0" smtClean="0">
              <a:cs typeface="B Mitra" panose="00000400000000000000" pitchFamily="2" charset="-78"/>
            </a:endParaRPr>
          </a:p>
          <a:p>
            <a:pPr marL="0" indent="0" algn="ctr" rtl="1">
              <a:buNone/>
            </a:pPr>
            <a:r>
              <a:rPr lang="fa-IR" dirty="0">
                <a:solidFill>
                  <a:srgbClr val="0070C0"/>
                </a:solidFill>
                <a:cs typeface="B Mitra" panose="00000400000000000000" pitchFamily="2" charset="-78"/>
              </a:rPr>
              <a:t>هم‌افزا بستری یکپارچه برای مدیریت دانش شخصی، گروهی و سازمانی فراهم می‌کند. </a:t>
            </a:r>
            <a:endParaRPr lang="fa-IR" dirty="0" smtClean="0">
              <a:solidFill>
                <a:srgbClr val="0070C0"/>
              </a:solidFill>
              <a:cs typeface="B Mitra" panose="00000400000000000000" pitchFamily="2" charset="-78"/>
            </a:endParaRPr>
          </a:p>
          <a:p>
            <a:pPr marL="0" indent="0" algn="just" rtl="1">
              <a:buNone/>
            </a:pPr>
            <a:r>
              <a:rPr lang="fa-IR" dirty="0" smtClean="0">
                <a:cs typeface="B Mitra" panose="00000400000000000000" pitchFamily="2" charset="-78"/>
              </a:rPr>
              <a:t>افراد </a:t>
            </a:r>
            <a:r>
              <a:rPr lang="fa-IR" dirty="0">
                <a:cs typeface="B Mitra" panose="00000400000000000000" pitchFamily="2" charset="-78"/>
              </a:rPr>
              <a:t>می‌توانند در همان محیطی که اهداف و فعالیت‌های شخصی را پیگیری می‌کنند، به تعاملات گروهی و سازمانی بپردازند؛ </a:t>
            </a:r>
            <a:endParaRPr lang="fa-IR" dirty="0" smtClean="0">
              <a:cs typeface="B Mitra" panose="00000400000000000000" pitchFamily="2" charset="-78"/>
            </a:endParaRPr>
          </a:p>
          <a:p>
            <a:pPr marL="0" indent="0" algn="just" rtl="1">
              <a:buNone/>
            </a:pPr>
            <a:r>
              <a:rPr lang="fa-IR" dirty="0" smtClean="0">
                <a:cs typeface="B Mitra" panose="00000400000000000000" pitchFamily="2" charset="-78"/>
              </a:rPr>
              <a:t>از </a:t>
            </a:r>
            <a:r>
              <a:rPr lang="fa-IR" dirty="0">
                <a:cs typeface="B Mitra" panose="00000400000000000000" pitchFamily="2" charset="-78"/>
              </a:rPr>
              <a:t>طرف دیگر سازمان‌ها می‌توانند در سامانه دانش خود امکاناتی برای شخصی‌سازی در نظر بگیرند</a:t>
            </a:r>
            <a:r>
              <a:rPr lang="en-US" dirty="0" smtClean="0">
                <a:cs typeface="B Mitra" panose="00000400000000000000" pitchFamily="2" charset="-78"/>
              </a:rPr>
              <a:t>.</a:t>
            </a:r>
            <a:endParaRPr lang="fa-IR" dirty="0" smtClean="0">
              <a:cs typeface="B Mitra" panose="00000400000000000000" pitchFamily="2" charset="-78"/>
            </a:endParaRPr>
          </a:p>
          <a:p>
            <a:pPr marL="0" indent="0" algn="just" rtl="1">
              <a:buNone/>
            </a:pPr>
            <a:endParaRPr lang="en-US" dirty="0">
              <a:cs typeface="B Mitra" panose="00000400000000000000" pitchFamily="2" charset="-78"/>
            </a:endParaRPr>
          </a:p>
          <a:p>
            <a:pPr lvl="1" algn="just" rtl="1"/>
            <a:r>
              <a:rPr lang="fa-IR" dirty="0">
                <a:cs typeface="B Mitra" panose="00000400000000000000" pitchFamily="2" charset="-78"/>
              </a:rPr>
              <a:t>سامانه عمومی </a:t>
            </a:r>
            <a:r>
              <a:rPr lang="fa-IR" dirty="0" smtClean="0">
                <a:cs typeface="B Mitra" panose="00000400000000000000" pitchFamily="2" charset="-78"/>
              </a:rPr>
              <a:t>هم‌افزا</a:t>
            </a:r>
          </a:p>
          <a:p>
            <a:pPr lvl="1" algn="just" rtl="1"/>
            <a:r>
              <a:rPr lang="fa-IR" dirty="0">
                <a:cs typeface="B Mitra" panose="00000400000000000000" pitchFamily="2" charset="-78"/>
              </a:rPr>
              <a:t>سامانه‌های دانش اختصاصی؛ برای سازمان‌ها و جوامع</a:t>
            </a:r>
            <a:endParaRPr lang="fa-IR" dirty="0" smtClean="0">
              <a:cs typeface="B Mitra" panose="00000400000000000000" pitchFamily="2" charset="-78"/>
            </a:endParaRPr>
          </a:p>
          <a:p>
            <a:pPr lvl="1" algn="just" rtl="1"/>
            <a:r>
              <a:rPr lang="fa-IR" dirty="0">
                <a:cs typeface="B Mitra" panose="00000400000000000000" pitchFamily="2" charset="-78"/>
              </a:rPr>
              <a:t>مدیریت دانش شخصی با هم‌افزا</a:t>
            </a:r>
            <a:r>
              <a:rPr lang="fa-IR" dirty="0"/>
              <a:t> </a:t>
            </a:r>
            <a:endParaRPr lang="en-US" dirty="0"/>
          </a:p>
        </p:txBody>
      </p:sp>
      <p:sp>
        <p:nvSpPr>
          <p:cNvPr id="50" name="TextBox 49"/>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شبکه سامانه‌های دانش هم‌افزا؛ سپهر </a:t>
            </a:r>
            <a:r>
              <a:rPr lang="fa-IR" b="1" dirty="0" smtClean="0">
                <a:solidFill>
                  <a:srgbClr val="0070C0"/>
                </a:solidFill>
                <a:cs typeface="B Mitra" panose="00000400000000000000" pitchFamily="2" charset="-78"/>
              </a:rPr>
              <a:t>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48</a:t>
            </a:fld>
            <a:endParaRPr lang="en-US"/>
          </a:p>
        </p:txBody>
      </p:sp>
    </p:spTree>
    <p:extLst>
      <p:ext uri="{BB962C8B-B14F-4D97-AF65-F5344CB8AC3E}">
        <p14:creationId xmlns:p14="http://schemas.microsoft.com/office/powerpoint/2010/main" val="93886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25944"/>
            <a:ext cx="12192000" cy="269496"/>
          </a:xfrm>
        </p:spPr>
      </p:pic>
      <p:sp>
        <p:nvSpPr>
          <p:cNvPr id="6" name="Slide Number Placeholder 5"/>
          <p:cNvSpPr>
            <a:spLocks noGrp="1"/>
          </p:cNvSpPr>
          <p:nvPr>
            <p:ph type="sldNum" sz="quarter" idx="12"/>
          </p:nvPr>
        </p:nvSpPr>
        <p:spPr>
          <a:xfrm>
            <a:off x="291548" y="6534605"/>
            <a:ext cx="341244" cy="365125"/>
          </a:xfrm>
        </p:spPr>
        <p:txBody>
          <a:bodyPr/>
          <a:lstStyle/>
          <a:p>
            <a:fld id="{2B789113-C382-4604-B990-856191811CA9}" type="slidenum">
              <a:rPr lang="en-US" smtClean="0"/>
              <a:t>49</a:t>
            </a:fld>
            <a:endParaRPr lang="en-US" dirty="0"/>
          </a:p>
        </p:txBody>
      </p:sp>
      <p:sp>
        <p:nvSpPr>
          <p:cNvPr id="7" name="TextBox 6"/>
          <p:cNvSpPr txBox="1"/>
          <p:nvPr/>
        </p:nvSpPr>
        <p:spPr>
          <a:xfrm>
            <a:off x="6096000" y="75927"/>
            <a:ext cx="5751443" cy="369332"/>
          </a:xfrm>
          <a:prstGeom prst="rect">
            <a:avLst/>
          </a:prstGeom>
          <a:noFill/>
        </p:spPr>
        <p:txBody>
          <a:bodyPr wrap="square" rtlCol="0">
            <a:spAutoFit/>
          </a:bodyPr>
          <a:lstStyle/>
          <a:p>
            <a:pPr algn="r" rtl="1"/>
            <a:r>
              <a:rPr lang="fa-IR" b="1" dirty="0">
                <a:solidFill>
                  <a:srgbClr val="0070C0"/>
                </a:solidFill>
                <a:cs typeface="B Mitra" panose="00000400000000000000" pitchFamily="2" charset="-78"/>
              </a:rPr>
              <a:t>کتاب مبانی مدیریت دانش هم‌افزا </a:t>
            </a:r>
            <a:endParaRPr lang="en-US" b="1" dirty="0">
              <a:solidFill>
                <a:srgbClr val="0070C0"/>
              </a:solidFill>
              <a:cs typeface="B Mitra" panose="00000400000000000000" pitchFamily="2" charset="-78"/>
            </a:endParaRPr>
          </a:p>
        </p:txBody>
      </p:sp>
      <p:pic>
        <p:nvPicPr>
          <p:cNvPr id="14"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437780"/>
            <a:ext cx="12189654" cy="193650"/>
          </a:xfrm>
          <a:prstGeom prst="rect">
            <a:avLst/>
          </a:prstGeom>
        </p:spPr>
      </p:pic>
      <p:pic>
        <p:nvPicPr>
          <p:cNvPr id="1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47270" y="4931285"/>
            <a:ext cx="7334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6106" y="4755388"/>
            <a:ext cx="6096000" cy="1313821"/>
          </a:xfrm>
          <a:prstGeom prst="rect">
            <a:avLst/>
          </a:prstGeom>
        </p:spPr>
        <p:txBody>
          <a:bodyPr>
            <a:spAutoFit/>
          </a:bodyPr>
          <a:lstStyle/>
          <a:p>
            <a:pPr indent="180340" algn="r" rtl="1">
              <a:lnSpc>
                <a:spcPct val="107000"/>
              </a:lnSpc>
              <a:spcAft>
                <a:spcPts val="0"/>
              </a:spcAft>
            </a:pPr>
            <a:r>
              <a:rPr lang="ar-SA" dirty="0">
                <a:cs typeface="B Mitra" panose="00000400000000000000" pitchFamily="2" charset="-78"/>
              </a:rPr>
              <a:t>نشر هم‌افزا</a:t>
            </a:r>
            <a:endParaRPr lang="en-US" sz="1600"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تلفن: </a:t>
            </a:r>
            <a:r>
              <a:rPr lang="fa-IR" dirty="0" smtClean="0">
                <a:cs typeface="B Mitra" panose="00000400000000000000" pitchFamily="2" charset="-78"/>
              </a:rPr>
              <a:t>44745489 021 </a:t>
            </a:r>
            <a:endParaRPr lang="fa-IR" dirty="0">
              <a:cs typeface="B Mitra" panose="00000400000000000000" pitchFamily="2" charset="-78"/>
            </a:endParaRPr>
          </a:p>
          <a:p>
            <a:pPr indent="180340" algn="r" rtl="1">
              <a:lnSpc>
                <a:spcPct val="107000"/>
              </a:lnSpc>
              <a:spcAft>
                <a:spcPts val="0"/>
              </a:spcAft>
            </a:pPr>
            <a:r>
              <a:rPr lang="ar-SA" dirty="0">
                <a:cs typeface="B Mitra" panose="00000400000000000000" pitchFamily="2" charset="-78"/>
              </a:rPr>
              <a:t>وب: </a:t>
            </a:r>
            <a:r>
              <a:rPr lang="en-US" dirty="0">
                <a:cs typeface="B Mitra" panose="00000400000000000000" pitchFamily="2" charset="-78"/>
              </a:rPr>
              <a:t>www.hamafza.ir/nashrehamafza</a:t>
            </a:r>
            <a:endParaRPr lang="en-US" sz="1600" dirty="0">
              <a:cs typeface="B Mitra" panose="00000400000000000000" pitchFamily="2" charset="-78"/>
            </a:endParaRPr>
          </a:p>
          <a:p>
            <a:pPr algn="r" rtl="1">
              <a:lnSpc>
                <a:spcPct val="120000"/>
              </a:lnSpc>
              <a:spcAft>
                <a:spcPts val="0"/>
              </a:spcAft>
            </a:pPr>
            <a:r>
              <a:rPr lang="en-US" dirty="0" smtClean="0">
                <a:cs typeface="B Mitra" panose="00000400000000000000" pitchFamily="2" charset="-78"/>
              </a:rPr>
              <a:t>    </a:t>
            </a:r>
            <a:r>
              <a:rPr lang="fa-IR" dirty="0" smtClean="0">
                <a:cs typeface="B Mitra" panose="00000400000000000000" pitchFamily="2" charset="-78"/>
              </a:rPr>
              <a:t>ف</a:t>
            </a:r>
            <a:r>
              <a:rPr lang="ar-YE" dirty="0" smtClean="0">
                <a:cs typeface="B Mitra" panose="00000400000000000000" pitchFamily="2" charset="-78"/>
              </a:rPr>
              <a:t>روش اينترنتي</a:t>
            </a:r>
            <a:r>
              <a:rPr lang="fa-IR" dirty="0" smtClean="0">
                <a:cs typeface="B Mitra" panose="00000400000000000000" pitchFamily="2" charset="-78"/>
              </a:rPr>
              <a:t>:38990</a:t>
            </a:r>
            <a:r>
              <a:rPr lang="en-US" dirty="0" smtClean="0">
                <a:cs typeface="B Mitra" panose="00000400000000000000" pitchFamily="2" charset="-78"/>
              </a:rPr>
              <a:t>  </a:t>
            </a:r>
            <a:r>
              <a:rPr lang="en-US" sz="1600" dirty="0" smtClean="0">
                <a:cs typeface="B Mitra" panose="00000400000000000000" pitchFamily="2" charset="-78"/>
              </a:rPr>
              <a:t>www</a:t>
            </a:r>
            <a:r>
              <a:rPr lang="en-US" sz="1600" dirty="0">
                <a:cs typeface="B Mitra" panose="00000400000000000000" pitchFamily="2" charset="-78"/>
              </a:rPr>
              <a:t>. hamafza.ir/</a:t>
            </a:r>
            <a:endParaRPr lang="en-US" dirty="0">
              <a:cs typeface="B Mitra" panose="00000400000000000000" pitchFamily="2" charset="-78"/>
            </a:endParaRPr>
          </a:p>
        </p:txBody>
      </p:sp>
      <p:sp>
        <p:nvSpPr>
          <p:cNvPr id="4" name="TextBox 3"/>
          <p:cNvSpPr txBox="1"/>
          <p:nvPr/>
        </p:nvSpPr>
        <p:spPr>
          <a:xfrm>
            <a:off x="1921565" y="1838512"/>
            <a:ext cx="7752519" cy="1938992"/>
          </a:xfrm>
          <a:prstGeom prst="rect">
            <a:avLst/>
          </a:prstGeom>
          <a:noFill/>
        </p:spPr>
        <p:txBody>
          <a:bodyPr wrap="square" rtlCol="0">
            <a:spAutoFit/>
          </a:bodyPr>
          <a:lstStyle/>
          <a:p>
            <a:pPr algn="ctr" rtl="1">
              <a:lnSpc>
                <a:spcPct val="150000"/>
              </a:lnSpc>
            </a:pPr>
            <a:r>
              <a:rPr lang="fa-IR" sz="2400" dirty="0" smtClean="0">
                <a:cs typeface="B Mitra" panose="00000400000000000000" pitchFamily="2" charset="-78"/>
              </a:rPr>
              <a:t>برای ارتباط با مولف، بحث درباره محتوای کتاب، دریافت اسلایدها، فیلم آموزشی و نرم‌افزار مدیریت دانش هم‌افزا به این نشانی </a:t>
            </a:r>
            <a:r>
              <a:rPr lang="fa-IR" sz="2400" dirty="0">
                <a:cs typeface="B Mitra" panose="00000400000000000000" pitchFamily="2" charset="-78"/>
              </a:rPr>
              <a:t>مراجعه </a:t>
            </a:r>
            <a:r>
              <a:rPr lang="fa-IR" sz="2400" dirty="0" smtClean="0">
                <a:cs typeface="B Mitra" panose="00000400000000000000" pitchFamily="2" charset="-78"/>
              </a:rPr>
              <a:t>نمایید:</a:t>
            </a:r>
            <a:endParaRPr lang="en-US" sz="2400" dirty="0">
              <a:cs typeface="B Mitra" panose="00000400000000000000" pitchFamily="2" charset="-78"/>
            </a:endParaRPr>
          </a:p>
          <a:p>
            <a:pPr algn="ctr" rtl="1">
              <a:lnSpc>
                <a:spcPct val="150000"/>
              </a:lnSpc>
            </a:pPr>
            <a:r>
              <a:rPr lang="fa-IR" sz="3200" u="sng" dirty="0" smtClean="0">
                <a:solidFill>
                  <a:srgbClr val="0070C0"/>
                </a:solidFill>
                <a:cs typeface="B Mitra" panose="00000400000000000000" pitchFamily="2" charset="-78"/>
              </a:rPr>
              <a:t>38990</a:t>
            </a:r>
            <a:r>
              <a:rPr lang="en-US" sz="2800" u="sng" dirty="0" smtClean="0">
                <a:solidFill>
                  <a:srgbClr val="0070C0"/>
                </a:solidFill>
                <a:cs typeface="B Mitra" panose="00000400000000000000" pitchFamily="2" charset="-78"/>
              </a:rPr>
              <a:t>www</a:t>
            </a:r>
            <a:r>
              <a:rPr lang="en-US" sz="2800" u="sng" dirty="0">
                <a:solidFill>
                  <a:srgbClr val="0070C0"/>
                </a:solidFill>
                <a:cs typeface="B Mitra" panose="00000400000000000000" pitchFamily="2" charset="-78"/>
              </a:rPr>
              <a:t>. hamafza.ir</a:t>
            </a:r>
            <a:r>
              <a:rPr lang="en-US" sz="2800" u="sng" dirty="0" smtClean="0">
                <a:solidFill>
                  <a:srgbClr val="0070C0"/>
                </a:solidFill>
                <a:cs typeface="B Mitra" panose="00000400000000000000" pitchFamily="2" charset="-78"/>
              </a:rPr>
              <a:t>/</a:t>
            </a:r>
            <a:endParaRPr lang="fa-IR" sz="3200" u="sng" dirty="0">
              <a:solidFill>
                <a:srgbClr val="0070C0"/>
              </a:solidFill>
              <a:cs typeface="B Mitra" panose="00000400000000000000" pitchFamily="2" charset="-78"/>
            </a:endParaRPr>
          </a:p>
        </p:txBody>
      </p:sp>
    </p:spTree>
    <p:extLst>
      <p:ext uri="{BB962C8B-B14F-4D97-AF65-F5344CB8AC3E}">
        <p14:creationId xmlns:p14="http://schemas.microsoft.com/office/powerpoint/2010/main" val="3901203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7"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5</a:t>
            </a:fld>
            <a:endParaRPr lang="en-US"/>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07684" y="681575"/>
            <a:ext cx="8176631" cy="5780514"/>
          </a:xfrm>
          <a:prstGeom prst="rect">
            <a:avLst/>
          </a:prstGeom>
        </p:spPr>
      </p:pic>
    </p:spTree>
    <p:extLst>
      <p:ext uri="{BB962C8B-B14F-4D97-AF65-F5344CB8AC3E}">
        <p14:creationId xmlns:p14="http://schemas.microsoft.com/office/powerpoint/2010/main" val="3304076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5"/>
            <a:ext cx="9415196" cy="5331929"/>
          </a:xfrm>
        </p:spPr>
        <p:txBody>
          <a:bodyPr>
            <a:normAutofit lnSpcReduction="10000"/>
          </a:bodyPr>
          <a:lstStyle/>
          <a:p>
            <a:pPr marL="0" indent="0" algn="r" rtl="1">
              <a:buNone/>
            </a:pPr>
            <a:endParaRPr lang="fa-IR" dirty="0" smtClean="0">
              <a:cs typeface="B Mitra" panose="00000400000000000000" pitchFamily="2" charset="-78"/>
            </a:endParaRPr>
          </a:p>
          <a:p>
            <a:pPr marL="0" indent="0" algn="ctr" rtl="1">
              <a:buNone/>
            </a:pPr>
            <a:r>
              <a:rPr lang="fa-IR" b="1" dirty="0" smtClean="0">
                <a:solidFill>
                  <a:srgbClr val="0070C0"/>
                </a:solidFill>
                <a:cs typeface="B Mitra" panose="00000400000000000000" pitchFamily="2" charset="-78"/>
              </a:rPr>
              <a:t>بخش‌های هم‌افزا در کنار هم، یک سامانه جامع دانش را شکل می‌دهند</a:t>
            </a:r>
            <a:r>
              <a:rPr lang="en-US" b="1" dirty="0" smtClean="0">
                <a:solidFill>
                  <a:srgbClr val="0070C0"/>
                </a:solidFill>
                <a:cs typeface="B Mitra" panose="00000400000000000000" pitchFamily="2" charset="-78"/>
              </a:rPr>
              <a:t>.</a:t>
            </a:r>
          </a:p>
          <a:p>
            <a:pPr marL="0" indent="0" algn="ctr" rtl="1">
              <a:buNone/>
            </a:pPr>
            <a:endParaRPr lang="en-US" dirty="0" smtClean="0">
              <a:solidFill>
                <a:srgbClr val="0070C0"/>
              </a:solidFill>
              <a:cs typeface="B Mitra" panose="00000400000000000000" pitchFamily="2" charset="-78"/>
            </a:endParaRPr>
          </a:p>
          <a:p>
            <a:pPr algn="just" rtl="1"/>
            <a:r>
              <a:rPr lang="fa-IR" dirty="0" smtClean="0">
                <a:solidFill>
                  <a:srgbClr val="FF0000"/>
                </a:solidFill>
                <a:cs typeface="B Mitra" panose="00000400000000000000" pitchFamily="2" charset="-78"/>
              </a:rPr>
              <a:t> پوشش همه ابعاد سامانه دانش در هم‌افزا به معنای قابل انجام بودن همه کارها در فضای مجازی نیست. </a:t>
            </a:r>
            <a:endParaRPr lang="en-US" dirty="0" smtClean="0">
              <a:solidFill>
                <a:srgbClr val="FF0000"/>
              </a:solidFill>
              <a:cs typeface="B Mitra" panose="00000400000000000000" pitchFamily="2" charset="-78"/>
            </a:endParaRPr>
          </a:p>
          <a:p>
            <a:pPr algn="just" rtl="1"/>
            <a:r>
              <a:rPr lang="fa-IR" dirty="0" smtClean="0">
                <a:cs typeface="B Mitra" panose="00000400000000000000" pitchFamily="2" charset="-78"/>
              </a:rPr>
              <a:t>هرچند برای تسهیل فعالیت‌های دانشی، نرم‌افزار قدرتمندی در زیرساخت فناوری ارتباطات و اطلاعات هم‌افزا تعبیه‌شده است؛ اما نرم‌افزار فقط یکی از زیرساخت‌های هم‌افزا است. نرم‌افزار هم‌افزا با تمام قابلیت‌ها و ویژگی‌هایی که دارد، پوشش‌دهنده همه فعالیت‌ها و رسانه‌ها نیست؛ همچنان نیاز به جلسات حضوری، رسانه‌های مکتوب و … وجود دارد</a:t>
            </a:r>
            <a:r>
              <a:rPr lang="en-US" dirty="0" smtClean="0">
                <a:cs typeface="B Mitra" panose="00000400000000000000" pitchFamily="2" charset="-78"/>
              </a:rPr>
              <a:t>.</a:t>
            </a:r>
          </a:p>
          <a:p>
            <a:pPr algn="just" rtl="1"/>
            <a:endParaRPr lang="en-US" dirty="0" smtClean="0">
              <a:cs typeface="B Mitra" panose="00000400000000000000" pitchFamily="2" charset="-78"/>
            </a:endParaRPr>
          </a:p>
          <a:p>
            <a:pPr marL="0" indent="0" algn="just" rtl="1">
              <a:buNone/>
            </a:pPr>
            <a:r>
              <a:rPr lang="fa-IR" cap="small" dirty="0" smtClean="0">
                <a:solidFill>
                  <a:schemeClr val="bg1">
                    <a:lumMod val="50000"/>
                  </a:schemeClr>
                </a:solidFill>
                <a:cs typeface="B Mitra" panose="00000400000000000000" pitchFamily="2" charset="-78"/>
              </a:rPr>
              <a:t>مثال: برگزاری جلسات به‌صورت حضوری را می‌توان با امکانات پیش‌بینی‌شده در بخش اشخاص با اثربخشی بالاتری برگزار نمود.</a:t>
            </a:r>
            <a:endParaRPr lang="fa-IR" dirty="0">
              <a:solidFill>
                <a:schemeClr val="bg1">
                  <a:lumMod val="50000"/>
                </a:schemeClr>
              </a:solidFill>
              <a:cs typeface="B Mitra" panose="00000400000000000000" pitchFamily="2" charset="-78"/>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6</a:t>
            </a:fld>
            <a:endParaRPr lang="en-US"/>
          </a:p>
        </p:txBody>
      </p:sp>
    </p:spTree>
    <p:extLst>
      <p:ext uri="{BB962C8B-B14F-4D97-AF65-F5344CB8AC3E}">
        <p14:creationId xmlns:p14="http://schemas.microsoft.com/office/powerpoint/2010/main" val="116112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6"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1378226" y="887896"/>
            <a:ext cx="9415196" cy="4757530"/>
          </a:xfrm>
        </p:spPr>
        <p:txBody>
          <a:bodyPr>
            <a:normAutofit/>
          </a:bodyPr>
          <a:lstStyle/>
          <a:p>
            <a:pPr marL="0" indent="0" algn="r" rtl="1">
              <a:buNone/>
            </a:pPr>
            <a:endParaRPr lang="fa-IR" dirty="0" smtClean="0">
              <a:cs typeface="B Mitra" panose="00000400000000000000" pitchFamily="2" charset="-78"/>
            </a:endParaRPr>
          </a:p>
          <a:p>
            <a:pPr marL="0" indent="0" algn="r" rtl="1">
              <a:buNone/>
            </a:pPr>
            <a:endParaRPr lang="fa-IR" dirty="0" smtClean="0">
              <a:cs typeface="B Mitra" panose="00000400000000000000" pitchFamily="2" charset="-78"/>
            </a:endParaRPr>
          </a:p>
          <a:p>
            <a:pPr marL="0" indent="0" algn="ctr" rtl="1">
              <a:lnSpc>
                <a:spcPct val="70000"/>
              </a:lnSpc>
              <a:buNone/>
            </a:pPr>
            <a:r>
              <a:rPr lang="fa-IR" sz="2600" b="1" dirty="0">
                <a:solidFill>
                  <a:srgbClr val="0070C0"/>
                </a:solidFill>
                <a:cs typeface="B Mitra" panose="00000400000000000000" pitchFamily="2" charset="-78"/>
              </a:rPr>
              <a:t>تمامی بخش‌های سامانه هم‌افزا، به لحاظ محتوایی و ابزاری کاملاً یکپارچه هستند.</a:t>
            </a:r>
            <a:endParaRPr lang="en-US" sz="2600" b="1" dirty="0">
              <a:solidFill>
                <a:srgbClr val="0070C0"/>
              </a:solidFill>
              <a:cs typeface="B Mitra" panose="00000400000000000000" pitchFamily="2" charset="-78"/>
            </a:endParaRPr>
          </a:p>
          <a:p>
            <a:pPr marL="0" indent="0" algn="ctr" rtl="1">
              <a:lnSpc>
                <a:spcPct val="70000"/>
              </a:lnSpc>
              <a:buNone/>
            </a:pPr>
            <a:endParaRPr lang="en-US" sz="2600" b="1" dirty="0">
              <a:solidFill>
                <a:srgbClr val="0070C0"/>
              </a:solidFill>
              <a:cs typeface="B Mitra" panose="00000400000000000000" pitchFamily="2" charset="-78"/>
            </a:endParaRPr>
          </a:p>
          <a:p>
            <a:pPr marL="0" indent="0" algn="just" rtl="1">
              <a:buNone/>
            </a:pPr>
            <a:r>
              <a:rPr lang="fa-IR" cap="small" dirty="0" smtClean="0">
                <a:solidFill>
                  <a:schemeClr val="bg1">
                    <a:lumMod val="50000"/>
                  </a:schemeClr>
                </a:solidFill>
                <a:cs typeface="B Mitra" panose="00000400000000000000" pitchFamily="2" charset="-78"/>
              </a:rPr>
              <a:t>مثال</a:t>
            </a:r>
            <a:r>
              <a:rPr lang="fa-IR" cap="small" dirty="0">
                <a:solidFill>
                  <a:schemeClr val="bg1">
                    <a:lumMod val="50000"/>
                  </a:schemeClr>
                </a:solidFill>
                <a:cs typeface="B Mitra" panose="00000400000000000000" pitchFamily="2" charset="-78"/>
              </a:rPr>
              <a:t>: همه صفحات دانشنامه و اسناد (مقاله، کتاب، قانون و …) دارای دیوار هستند که به‌عنوان فضایی برای بحث و پرسش و پاسخ می‌تواند مورداستفاده قرار گیرد. برخورداری از امکانات شبکه‌های اجتماعی در این بخش، تعامل مناسبی بین مؤلفان و صاحب‌نظران را فراهم می‌کند</a:t>
            </a:r>
            <a:r>
              <a:rPr lang="fa-IR" cap="small" dirty="0">
                <a:solidFill>
                  <a:schemeClr val="bg1">
                    <a:lumMod val="50000"/>
                  </a:schemeClr>
                </a:solidFill>
              </a:rPr>
              <a:t>.</a:t>
            </a:r>
            <a:endParaRPr lang="en-US" dirty="0">
              <a:solidFill>
                <a:schemeClr val="bg1">
                  <a:lumMod val="50000"/>
                </a:schemeClr>
              </a:solidFill>
            </a:endParaRPr>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7</a:t>
            </a:fld>
            <a:endParaRPr lang="en-US"/>
          </a:p>
        </p:txBody>
      </p:sp>
    </p:spTree>
    <p:extLst>
      <p:ext uri="{BB962C8B-B14F-4D97-AF65-F5344CB8AC3E}">
        <p14:creationId xmlns:p14="http://schemas.microsoft.com/office/powerpoint/2010/main" val="816606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8"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smtClean="0">
                <a:cs typeface="B Mitra" panose="00000400000000000000" pitchFamily="2" charset="-78"/>
              </a:rPr>
              <a:t>زیرسامانه‌های </a:t>
            </a:r>
            <a:r>
              <a:rPr lang="fa-IR" dirty="0">
                <a:cs typeface="B Mitra" panose="00000400000000000000" pitchFamily="2" charset="-78"/>
              </a:rPr>
              <a:t>پیش آماده عبارت‌اند از: </a:t>
            </a:r>
            <a:endParaRPr lang="fa-IR" dirty="0" smtClean="0">
              <a:cs typeface="B Mitra" panose="00000400000000000000" pitchFamily="2" charset="-78"/>
            </a:endParaRP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8</a:t>
            </a:fld>
            <a:endParaRPr lang="en-US"/>
          </a:p>
        </p:txBody>
      </p:sp>
      <p:sp>
        <p:nvSpPr>
          <p:cNvPr id="7" name="Content Placeholder 2"/>
          <p:cNvSpPr txBox="1">
            <a:spLocks/>
          </p:cNvSpPr>
          <p:nvPr/>
        </p:nvSpPr>
        <p:spPr>
          <a:xfrm>
            <a:off x="3637722"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Tree>
    <p:extLst>
      <p:ext uri="{BB962C8B-B14F-4D97-AF65-F5344CB8AC3E}">
        <p14:creationId xmlns:p14="http://schemas.microsoft.com/office/powerpoint/2010/main" val="538646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76257"/>
            <a:ext cx="12192000" cy="269496"/>
          </a:xfrm>
          <a:prstGeom prst="rect">
            <a:avLst/>
          </a:prstGeom>
        </p:spPr>
      </p:pic>
      <p:pic>
        <p:nvPicPr>
          <p:cNvPr id="10" name="Content Placeholder 9"/>
          <p:cNvPicPr>
            <a:picLocks noChangeAspect="1"/>
          </p:cNvPicPr>
          <p:nvPr/>
        </p:nvPicPr>
        <p:blipFill rotWithShape="1">
          <a:blip r:embed="rId4" cstate="print">
            <a:extLst>
              <a:ext uri="{28A0092B-C50C-407E-A947-70E740481C1C}">
                <a14:useLocalDpi xmlns:a14="http://schemas.microsoft.com/office/drawing/2010/main" val="0"/>
              </a:ext>
            </a:extLst>
          </a:blip>
          <a:srcRect l="18943" t="41744"/>
          <a:stretch/>
        </p:blipFill>
        <p:spPr>
          <a:xfrm>
            <a:off x="2346" y="6388093"/>
            <a:ext cx="12189654" cy="193650"/>
          </a:xfrm>
          <a:prstGeom prst="rect">
            <a:avLst/>
          </a:prstGeom>
        </p:spPr>
      </p:pic>
      <p:sp>
        <p:nvSpPr>
          <p:cNvPr id="122" name="Content Placeholder 2"/>
          <p:cNvSpPr>
            <a:spLocks noGrp="1"/>
          </p:cNvSpPr>
          <p:nvPr>
            <p:ph idx="1"/>
          </p:nvPr>
        </p:nvSpPr>
        <p:spPr>
          <a:xfrm>
            <a:off x="6268278" y="887896"/>
            <a:ext cx="4525144" cy="4757530"/>
          </a:xfrm>
        </p:spPr>
        <p:txBody>
          <a:bodyPr>
            <a:normAutofit/>
          </a:bodyPr>
          <a:lstStyle/>
          <a:p>
            <a:pPr marL="0" indent="0" algn="r" rtl="1">
              <a:buNone/>
            </a:pPr>
            <a:endParaRPr lang="fa-IR" dirty="0" smtClean="0">
              <a:cs typeface="B Mitra" panose="00000400000000000000" pitchFamily="2" charset="-78"/>
            </a:endParaRPr>
          </a:p>
          <a:p>
            <a:pPr marL="0" indent="0" algn="just" rtl="1" fontAlgn="base">
              <a:buNone/>
            </a:pPr>
            <a:r>
              <a:rPr lang="fa-IR" dirty="0">
                <a:cs typeface="B Mitra" panose="00000400000000000000" pitchFamily="2" charset="-78"/>
              </a:rPr>
              <a:t>زیرسامانه‌های پیش آماده عبارت‌اند از: </a:t>
            </a:r>
          </a:p>
          <a:p>
            <a:pPr marL="0" indent="0" algn="just" rtl="1" fontAlgn="base">
              <a:buNone/>
            </a:pPr>
            <a:endParaRPr lang="fa-IR" dirty="0" smtClean="0">
              <a:cs typeface="B Mitra" panose="00000400000000000000" pitchFamily="2" charset="-78"/>
            </a:endParaRPr>
          </a:p>
          <a:p>
            <a:pPr algn="just" rtl="1" fontAlgn="base"/>
            <a:r>
              <a:rPr lang="fa-IR" dirty="0" smtClean="0">
                <a:cs typeface="B Mitra" panose="00000400000000000000" pitchFamily="2" charset="-78"/>
              </a:rPr>
              <a:t>قرآن کریم</a:t>
            </a:r>
          </a:p>
          <a:p>
            <a:pPr algn="just" rtl="1" fontAlgn="base"/>
            <a:r>
              <a:rPr lang="fa-IR" dirty="0" smtClean="0">
                <a:cs typeface="B Mitra" panose="00000400000000000000" pitchFamily="2" charset="-78"/>
              </a:rPr>
              <a:t>دانشنامه</a:t>
            </a:r>
          </a:p>
          <a:p>
            <a:pPr algn="just" rtl="1" fontAlgn="base"/>
            <a:r>
              <a:rPr lang="fa-IR" dirty="0" smtClean="0">
                <a:cs typeface="B Mitra" panose="00000400000000000000" pitchFamily="2" charset="-78"/>
              </a:rPr>
              <a:t>اسناد </a:t>
            </a:r>
          </a:p>
          <a:p>
            <a:pPr algn="just" rtl="1" fontAlgn="base"/>
            <a:r>
              <a:rPr lang="fa-IR" dirty="0" smtClean="0">
                <a:cs typeface="B Mitra" panose="00000400000000000000" pitchFamily="2" charset="-78"/>
              </a:rPr>
              <a:t>اشخاص </a:t>
            </a:r>
          </a:p>
          <a:p>
            <a:pPr algn="just" rtl="1" fontAlgn="base"/>
            <a:r>
              <a:rPr lang="fa-IR" dirty="0" smtClean="0">
                <a:cs typeface="B Mitra" panose="00000400000000000000" pitchFamily="2" charset="-78"/>
              </a:rPr>
              <a:t>آموزش</a:t>
            </a:r>
          </a:p>
          <a:p>
            <a:pPr algn="just" rtl="1" fontAlgn="base"/>
            <a:r>
              <a:rPr lang="fa-IR" dirty="0">
                <a:cs typeface="B Mitra" panose="00000400000000000000" pitchFamily="2" charset="-78"/>
              </a:rPr>
              <a:t>رویداد</a:t>
            </a:r>
            <a:endParaRPr lang="fa-IR" dirty="0"/>
          </a:p>
        </p:txBody>
      </p:sp>
      <p:sp>
        <p:nvSpPr>
          <p:cNvPr id="50" name="TextBox 49"/>
          <p:cNvSpPr txBox="1"/>
          <p:nvPr/>
        </p:nvSpPr>
        <p:spPr>
          <a:xfrm>
            <a:off x="6096000" y="75927"/>
            <a:ext cx="5751443" cy="369332"/>
          </a:xfrm>
          <a:prstGeom prst="rect">
            <a:avLst/>
          </a:prstGeom>
          <a:noFill/>
        </p:spPr>
        <p:txBody>
          <a:bodyPr wrap="square" rtlCol="0">
            <a:spAutoFit/>
          </a:bodyPr>
          <a:lstStyle/>
          <a:p>
            <a:pPr lvl="0" algn="r" rtl="1"/>
            <a:r>
              <a:rPr lang="fa-IR" b="1" dirty="0" smtClean="0">
                <a:solidFill>
                  <a:srgbClr val="0070C0"/>
                </a:solidFill>
                <a:cs typeface="B Mitra" panose="00000400000000000000" pitchFamily="2" charset="-78"/>
              </a:rPr>
              <a:t>معماری سامانه دانش هم‌افزا</a:t>
            </a:r>
            <a:endParaRPr lang="en-US" b="1" dirty="0">
              <a:solidFill>
                <a:srgbClr val="0070C0"/>
              </a:solidFill>
              <a:cs typeface="B Mitra" panose="00000400000000000000" pitchFamily="2" charset="-78"/>
            </a:endParaRPr>
          </a:p>
        </p:txBody>
      </p:sp>
      <p:sp>
        <p:nvSpPr>
          <p:cNvPr id="2" name="Slide Number Placeholder 1"/>
          <p:cNvSpPr>
            <a:spLocks noGrp="1"/>
          </p:cNvSpPr>
          <p:nvPr>
            <p:ph type="sldNum" sz="quarter" idx="12"/>
          </p:nvPr>
        </p:nvSpPr>
        <p:spPr/>
        <p:txBody>
          <a:bodyPr/>
          <a:lstStyle/>
          <a:p>
            <a:fld id="{2E522C95-F6A9-4386-92CA-8A59C7DEBAD6}" type="slidenum">
              <a:rPr lang="en-US" smtClean="0"/>
              <a:t>9</a:t>
            </a:fld>
            <a:endParaRPr lang="en-US"/>
          </a:p>
        </p:txBody>
      </p:sp>
      <p:sp>
        <p:nvSpPr>
          <p:cNvPr id="7" name="Content Placeholder 2"/>
          <p:cNvSpPr txBox="1">
            <a:spLocks/>
          </p:cNvSpPr>
          <p:nvPr/>
        </p:nvSpPr>
        <p:spPr>
          <a:xfrm>
            <a:off x="1451113" y="887896"/>
            <a:ext cx="4525144" cy="475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 typeface="Arial" panose="020B0604020202020204" pitchFamily="34" charset="0"/>
              <a:buNone/>
            </a:pPr>
            <a:endParaRPr lang="fa-IR" dirty="0" smtClean="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endParaRPr lang="fa-IR" dirty="0">
              <a:cs typeface="B Mitra" panose="00000400000000000000" pitchFamily="2" charset="-78"/>
            </a:endParaRPr>
          </a:p>
          <a:p>
            <a:pPr algn="just" rtl="1" fontAlgn="base"/>
            <a:endParaRPr lang="fa-IR" dirty="0" smtClean="0">
              <a:cs typeface="B Mitra" panose="00000400000000000000" pitchFamily="2" charset="-78"/>
            </a:endParaRPr>
          </a:p>
          <a:p>
            <a:pPr algn="just" rtl="1" fontAlgn="base"/>
            <a:r>
              <a:rPr lang="fa-IR" dirty="0" smtClean="0">
                <a:cs typeface="B Mitra" panose="00000400000000000000" pitchFamily="2" charset="-78"/>
              </a:rPr>
              <a:t>پرس‌وجو</a:t>
            </a:r>
          </a:p>
          <a:p>
            <a:pPr algn="just" rtl="1" fontAlgn="base"/>
            <a:r>
              <a:rPr lang="fa-IR" dirty="0" smtClean="0">
                <a:cs typeface="B Mitra" panose="00000400000000000000" pitchFamily="2" charset="-78"/>
              </a:rPr>
              <a:t>تحلیل</a:t>
            </a:r>
          </a:p>
          <a:p>
            <a:pPr algn="just" rtl="1" fontAlgn="base"/>
            <a:r>
              <a:rPr lang="fa-IR" dirty="0" smtClean="0">
                <a:cs typeface="B Mitra" panose="00000400000000000000" pitchFamily="2" charset="-78"/>
              </a:rPr>
              <a:t>پایش</a:t>
            </a:r>
          </a:p>
          <a:p>
            <a:pPr algn="just" rtl="1" fontAlgn="base"/>
            <a:r>
              <a:rPr lang="fa-IR" dirty="0" smtClean="0">
                <a:cs typeface="B Mitra" panose="00000400000000000000" pitchFamily="2" charset="-78"/>
              </a:rPr>
              <a:t>بازار</a:t>
            </a:r>
          </a:p>
          <a:p>
            <a:pPr algn="just" rtl="1" fontAlgn="base"/>
            <a:r>
              <a:rPr lang="fa-IR" dirty="0" smtClean="0">
                <a:cs typeface="B Mitra" panose="00000400000000000000" pitchFamily="2" charset="-78"/>
              </a:rPr>
              <a:t>مشاوره</a:t>
            </a:r>
          </a:p>
          <a:p>
            <a:endParaRPr lang="fa-IR" dirty="0"/>
          </a:p>
        </p:txBody>
      </p:sp>
      <p:sp>
        <p:nvSpPr>
          <p:cNvPr id="8" name="Rounded Rectangular Callout 7"/>
          <p:cNvSpPr/>
          <p:nvPr/>
        </p:nvSpPr>
        <p:spPr>
          <a:xfrm>
            <a:off x="593494" y="909169"/>
            <a:ext cx="6946994" cy="5091719"/>
          </a:xfrm>
          <a:prstGeom prst="wedgeRoundRectCallout">
            <a:avLst>
              <a:gd name="adj1" fmla="val 74803"/>
              <a:gd name="adj2" fmla="val -15954"/>
              <a:gd name="adj3" fmla="val 16667"/>
            </a:avLst>
          </a:prstGeom>
          <a:solidFill>
            <a:schemeClr val="bg2">
              <a:alpha val="99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lstStyle/>
          <a:p>
            <a:pPr algn="ctr">
              <a:defRPr/>
            </a:pPr>
            <a:r>
              <a:rPr lang="fa-IR" sz="2000" b="1" dirty="0" smtClean="0">
                <a:solidFill>
                  <a:schemeClr val="accent1">
                    <a:lumMod val="50000"/>
                  </a:schemeClr>
                </a:solidFill>
                <a:cs typeface="B Mitra" panose="00000400000000000000" pitchFamily="2" charset="-78"/>
              </a:rPr>
              <a:t>قرآن کریم</a:t>
            </a:r>
            <a:endParaRPr lang="en-US" sz="2000" b="1" dirty="0" smtClean="0">
              <a:solidFill>
                <a:schemeClr val="accent1">
                  <a:lumMod val="50000"/>
                </a:schemeClr>
              </a:solidFill>
              <a:cs typeface="B Mitra" panose="00000400000000000000" pitchFamily="2" charset="-78"/>
            </a:endParaRPr>
          </a:p>
          <a:p>
            <a:pPr algn="ctr">
              <a:defRPr/>
            </a:pPr>
            <a:endParaRPr lang="en-US" sz="2000" b="1" dirty="0">
              <a:solidFill>
                <a:schemeClr val="accent1">
                  <a:lumMod val="50000"/>
                </a:schemeClr>
              </a:solidFill>
              <a:cs typeface="B Mitra" panose="00000400000000000000" pitchFamily="2" charset="-78"/>
            </a:endParaRPr>
          </a:p>
          <a:p>
            <a:pPr algn="ctr" rtl="1"/>
            <a:r>
              <a:rPr lang="ar-SA" sz="2400" dirty="0">
                <a:solidFill>
                  <a:srgbClr val="FF0000"/>
                </a:solidFill>
                <a:cs typeface="B Mitra" panose="00000400000000000000" pitchFamily="2" charset="-78"/>
              </a:rPr>
              <a:t>قرآن منبع اصلی علم بشر </a:t>
            </a:r>
            <a:r>
              <a:rPr lang="ar-SA" sz="2400" dirty="0" smtClean="0">
                <a:solidFill>
                  <a:srgbClr val="FF0000"/>
                </a:solidFill>
                <a:cs typeface="B Mitra" panose="00000400000000000000" pitchFamily="2" charset="-78"/>
              </a:rPr>
              <a:t>است</a:t>
            </a:r>
            <a:r>
              <a:rPr lang="fa-IR" sz="2400" dirty="0" smtClean="0">
                <a:solidFill>
                  <a:srgbClr val="FF0000"/>
                </a:solidFill>
                <a:cs typeface="B Mitra" panose="00000400000000000000" pitchFamily="2" charset="-78"/>
              </a:rPr>
              <a:t>.</a:t>
            </a:r>
          </a:p>
          <a:p>
            <a:pPr algn="just" rtl="1"/>
            <a:endParaRPr lang="fa-IR" sz="2000" dirty="0" smtClean="0">
              <a:solidFill>
                <a:schemeClr val="tx1"/>
              </a:solidFill>
              <a:cs typeface="B Mitra" panose="00000400000000000000" pitchFamily="2" charset="-78"/>
            </a:endParaRPr>
          </a:p>
          <a:p>
            <a:pPr algn="ctr" rtl="1"/>
            <a:r>
              <a:rPr lang="fa-IR" sz="2000" dirty="0" smtClean="0">
                <a:solidFill>
                  <a:srgbClr val="0070C0"/>
                </a:solidFill>
                <a:cs typeface="B Mitra" panose="00000400000000000000" pitchFamily="2" charset="-78"/>
              </a:rPr>
              <a:t>ای</a:t>
            </a:r>
            <a:r>
              <a:rPr lang="ar-SA" sz="2000" dirty="0" smtClean="0">
                <a:solidFill>
                  <a:srgbClr val="0070C0"/>
                </a:solidFill>
                <a:cs typeface="B Mitra" panose="00000400000000000000" pitchFamily="2" charset="-78"/>
              </a:rPr>
              <a:t>ن </a:t>
            </a:r>
            <a:r>
              <a:rPr lang="ar-SA" sz="2000" dirty="0">
                <a:solidFill>
                  <a:srgbClr val="0070C0"/>
                </a:solidFill>
                <a:cs typeface="B Mitra" panose="00000400000000000000" pitchFamily="2" charset="-78"/>
              </a:rPr>
              <a:t>بخش برای تسهیل دسترسی به محتوای قرآن و ارتباط دهی محتوای سایر بخش‌ها با آیات قرآن طراحی‌شده است</a:t>
            </a:r>
            <a:r>
              <a:rPr lang="en-US" sz="2000" dirty="0" smtClean="0">
                <a:solidFill>
                  <a:srgbClr val="0070C0"/>
                </a:solidFill>
                <a:cs typeface="B Mitra" panose="00000400000000000000" pitchFamily="2" charset="-78"/>
              </a:rPr>
              <a:t>.</a:t>
            </a:r>
            <a:endParaRPr lang="fa-IR" sz="2000" dirty="0" smtClean="0">
              <a:solidFill>
                <a:srgbClr val="0070C0"/>
              </a:solidFill>
              <a:cs typeface="B Mitra" panose="00000400000000000000" pitchFamily="2" charset="-78"/>
            </a:endParaRPr>
          </a:p>
          <a:p>
            <a:pPr algn="just" rtl="1"/>
            <a:endParaRPr lang="en-US" sz="2000" dirty="0">
              <a:solidFill>
                <a:schemeClr val="tx1"/>
              </a:solidFill>
              <a:cs typeface="B Mitra" panose="00000400000000000000" pitchFamily="2" charset="-78"/>
            </a:endParaRPr>
          </a:p>
          <a:p>
            <a:pPr marL="342900" indent="-342900" algn="just" rtl="1">
              <a:buFont typeface="Arial" panose="020B0604020202020204" pitchFamily="34" charset="0"/>
              <a:buChar char="•"/>
            </a:pPr>
            <a:r>
              <a:rPr lang="ar-SA" sz="2000" dirty="0">
                <a:solidFill>
                  <a:schemeClr val="tx1"/>
                </a:solidFill>
                <a:cs typeface="B Mitra" panose="00000400000000000000" pitchFamily="2" charset="-78"/>
              </a:rPr>
              <a:t>اگر مفاهیم «قرآن کریم» به‌خوبی درک شوند، ساختار ذهنی مطلوبی برای درک جهان فراهم می‌شود؛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ar-SA" sz="2000" dirty="0" smtClean="0">
                <a:solidFill>
                  <a:schemeClr val="tx1"/>
                </a:solidFill>
                <a:cs typeface="B Mitra" panose="00000400000000000000" pitchFamily="2" charset="-78"/>
              </a:rPr>
              <a:t>اگر </a:t>
            </a:r>
            <a:r>
              <a:rPr lang="ar-SA" sz="2000" dirty="0">
                <a:solidFill>
                  <a:schemeClr val="tx1"/>
                </a:solidFill>
                <a:cs typeface="B Mitra" panose="00000400000000000000" pitchFamily="2" charset="-78"/>
              </a:rPr>
              <a:t>احکام «فرقان» به‌درستی فهمیده شود، مبناهای ارزشی لازم برای شناخت حق و عمل صالح فراهم می‌شود؛ </a:t>
            </a:r>
            <a:endParaRPr lang="fa-IR" sz="2000" dirty="0" smtClean="0">
              <a:solidFill>
                <a:schemeClr val="tx1"/>
              </a:solidFill>
              <a:cs typeface="B Mitra" panose="00000400000000000000" pitchFamily="2" charset="-78"/>
            </a:endParaRPr>
          </a:p>
          <a:p>
            <a:pPr marL="342900" indent="-342900" algn="just" rtl="1">
              <a:buFont typeface="Arial" panose="020B0604020202020204" pitchFamily="34" charset="0"/>
              <a:buChar char="•"/>
            </a:pPr>
            <a:r>
              <a:rPr lang="ar-SA" sz="2000" dirty="0" smtClean="0">
                <a:solidFill>
                  <a:schemeClr val="tx1"/>
                </a:solidFill>
                <a:cs typeface="B Mitra" panose="00000400000000000000" pitchFamily="2" charset="-78"/>
              </a:rPr>
              <a:t>«</a:t>
            </a:r>
            <a:r>
              <a:rPr lang="ar-SA" sz="2000" dirty="0">
                <a:solidFill>
                  <a:schemeClr val="tx1"/>
                </a:solidFill>
                <a:cs typeface="B Mitra" panose="00000400000000000000" pitchFamily="2" charset="-78"/>
              </a:rPr>
              <a:t>تنزیل» دربردارنده ایده‌های زیادی برای شناخت و تصمیم‌گیری است</a:t>
            </a:r>
            <a:r>
              <a:rPr lang="en-US" sz="2000" dirty="0">
                <a:solidFill>
                  <a:schemeClr val="tx1"/>
                </a:solidFill>
                <a:cs typeface="B Mitra" panose="00000400000000000000" pitchFamily="2" charset="-78"/>
              </a:rPr>
              <a:t>.</a:t>
            </a:r>
          </a:p>
          <a:p>
            <a:pPr marL="342900" indent="-342900" algn="just" rtl="1">
              <a:buFont typeface="Arial" panose="020B0604020202020204" pitchFamily="34" charset="0"/>
              <a:buChar char="•"/>
            </a:pPr>
            <a:r>
              <a:rPr lang="ar-SA" sz="2000" dirty="0">
                <a:solidFill>
                  <a:schemeClr val="tx1"/>
                </a:solidFill>
                <a:cs typeface="B Mitra" panose="00000400000000000000" pitchFamily="2" charset="-78"/>
              </a:rPr>
              <a:t>خواندن (متن و یا ترجمه)، شنیدن (متن و یا ترجمه) و تدبر در «ذکر» به‌طور مکرر و هرروزه برای «</a:t>
            </a:r>
            <a:r>
              <a:rPr lang="ar-SA" sz="2000" dirty="0">
                <a:solidFill>
                  <a:srgbClr val="FF0000"/>
                </a:solidFill>
                <a:cs typeface="B Mitra" panose="00000400000000000000" pitchFamily="2" charset="-78"/>
              </a:rPr>
              <a:t>بهداشت ذهن و طهارت روح</a:t>
            </a:r>
            <a:r>
              <a:rPr lang="ar-SA" sz="2000" dirty="0">
                <a:solidFill>
                  <a:schemeClr val="tx1"/>
                </a:solidFill>
                <a:cs typeface="B Mitra" panose="00000400000000000000" pitchFamily="2" charset="-78"/>
              </a:rPr>
              <a:t>» ضروری است؛ </a:t>
            </a:r>
            <a:endParaRPr lang="fa-IR" sz="2000" b="1" dirty="0" smtClean="0">
              <a:solidFill>
                <a:schemeClr val="tx1"/>
              </a:solidFill>
              <a:cs typeface="B Mitra" pitchFamily="2" charset="-78"/>
            </a:endParaRPr>
          </a:p>
          <a:p>
            <a:pPr algn="ctr">
              <a:defRPr/>
            </a:pPr>
            <a:endParaRPr lang="fa-IR" sz="2000" b="1" dirty="0">
              <a:solidFill>
                <a:schemeClr val="tx1"/>
              </a:solidFill>
              <a:cs typeface="B Mitra" pitchFamily="2" charset="-78"/>
            </a:endParaRPr>
          </a:p>
        </p:txBody>
      </p:sp>
    </p:spTree>
    <p:extLst>
      <p:ext uri="{BB962C8B-B14F-4D97-AF65-F5344CB8AC3E}">
        <p14:creationId xmlns:p14="http://schemas.microsoft.com/office/powerpoint/2010/main" val="3232897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3080</Words>
  <Application>Microsoft Office PowerPoint</Application>
  <PresentationFormat>Widescreen</PresentationFormat>
  <Paragraphs>728</Paragraphs>
  <Slides>49</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B Mitra</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Hamafza1</cp:lastModifiedBy>
  <cp:revision>97</cp:revision>
  <dcterms:created xsi:type="dcterms:W3CDTF">2015-01-26T18:18:04Z</dcterms:created>
  <dcterms:modified xsi:type="dcterms:W3CDTF">2015-05-01T14:36:51Z</dcterms:modified>
</cp:coreProperties>
</file>