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58" r:id="rId4"/>
    <p:sldId id="261" r:id="rId5"/>
    <p:sldId id="257" r:id="rId6"/>
    <p:sldId id="278" r:id="rId7"/>
    <p:sldId id="259" r:id="rId8"/>
    <p:sldId id="279" r:id="rId9"/>
    <p:sldId id="260" r:id="rId10"/>
    <p:sldId id="277" r:id="rId11"/>
    <p:sldId id="262" r:id="rId12"/>
    <p:sldId id="263" r:id="rId13"/>
    <p:sldId id="267" r:id="rId14"/>
    <p:sldId id="282" r:id="rId15"/>
    <p:sldId id="268" r:id="rId16"/>
    <p:sldId id="283" r:id="rId17"/>
    <p:sldId id="269" r:id="rId18"/>
    <p:sldId id="284" r:id="rId19"/>
    <p:sldId id="276"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9C6D"/>
    <a:srgbClr val="197278"/>
    <a:srgbClr val="1AAB40"/>
    <a:srgbClr val="A7FCA1"/>
    <a:srgbClr val="D645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Git\World-WIde-COVID\Insight\ASEAN_Country%20Informatiuon_Insight\Excel_Dashbo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Git\World-WIde-COVID\Insight\Country%20Comparison\Excell_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Git\World-WIde-COVID\Insight\Country%20Comparison\Excell_Dashboard.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[Excel_Dashboard.xlsx]Pivot!PivotTable8</c:name>
    <c:fmtId val="13"/>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aseline="0"/>
              <a:t>Average Life Expectancy</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Pivot!$C$98</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Pivot!$B$99:$B$109</c:f>
              <c:strCache>
                <c:ptCount val="10"/>
                <c:pt idx="0">
                  <c:v>Myanmar</c:v>
                </c:pt>
                <c:pt idx="1">
                  <c:v>Laos</c:v>
                </c:pt>
                <c:pt idx="2">
                  <c:v>Cambodia</c:v>
                </c:pt>
                <c:pt idx="3">
                  <c:v>Philippines</c:v>
                </c:pt>
                <c:pt idx="4">
                  <c:v>Indonesia</c:v>
                </c:pt>
                <c:pt idx="5">
                  <c:v>Vietnam</c:v>
                </c:pt>
                <c:pt idx="6">
                  <c:v>Brunei</c:v>
                </c:pt>
                <c:pt idx="7">
                  <c:v>Malaysia</c:v>
                </c:pt>
                <c:pt idx="8">
                  <c:v>Thailand</c:v>
                </c:pt>
                <c:pt idx="9">
                  <c:v>Singapore</c:v>
                </c:pt>
              </c:strCache>
            </c:strRef>
          </c:cat>
          <c:val>
            <c:numRef>
              <c:f>Pivot!$C$99:$C$109</c:f>
              <c:numCache>
                <c:formatCode>0</c:formatCode>
                <c:ptCount val="10"/>
                <c:pt idx="0">
                  <c:v>67.129999999999782</c:v>
                </c:pt>
                <c:pt idx="1">
                  <c:v>67.919999999998623</c:v>
                </c:pt>
                <c:pt idx="2">
                  <c:v>69.820000000001116</c:v>
                </c:pt>
                <c:pt idx="3">
                  <c:v>71.230000000000274</c:v>
                </c:pt>
                <c:pt idx="4">
                  <c:v>71.72000000000088</c:v>
                </c:pt>
                <c:pt idx="5">
                  <c:v>75.399999999999309</c:v>
                </c:pt>
                <c:pt idx="6">
                  <c:v>75.860000000000511</c:v>
                </c:pt>
                <c:pt idx="7">
                  <c:v>76.160000000002157</c:v>
                </c:pt>
                <c:pt idx="8">
                  <c:v>77.149999999999196</c:v>
                </c:pt>
                <c:pt idx="9">
                  <c:v>83.619999999999251</c:v>
                </c:pt>
              </c:numCache>
            </c:numRef>
          </c:val>
          <c:smooth val="0"/>
          <c:extLst>
            <c:ext xmlns:c16="http://schemas.microsoft.com/office/drawing/2014/chart" uri="{C3380CC4-5D6E-409C-BE32-E72D297353CC}">
              <c16:uniqueId val="{00000000-C8F7-473D-86D1-9D561D119FC4}"/>
            </c:ext>
          </c:extLst>
        </c:ser>
        <c:dLbls>
          <c:dLblPos val="t"/>
          <c:showLegendKey val="0"/>
          <c:showVal val="1"/>
          <c:showCatName val="0"/>
          <c:showSerName val="0"/>
          <c:showPercent val="0"/>
          <c:showBubbleSize val="0"/>
        </c:dLbls>
        <c:marker val="1"/>
        <c:smooth val="0"/>
        <c:axId val="635848608"/>
        <c:axId val="635851232"/>
      </c:lineChart>
      <c:catAx>
        <c:axId val="635848608"/>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D" sz="1400" baseline="0"/>
                  <a:t>Location</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35851232"/>
        <c:crosses val="autoZero"/>
        <c:auto val="1"/>
        <c:lblAlgn val="ctr"/>
        <c:lblOffset val="100"/>
        <c:noMultiLvlLbl val="0"/>
      </c:catAx>
      <c:valAx>
        <c:axId val="635851232"/>
        <c:scaling>
          <c:orientation val="minMax"/>
          <c:max val="100"/>
          <c:min val="50"/>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D" sz="1400" baseline="0"/>
                  <a:t>Year</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35848608"/>
        <c:crosses val="autoZero"/>
        <c:crossBetween val="between"/>
        <c:majorUnit val="10"/>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[Excell_Dashboard.xlsx]Pivot!PivotTable3</c:name>
    <c:fmtId val="3"/>
  </c:pivotSource>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a:t>Human Development Index</a:t>
            </a:r>
          </a:p>
        </c:rich>
      </c:tx>
      <c:layout>
        <c:manualLayout>
          <c:xMode val="edge"/>
          <c:yMode val="edge"/>
          <c:x val="0.26319649285325403"/>
          <c:y val="4.1666666666666664E-2"/>
        </c:manualLayout>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4">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4">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4">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4">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4">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4">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Pivot!$I$2</c:f>
              <c:strCache>
                <c:ptCount val="1"/>
                <c:pt idx="0">
                  <c:v>Total</c:v>
                </c:pt>
              </c:strCache>
            </c:strRef>
          </c:tx>
          <c:spPr>
            <a:solidFill>
              <a:schemeClr val="accent4">
                <a:lumMod val="60000"/>
                <a:lumOff val="40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Pivot!$H$3:$H$5</c:f>
              <c:strCache>
                <c:ptCount val="2"/>
                <c:pt idx="0">
                  <c:v>Philippines</c:v>
                </c:pt>
                <c:pt idx="1">
                  <c:v>Vietnam</c:v>
                </c:pt>
              </c:strCache>
            </c:strRef>
          </c:cat>
          <c:val>
            <c:numRef>
              <c:f>Pivot!$I$3:$I$5</c:f>
              <c:numCache>
                <c:formatCode>0%</c:formatCode>
                <c:ptCount val="2"/>
                <c:pt idx="0">
                  <c:v>0.72</c:v>
                </c:pt>
                <c:pt idx="1">
                  <c:v>0.7</c:v>
                </c:pt>
              </c:numCache>
            </c:numRef>
          </c:val>
          <c:extLst>
            <c:ext xmlns:c16="http://schemas.microsoft.com/office/drawing/2014/chart" uri="{C3380CC4-5D6E-409C-BE32-E72D297353CC}">
              <c16:uniqueId val="{00000000-053B-4BC8-A1E7-E58556716979}"/>
            </c:ext>
          </c:extLst>
        </c:ser>
        <c:dLbls>
          <c:dLblPos val="outEnd"/>
          <c:showLegendKey val="0"/>
          <c:showVal val="1"/>
          <c:showCatName val="0"/>
          <c:showSerName val="0"/>
          <c:showPercent val="0"/>
          <c:showBubbleSize val="0"/>
        </c:dLbls>
        <c:gapWidth val="219"/>
        <c:overlap val="-27"/>
        <c:axId val="398229608"/>
        <c:axId val="398221408"/>
      </c:barChart>
      <c:catAx>
        <c:axId val="398229608"/>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D" sz="1400"/>
                  <a:t>Country Name</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98221408"/>
        <c:crosses val="autoZero"/>
        <c:auto val="1"/>
        <c:lblAlgn val="ctr"/>
        <c:lblOffset val="100"/>
        <c:noMultiLvlLbl val="0"/>
      </c:catAx>
      <c:valAx>
        <c:axId val="398221408"/>
        <c:scaling>
          <c:orientation val="minMax"/>
          <c:max val="0.8"/>
          <c:min val="0.60000000000000009"/>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98229608"/>
        <c:crosses val="autoZero"/>
        <c:crossBetween val="between"/>
        <c:majorUnit val="5.000000000000001E-2"/>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sz="12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ID" sz="1600" baseline="0"/>
              <a:t>Population with Density as volume</a:t>
            </a:r>
          </a:p>
        </c:rich>
      </c:tx>
      <c:layout>
        <c:manualLayout>
          <c:xMode val="edge"/>
          <c:yMode val="edge"/>
          <c:x val="0.28183333333333332"/>
          <c:y val="3.7037037037037035E-2"/>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524759405074365"/>
          <c:y val="0.17171296296296296"/>
          <c:w val="0.81419685039370082"/>
          <c:h val="0.66625000000000001"/>
        </c:manualLayout>
      </c:layout>
      <c:bubbleChart>
        <c:varyColors val="0"/>
        <c:ser>
          <c:idx val="0"/>
          <c:order val="0"/>
          <c:spPr>
            <a:solidFill>
              <a:schemeClr val="accent1"/>
            </a:solidFill>
            <a:ln>
              <a:noFill/>
            </a:ln>
            <a:effectLst/>
          </c:spPr>
          <c:invertIfNegative val="0"/>
          <c:dPt>
            <c:idx val="0"/>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1-3AA4-4A7B-8F51-D472A7AFAA2B}"/>
              </c:ext>
            </c:extLst>
          </c:dPt>
          <c:dPt>
            <c:idx val="1"/>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3-3AA4-4A7B-8F51-D472A7AFAA2B}"/>
              </c:ext>
            </c:extLst>
          </c:dPt>
          <c:dLbls>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1-3AA4-4A7B-8F51-D472A7AFAA2B}"/>
                </c:ext>
              </c:extLst>
            </c:dLbl>
            <c:dLbl>
              <c:idx val="1"/>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accent2">
                          <a:lumMod val="75000"/>
                        </a:schemeClr>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3-3AA4-4A7B-8F51-D472A7AFAA2B}"/>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strRef>
              <c:f>Pivot!$B$3:$B$4</c:f>
              <c:strCache>
                <c:ptCount val="2"/>
                <c:pt idx="0">
                  <c:v>Philippines</c:v>
                </c:pt>
                <c:pt idx="1">
                  <c:v>Vietnam</c:v>
                </c:pt>
              </c:strCache>
            </c:strRef>
          </c:xVal>
          <c:yVal>
            <c:numRef>
              <c:f>Pivot!$C$3:$C$4</c:f>
              <c:numCache>
                <c:formatCode>0</c:formatCode>
                <c:ptCount val="2"/>
                <c:pt idx="0">
                  <c:v>115559008</c:v>
                </c:pt>
                <c:pt idx="1">
                  <c:v>98186856</c:v>
                </c:pt>
              </c:numCache>
            </c:numRef>
          </c:yVal>
          <c:bubbleSize>
            <c:numRef>
              <c:f>Pivot!$L$3:$L$4</c:f>
              <c:numCache>
                <c:formatCode>0</c:formatCode>
                <c:ptCount val="2"/>
                <c:pt idx="0">
                  <c:v>351873</c:v>
                </c:pt>
                <c:pt idx="1">
                  <c:v>308127</c:v>
                </c:pt>
              </c:numCache>
            </c:numRef>
          </c:bubbleSize>
          <c:bubble3D val="0"/>
          <c:extLst>
            <c:ext xmlns:c16="http://schemas.microsoft.com/office/drawing/2014/chart" uri="{C3380CC4-5D6E-409C-BE32-E72D297353CC}">
              <c16:uniqueId val="{00000004-3AA4-4A7B-8F51-D472A7AFAA2B}"/>
            </c:ext>
          </c:extLst>
        </c:ser>
        <c:dLbls>
          <c:dLblPos val="ctr"/>
          <c:showLegendKey val="0"/>
          <c:showVal val="1"/>
          <c:showCatName val="0"/>
          <c:showSerName val="0"/>
          <c:showPercent val="0"/>
          <c:showBubbleSize val="0"/>
        </c:dLbls>
        <c:bubbleScale val="100"/>
        <c:showNegBubbles val="0"/>
        <c:axId val="728690416"/>
        <c:axId val="728691400"/>
      </c:bubbleChart>
      <c:valAx>
        <c:axId val="728690416"/>
        <c:scaling>
          <c:orientation val="minMax"/>
        </c:scaling>
        <c:delete val="1"/>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D" sz="1400" baseline="0"/>
                  <a:t>Phillipines</a:t>
                </a:r>
              </a:p>
            </c:rich>
          </c:tx>
          <c:layout>
            <c:manualLayout>
              <c:xMode val="edge"/>
              <c:yMode val="edge"/>
              <c:x val="0.39345396260451965"/>
              <c:y val="0.87962962962962965"/>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crossAx val="728691400"/>
        <c:crosses val="autoZero"/>
        <c:crossBetween val="midCat"/>
      </c:valAx>
      <c:valAx>
        <c:axId val="72869140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728690416"/>
        <c:crosses val="autoZero"/>
        <c:crossBetween val="midCat"/>
        <c:dispUnits>
          <c:builtInUnit val="millions"/>
          <c:dispUnitsLbl>
            <c:layout>
              <c:manualLayout>
                <c:xMode val="edge"/>
                <c:yMode val="edge"/>
                <c:x val="1.5901814517767322E-2"/>
                <c:y val="0.40319444444444447"/>
              </c:manualLayout>
            </c:layout>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4.png"/></Relationships>
</file>

<file path=ppt/diagrams/_rels/data2.xml.rels><?xml version="1.0" encoding="UTF-8" standalone="yes"?>
<Relationships xmlns="http://schemas.openxmlformats.org/package/2006/relationships"><Relationship Id="rId1" Type="http://schemas.openxmlformats.org/officeDocument/2006/relationships/image" Target="../media/image5.png"/></Relationships>
</file>

<file path=ppt/diagrams/_rels/data3.xml.rels><?xml version="1.0" encoding="UTF-8" standalone="yes"?>
<Relationships xmlns="http://schemas.openxmlformats.org/package/2006/relationships"><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png"/></Relationships>
</file>

<file path=ppt/diagrams/_rels/drawing2.xml.rels><?xml version="1.0" encoding="UTF-8" standalone="yes"?>
<Relationships xmlns="http://schemas.openxmlformats.org/package/2006/relationships"><Relationship Id="rId1" Type="http://schemas.openxmlformats.org/officeDocument/2006/relationships/image" Target="../media/image5.png"/></Relationships>
</file>

<file path=ppt/diagrams/_rels/drawing3.xml.rels><?xml version="1.0" encoding="UTF-8" standalone="yes"?>
<Relationships xmlns="http://schemas.openxmlformats.org/package/2006/relationships"><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A04EF9-6CA7-404E-9B73-13D2EC8BAAC2}" type="doc">
      <dgm:prSet loTypeId="urn:microsoft.com/office/officeart/2009/layout/CirclePictureHierarchy" loCatId="hierarchy" qsTypeId="urn:microsoft.com/office/officeart/2005/8/quickstyle/simple1" qsCatId="simple" csTypeId="urn:microsoft.com/office/officeart/2005/8/colors/accent1_2" csCatId="accent1" phldr="1"/>
      <dgm:spPr/>
    </dgm:pt>
    <dgm:pt modelId="{66D820F5-3D8D-466A-A586-CA0F511E0018}">
      <dgm:prSet phldrT="[Text]"/>
      <dgm:spPr/>
      <dgm:t>
        <a:bodyPr/>
        <a:lstStyle/>
        <a:p>
          <a:endParaRPr lang="en-ID"/>
        </a:p>
      </dgm:t>
    </dgm:pt>
    <dgm:pt modelId="{8C2FFEC3-C625-4F47-8EBA-3893108F5DD1}" type="parTrans" cxnId="{FE6574DC-F90D-4F20-A17D-FDDA998B29B3}">
      <dgm:prSet/>
      <dgm:spPr/>
      <dgm:t>
        <a:bodyPr/>
        <a:lstStyle/>
        <a:p>
          <a:endParaRPr lang="en-ID"/>
        </a:p>
      </dgm:t>
    </dgm:pt>
    <dgm:pt modelId="{B100CD84-C771-496C-A640-87351AE24E0F}" type="sibTrans" cxnId="{FE6574DC-F90D-4F20-A17D-FDDA998B29B3}">
      <dgm:prSet/>
      <dgm:spPr/>
      <dgm:t>
        <a:bodyPr/>
        <a:lstStyle/>
        <a:p>
          <a:endParaRPr lang="en-ID"/>
        </a:p>
      </dgm:t>
    </dgm:pt>
    <dgm:pt modelId="{9605716B-8ED0-4FB6-A305-642A605EBBB7}" type="pres">
      <dgm:prSet presAssocID="{0DA04EF9-6CA7-404E-9B73-13D2EC8BAAC2}" presName="hierChild1" presStyleCnt="0">
        <dgm:presLayoutVars>
          <dgm:chPref val="1"/>
          <dgm:dir/>
          <dgm:animOne val="branch"/>
          <dgm:animLvl val="lvl"/>
          <dgm:resizeHandles/>
        </dgm:presLayoutVars>
      </dgm:prSet>
      <dgm:spPr/>
    </dgm:pt>
    <dgm:pt modelId="{EE90E5EA-073B-4372-BA9D-233E96434C55}" type="pres">
      <dgm:prSet presAssocID="{66D820F5-3D8D-466A-A586-CA0F511E0018}" presName="hierRoot1" presStyleCnt="0"/>
      <dgm:spPr/>
    </dgm:pt>
    <dgm:pt modelId="{124836FD-13A9-4AE1-9399-B65A87A76814}" type="pres">
      <dgm:prSet presAssocID="{66D820F5-3D8D-466A-A586-CA0F511E0018}" presName="composite" presStyleCnt="0"/>
      <dgm:spPr/>
    </dgm:pt>
    <dgm:pt modelId="{2D36D558-72E3-4012-9045-BC65E839EB21}" type="pres">
      <dgm:prSet presAssocID="{66D820F5-3D8D-466A-A586-CA0F511E0018}" presName="image" presStyleLbl="node0" presStyleIdx="0" presStyleCnt="1" custScaleX="173708" custScaleY="173708" custLinFactNeighborX="73539" custLinFactNeighborY="-4697"/>
      <dgm:spPr>
        <a:blipFill>
          <a:blip xmlns:r="http://schemas.openxmlformats.org/officeDocument/2006/relationships" r:embed="rId1"/>
          <a:srcRect/>
          <a:stretch>
            <a:fillRect l="-18000" r="-18000"/>
          </a:stretch>
        </a:blipFill>
        <a:ln w="25400">
          <a:solidFill>
            <a:srgbClr val="197278"/>
          </a:solidFill>
        </a:ln>
      </dgm:spPr>
    </dgm:pt>
    <dgm:pt modelId="{5C7A439F-73E3-47D0-96E6-F23BA9526874}" type="pres">
      <dgm:prSet presAssocID="{66D820F5-3D8D-466A-A586-CA0F511E0018}" presName="text" presStyleLbl="revTx" presStyleIdx="0" presStyleCnt="1">
        <dgm:presLayoutVars>
          <dgm:chPref val="3"/>
        </dgm:presLayoutVars>
      </dgm:prSet>
      <dgm:spPr/>
    </dgm:pt>
    <dgm:pt modelId="{3E3080F8-BE1A-474E-8D2D-4CBFB099ECE5}" type="pres">
      <dgm:prSet presAssocID="{66D820F5-3D8D-466A-A586-CA0F511E0018}" presName="hierChild2" presStyleCnt="0"/>
      <dgm:spPr/>
    </dgm:pt>
  </dgm:ptLst>
  <dgm:cxnLst>
    <dgm:cxn modelId="{953AD56F-11A2-4AD6-9F55-1FF273E24034}" type="presOf" srcId="{66D820F5-3D8D-466A-A586-CA0F511E0018}" destId="{5C7A439F-73E3-47D0-96E6-F23BA9526874}" srcOrd="0" destOrd="0" presId="urn:microsoft.com/office/officeart/2009/layout/CirclePictureHierarchy"/>
    <dgm:cxn modelId="{6F546FB7-EFC7-4D5C-8D14-BDBC2A16D24B}" type="presOf" srcId="{0DA04EF9-6CA7-404E-9B73-13D2EC8BAAC2}" destId="{9605716B-8ED0-4FB6-A305-642A605EBBB7}" srcOrd="0" destOrd="0" presId="urn:microsoft.com/office/officeart/2009/layout/CirclePictureHierarchy"/>
    <dgm:cxn modelId="{FE6574DC-F90D-4F20-A17D-FDDA998B29B3}" srcId="{0DA04EF9-6CA7-404E-9B73-13D2EC8BAAC2}" destId="{66D820F5-3D8D-466A-A586-CA0F511E0018}" srcOrd="0" destOrd="0" parTransId="{8C2FFEC3-C625-4F47-8EBA-3893108F5DD1}" sibTransId="{B100CD84-C771-496C-A640-87351AE24E0F}"/>
    <dgm:cxn modelId="{ABE63375-5A9F-40EE-BC7F-7C47BF46D1F6}" type="presParOf" srcId="{9605716B-8ED0-4FB6-A305-642A605EBBB7}" destId="{EE90E5EA-073B-4372-BA9D-233E96434C55}" srcOrd="0" destOrd="0" presId="urn:microsoft.com/office/officeart/2009/layout/CirclePictureHierarchy"/>
    <dgm:cxn modelId="{7863CDD7-FD90-4CDE-8508-D37231C9CBDC}" type="presParOf" srcId="{EE90E5EA-073B-4372-BA9D-233E96434C55}" destId="{124836FD-13A9-4AE1-9399-B65A87A76814}" srcOrd="0" destOrd="0" presId="urn:microsoft.com/office/officeart/2009/layout/CirclePictureHierarchy"/>
    <dgm:cxn modelId="{D75DAB54-D9D7-4957-AC71-DBC654C08094}" type="presParOf" srcId="{124836FD-13A9-4AE1-9399-B65A87A76814}" destId="{2D36D558-72E3-4012-9045-BC65E839EB21}" srcOrd="0" destOrd="0" presId="urn:microsoft.com/office/officeart/2009/layout/CirclePictureHierarchy"/>
    <dgm:cxn modelId="{6DD11681-0536-4414-9319-6DB49E96CCA5}" type="presParOf" srcId="{124836FD-13A9-4AE1-9399-B65A87A76814}" destId="{5C7A439F-73E3-47D0-96E6-F23BA9526874}" srcOrd="1" destOrd="0" presId="urn:microsoft.com/office/officeart/2009/layout/CirclePictureHierarchy"/>
    <dgm:cxn modelId="{D06CE442-8BC2-47DE-BB12-FECDF3810D46}" type="presParOf" srcId="{EE90E5EA-073B-4372-BA9D-233E96434C55}" destId="{3E3080F8-BE1A-474E-8D2D-4CBFB099ECE5}" srcOrd="1" destOrd="0" presId="urn:microsoft.com/office/officeart/2009/layout/CirclePicture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100FE9-9A0A-423E-9669-F7824B28C06A}" type="doc">
      <dgm:prSet loTypeId="urn:microsoft.com/office/officeart/2009/layout/CirclePictureHierarchy" loCatId="hierarchy" qsTypeId="urn:microsoft.com/office/officeart/2005/8/quickstyle/simple1" qsCatId="simple" csTypeId="urn:microsoft.com/office/officeart/2005/8/colors/accent1_2" csCatId="accent1" phldr="1"/>
      <dgm:spPr/>
    </dgm:pt>
    <dgm:pt modelId="{0FA14EF6-5FD6-41F7-82F3-C20E59C4CCD8}">
      <dgm:prSet phldrT="[Text]"/>
      <dgm:spPr/>
      <dgm:t>
        <a:bodyPr/>
        <a:lstStyle/>
        <a:p>
          <a:endParaRPr lang="en-ID"/>
        </a:p>
      </dgm:t>
    </dgm:pt>
    <dgm:pt modelId="{7D553964-4240-4B27-8FD5-BE04901B3AD0}" type="sibTrans" cxnId="{1CEC9288-C4E2-48E9-A966-907C6576E494}">
      <dgm:prSet/>
      <dgm:spPr/>
      <dgm:t>
        <a:bodyPr/>
        <a:lstStyle/>
        <a:p>
          <a:endParaRPr lang="en-ID"/>
        </a:p>
      </dgm:t>
    </dgm:pt>
    <dgm:pt modelId="{3354D056-A58C-4176-9951-1ECD692CA75F}" type="parTrans" cxnId="{1CEC9288-C4E2-48E9-A966-907C6576E494}">
      <dgm:prSet/>
      <dgm:spPr/>
      <dgm:t>
        <a:bodyPr/>
        <a:lstStyle/>
        <a:p>
          <a:endParaRPr lang="en-ID"/>
        </a:p>
      </dgm:t>
    </dgm:pt>
    <dgm:pt modelId="{94789D2E-771D-4E3C-A36C-8C08CDED3713}" type="pres">
      <dgm:prSet presAssocID="{60100FE9-9A0A-423E-9669-F7824B28C06A}" presName="hierChild1" presStyleCnt="0">
        <dgm:presLayoutVars>
          <dgm:chPref val="1"/>
          <dgm:dir/>
          <dgm:animOne val="branch"/>
          <dgm:animLvl val="lvl"/>
          <dgm:resizeHandles/>
        </dgm:presLayoutVars>
      </dgm:prSet>
      <dgm:spPr/>
    </dgm:pt>
    <dgm:pt modelId="{4A56DA5F-017C-4283-9923-1240EE90CED3}" type="pres">
      <dgm:prSet presAssocID="{0FA14EF6-5FD6-41F7-82F3-C20E59C4CCD8}" presName="hierRoot1" presStyleCnt="0"/>
      <dgm:spPr/>
    </dgm:pt>
    <dgm:pt modelId="{0C985900-9E1E-4A53-BACC-D15B4F55A227}" type="pres">
      <dgm:prSet presAssocID="{0FA14EF6-5FD6-41F7-82F3-C20E59C4CCD8}" presName="composite" presStyleCnt="0"/>
      <dgm:spPr/>
    </dgm:pt>
    <dgm:pt modelId="{1C408B73-0654-4F8D-AC94-F89BDFEFCF0A}" type="pres">
      <dgm:prSet presAssocID="{0FA14EF6-5FD6-41F7-82F3-C20E59C4CCD8}" presName="image" presStyleLbl="node0" presStyleIdx="0" presStyleCnt="1" custScaleX="338177" custScaleY="326895" custLinFactNeighborX="15116" custLinFactNeighborY="-546"/>
      <dgm:spPr>
        <a:blipFill>
          <a:blip xmlns:r="http://schemas.openxmlformats.org/officeDocument/2006/relationships" r:embed="rId1"/>
          <a:srcRect/>
          <a:stretch>
            <a:fillRect l="-9000" r="-9000"/>
          </a:stretch>
        </a:blipFill>
        <a:ln w="25400">
          <a:solidFill>
            <a:srgbClr val="1AAB40"/>
          </a:solidFill>
        </a:ln>
      </dgm:spPr>
    </dgm:pt>
    <dgm:pt modelId="{21622A24-9EE5-4BBD-8DDE-A01DF7C12BFB}" type="pres">
      <dgm:prSet presAssocID="{0FA14EF6-5FD6-41F7-82F3-C20E59C4CCD8}" presName="text" presStyleLbl="revTx" presStyleIdx="0" presStyleCnt="1">
        <dgm:presLayoutVars>
          <dgm:chPref val="3"/>
        </dgm:presLayoutVars>
      </dgm:prSet>
      <dgm:spPr/>
    </dgm:pt>
    <dgm:pt modelId="{37649C07-29AC-4825-BBAD-8B95C726CF0D}" type="pres">
      <dgm:prSet presAssocID="{0FA14EF6-5FD6-41F7-82F3-C20E59C4CCD8}" presName="hierChild2" presStyleCnt="0"/>
      <dgm:spPr/>
    </dgm:pt>
  </dgm:ptLst>
  <dgm:cxnLst>
    <dgm:cxn modelId="{8239243B-34DB-47C8-BE25-5C8F3F0B0131}" type="presOf" srcId="{0FA14EF6-5FD6-41F7-82F3-C20E59C4CCD8}" destId="{21622A24-9EE5-4BBD-8DDE-A01DF7C12BFB}" srcOrd="0" destOrd="0" presId="urn:microsoft.com/office/officeart/2009/layout/CirclePictureHierarchy"/>
    <dgm:cxn modelId="{1CEC9288-C4E2-48E9-A966-907C6576E494}" srcId="{60100FE9-9A0A-423E-9669-F7824B28C06A}" destId="{0FA14EF6-5FD6-41F7-82F3-C20E59C4CCD8}" srcOrd="0" destOrd="0" parTransId="{3354D056-A58C-4176-9951-1ECD692CA75F}" sibTransId="{7D553964-4240-4B27-8FD5-BE04901B3AD0}"/>
    <dgm:cxn modelId="{8CDF96C8-9858-4B74-B4C0-91AA5D85EFEF}" type="presOf" srcId="{60100FE9-9A0A-423E-9669-F7824B28C06A}" destId="{94789D2E-771D-4E3C-A36C-8C08CDED3713}" srcOrd="0" destOrd="0" presId="urn:microsoft.com/office/officeart/2009/layout/CirclePictureHierarchy"/>
    <dgm:cxn modelId="{FD7EFCC3-372E-4CB1-9D1E-F3CD09B796CB}" type="presParOf" srcId="{94789D2E-771D-4E3C-A36C-8C08CDED3713}" destId="{4A56DA5F-017C-4283-9923-1240EE90CED3}" srcOrd="0" destOrd="0" presId="urn:microsoft.com/office/officeart/2009/layout/CirclePictureHierarchy"/>
    <dgm:cxn modelId="{A94BB21D-0596-4662-9B4D-3E851523D092}" type="presParOf" srcId="{4A56DA5F-017C-4283-9923-1240EE90CED3}" destId="{0C985900-9E1E-4A53-BACC-D15B4F55A227}" srcOrd="0" destOrd="0" presId="urn:microsoft.com/office/officeart/2009/layout/CirclePictureHierarchy"/>
    <dgm:cxn modelId="{1494F6B7-B9DD-4DF7-9AEC-403A18343CA5}" type="presParOf" srcId="{0C985900-9E1E-4A53-BACC-D15B4F55A227}" destId="{1C408B73-0654-4F8D-AC94-F89BDFEFCF0A}" srcOrd="0" destOrd="0" presId="urn:microsoft.com/office/officeart/2009/layout/CirclePictureHierarchy"/>
    <dgm:cxn modelId="{6F331CAB-1EC7-4908-9260-D374EE16B863}" type="presParOf" srcId="{0C985900-9E1E-4A53-BACC-D15B4F55A227}" destId="{21622A24-9EE5-4BBD-8DDE-A01DF7C12BFB}" srcOrd="1" destOrd="0" presId="urn:microsoft.com/office/officeart/2009/layout/CirclePictureHierarchy"/>
    <dgm:cxn modelId="{7C897DC2-B11C-4627-9923-F1C2299F3B2C}" type="presParOf" srcId="{4A56DA5F-017C-4283-9923-1240EE90CED3}" destId="{37649C07-29AC-4825-BBAD-8B95C726CF0D}" srcOrd="1" destOrd="0" presId="urn:microsoft.com/office/officeart/2009/layout/CirclePicture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71ED50-ABA1-4DCC-9384-1FCC0F81A701}" type="doc">
      <dgm:prSet loTypeId="urn:microsoft.com/office/officeart/2009/layout/CirclePictureHierarchy" loCatId="hierarchy" qsTypeId="urn:microsoft.com/office/officeart/2005/8/quickstyle/simple1" qsCatId="simple" csTypeId="urn:microsoft.com/office/officeart/2005/8/colors/accent1_2" csCatId="accent1" phldr="1"/>
      <dgm:spPr/>
    </dgm:pt>
    <dgm:pt modelId="{417375CF-C4A4-4813-B6D5-81298600C825}">
      <dgm:prSet phldrT="[Text]"/>
      <dgm:spPr/>
      <dgm:t>
        <a:bodyPr/>
        <a:lstStyle/>
        <a:p>
          <a:endParaRPr lang="en-ID"/>
        </a:p>
      </dgm:t>
    </dgm:pt>
    <dgm:pt modelId="{3919277B-C544-463D-A5CD-C64DFDAFC629}" type="parTrans" cxnId="{3F1126B6-366B-4619-A213-2587D9730D6C}">
      <dgm:prSet/>
      <dgm:spPr/>
      <dgm:t>
        <a:bodyPr/>
        <a:lstStyle/>
        <a:p>
          <a:endParaRPr lang="en-ID"/>
        </a:p>
      </dgm:t>
    </dgm:pt>
    <dgm:pt modelId="{E8D2FD4A-B585-4A49-84F2-D77C92629C8F}" type="sibTrans" cxnId="{3F1126B6-366B-4619-A213-2587D9730D6C}">
      <dgm:prSet/>
      <dgm:spPr/>
      <dgm:t>
        <a:bodyPr/>
        <a:lstStyle/>
        <a:p>
          <a:endParaRPr lang="en-ID"/>
        </a:p>
      </dgm:t>
    </dgm:pt>
    <dgm:pt modelId="{41E504F4-26BC-4694-9435-AED3D9B24BFA}" type="pres">
      <dgm:prSet presAssocID="{CC71ED50-ABA1-4DCC-9384-1FCC0F81A701}" presName="hierChild1" presStyleCnt="0">
        <dgm:presLayoutVars>
          <dgm:chPref val="1"/>
          <dgm:dir/>
          <dgm:animOne val="branch"/>
          <dgm:animLvl val="lvl"/>
          <dgm:resizeHandles/>
        </dgm:presLayoutVars>
      </dgm:prSet>
      <dgm:spPr/>
    </dgm:pt>
    <dgm:pt modelId="{B59188C5-E689-4046-8F72-A900CF582718}" type="pres">
      <dgm:prSet presAssocID="{417375CF-C4A4-4813-B6D5-81298600C825}" presName="hierRoot1" presStyleCnt="0"/>
      <dgm:spPr/>
    </dgm:pt>
    <dgm:pt modelId="{B881C5FF-A39C-4AE8-991D-96633EB8C081}" type="pres">
      <dgm:prSet presAssocID="{417375CF-C4A4-4813-B6D5-81298600C825}" presName="composite" presStyleCnt="0"/>
      <dgm:spPr/>
    </dgm:pt>
    <dgm:pt modelId="{0A0661D3-8840-4037-A0E1-121AACCF3D48}" type="pres">
      <dgm:prSet presAssocID="{417375CF-C4A4-4813-B6D5-81298600C825}" presName="image" presStyleLbl="node0" presStyleIdx="0" presStyleCnt="1" custScaleX="233990" custScaleY="233990" custLinFactNeighborX="44431" custLinFactNeighborY="-8895"/>
      <dgm:spPr>
        <a:blipFill>
          <a:blip xmlns:r="http://schemas.openxmlformats.org/officeDocument/2006/relationships" r:embed="rId1"/>
          <a:srcRect/>
          <a:stretch>
            <a:fillRect l="-4000" r="-4000"/>
          </a:stretch>
        </a:blipFill>
        <a:ln w="25400">
          <a:solidFill>
            <a:srgbClr val="D64550"/>
          </a:solidFill>
        </a:ln>
      </dgm:spPr>
    </dgm:pt>
    <dgm:pt modelId="{E6742BF6-8BBC-42BC-B2A6-2613C2E0FE84}" type="pres">
      <dgm:prSet presAssocID="{417375CF-C4A4-4813-B6D5-81298600C825}" presName="text" presStyleLbl="revTx" presStyleIdx="0" presStyleCnt="1">
        <dgm:presLayoutVars>
          <dgm:chPref val="3"/>
        </dgm:presLayoutVars>
      </dgm:prSet>
      <dgm:spPr/>
    </dgm:pt>
    <dgm:pt modelId="{93987BDD-3ED0-410A-B62D-03249538B8C4}" type="pres">
      <dgm:prSet presAssocID="{417375CF-C4A4-4813-B6D5-81298600C825}" presName="hierChild2" presStyleCnt="0"/>
      <dgm:spPr/>
    </dgm:pt>
  </dgm:ptLst>
  <dgm:cxnLst>
    <dgm:cxn modelId="{EBFBC45A-F539-489B-9240-3783DC24F587}" type="presOf" srcId="{CC71ED50-ABA1-4DCC-9384-1FCC0F81A701}" destId="{41E504F4-26BC-4694-9435-AED3D9B24BFA}" srcOrd="0" destOrd="0" presId="urn:microsoft.com/office/officeart/2009/layout/CirclePictureHierarchy"/>
    <dgm:cxn modelId="{3F1126B6-366B-4619-A213-2587D9730D6C}" srcId="{CC71ED50-ABA1-4DCC-9384-1FCC0F81A701}" destId="{417375CF-C4A4-4813-B6D5-81298600C825}" srcOrd="0" destOrd="0" parTransId="{3919277B-C544-463D-A5CD-C64DFDAFC629}" sibTransId="{E8D2FD4A-B585-4A49-84F2-D77C92629C8F}"/>
    <dgm:cxn modelId="{21AE39C8-0A94-41B5-9DD3-08115F517049}" type="presOf" srcId="{417375CF-C4A4-4813-B6D5-81298600C825}" destId="{E6742BF6-8BBC-42BC-B2A6-2613C2E0FE84}" srcOrd="0" destOrd="0" presId="urn:microsoft.com/office/officeart/2009/layout/CirclePictureHierarchy"/>
    <dgm:cxn modelId="{098DFD7A-2D2A-4F1F-BF63-AA6888181FE2}" type="presParOf" srcId="{41E504F4-26BC-4694-9435-AED3D9B24BFA}" destId="{B59188C5-E689-4046-8F72-A900CF582718}" srcOrd="0" destOrd="0" presId="urn:microsoft.com/office/officeart/2009/layout/CirclePictureHierarchy"/>
    <dgm:cxn modelId="{02BD7A73-88B1-487F-BC66-0DF4473FC190}" type="presParOf" srcId="{B59188C5-E689-4046-8F72-A900CF582718}" destId="{B881C5FF-A39C-4AE8-991D-96633EB8C081}" srcOrd="0" destOrd="0" presId="urn:microsoft.com/office/officeart/2009/layout/CirclePictureHierarchy"/>
    <dgm:cxn modelId="{14D04C51-AACB-4B4F-BE12-2B643995FAB8}" type="presParOf" srcId="{B881C5FF-A39C-4AE8-991D-96633EB8C081}" destId="{0A0661D3-8840-4037-A0E1-121AACCF3D48}" srcOrd="0" destOrd="0" presId="urn:microsoft.com/office/officeart/2009/layout/CirclePictureHierarchy"/>
    <dgm:cxn modelId="{011B9183-7D14-491C-B6C3-7F3C5E185122}" type="presParOf" srcId="{B881C5FF-A39C-4AE8-991D-96633EB8C081}" destId="{E6742BF6-8BBC-42BC-B2A6-2613C2E0FE84}" srcOrd="1" destOrd="0" presId="urn:microsoft.com/office/officeart/2009/layout/CirclePictureHierarchy"/>
    <dgm:cxn modelId="{2F80B913-A06A-462C-A34E-C1BCFC6239F6}" type="presParOf" srcId="{B59188C5-E689-4046-8F72-A900CF582718}" destId="{93987BDD-3ED0-410A-B62D-03249538B8C4}" srcOrd="1" destOrd="0" presId="urn:microsoft.com/office/officeart/2009/layout/CirclePictureHierarchy"/>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6D558-72E3-4012-9045-BC65E839EB21}">
      <dsp:nvSpPr>
        <dsp:cNvPr id="0" name=""/>
        <dsp:cNvSpPr/>
      </dsp:nvSpPr>
      <dsp:spPr>
        <a:xfrm>
          <a:off x="630296" y="116190"/>
          <a:ext cx="1487405" cy="1487405"/>
        </a:xfrm>
        <a:prstGeom prst="ellipse">
          <a:avLst/>
        </a:prstGeom>
        <a:blipFill>
          <a:blip xmlns:r="http://schemas.openxmlformats.org/officeDocument/2006/relationships" r:embed="rId1"/>
          <a:srcRect/>
          <a:stretch>
            <a:fillRect l="-18000" r="-18000"/>
          </a:stretch>
        </a:blipFill>
        <a:ln w="25400" cap="flat" cmpd="sng" algn="ctr">
          <a:solidFill>
            <a:srgbClr val="197278"/>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7A439F-73E3-47D0-96E6-F23BA9526874}">
      <dsp:nvSpPr>
        <dsp:cNvPr id="0" name=""/>
        <dsp:cNvSpPr/>
      </dsp:nvSpPr>
      <dsp:spPr>
        <a:xfrm>
          <a:off x="1172442" y="469837"/>
          <a:ext cx="1284401" cy="856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endParaRPr lang="en-ID" sz="3900" kern="1200"/>
        </a:p>
      </dsp:txBody>
      <dsp:txXfrm>
        <a:off x="1172442" y="469837"/>
        <a:ext cx="1284401" cy="8562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408B73-0654-4F8D-AC94-F89BDFEFCF0A}">
      <dsp:nvSpPr>
        <dsp:cNvPr id="0" name=""/>
        <dsp:cNvSpPr/>
      </dsp:nvSpPr>
      <dsp:spPr>
        <a:xfrm>
          <a:off x="68092" y="87552"/>
          <a:ext cx="1507435" cy="1457145"/>
        </a:xfrm>
        <a:prstGeom prst="ellipse">
          <a:avLst/>
        </a:prstGeom>
        <a:blipFill>
          <a:blip xmlns:r="http://schemas.openxmlformats.org/officeDocument/2006/relationships" r:embed="rId1"/>
          <a:srcRect/>
          <a:stretch>
            <a:fillRect l="-9000" r="-9000"/>
          </a:stretch>
        </a:blipFill>
        <a:ln w="25400" cap="flat" cmpd="sng" algn="ctr">
          <a:solidFill>
            <a:srgbClr val="1AAB4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622A24-9EE5-4BBD-8DDE-A01DF7C12BFB}">
      <dsp:nvSpPr>
        <dsp:cNvPr id="0" name=""/>
        <dsp:cNvSpPr/>
      </dsp:nvSpPr>
      <dsp:spPr>
        <a:xfrm>
          <a:off x="977307" y="594567"/>
          <a:ext cx="668629" cy="44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ID" sz="2000" kern="1200"/>
        </a:p>
      </dsp:txBody>
      <dsp:txXfrm>
        <a:off x="977307" y="594567"/>
        <a:ext cx="668629" cy="4457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661D3-8840-4037-A0E1-121AACCF3D48}">
      <dsp:nvSpPr>
        <dsp:cNvPr id="0" name=""/>
        <dsp:cNvSpPr/>
      </dsp:nvSpPr>
      <dsp:spPr>
        <a:xfrm>
          <a:off x="283345" y="141324"/>
          <a:ext cx="1488361" cy="1488361"/>
        </a:xfrm>
        <a:prstGeom prst="ellipse">
          <a:avLst/>
        </a:prstGeom>
        <a:blipFill>
          <a:blip xmlns:r="http://schemas.openxmlformats.org/officeDocument/2006/relationships" r:embed="rId1"/>
          <a:srcRect/>
          <a:stretch>
            <a:fillRect l="-4000" r="-4000"/>
          </a:stretch>
        </a:blipFill>
        <a:ln w="25400" cap="flat" cmpd="sng" algn="ctr">
          <a:solidFill>
            <a:srgbClr val="D6455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742BF6-8BBC-42BC-B2A6-2613C2E0FE84}">
      <dsp:nvSpPr>
        <dsp:cNvPr id="0" name=""/>
        <dsp:cNvSpPr/>
      </dsp:nvSpPr>
      <dsp:spPr>
        <a:xfrm>
          <a:off x="1062949" y="622454"/>
          <a:ext cx="954118" cy="63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endParaRPr lang="en-ID" sz="2900" kern="1200"/>
        </a:p>
      </dsp:txBody>
      <dsp:txXfrm>
        <a:off x="1062949" y="622454"/>
        <a:ext cx="954118" cy="636078"/>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7B7E1-3250-46DB-842A-B8E5265C4D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C9895B1D-BA21-4356-BB08-898071BE2B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78EA0A3C-8AD0-48FE-9EA6-9E6D2B98F1CE}"/>
              </a:ext>
            </a:extLst>
          </p:cNvPr>
          <p:cNvSpPr>
            <a:spLocks noGrp="1"/>
          </p:cNvSpPr>
          <p:nvPr>
            <p:ph type="dt" sz="half" idx="10"/>
          </p:nvPr>
        </p:nvSpPr>
        <p:spPr/>
        <p:txBody>
          <a:bodyPr/>
          <a:lstStyle/>
          <a:p>
            <a:fld id="{1317306F-2162-4CB2-8E68-07BC2E5B7AA3}" type="datetimeFigureOut">
              <a:rPr lang="en-ID" smtClean="0"/>
              <a:t>04/06/2023</a:t>
            </a:fld>
            <a:endParaRPr lang="en-ID"/>
          </a:p>
        </p:txBody>
      </p:sp>
      <p:sp>
        <p:nvSpPr>
          <p:cNvPr id="5" name="Footer Placeholder 4">
            <a:extLst>
              <a:ext uri="{FF2B5EF4-FFF2-40B4-BE49-F238E27FC236}">
                <a16:creationId xmlns:a16="http://schemas.microsoft.com/office/drawing/2014/main" id="{F77901DF-A2E1-48D9-839C-1493448FC5C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54007F6-EB8D-47C2-9622-28DE3395E48D}"/>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1034929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231F2-ACDA-4742-AED0-0C40D66BFC1E}"/>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3ED0DC13-BB86-436B-8284-767718CDD4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D08733F-B11D-414D-935C-E35B4E710FA6}"/>
              </a:ext>
            </a:extLst>
          </p:cNvPr>
          <p:cNvSpPr>
            <a:spLocks noGrp="1"/>
          </p:cNvSpPr>
          <p:nvPr>
            <p:ph type="dt" sz="half" idx="10"/>
          </p:nvPr>
        </p:nvSpPr>
        <p:spPr/>
        <p:txBody>
          <a:bodyPr/>
          <a:lstStyle/>
          <a:p>
            <a:fld id="{1317306F-2162-4CB2-8E68-07BC2E5B7AA3}" type="datetimeFigureOut">
              <a:rPr lang="en-ID" smtClean="0"/>
              <a:t>04/06/2023</a:t>
            </a:fld>
            <a:endParaRPr lang="en-ID"/>
          </a:p>
        </p:txBody>
      </p:sp>
      <p:sp>
        <p:nvSpPr>
          <p:cNvPr id="5" name="Footer Placeholder 4">
            <a:extLst>
              <a:ext uri="{FF2B5EF4-FFF2-40B4-BE49-F238E27FC236}">
                <a16:creationId xmlns:a16="http://schemas.microsoft.com/office/drawing/2014/main" id="{18C64894-F993-4D7D-B0E4-400C55BAC4F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B869451-3ACE-4B84-87FA-2812F4AB4E8D}"/>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2517815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D3D42F-8D62-4F73-8336-80B21E78E9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3ACB2182-D910-4CDA-9A93-3346B04F20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3FC6D3F-AF9A-432D-BAE9-7327638517B2}"/>
              </a:ext>
            </a:extLst>
          </p:cNvPr>
          <p:cNvSpPr>
            <a:spLocks noGrp="1"/>
          </p:cNvSpPr>
          <p:nvPr>
            <p:ph type="dt" sz="half" idx="10"/>
          </p:nvPr>
        </p:nvSpPr>
        <p:spPr/>
        <p:txBody>
          <a:bodyPr/>
          <a:lstStyle/>
          <a:p>
            <a:fld id="{1317306F-2162-4CB2-8E68-07BC2E5B7AA3}" type="datetimeFigureOut">
              <a:rPr lang="en-ID" smtClean="0"/>
              <a:t>04/06/2023</a:t>
            </a:fld>
            <a:endParaRPr lang="en-ID"/>
          </a:p>
        </p:txBody>
      </p:sp>
      <p:sp>
        <p:nvSpPr>
          <p:cNvPr id="5" name="Footer Placeholder 4">
            <a:extLst>
              <a:ext uri="{FF2B5EF4-FFF2-40B4-BE49-F238E27FC236}">
                <a16:creationId xmlns:a16="http://schemas.microsoft.com/office/drawing/2014/main" id="{453FE08B-A150-4E5F-8858-B8A98F5B1C1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A03286C-166F-428E-AE2E-7A5239C87143}"/>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2758090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6D805-A2FB-44D2-8987-5BE3F13D672C}"/>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EC7D980-2E7D-4A99-9CBD-B907DAA52C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C029C95-D996-464B-8683-997A35938E36}"/>
              </a:ext>
            </a:extLst>
          </p:cNvPr>
          <p:cNvSpPr>
            <a:spLocks noGrp="1"/>
          </p:cNvSpPr>
          <p:nvPr>
            <p:ph type="dt" sz="half" idx="10"/>
          </p:nvPr>
        </p:nvSpPr>
        <p:spPr/>
        <p:txBody>
          <a:bodyPr/>
          <a:lstStyle/>
          <a:p>
            <a:fld id="{1317306F-2162-4CB2-8E68-07BC2E5B7AA3}" type="datetimeFigureOut">
              <a:rPr lang="en-ID" smtClean="0"/>
              <a:t>04/06/2023</a:t>
            </a:fld>
            <a:endParaRPr lang="en-ID"/>
          </a:p>
        </p:txBody>
      </p:sp>
      <p:sp>
        <p:nvSpPr>
          <p:cNvPr id="5" name="Footer Placeholder 4">
            <a:extLst>
              <a:ext uri="{FF2B5EF4-FFF2-40B4-BE49-F238E27FC236}">
                <a16:creationId xmlns:a16="http://schemas.microsoft.com/office/drawing/2014/main" id="{423FF05E-09EA-4003-B5AA-E41D9E69C49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A6C96D6-A9E9-41CC-B72C-9A2A130ACB9E}"/>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1465998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8F531-22BB-43BB-A809-A753073A84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5E7139B3-F965-447B-B8B3-EF5D4CF8D3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D2AFD3-54E0-4332-A857-82A30E47E46A}"/>
              </a:ext>
            </a:extLst>
          </p:cNvPr>
          <p:cNvSpPr>
            <a:spLocks noGrp="1"/>
          </p:cNvSpPr>
          <p:nvPr>
            <p:ph type="dt" sz="half" idx="10"/>
          </p:nvPr>
        </p:nvSpPr>
        <p:spPr/>
        <p:txBody>
          <a:bodyPr/>
          <a:lstStyle/>
          <a:p>
            <a:fld id="{1317306F-2162-4CB2-8E68-07BC2E5B7AA3}" type="datetimeFigureOut">
              <a:rPr lang="en-ID" smtClean="0"/>
              <a:t>04/06/2023</a:t>
            </a:fld>
            <a:endParaRPr lang="en-ID"/>
          </a:p>
        </p:txBody>
      </p:sp>
      <p:sp>
        <p:nvSpPr>
          <p:cNvPr id="5" name="Footer Placeholder 4">
            <a:extLst>
              <a:ext uri="{FF2B5EF4-FFF2-40B4-BE49-F238E27FC236}">
                <a16:creationId xmlns:a16="http://schemas.microsoft.com/office/drawing/2014/main" id="{C1FF7F32-6000-4994-9B19-3AAE828C913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D6A3A8F-8D0F-4769-957F-6977DC4EFB1A}"/>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3153172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8C72-4351-47BA-85E5-980176B3BC8B}"/>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658C7915-2AC6-416E-8753-CBD17D2656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7B15F586-5176-4150-9E81-7FF5CB91BF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14649FDB-1C86-42FC-A15C-0071B9E6968A}"/>
              </a:ext>
            </a:extLst>
          </p:cNvPr>
          <p:cNvSpPr>
            <a:spLocks noGrp="1"/>
          </p:cNvSpPr>
          <p:nvPr>
            <p:ph type="dt" sz="half" idx="10"/>
          </p:nvPr>
        </p:nvSpPr>
        <p:spPr/>
        <p:txBody>
          <a:bodyPr/>
          <a:lstStyle/>
          <a:p>
            <a:fld id="{1317306F-2162-4CB2-8E68-07BC2E5B7AA3}" type="datetimeFigureOut">
              <a:rPr lang="en-ID" smtClean="0"/>
              <a:t>04/06/2023</a:t>
            </a:fld>
            <a:endParaRPr lang="en-ID"/>
          </a:p>
        </p:txBody>
      </p:sp>
      <p:sp>
        <p:nvSpPr>
          <p:cNvPr id="6" name="Footer Placeholder 5">
            <a:extLst>
              <a:ext uri="{FF2B5EF4-FFF2-40B4-BE49-F238E27FC236}">
                <a16:creationId xmlns:a16="http://schemas.microsoft.com/office/drawing/2014/main" id="{2485C35D-9C3C-4340-819C-C6BA2EE133A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6986906-FF39-4BA9-A928-0436D766D4A4}"/>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382392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7C1E-3D1C-4DF3-B272-75902B719587}"/>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59C47FF8-5070-4A19-9019-519BD80762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F0A9B-A335-464E-AE3F-8168C935A8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856801B8-A2F9-4753-ACCF-80C822EAFC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EC36BA-AFA4-47CC-9F65-0A71EAED01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53CFA37D-23C7-4DA0-B71D-4A3C5BD0CFBF}"/>
              </a:ext>
            </a:extLst>
          </p:cNvPr>
          <p:cNvSpPr>
            <a:spLocks noGrp="1"/>
          </p:cNvSpPr>
          <p:nvPr>
            <p:ph type="dt" sz="half" idx="10"/>
          </p:nvPr>
        </p:nvSpPr>
        <p:spPr/>
        <p:txBody>
          <a:bodyPr/>
          <a:lstStyle/>
          <a:p>
            <a:fld id="{1317306F-2162-4CB2-8E68-07BC2E5B7AA3}" type="datetimeFigureOut">
              <a:rPr lang="en-ID" smtClean="0"/>
              <a:t>04/06/2023</a:t>
            </a:fld>
            <a:endParaRPr lang="en-ID"/>
          </a:p>
        </p:txBody>
      </p:sp>
      <p:sp>
        <p:nvSpPr>
          <p:cNvPr id="8" name="Footer Placeholder 7">
            <a:extLst>
              <a:ext uri="{FF2B5EF4-FFF2-40B4-BE49-F238E27FC236}">
                <a16:creationId xmlns:a16="http://schemas.microsoft.com/office/drawing/2014/main" id="{2ECD16D2-A276-4D3C-BAF5-548786EB0A80}"/>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CD5B5E67-00C6-41BB-8190-01F0464A3B7C}"/>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3696890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03E7D-E30C-4E5D-A4F1-B5B0E7FC47B8}"/>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A4584AE7-59A7-4254-8398-303859EE9E62}"/>
              </a:ext>
            </a:extLst>
          </p:cNvPr>
          <p:cNvSpPr>
            <a:spLocks noGrp="1"/>
          </p:cNvSpPr>
          <p:nvPr>
            <p:ph type="dt" sz="half" idx="10"/>
          </p:nvPr>
        </p:nvSpPr>
        <p:spPr/>
        <p:txBody>
          <a:bodyPr/>
          <a:lstStyle/>
          <a:p>
            <a:fld id="{1317306F-2162-4CB2-8E68-07BC2E5B7AA3}" type="datetimeFigureOut">
              <a:rPr lang="en-ID" smtClean="0"/>
              <a:t>04/06/2023</a:t>
            </a:fld>
            <a:endParaRPr lang="en-ID"/>
          </a:p>
        </p:txBody>
      </p:sp>
      <p:sp>
        <p:nvSpPr>
          <p:cNvPr id="4" name="Footer Placeholder 3">
            <a:extLst>
              <a:ext uri="{FF2B5EF4-FFF2-40B4-BE49-F238E27FC236}">
                <a16:creationId xmlns:a16="http://schemas.microsoft.com/office/drawing/2014/main" id="{9334C3F0-2EF3-4F92-8D2B-A2FA030C4483}"/>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4289D111-E002-403B-B033-DDDEB25EED37}"/>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211882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B35D58-4113-4DCC-95E8-9D116E6CBC89}"/>
              </a:ext>
            </a:extLst>
          </p:cNvPr>
          <p:cNvSpPr>
            <a:spLocks noGrp="1"/>
          </p:cNvSpPr>
          <p:nvPr>
            <p:ph type="dt" sz="half" idx="10"/>
          </p:nvPr>
        </p:nvSpPr>
        <p:spPr/>
        <p:txBody>
          <a:bodyPr/>
          <a:lstStyle/>
          <a:p>
            <a:fld id="{1317306F-2162-4CB2-8E68-07BC2E5B7AA3}" type="datetimeFigureOut">
              <a:rPr lang="en-ID" smtClean="0"/>
              <a:t>04/06/2023</a:t>
            </a:fld>
            <a:endParaRPr lang="en-ID"/>
          </a:p>
        </p:txBody>
      </p:sp>
      <p:sp>
        <p:nvSpPr>
          <p:cNvPr id="3" name="Footer Placeholder 2">
            <a:extLst>
              <a:ext uri="{FF2B5EF4-FFF2-40B4-BE49-F238E27FC236}">
                <a16:creationId xmlns:a16="http://schemas.microsoft.com/office/drawing/2014/main" id="{AE28FD1C-646A-4A40-877E-9F16AB124636}"/>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0ED0F323-B6BB-43AD-BB30-F80AA57E879F}"/>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2929972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89D24-0958-44AB-A387-A1ADA49D4E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95714D1F-F48B-4A2C-8DFE-68CCF770DB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23B26928-9D38-46EB-B2E4-FFE8C4068C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1A8DF6-8E43-47A8-84B9-FE6BEC5DAD33}"/>
              </a:ext>
            </a:extLst>
          </p:cNvPr>
          <p:cNvSpPr>
            <a:spLocks noGrp="1"/>
          </p:cNvSpPr>
          <p:nvPr>
            <p:ph type="dt" sz="half" idx="10"/>
          </p:nvPr>
        </p:nvSpPr>
        <p:spPr/>
        <p:txBody>
          <a:bodyPr/>
          <a:lstStyle/>
          <a:p>
            <a:fld id="{1317306F-2162-4CB2-8E68-07BC2E5B7AA3}" type="datetimeFigureOut">
              <a:rPr lang="en-ID" smtClean="0"/>
              <a:t>04/06/2023</a:t>
            </a:fld>
            <a:endParaRPr lang="en-ID"/>
          </a:p>
        </p:txBody>
      </p:sp>
      <p:sp>
        <p:nvSpPr>
          <p:cNvPr id="6" name="Footer Placeholder 5">
            <a:extLst>
              <a:ext uri="{FF2B5EF4-FFF2-40B4-BE49-F238E27FC236}">
                <a16:creationId xmlns:a16="http://schemas.microsoft.com/office/drawing/2014/main" id="{E46BAE26-A30B-4307-9D95-3FE449D8474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C8A0FB1-4F97-4CD1-85BF-C574AF5C8302}"/>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3967585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8E608-AA50-4520-BCDB-E5D47E91F0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C17CA161-60B7-4FF9-8055-CFA55C96A5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9AB4B0F4-F9A6-44C7-94FA-2B370D6CCA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131E5E-CE53-4EE9-A6C4-682494DB1577}"/>
              </a:ext>
            </a:extLst>
          </p:cNvPr>
          <p:cNvSpPr>
            <a:spLocks noGrp="1"/>
          </p:cNvSpPr>
          <p:nvPr>
            <p:ph type="dt" sz="half" idx="10"/>
          </p:nvPr>
        </p:nvSpPr>
        <p:spPr/>
        <p:txBody>
          <a:bodyPr/>
          <a:lstStyle/>
          <a:p>
            <a:fld id="{1317306F-2162-4CB2-8E68-07BC2E5B7AA3}" type="datetimeFigureOut">
              <a:rPr lang="en-ID" smtClean="0"/>
              <a:t>04/06/2023</a:t>
            </a:fld>
            <a:endParaRPr lang="en-ID"/>
          </a:p>
        </p:txBody>
      </p:sp>
      <p:sp>
        <p:nvSpPr>
          <p:cNvPr id="6" name="Footer Placeholder 5">
            <a:extLst>
              <a:ext uri="{FF2B5EF4-FFF2-40B4-BE49-F238E27FC236}">
                <a16:creationId xmlns:a16="http://schemas.microsoft.com/office/drawing/2014/main" id="{9A6909B6-B671-42DA-A394-7AE672018BD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1CBB8B8-31C7-4369-AABA-B3E2E9474EA5}"/>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2163495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667CB6-9198-4B37-8624-EE021A1EE3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E25AF706-0C41-4797-A39C-27469D2E4D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4F3E7F3-017F-45D5-8127-EE974B90E1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17306F-2162-4CB2-8E68-07BC2E5B7AA3}" type="datetimeFigureOut">
              <a:rPr lang="en-ID" smtClean="0"/>
              <a:t>04/06/2023</a:t>
            </a:fld>
            <a:endParaRPr lang="en-ID"/>
          </a:p>
        </p:txBody>
      </p:sp>
      <p:sp>
        <p:nvSpPr>
          <p:cNvPr id="5" name="Footer Placeholder 4">
            <a:extLst>
              <a:ext uri="{FF2B5EF4-FFF2-40B4-BE49-F238E27FC236}">
                <a16:creationId xmlns:a16="http://schemas.microsoft.com/office/drawing/2014/main" id="{D002526A-EDB5-4151-A3E7-B85BC0D22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30CE364A-7255-4A07-AF12-9B98D171F0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FD25C-5C0A-4467-982F-248D7D4CD472}" type="slidenum">
              <a:rPr lang="en-ID" smtClean="0"/>
              <a:t>‹#›</a:t>
            </a:fld>
            <a:endParaRPr lang="en-ID"/>
          </a:p>
        </p:txBody>
      </p:sp>
    </p:spTree>
    <p:extLst>
      <p:ext uri="{BB962C8B-B14F-4D97-AF65-F5344CB8AC3E}">
        <p14:creationId xmlns:p14="http://schemas.microsoft.com/office/powerpoint/2010/main" val="3107269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1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1.xml"/><Relationship Id="rId12" Type="http://schemas.openxmlformats.org/officeDocument/2006/relationships/diagramColors" Target="../diagrams/colors2.xml"/><Relationship Id="rId17" Type="http://schemas.openxmlformats.org/officeDocument/2006/relationships/diagramColors" Target="../diagrams/colors3.xml"/><Relationship Id="rId2" Type="http://schemas.openxmlformats.org/officeDocument/2006/relationships/image" Target="../media/image2.png"/><Relationship Id="rId16" Type="http://schemas.openxmlformats.org/officeDocument/2006/relationships/diagramQuickStyle" Target="../diagrams/quickStyl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5" Type="http://schemas.openxmlformats.org/officeDocument/2006/relationships/diagramLayout" Target="../diagrams/layout3.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CED3-A43E-464A-B8DB-5142DBD6CF7B}"/>
              </a:ext>
            </a:extLst>
          </p:cNvPr>
          <p:cNvSpPr>
            <a:spLocks noGrp="1"/>
          </p:cNvSpPr>
          <p:nvPr>
            <p:ph type="ctrTitle"/>
          </p:nvPr>
        </p:nvSpPr>
        <p:spPr/>
        <p:txBody>
          <a:bodyPr/>
          <a:lstStyle/>
          <a:p>
            <a:r>
              <a:rPr lang="en-US"/>
              <a:t>Vietnam and Phillipines</a:t>
            </a:r>
            <a:br>
              <a:rPr lang="en-US"/>
            </a:br>
            <a:r>
              <a:rPr lang="en-US"/>
              <a:t>COVID analysis</a:t>
            </a:r>
            <a:endParaRPr lang="en-ID"/>
          </a:p>
        </p:txBody>
      </p:sp>
      <p:sp>
        <p:nvSpPr>
          <p:cNvPr id="3" name="Subtitle 2">
            <a:extLst>
              <a:ext uri="{FF2B5EF4-FFF2-40B4-BE49-F238E27FC236}">
                <a16:creationId xmlns:a16="http://schemas.microsoft.com/office/drawing/2014/main" id="{6F76A031-08E8-4A58-BD30-EA855F92F5CB}"/>
              </a:ext>
            </a:extLst>
          </p:cNvPr>
          <p:cNvSpPr>
            <a:spLocks noGrp="1"/>
          </p:cNvSpPr>
          <p:nvPr>
            <p:ph type="subTitle" idx="1"/>
          </p:nvPr>
        </p:nvSpPr>
        <p:spPr/>
        <p:txBody>
          <a:bodyPr/>
          <a:lstStyle/>
          <a:p>
            <a:r>
              <a:rPr lang="en-US"/>
              <a:t>A quick insight of COVID events on Vietnam and Phillipines</a:t>
            </a:r>
            <a:endParaRPr lang="en-ID"/>
          </a:p>
        </p:txBody>
      </p:sp>
    </p:spTree>
    <p:extLst>
      <p:ext uri="{BB962C8B-B14F-4D97-AF65-F5344CB8AC3E}">
        <p14:creationId xmlns:p14="http://schemas.microsoft.com/office/powerpoint/2010/main" val="1178652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D71732D-2252-4213-82AB-1E68379A7996}"/>
              </a:ext>
            </a:extLst>
          </p:cNvPr>
          <p:cNvPicPr>
            <a:picLocks noChangeAspect="1"/>
          </p:cNvPicPr>
          <p:nvPr/>
        </p:nvPicPr>
        <p:blipFill>
          <a:blip r:embed="rId2"/>
          <a:stretch>
            <a:fillRect/>
          </a:stretch>
        </p:blipFill>
        <p:spPr>
          <a:xfrm>
            <a:off x="1832357" y="156333"/>
            <a:ext cx="8527285" cy="4656691"/>
          </a:xfrm>
          <a:prstGeom prst="rect">
            <a:avLst/>
          </a:prstGeom>
        </p:spPr>
      </p:pic>
    </p:spTree>
    <p:extLst>
      <p:ext uri="{BB962C8B-B14F-4D97-AF65-F5344CB8AC3E}">
        <p14:creationId xmlns:p14="http://schemas.microsoft.com/office/powerpoint/2010/main" val="2457316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2D47C221-CAFD-482F-B2B0-E9F1757531D7}"/>
              </a:ext>
            </a:extLst>
          </p:cNvPr>
          <p:cNvGraphicFramePr>
            <a:graphicFrameLocks/>
          </p:cNvGraphicFramePr>
          <p:nvPr>
            <p:extLst>
              <p:ext uri="{D42A27DB-BD31-4B8C-83A1-F6EECF244321}">
                <p14:modId xmlns:p14="http://schemas.microsoft.com/office/powerpoint/2010/main" val="382579126"/>
              </p:ext>
            </p:extLst>
          </p:nvPr>
        </p:nvGraphicFramePr>
        <p:xfrm>
          <a:off x="1724679" y="1395405"/>
          <a:ext cx="8742641" cy="36883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40284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8B9F-93D2-4144-839E-C736E59B4869}"/>
              </a:ext>
            </a:extLst>
          </p:cNvPr>
          <p:cNvSpPr>
            <a:spLocks noGrp="1"/>
          </p:cNvSpPr>
          <p:nvPr>
            <p:ph type="title"/>
          </p:nvPr>
        </p:nvSpPr>
        <p:spPr>
          <a:xfrm>
            <a:off x="838200" y="0"/>
            <a:ext cx="10515600" cy="1325563"/>
          </a:xfrm>
        </p:spPr>
        <p:txBody>
          <a:bodyPr/>
          <a:lstStyle/>
          <a:p>
            <a:pPr algn="ctr"/>
            <a:r>
              <a:rPr lang="en-US"/>
              <a:t>Vietnam and Phillipines quick recap</a:t>
            </a:r>
            <a:endParaRPr lang="en-ID"/>
          </a:p>
        </p:txBody>
      </p:sp>
      <p:pic>
        <p:nvPicPr>
          <p:cNvPr id="7" name="Picture 6">
            <a:extLst>
              <a:ext uri="{FF2B5EF4-FFF2-40B4-BE49-F238E27FC236}">
                <a16:creationId xmlns:a16="http://schemas.microsoft.com/office/drawing/2014/main" id="{143CF8AE-CD0F-4955-A995-60EAB7BBE52A}"/>
              </a:ext>
            </a:extLst>
          </p:cNvPr>
          <p:cNvPicPr>
            <a:picLocks noChangeAspect="1"/>
          </p:cNvPicPr>
          <p:nvPr/>
        </p:nvPicPr>
        <p:blipFill>
          <a:blip r:embed="rId2"/>
          <a:stretch>
            <a:fillRect/>
          </a:stretch>
        </p:blipFill>
        <p:spPr>
          <a:xfrm>
            <a:off x="2044430" y="1325563"/>
            <a:ext cx="3442322" cy="2621554"/>
          </a:xfrm>
          <a:prstGeom prst="rect">
            <a:avLst/>
          </a:prstGeom>
        </p:spPr>
      </p:pic>
      <p:graphicFrame>
        <p:nvGraphicFramePr>
          <p:cNvPr id="9" name="Chart 8">
            <a:extLst>
              <a:ext uri="{FF2B5EF4-FFF2-40B4-BE49-F238E27FC236}">
                <a16:creationId xmlns:a16="http://schemas.microsoft.com/office/drawing/2014/main" id="{03E10238-AC9A-49FF-B0B9-0B8AB0C539BF}"/>
              </a:ext>
            </a:extLst>
          </p:cNvPr>
          <p:cNvGraphicFramePr>
            <a:graphicFrameLocks/>
          </p:cNvGraphicFramePr>
          <p:nvPr>
            <p:extLst>
              <p:ext uri="{D42A27DB-BD31-4B8C-83A1-F6EECF244321}">
                <p14:modId xmlns:p14="http://schemas.microsoft.com/office/powerpoint/2010/main" val="2027035674"/>
              </p:ext>
            </p:extLst>
          </p:nvPr>
        </p:nvGraphicFramePr>
        <p:xfrm>
          <a:off x="6080760" y="4002933"/>
          <a:ext cx="4922520" cy="2743200"/>
        </p:xfrm>
        <a:graphic>
          <a:graphicData uri="http://schemas.openxmlformats.org/drawingml/2006/chart">
            <c:chart xmlns:c="http://schemas.openxmlformats.org/drawingml/2006/chart" xmlns:r="http://schemas.openxmlformats.org/officeDocument/2006/relationships" r:id="rId3"/>
          </a:graphicData>
        </a:graphic>
      </p:graphicFrame>
      <p:grpSp>
        <p:nvGrpSpPr>
          <p:cNvPr id="13" name="Group 12">
            <a:extLst>
              <a:ext uri="{FF2B5EF4-FFF2-40B4-BE49-F238E27FC236}">
                <a16:creationId xmlns:a16="http://schemas.microsoft.com/office/drawing/2014/main" id="{0B8F7D50-E7D1-4C10-8EA9-515C5681C5EE}"/>
              </a:ext>
            </a:extLst>
          </p:cNvPr>
          <p:cNvGrpSpPr/>
          <p:nvPr/>
        </p:nvGrpSpPr>
        <p:grpSpPr>
          <a:xfrm>
            <a:off x="6080760" y="1203917"/>
            <a:ext cx="4922520" cy="2743200"/>
            <a:chOff x="6080760" y="1203917"/>
            <a:chExt cx="4922520" cy="2743200"/>
          </a:xfrm>
        </p:grpSpPr>
        <p:graphicFrame>
          <p:nvGraphicFramePr>
            <p:cNvPr id="10" name="Chart 9">
              <a:extLst>
                <a:ext uri="{FF2B5EF4-FFF2-40B4-BE49-F238E27FC236}">
                  <a16:creationId xmlns:a16="http://schemas.microsoft.com/office/drawing/2014/main" id="{33ADC2F8-E399-48AD-BF9E-5142FED6938B}"/>
                </a:ext>
              </a:extLst>
            </p:cNvPr>
            <p:cNvGraphicFramePr>
              <a:graphicFrameLocks/>
            </p:cNvGraphicFramePr>
            <p:nvPr>
              <p:extLst>
                <p:ext uri="{D42A27DB-BD31-4B8C-83A1-F6EECF244321}">
                  <p14:modId xmlns:p14="http://schemas.microsoft.com/office/powerpoint/2010/main" val="2813553969"/>
                </p:ext>
              </p:extLst>
            </p:nvPr>
          </p:nvGraphicFramePr>
          <p:xfrm>
            <a:off x="6080760" y="1203917"/>
            <a:ext cx="492252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432A9642-AE23-496B-8839-E2F6D03E7883}"/>
                </a:ext>
              </a:extLst>
            </p:cNvPr>
            <p:cNvSpPr txBox="1"/>
            <p:nvPr/>
          </p:nvSpPr>
          <p:spPr>
            <a:xfrm>
              <a:off x="9649840" y="3565187"/>
              <a:ext cx="802464" cy="307777"/>
            </a:xfrm>
            <a:prstGeom prst="rect">
              <a:avLst/>
            </a:prstGeom>
            <a:noFill/>
          </p:spPr>
          <p:txBody>
            <a:bodyPr wrap="none" rtlCol="0">
              <a:spAutoFit/>
            </a:bodyPr>
            <a:lstStyle/>
            <a:p>
              <a:r>
                <a:rPr lang="en-US" sz="1400"/>
                <a:t>Vietnam</a:t>
              </a:r>
              <a:endParaRPr lang="en-ID" sz="1400"/>
            </a:p>
          </p:txBody>
        </p:sp>
      </p:grpSp>
      <p:pic>
        <p:nvPicPr>
          <p:cNvPr id="4" name="Picture 3">
            <a:extLst>
              <a:ext uri="{FF2B5EF4-FFF2-40B4-BE49-F238E27FC236}">
                <a16:creationId xmlns:a16="http://schemas.microsoft.com/office/drawing/2014/main" id="{081A2C7E-D2EF-4D52-A708-3DE2977A68E2}"/>
              </a:ext>
            </a:extLst>
          </p:cNvPr>
          <p:cNvPicPr>
            <a:picLocks noChangeAspect="1"/>
          </p:cNvPicPr>
          <p:nvPr/>
        </p:nvPicPr>
        <p:blipFill>
          <a:blip r:embed="rId5"/>
          <a:stretch>
            <a:fillRect/>
          </a:stretch>
        </p:blipFill>
        <p:spPr>
          <a:xfrm>
            <a:off x="1642538" y="4786905"/>
            <a:ext cx="3990975" cy="971550"/>
          </a:xfrm>
          <a:prstGeom prst="rect">
            <a:avLst/>
          </a:prstGeom>
        </p:spPr>
      </p:pic>
    </p:spTree>
    <p:extLst>
      <p:ext uri="{BB962C8B-B14F-4D97-AF65-F5344CB8AC3E}">
        <p14:creationId xmlns:p14="http://schemas.microsoft.com/office/powerpoint/2010/main" val="3838068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615F1ED-B6B3-4066-BBAF-181E41F710B9}"/>
              </a:ext>
            </a:extLst>
          </p:cNvPr>
          <p:cNvPicPr>
            <a:picLocks noChangeAspect="1"/>
          </p:cNvPicPr>
          <p:nvPr/>
        </p:nvPicPr>
        <p:blipFill>
          <a:blip r:embed="rId2"/>
          <a:stretch>
            <a:fillRect/>
          </a:stretch>
        </p:blipFill>
        <p:spPr>
          <a:xfrm>
            <a:off x="635277" y="1571188"/>
            <a:ext cx="5352239" cy="4564172"/>
          </a:xfrm>
          <a:prstGeom prst="rect">
            <a:avLst/>
          </a:prstGeom>
        </p:spPr>
      </p:pic>
      <p:pic>
        <p:nvPicPr>
          <p:cNvPr id="11" name="Picture 10">
            <a:extLst>
              <a:ext uri="{FF2B5EF4-FFF2-40B4-BE49-F238E27FC236}">
                <a16:creationId xmlns:a16="http://schemas.microsoft.com/office/drawing/2014/main" id="{627317C2-B0DA-4243-AC2A-0ECDD04408DA}"/>
              </a:ext>
            </a:extLst>
          </p:cNvPr>
          <p:cNvPicPr>
            <a:picLocks noChangeAspect="1"/>
          </p:cNvPicPr>
          <p:nvPr/>
        </p:nvPicPr>
        <p:blipFill>
          <a:blip r:embed="rId3"/>
          <a:stretch>
            <a:fillRect/>
          </a:stretch>
        </p:blipFill>
        <p:spPr>
          <a:xfrm>
            <a:off x="6096000" y="1571188"/>
            <a:ext cx="5676232" cy="4564172"/>
          </a:xfrm>
          <a:prstGeom prst="rect">
            <a:avLst/>
          </a:prstGeom>
        </p:spPr>
      </p:pic>
      <p:sp>
        <p:nvSpPr>
          <p:cNvPr id="14" name="Title 1">
            <a:extLst>
              <a:ext uri="{FF2B5EF4-FFF2-40B4-BE49-F238E27FC236}">
                <a16:creationId xmlns:a16="http://schemas.microsoft.com/office/drawing/2014/main" id="{C4773BBB-9EB7-4E60-917A-C4DFB8126422}"/>
              </a:ext>
            </a:extLst>
          </p:cNvPr>
          <p:cNvSpPr txBox="1">
            <a:spLocks/>
          </p:cNvSpPr>
          <p:nvPr/>
        </p:nvSpPr>
        <p:spPr>
          <a:xfrm>
            <a:off x="783958" y="3424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2020 COVID on Phillipines and Vietnam</a:t>
            </a:r>
            <a:endParaRPr lang="en-ID"/>
          </a:p>
        </p:txBody>
      </p:sp>
      <p:sp>
        <p:nvSpPr>
          <p:cNvPr id="2" name="Rectangle 1">
            <a:extLst>
              <a:ext uri="{FF2B5EF4-FFF2-40B4-BE49-F238E27FC236}">
                <a16:creationId xmlns:a16="http://schemas.microsoft.com/office/drawing/2014/main" id="{51545AE4-DD5E-474D-8391-05ED90ABC639}"/>
              </a:ext>
            </a:extLst>
          </p:cNvPr>
          <p:cNvSpPr/>
          <p:nvPr/>
        </p:nvSpPr>
        <p:spPr>
          <a:xfrm>
            <a:off x="9034943" y="4144161"/>
            <a:ext cx="1342239" cy="171974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5">
            <a:extLst>
              <a:ext uri="{FF2B5EF4-FFF2-40B4-BE49-F238E27FC236}">
                <a16:creationId xmlns:a16="http://schemas.microsoft.com/office/drawing/2014/main" id="{F2D19002-6D4C-4117-B3D2-D60A0F3B081E}"/>
              </a:ext>
            </a:extLst>
          </p:cNvPr>
          <p:cNvSpPr/>
          <p:nvPr/>
        </p:nvSpPr>
        <p:spPr>
          <a:xfrm>
            <a:off x="6434356" y="4144161"/>
            <a:ext cx="1669410" cy="17197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6">
            <a:extLst>
              <a:ext uri="{FF2B5EF4-FFF2-40B4-BE49-F238E27FC236}">
                <a16:creationId xmlns:a16="http://schemas.microsoft.com/office/drawing/2014/main" id="{E095F7E5-0003-40C6-8F74-8B7D390363E4}"/>
              </a:ext>
            </a:extLst>
          </p:cNvPr>
          <p:cNvSpPr/>
          <p:nvPr/>
        </p:nvSpPr>
        <p:spPr>
          <a:xfrm>
            <a:off x="3021435" y="1813420"/>
            <a:ext cx="1231783" cy="174351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97256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D92DA-11A4-4366-826C-666842B94A0E}"/>
              </a:ext>
            </a:extLst>
          </p:cNvPr>
          <p:cNvSpPr>
            <a:spLocks noGrp="1"/>
          </p:cNvSpPr>
          <p:nvPr>
            <p:ph type="title"/>
          </p:nvPr>
        </p:nvSpPr>
        <p:spPr/>
        <p:txBody>
          <a:bodyPr/>
          <a:lstStyle/>
          <a:p>
            <a:r>
              <a:rPr lang="en-US"/>
              <a:t>What happened on that month?</a:t>
            </a:r>
            <a:endParaRPr lang="en-ID"/>
          </a:p>
        </p:txBody>
      </p:sp>
      <p:sp>
        <p:nvSpPr>
          <p:cNvPr id="3" name="Content Placeholder 2">
            <a:extLst>
              <a:ext uri="{FF2B5EF4-FFF2-40B4-BE49-F238E27FC236}">
                <a16:creationId xmlns:a16="http://schemas.microsoft.com/office/drawing/2014/main" id="{2B908E89-8ABD-49AC-8759-959C326E0DCC}"/>
              </a:ext>
            </a:extLst>
          </p:cNvPr>
          <p:cNvSpPr>
            <a:spLocks noGrp="1"/>
          </p:cNvSpPr>
          <p:nvPr>
            <p:ph idx="1"/>
          </p:nvPr>
        </p:nvSpPr>
        <p:spPr>
          <a:xfrm>
            <a:off x="838200" y="2261852"/>
            <a:ext cx="10515600" cy="3492996"/>
          </a:xfrm>
        </p:spPr>
        <p:txBody>
          <a:bodyPr>
            <a:normAutofit/>
          </a:bodyPr>
          <a:lstStyle/>
          <a:p>
            <a:pPr marL="0" indent="0">
              <a:buNone/>
            </a:pPr>
            <a:r>
              <a:rPr lang="en-US" sz="3200"/>
              <a:t>Phillipine</a:t>
            </a:r>
          </a:p>
          <a:p>
            <a:r>
              <a:rPr lang="en-US"/>
              <a:t>August, The Philippine Genome Center (PGC) had detected a new variant of the SARS-CoV-2 virus originating in the Philippines.</a:t>
            </a:r>
          </a:p>
          <a:p>
            <a:endParaRPr lang="en-US"/>
          </a:p>
          <a:p>
            <a:pPr marL="0" indent="0">
              <a:buNone/>
            </a:pPr>
            <a:r>
              <a:rPr lang="en-US" sz="3200"/>
              <a:t>Vietnam</a:t>
            </a:r>
          </a:p>
          <a:p>
            <a:r>
              <a:rPr lang="en-US" b="0" i="0">
                <a:solidFill>
                  <a:srgbClr val="202122"/>
                </a:solidFill>
                <a:effectLst/>
                <a:latin typeface="Arial" panose="020B0604020202020204" pitchFamily="34" charset="0"/>
              </a:rPr>
              <a:t>July, The epicenter was in Da Nang, with the source of infection purported to be from Hospital C in the city.</a:t>
            </a:r>
            <a:endParaRPr lang="en-US"/>
          </a:p>
          <a:p>
            <a:endParaRPr lang="en-ID"/>
          </a:p>
        </p:txBody>
      </p:sp>
    </p:spTree>
    <p:extLst>
      <p:ext uri="{BB962C8B-B14F-4D97-AF65-F5344CB8AC3E}">
        <p14:creationId xmlns:p14="http://schemas.microsoft.com/office/powerpoint/2010/main" val="45034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8F6B-73DA-4526-AD35-8DF57D726D78}"/>
              </a:ext>
            </a:extLst>
          </p:cNvPr>
          <p:cNvSpPr>
            <a:spLocks noGrp="1"/>
          </p:cNvSpPr>
          <p:nvPr>
            <p:ph type="title"/>
          </p:nvPr>
        </p:nvSpPr>
        <p:spPr/>
        <p:txBody>
          <a:bodyPr/>
          <a:lstStyle/>
          <a:p>
            <a:pPr algn="ctr"/>
            <a:r>
              <a:rPr lang="en-US"/>
              <a:t>2021 COVID on Phillipines and Vietnam</a:t>
            </a:r>
            <a:endParaRPr lang="en-ID"/>
          </a:p>
        </p:txBody>
      </p:sp>
      <p:pic>
        <p:nvPicPr>
          <p:cNvPr id="7" name="Picture 6">
            <a:extLst>
              <a:ext uri="{FF2B5EF4-FFF2-40B4-BE49-F238E27FC236}">
                <a16:creationId xmlns:a16="http://schemas.microsoft.com/office/drawing/2014/main" id="{D45A2FFA-FD5B-438D-80FD-91A691618B19}"/>
              </a:ext>
            </a:extLst>
          </p:cNvPr>
          <p:cNvPicPr>
            <a:picLocks noChangeAspect="1"/>
          </p:cNvPicPr>
          <p:nvPr/>
        </p:nvPicPr>
        <p:blipFill>
          <a:blip r:embed="rId2"/>
          <a:stretch>
            <a:fillRect/>
          </a:stretch>
        </p:blipFill>
        <p:spPr>
          <a:xfrm>
            <a:off x="509256" y="1539502"/>
            <a:ext cx="5778056" cy="4810125"/>
          </a:xfrm>
          <a:prstGeom prst="rect">
            <a:avLst/>
          </a:prstGeom>
        </p:spPr>
      </p:pic>
      <p:pic>
        <p:nvPicPr>
          <p:cNvPr id="9" name="Picture 8">
            <a:extLst>
              <a:ext uri="{FF2B5EF4-FFF2-40B4-BE49-F238E27FC236}">
                <a16:creationId xmlns:a16="http://schemas.microsoft.com/office/drawing/2014/main" id="{F841F33F-6A2C-4F8B-857E-BB91D63FB52E}"/>
              </a:ext>
            </a:extLst>
          </p:cNvPr>
          <p:cNvPicPr>
            <a:picLocks noChangeAspect="1"/>
          </p:cNvPicPr>
          <p:nvPr/>
        </p:nvPicPr>
        <p:blipFill>
          <a:blip r:embed="rId3"/>
          <a:stretch>
            <a:fillRect/>
          </a:stretch>
        </p:blipFill>
        <p:spPr>
          <a:xfrm>
            <a:off x="6167336" y="1515083"/>
            <a:ext cx="5692201" cy="5010150"/>
          </a:xfrm>
          <a:prstGeom prst="rect">
            <a:avLst/>
          </a:prstGeom>
        </p:spPr>
      </p:pic>
      <p:sp>
        <p:nvSpPr>
          <p:cNvPr id="5" name="Rectangle 4">
            <a:extLst>
              <a:ext uri="{FF2B5EF4-FFF2-40B4-BE49-F238E27FC236}">
                <a16:creationId xmlns:a16="http://schemas.microsoft.com/office/drawing/2014/main" id="{91704E7E-EE4C-4141-97E3-4E536B28E621}"/>
              </a:ext>
            </a:extLst>
          </p:cNvPr>
          <p:cNvSpPr/>
          <p:nvPr/>
        </p:nvSpPr>
        <p:spPr>
          <a:xfrm>
            <a:off x="3582099" y="1813420"/>
            <a:ext cx="1216404" cy="18274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441151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0B06-F6AB-49BB-BAF1-786159277661}"/>
              </a:ext>
            </a:extLst>
          </p:cNvPr>
          <p:cNvSpPr>
            <a:spLocks noGrp="1"/>
          </p:cNvSpPr>
          <p:nvPr>
            <p:ph type="title"/>
          </p:nvPr>
        </p:nvSpPr>
        <p:spPr/>
        <p:txBody>
          <a:bodyPr/>
          <a:lstStyle/>
          <a:p>
            <a:r>
              <a:rPr lang="en-US"/>
              <a:t>What happened on that month?</a:t>
            </a:r>
            <a:endParaRPr lang="en-ID"/>
          </a:p>
        </p:txBody>
      </p:sp>
      <p:sp>
        <p:nvSpPr>
          <p:cNvPr id="3" name="Content Placeholder 2">
            <a:extLst>
              <a:ext uri="{FF2B5EF4-FFF2-40B4-BE49-F238E27FC236}">
                <a16:creationId xmlns:a16="http://schemas.microsoft.com/office/drawing/2014/main" id="{98F33FB2-D652-4B5F-A5CA-C3E438F1D8C1}"/>
              </a:ext>
            </a:extLst>
          </p:cNvPr>
          <p:cNvSpPr>
            <a:spLocks noGrp="1"/>
          </p:cNvSpPr>
          <p:nvPr>
            <p:ph idx="1"/>
          </p:nvPr>
        </p:nvSpPr>
        <p:spPr/>
        <p:txBody>
          <a:bodyPr/>
          <a:lstStyle/>
          <a:p>
            <a:endParaRPr lang="en-ID"/>
          </a:p>
        </p:txBody>
      </p:sp>
    </p:spTree>
    <p:extLst>
      <p:ext uri="{BB962C8B-B14F-4D97-AF65-F5344CB8AC3E}">
        <p14:creationId xmlns:p14="http://schemas.microsoft.com/office/powerpoint/2010/main" val="3826698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87024BE-00CB-4ADB-AEF1-890B2C483D6A}"/>
              </a:ext>
            </a:extLst>
          </p:cNvPr>
          <p:cNvSpPr>
            <a:spLocks noGrp="1"/>
          </p:cNvSpPr>
          <p:nvPr>
            <p:ph type="title"/>
          </p:nvPr>
        </p:nvSpPr>
        <p:spPr>
          <a:xfrm>
            <a:off x="838200" y="277576"/>
            <a:ext cx="10515600" cy="1325563"/>
          </a:xfrm>
        </p:spPr>
        <p:txBody>
          <a:bodyPr/>
          <a:lstStyle/>
          <a:p>
            <a:pPr algn="ctr"/>
            <a:r>
              <a:rPr lang="en-US"/>
              <a:t>2022 COVID on Phillipines and Vietnam</a:t>
            </a:r>
            <a:endParaRPr lang="en-ID"/>
          </a:p>
        </p:txBody>
      </p:sp>
      <p:pic>
        <p:nvPicPr>
          <p:cNvPr id="6" name="Picture 5">
            <a:extLst>
              <a:ext uri="{FF2B5EF4-FFF2-40B4-BE49-F238E27FC236}">
                <a16:creationId xmlns:a16="http://schemas.microsoft.com/office/drawing/2014/main" id="{5678364F-3000-41B9-8913-CE5277E185B1}"/>
              </a:ext>
            </a:extLst>
          </p:cNvPr>
          <p:cNvPicPr>
            <a:picLocks noChangeAspect="1"/>
          </p:cNvPicPr>
          <p:nvPr/>
        </p:nvPicPr>
        <p:blipFill>
          <a:blip r:embed="rId2"/>
          <a:stretch>
            <a:fillRect/>
          </a:stretch>
        </p:blipFill>
        <p:spPr>
          <a:xfrm>
            <a:off x="381060" y="1501860"/>
            <a:ext cx="5714940" cy="4962525"/>
          </a:xfrm>
          <a:prstGeom prst="rect">
            <a:avLst/>
          </a:prstGeom>
        </p:spPr>
      </p:pic>
      <p:pic>
        <p:nvPicPr>
          <p:cNvPr id="8" name="Picture 7">
            <a:extLst>
              <a:ext uri="{FF2B5EF4-FFF2-40B4-BE49-F238E27FC236}">
                <a16:creationId xmlns:a16="http://schemas.microsoft.com/office/drawing/2014/main" id="{387C2BAE-1779-422E-AD7A-11815EFA96E4}"/>
              </a:ext>
            </a:extLst>
          </p:cNvPr>
          <p:cNvPicPr>
            <a:picLocks noChangeAspect="1"/>
          </p:cNvPicPr>
          <p:nvPr/>
        </p:nvPicPr>
        <p:blipFill>
          <a:blip r:embed="rId3"/>
          <a:stretch>
            <a:fillRect/>
          </a:stretch>
        </p:blipFill>
        <p:spPr>
          <a:xfrm>
            <a:off x="6096000" y="1409295"/>
            <a:ext cx="5776202" cy="4914900"/>
          </a:xfrm>
          <a:prstGeom prst="rect">
            <a:avLst/>
          </a:prstGeom>
        </p:spPr>
      </p:pic>
      <p:sp>
        <p:nvSpPr>
          <p:cNvPr id="5" name="Rectangle 4">
            <a:extLst>
              <a:ext uri="{FF2B5EF4-FFF2-40B4-BE49-F238E27FC236}">
                <a16:creationId xmlns:a16="http://schemas.microsoft.com/office/drawing/2014/main" id="{E250F386-673D-45F5-AFE0-E66F0504A19E}"/>
              </a:ext>
            </a:extLst>
          </p:cNvPr>
          <p:cNvSpPr/>
          <p:nvPr/>
        </p:nvSpPr>
        <p:spPr>
          <a:xfrm>
            <a:off x="838200" y="1837188"/>
            <a:ext cx="1267437" cy="192108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064653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BFAB1-052E-45D6-87E6-AAE049313DF4}"/>
              </a:ext>
            </a:extLst>
          </p:cNvPr>
          <p:cNvSpPr>
            <a:spLocks noGrp="1"/>
          </p:cNvSpPr>
          <p:nvPr>
            <p:ph type="title"/>
          </p:nvPr>
        </p:nvSpPr>
        <p:spPr/>
        <p:txBody>
          <a:bodyPr/>
          <a:lstStyle/>
          <a:p>
            <a:r>
              <a:rPr lang="en-US"/>
              <a:t>What happened on that month?</a:t>
            </a:r>
            <a:endParaRPr lang="en-ID"/>
          </a:p>
        </p:txBody>
      </p:sp>
      <p:sp>
        <p:nvSpPr>
          <p:cNvPr id="3" name="Content Placeholder 2">
            <a:extLst>
              <a:ext uri="{FF2B5EF4-FFF2-40B4-BE49-F238E27FC236}">
                <a16:creationId xmlns:a16="http://schemas.microsoft.com/office/drawing/2014/main" id="{4121D116-C64F-445E-B0F3-D30A6E328403}"/>
              </a:ext>
            </a:extLst>
          </p:cNvPr>
          <p:cNvSpPr>
            <a:spLocks noGrp="1"/>
          </p:cNvSpPr>
          <p:nvPr>
            <p:ph idx="1"/>
          </p:nvPr>
        </p:nvSpPr>
        <p:spPr/>
        <p:txBody>
          <a:bodyPr/>
          <a:lstStyle/>
          <a:p>
            <a:endParaRPr lang="en-ID"/>
          </a:p>
        </p:txBody>
      </p:sp>
    </p:spTree>
    <p:extLst>
      <p:ext uri="{BB962C8B-B14F-4D97-AF65-F5344CB8AC3E}">
        <p14:creationId xmlns:p14="http://schemas.microsoft.com/office/powerpoint/2010/main" val="3757590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77D1E-A763-4D21-B356-592C5303282D}"/>
              </a:ext>
            </a:extLst>
          </p:cNvPr>
          <p:cNvSpPr>
            <a:spLocks noGrp="1"/>
          </p:cNvSpPr>
          <p:nvPr>
            <p:ph type="title"/>
          </p:nvPr>
        </p:nvSpPr>
        <p:spPr/>
        <p:txBody>
          <a:bodyPr/>
          <a:lstStyle/>
          <a:p>
            <a:pPr algn="ctr"/>
            <a:r>
              <a:rPr lang="en-US"/>
              <a:t>Conclusion</a:t>
            </a:r>
            <a:endParaRPr lang="en-ID"/>
          </a:p>
        </p:txBody>
      </p:sp>
      <p:sp>
        <p:nvSpPr>
          <p:cNvPr id="3" name="Content Placeholder 2">
            <a:extLst>
              <a:ext uri="{FF2B5EF4-FFF2-40B4-BE49-F238E27FC236}">
                <a16:creationId xmlns:a16="http://schemas.microsoft.com/office/drawing/2014/main" id="{172B35EC-4E84-49F2-9786-243C80803D27}"/>
              </a:ext>
            </a:extLst>
          </p:cNvPr>
          <p:cNvSpPr>
            <a:spLocks noGrp="1"/>
          </p:cNvSpPr>
          <p:nvPr>
            <p:ph idx="1"/>
          </p:nvPr>
        </p:nvSpPr>
        <p:spPr/>
        <p:txBody>
          <a:bodyPr/>
          <a:lstStyle/>
          <a:p>
            <a:endParaRPr lang="en-ID"/>
          </a:p>
        </p:txBody>
      </p:sp>
    </p:spTree>
    <p:extLst>
      <p:ext uri="{BB962C8B-B14F-4D97-AF65-F5344CB8AC3E}">
        <p14:creationId xmlns:p14="http://schemas.microsoft.com/office/powerpoint/2010/main" val="571181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77D1E-A763-4D21-B356-592C5303282D}"/>
              </a:ext>
            </a:extLst>
          </p:cNvPr>
          <p:cNvSpPr>
            <a:spLocks noGrp="1"/>
          </p:cNvSpPr>
          <p:nvPr>
            <p:ph type="title"/>
          </p:nvPr>
        </p:nvSpPr>
        <p:spPr/>
        <p:txBody>
          <a:bodyPr/>
          <a:lstStyle/>
          <a:p>
            <a:pPr algn="ctr"/>
            <a:r>
              <a:rPr lang="en-US"/>
              <a:t>Conclusion</a:t>
            </a:r>
            <a:endParaRPr lang="en-ID"/>
          </a:p>
        </p:txBody>
      </p:sp>
      <p:sp>
        <p:nvSpPr>
          <p:cNvPr id="3" name="Content Placeholder 2">
            <a:extLst>
              <a:ext uri="{FF2B5EF4-FFF2-40B4-BE49-F238E27FC236}">
                <a16:creationId xmlns:a16="http://schemas.microsoft.com/office/drawing/2014/main" id="{172B35EC-4E84-49F2-9786-243C80803D27}"/>
              </a:ext>
            </a:extLst>
          </p:cNvPr>
          <p:cNvSpPr>
            <a:spLocks noGrp="1"/>
          </p:cNvSpPr>
          <p:nvPr>
            <p:ph idx="1"/>
          </p:nvPr>
        </p:nvSpPr>
        <p:spPr/>
        <p:txBody>
          <a:bodyPr/>
          <a:lstStyle/>
          <a:p>
            <a:endParaRPr lang="en-ID"/>
          </a:p>
        </p:txBody>
      </p:sp>
    </p:spTree>
    <p:extLst>
      <p:ext uri="{BB962C8B-B14F-4D97-AF65-F5344CB8AC3E}">
        <p14:creationId xmlns:p14="http://schemas.microsoft.com/office/powerpoint/2010/main" val="57022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C71C0-B80B-4AA5-957E-9440FB6BFA31}"/>
              </a:ext>
            </a:extLst>
          </p:cNvPr>
          <p:cNvSpPr>
            <a:spLocks noGrp="1"/>
          </p:cNvSpPr>
          <p:nvPr>
            <p:ph type="title"/>
          </p:nvPr>
        </p:nvSpPr>
        <p:spPr/>
        <p:txBody>
          <a:bodyPr/>
          <a:lstStyle/>
          <a:p>
            <a:r>
              <a:rPr lang="en-US"/>
              <a:t>Data Source</a:t>
            </a:r>
            <a:endParaRPr lang="en-ID"/>
          </a:p>
        </p:txBody>
      </p:sp>
      <p:sp>
        <p:nvSpPr>
          <p:cNvPr id="5" name="TextBox 4">
            <a:extLst>
              <a:ext uri="{FF2B5EF4-FFF2-40B4-BE49-F238E27FC236}">
                <a16:creationId xmlns:a16="http://schemas.microsoft.com/office/drawing/2014/main" id="{DAFEDB6B-CA80-49A0-96F3-ABD1BBBF1598}"/>
              </a:ext>
            </a:extLst>
          </p:cNvPr>
          <p:cNvSpPr txBox="1"/>
          <p:nvPr/>
        </p:nvSpPr>
        <p:spPr>
          <a:xfrm>
            <a:off x="838200" y="2906208"/>
            <a:ext cx="4044193" cy="1046440"/>
          </a:xfrm>
          <a:prstGeom prst="rect">
            <a:avLst/>
          </a:prstGeom>
          <a:noFill/>
        </p:spPr>
        <p:txBody>
          <a:bodyPr wrap="square">
            <a:spAutoFit/>
          </a:bodyPr>
          <a:lstStyle/>
          <a:p>
            <a:r>
              <a:rPr lang="en-ID" sz="2400">
                <a:solidFill>
                  <a:srgbClr val="111111"/>
                </a:solidFill>
                <a:latin typeface="Roboto" pitchFamily="2" charset="0"/>
              </a:rPr>
              <a:t>Gross Domestic Product</a:t>
            </a:r>
          </a:p>
          <a:p>
            <a:pPr marL="0" indent="0">
              <a:buNone/>
            </a:pPr>
            <a:r>
              <a:rPr lang="en-ID">
                <a:solidFill>
                  <a:srgbClr val="111111"/>
                </a:solidFill>
                <a:latin typeface="Roboto" pitchFamily="2" charset="0"/>
              </a:rPr>
              <a:t>	</a:t>
            </a:r>
            <a:r>
              <a:rPr lang="en-ID" sz="2000">
                <a:solidFill>
                  <a:schemeClr val="bg2">
                    <a:lumMod val="50000"/>
                  </a:schemeClr>
                </a:solidFill>
                <a:latin typeface="Roboto" pitchFamily="2" charset="0"/>
              </a:rPr>
              <a:t>The World Bank </a:t>
            </a:r>
          </a:p>
          <a:p>
            <a:pPr marL="0" indent="0">
              <a:buNone/>
            </a:pPr>
            <a:r>
              <a:rPr lang="en-ID">
                <a:solidFill>
                  <a:srgbClr val="111111"/>
                </a:solidFill>
                <a:latin typeface="Roboto" pitchFamily="2" charset="0"/>
              </a:rPr>
              <a:t>		data.worldbank.org</a:t>
            </a:r>
          </a:p>
        </p:txBody>
      </p:sp>
      <p:sp>
        <p:nvSpPr>
          <p:cNvPr id="7" name="TextBox 6">
            <a:extLst>
              <a:ext uri="{FF2B5EF4-FFF2-40B4-BE49-F238E27FC236}">
                <a16:creationId xmlns:a16="http://schemas.microsoft.com/office/drawing/2014/main" id="{EDC0C3BA-80C4-48E6-8877-9E6FA43A147D}"/>
              </a:ext>
            </a:extLst>
          </p:cNvPr>
          <p:cNvSpPr txBox="1"/>
          <p:nvPr/>
        </p:nvSpPr>
        <p:spPr>
          <a:xfrm>
            <a:off x="838200" y="3888107"/>
            <a:ext cx="3935136" cy="1046440"/>
          </a:xfrm>
          <a:prstGeom prst="rect">
            <a:avLst/>
          </a:prstGeom>
          <a:noFill/>
        </p:spPr>
        <p:txBody>
          <a:bodyPr wrap="square">
            <a:spAutoFit/>
          </a:bodyPr>
          <a:lstStyle/>
          <a:p>
            <a:r>
              <a:rPr lang="en-ID" sz="2400">
                <a:solidFill>
                  <a:srgbClr val="111111"/>
                </a:solidFill>
                <a:latin typeface="Roboto" pitchFamily="2" charset="0"/>
              </a:rPr>
              <a:t>COVID Data</a:t>
            </a:r>
          </a:p>
          <a:p>
            <a:pPr marL="0" indent="0">
              <a:buNone/>
            </a:pPr>
            <a:r>
              <a:rPr lang="en-ID"/>
              <a:t>	</a:t>
            </a:r>
            <a:r>
              <a:rPr lang="en-ID" sz="2000">
                <a:solidFill>
                  <a:schemeClr val="bg2">
                    <a:lumMod val="50000"/>
                  </a:schemeClr>
                </a:solidFill>
              </a:rPr>
              <a:t>Our Wold In Data </a:t>
            </a:r>
          </a:p>
          <a:p>
            <a:pPr marL="0" indent="0">
              <a:buNone/>
            </a:pPr>
            <a:r>
              <a:rPr lang="en-ID"/>
              <a:t>		ourworldindata.org</a:t>
            </a:r>
          </a:p>
        </p:txBody>
      </p:sp>
      <p:sp>
        <p:nvSpPr>
          <p:cNvPr id="11" name="TextBox 10">
            <a:extLst>
              <a:ext uri="{FF2B5EF4-FFF2-40B4-BE49-F238E27FC236}">
                <a16:creationId xmlns:a16="http://schemas.microsoft.com/office/drawing/2014/main" id="{950AFFED-D024-47D1-B32C-4CAB1AB0DE9F}"/>
              </a:ext>
            </a:extLst>
          </p:cNvPr>
          <p:cNvSpPr txBox="1"/>
          <p:nvPr/>
        </p:nvSpPr>
        <p:spPr>
          <a:xfrm>
            <a:off x="838200" y="1828990"/>
            <a:ext cx="9488648" cy="1077218"/>
          </a:xfrm>
          <a:prstGeom prst="rect">
            <a:avLst/>
          </a:prstGeom>
          <a:noFill/>
        </p:spPr>
        <p:txBody>
          <a:bodyPr wrap="square">
            <a:spAutoFit/>
          </a:bodyPr>
          <a:lstStyle/>
          <a:p>
            <a:r>
              <a:rPr lang="en-ID" sz="2400" b="0" i="0">
                <a:solidFill>
                  <a:srgbClr val="111111"/>
                </a:solidFill>
                <a:effectLst/>
                <a:latin typeface="Roboto" pitchFamily="2" charset="0"/>
              </a:rPr>
              <a:t>Human Development Index</a:t>
            </a:r>
          </a:p>
          <a:p>
            <a:pPr marL="0" indent="0">
              <a:buNone/>
            </a:pPr>
            <a:r>
              <a:rPr lang="en-ID" b="0" i="0">
                <a:solidFill>
                  <a:schemeClr val="bg2">
                    <a:lumMod val="50000"/>
                  </a:schemeClr>
                </a:solidFill>
                <a:effectLst/>
                <a:latin typeface="Roboto" pitchFamily="2" charset="0"/>
              </a:rPr>
              <a:t>	</a:t>
            </a:r>
            <a:r>
              <a:rPr lang="en-ID" sz="2000" b="0" i="0">
                <a:solidFill>
                  <a:schemeClr val="bg2">
                    <a:lumMod val="50000"/>
                  </a:schemeClr>
                </a:solidFill>
                <a:effectLst/>
                <a:latin typeface="Roboto" pitchFamily="2" charset="0"/>
              </a:rPr>
              <a:t>United Nations Development Programme , Human Development Report 	</a:t>
            </a:r>
            <a:r>
              <a:rPr lang="en-ID" b="0" i="0">
                <a:solidFill>
                  <a:schemeClr val="bg2">
                    <a:lumMod val="50000"/>
                  </a:schemeClr>
                </a:solidFill>
                <a:effectLst/>
                <a:latin typeface="Roboto" pitchFamily="2" charset="0"/>
              </a:rPr>
              <a:t>		</a:t>
            </a:r>
            <a:r>
              <a:rPr lang="en-ID">
                <a:solidFill>
                  <a:srgbClr val="111111"/>
                </a:solidFill>
                <a:latin typeface="Roboto" pitchFamily="2" charset="0"/>
              </a:rPr>
              <a:t>hdr.undp.org</a:t>
            </a:r>
          </a:p>
        </p:txBody>
      </p:sp>
    </p:spTree>
    <p:extLst>
      <p:ext uri="{BB962C8B-B14F-4D97-AF65-F5344CB8AC3E}">
        <p14:creationId xmlns:p14="http://schemas.microsoft.com/office/powerpoint/2010/main" val="263510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DA7B2D-931D-4A45-8338-BE448678209E}"/>
              </a:ext>
            </a:extLst>
          </p:cNvPr>
          <p:cNvPicPr>
            <a:picLocks noChangeAspect="1"/>
          </p:cNvPicPr>
          <p:nvPr/>
        </p:nvPicPr>
        <p:blipFill>
          <a:blip r:embed="rId2"/>
          <a:stretch>
            <a:fillRect/>
          </a:stretch>
        </p:blipFill>
        <p:spPr>
          <a:xfrm>
            <a:off x="527808" y="1615187"/>
            <a:ext cx="5671656" cy="4713342"/>
          </a:xfrm>
          <a:prstGeom prst="rect">
            <a:avLst/>
          </a:prstGeom>
        </p:spPr>
      </p:pic>
      <p:sp>
        <p:nvSpPr>
          <p:cNvPr id="8" name="Title 1">
            <a:extLst>
              <a:ext uri="{FF2B5EF4-FFF2-40B4-BE49-F238E27FC236}">
                <a16:creationId xmlns:a16="http://schemas.microsoft.com/office/drawing/2014/main" id="{6FC597B8-0EAD-412D-9020-C10B9941C1E4}"/>
              </a:ext>
            </a:extLst>
          </p:cNvPr>
          <p:cNvSpPr>
            <a:spLocks noGrp="1"/>
          </p:cNvSpPr>
          <p:nvPr>
            <p:ph type="title"/>
          </p:nvPr>
        </p:nvSpPr>
        <p:spPr>
          <a:xfrm>
            <a:off x="838200" y="175090"/>
            <a:ext cx="10515600" cy="1325563"/>
          </a:xfrm>
        </p:spPr>
        <p:txBody>
          <a:bodyPr/>
          <a:lstStyle/>
          <a:p>
            <a:pPr algn="ctr"/>
            <a:r>
              <a:rPr lang="en-US"/>
              <a:t>Get to know the area</a:t>
            </a:r>
            <a:endParaRPr lang="en-ID"/>
          </a:p>
        </p:txBody>
      </p:sp>
      <p:sp>
        <p:nvSpPr>
          <p:cNvPr id="2" name="TextBox 1">
            <a:extLst>
              <a:ext uri="{FF2B5EF4-FFF2-40B4-BE49-F238E27FC236}">
                <a16:creationId xmlns:a16="http://schemas.microsoft.com/office/drawing/2014/main" id="{378527D6-75A2-4D9F-92BB-44D2FF952BB6}"/>
              </a:ext>
            </a:extLst>
          </p:cNvPr>
          <p:cNvSpPr txBox="1"/>
          <p:nvPr/>
        </p:nvSpPr>
        <p:spPr>
          <a:xfrm>
            <a:off x="6509856" y="1615187"/>
            <a:ext cx="1308756" cy="584775"/>
          </a:xfrm>
          <a:prstGeom prst="rect">
            <a:avLst/>
          </a:prstGeom>
          <a:noFill/>
        </p:spPr>
        <p:txBody>
          <a:bodyPr wrap="none" rtlCol="0">
            <a:spAutoFit/>
          </a:bodyPr>
          <a:lstStyle/>
          <a:p>
            <a:r>
              <a:rPr lang="en-US" sz="3200"/>
              <a:t>ASEAN</a:t>
            </a:r>
            <a:endParaRPr lang="en-ID"/>
          </a:p>
        </p:txBody>
      </p:sp>
      <p:sp>
        <p:nvSpPr>
          <p:cNvPr id="6" name="TextBox 5">
            <a:extLst>
              <a:ext uri="{FF2B5EF4-FFF2-40B4-BE49-F238E27FC236}">
                <a16:creationId xmlns:a16="http://schemas.microsoft.com/office/drawing/2014/main" id="{4AC9C13F-F002-4B03-A017-DF4AD3B69D10}"/>
              </a:ext>
            </a:extLst>
          </p:cNvPr>
          <p:cNvSpPr txBox="1"/>
          <p:nvPr/>
        </p:nvSpPr>
        <p:spPr>
          <a:xfrm>
            <a:off x="6509856" y="2082516"/>
            <a:ext cx="4169329" cy="369332"/>
          </a:xfrm>
          <a:prstGeom prst="rect">
            <a:avLst/>
          </a:prstGeom>
          <a:noFill/>
        </p:spPr>
        <p:txBody>
          <a:bodyPr wrap="square">
            <a:spAutoFit/>
          </a:bodyPr>
          <a:lstStyle/>
          <a:p>
            <a:r>
              <a:rPr lang="en-US" i="1">
                <a:solidFill>
                  <a:schemeClr val="bg1">
                    <a:lumMod val="50000"/>
                  </a:schemeClr>
                </a:solidFill>
                <a:effectLst/>
                <a:latin typeface="Arial" panose="020B0604020202020204" pitchFamily="34" charset="0"/>
              </a:rPr>
              <a:t>Association of Southeast Asian Nations</a:t>
            </a:r>
            <a:endParaRPr lang="en-ID" i="1">
              <a:solidFill>
                <a:schemeClr val="bg1">
                  <a:lumMod val="50000"/>
                </a:schemeClr>
              </a:solidFill>
            </a:endParaRPr>
          </a:p>
        </p:txBody>
      </p:sp>
      <p:sp>
        <p:nvSpPr>
          <p:cNvPr id="4" name="TextBox 3">
            <a:extLst>
              <a:ext uri="{FF2B5EF4-FFF2-40B4-BE49-F238E27FC236}">
                <a16:creationId xmlns:a16="http://schemas.microsoft.com/office/drawing/2014/main" id="{D4F7FAE9-E26F-45AE-B1B0-376749B71FB9}"/>
              </a:ext>
            </a:extLst>
          </p:cNvPr>
          <p:cNvSpPr txBox="1"/>
          <p:nvPr/>
        </p:nvSpPr>
        <p:spPr>
          <a:xfrm>
            <a:off x="6509856" y="3353228"/>
            <a:ext cx="4794309" cy="2585323"/>
          </a:xfrm>
          <a:prstGeom prst="rect">
            <a:avLst/>
          </a:prstGeom>
          <a:noFill/>
        </p:spPr>
        <p:txBody>
          <a:bodyPr wrap="square" rtlCol="0">
            <a:spAutoFit/>
          </a:bodyPr>
          <a:lstStyle/>
          <a:p>
            <a:pPr marL="285750" indent="-285750" algn="just">
              <a:buFont typeface="Arial" panose="020B0604020202020204" pitchFamily="34" charset="0"/>
              <a:buChar char="•"/>
            </a:pPr>
            <a:r>
              <a:rPr lang="en-US" b="0" i="0">
                <a:solidFill>
                  <a:srgbClr val="202122"/>
                </a:solidFill>
                <a:effectLst/>
                <a:latin typeface="Arial" panose="020B0604020202020204" pitchFamily="34" charset="0"/>
              </a:rPr>
              <a:t>accelerate economic growth, social progress and cultural development in the region</a:t>
            </a:r>
          </a:p>
          <a:p>
            <a:pPr algn="just"/>
            <a:endParaRPr lang="en-US" b="0" i="0">
              <a:solidFill>
                <a:srgbClr val="202122"/>
              </a:solidFill>
              <a:effectLst/>
              <a:latin typeface="Arial" panose="020B0604020202020204" pitchFamily="34" charset="0"/>
            </a:endParaRPr>
          </a:p>
          <a:p>
            <a:pPr marL="285750" indent="-285750" algn="just">
              <a:buFont typeface="Arial" panose="020B0604020202020204" pitchFamily="34" charset="0"/>
              <a:buChar char="•"/>
            </a:pPr>
            <a:r>
              <a:rPr lang="en-US" b="0" i="0">
                <a:solidFill>
                  <a:srgbClr val="202122"/>
                </a:solidFill>
                <a:effectLst/>
                <a:latin typeface="Arial" panose="020B0604020202020204" pitchFamily="34" charset="0"/>
              </a:rPr>
              <a:t>promote regional peace and stability through abiding respect for justice and the rule of law in the relationship among countries in the region and adherence to the principles of the United Nation Charter</a:t>
            </a:r>
            <a:endParaRPr lang="en-ID" u="sng"/>
          </a:p>
        </p:txBody>
      </p:sp>
      <p:sp>
        <p:nvSpPr>
          <p:cNvPr id="9" name="TextBox 8">
            <a:extLst>
              <a:ext uri="{FF2B5EF4-FFF2-40B4-BE49-F238E27FC236}">
                <a16:creationId xmlns:a16="http://schemas.microsoft.com/office/drawing/2014/main" id="{CE37D8AB-E803-4E19-9D3E-E5D2313BEEEA}"/>
              </a:ext>
            </a:extLst>
          </p:cNvPr>
          <p:cNvSpPr txBox="1"/>
          <p:nvPr/>
        </p:nvSpPr>
        <p:spPr>
          <a:xfrm>
            <a:off x="6509856" y="2777029"/>
            <a:ext cx="3185167" cy="461665"/>
          </a:xfrm>
          <a:prstGeom prst="rect">
            <a:avLst/>
          </a:prstGeom>
          <a:noFill/>
        </p:spPr>
        <p:txBody>
          <a:bodyPr wrap="none" rtlCol="0">
            <a:spAutoFit/>
          </a:bodyPr>
          <a:lstStyle/>
          <a:p>
            <a:r>
              <a:rPr lang="en-US" sz="2400"/>
              <a:t>What are the objective?</a:t>
            </a:r>
            <a:endParaRPr lang="en-ID" sz="1400"/>
          </a:p>
        </p:txBody>
      </p:sp>
    </p:spTree>
    <p:extLst>
      <p:ext uri="{BB962C8B-B14F-4D97-AF65-F5344CB8AC3E}">
        <p14:creationId xmlns:p14="http://schemas.microsoft.com/office/powerpoint/2010/main" val="4275144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FF10F-1137-4419-B6FC-308FCF57823D}"/>
              </a:ext>
            </a:extLst>
          </p:cNvPr>
          <p:cNvSpPr>
            <a:spLocks noGrp="1"/>
          </p:cNvSpPr>
          <p:nvPr>
            <p:ph type="title"/>
          </p:nvPr>
        </p:nvSpPr>
        <p:spPr/>
        <p:txBody>
          <a:bodyPr/>
          <a:lstStyle/>
          <a:p>
            <a:pPr algn="ctr"/>
            <a:r>
              <a:rPr lang="en-US"/>
              <a:t>Get to know things</a:t>
            </a:r>
            <a:endParaRPr lang="en-ID"/>
          </a:p>
        </p:txBody>
      </p:sp>
      <p:sp>
        <p:nvSpPr>
          <p:cNvPr id="4" name="TextBox 3">
            <a:extLst>
              <a:ext uri="{FF2B5EF4-FFF2-40B4-BE49-F238E27FC236}">
                <a16:creationId xmlns:a16="http://schemas.microsoft.com/office/drawing/2014/main" id="{41DD14BE-1047-4C9C-9686-5D8127128268}"/>
              </a:ext>
            </a:extLst>
          </p:cNvPr>
          <p:cNvSpPr txBox="1"/>
          <p:nvPr/>
        </p:nvSpPr>
        <p:spPr>
          <a:xfrm>
            <a:off x="901116" y="1774578"/>
            <a:ext cx="909223" cy="584775"/>
          </a:xfrm>
          <a:prstGeom prst="rect">
            <a:avLst/>
          </a:prstGeom>
          <a:noFill/>
        </p:spPr>
        <p:txBody>
          <a:bodyPr wrap="none" rtlCol="0">
            <a:spAutoFit/>
          </a:bodyPr>
          <a:lstStyle/>
          <a:p>
            <a:r>
              <a:rPr lang="en-US" sz="3200"/>
              <a:t>GDP</a:t>
            </a:r>
            <a:endParaRPr lang="en-ID"/>
          </a:p>
        </p:txBody>
      </p:sp>
      <p:sp>
        <p:nvSpPr>
          <p:cNvPr id="5" name="TextBox 4">
            <a:extLst>
              <a:ext uri="{FF2B5EF4-FFF2-40B4-BE49-F238E27FC236}">
                <a16:creationId xmlns:a16="http://schemas.microsoft.com/office/drawing/2014/main" id="{2F2945D0-8DBB-4AB7-B5B4-2C114D37C2A6}"/>
              </a:ext>
            </a:extLst>
          </p:cNvPr>
          <p:cNvSpPr txBox="1"/>
          <p:nvPr/>
        </p:nvSpPr>
        <p:spPr>
          <a:xfrm>
            <a:off x="901116" y="2241907"/>
            <a:ext cx="4169329" cy="369332"/>
          </a:xfrm>
          <a:prstGeom prst="rect">
            <a:avLst/>
          </a:prstGeom>
          <a:noFill/>
        </p:spPr>
        <p:txBody>
          <a:bodyPr wrap="square">
            <a:spAutoFit/>
          </a:bodyPr>
          <a:lstStyle/>
          <a:p>
            <a:r>
              <a:rPr lang="en-US" i="1">
                <a:solidFill>
                  <a:schemeClr val="bg1">
                    <a:lumMod val="50000"/>
                  </a:schemeClr>
                </a:solidFill>
                <a:effectLst/>
                <a:latin typeface="Arial" panose="020B0604020202020204" pitchFamily="34" charset="0"/>
              </a:rPr>
              <a:t>Gross Domestic Product</a:t>
            </a:r>
            <a:endParaRPr lang="en-ID" i="1">
              <a:solidFill>
                <a:schemeClr val="bg1">
                  <a:lumMod val="50000"/>
                </a:schemeClr>
              </a:solidFill>
            </a:endParaRPr>
          </a:p>
        </p:txBody>
      </p:sp>
      <p:sp>
        <p:nvSpPr>
          <p:cNvPr id="6" name="TextBox 5">
            <a:extLst>
              <a:ext uri="{FF2B5EF4-FFF2-40B4-BE49-F238E27FC236}">
                <a16:creationId xmlns:a16="http://schemas.microsoft.com/office/drawing/2014/main" id="{22D7140B-8DD8-4381-8389-6A019F3E2F6F}"/>
              </a:ext>
            </a:extLst>
          </p:cNvPr>
          <p:cNvSpPr txBox="1"/>
          <p:nvPr/>
        </p:nvSpPr>
        <p:spPr>
          <a:xfrm>
            <a:off x="5861109" y="4133283"/>
            <a:ext cx="798617" cy="584775"/>
          </a:xfrm>
          <a:prstGeom prst="rect">
            <a:avLst/>
          </a:prstGeom>
          <a:noFill/>
        </p:spPr>
        <p:txBody>
          <a:bodyPr wrap="none" rtlCol="0">
            <a:spAutoFit/>
          </a:bodyPr>
          <a:lstStyle/>
          <a:p>
            <a:r>
              <a:rPr lang="en-US" sz="3200"/>
              <a:t>HDI</a:t>
            </a:r>
            <a:endParaRPr lang="en-ID"/>
          </a:p>
        </p:txBody>
      </p:sp>
      <p:sp>
        <p:nvSpPr>
          <p:cNvPr id="7" name="TextBox 6">
            <a:extLst>
              <a:ext uri="{FF2B5EF4-FFF2-40B4-BE49-F238E27FC236}">
                <a16:creationId xmlns:a16="http://schemas.microsoft.com/office/drawing/2014/main" id="{3F7D833B-9AFA-4298-8484-8EFB76CDB4AD}"/>
              </a:ext>
            </a:extLst>
          </p:cNvPr>
          <p:cNvSpPr txBox="1"/>
          <p:nvPr/>
        </p:nvSpPr>
        <p:spPr>
          <a:xfrm>
            <a:off x="5861109" y="4600612"/>
            <a:ext cx="4169329" cy="369332"/>
          </a:xfrm>
          <a:prstGeom prst="rect">
            <a:avLst/>
          </a:prstGeom>
          <a:noFill/>
        </p:spPr>
        <p:txBody>
          <a:bodyPr wrap="square">
            <a:spAutoFit/>
          </a:bodyPr>
          <a:lstStyle/>
          <a:p>
            <a:r>
              <a:rPr lang="en-US" i="1">
                <a:solidFill>
                  <a:schemeClr val="bg1">
                    <a:lumMod val="50000"/>
                  </a:schemeClr>
                </a:solidFill>
                <a:effectLst/>
                <a:latin typeface="Arial" panose="020B0604020202020204" pitchFamily="34" charset="0"/>
              </a:rPr>
              <a:t>Human Development Index</a:t>
            </a:r>
            <a:endParaRPr lang="en-ID" i="1">
              <a:solidFill>
                <a:schemeClr val="bg1">
                  <a:lumMod val="50000"/>
                </a:schemeClr>
              </a:solidFill>
            </a:endParaRPr>
          </a:p>
        </p:txBody>
      </p:sp>
      <p:sp>
        <p:nvSpPr>
          <p:cNvPr id="8" name="TextBox 7">
            <a:extLst>
              <a:ext uri="{FF2B5EF4-FFF2-40B4-BE49-F238E27FC236}">
                <a16:creationId xmlns:a16="http://schemas.microsoft.com/office/drawing/2014/main" id="{0781F61D-788B-437D-8761-EB426C7019D6}"/>
              </a:ext>
            </a:extLst>
          </p:cNvPr>
          <p:cNvSpPr txBox="1"/>
          <p:nvPr/>
        </p:nvSpPr>
        <p:spPr>
          <a:xfrm>
            <a:off x="838199" y="2642040"/>
            <a:ext cx="5629713" cy="923330"/>
          </a:xfrm>
          <a:prstGeom prst="rect">
            <a:avLst/>
          </a:prstGeom>
          <a:noFill/>
        </p:spPr>
        <p:txBody>
          <a:bodyPr wrap="square" rtlCol="0">
            <a:spAutoFit/>
          </a:bodyPr>
          <a:lstStyle/>
          <a:p>
            <a:pPr algn="just"/>
            <a:r>
              <a:rPr lang="en-US" sz="1800" b="0" i="0">
                <a:solidFill>
                  <a:srgbClr val="111111"/>
                </a:solidFill>
                <a:effectLst/>
                <a:latin typeface="Roboto" pitchFamily="2" charset="0"/>
              </a:rPr>
              <a:t>	Measurement of the market value of all the final goods and services produced in a specific time period by a country or countries</a:t>
            </a:r>
            <a:endParaRPr lang="en-ID" u="sng"/>
          </a:p>
        </p:txBody>
      </p:sp>
      <p:sp>
        <p:nvSpPr>
          <p:cNvPr id="9" name="TextBox 8">
            <a:extLst>
              <a:ext uri="{FF2B5EF4-FFF2-40B4-BE49-F238E27FC236}">
                <a16:creationId xmlns:a16="http://schemas.microsoft.com/office/drawing/2014/main" id="{E290377B-1872-415A-8129-9B212740F759}"/>
              </a:ext>
            </a:extLst>
          </p:cNvPr>
          <p:cNvSpPr txBox="1"/>
          <p:nvPr/>
        </p:nvSpPr>
        <p:spPr>
          <a:xfrm>
            <a:off x="5760467" y="4975608"/>
            <a:ext cx="5969480" cy="923330"/>
          </a:xfrm>
          <a:prstGeom prst="rect">
            <a:avLst/>
          </a:prstGeom>
          <a:noFill/>
        </p:spPr>
        <p:txBody>
          <a:bodyPr wrap="square" rtlCol="0">
            <a:spAutoFit/>
          </a:bodyPr>
          <a:lstStyle/>
          <a:p>
            <a:pPr algn="just"/>
            <a:r>
              <a:rPr lang="en-US" sz="1800" b="0" i="0">
                <a:solidFill>
                  <a:srgbClr val="111111"/>
                </a:solidFill>
                <a:effectLst/>
                <a:latin typeface="Roboto" pitchFamily="2" charset="0"/>
              </a:rPr>
              <a:t>	 Measurement to capture three key dimensions of human development ( a long and healthy life, access to knowledge, and a decent standard of living).</a:t>
            </a:r>
            <a:endParaRPr lang="en-ID" u="sng"/>
          </a:p>
        </p:txBody>
      </p:sp>
    </p:spTree>
    <p:extLst>
      <p:ext uri="{BB962C8B-B14F-4D97-AF65-F5344CB8AC3E}">
        <p14:creationId xmlns:p14="http://schemas.microsoft.com/office/powerpoint/2010/main" val="788049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BF392BA-1F9B-44FD-BF45-41092E57BC7A}"/>
              </a:ext>
            </a:extLst>
          </p:cNvPr>
          <p:cNvPicPr>
            <a:picLocks noChangeAspect="1"/>
          </p:cNvPicPr>
          <p:nvPr/>
        </p:nvPicPr>
        <p:blipFill>
          <a:blip r:embed="rId2"/>
          <a:stretch>
            <a:fillRect/>
          </a:stretch>
        </p:blipFill>
        <p:spPr>
          <a:xfrm>
            <a:off x="5991689" y="2744572"/>
            <a:ext cx="5610094" cy="3485769"/>
          </a:xfrm>
          <a:prstGeom prst="rect">
            <a:avLst/>
          </a:prstGeom>
          <a:ln>
            <a:noFill/>
          </a:ln>
        </p:spPr>
      </p:pic>
      <p:graphicFrame>
        <p:nvGraphicFramePr>
          <p:cNvPr id="9" name="Table 8">
            <a:extLst>
              <a:ext uri="{FF2B5EF4-FFF2-40B4-BE49-F238E27FC236}">
                <a16:creationId xmlns:a16="http://schemas.microsoft.com/office/drawing/2014/main" id="{905D3B05-6277-439A-B316-0EF32574B3C8}"/>
              </a:ext>
            </a:extLst>
          </p:cNvPr>
          <p:cNvGraphicFramePr>
            <a:graphicFrameLocks noGrp="1"/>
          </p:cNvGraphicFramePr>
          <p:nvPr>
            <p:extLst>
              <p:ext uri="{D42A27DB-BD31-4B8C-83A1-F6EECF244321}">
                <p14:modId xmlns:p14="http://schemas.microsoft.com/office/powerpoint/2010/main" val="252916089"/>
              </p:ext>
            </p:extLst>
          </p:nvPr>
        </p:nvGraphicFramePr>
        <p:xfrm>
          <a:off x="5958131" y="1558124"/>
          <a:ext cx="2814536" cy="1082288"/>
        </p:xfrm>
        <a:graphic>
          <a:graphicData uri="http://schemas.openxmlformats.org/drawingml/2006/table">
            <a:tbl>
              <a:tblPr>
                <a:tableStyleId>{5C22544A-7EE6-4342-B048-85BDC9FD1C3A}</a:tableStyleId>
              </a:tblPr>
              <a:tblGrid>
                <a:gridCol w="2814536">
                  <a:extLst>
                    <a:ext uri="{9D8B030D-6E8A-4147-A177-3AD203B41FA5}">
                      <a16:colId xmlns:a16="http://schemas.microsoft.com/office/drawing/2014/main" val="4025058514"/>
                    </a:ext>
                  </a:extLst>
                </a:gridCol>
              </a:tblGrid>
              <a:tr h="252165">
                <a:tc>
                  <a:txBody>
                    <a:bodyPr/>
                    <a:lstStyle/>
                    <a:p>
                      <a:pPr algn="ctr" fontAlgn="ctr"/>
                      <a:r>
                        <a:rPr lang="en-ID" sz="1800" u="none" strike="noStrike">
                          <a:effectLst/>
                        </a:rPr>
                        <a:t>Number of Population</a:t>
                      </a:r>
                      <a:endParaRPr lang="en-ID" sz="1800" b="0" i="0" u="none" strike="noStrike">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9804274"/>
                  </a:ext>
                </a:extLst>
              </a:tr>
              <a:tr h="800348">
                <a:tc>
                  <a:txBody>
                    <a:bodyPr/>
                    <a:lstStyle/>
                    <a:p>
                      <a:pPr algn="ctr" fontAlgn="ctr"/>
                      <a:r>
                        <a:rPr lang="en-ID" sz="3600" u="none" strike="noStrike">
                          <a:effectLst/>
                        </a:rPr>
                        <a:t>&gt;650 Million</a:t>
                      </a:r>
                      <a:endParaRPr lang="en-ID" sz="3600" b="0" i="0" u="none" strike="noStrike">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374556"/>
                  </a:ext>
                </a:extLst>
              </a:tr>
            </a:tbl>
          </a:graphicData>
        </a:graphic>
      </p:graphicFrame>
      <p:graphicFrame>
        <p:nvGraphicFramePr>
          <p:cNvPr id="10" name="Table 9">
            <a:extLst>
              <a:ext uri="{FF2B5EF4-FFF2-40B4-BE49-F238E27FC236}">
                <a16:creationId xmlns:a16="http://schemas.microsoft.com/office/drawing/2014/main" id="{22D5CE4D-E24E-4D97-A5EE-D1DE15575F7A}"/>
              </a:ext>
            </a:extLst>
          </p:cNvPr>
          <p:cNvGraphicFramePr>
            <a:graphicFrameLocks noGrp="1"/>
          </p:cNvGraphicFramePr>
          <p:nvPr>
            <p:extLst>
              <p:ext uri="{D42A27DB-BD31-4B8C-83A1-F6EECF244321}">
                <p14:modId xmlns:p14="http://schemas.microsoft.com/office/powerpoint/2010/main" val="439813603"/>
              </p:ext>
            </p:extLst>
          </p:nvPr>
        </p:nvGraphicFramePr>
        <p:xfrm>
          <a:off x="8753689" y="1558124"/>
          <a:ext cx="2814536" cy="1082288"/>
        </p:xfrm>
        <a:graphic>
          <a:graphicData uri="http://schemas.openxmlformats.org/drawingml/2006/table">
            <a:tbl>
              <a:tblPr>
                <a:tableStyleId>{5C22544A-7EE6-4342-B048-85BDC9FD1C3A}</a:tableStyleId>
              </a:tblPr>
              <a:tblGrid>
                <a:gridCol w="2814536">
                  <a:extLst>
                    <a:ext uri="{9D8B030D-6E8A-4147-A177-3AD203B41FA5}">
                      <a16:colId xmlns:a16="http://schemas.microsoft.com/office/drawing/2014/main" val="4025058514"/>
                    </a:ext>
                  </a:extLst>
                </a:gridCol>
              </a:tblGrid>
              <a:tr h="252165">
                <a:tc>
                  <a:txBody>
                    <a:bodyPr/>
                    <a:lstStyle/>
                    <a:p>
                      <a:pPr algn="ctr" fontAlgn="ctr"/>
                      <a:r>
                        <a:rPr lang="en-ID" sz="1800" u="none" strike="noStrike">
                          <a:effectLst/>
                        </a:rPr>
                        <a:t>Total GDP</a:t>
                      </a:r>
                      <a:endParaRPr lang="en-ID" sz="1800" b="0" i="0" u="none" strike="noStrike">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9804274"/>
                  </a:ext>
                </a:extLst>
              </a:tr>
              <a:tr h="800348">
                <a:tc>
                  <a:txBody>
                    <a:bodyPr/>
                    <a:lstStyle/>
                    <a:p>
                      <a:pPr algn="ctr" fontAlgn="ctr"/>
                      <a:r>
                        <a:rPr lang="en-ID" sz="3600" u="none" strike="noStrike">
                          <a:effectLst/>
                        </a:rPr>
                        <a:t>&gt;230 Million</a:t>
                      </a:r>
                      <a:endParaRPr lang="en-ID" sz="3600" b="0" i="0" u="none" strike="noStrike">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374556"/>
                  </a:ext>
                </a:extLst>
              </a:tr>
            </a:tbl>
          </a:graphicData>
        </a:graphic>
      </p:graphicFrame>
      <p:grpSp>
        <p:nvGrpSpPr>
          <p:cNvPr id="55" name="Group 54">
            <a:extLst>
              <a:ext uri="{FF2B5EF4-FFF2-40B4-BE49-F238E27FC236}">
                <a16:creationId xmlns:a16="http://schemas.microsoft.com/office/drawing/2014/main" id="{5DE2EA2B-52B3-4BF6-BB23-12DE166E6748}"/>
              </a:ext>
            </a:extLst>
          </p:cNvPr>
          <p:cNvGrpSpPr/>
          <p:nvPr/>
        </p:nvGrpSpPr>
        <p:grpSpPr>
          <a:xfrm>
            <a:off x="-282248" y="947209"/>
            <a:ext cx="6240379" cy="5655628"/>
            <a:chOff x="-315804" y="552926"/>
            <a:chExt cx="6240379" cy="5655628"/>
          </a:xfrm>
        </p:grpSpPr>
        <p:pic>
          <p:nvPicPr>
            <p:cNvPr id="6" name="Picture 5">
              <a:extLst>
                <a:ext uri="{FF2B5EF4-FFF2-40B4-BE49-F238E27FC236}">
                  <a16:creationId xmlns:a16="http://schemas.microsoft.com/office/drawing/2014/main" id="{3ABCB09C-2A6B-4478-91EF-371B2D5FF3B4}"/>
                </a:ext>
              </a:extLst>
            </p:cNvPr>
            <p:cNvPicPr>
              <a:picLocks noChangeAspect="1"/>
            </p:cNvPicPr>
            <p:nvPr/>
          </p:nvPicPr>
          <p:blipFill>
            <a:blip r:embed="rId3"/>
            <a:stretch>
              <a:fillRect/>
            </a:stretch>
          </p:blipFill>
          <p:spPr>
            <a:xfrm>
              <a:off x="821462" y="1242834"/>
              <a:ext cx="5103113" cy="4568057"/>
            </a:xfrm>
            <a:prstGeom prst="rect">
              <a:avLst/>
            </a:prstGeom>
            <a:ln>
              <a:noFill/>
            </a:ln>
          </p:spPr>
        </p:pic>
        <p:grpSp>
          <p:nvGrpSpPr>
            <p:cNvPr id="38" name="Group 37">
              <a:extLst>
                <a:ext uri="{FF2B5EF4-FFF2-40B4-BE49-F238E27FC236}">
                  <a16:creationId xmlns:a16="http://schemas.microsoft.com/office/drawing/2014/main" id="{D2E3F517-4385-4F94-8C75-1DD61845DEE8}"/>
                </a:ext>
              </a:extLst>
            </p:cNvPr>
            <p:cNvGrpSpPr/>
            <p:nvPr/>
          </p:nvGrpSpPr>
          <p:grpSpPr>
            <a:xfrm>
              <a:off x="-315804" y="4289898"/>
              <a:ext cx="2845644" cy="1918656"/>
              <a:chOff x="-315804" y="4289898"/>
              <a:chExt cx="2845644" cy="1918656"/>
            </a:xfrm>
          </p:grpSpPr>
          <p:graphicFrame>
            <p:nvGraphicFramePr>
              <p:cNvPr id="27" name="Diagram 26">
                <a:extLst>
                  <a:ext uri="{FF2B5EF4-FFF2-40B4-BE49-F238E27FC236}">
                    <a16:creationId xmlns:a16="http://schemas.microsoft.com/office/drawing/2014/main" id="{0FB24680-D38B-4640-9D6D-D91D07A57896}"/>
                  </a:ext>
                </a:extLst>
              </p:cNvPr>
              <p:cNvGraphicFramePr/>
              <p:nvPr>
                <p:extLst>
                  <p:ext uri="{D42A27DB-BD31-4B8C-83A1-F6EECF244321}">
                    <p14:modId xmlns:p14="http://schemas.microsoft.com/office/powerpoint/2010/main" val="262035538"/>
                  </p:ext>
                </p:extLst>
              </p:nvPr>
            </p:nvGraphicFramePr>
            <p:xfrm>
              <a:off x="-315804" y="4408329"/>
              <a:ext cx="2457450" cy="18002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31" name="Straight Connector 30">
                <a:extLst>
                  <a:ext uri="{FF2B5EF4-FFF2-40B4-BE49-F238E27FC236}">
                    <a16:creationId xmlns:a16="http://schemas.microsoft.com/office/drawing/2014/main" id="{BEE59015-D08C-49D3-B678-0E997990F1C0}"/>
                  </a:ext>
                </a:extLst>
              </p:cNvPr>
              <p:cNvCxnSpPr>
                <a:cxnSpLocks/>
              </p:cNvCxnSpPr>
              <p:nvPr/>
            </p:nvCxnSpPr>
            <p:spPr>
              <a:xfrm flipV="1">
                <a:off x="897255" y="4289898"/>
                <a:ext cx="1593026" cy="253527"/>
              </a:xfrm>
              <a:prstGeom prst="line">
                <a:avLst/>
              </a:prstGeom>
              <a:ln w="25400">
                <a:solidFill>
                  <a:srgbClr val="197278"/>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D71DFD8-DFD3-45BA-BDB3-8BEBFFC4D4FB}"/>
                  </a:ext>
                </a:extLst>
              </p:cNvPr>
              <p:cNvCxnSpPr>
                <a:cxnSpLocks/>
              </p:cNvCxnSpPr>
              <p:nvPr/>
            </p:nvCxnSpPr>
            <p:spPr>
              <a:xfrm flipV="1">
                <a:off x="1727200" y="4289898"/>
                <a:ext cx="802640" cy="1325269"/>
              </a:xfrm>
              <a:prstGeom prst="line">
                <a:avLst/>
              </a:prstGeom>
              <a:ln w="25400">
                <a:solidFill>
                  <a:srgbClr val="197278"/>
                </a:solidFill>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E4F789B7-BF12-4D98-8606-05956964C025}"/>
                </a:ext>
              </a:extLst>
            </p:cNvPr>
            <p:cNvGrpSpPr/>
            <p:nvPr/>
          </p:nvGrpSpPr>
          <p:grpSpPr>
            <a:xfrm>
              <a:off x="3263900" y="1817260"/>
              <a:ext cx="2350418" cy="2216260"/>
              <a:chOff x="3263900" y="1817260"/>
              <a:chExt cx="2350418" cy="2216260"/>
            </a:xfrm>
          </p:grpSpPr>
          <p:graphicFrame>
            <p:nvGraphicFramePr>
              <p:cNvPr id="24" name="Diagram 23">
                <a:extLst>
                  <a:ext uri="{FF2B5EF4-FFF2-40B4-BE49-F238E27FC236}">
                    <a16:creationId xmlns:a16="http://schemas.microsoft.com/office/drawing/2014/main" id="{7275C871-D233-49A2-BFCC-ABFAE69DE1DD}"/>
                  </a:ext>
                </a:extLst>
              </p:cNvPr>
              <p:cNvGraphicFramePr/>
              <p:nvPr>
                <p:extLst>
                  <p:ext uri="{D42A27DB-BD31-4B8C-83A1-F6EECF244321}">
                    <p14:modId xmlns:p14="http://schemas.microsoft.com/office/powerpoint/2010/main" val="3411481905"/>
                  </p:ext>
                </p:extLst>
              </p:nvPr>
            </p:nvGraphicFramePr>
            <p:xfrm>
              <a:off x="3967668" y="1817260"/>
              <a:ext cx="1646650" cy="163711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cxnSp>
            <p:nvCxnSpPr>
              <p:cNvPr id="40" name="Straight Connector 39">
                <a:extLst>
                  <a:ext uri="{FF2B5EF4-FFF2-40B4-BE49-F238E27FC236}">
                    <a16:creationId xmlns:a16="http://schemas.microsoft.com/office/drawing/2014/main" id="{10011D90-1D00-4394-B841-EEB4DBF285BF}"/>
                  </a:ext>
                </a:extLst>
              </p:cNvPr>
              <p:cNvCxnSpPr>
                <a:cxnSpLocks/>
              </p:cNvCxnSpPr>
              <p:nvPr/>
            </p:nvCxnSpPr>
            <p:spPr>
              <a:xfrm flipH="1">
                <a:off x="3263900" y="2350289"/>
                <a:ext cx="828040" cy="1657831"/>
              </a:xfrm>
              <a:prstGeom prst="line">
                <a:avLst/>
              </a:prstGeom>
              <a:ln w="25400">
                <a:solidFill>
                  <a:srgbClr val="1AAB4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331FD99-8E67-4C8E-B493-D02DFE885453}"/>
                  </a:ext>
                </a:extLst>
              </p:cNvPr>
              <p:cNvCxnSpPr>
                <a:cxnSpLocks/>
              </p:cNvCxnSpPr>
              <p:nvPr/>
            </p:nvCxnSpPr>
            <p:spPr>
              <a:xfrm flipH="1">
                <a:off x="3263900" y="3317240"/>
                <a:ext cx="1780540" cy="716280"/>
              </a:xfrm>
              <a:prstGeom prst="line">
                <a:avLst/>
              </a:prstGeom>
              <a:ln w="25400">
                <a:solidFill>
                  <a:srgbClr val="1AAB40"/>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CACB2290-F363-42BF-9A4B-F55E4B35E5C3}"/>
                </a:ext>
              </a:extLst>
            </p:cNvPr>
            <p:cNvGrpSpPr/>
            <p:nvPr/>
          </p:nvGrpSpPr>
          <p:grpSpPr>
            <a:xfrm>
              <a:off x="1826434" y="552926"/>
              <a:ext cx="2017797" cy="2568590"/>
              <a:chOff x="1826434" y="552926"/>
              <a:chExt cx="2017797" cy="2568590"/>
            </a:xfrm>
          </p:grpSpPr>
          <p:graphicFrame>
            <p:nvGraphicFramePr>
              <p:cNvPr id="21" name="Diagram 20">
                <a:extLst>
                  <a:ext uri="{FF2B5EF4-FFF2-40B4-BE49-F238E27FC236}">
                    <a16:creationId xmlns:a16="http://schemas.microsoft.com/office/drawing/2014/main" id="{03E42EC1-9E16-42F0-920A-B85A03EA32C0}"/>
                  </a:ext>
                </a:extLst>
              </p:cNvPr>
              <p:cNvGraphicFramePr/>
              <p:nvPr>
                <p:extLst>
                  <p:ext uri="{D42A27DB-BD31-4B8C-83A1-F6EECF244321}">
                    <p14:modId xmlns:p14="http://schemas.microsoft.com/office/powerpoint/2010/main" val="65095629"/>
                  </p:ext>
                </p:extLst>
              </p:nvPr>
            </p:nvGraphicFramePr>
            <p:xfrm>
              <a:off x="1826434" y="552926"/>
              <a:ext cx="2017797" cy="1884168"/>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cxnSp>
            <p:nvCxnSpPr>
              <p:cNvPr id="50" name="Straight Connector 49">
                <a:extLst>
                  <a:ext uri="{FF2B5EF4-FFF2-40B4-BE49-F238E27FC236}">
                    <a16:creationId xmlns:a16="http://schemas.microsoft.com/office/drawing/2014/main" id="{74B45F6E-D7F3-4CCE-A28C-719C00DF2B4A}"/>
                  </a:ext>
                </a:extLst>
              </p:cNvPr>
              <p:cNvCxnSpPr/>
              <p:nvPr/>
            </p:nvCxnSpPr>
            <p:spPr>
              <a:xfrm flipH="1" flipV="1">
                <a:off x="2141646" y="1638300"/>
                <a:ext cx="225634" cy="944880"/>
              </a:xfrm>
              <a:prstGeom prst="line">
                <a:avLst/>
              </a:prstGeom>
              <a:ln w="25400">
                <a:solidFill>
                  <a:srgbClr val="D645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9180BEE-A50C-4131-9B63-6F74DE2E6F17}"/>
                  </a:ext>
                </a:extLst>
              </p:cNvPr>
              <p:cNvCxnSpPr>
                <a:cxnSpLocks/>
              </p:cNvCxnSpPr>
              <p:nvPr/>
            </p:nvCxnSpPr>
            <p:spPr>
              <a:xfrm flipV="1">
                <a:off x="2755478" y="1817260"/>
                <a:ext cx="747489" cy="1304256"/>
              </a:xfrm>
              <a:prstGeom prst="line">
                <a:avLst/>
              </a:prstGeom>
              <a:ln w="25400">
                <a:solidFill>
                  <a:srgbClr val="D64550"/>
                </a:solidFill>
              </a:ln>
            </p:spPr>
            <p:style>
              <a:lnRef idx="1">
                <a:schemeClr val="accent1"/>
              </a:lnRef>
              <a:fillRef idx="0">
                <a:schemeClr val="accent1"/>
              </a:fillRef>
              <a:effectRef idx="0">
                <a:schemeClr val="accent1"/>
              </a:effectRef>
              <a:fontRef idx="minor">
                <a:schemeClr val="tx1"/>
              </a:fontRef>
            </p:style>
          </p:cxnSp>
        </p:grpSp>
      </p:grpSp>
      <p:sp>
        <p:nvSpPr>
          <p:cNvPr id="19" name="Title 1">
            <a:extLst>
              <a:ext uri="{FF2B5EF4-FFF2-40B4-BE49-F238E27FC236}">
                <a16:creationId xmlns:a16="http://schemas.microsoft.com/office/drawing/2014/main" id="{8DD8B177-9AF5-41D6-9B8B-D87BC8005D21}"/>
              </a:ext>
            </a:extLst>
          </p:cNvPr>
          <p:cNvSpPr>
            <a:spLocks noGrp="1"/>
          </p:cNvSpPr>
          <p:nvPr>
            <p:ph type="title"/>
          </p:nvPr>
        </p:nvSpPr>
        <p:spPr>
          <a:xfrm>
            <a:off x="838200" y="-7841"/>
            <a:ext cx="10515600" cy="1325563"/>
          </a:xfrm>
        </p:spPr>
        <p:txBody>
          <a:bodyPr/>
          <a:lstStyle/>
          <a:p>
            <a:pPr algn="ctr"/>
            <a:r>
              <a:rPr lang="en-US"/>
              <a:t>Get to know more about ASEAN</a:t>
            </a:r>
            <a:endParaRPr lang="en-ID"/>
          </a:p>
        </p:txBody>
      </p:sp>
    </p:spTree>
    <p:extLst>
      <p:ext uri="{BB962C8B-B14F-4D97-AF65-F5344CB8AC3E}">
        <p14:creationId xmlns:p14="http://schemas.microsoft.com/office/powerpoint/2010/main" val="1856688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FCBD86-15B0-414D-AD84-0F4C96B7641D}"/>
              </a:ext>
            </a:extLst>
          </p:cNvPr>
          <p:cNvPicPr>
            <a:picLocks noChangeAspect="1"/>
          </p:cNvPicPr>
          <p:nvPr/>
        </p:nvPicPr>
        <p:blipFill>
          <a:blip r:embed="rId2"/>
          <a:stretch>
            <a:fillRect/>
          </a:stretch>
        </p:blipFill>
        <p:spPr>
          <a:xfrm>
            <a:off x="2396655" y="316623"/>
            <a:ext cx="7398690" cy="3860654"/>
          </a:xfrm>
          <a:prstGeom prst="rect">
            <a:avLst/>
          </a:prstGeom>
        </p:spPr>
      </p:pic>
      <p:graphicFrame>
        <p:nvGraphicFramePr>
          <p:cNvPr id="7" name="Table 6">
            <a:extLst>
              <a:ext uri="{FF2B5EF4-FFF2-40B4-BE49-F238E27FC236}">
                <a16:creationId xmlns:a16="http://schemas.microsoft.com/office/drawing/2014/main" id="{CEE7FBCA-AEFF-4C1F-8338-3E0F6A8D1916}"/>
              </a:ext>
            </a:extLst>
          </p:cNvPr>
          <p:cNvGraphicFramePr>
            <a:graphicFrameLocks noGrp="1"/>
          </p:cNvGraphicFramePr>
          <p:nvPr>
            <p:extLst>
              <p:ext uri="{D42A27DB-BD31-4B8C-83A1-F6EECF244321}">
                <p14:modId xmlns:p14="http://schemas.microsoft.com/office/powerpoint/2010/main" val="4174415312"/>
              </p:ext>
            </p:extLst>
          </p:nvPr>
        </p:nvGraphicFramePr>
        <p:xfrm>
          <a:off x="4384646" y="4177277"/>
          <a:ext cx="3422708" cy="2430780"/>
        </p:xfrm>
        <a:graphic>
          <a:graphicData uri="http://schemas.openxmlformats.org/drawingml/2006/table">
            <a:tbl>
              <a:tblPr>
                <a:tableStyleId>{5C22544A-7EE6-4342-B048-85BDC9FD1C3A}</a:tableStyleId>
              </a:tblPr>
              <a:tblGrid>
                <a:gridCol w="1724007">
                  <a:extLst>
                    <a:ext uri="{9D8B030D-6E8A-4147-A177-3AD203B41FA5}">
                      <a16:colId xmlns:a16="http://schemas.microsoft.com/office/drawing/2014/main" val="2492362124"/>
                    </a:ext>
                  </a:extLst>
                </a:gridCol>
                <a:gridCol w="1698701">
                  <a:extLst>
                    <a:ext uri="{9D8B030D-6E8A-4147-A177-3AD203B41FA5}">
                      <a16:colId xmlns:a16="http://schemas.microsoft.com/office/drawing/2014/main" val="2143225333"/>
                    </a:ext>
                  </a:extLst>
                </a:gridCol>
              </a:tblGrid>
              <a:tr h="182880">
                <a:tc>
                  <a:txBody>
                    <a:bodyPr/>
                    <a:lstStyle/>
                    <a:p>
                      <a:pPr algn="l" fontAlgn="b"/>
                      <a:r>
                        <a:rPr lang="en-ID" sz="1400" u="none" strike="noStrike">
                          <a:effectLst/>
                        </a:rPr>
                        <a:t>Country</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ID" sz="1400" u="none" strike="noStrike">
                          <a:effectLst/>
                        </a:rPr>
                        <a:t>Income_Group</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108294971"/>
                  </a:ext>
                </a:extLst>
              </a:tr>
              <a:tr h="182880">
                <a:tc>
                  <a:txBody>
                    <a:bodyPr/>
                    <a:lstStyle/>
                    <a:p>
                      <a:pPr algn="l" fontAlgn="b"/>
                      <a:r>
                        <a:rPr lang="en-ID" sz="1400" u="none" strike="noStrike">
                          <a:effectLst/>
                        </a:rPr>
                        <a:t>Brunei</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en-ID" sz="1400" u="none" strike="noStrike">
                          <a:effectLst/>
                        </a:rPr>
                        <a:t>High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793700329"/>
                  </a:ext>
                </a:extLst>
              </a:tr>
              <a:tr h="182880">
                <a:tc>
                  <a:txBody>
                    <a:bodyPr/>
                    <a:lstStyle/>
                    <a:p>
                      <a:pPr algn="l" fontAlgn="b"/>
                      <a:r>
                        <a:rPr lang="en-ID" sz="1400" u="none" strike="noStrike">
                          <a:effectLst/>
                        </a:rPr>
                        <a:t>Indonesia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0506834"/>
                  </a:ext>
                </a:extLst>
              </a:tr>
              <a:tr h="182880">
                <a:tc>
                  <a:txBody>
                    <a:bodyPr/>
                    <a:lstStyle/>
                    <a:p>
                      <a:pPr algn="l" fontAlgn="b"/>
                      <a:r>
                        <a:rPr lang="en-ID" sz="1400" u="none" strike="noStrike">
                          <a:effectLst/>
                        </a:rPr>
                        <a:t>Cambodia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0031910"/>
                  </a:ext>
                </a:extLst>
              </a:tr>
              <a:tr h="182880">
                <a:tc>
                  <a:txBody>
                    <a:bodyPr/>
                    <a:lstStyle/>
                    <a:p>
                      <a:pPr algn="l" fontAlgn="b"/>
                      <a:r>
                        <a:rPr lang="en-ID" sz="1400" u="none" strike="noStrike">
                          <a:effectLst/>
                        </a:rPr>
                        <a:t>Laos</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7975655"/>
                  </a:ext>
                </a:extLst>
              </a:tr>
              <a:tr h="182880">
                <a:tc>
                  <a:txBody>
                    <a:bodyPr/>
                    <a:lstStyle/>
                    <a:p>
                      <a:pPr algn="l" fontAlgn="b"/>
                      <a:r>
                        <a:rPr lang="en-ID" sz="1400" u="none" strike="noStrike">
                          <a:effectLst/>
                        </a:rPr>
                        <a:t>Myanmar</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2264793"/>
                  </a:ext>
                </a:extLst>
              </a:tr>
              <a:tr h="182880">
                <a:tc>
                  <a:txBody>
                    <a:bodyPr/>
                    <a:lstStyle/>
                    <a:p>
                      <a:pPr algn="l" fontAlgn="b"/>
                      <a:r>
                        <a:rPr lang="en-ID" sz="1400" u="none" strike="noStrike">
                          <a:effectLst/>
                        </a:rPr>
                        <a:t>Malaysia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ID" sz="1400" u="none" strike="noStrike">
                          <a:effectLst/>
                        </a:rPr>
                        <a:t>Upper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38931422"/>
                  </a:ext>
                </a:extLst>
              </a:tr>
              <a:tr h="182880">
                <a:tc>
                  <a:txBody>
                    <a:bodyPr/>
                    <a:lstStyle/>
                    <a:p>
                      <a:pPr algn="l" fontAlgn="b"/>
                      <a:r>
                        <a:rPr lang="en-ID" sz="1400" u="none" strike="noStrike">
                          <a:effectLst/>
                        </a:rPr>
                        <a:t>Philippines</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3872036"/>
                  </a:ext>
                </a:extLst>
              </a:tr>
              <a:tr h="182880">
                <a:tc>
                  <a:txBody>
                    <a:bodyPr/>
                    <a:lstStyle/>
                    <a:p>
                      <a:pPr algn="l" fontAlgn="b"/>
                      <a:r>
                        <a:rPr lang="en-ID" sz="1400" u="none" strike="noStrike">
                          <a:effectLst/>
                        </a:rPr>
                        <a:t>Singapore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en-ID" sz="1400" u="none" strike="noStrike">
                          <a:effectLst/>
                        </a:rPr>
                        <a:t>High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020420142"/>
                  </a:ext>
                </a:extLst>
              </a:tr>
              <a:tr h="182880">
                <a:tc>
                  <a:txBody>
                    <a:bodyPr/>
                    <a:lstStyle/>
                    <a:p>
                      <a:pPr algn="l" fontAlgn="b"/>
                      <a:r>
                        <a:rPr lang="en-ID" sz="1400" u="none" strike="noStrike">
                          <a:effectLst/>
                        </a:rPr>
                        <a:t>Thailand</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ID" sz="1400" u="none" strike="noStrike">
                          <a:effectLst/>
                        </a:rPr>
                        <a:t>Upper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32381073"/>
                  </a:ext>
                </a:extLst>
              </a:tr>
              <a:tr h="182880">
                <a:tc>
                  <a:txBody>
                    <a:bodyPr/>
                    <a:lstStyle/>
                    <a:p>
                      <a:pPr algn="l" fontAlgn="b"/>
                      <a:r>
                        <a:rPr lang="en-ID" sz="1400" u="none" strike="noStrike">
                          <a:effectLst/>
                        </a:rPr>
                        <a:t>Vietnam</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01136808"/>
                  </a:ext>
                </a:extLst>
              </a:tr>
            </a:tbl>
          </a:graphicData>
        </a:graphic>
      </p:graphicFrame>
    </p:spTree>
    <p:extLst>
      <p:ext uri="{BB962C8B-B14F-4D97-AF65-F5344CB8AC3E}">
        <p14:creationId xmlns:p14="http://schemas.microsoft.com/office/powerpoint/2010/main" val="1766589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890A7A1-D179-480B-8C12-608067BAB1AD}"/>
              </a:ext>
            </a:extLst>
          </p:cNvPr>
          <p:cNvGrpSpPr/>
          <p:nvPr/>
        </p:nvGrpSpPr>
        <p:grpSpPr>
          <a:xfrm>
            <a:off x="2032932" y="536895"/>
            <a:ext cx="7583996" cy="3814983"/>
            <a:chOff x="1037378" y="241095"/>
            <a:chExt cx="9799731" cy="4515462"/>
          </a:xfrm>
        </p:grpSpPr>
        <p:grpSp>
          <p:nvGrpSpPr>
            <p:cNvPr id="22" name="Group 21">
              <a:extLst>
                <a:ext uri="{FF2B5EF4-FFF2-40B4-BE49-F238E27FC236}">
                  <a16:creationId xmlns:a16="http://schemas.microsoft.com/office/drawing/2014/main" id="{8B2E481D-FA31-4AD8-A6F3-E7AC3A3F5A72}"/>
                </a:ext>
              </a:extLst>
            </p:cNvPr>
            <p:cNvGrpSpPr/>
            <p:nvPr/>
          </p:nvGrpSpPr>
          <p:grpSpPr>
            <a:xfrm>
              <a:off x="1037378" y="241095"/>
              <a:ext cx="9707452" cy="4230236"/>
              <a:chOff x="987044" y="249485"/>
              <a:chExt cx="9707452" cy="4230236"/>
            </a:xfrm>
          </p:grpSpPr>
          <p:grpSp>
            <p:nvGrpSpPr>
              <p:cNvPr id="18" name="Group 17">
                <a:extLst>
                  <a:ext uri="{FF2B5EF4-FFF2-40B4-BE49-F238E27FC236}">
                    <a16:creationId xmlns:a16="http://schemas.microsoft.com/office/drawing/2014/main" id="{650926E1-8012-4D35-9105-909EA05DF60C}"/>
                  </a:ext>
                </a:extLst>
              </p:cNvPr>
              <p:cNvGrpSpPr/>
              <p:nvPr/>
            </p:nvGrpSpPr>
            <p:grpSpPr>
              <a:xfrm>
                <a:off x="987044" y="313248"/>
                <a:ext cx="9707452" cy="4166473"/>
                <a:chOff x="1264596" y="447472"/>
                <a:chExt cx="8793804" cy="3774332"/>
              </a:xfrm>
            </p:grpSpPr>
            <p:pic>
              <p:nvPicPr>
                <p:cNvPr id="16" name="Picture 15">
                  <a:extLst>
                    <a:ext uri="{FF2B5EF4-FFF2-40B4-BE49-F238E27FC236}">
                      <a16:creationId xmlns:a16="http://schemas.microsoft.com/office/drawing/2014/main" id="{229B6CF6-65B2-478D-A5AA-53642BBE014C}"/>
                    </a:ext>
                  </a:extLst>
                </p:cNvPr>
                <p:cNvPicPr>
                  <a:picLocks noChangeAspect="1"/>
                </p:cNvPicPr>
                <p:nvPr/>
              </p:nvPicPr>
              <p:blipFill rotWithShape="1">
                <a:blip r:embed="rId2"/>
                <a:srcRect l="580" t="-2745" r="1808" b="263"/>
                <a:stretch/>
              </p:blipFill>
              <p:spPr>
                <a:xfrm>
                  <a:off x="1264596" y="447472"/>
                  <a:ext cx="8715984" cy="3774332"/>
                </a:xfrm>
                <a:prstGeom prst="rect">
                  <a:avLst/>
                </a:prstGeom>
              </p:spPr>
            </p:pic>
            <p:sp>
              <p:nvSpPr>
                <p:cNvPr id="17" name="Rectangle 16">
                  <a:extLst>
                    <a:ext uri="{FF2B5EF4-FFF2-40B4-BE49-F238E27FC236}">
                      <a16:creationId xmlns:a16="http://schemas.microsoft.com/office/drawing/2014/main" id="{6258A7AF-1A39-44CA-84D5-78F6CD627FCB}"/>
                    </a:ext>
                  </a:extLst>
                </p:cNvPr>
                <p:cNvSpPr/>
                <p:nvPr/>
              </p:nvSpPr>
              <p:spPr>
                <a:xfrm>
                  <a:off x="2315183" y="865762"/>
                  <a:ext cx="7743217" cy="280156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9" name="Rectangle 18">
                <a:extLst>
                  <a:ext uri="{FF2B5EF4-FFF2-40B4-BE49-F238E27FC236}">
                    <a16:creationId xmlns:a16="http://schemas.microsoft.com/office/drawing/2014/main" id="{867F3E87-8A0A-450F-8ABD-430E412325A4}"/>
                  </a:ext>
                </a:extLst>
              </p:cNvPr>
              <p:cNvSpPr/>
              <p:nvPr/>
            </p:nvSpPr>
            <p:spPr>
              <a:xfrm>
                <a:off x="4672668" y="313248"/>
                <a:ext cx="2390862" cy="315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1" name="Picture 20">
                <a:extLst>
                  <a:ext uri="{FF2B5EF4-FFF2-40B4-BE49-F238E27FC236}">
                    <a16:creationId xmlns:a16="http://schemas.microsoft.com/office/drawing/2014/main" id="{080D2215-0F97-47C2-A88C-A09B3C6BBEB8}"/>
                  </a:ext>
                </a:extLst>
              </p:cNvPr>
              <p:cNvPicPr>
                <a:picLocks noChangeAspect="1"/>
              </p:cNvPicPr>
              <p:nvPr/>
            </p:nvPicPr>
            <p:blipFill>
              <a:blip r:embed="rId3"/>
              <a:stretch>
                <a:fillRect/>
              </a:stretch>
            </p:blipFill>
            <p:spPr>
              <a:xfrm>
                <a:off x="5025227" y="249485"/>
                <a:ext cx="2790825" cy="352425"/>
              </a:xfrm>
              <a:prstGeom prst="rect">
                <a:avLst/>
              </a:prstGeom>
            </p:spPr>
          </p:pic>
        </p:grpSp>
        <p:sp>
          <p:nvSpPr>
            <p:cNvPr id="23" name="Rectangle 22">
              <a:extLst>
                <a:ext uri="{FF2B5EF4-FFF2-40B4-BE49-F238E27FC236}">
                  <a16:creationId xmlns:a16="http://schemas.microsoft.com/office/drawing/2014/main" id="{9D83078F-A177-4538-9568-B79AB66AF5E8}"/>
                </a:ext>
              </a:extLst>
            </p:cNvPr>
            <p:cNvSpPr/>
            <p:nvPr/>
          </p:nvSpPr>
          <p:spPr>
            <a:xfrm>
              <a:off x="1037378" y="4186106"/>
              <a:ext cx="9799731" cy="5704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aphicFrame>
        <p:nvGraphicFramePr>
          <p:cNvPr id="10" name="Table 9">
            <a:extLst>
              <a:ext uri="{FF2B5EF4-FFF2-40B4-BE49-F238E27FC236}">
                <a16:creationId xmlns:a16="http://schemas.microsoft.com/office/drawing/2014/main" id="{8DDE5E6A-DFA3-43DB-9887-62B459C776BC}"/>
              </a:ext>
            </a:extLst>
          </p:cNvPr>
          <p:cNvGraphicFramePr>
            <a:graphicFrameLocks noGrp="1"/>
          </p:cNvGraphicFramePr>
          <p:nvPr>
            <p:extLst>
              <p:ext uri="{D42A27DB-BD31-4B8C-83A1-F6EECF244321}">
                <p14:modId xmlns:p14="http://schemas.microsoft.com/office/powerpoint/2010/main" val="3486127372"/>
              </p:ext>
            </p:extLst>
          </p:nvPr>
        </p:nvGraphicFramePr>
        <p:xfrm>
          <a:off x="4054572" y="4143275"/>
          <a:ext cx="3422708" cy="2430780"/>
        </p:xfrm>
        <a:graphic>
          <a:graphicData uri="http://schemas.openxmlformats.org/drawingml/2006/table">
            <a:tbl>
              <a:tblPr>
                <a:tableStyleId>{5C22544A-7EE6-4342-B048-85BDC9FD1C3A}</a:tableStyleId>
              </a:tblPr>
              <a:tblGrid>
                <a:gridCol w="1724007">
                  <a:extLst>
                    <a:ext uri="{9D8B030D-6E8A-4147-A177-3AD203B41FA5}">
                      <a16:colId xmlns:a16="http://schemas.microsoft.com/office/drawing/2014/main" val="2492362124"/>
                    </a:ext>
                  </a:extLst>
                </a:gridCol>
                <a:gridCol w="1698701">
                  <a:extLst>
                    <a:ext uri="{9D8B030D-6E8A-4147-A177-3AD203B41FA5}">
                      <a16:colId xmlns:a16="http://schemas.microsoft.com/office/drawing/2014/main" val="2143225333"/>
                    </a:ext>
                  </a:extLst>
                </a:gridCol>
              </a:tblGrid>
              <a:tr h="182880">
                <a:tc>
                  <a:txBody>
                    <a:bodyPr/>
                    <a:lstStyle/>
                    <a:p>
                      <a:pPr algn="l" fontAlgn="b"/>
                      <a:r>
                        <a:rPr lang="en-ID" sz="1400" u="none" strike="noStrike">
                          <a:effectLst/>
                        </a:rPr>
                        <a:t>Country</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ID" sz="1400" u="none" strike="noStrike">
                          <a:effectLst/>
                        </a:rPr>
                        <a:t>Income_Group</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108294971"/>
                  </a:ext>
                </a:extLst>
              </a:tr>
              <a:tr h="182880">
                <a:tc>
                  <a:txBody>
                    <a:bodyPr/>
                    <a:lstStyle/>
                    <a:p>
                      <a:pPr algn="l" fontAlgn="b"/>
                      <a:r>
                        <a:rPr lang="en-ID" sz="1400" u="none" strike="noStrike">
                          <a:effectLst/>
                        </a:rPr>
                        <a:t>Brunei</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en-ID" sz="1400" u="none" strike="noStrike">
                          <a:effectLst/>
                        </a:rPr>
                        <a:t>High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793700329"/>
                  </a:ext>
                </a:extLst>
              </a:tr>
              <a:tr h="182880">
                <a:tc>
                  <a:txBody>
                    <a:bodyPr/>
                    <a:lstStyle/>
                    <a:p>
                      <a:pPr algn="l" fontAlgn="b"/>
                      <a:r>
                        <a:rPr lang="en-ID" sz="1400" u="none" strike="noStrike">
                          <a:effectLst/>
                        </a:rPr>
                        <a:t>Indonesia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0506834"/>
                  </a:ext>
                </a:extLst>
              </a:tr>
              <a:tr h="182880">
                <a:tc>
                  <a:txBody>
                    <a:bodyPr/>
                    <a:lstStyle/>
                    <a:p>
                      <a:pPr algn="l" fontAlgn="b"/>
                      <a:r>
                        <a:rPr lang="en-ID" sz="1400" u="none" strike="noStrike">
                          <a:effectLst/>
                        </a:rPr>
                        <a:t>Cambodia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0031910"/>
                  </a:ext>
                </a:extLst>
              </a:tr>
              <a:tr h="182880">
                <a:tc>
                  <a:txBody>
                    <a:bodyPr/>
                    <a:lstStyle/>
                    <a:p>
                      <a:pPr algn="l" fontAlgn="b"/>
                      <a:r>
                        <a:rPr lang="en-ID" sz="1400" u="none" strike="noStrike">
                          <a:effectLst/>
                        </a:rPr>
                        <a:t>Laos</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7975655"/>
                  </a:ext>
                </a:extLst>
              </a:tr>
              <a:tr h="182880">
                <a:tc>
                  <a:txBody>
                    <a:bodyPr/>
                    <a:lstStyle/>
                    <a:p>
                      <a:pPr algn="l" fontAlgn="b"/>
                      <a:r>
                        <a:rPr lang="en-ID" sz="1400" u="none" strike="noStrike">
                          <a:effectLst/>
                        </a:rPr>
                        <a:t>Myanmar</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2264793"/>
                  </a:ext>
                </a:extLst>
              </a:tr>
              <a:tr h="182880">
                <a:tc>
                  <a:txBody>
                    <a:bodyPr/>
                    <a:lstStyle/>
                    <a:p>
                      <a:pPr algn="l" fontAlgn="b"/>
                      <a:r>
                        <a:rPr lang="en-ID" sz="1400" u="none" strike="noStrike">
                          <a:effectLst/>
                        </a:rPr>
                        <a:t>Malaysia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ID" sz="1400" u="none" strike="noStrike">
                          <a:effectLst/>
                        </a:rPr>
                        <a:t>Upper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38931422"/>
                  </a:ext>
                </a:extLst>
              </a:tr>
              <a:tr h="182880">
                <a:tc>
                  <a:txBody>
                    <a:bodyPr/>
                    <a:lstStyle/>
                    <a:p>
                      <a:pPr algn="l" fontAlgn="b"/>
                      <a:r>
                        <a:rPr lang="en-ID" sz="1400" u="none" strike="noStrike">
                          <a:effectLst/>
                        </a:rPr>
                        <a:t>Philippines</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3872036"/>
                  </a:ext>
                </a:extLst>
              </a:tr>
              <a:tr h="182880">
                <a:tc>
                  <a:txBody>
                    <a:bodyPr/>
                    <a:lstStyle/>
                    <a:p>
                      <a:pPr algn="l" fontAlgn="b"/>
                      <a:r>
                        <a:rPr lang="en-ID" sz="1400" u="none" strike="noStrike">
                          <a:effectLst/>
                        </a:rPr>
                        <a:t>Singapore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en-ID" sz="1400" u="none" strike="noStrike">
                          <a:effectLst/>
                        </a:rPr>
                        <a:t>High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020420142"/>
                  </a:ext>
                </a:extLst>
              </a:tr>
              <a:tr h="182880">
                <a:tc>
                  <a:txBody>
                    <a:bodyPr/>
                    <a:lstStyle/>
                    <a:p>
                      <a:pPr algn="l" fontAlgn="b"/>
                      <a:r>
                        <a:rPr lang="en-ID" sz="1400" u="none" strike="noStrike">
                          <a:effectLst/>
                        </a:rPr>
                        <a:t>Thailand</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ID" sz="1400" u="none" strike="noStrike">
                          <a:effectLst/>
                        </a:rPr>
                        <a:t>Upper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32381073"/>
                  </a:ext>
                </a:extLst>
              </a:tr>
              <a:tr h="182880">
                <a:tc>
                  <a:txBody>
                    <a:bodyPr/>
                    <a:lstStyle/>
                    <a:p>
                      <a:pPr algn="l" fontAlgn="b"/>
                      <a:r>
                        <a:rPr lang="en-ID" sz="1400" u="none" strike="noStrike">
                          <a:effectLst/>
                        </a:rPr>
                        <a:t>Vietnam</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01136808"/>
                  </a:ext>
                </a:extLst>
              </a:tr>
            </a:tbl>
          </a:graphicData>
        </a:graphic>
      </p:graphicFrame>
      <p:sp>
        <p:nvSpPr>
          <p:cNvPr id="2" name="Rectangle 1">
            <a:extLst>
              <a:ext uri="{FF2B5EF4-FFF2-40B4-BE49-F238E27FC236}">
                <a16:creationId xmlns:a16="http://schemas.microsoft.com/office/drawing/2014/main" id="{805AAB60-52FB-4BA2-9E5B-39A157E48C8C}"/>
              </a:ext>
            </a:extLst>
          </p:cNvPr>
          <p:cNvSpPr/>
          <p:nvPr/>
        </p:nvSpPr>
        <p:spPr>
          <a:xfrm>
            <a:off x="5091593" y="558391"/>
            <a:ext cx="864590" cy="2762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705982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1F9328-93A1-4586-8B82-C59107E81CDC}"/>
              </a:ext>
            </a:extLst>
          </p:cNvPr>
          <p:cNvPicPr>
            <a:picLocks noChangeAspect="1"/>
          </p:cNvPicPr>
          <p:nvPr/>
        </p:nvPicPr>
        <p:blipFill>
          <a:blip r:embed="rId2"/>
          <a:stretch>
            <a:fillRect/>
          </a:stretch>
        </p:blipFill>
        <p:spPr>
          <a:xfrm>
            <a:off x="1971675" y="100667"/>
            <a:ext cx="8248650" cy="4248150"/>
          </a:xfrm>
          <a:prstGeom prst="rect">
            <a:avLst/>
          </a:prstGeom>
        </p:spPr>
      </p:pic>
      <p:graphicFrame>
        <p:nvGraphicFramePr>
          <p:cNvPr id="6" name="Table 5">
            <a:extLst>
              <a:ext uri="{FF2B5EF4-FFF2-40B4-BE49-F238E27FC236}">
                <a16:creationId xmlns:a16="http://schemas.microsoft.com/office/drawing/2014/main" id="{425DDD0C-13A1-4073-B71A-787EE4DB21EB}"/>
              </a:ext>
            </a:extLst>
          </p:cNvPr>
          <p:cNvGraphicFramePr>
            <a:graphicFrameLocks noGrp="1"/>
          </p:cNvGraphicFramePr>
          <p:nvPr>
            <p:extLst>
              <p:ext uri="{D42A27DB-BD31-4B8C-83A1-F6EECF244321}">
                <p14:modId xmlns:p14="http://schemas.microsoft.com/office/powerpoint/2010/main" val="160951430"/>
              </p:ext>
            </p:extLst>
          </p:nvPr>
        </p:nvGraphicFramePr>
        <p:xfrm>
          <a:off x="4236441" y="4248150"/>
          <a:ext cx="3422708" cy="2430780"/>
        </p:xfrm>
        <a:graphic>
          <a:graphicData uri="http://schemas.openxmlformats.org/drawingml/2006/table">
            <a:tbl>
              <a:tblPr>
                <a:tableStyleId>{5C22544A-7EE6-4342-B048-85BDC9FD1C3A}</a:tableStyleId>
              </a:tblPr>
              <a:tblGrid>
                <a:gridCol w="1724007">
                  <a:extLst>
                    <a:ext uri="{9D8B030D-6E8A-4147-A177-3AD203B41FA5}">
                      <a16:colId xmlns:a16="http://schemas.microsoft.com/office/drawing/2014/main" val="2492362124"/>
                    </a:ext>
                  </a:extLst>
                </a:gridCol>
                <a:gridCol w="1698701">
                  <a:extLst>
                    <a:ext uri="{9D8B030D-6E8A-4147-A177-3AD203B41FA5}">
                      <a16:colId xmlns:a16="http://schemas.microsoft.com/office/drawing/2014/main" val="2143225333"/>
                    </a:ext>
                  </a:extLst>
                </a:gridCol>
              </a:tblGrid>
              <a:tr h="182880">
                <a:tc>
                  <a:txBody>
                    <a:bodyPr/>
                    <a:lstStyle/>
                    <a:p>
                      <a:pPr algn="l" fontAlgn="b"/>
                      <a:r>
                        <a:rPr lang="en-ID" sz="1400" u="none" strike="noStrike">
                          <a:effectLst/>
                        </a:rPr>
                        <a:t>Country</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ID" sz="1400" u="none" strike="noStrike">
                          <a:effectLst/>
                        </a:rPr>
                        <a:t>Income_Group</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108294971"/>
                  </a:ext>
                </a:extLst>
              </a:tr>
              <a:tr h="182880">
                <a:tc>
                  <a:txBody>
                    <a:bodyPr/>
                    <a:lstStyle/>
                    <a:p>
                      <a:pPr algn="l" fontAlgn="b"/>
                      <a:r>
                        <a:rPr lang="en-ID" sz="1400" u="none" strike="noStrike">
                          <a:effectLst/>
                        </a:rPr>
                        <a:t>Brunei</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en-ID" sz="1400" u="none" strike="noStrike">
                          <a:effectLst/>
                        </a:rPr>
                        <a:t>High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793700329"/>
                  </a:ext>
                </a:extLst>
              </a:tr>
              <a:tr h="182880">
                <a:tc>
                  <a:txBody>
                    <a:bodyPr/>
                    <a:lstStyle/>
                    <a:p>
                      <a:pPr algn="l" fontAlgn="b"/>
                      <a:r>
                        <a:rPr lang="en-ID" sz="1400" u="none" strike="noStrike">
                          <a:effectLst/>
                        </a:rPr>
                        <a:t>Indonesia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0506834"/>
                  </a:ext>
                </a:extLst>
              </a:tr>
              <a:tr h="182880">
                <a:tc>
                  <a:txBody>
                    <a:bodyPr/>
                    <a:lstStyle/>
                    <a:p>
                      <a:pPr algn="l" fontAlgn="b"/>
                      <a:r>
                        <a:rPr lang="en-ID" sz="1400" u="none" strike="noStrike">
                          <a:effectLst/>
                        </a:rPr>
                        <a:t>Cambodia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0031910"/>
                  </a:ext>
                </a:extLst>
              </a:tr>
              <a:tr h="182880">
                <a:tc>
                  <a:txBody>
                    <a:bodyPr/>
                    <a:lstStyle/>
                    <a:p>
                      <a:pPr algn="l" fontAlgn="b"/>
                      <a:r>
                        <a:rPr lang="en-ID" sz="1400" u="none" strike="noStrike">
                          <a:effectLst/>
                        </a:rPr>
                        <a:t>Laos</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7975655"/>
                  </a:ext>
                </a:extLst>
              </a:tr>
              <a:tr h="182880">
                <a:tc>
                  <a:txBody>
                    <a:bodyPr/>
                    <a:lstStyle/>
                    <a:p>
                      <a:pPr algn="l" fontAlgn="b"/>
                      <a:r>
                        <a:rPr lang="en-ID" sz="1400" u="none" strike="noStrike">
                          <a:effectLst/>
                        </a:rPr>
                        <a:t>Myanmar</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2264793"/>
                  </a:ext>
                </a:extLst>
              </a:tr>
              <a:tr h="182880">
                <a:tc>
                  <a:txBody>
                    <a:bodyPr/>
                    <a:lstStyle/>
                    <a:p>
                      <a:pPr algn="l" fontAlgn="b"/>
                      <a:r>
                        <a:rPr lang="en-ID" sz="1400" u="none" strike="noStrike">
                          <a:effectLst/>
                        </a:rPr>
                        <a:t>Malaysia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ID" sz="1400" u="none" strike="noStrike">
                          <a:effectLst/>
                        </a:rPr>
                        <a:t>Upper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38931422"/>
                  </a:ext>
                </a:extLst>
              </a:tr>
              <a:tr h="182880">
                <a:tc>
                  <a:txBody>
                    <a:bodyPr/>
                    <a:lstStyle/>
                    <a:p>
                      <a:pPr algn="l" fontAlgn="b"/>
                      <a:r>
                        <a:rPr lang="en-ID" sz="1400" u="none" strike="noStrike">
                          <a:effectLst/>
                        </a:rPr>
                        <a:t>Philippines</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3872036"/>
                  </a:ext>
                </a:extLst>
              </a:tr>
              <a:tr h="182880">
                <a:tc>
                  <a:txBody>
                    <a:bodyPr/>
                    <a:lstStyle/>
                    <a:p>
                      <a:pPr algn="l" fontAlgn="b"/>
                      <a:r>
                        <a:rPr lang="en-ID" sz="1400" u="none" strike="noStrike">
                          <a:effectLst/>
                        </a:rPr>
                        <a:t>Singapore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en-ID" sz="1400" u="none" strike="noStrike">
                          <a:effectLst/>
                        </a:rPr>
                        <a:t>High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020420142"/>
                  </a:ext>
                </a:extLst>
              </a:tr>
              <a:tr h="182880">
                <a:tc>
                  <a:txBody>
                    <a:bodyPr/>
                    <a:lstStyle/>
                    <a:p>
                      <a:pPr algn="l" fontAlgn="b"/>
                      <a:r>
                        <a:rPr lang="en-ID" sz="1400" u="none" strike="noStrike">
                          <a:effectLst/>
                        </a:rPr>
                        <a:t>Thailand</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ID" sz="1400" u="none" strike="noStrike">
                          <a:effectLst/>
                        </a:rPr>
                        <a:t>Upper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32381073"/>
                  </a:ext>
                </a:extLst>
              </a:tr>
              <a:tr h="182880">
                <a:tc>
                  <a:txBody>
                    <a:bodyPr/>
                    <a:lstStyle/>
                    <a:p>
                      <a:pPr algn="l" fontAlgn="b"/>
                      <a:r>
                        <a:rPr lang="en-ID" sz="1400" u="none" strike="noStrike">
                          <a:effectLst/>
                        </a:rPr>
                        <a:t>Vietnam</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01136808"/>
                  </a:ext>
                </a:extLst>
              </a:tr>
            </a:tbl>
          </a:graphicData>
        </a:graphic>
      </p:graphicFrame>
    </p:spTree>
    <p:extLst>
      <p:ext uri="{BB962C8B-B14F-4D97-AF65-F5344CB8AC3E}">
        <p14:creationId xmlns:p14="http://schemas.microsoft.com/office/powerpoint/2010/main" val="1495374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652B08-CD6F-40EF-91B3-A9221164C7A9}"/>
              </a:ext>
            </a:extLst>
          </p:cNvPr>
          <p:cNvPicPr>
            <a:picLocks noChangeAspect="1"/>
          </p:cNvPicPr>
          <p:nvPr/>
        </p:nvPicPr>
        <p:blipFill>
          <a:blip r:embed="rId2"/>
          <a:stretch>
            <a:fillRect/>
          </a:stretch>
        </p:blipFill>
        <p:spPr>
          <a:xfrm>
            <a:off x="2028162" y="218255"/>
            <a:ext cx="8135676" cy="4765708"/>
          </a:xfrm>
          <a:prstGeom prst="rect">
            <a:avLst/>
          </a:prstGeom>
        </p:spPr>
      </p:pic>
    </p:spTree>
    <p:extLst>
      <p:ext uri="{BB962C8B-B14F-4D97-AF65-F5344CB8AC3E}">
        <p14:creationId xmlns:p14="http://schemas.microsoft.com/office/powerpoint/2010/main" val="4036930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TotalTime>
  <Words>444</Words>
  <Application>Microsoft Office PowerPoint</Application>
  <PresentationFormat>Widescreen</PresentationFormat>
  <Paragraphs>120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Roboto</vt:lpstr>
      <vt:lpstr>Office Theme</vt:lpstr>
      <vt:lpstr>Vietnam and Phillipines COVID analysis</vt:lpstr>
      <vt:lpstr>Conclusion</vt:lpstr>
      <vt:lpstr>Get to know the area</vt:lpstr>
      <vt:lpstr>Get to know things</vt:lpstr>
      <vt:lpstr>Get to know more about ASEAN</vt:lpstr>
      <vt:lpstr>PowerPoint Presentation</vt:lpstr>
      <vt:lpstr>PowerPoint Presentation</vt:lpstr>
      <vt:lpstr>PowerPoint Presentation</vt:lpstr>
      <vt:lpstr>PowerPoint Presentation</vt:lpstr>
      <vt:lpstr>PowerPoint Presentation</vt:lpstr>
      <vt:lpstr>PowerPoint Presentation</vt:lpstr>
      <vt:lpstr>Vietnam and Phillipines quick recap</vt:lpstr>
      <vt:lpstr>PowerPoint Presentation</vt:lpstr>
      <vt:lpstr>What happened on that month?</vt:lpstr>
      <vt:lpstr>2021 COVID on Phillipines and Vietnam</vt:lpstr>
      <vt:lpstr>What happened on that month?</vt:lpstr>
      <vt:lpstr>2022 COVID on Phillipines and Vietnam</vt:lpstr>
      <vt:lpstr>What happened on that month?</vt:lpstr>
      <vt:lpstr>Conclusion</vt:lpstr>
      <vt:lpstr>Data 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Vietnam and Phillipines COVID analysis</dc:title>
  <dc:creator>MUHAMMAD</dc:creator>
  <cp:lastModifiedBy>MUHAMMAD</cp:lastModifiedBy>
  <cp:revision>5</cp:revision>
  <dcterms:created xsi:type="dcterms:W3CDTF">2023-05-31T01:14:55Z</dcterms:created>
  <dcterms:modified xsi:type="dcterms:W3CDTF">2023-06-04T06:39:45Z</dcterms:modified>
</cp:coreProperties>
</file>