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7" r:id="rId10"/>
    <p:sldId id="273" r:id="rId11"/>
    <p:sldId id="268" r:id="rId12"/>
    <p:sldId id="274" r:id="rId13"/>
    <p:sldId id="269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278"/>
    <a:srgbClr val="1AAB40"/>
    <a:srgbClr val="A7FCA1"/>
    <a:srgbClr val="D64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World-WIde-COVID\Insight\ASEAN_Country%20Informatiuon_Insight\Excel_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World-WIde-COVID\Insight\Country%20Comparison\Excell_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World-WIde-COVID\Insight\Country%20Comparison\Excell_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World-WIde-COVID\Insight\Country%20Comparison\Excell_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[Excel_Dashboard.xlsx]Pivot!PivotTable8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/>
              <a:t>Average Life Expectancy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Pivot!$C$98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Pivot!$B$99:$B$109</c:f>
              <c:strCache>
                <c:ptCount val="10"/>
                <c:pt idx="0">
                  <c:v>Myanmar</c:v>
                </c:pt>
                <c:pt idx="1">
                  <c:v>Laos</c:v>
                </c:pt>
                <c:pt idx="2">
                  <c:v>Cambodia</c:v>
                </c:pt>
                <c:pt idx="3">
                  <c:v>Philippines</c:v>
                </c:pt>
                <c:pt idx="4">
                  <c:v>Indonesia</c:v>
                </c:pt>
                <c:pt idx="5">
                  <c:v>Vietnam</c:v>
                </c:pt>
                <c:pt idx="6">
                  <c:v>Brunei</c:v>
                </c:pt>
                <c:pt idx="7">
                  <c:v>Malaysia</c:v>
                </c:pt>
                <c:pt idx="8">
                  <c:v>Thailand</c:v>
                </c:pt>
                <c:pt idx="9">
                  <c:v>Singapore</c:v>
                </c:pt>
              </c:strCache>
            </c:strRef>
          </c:cat>
          <c:val>
            <c:numRef>
              <c:f>Pivot!$C$99:$C$109</c:f>
              <c:numCache>
                <c:formatCode>0</c:formatCode>
                <c:ptCount val="10"/>
                <c:pt idx="0">
                  <c:v>67.129999999999782</c:v>
                </c:pt>
                <c:pt idx="1">
                  <c:v>67.919999999998623</c:v>
                </c:pt>
                <c:pt idx="2">
                  <c:v>69.820000000001116</c:v>
                </c:pt>
                <c:pt idx="3">
                  <c:v>71.230000000000274</c:v>
                </c:pt>
                <c:pt idx="4">
                  <c:v>71.72000000000088</c:v>
                </c:pt>
                <c:pt idx="5">
                  <c:v>75.399999999999309</c:v>
                </c:pt>
                <c:pt idx="6">
                  <c:v>75.860000000000511</c:v>
                </c:pt>
                <c:pt idx="7">
                  <c:v>76.160000000002157</c:v>
                </c:pt>
                <c:pt idx="8">
                  <c:v>77.149999999999196</c:v>
                </c:pt>
                <c:pt idx="9">
                  <c:v>83.619999999999251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F7-473D-86D1-9D561D119FC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5848608"/>
        <c:axId val="635851232"/>
      </c:lineChart>
      <c:catAx>
        <c:axId val="635848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 baseline="0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51232"/>
        <c:crosses val="autoZero"/>
        <c:auto val="1"/>
        <c:lblAlgn val="ctr"/>
        <c:lblOffset val="100"/>
        <c:noMultiLvlLbl val="0"/>
      </c:catAx>
      <c:valAx>
        <c:axId val="635851232"/>
        <c:scaling>
          <c:orientation val="minMax"/>
          <c:max val="100"/>
          <c:min val="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 baseline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48608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[Excell_Dashboard.xlsx]Pivot!PivotTable2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1600" b="0" i="0" u="none" strike="noStrike" baseline="0">
                <a:effectLst/>
              </a:rPr>
              <a:t>GDP</a:t>
            </a:r>
            <a:endParaRPr lang="en-US" sz="1600" baseline="0"/>
          </a:p>
        </c:rich>
      </c:tx>
      <c:layout>
        <c:manualLayout>
          <c:xMode val="edge"/>
          <c:yMode val="edge"/>
          <c:x val="0.5112946728315936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Pivot!$F$2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Pivot!$E$3:$E$5</c:f>
              <c:strCache>
                <c:ptCount val="2"/>
                <c:pt idx="0">
                  <c:v>Philippines</c:v>
                </c:pt>
                <c:pt idx="1">
                  <c:v>Vietnam</c:v>
                </c:pt>
              </c:strCache>
            </c:strRef>
          </c:cat>
          <c:val>
            <c:numRef>
              <c:f>Pivot!$F$3:$F$5</c:f>
              <c:numCache>
                <c:formatCode>0</c:formatCode>
                <c:ptCount val="2"/>
                <c:pt idx="0">
                  <c:v>7599188</c:v>
                </c:pt>
                <c:pt idx="1">
                  <c:v>6171884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A-40E2-B119-8803D5489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8222392"/>
        <c:axId val="398224360"/>
      </c:barChart>
      <c:catAx>
        <c:axId val="398222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/>
                  <a:t>Country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224360"/>
        <c:crosses val="autoZero"/>
        <c:auto val="1"/>
        <c:lblAlgn val="ctr"/>
        <c:lblOffset val="100"/>
        <c:noMultiLvlLbl val="0"/>
      </c:catAx>
      <c:valAx>
        <c:axId val="398224360"/>
        <c:scaling>
          <c:orientation val="minMax"/>
          <c:max val="100000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222392"/>
        <c:crosses val="autoZero"/>
        <c:crossBetween val="between"/>
        <c:majorUnit val="2000000"/>
        <c:dispUnits>
          <c:builtInUnit val="millions"/>
          <c:dispUnitsLbl>
            <c:layout>
              <c:manualLayout>
                <c:xMode val="edge"/>
                <c:yMode val="edge"/>
                <c:x val="2.4994795484404822E-2"/>
                <c:y val="0.39340350877192981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[Excell_Dashboard.xlsx]Pivot!PivotTable3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Human Development Index</a:t>
            </a:r>
          </a:p>
        </c:rich>
      </c:tx>
      <c:layout>
        <c:manualLayout>
          <c:xMode val="edge"/>
          <c:yMode val="edge"/>
          <c:x val="0.2631964928532540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Pivot!$H$3:$H$5</c:f>
              <c:strCache>
                <c:ptCount val="2"/>
                <c:pt idx="0">
                  <c:v>Philippines</c:v>
                </c:pt>
                <c:pt idx="1">
                  <c:v>Vietnam</c:v>
                </c:pt>
              </c:strCache>
            </c:strRef>
          </c:cat>
          <c:val>
            <c:numRef>
              <c:f>Pivot!$I$3:$I$5</c:f>
              <c:numCache>
                <c:formatCode>0%</c:formatCode>
                <c:ptCount val="2"/>
                <c:pt idx="0">
                  <c:v>0.72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B-4BC8-A1E7-E585567169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8229608"/>
        <c:axId val="398221408"/>
      </c:barChart>
      <c:catAx>
        <c:axId val="398229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/>
                  <a:t>Country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221408"/>
        <c:crosses val="autoZero"/>
        <c:auto val="1"/>
        <c:lblAlgn val="ctr"/>
        <c:lblOffset val="100"/>
        <c:noMultiLvlLbl val="0"/>
      </c:catAx>
      <c:valAx>
        <c:axId val="398221408"/>
        <c:scaling>
          <c:orientation val="minMax"/>
          <c:max val="0.8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229608"/>
        <c:crosses val="autoZero"/>
        <c:crossBetween val="between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1600" baseline="0"/>
              <a:t>Population with Density as volume</a:t>
            </a:r>
          </a:p>
        </c:rich>
      </c:tx>
      <c:layout>
        <c:manualLayout>
          <c:xMode val="edge"/>
          <c:yMode val="edge"/>
          <c:x val="0.2818333333333333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524759405074365"/>
          <c:y val="0.17171296296296296"/>
          <c:w val="0.81419685039370082"/>
          <c:h val="0.66625000000000001"/>
        </c:manualLayout>
      </c:layout>
      <c:bubbleChart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A4-4A7B-8F51-D472A7AFAA2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A4-4A7B-8F51-D472A7AFAA2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AA4-4A7B-8F51-D472A7AFAA2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AA4-4A7B-8F51-D472A7AFAA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Pivot!$B$3:$B$4</c:f>
              <c:strCache>
                <c:ptCount val="2"/>
                <c:pt idx="0">
                  <c:v>Philippines</c:v>
                </c:pt>
                <c:pt idx="1">
                  <c:v>Vietnam</c:v>
                </c:pt>
              </c:strCache>
            </c:strRef>
          </c:xVal>
          <c:yVal>
            <c:numRef>
              <c:f>Pivot!$C$3:$C$4</c:f>
              <c:numCache>
                <c:formatCode>0</c:formatCode>
                <c:ptCount val="2"/>
                <c:pt idx="0">
                  <c:v>115559008</c:v>
                </c:pt>
                <c:pt idx="1">
                  <c:v>98186856</c:v>
                </c:pt>
              </c:numCache>
            </c:numRef>
          </c:yVal>
          <c:bubbleSize>
            <c:numRef>
              <c:f>Pivot!$L$3:$L$4</c:f>
              <c:numCache>
                <c:formatCode>0</c:formatCode>
                <c:ptCount val="2"/>
                <c:pt idx="0">
                  <c:v>351873</c:v>
                </c:pt>
                <c:pt idx="1">
                  <c:v>308127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3AA4-4A7B-8F51-D472A7AFAA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728690416"/>
        <c:axId val="728691400"/>
      </c:bubbleChart>
      <c:valAx>
        <c:axId val="72869041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 baseline="0"/>
                  <a:t>Phillipines</a:t>
                </a:r>
              </a:p>
            </c:rich>
          </c:tx>
          <c:layout>
            <c:manualLayout>
              <c:xMode val="edge"/>
              <c:yMode val="edge"/>
              <c:x val="0.39345396260451965"/>
              <c:y val="0.879629629629629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728691400"/>
        <c:crosses val="autoZero"/>
        <c:crossBetween val="midCat"/>
      </c:valAx>
      <c:valAx>
        <c:axId val="72869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690416"/>
        <c:crosses val="autoZero"/>
        <c:crossBetween val="midCat"/>
        <c:dispUnits>
          <c:builtInUnit val="millions"/>
          <c:dispUnitsLbl>
            <c:layout>
              <c:manualLayout>
                <c:xMode val="edge"/>
                <c:yMode val="edge"/>
                <c:x val="1.5901814517767322E-2"/>
                <c:y val="0.40319444444444447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04EF9-6CA7-404E-9B73-13D2EC8BAAC2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66D820F5-3D8D-466A-A586-CA0F511E0018}">
      <dgm:prSet phldrT="[Text]"/>
      <dgm:spPr/>
      <dgm:t>
        <a:bodyPr/>
        <a:lstStyle/>
        <a:p>
          <a:endParaRPr lang="en-ID"/>
        </a:p>
      </dgm:t>
    </dgm:pt>
    <dgm:pt modelId="{8C2FFEC3-C625-4F47-8EBA-3893108F5DD1}" type="parTrans" cxnId="{FE6574DC-F90D-4F20-A17D-FDDA998B29B3}">
      <dgm:prSet/>
      <dgm:spPr/>
      <dgm:t>
        <a:bodyPr/>
        <a:lstStyle/>
        <a:p>
          <a:endParaRPr lang="en-ID"/>
        </a:p>
      </dgm:t>
    </dgm:pt>
    <dgm:pt modelId="{B100CD84-C771-496C-A640-87351AE24E0F}" type="sibTrans" cxnId="{FE6574DC-F90D-4F20-A17D-FDDA998B29B3}">
      <dgm:prSet/>
      <dgm:spPr/>
      <dgm:t>
        <a:bodyPr/>
        <a:lstStyle/>
        <a:p>
          <a:endParaRPr lang="en-ID"/>
        </a:p>
      </dgm:t>
    </dgm:pt>
    <dgm:pt modelId="{9605716B-8ED0-4FB6-A305-642A605EBBB7}" type="pres">
      <dgm:prSet presAssocID="{0DA04EF9-6CA7-404E-9B73-13D2EC8BAA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90E5EA-073B-4372-BA9D-233E96434C55}" type="pres">
      <dgm:prSet presAssocID="{66D820F5-3D8D-466A-A586-CA0F511E0018}" presName="hierRoot1" presStyleCnt="0"/>
      <dgm:spPr/>
    </dgm:pt>
    <dgm:pt modelId="{124836FD-13A9-4AE1-9399-B65A87A76814}" type="pres">
      <dgm:prSet presAssocID="{66D820F5-3D8D-466A-A586-CA0F511E0018}" presName="composite" presStyleCnt="0"/>
      <dgm:spPr/>
    </dgm:pt>
    <dgm:pt modelId="{2D36D558-72E3-4012-9045-BC65E839EB21}" type="pres">
      <dgm:prSet presAssocID="{66D820F5-3D8D-466A-A586-CA0F511E0018}" presName="image" presStyleLbl="node0" presStyleIdx="0" presStyleCnt="1" custScaleX="173708" custScaleY="173708" custLinFactNeighborX="73539" custLinFactNeighborY="-4697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25400">
          <a:solidFill>
            <a:srgbClr val="197278"/>
          </a:solidFill>
        </a:ln>
      </dgm:spPr>
    </dgm:pt>
    <dgm:pt modelId="{5C7A439F-73E3-47D0-96E6-F23BA9526874}" type="pres">
      <dgm:prSet presAssocID="{66D820F5-3D8D-466A-A586-CA0F511E0018}" presName="text" presStyleLbl="revTx" presStyleIdx="0" presStyleCnt="1">
        <dgm:presLayoutVars>
          <dgm:chPref val="3"/>
        </dgm:presLayoutVars>
      </dgm:prSet>
      <dgm:spPr/>
    </dgm:pt>
    <dgm:pt modelId="{3E3080F8-BE1A-474E-8D2D-4CBFB099ECE5}" type="pres">
      <dgm:prSet presAssocID="{66D820F5-3D8D-466A-A586-CA0F511E0018}" presName="hierChild2" presStyleCnt="0"/>
      <dgm:spPr/>
    </dgm:pt>
  </dgm:ptLst>
  <dgm:cxnLst>
    <dgm:cxn modelId="{953AD56F-11A2-4AD6-9F55-1FF273E24034}" type="presOf" srcId="{66D820F5-3D8D-466A-A586-CA0F511E0018}" destId="{5C7A439F-73E3-47D0-96E6-F23BA9526874}" srcOrd="0" destOrd="0" presId="urn:microsoft.com/office/officeart/2009/layout/CirclePictureHierarchy"/>
    <dgm:cxn modelId="{6F546FB7-EFC7-4D5C-8D14-BDBC2A16D24B}" type="presOf" srcId="{0DA04EF9-6CA7-404E-9B73-13D2EC8BAAC2}" destId="{9605716B-8ED0-4FB6-A305-642A605EBBB7}" srcOrd="0" destOrd="0" presId="urn:microsoft.com/office/officeart/2009/layout/CirclePictureHierarchy"/>
    <dgm:cxn modelId="{FE6574DC-F90D-4F20-A17D-FDDA998B29B3}" srcId="{0DA04EF9-6CA7-404E-9B73-13D2EC8BAAC2}" destId="{66D820F5-3D8D-466A-A586-CA0F511E0018}" srcOrd="0" destOrd="0" parTransId="{8C2FFEC3-C625-4F47-8EBA-3893108F5DD1}" sibTransId="{B100CD84-C771-496C-A640-87351AE24E0F}"/>
    <dgm:cxn modelId="{ABE63375-5A9F-40EE-BC7F-7C47BF46D1F6}" type="presParOf" srcId="{9605716B-8ED0-4FB6-A305-642A605EBBB7}" destId="{EE90E5EA-073B-4372-BA9D-233E96434C55}" srcOrd="0" destOrd="0" presId="urn:microsoft.com/office/officeart/2009/layout/CirclePictureHierarchy"/>
    <dgm:cxn modelId="{7863CDD7-FD90-4CDE-8508-D37231C9CBDC}" type="presParOf" srcId="{EE90E5EA-073B-4372-BA9D-233E96434C55}" destId="{124836FD-13A9-4AE1-9399-B65A87A76814}" srcOrd="0" destOrd="0" presId="urn:microsoft.com/office/officeart/2009/layout/CirclePictureHierarchy"/>
    <dgm:cxn modelId="{D75DAB54-D9D7-4957-AC71-DBC654C08094}" type="presParOf" srcId="{124836FD-13A9-4AE1-9399-B65A87A76814}" destId="{2D36D558-72E3-4012-9045-BC65E839EB21}" srcOrd="0" destOrd="0" presId="urn:microsoft.com/office/officeart/2009/layout/CirclePictureHierarchy"/>
    <dgm:cxn modelId="{6DD11681-0536-4414-9319-6DB49E96CCA5}" type="presParOf" srcId="{124836FD-13A9-4AE1-9399-B65A87A76814}" destId="{5C7A439F-73E3-47D0-96E6-F23BA9526874}" srcOrd="1" destOrd="0" presId="urn:microsoft.com/office/officeart/2009/layout/CirclePictureHierarchy"/>
    <dgm:cxn modelId="{D06CE442-8BC2-47DE-BB12-FECDF3810D46}" type="presParOf" srcId="{EE90E5EA-073B-4372-BA9D-233E96434C55}" destId="{3E3080F8-BE1A-474E-8D2D-4CBFB099ECE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00FE9-9A0A-423E-9669-F7824B28C06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0FA14EF6-5FD6-41F7-82F3-C20E59C4CCD8}">
      <dgm:prSet phldrT="[Text]"/>
      <dgm:spPr/>
      <dgm:t>
        <a:bodyPr/>
        <a:lstStyle/>
        <a:p>
          <a:endParaRPr lang="en-ID"/>
        </a:p>
      </dgm:t>
    </dgm:pt>
    <dgm:pt modelId="{7D553964-4240-4B27-8FD5-BE04901B3AD0}" type="sibTrans" cxnId="{1CEC9288-C4E2-48E9-A966-907C6576E494}">
      <dgm:prSet/>
      <dgm:spPr/>
      <dgm:t>
        <a:bodyPr/>
        <a:lstStyle/>
        <a:p>
          <a:endParaRPr lang="en-ID"/>
        </a:p>
      </dgm:t>
    </dgm:pt>
    <dgm:pt modelId="{3354D056-A58C-4176-9951-1ECD692CA75F}" type="parTrans" cxnId="{1CEC9288-C4E2-48E9-A966-907C6576E494}">
      <dgm:prSet/>
      <dgm:spPr/>
      <dgm:t>
        <a:bodyPr/>
        <a:lstStyle/>
        <a:p>
          <a:endParaRPr lang="en-ID"/>
        </a:p>
      </dgm:t>
    </dgm:pt>
    <dgm:pt modelId="{94789D2E-771D-4E3C-A36C-8C08CDED3713}" type="pres">
      <dgm:prSet presAssocID="{60100FE9-9A0A-423E-9669-F7824B28C0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56DA5F-017C-4283-9923-1240EE90CED3}" type="pres">
      <dgm:prSet presAssocID="{0FA14EF6-5FD6-41F7-82F3-C20E59C4CCD8}" presName="hierRoot1" presStyleCnt="0"/>
      <dgm:spPr/>
    </dgm:pt>
    <dgm:pt modelId="{0C985900-9E1E-4A53-BACC-D15B4F55A227}" type="pres">
      <dgm:prSet presAssocID="{0FA14EF6-5FD6-41F7-82F3-C20E59C4CCD8}" presName="composite" presStyleCnt="0"/>
      <dgm:spPr/>
    </dgm:pt>
    <dgm:pt modelId="{1C408B73-0654-4F8D-AC94-F89BDFEFCF0A}" type="pres">
      <dgm:prSet presAssocID="{0FA14EF6-5FD6-41F7-82F3-C20E59C4CCD8}" presName="image" presStyleLbl="node0" presStyleIdx="0" presStyleCnt="1" custScaleX="338177" custScaleY="326895" custLinFactNeighborX="15116" custLinFactNeighborY="-546"/>
      <dgm:spPr>
        <a:blipFill>
          <a:blip xmlns:r="http://schemas.openxmlformats.org/officeDocument/2006/relationships" r:embed="rId1"/>
          <a:srcRect/>
          <a:stretch>
            <a:fillRect l="-9000" r="-9000"/>
          </a:stretch>
        </a:blipFill>
        <a:ln w="25400">
          <a:solidFill>
            <a:srgbClr val="1AAB40"/>
          </a:solidFill>
        </a:ln>
      </dgm:spPr>
    </dgm:pt>
    <dgm:pt modelId="{21622A24-9EE5-4BBD-8DDE-A01DF7C12BFB}" type="pres">
      <dgm:prSet presAssocID="{0FA14EF6-5FD6-41F7-82F3-C20E59C4CCD8}" presName="text" presStyleLbl="revTx" presStyleIdx="0" presStyleCnt="1">
        <dgm:presLayoutVars>
          <dgm:chPref val="3"/>
        </dgm:presLayoutVars>
      </dgm:prSet>
      <dgm:spPr/>
    </dgm:pt>
    <dgm:pt modelId="{37649C07-29AC-4825-BBAD-8B95C726CF0D}" type="pres">
      <dgm:prSet presAssocID="{0FA14EF6-5FD6-41F7-82F3-C20E59C4CCD8}" presName="hierChild2" presStyleCnt="0"/>
      <dgm:spPr/>
    </dgm:pt>
  </dgm:ptLst>
  <dgm:cxnLst>
    <dgm:cxn modelId="{8239243B-34DB-47C8-BE25-5C8F3F0B0131}" type="presOf" srcId="{0FA14EF6-5FD6-41F7-82F3-C20E59C4CCD8}" destId="{21622A24-9EE5-4BBD-8DDE-A01DF7C12BFB}" srcOrd="0" destOrd="0" presId="urn:microsoft.com/office/officeart/2009/layout/CirclePictureHierarchy"/>
    <dgm:cxn modelId="{1CEC9288-C4E2-48E9-A966-907C6576E494}" srcId="{60100FE9-9A0A-423E-9669-F7824B28C06A}" destId="{0FA14EF6-5FD6-41F7-82F3-C20E59C4CCD8}" srcOrd="0" destOrd="0" parTransId="{3354D056-A58C-4176-9951-1ECD692CA75F}" sibTransId="{7D553964-4240-4B27-8FD5-BE04901B3AD0}"/>
    <dgm:cxn modelId="{8CDF96C8-9858-4B74-B4C0-91AA5D85EFEF}" type="presOf" srcId="{60100FE9-9A0A-423E-9669-F7824B28C06A}" destId="{94789D2E-771D-4E3C-A36C-8C08CDED3713}" srcOrd="0" destOrd="0" presId="urn:microsoft.com/office/officeart/2009/layout/CirclePictureHierarchy"/>
    <dgm:cxn modelId="{FD7EFCC3-372E-4CB1-9D1E-F3CD09B796CB}" type="presParOf" srcId="{94789D2E-771D-4E3C-A36C-8C08CDED3713}" destId="{4A56DA5F-017C-4283-9923-1240EE90CED3}" srcOrd="0" destOrd="0" presId="urn:microsoft.com/office/officeart/2009/layout/CirclePictureHierarchy"/>
    <dgm:cxn modelId="{A94BB21D-0596-4662-9B4D-3E851523D092}" type="presParOf" srcId="{4A56DA5F-017C-4283-9923-1240EE90CED3}" destId="{0C985900-9E1E-4A53-BACC-D15B4F55A227}" srcOrd="0" destOrd="0" presId="urn:microsoft.com/office/officeart/2009/layout/CirclePictureHierarchy"/>
    <dgm:cxn modelId="{1494F6B7-B9DD-4DF7-9AEC-403A18343CA5}" type="presParOf" srcId="{0C985900-9E1E-4A53-BACC-D15B4F55A227}" destId="{1C408B73-0654-4F8D-AC94-F89BDFEFCF0A}" srcOrd="0" destOrd="0" presId="urn:microsoft.com/office/officeart/2009/layout/CirclePictureHierarchy"/>
    <dgm:cxn modelId="{6F331CAB-1EC7-4908-9260-D374EE16B863}" type="presParOf" srcId="{0C985900-9E1E-4A53-BACC-D15B4F55A227}" destId="{21622A24-9EE5-4BBD-8DDE-A01DF7C12BFB}" srcOrd="1" destOrd="0" presId="urn:microsoft.com/office/officeart/2009/layout/CirclePictureHierarchy"/>
    <dgm:cxn modelId="{7C897DC2-B11C-4627-9923-F1C2299F3B2C}" type="presParOf" srcId="{4A56DA5F-017C-4283-9923-1240EE90CED3}" destId="{37649C07-29AC-4825-BBAD-8B95C726CF0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71ED50-ABA1-4DCC-9384-1FCC0F81A70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417375CF-C4A4-4813-B6D5-81298600C825}">
      <dgm:prSet phldrT="[Text]"/>
      <dgm:spPr/>
      <dgm:t>
        <a:bodyPr/>
        <a:lstStyle/>
        <a:p>
          <a:endParaRPr lang="en-ID"/>
        </a:p>
      </dgm:t>
    </dgm:pt>
    <dgm:pt modelId="{3919277B-C544-463D-A5CD-C64DFDAFC629}" type="parTrans" cxnId="{3F1126B6-366B-4619-A213-2587D9730D6C}">
      <dgm:prSet/>
      <dgm:spPr/>
      <dgm:t>
        <a:bodyPr/>
        <a:lstStyle/>
        <a:p>
          <a:endParaRPr lang="en-ID"/>
        </a:p>
      </dgm:t>
    </dgm:pt>
    <dgm:pt modelId="{E8D2FD4A-B585-4A49-84F2-D77C92629C8F}" type="sibTrans" cxnId="{3F1126B6-366B-4619-A213-2587D9730D6C}">
      <dgm:prSet/>
      <dgm:spPr/>
      <dgm:t>
        <a:bodyPr/>
        <a:lstStyle/>
        <a:p>
          <a:endParaRPr lang="en-ID"/>
        </a:p>
      </dgm:t>
    </dgm:pt>
    <dgm:pt modelId="{41E504F4-26BC-4694-9435-AED3D9B24BFA}" type="pres">
      <dgm:prSet presAssocID="{CC71ED50-ABA1-4DCC-9384-1FCC0F81A7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9188C5-E689-4046-8F72-A900CF582718}" type="pres">
      <dgm:prSet presAssocID="{417375CF-C4A4-4813-B6D5-81298600C825}" presName="hierRoot1" presStyleCnt="0"/>
      <dgm:spPr/>
    </dgm:pt>
    <dgm:pt modelId="{B881C5FF-A39C-4AE8-991D-96633EB8C081}" type="pres">
      <dgm:prSet presAssocID="{417375CF-C4A4-4813-B6D5-81298600C825}" presName="composite" presStyleCnt="0"/>
      <dgm:spPr/>
    </dgm:pt>
    <dgm:pt modelId="{0A0661D3-8840-4037-A0E1-121AACCF3D48}" type="pres">
      <dgm:prSet presAssocID="{417375CF-C4A4-4813-B6D5-81298600C825}" presName="image" presStyleLbl="node0" presStyleIdx="0" presStyleCnt="1" custScaleX="233990" custScaleY="233990" custLinFactNeighborX="44431" custLinFactNeighborY="-8895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25400">
          <a:solidFill>
            <a:srgbClr val="D64550"/>
          </a:solidFill>
        </a:ln>
      </dgm:spPr>
    </dgm:pt>
    <dgm:pt modelId="{E6742BF6-8BBC-42BC-B2A6-2613C2E0FE84}" type="pres">
      <dgm:prSet presAssocID="{417375CF-C4A4-4813-B6D5-81298600C825}" presName="text" presStyleLbl="revTx" presStyleIdx="0" presStyleCnt="1">
        <dgm:presLayoutVars>
          <dgm:chPref val="3"/>
        </dgm:presLayoutVars>
      </dgm:prSet>
      <dgm:spPr/>
    </dgm:pt>
    <dgm:pt modelId="{93987BDD-3ED0-410A-B62D-03249538B8C4}" type="pres">
      <dgm:prSet presAssocID="{417375CF-C4A4-4813-B6D5-81298600C825}" presName="hierChild2" presStyleCnt="0"/>
      <dgm:spPr/>
    </dgm:pt>
  </dgm:ptLst>
  <dgm:cxnLst>
    <dgm:cxn modelId="{EBFBC45A-F539-489B-9240-3783DC24F587}" type="presOf" srcId="{CC71ED50-ABA1-4DCC-9384-1FCC0F81A701}" destId="{41E504F4-26BC-4694-9435-AED3D9B24BFA}" srcOrd="0" destOrd="0" presId="urn:microsoft.com/office/officeart/2009/layout/CirclePictureHierarchy"/>
    <dgm:cxn modelId="{3F1126B6-366B-4619-A213-2587D9730D6C}" srcId="{CC71ED50-ABA1-4DCC-9384-1FCC0F81A701}" destId="{417375CF-C4A4-4813-B6D5-81298600C825}" srcOrd="0" destOrd="0" parTransId="{3919277B-C544-463D-A5CD-C64DFDAFC629}" sibTransId="{E8D2FD4A-B585-4A49-84F2-D77C92629C8F}"/>
    <dgm:cxn modelId="{21AE39C8-0A94-41B5-9DD3-08115F517049}" type="presOf" srcId="{417375CF-C4A4-4813-B6D5-81298600C825}" destId="{E6742BF6-8BBC-42BC-B2A6-2613C2E0FE84}" srcOrd="0" destOrd="0" presId="urn:microsoft.com/office/officeart/2009/layout/CirclePictureHierarchy"/>
    <dgm:cxn modelId="{098DFD7A-2D2A-4F1F-BF63-AA6888181FE2}" type="presParOf" srcId="{41E504F4-26BC-4694-9435-AED3D9B24BFA}" destId="{B59188C5-E689-4046-8F72-A900CF582718}" srcOrd="0" destOrd="0" presId="urn:microsoft.com/office/officeart/2009/layout/CirclePictureHierarchy"/>
    <dgm:cxn modelId="{02BD7A73-88B1-487F-BC66-0DF4473FC190}" type="presParOf" srcId="{B59188C5-E689-4046-8F72-A900CF582718}" destId="{B881C5FF-A39C-4AE8-991D-96633EB8C081}" srcOrd="0" destOrd="0" presId="urn:microsoft.com/office/officeart/2009/layout/CirclePictureHierarchy"/>
    <dgm:cxn modelId="{14D04C51-AACB-4B4F-BE12-2B643995FAB8}" type="presParOf" srcId="{B881C5FF-A39C-4AE8-991D-96633EB8C081}" destId="{0A0661D3-8840-4037-A0E1-121AACCF3D48}" srcOrd="0" destOrd="0" presId="urn:microsoft.com/office/officeart/2009/layout/CirclePictureHierarchy"/>
    <dgm:cxn modelId="{011B9183-7D14-491C-B6C3-7F3C5E185122}" type="presParOf" srcId="{B881C5FF-A39C-4AE8-991D-96633EB8C081}" destId="{E6742BF6-8BBC-42BC-B2A6-2613C2E0FE84}" srcOrd="1" destOrd="0" presId="urn:microsoft.com/office/officeart/2009/layout/CirclePictureHierarchy"/>
    <dgm:cxn modelId="{2F80B913-A06A-462C-A34E-C1BCFC6239F6}" type="presParOf" srcId="{B59188C5-E689-4046-8F72-A900CF582718}" destId="{93987BDD-3ED0-410A-B62D-03249538B8C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6D558-72E3-4012-9045-BC65E839EB21}">
      <dsp:nvSpPr>
        <dsp:cNvPr id="0" name=""/>
        <dsp:cNvSpPr/>
      </dsp:nvSpPr>
      <dsp:spPr>
        <a:xfrm>
          <a:off x="630296" y="116190"/>
          <a:ext cx="1487405" cy="148740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25400" cap="flat" cmpd="sng" algn="ctr">
          <a:solidFill>
            <a:srgbClr val="1972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A439F-73E3-47D0-96E6-F23BA9526874}">
      <dsp:nvSpPr>
        <dsp:cNvPr id="0" name=""/>
        <dsp:cNvSpPr/>
      </dsp:nvSpPr>
      <dsp:spPr>
        <a:xfrm>
          <a:off x="1172442" y="469837"/>
          <a:ext cx="1284401" cy="85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3900" kern="1200"/>
        </a:p>
      </dsp:txBody>
      <dsp:txXfrm>
        <a:off x="1172442" y="469837"/>
        <a:ext cx="1284401" cy="856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08B73-0654-4F8D-AC94-F89BDFEFCF0A}">
      <dsp:nvSpPr>
        <dsp:cNvPr id="0" name=""/>
        <dsp:cNvSpPr/>
      </dsp:nvSpPr>
      <dsp:spPr>
        <a:xfrm>
          <a:off x="68092" y="87552"/>
          <a:ext cx="1507435" cy="145714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9000" r="-9000"/>
          </a:stretch>
        </a:blipFill>
        <a:ln w="25400" cap="flat" cmpd="sng" algn="ctr">
          <a:solidFill>
            <a:srgbClr val="1AAB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22A24-9EE5-4BBD-8DDE-A01DF7C12BFB}">
      <dsp:nvSpPr>
        <dsp:cNvPr id="0" name=""/>
        <dsp:cNvSpPr/>
      </dsp:nvSpPr>
      <dsp:spPr>
        <a:xfrm>
          <a:off x="977307" y="594567"/>
          <a:ext cx="668629" cy="44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000" kern="1200"/>
        </a:p>
      </dsp:txBody>
      <dsp:txXfrm>
        <a:off x="977307" y="594567"/>
        <a:ext cx="668629" cy="445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661D3-8840-4037-A0E1-121AACCF3D48}">
      <dsp:nvSpPr>
        <dsp:cNvPr id="0" name=""/>
        <dsp:cNvSpPr/>
      </dsp:nvSpPr>
      <dsp:spPr>
        <a:xfrm>
          <a:off x="283345" y="141324"/>
          <a:ext cx="1488361" cy="148836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25400" cap="flat" cmpd="sng" algn="ctr">
          <a:solidFill>
            <a:srgbClr val="D645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42BF6-8BBC-42BC-B2A6-2613C2E0FE84}">
      <dsp:nvSpPr>
        <dsp:cNvPr id="0" name=""/>
        <dsp:cNvSpPr/>
      </dsp:nvSpPr>
      <dsp:spPr>
        <a:xfrm>
          <a:off x="1062949" y="622454"/>
          <a:ext cx="954118" cy="63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900" kern="1200"/>
        </a:p>
      </dsp:txBody>
      <dsp:txXfrm>
        <a:off x="1062949" y="622454"/>
        <a:ext cx="954118" cy="636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B7E1-3250-46DB-842A-B8E5265C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5B1D-BA21-4356-BB08-898071BE2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0A3C-8AD0-48FE-9EA6-9E6D2B98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01DF-A2E1-48D9-839C-1493448F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07F6-EB8D-47C2-9622-28DE3395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49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31F2-ACDA-4742-AED0-0C40D66B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0DC13-BB86-436B-8284-767718CDD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733F-B11D-414D-935C-E35B4E71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4894-F993-4D7D-B0E4-400C55B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9451-3ACE-4B84-87FA-2812F4AB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781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3D42F-8D62-4F73-8336-80B21E78E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B2182-D910-4CDA-9A93-3346B04F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6D3F-AF9A-432D-BAE9-73276385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E08B-A150-4E5F-8858-B8A98F5B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286C-166F-428E-AE2E-7A5239C8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8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D805-A2FB-44D2-8987-5BE3F13D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D980-2E7D-4A99-9CBD-B907DAA5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29C95-D996-464B-8683-997A3593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F05E-09EA-4003-B5AA-E41D9E69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96D6-A9E9-41CC-B72C-9A2A130A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599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F531-22BB-43BB-A809-A753073A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39B3-F965-447B-B8B3-EF5D4CF8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AFD3-54E0-4332-A857-82A30E47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7F32-6000-4994-9B19-3AAE828C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3A8F-8D0F-4769-957F-6977DC4E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317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8C72-4351-47BA-85E5-980176B3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7915-2AC6-416E-8753-CBD17D265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F586-5176-4150-9E81-7FF5CB91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49FDB-1C86-42FC-A15C-0071B9E6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C35D-9C3C-4340-819C-C6BA2EE1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86906-FF39-4BA9-A928-0436D766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92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C1E-3D1C-4DF3-B272-75902B71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7FF8-5070-4A19-9019-519BD807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0A9B-A335-464E-AE3F-8168C935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801B8-A2F9-4753-ACCF-80C822EA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C36BA-AFA4-47CC-9F65-0A71EAED0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FA37D-23C7-4DA0-B71D-4A3C5B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D16D2-A276-4D3C-BAF5-548786EB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B5E67-00C6-41BB-8190-01F0464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689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3E7D-E30C-4E5D-A4F1-B5B0E7FC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84AE7-59A7-4254-8398-303859EE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C3F0-2EF3-4F92-8D2B-A2FA030C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9D111-E002-403B-B033-DDDEB25E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8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35D58-4113-4DCC-95E8-9D116E6C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8FD1C-646A-4A40-877E-9F16AB12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0F323-B6BB-43AD-BB30-F80AA57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997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9D24-0958-44AB-A387-A1ADA49D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4D1F-F48B-4A2C-8DFE-68CCF770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26928-9D38-46EB-B2E4-FFE8C406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A8DF6-8E43-47A8-84B9-FE6BEC5D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AE26-A30B-4307-9D95-3FE449D8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0FB1-4F97-4CD1-85BF-C574AF5C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58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E608-AA50-4520-BCDB-E5D47E9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CA161-60B7-4FF9-8055-CFA55C96A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4B0F4-F9A6-44C7-94FA-2B370D6CC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31E5E-CE53-4EE9-A6C4-682494DB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909B6-B671-42DA-A394-7AE67201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B8B8-31C7-4369-AABA-B3E2E947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349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67CB6-9198-4B37-8624-EE021A1E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F706-0C41-4797-A39C-27469D2E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E7F3-017F-45D5-8127-EE974B90E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306F-2162-4CB2-8E68-07BC2E5B7AA3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526A-EDB5-4151-A3E7-B85BC0D22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364A-7255-4A07-AF12-9B98D171F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25C-5C0A-4467-982F-248D7D4CD4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72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CED3-A43E-464A-B8DB-5142DBD6C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Vietnam and Phillipines</a:t>
            </a:r>
            <a:br>
              <a:rPr lang="en-US"/>
            </a:br>
            <a:r>
              <a:rPr lang="en-US"/>
              <a:t>COVID analysis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6A031-08E8-4A58-BD30-EA855F92F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quick insight of COVID events on Vietnam and Phillipines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65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9AEB-6590-489D-860B-AA83BF80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happened on that occurrence?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2F54-382A-41CD-B39C-F9D5EFF3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71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8F6B-73DA-4526-AD35-8DF57D7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2021 COVID on Phillipines and Vietnam</a:t>
            </a:r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A2FFA-FD5B-438D-80FD-91A69161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6" y="1539502"/>
            <a:ext cx="5778056" cy="481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1F33F-6A2C-4F8B-857E-BB91D63F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36" y="1515083"/>
            <a:ext cx="5692201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9AEB-6590-489D-860B-AA83BF80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happened on that occurrence?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2F54-382A-41CD-B39C-F9D5EFF3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158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7024BE-00CB-4ADB-AEF1-890B2C48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576"/>
            <a:ext cx="10515600" cy="1325563"/>
          </a:xfrm>
        </p:spPr>
        <p:txBody>
          <a:bodyPr/>
          <a:lstStyle/>
          <a:p>
            <a:pPr algn="ctr"/>
            <a:r>
              <a:rPr lang="en-US"/>
              <a:t>2022 COVID on Phillipines and Vietnam</a:t>
            </a:r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8364F-3000-41B9-8913-CE5277E1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0" y="1501860"/>
            <a:ext cx="5714940" cy="496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C2BAE-1779-422E-AD7A-11815EFA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9295"/>
            <a:ext cx="5776202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5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9AEB-6590-489D-860B-AA83BF80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happened on that occurrence?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2F54-382A-41CD-B39C-F9D5EFF3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74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7D1E-A763-4D21-B356-592C5303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35EC-4E84-49F2-9786-243C8080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118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DA7B2D-931D-4A45-8338-BE448678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96609" cy="45678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C597B8-0EAD-412D-9020-C10B9941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Get to know the area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51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F10F-1137-4419-B6FC-308FCF5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Get to know things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8EF9-5D4F-4AB9-97A0-F2BFB039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Gross Domestic Product (GDP)</a:t>
            </a:r>
          </a:p>
          <a:p>
            <a:pPr marL="0" indent="0" algn="just">
              <a:buNone/>
            </a:pPr>
            <a:r>
              <a:rPr lang="en-US">
                <a:solidFill>
                  <a:srgbClr val="111111"/>
                </a:solidFill>
                <a:latin typeface="Roboto" pitchFamily="2" charset="0"/>
              </a:rPr>
              <a:t>	</a:t>
            </a:r>
            <a:r>
              <a:rPr lang="en-US" b="0" i="0">
                <a:solidFill>
                  <a:srgbClr val="111111"/>
                </a:solidFill>
                <a:effectLst/>
                <a:latin typeface="Roboto" pitchFamily="2" charset="0"/>
              </a:rPr>
              <a:t>Measurement of the market value of all the final goods and services produced in a specific time period by a country or countries.</a:t>
            </a:r>
            <a:endParaRPr lang="en-ID" b="0" i="0">
              <a:solidFill>
                <a:srgbClr val="111111"/>
              </a:solidFill>
              <a:effectLst/>
              <a:latin typeface="Roboto" pitchFamily="2" charset="0"/>
            </a:endParaRPr>
          </a:p>
          <a:p>
            <a:pPr marL="0" indent="0">
              <a:buNone/>
            </a:pPr>
            <a:endParaRPr lang="en-ID">
              <a:solidFill>
                <a:srgbClr val="111111"/>
              </a:solidFill>
              <a:latin typeface="Roboto" pitchFamily="2" charset="0"/>
            </a:endParaRPr>
          </a:p>
          <a:p>
            <a:r>
              <a:rPr lang="en-ID">
                <a:solidFill>
                  <a:srgbClr val="111111"/>
                </a:solidFill>
                <a:latin typeface="Roboto" pitchFamily="2" charset="0"/>
              </a:rPr>
              <a:t>Human Development Index (HDI)</a:t>
            </a:r>
          </a:p>
          <a:p>
            <a:pPr marL="0" indent="0">
              <a:buNone/>
            </a:pPr>
            <a:r>
              <a:rPr lang="en-ID">
                <a:solidFill>
                  <a:srgbClr val="111111"/>
                </a:solidFill>
                <a:latin typeface="Roboto" pitchFamily="2" charset="0"/>
              </a:rPr>
              <a:t>	</a:t>
            </a:r>
            <a:r>
              <a:rPr lang="en-US" b="0" i="0">
                <a:solidFill>
                  <a:srgbClr val="111111"/>
                </a:solidFill>
                <a:effectLst/>
                <a:latin typeface="Roboto" pitchFamily="2" charset="0"/>
              </a:rPr>
              <a:t> Measurement to capture three key dimensions of human development ( a long and healthy life, access to knowledge, and a decent standard of living).</a:t>
            </a:r>
            <a:endParaRPr lang="en-ID">
              <a:solidFill>
                <a:srgbClr val="111111"/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4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F392BA-1F9B-44FD-BF45-41092E57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33" y="2350289"/>
            <a:ext cx="5610094" cy="3485769"/>
          </a:xfrm>
          <a:prstGeom prst="rect">
            <a:avLst/>
          </a:prstGeom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5D3B05-6277-439A-B316-0EF32574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71035"/>
              </p:ext>
            </p:extLst>
          </p:nvPr>
        </p:nvGraphicFramePr>
        <p:xfrm>
          <a:off x="5924575" y="1163841"/>
          <a:ext cx="2814536" cy="108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4536">
                  <a:extLst>
                    <a:ext uri="{9D8B030D-6E8A-4147-A177-3AD203B41FA5}">
                      <a16:colId xmlns:a16="http://schemas.microsoft.com/office/drawing/2014/main" val="4025058514"/>
                    </a:ext>
                  </a:extLst>
                </a:gridCol>
              </a:tblGrid>
              <a:tr h="2521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Number of Population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804274"/>
                  </a:ext>
                </a:extLst>
              </a:tr>
              <a:tr h="80034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3600" u="none" strike="noStrike">
                          <a:effectLst/>
                        </a:rPr>
                        <a:t>&gt;600 Million</a:t>
                      </a:r>
                      <a:endParaRPr lang="en-ID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745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D5CE4D-E24E-4D97-A5EE-D1DE1557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49299"/>
              </p:ext>
            </p:extLst>
          </p:nvPr>
        </p:nvGraphicFramePr>
        <p:xfrm>
          <a:off x="8720133" y="1163841"/>
          <a:ext cx="2814536" cy="108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4536">
                  <a:extLst>
                    <a:ext uri="{9D8B030D-6E8A-4147-A177-3AD203B41FA5}">
                      <a16:colId xmlns:a16="http://schemas.microsoft.com/office/drawing/2014/main" val="4025058514"/>
                    </a:ext>
                  </a:extLst>
                </a:gridCol>
              </a:tblGrid>
              <a:tr h="2521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Total GDP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804274"/>
                  </a:ext>
                </a:extLst>
              </a:tr>
              <a:tr h="80034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3600" u="none" strike="noStrike">
                          <a:effectLst/>
                        </a:rPr>
                        <a:t>&gt;230 Million</a:t>
                      </a:r>
                      <a:endParaRPr lang="en-ID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74556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5DE2EA2B-52B3-4BF6-BB23-12DE166E6748}"/>
              </a:ext>
            </a:extLst>
          </p:cNvPr>
          <p:cNvGrpSpPr/>
          <p:nvPr/>
        </p:nvGrpSpPr>
        <p:grpSpPr>
          <a:xfrm>
            <a:off x="-315804" y="552926"/>
            <a:ext cx="6240379" cy="5655628"/>
            <a:chOff x="-315804" y="552926"/>
            <a:chExt cx="6240379" cy="56556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BCB09C-2A6B-4478-91EF-371B2D5FF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462" y="1242834"/>
              <a:ext cx="5103113" cy="456805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E3F517-4385-4F94-8C75-1DD61845DEE8}"/>
                </a:ext>
              </a:extLst>
            </p:cNvPr>
            <p:cNvGrpSpPr/>
            <p:nvPr/>
          </p:nvGrpSpPr>
          <p:grpSpPr>
            <a:xfrm>
              <a:off x="-315804" y="4289898"/>
              <a:ext cx="2845644" cy="1918656"/>
              <a:chOff x="-315804" y="4289898"/>
              <a:chExt cx="2845644" cy="1918656"/>
            </a:xfrm>
          </p:grpSpPr>
          <p:graphicFrame>
            <p:nvGraphicFramePr>
              <p:cNvPr id="27" name="Diagram 26">
                <a:extLst>
                  <a:ext uri="{FF2B5EF4-FFF2-40B4-BE49-F238E27FC236}">
                    <a16:creationId xmlns:a16="http://schemas.microsoft.com/office/drawing/2014/main" id="{0FB24680-D38B-4640-9D6D-D91D07A578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035538"/>
                  </p:ext>
                </p:extLst>
              </p:nvPr>
            </p:nvGraphicFramePr>
            <p:xfrm>
              <a:off x="-315804" y="4408329"/>
              <a:ext cx="2457450" cy="1800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EE59015-D08C-49D3-B678-0E997990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255" y="4289898"/>
                <a:ext cx="1593026" cy="253527"/>
              </a:xfrm>
              <a:prstGeom prst="line">
                <a:avLst/>
              </a:prstGeom>
              <a:ln w="25400">
                <a:solidFill>
                  <a:srgbClr val="1972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71DFD8-DFD3-45BA-BDB3-8BEBFFC4D4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200" y="4289898"/>
                <a:ext cx="802640" cy="1325269"/>
              </a:xfrm>
              <a:prstGeom prst="line">
                <a:avLst/>
              </a:prstGeom>
              <a:ln w="25400">
                <a:solidFill>
                  <a:srgbClr val="1972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4F789B7-BF12-4D98-8606-05956964C025}"/>
                </a:ext>
              </a:extLst>
            </p:cNvPr>
            <p:cNvGrpSpPr/>
            <p:nvPr/>
          </p:nvGrpSpPr>
          <p:grpSpPr>
            <a:xfrm>
              <a:off x="3263900" y="1817260"/>
              <a:ext cx="2350418" cy="2216260"/>
              <a:chOff x="3263900" y="1817260"/>
              <a:chExt cx="2350418" cy="2216260"/>
            </a:xfrm>
          </p:grpSpPr>
          <p:graphicFrame>
            <p:nvGraphicFramePr>
              <p:cNvPr id="24" name="Diagram 23">
                <a:extLst>
                  <a:ext uri="{FF2B5EF4-FFF2-40B4-BE49-F238E27FC236}">
                    <a16:creationId xmlns:a16="http://schemas.microsoft.com/office/drawing/2014/main" id="{7275C871-D233-49A2-BFCC-ABFAE69DE1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11481905"/>
                  </p:ext>
                </p:extLst>
              </p:nvPr>
            </p:nvGraphicFramePr>
            <p:xfrm>
              <a:off x="3967668" y="1817260"/>
              <a:ext cx="1646650" cy="16371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0011D90-1D00-4394-B841-EEB4DBF285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3900" y="2350289"/>
                <a:ext cx="828040" cy="1657831"/>
              </a:xfrm>
              <a:prstGeom prst="line">
                <a:avLst/>
              </a:prstGeom>
              <a:ln w="25400">
                <a:solidFill>
                  <a:srgbClr val="1AAB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31FD99-8E67-4C8E-B493-D02DFE885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3900" y="3317240"/>
                <a:ext cx="1780540" cy="716280"/>
              </a:xfrm>
              <a:prstGeom prst="line">
                <a:avLst/>
              </a:prstGeom>
              <a:ln w="25400">
                <a:solidFill>
                  <a:srgbClr val="1AAB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ACB2290-F363-42BF-9A4B-F55E4B35E5C3}"/>
                </a:ext>
              </a:extLst>
            </p:cNvPr>
            <p:cNvGrpSpPr/>
            <p:nvPr/>
          </p:nvGrpSpPr>
          <p:grpSpPr>
            <a:xfrm>
              <a:off x="1826434" y="552926"/>
              <a:ext cx="2017797" cy="2568590"/>
              <a:chOff x="1826434" y="552926"/>
              <a:chExt cx="2017797" cy="2568590"/>
            </a:xfrm>
          </p:grpSpPr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03E42EC1-9E16-42F0-920A-B85A03EA32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095629"/>
                  </p:ext>
                </p:extLst>
              </p:nvPr>
            </p:nvGraphicFramePr>
            <p:xfrm>
              <a:off x="1826434" y="552926"/>
              <a:ext cx="2017797" cy="188416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4B45F6E-D7F3-4CCE-A28C-719C00DF2B4A}"/>
                  </a:ext>
                </a:extLst>
              </p:cNvPr>
              <p:cNvCxnSpPr/>
              <p:nvPr/>
            </p:nvCxnSpPr>
            <p:spPr>
              <a:xfrm flipH="1" flipV="1">
                <a:off x="2141646" y="1638300"/>
                <a:ext cx="225634" cy="944880"/>
              </a:xfrm>
              <a:prstGeom prst="line">
                <a:avLst/>
              </a:prstGeom>
              <a:ln w="25400">
                <a:solidFill>
                  <a:srgbClr val="D645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9180BEE-A50C-4131-9B63-6F74DE2E6F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5478" y="1817260"/>
                <a:ext cx="747489" cy="1304256"/>
              </a:xfrm>
              <a:prstGeom prst="line">
                <a:avLst/>
              </a:prstGeom>
              <a:ln w="25400">
                <a:solidFill>
                  <a:srgbClr val="D645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668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890A7A1-D179-480B-8C12-608067BAB1AD}"/>
              </a:ext>
            </a:extLst>
          </p:cNvPr>
          <p:cNvGrpSpPr/>
          <p:nvPr/>
        </p:nvGrpSpPr>
        <p:grpSpPr>
          <a:xfrm>
            <a:off x="1739187" y="423243"/>
            <a:ext cx="8853877" cy="4079637"/>
            <a:chOff x="1037378" y="241095"/>
            <a:chExt cx="9799731" cy="451546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2E481D-FA31-4AD8-A6F3-E7AC3A3F5A72}"/>
                </a:ext>
              </a:extLst>
            </p:cNvPr>
            <p:cNvGrpSpPr/>
            <p:nvPr/>
          </p:nvGrpSpPr>
          <p:grpSpPr>
            <a:xfrm>
              <a:off x="1037378" y="241095"/>
              <a:ext cx="9707452" cy="4230236"/>
              <a:chOff x="987044" y="249485"/>
              <a:chExt cx="9707452" cy="423023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50926E1-8012-4D35-9105-909EA05DF60C}"/>
                  </a:ext>
                </a:extLst>
              </p:cNvPr>
              <p:cNvGrpSpPr/>
              <p:nvPr/>
            </p:nvGrpSpPr>
            <p:grpSpPr>
              <a:xfrm>
                <a:off x="987044" y="313248"/>
                <a:ext cx="9707452" cy="4166473"/>
                <a:chOff x="1264596" y="447472"/>
                <a:chExt cx="8793804" cy="3774332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29B6CF6-65B2-478D-A5AA-53642BBE0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80" t="-2745" r="1808" b="263"/>
                <a:stretch/>
              </p:blipFill>
              <p:spPr>
                <a:xfrm>
                  <a:off x="1264596" y="447472"/>
                  <a:ext cx="8715984" cy="3774332"/>
                </a:xfrm>
                <a:prstGeom prst="rect">
                  <a:avLst/>
                </a:prstGeom>
              </p:spPr>
            </p:pic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258A7AF-1A39-44CA-84D5-78F6CD627FCB}"/>
                    </a:ext>
                  </a:extLst>
                </p:cNvPr>
                <p:cNvSpPr/>
                <p:nvPr/>
              </p:nvSpPr>
              <p:spPr>
                <a:xfrm>
                  <a:off x="2315183" y="865762"/>
                  <a:ext cx="7743217" cy="280156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F3E87-8A0A-450F-8ABD-430E412325A4}"/>
                  </a:ext>
                </a:extLst>
              </p:cNvPr>
              <p:cNvSpPr/>
              <p:nvPr/>
            </p:nvSpPr>
            <p:spPr>
              <a:xfrm>
                <a:off x="4672668" y="313248"/>
                <a:ext cx="2390862" cy="315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80D2215-0F97-47C2-A88C-A09B3C6BB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227" y="249485"/>
                <a:ext cx="2790825" cy="352425"/>
              </a:xfrm>
              <a:prstGeom prst="rect">
                <a:avLst/>
              </a:prstGeom>
            </p:spPr>
          </p:pic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83078F-A177-4538-9568-B79AB66AF5E8}"/>
                </a:ext>
              </a:extLst>
            </p:cNvPr>
            <p:cNvSpPr/>
            <p:nvPr/>
          </p:nvSpPr>
          <p:spPr>
            <a:xfrm>
              <a:off x="1037378" y="4186106"/>
              <a:ext cx="9799731" cy="57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70598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CBF7ED4-20CE-46EE-BF43-79D6F48E47EC}"/>
              </a:ext>
            </a:extLst>
          </p:cNvPr>
          <p:cNvGrpSpPr/>
          <p:nvPr/>
        </p:nvGrpSpPr>
        <p:grpSpPr>
          <a:xfrm>
            <a:off x="1875475" y="408324"/>
            <a:ext cx="8229599" cy="3841508"/>
            <a:chOff x="1803633" y="412339"/>
            <a:chExt cx="8266113" cy="42771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D63AE9-7E86-434B-AB62-5A4F760AF97E}"/>
                </a:ext>
              </a:extLst>
            </p:cNvPr>
            <p:cNvGrpSpPr/>
            <p:nvPr/>
          </p:nvGrpSpPr>
          <p:grpSpPr>
            <a:xfrm>
              <a:off x="1937691" y="412339"/>
              <a:ext cx="8132055" cy="4017018"/>
              <a:chOff x="2029970" y="1066681"/>
              <a:chExt cx="8132055" cy="401701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A5EBE0A-49AB-46BB-AAEB-E708413D743F}"/>
                  </a:ext>
                </a:extLst>
              </p:cNvPr>
              <p:cNvGrpSpPr/>
              <p:nvPr/>
            </p:nvGrpSpPr>
            <p:grpSpPr>
              <a:xfrm>
                <a:off x="2029970" y="1280184"/>
                <a:ext cx="8132055" cy="3803515"/>
                <a:chOff x="2029972" y="1149112"/>
                <a:chExt cx="8132055" cy="380351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3EF315A-D3A1-4468-A77E-32EC3F0705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89" t="1586" r="2034" b="2468"/>
                <a:stretch/>
              </p:blipFill>
              <p:spPr>
                <a:xfrm>
                  <a:off x="2029972" y="1149112"/>
                  <a:ext cx="8132055" cy="3803515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4276FED-22B5-4D2A-A343-FE44487DDDB9}"/>
                    </a:ext>
                  </a:extLst>
                </p:cNvPr>
                <p:cNvSpPr/>
                <p:nvPr/>
              </p:nvSpPr>
              <p:spPr>
                <a:xfrm>
                  <a:off x="2918297" y="1392304"/>
                  <a:ext cx="7062281" cy="31517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8107C8A-D7EB-407D-A3CB-057B6AF5F037}"/>
                  </a:ext>
                </a:extLst>
              </p:cNvPr>
              <p:cNvGrpSpPr/>
              <p:nvPr/>
            </p:nvGrpSpPr>
            <p:grpSpPr>
              <a:xfrm>
                <a:off x="4275099" y="1066681"/>
                <a:ext cx="3641795" cy="427005"/>
                <a:chOff x="4275101" y="871623"/>
                <a:chExt cx="3641795" cy="427005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B79EF56-7203-48A7-9B82-E9AA280390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75101" y="999595"/>
                  <a:ext cx="3641795" cy="299033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8BD8A66-685A-42DA-B6A9-83E373714B63}"/>
                    </a:ext>
                  </a:extLst>
                </p:cNvPr>
                <p:cNvSpPr/>
                <p:nvPr/>
              </p:nvSpPr>
              <p:spPr>
                <a:xfrm>
                  <a:off x="5712903" y="871623"/>
                  <a:ext cx="494950" cy="20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114DEE-36DA-4ED6-B31F-714711D7ADAC}"/>
                </a:ext>
              </a:extLst>
            </p:cNvPr>
            <p:cNvSpPr/>
            <p:nvPr/>
          </p:nvSpPr>
          <p:spPr>
            <a:xfrm>
              <a:off x="1803633" y="540311"/>
              <a:ext cx="318621" cy="4149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3693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47C221-CAFD-482F-B2B0-E9F175753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153222"/>
              </p:ext>
            </p:extLst>
          </p:nvPr>
        </p:nvGraphicFramePr>
        <p:xfrm>
          <a:off x="1852654" y="330003"/>
          <a:ext cx="8338184" cy="3388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028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8B9F-93D2-4144-839E-C736E59B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Vietnam and Phillipines quick recap</a:t>
            </a:r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CF8AE-CD0F-4955-A995-60EAB7BB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30" y="1325563"/>
            <a:ext cx="3442322" cy="262155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CC494D-87B2-4429-98F4-AF5677A55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31500"/>
              </p:ext>
            </p:extLst>
          </p:nvPr>
        </p:nvGraphicFramePr>
        <p:xfrm>
          <a:off x="838200" y="4002933"/>
          <a:ext cx="5242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3E10238-AC9A-49FF-B0B9-0B8AB0C539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035674"/>
              </p:ext>
            </p:extLst>
          </p:nvPr>
        </p:nvGraphicFramePr>
        <p:xfrm>
          <a:off x="6080760" y="4002933"/>
          <a:ext cx="4922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7D50-E7D1-4C10-8EA9-515C5681C5EE}"/>
              </a:ext>
            </a:extLst>
          </p:cNvPr>
          <p:cNvGrpSpPr/>
          <p:nvPr/>
        </p:nvGrpSpPr>
        <p:grpSpPr>
          <a:xfrm>
            <a:off x="6080760" y="1203917"/>
            <a:ext cx="4922520" cy="2743200"/>
            <a:chOff x="6080760" y="1203917"/>
            <a:chExt cx="4922520" cy="2743200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33ADC2F8-E399-48AD-BF9E-5142FED6938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3553969"/>
                </p:ext>
              </p:extLst>
            </p:nvPr>
          </p:nvGraphicFramePr>
          <p:xfrm>
            <a:off x="6080760" y="1203917"/>
            <a:ext cx="492252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2A9642-AE23-496B-8839-E2F6D03E7883}"/>
                </a:ext>
              </a:extLst>
            </p:cNvPr>
            <p:cNvSpPr txBox="1"/>
            <p:nvPr/>
          </p:nvSpPr>
          <p:spPr>
            <a:xfrm>
              <a:off x="9649840" y="3565187"/>
              <a:ext cx="802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Vietnam</a:t>
              </a:r>
              <a:endParaRPr lang="en-ID" sz="1400"/>
            </a:p>
          </p:txBody>
        </p:sp>
      </p:grpSp>
    </p:spTree>
    <p:extLst>
      <p:ext uri="{BB962C8B-B14F-4D97-AF65-F5344CB8AC3E}">
        <p14:creationId xmlns:p14="http://schemas.microsoft.com/office/powerpoint/2010/main" val="383806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15F1ED-B6B3-4066-BBAF-181E41F7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77" y="1571188"/>
            <a:ext cx="5352239" cy="4564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317C2-B0DA-4243-AC2A-0ECDD044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1188"/>
            <a:ext cx="5676232" cy="45641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4773BBB-9EB7-4E60-917A-C4DFB8126422}"/>
              </a:ext>
            </a:extLst>
          </p:cNvPr>
          <p:cNvSpPr txBox="1">
            <a:spLocks/>
          </p:cNvSpPr>
          <p:nvPr/>
        </p:nvSpPr>
        <p:spPr>
          <a:xfrm>
            <a:off x="783958" y="342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2020 COVID on Phillipines and Vietnam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25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166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Vietnam and Phillipines COVID analysis</vt:lpstr>
      <vt:lpstr>Get to know the area</vt:lpstr>
      <vt:lpstr>Get to know things</vt:lpstr>
      <vt:lpstr>PowerPoint Presentation</vt:lpstr>
      <vt:lpstr>PowerPoint Presentation</vt:lpstr>
      <vt:lpstr>PowerPoint Presentation</vt:lpstr>
      <vt:lpstr>PowerPoint Presentation</vt:lpstr>
      <vt:lpstr>Vietnam and Phillipines quick recap</vt:lpstr>
      <vt:lpstr>PowerPoint Presentation</vt:lpstr>
      <vt:lpstr>What happened on that occurrence?</vt:lpstr>
      <vt:lpstr>2021 COVID on Phillipines and Vietnam</vt:lpstr>
      <vt:lpstr>What happened on that occurrence?</vt:lpstr>
      <vt:lpstr>2022 COVID on Phillipines and Vietnam</vt:lpstr>
      <vt:lpstr>What happened on that occurrence?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 and Phillipines COVID analysis</dc:title>
  <dc:creator>MUHAMMAD</dc:creator>
  <cp:lastModifiedBy>MUHAMMAD</cp:lastModifiedBy>
  <cp:revision>2</cp:revision>
  <dcterms:created xsi:type="dcterms:W3CDTF">2023-05-31T01:14:55Z</dcterms:created>
  <dcterms:modified xsi:type="dcterms:W3CDTF">2023-06-03T07:58:06Z</dcterms:modified>
</cp:coreProperties>
</file>