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3c0d8a3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3c0d8a3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3c0d8a3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3c0d8a3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3088004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3088004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3c0d8a3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3c0d8a3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96e09e3a_1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96e09e3a_1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96e09e3a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96e09e3a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Farm Issue Tracker</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Roy Midence, Joseph Ogden, Hadia Majed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State Farm is a large company and we are only getting bigger</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As we grow, using Jira as an issue tracker becomes more and more expensive</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 should look into  an in-house solution or alternatives</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 cheaper solution that won't change much with our growth would be optimal</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Case</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Clr>
                <a:schemeClr val="dk1"/>
              </a:buClr>
              <a:buSzPct val="91666"/>
              <a:buFont typeface="Arial"/>
              <a:buNone/>
            </a:pPr>
            <a:r>
              <a:rPr b="1" lang="en" sz="1200">
                <a:solidFill>
                  <a:schemeClr val="dk1"/>
                </a:solidFill>
              </a:rPr>
              <a:t>Description</a:t>
            </a:r>
            <a:endParaRPr b="1" sz="1200">
              <a:solidFill>
                <a:schemeClr val="dk1"/>
              </a:solidFill>
            </a:endParaRPr>
          </a:p>
          <a:p>
            <a:pPr indent="-299085" lvl="0" marL="457200" rtl="0" algn="l">
              <a:lnSpc>
                <a:spcPct val="115000"/>
              </a:lnSpc>
              <a:spcBef>
                <a:spcPts val="0"/>
              </a:spcBef>
              <a:spcAft>
                <a:spcPts val="0"/>
              </a:spcAft>
              <a:buClr>
                <a:schemeClr val="dk1"/>
              </a:buClr>
              <a:buSzPct val="100000"/>
              <a:buChar char="●"/>
            </a:pPr>
            <a:r>
              <a:rPr lang="en" sz="1200">
                <a:solidFill>
                  <a:schemeClr val="dk1"/>
                </a:solidFill>
              </a:rPr>
              <a:t>The </a:t>
            </a:r>
            <a:r>
              <a:rPr lang="en" sz="1200">
                <a:solidFill>
                  <a:schemeClr val="dk1"/>
                </a:solidFill>
              </a:rPr>
              <a:t>current bug tracking system used by the company, Jira, is taking a toll on the company financially. We need to create a new system that works better for us.</a:t>
            </a:r>
            <a:endParaRPr sz="1200">
              <a:solidFill>
                <a:schemeClr val="dk1"/>
              </a:solidFill>
            </a:endParaRPr>
          </a:p>
          <a:p>
            <a:pPr indent="0" lvl="0" marL="0" rtl="0" algn="l">
              <a:lnSpc>
                <a:spcPct val="115000"/>
              </a:lnSpc>
              <a:spcBef>
                <a:spcPts val="0"/>
              </a:spcBef>
              <a:spcAft>
                <a:spcPts val="0"/>
              </a:spcAft>
              <a:buClr>
                <a:schemeClr val="dk1"/>
              </a:buClr>
              <a:buSzPct val="91666"/>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ct val="91666"/>
              <a:buFont typeface="Arial"/>
              <a:buNone/>
            </a:pPr>
            <a:r>
              <a:rPr b="1" lang="en" sz="1200">
                <a:solidFill>
                  <a:schemeClr val="dk1"/>
                </a:solidFill>
              </a:rPr>
              <a:t>Benefits</a:t>
            </a:r>
            <a:endParaRPr b="1" sz="1200">
              <a:solidFill>
                <a:schemeClr val="dk1"/>
              </a:solidFill>
            </a:endParaRPr>
          </a:p>
          <a:p>
            <a:pPr indent="-299085" lvl="0" marL="457200" rtl="0" algn="l">
              <a:lnSpc>
                <a:spcPct val="115000"/>
              </a:lnSpc>
              <a:spcBef>
                <a:spcPts val="0"/>
              </a:spcBef>
              <a:spcAft>
                <a:spcPts val="0"/>
              </a:spcAft>
              <a:buClr>
                <a:schemeClr val="dk1"/>
              </a:buClr>
              <a:buSzPct val="100000"/>
              <a:buChar char="●"/>
            </a:pPr>
            <a:r>
              <a:rPr lang="en" sz="1200">
                <a:solidFill>
                  <a:schemeClr val="dk1"/>
                </a:solidFill>
              </a:rPr>
              <a:t>Creating our own bug tracking system for the company will make our way of handling issues more aligned with company goals. We’d also be able to closely monitor the system to ensure it stays up and running.</a:t>
            </a:r>
            <a:endParaRPr sz="1200">
              <a:solidFill>
                <a:schemeClr val="dk1"/>
              </a:solidFill>
            </a:endParaRPr>
          </a:p>
          <a:p>
            <a:pPr indent="0" lvl="0" marL="0" rtl="0" algn="l">
              <a:lnSpc>
                <a:spcPct val="115000"/>
              </a:lnSpc>
              <a:spcBef>
                <a:spcPts val="0"/>
              </a:spcBef>
              <a:spcAft>
                <a:spcPts val="0"/>
              </a:spcAft>
              <a:buClr>
                <a:schemeClr val="dk1"/>
              </a:buClr>
              <a:buSzPct val="91666"/>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ct val="91666"/>
              <a:buFont typeface="Arial"/>
              <a:buNone/>
            </a:pPr>
            <a:r>
              <a:rPr b="1" lang="en" sz="1200">
                <a:solidFill>
                  <a:schemeClr val="dk1"/>
                </a:solidFill>
              </a:rPr>
              <a:t>Scope</a:t>
            </a:r>
            <a:endParaRPr sz="1200">
              <a:solidFill>
                <a:schemeClr val="dk1"/>
              </a:solidFill>
            </a:endParaRPr>
          </a:p>
          <a:p>
            <a:pPr indent="-299085" lvl="0" marL="457200" rtl="0" algn="l">
              <a:lnSpc>
                <a:spcPct val="115000"/>
              </a:lnSpc>
              <a:spcBef>
                <a:spcPts val="0"/>
              </a:spcBef>
              <a:spcAft>
                <a:spcPts val="0"/>
              </a:spcAft>
              <a:buClr>
                <a:schemeClr val="dk1"/>
              </a:buClr>
              <a:buSzPct val="100000"/>
              <a:buChar char="●"/>
            </a:pPr>
            <a:r>
              <a:rPr lang="en" sz="1200">
                <a:solidFill>
                  <a:schemeClr val="dk1"/>
                </a:solidFill>
              </a:rPr>
              <a:t>It’ll take us about a month and a half to </a:t>
            </a:r>
            <a:r>
              <a:rPr lang="en" sz="1200">
                <a:solidFill>
                  <a:schemeClr val="dk1"/>
                </a:solidFill>
              </a:rPr>
              <a:t>complete</a:t>
            </a:r>
            <a:r>
              <a:rPr lang="en" sz="1200">
                <a:solidFill>
                  <a:schemeClr val="dk1"/>
                </a:solidFill>
              </a:rPr>
              <a:t> the project, employee training included and will run us $148,290 to complete the implementation.</a:t>
            </a:r>
            <a:endParaRPr sz="1200">
              <a:solidFill>
                <a:schemeClr val="dk1"/>
              </a:solidFill>
            </a:endParaRPr>
          </a:p>
          <a:p>
            <a:pPr indent="0" lvl="0" marL="0" rtl="0" algn="l">
              <a:lnSpc>
                <a:spcPct val="115000"/>
              </a:lnSpc>
              <a:spcBef>
                <a:spcPts val="0"/>
              </a:spcBef>
              <a:spcAft>
                <a:spcPts val="0"/>
              </a:spcAft>
              <a:buClr>
                <a:schemeClr val="dk1"/>
              </a:buClr>
              <a:buSzPct val="91666"/>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ct val="91666"/>
              <a:buFont typeface="Arial"/>
              <a:buNone/>
            </a:pPr>
            <a:r>
              <a:rPr b="1" lang="en" sz="1200">
                <a:solidFill>
                  <a:schemeClr val="dk1"/>
                </a:solidFill>
              </a:rPr>
              <a:t>Projected Financial Results</a:t>
            </a:r>
            <a:endParaRPr b="1" sz="1200">
              <a:solidFill>
                <a:schemeClr val="dk1"/>
              </a:solidFill>
            </a:endParaRPr>
          </a:p>
          <a:p>
            <a:pPr indent="-299085" lvl="0" marL="457200" rtl="0" algn="l">
              <a:lnSpc>
                <a:spcPct val="115000"/>
              </a:lnSpc>
              <a:spcBef>
                <a:spcPts val="0"/>
              </a:spcBef>
              <a:spcAft>
                <a:spcPts val="0"/>
              </a:spcAft>
              <a:buClr>
                <a:schemeClr val="dk1"/>
              </a:buClr>
              <a:buSzPct val="100000"/>
              <a:buChar char="●"/>
            </a:pPr>
            <a:r>
              <a:rPr lang="en" sz="1200">
                <a:solidFill>
                  <a:schemeClr val="dk1"/>
                </a:solidFill>
              </a:rPr>
              <a:t>1st Year ROI -  $287,460. </a:t>
            </a:r>
            <a:r>
              <a:rPr lang="en" sz="1200">
                <a:solidFill>
                  <a:srgbClr val="000000"/>
                </a:solidFill>
                <a:latin typeface="Arial"/>
                <a:ea typeface="Arial"/>
                <a:cs typeface="Arial"/>
                <a:sym typeface="Arial"/>
              </a:rPr>
              <a:t>$</a:t>
            </a:r>
            <a:r>
              <a:rPr lang="en" sz="1200">
                <a:solidFill>
                  <a:srgbClr val="202124"/>
                </a:solidFill>
                <a:latin typeface="Arial"/>
                <a:ea typeface="Arial"/>
                <a:cs typeface="Arial"/>
                <a:sym typeface="Arial"/>
              </a:rPr>
              <a:t>435,750.00(Jira) - $</a:t>
            </a:r>
            <a:r>
              <a:rPr lang="en" sz="1200">
                <a:solidFill>
                  <a:srgbClr val="202124"/>
                </a:solidFill>
                <a:latin typeface="Arial"/>
                <a:ea typeface="Arial"/>
                <a:cs typeface="Arial"/>
                <a:sym typeface="Arial"/>
              </a:rPr>
              <a:t>148,290</a:t>
            </a:r>
            <a:r>
              <a:rPr lang="en" sz="1200">
                <a:solidFill>
                  <a:srgbClr val="202124"/>
                </a:solidFill>
                <a:latin typeface="Arial"/>
                <a:ea typeface="Arial"/>
                <a:cs typeface="Arial"/>
                <a:sym typeface="Arial"/>
              </a:rPr>
              <a:t>(Implementation)</a:t>
            </a:r>
            <a:endParaRPr sz="1200">
              <a:solidFill>
                <a:srgbClr val="202124"/>
              </a:solidFill>
              <a:latin typeface="Arial"/>
              <a:ea typeface="Arial"/>
              <a:cs typeface="Arial"/>
              <a:sym typeface="Arial"/>
            </a:endParaRPr>
          </a:p>
          <a:p>
            <a:pPr indent="-299085" lvl="0" marL="457200" rtl="0" algn="l">
              <a:lnSpc>
                <a:spcPct val="115000"/>
              </a:lnSpc>
              <a:spcBef>
                <a:spcPts val="0"/>
              </a:spcBef>
              <a:spcAft>
                <a:spcPts val="0"/>
              </a:spcAft>
              <a:buClr>
                <a:srgbClr val="202124"/>
              </a:buClr>
              <a:buSzPct val="100000"/>
              <a:buFont typeface="Arial"/>
              <a:buChar char="●"/>
            </a:pPr>
            <a:r>
              <a:rPr lang="en" sz="1200">
                <a:solidFill>
                  <a:srgbClr val="202124"/>
                </a:solidFill>
                <a:latin typeface="Arial"/>
                <a:ea typeface="Arial"/>
                <a:cs typeface="Arial"/>
                <a:sym typeface="Arial"/>
              </a:rPr>
              <a:t>Payback Period -4 months. </a:t>
            </a:r>
            <a:r>
              <a:rPr lang="en" sz="1200">
                <a:solidFill>
                  <a:srgbClr val="202124"/>
                </a:solidFill>
                <a:latin typeface="Arial"/>
                <a:ea typeface="Arial"/>
                <a:cs typeface="Arial"/>
                <a:sym typeface="Arial"/>
              </a:rPr>
              <a:t>$148,290/</a:t>
            </a:r>
            <a:r>
              <a:rPr lang="en" sz="1200">
                <a:solidFill>
                  <a:srgbClr val="202124"/>
                </a:solidFill>
                <a:latin typeface="Arial"/>
                <a:ea typeface="Arial"/>
                <a:cs typeface="Arial"/>
                <a:sym typeface="Arial"/>
              </a:rPr>
              <a:t>$</a:t>
            </a:r>
            <a:r>
              <a:rPr lang="en" sz="1200">
                <a:solidFill>
                  <a:srgbClr val="000000"/>
                </a:solidFill>
                <a:latin typeface="Arial"/>
                <a:ea typeface="Arial"/>
                <a:cs typeface="Arial"/>
                <a:sym typeface="Arial"/>
              </a:rPr>
              <a:t>36,312.50 = 4.1</a:t>
            </a:r>
            <a:endParaRPr sz="1200">
              <a:solidFill>
                <a:srgbClr val="20212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Case (continued)</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Risks</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It is possible that we do not have a </a:t>
            </a:r>
            <a:r>
              <a:rPr lang="en" sz="1200">
                <a:solidFill>
                  <a:schemeClr val="dk1"/>
                </a:solidFill>
              </a:rPr>
              <a:t>successful</a:t>
            </a:r>
            <a:r>
              <a:rPr lang="en" sz="1200">
                <a:solidFill>
                  <a:schemeClr val="dk1"/>
                </a:solidFill>
              </a:rPr>
              <a:t> implementation of our own hardware and that our in-house system will come with its own errors that we will have to work through. We do already have a strong security team so </a:t>
            </a:r>
            <a:r>
              <a:rPr lang="en" sz="1200">
                <a:solidFill>
                  <a:schemeClr val="dk1"/>
                </a:solidFill>
              </a:rPr>
              <a:t>there's</a:t>
            </a:r>
            <a:r>
              <a:rPr lang="en" sz="1200">
                <a:solidFill>
                  <a:schemeClr val="dk1"/>
                </a:solidFill>
              </a:rPr>
              <a:t> no need to worry much </a:t>
            </a:r>
            <a:r>
              <a:rPr lang="en" sz="1200">
                <a:solidFill>
                  <a:schemeClr val="dk1"/>
                </a:solidFill>
              </a:rPr>
              <a:t>about</a:t>
            </a:r>
            <a:r>
              <a:rPr lang="en" sz="1200">
                <a:solidFill>
                  <a:schemeClr val="dk1"/>
                </a:solidFill>
              </a:rPr>
              <a:t> that.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Alternatives</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Besides creating an entirely new database and bug tracking system for the company, there are </a:t>
            </a:r>
            <a:r>
              <a:rPr lang="en" sz="1200">
                <a:solidFill>
                  <a:schemeClr val="dk1"/>
                </a:solidFill>
              </a:rPr>
              <a:t>free bug tracking software programs we can use.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Review</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For a benchmark, we can compare the turnover rate for fixes and see how our employees </a:t>
            </a:r>
            <a:r>
              <a:rPr lang="en" sz="1200">
                <a:solidFill>
                  <a:schemeClr val="dk1"/>
                </a:solidFill>
              </a:rPr>
              <a:t>handle</a:t>
            </a:r>
            <a:r>
              <a:rPr lang="en" sz="1200">
                <a:solidFill>
                  <a:schemeClr val="dk1"/>
                </a:solidFill>
              </a:rPr>
              <a:t> the new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Requirements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91666"/>
              <a:buFont typeface="Arial"/>
              <a:buNone/>
            </a:pPr>
            <a:r>
              <a:rPr b="1" lang="en" sz="1200">
                <a:solidFill>
                  <a:schemeClr val="dk1"/>
                </a:solidFill>
              </a:rPr>
              <a:t>Input </a:t>
            </a:r>
            <a:endParaRPr b="1"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Issue Tracking System - need to be able to create and manage issues</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Project System - A way to keep track of projects and their tasks</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Dashboard System - Snapshot of information regarding issues</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User System - </a:t>
            </a:r>
            <a:r>
              <a:rPr lang="en" sz="1200">
                <a:solidFill>
                  <a:schemeClr val="dk1"/>
                </a:solidFill>
              </a:rPr>
              <a:t>Determines</a:t>
            </a:r>
            <a:r>
              <a:rPr lang="en" sz="1200">
                <a:solidFill>
                  <a:schemeClr val="dk1"/>
                </a:solidFill>
              </a:rPr>
              <a:t> who has permissions to assign or receive work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Process</a:t>
            </a:r>
            <a:endParaRPr b="1"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An issue is reported and a ticket is filled out with the information</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A project is created and information on tasks is filled out</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A report is created during an update to an issue or project</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b="1" lang="en" sz="1200">
                <a:solidFill>
                  <a:schemeClr val="dk1"/>
                </a:solidFill>
              </a:rPr>
              <a:t>Performance and controls</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Admin assigns work to staff member</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Staff updates status on ticket as project progresses</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Mark issue or project as complete</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Show when tickets were open or closed</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b="1" lang="en" sz="1200">
                <a:solidFill>
                  <a:schemeClr val="dk1"/>
                </a:solidFill>
              </a:rPr>
              <a:t>Output</a:t>
            </a:r>
            <a:endParaRPr b="1"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Issues and their statuses, projects and their completion status</a:t>
            </a:r>
            <a:endParaRPr sz="1200">
              <a:solidFill>
                <a:schemeClr val="dk1"/>
              </a:solidFill>
            </a:endParaRPr>
          </a:p>
          <a:p>
            <a:pPr indent="-293370" lvl="0" marL="457200" rtl="0" algn="l">
              <a:spcBef>
                <a:spcPts val="0"/>
              </a:spcBef>
              <a:spcAft>
                <a:spcPts val="0"/>
              </a:spcAft>
              <a:buClr>
                <a:schemeClr val="dk1"/>
              </a:buClr>
              <a:buSzPct val="100000"/>
              <a:buChar char="●"/>
            </a:pPr>
            <a:r>
              <a:rPr lang="en" sz="1200">
                <a:solidFill>
                  <a:schemeClr val="dk1"/>
                </a:solidFill>
              </a:rPr>
              <a:t>Reports on both projects and issues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Flow Diagram</a:t>
            </a:r>
            <a:endParaRPr/>
          </a:p>
          <a:p>
            <a:pPr indent="0" lvl="0" marL="0" rtl="0" algn="l">
              <a:spcBef>
                <a:spcPts val="0"/>
              </a:spcBef>
              <a:spcAft>
                <a:spcPts val="0"/>
              </a:spcAft>
              <a:buNone/>
            </a:pPr>
            <a:r>
              <a:t/>
            </a:r>
            <a:endParaRPr/>
          </a:p>
        </p:txBody>
      </p:sp>
      <p:pic>
        <p:nvPicPr>
          <p:cNvPr id="95" name="Google Shape;95;p18"/>
          <p:cNvPicPr preferRelativeResize="0"/>
          <p:nvPr/>
        </p:nvPicPr>
        <p:blipFill>
          <a:blip r:embed="rId3">
            <a:alphaModFix/>
          </a:blip>
          <a:stretch>
            <a:fillRect/>
          </a:stretch>
        </p:blipFill>
        <p:spPr>
          <a:xfrm>
            <a:off x="1600200" y="1562100"/>
            <a:ext cx="5943600" cy="201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a:t>
            </a:r>
            <a:endParaRPr/>
          </a:p>
        </p:txBody>
      </p:sp>
      <p:sp>
        <p:nvSpPr>
          <p:cNvPr id="101" name="Google Shape;101;p19"/>
          <p:cNvSpPr txBox="1"/>
          <p:nvPr>
            <p:ph idx="1" type="body"/>
          </p:nvPr>
        </p:nvSpPr>
        <p:spPr>
          <a:xfrm>
            <a:off x="311700" y="1396700"/>
            <a:ext cx="194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TICKET</a:t>
            </a:r>
            <a:endParaRPr/>
          </a:p>
          <a:p>
            <a:pPr indent="-317500" lvl="0" marL="457200" rtl="0" algn="l">
              <a:spcBef>
                <a:spcPts val="1200"/>
              </a:spcBef>
              <a:spcAft>
                <a:spcPts val="0"/>
              </a:spcAft>
              <a:buSzPts val="1400"/>
              <a:buChar char="●"/>
            </a:pPr>
            <a:r>
              <a:rPr lang="en" sz="1400"/>
              <a:t>TicketID</a:t>
            </a:r>
            <a:endParaRPr sz="1400"/>
          </a:p>
          <a:p>
            <a:pPr indent="-317500" lvl="0" marL="457200" rtl="0" algn="l">
              <a:spcBef>
                <a:spcPts val="0"/>
              </a:spcBef>
              <a:spcAft>
                <a:spcPts val="0"/>
              </a:spcAft>
              <a:buSzPts val="1400"/>
              <a:buChar char="●"/>
            </a:pPr>
            <a:r>
              <a:rPr lang="en" sz="1400"/>
              <a:t>EmployeeID</a:t>
            </a:r>
            <a:endParaRPr sz="1400"/>
          </a:p>
          <a:p>
            <a:pPr indent="-317500" lvl="0" marL="457200" rtl="0" algn="l">
              <a:spcBef>
                <a:spcPts val="0"/>
              </a:spcBef>
              <a:spcAft>
                <a:spcPts val="0"/>
              </a:spcAft>
              <a:buSzPts val="1400"/>
              <a:buChar char="●"/>
            </a:pPr>
            <a:r>
              <a:rPr lang="en" sz="1400"/>
              <a:t>Name</a:t>
            </a:r>
            <a:endParaRPr sz="1400"/>
          </a:p>
          <a:p>
            <a:pPr indent="-317500" lvl="0" marL="457200" rtl="0" algn="l">
              <a:spcBef>
                <a:spcPts val="0"/>
              </a:spcBef>
              <a:spcAft>
                <a:spcPts val="0"/>
              </a:spcAft>
              <a:buSzPts val="1400"/>
              <a:buChar char="●"/>
            </a:pPr>
            <a:r>
              <a:rPr lang="en" sz="1400"/>
              <a:t>Summary</a:t>
            </a:r>
            <a:endParaRPr sz="1400"/>
          </a:p>
          <a:p>
            <a:pPr indent="-317500" lvl="0" marL="457200" rtl="0" algn="l">
              <a:spcBef>
                <a:spcPts val="0"/>
              </a:spcBef>
              <a:spcAft>
                <a:spcPts val="0"/>
              </a:spcAft>
              <a:buSzPts val="1400"/>
              <a:buChar char="●"/>
            </a:pPr>
            <a:r>
              <a:rPr lang="en" sz="1400"/>
              <a:t>Priority</a:t>
            </a:r>
            <a:endParaRPr sz="1400"/>
          </a:p>
          <a:p>
            <a:pPr indent="-317500" lvl="0" marL="457200" rtl="0" algn="l">
              <a:spcBef>
                <a:spcPts val="0"/>
              </a:spcBef>
              <a:spcAft>
                <a:spcPts val="0"/>
              </a:spcAft>
              <a:buSzPts val="1400"/>
              <a:buChar char="●"/>
            </a:pPr>
            <a:r>
              <a:rPr lang="en" sz="1400"/>
              <a:t>Description</a:t>
            </a:r>
            <a:endParaRPr sz="1400"/>
          </a:p>
          <a:p>
            <a:pPr indent="-317500" lvl="0" marL="457200" rtl="0" algn="l">
              <a:spcBef>
                <a:spcPts val="0"/>
              </a:spcBef>
              <a:spcAft>
                <a:spcPts val="0"/>
              </a:spcAft>
              <a:buSzPts val="1400"/>
              <a:buChar char="●"/>
            </a:pPr>
            <a:r>
              <a:rPr lang="en" sz="1400"/>
              <a:t>Status</a:t>
            </a:r>
            <a:endParaRPr sz="1400"/>
          </a:p>
          <a:p>
            <a:pPr indent="-317500" lvl="0" marL="457200" rtl="0" algn="l">
              <a:spcBef>
                <a:spcPts val="0"/>
              </a:spcBef>
              <a:spcAft>
                <a:spcPts val="0"/>
              </a:spcAft>
              <a:buSzPts val="1400"/>
              <a:buChar char="●"/>
            </a:pPr>
            <a:r>
              <a:rPr lang="en" sz="1400"/>
              <a:t>Type</a:t>
            </a:r>
            <a:endParaRPr sz="1400"/>
          </a:p>
          <a:p>
            <a:pPr indent="-317500" lvl="0" marL="457200" rtl="0" algn="l">
              <a:spcBef>
                <a:spcPts val="0"/>
              </a:spcBef>
              <a:spcAft>
                <a:spcPts val="0"/>
              </a:spcAft>
              <a:buSzPts val="1400"/>
              <a:buChar char="●"/>
            </a:pPr>
            <a:r>
              <a:rPr lang="en" sz="1400"/>
              <a:t>EquipmentID</a:t>
            </a:r>
            <a:endParaRPr sz="1400"/>
          </a:p>
        </p:txBody>
      </p:sp>
      <p:sp>
        <p:nvSpPr>
          <p:cNvPr id="102" name="Google Shape;102;p19"/>
          <p:cNvSpPr txBox="1"/>
          <p:nvPr>
            <p:ph idx="1" type="body"/>
          </p:nvPr>
        </p:nvSpPr>
        <p:spPr>
          <a:xfrm>
            <a:off x="3601950" y="1441100"/>
            <a:ext cx="194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EMPINFO</a:t>
            </a:r>
            <a:endParaRPr/>
          </a:p>
          <a:p>
            <a:pPr indent="-311150" lvl="0" marL="457200" rtl="0" algn="l">
              <a:spcBef>
                <a:spcPts val="1200"/>
              </a:spcBef>
              <a:spcAft>
                <a:spcPts val="0"/>
              </a:spcAft>
              <a:buSzPts val="1300"/>
              <a:buChar char="●"/>
            </a:pPr>
            <a:r>
              <a:rPr lang="en"/>
              <a:t>EmployeeID</a:t>
            </a:r>
            <a:endParaRPr/>
          </a:p>
          <a:p>
            <a:pPr indent="-311150" lvl="0" marL="457200" rtl="0" algn="l">
              <a:spcBef>
                <a:spcPts val="0"/>
              </a:spcBef>
              <a:spcAft>
                <a:spcPts val="0"/>
              </a:spcAft>
              <a:buSzPts val="1300"/>
              <a:buChar char="●"/>
            </a:pPr>
            <a:r>
              <a:rPr lang="en"/>
              <a:t>FirstName</a:t>
            </a:r>
            <a:endParaRPr/>
          </a:p>
          <a:p>
            <a:pPr indent="-311150" lvl="0" marL="457200" rtl="0" algn="l">
              <a:spcBef>
                <a:spcPts val="0"/>
              </a:spcBef>
              <a:spcAft>
                <a:spcPts val="0"/>
              </a:spcAft>
              <a:buSzPts val="1300"/>
              <a:buChar char="●"/>
            </a:pPr>
            <a:r>
              <a:rPr lang="en"/>
              <a:t>LastName</a:t>
            </a:r>
            <a:endParaRPr/>
          </a:p>
          <a:p>
            <a:pPr indent="-311150" lvl="0" marL="457200" rtl="0" algn="l">
              <a:spcBef>
                <a:spcPts val="0"/>
              </a:spcBef>
              <a:spcAft>
                <a:spcPts val="0"/>
              </a:spcAft>
              <a:buSzPts val="1300"/>
              <a:buChar char="●"/>
            </a:pPr>
            <a:r>
              <a:rPr lang="en"/>
              <a:t>Address1</a:t>
            </a:r>
            <a:endParaRPr/>
          </a:p>
          <a:p>
            <a:pPr indent="-311150" lvl="0" marL="457200" rtl="0" algn="l">
              <a:spcBef>
                <a:spcPts val="0"/>
              </a:spcBef>
              <a:spcAft>
                <a:spcPts val="0"/>
              </a:spcAft>
              <a:buSzPts val="1300"/>
              <a:buChar char="●"/>
            </a:pPr>
            <a:r>
              <a:rPr lang="en"/>
              <a:t>Address2</a:t>
            </a:r>
            <a:endParaRPr/>
          </a:p>
          <a:p>
            <a:pPr indent="-311150" lvl="0" marL="457200" rtl="0" algn="l">
              <a:spcBef>
                <a:spcPts val="0"/>
              </a:spcBef>
              <a:spcAft>
                <a:spcPts val="0"/>
              </a:spcAft>
              <a:buSzPts val="1300"/>
              <a:buChar char="●"/>
            </a:pPr>
            <a:r>
              <a:rPr lang="en"/>
              <a:t>City</a:t>
            </a:r>
            <a:endParaRPr/>
          </a:p>
          <a:p>
            <a:pPr indent="-311150" lvl="0" marL="457200" rtl="0" algn="l">
              <a:spcBef>
                <a:spcPts val="0"/>
              </a:spcBef>
              <a:spcAft>
                <a:spcPts val="0"/>
              </a:spcAft>
              <a:buSzPts val="1300"/>
              <a:buChar char="●"/>
            </a:pPr>
            <a:r>
              <a:rPr lang="en"/>
              <a:t>Satte</a:t>
            </a:r>
            <a:endParaRPr/>
          </a:p>
          <a:p>
            <a:pPr indent="-311150" lvl="0" marL="457200" rtl="0" algn="l">
              <a:spcBef>
                <a:spcPts val="0"/>
              </a:spcBef>
              <a:spcAft>
                <a:spcPts val="0"/>
              </a:spcAft>
              <a:buSzPts val="1300"/>
              <a:buChar char="●"/>
            </a:pPr>
            <a:r>
              <a:rPr lang="en"/>
              <a:t>ZipCode</a:t>
            </a:r>
            <a:endParaRPr/>
          </a:p>
          <a:p>
            <a:pPr indent="-311150" lvl="0" marL="457200" rtl="0" algn="l">
              <a:spcBef>
                <a:spcPts val="0"/>
              </a:spcBef>
              <a:spcAft>
                <a:spcPts val="0"/>
              </a:spcAft>
              <a:buSzPts val="1300"/>
              <a:buChar char="●"/>
            </a:pPr>
            <a:r>
              <a:rPr lang="en"/>
              <a:t>PhoneNumber</a:t>
            </a:r>
            <a:endParaRPr/>
          </a:p>
          <a:p>
            <a:pPr indent="-311150" lvl="0" marL="457200" rtl="0" algn="l">
              <a:spcBef>
                <a:spcPts val="0"/>
              </a:spcBef>
              <a:spcAft>
                <a:spcPts val="0"/>
              </a:spcAft>
              <a:buSzPts val="1300"/>
              <a:buChar char="●"/>
            </a:pPr>
            <a:r>
              <a:rPr lang="en"/>
              <a:t>Email</a:t>
            </a:r>
            <a:endParaRPr/>
          </a:p>
        </p:txBody>
      </p:sp>
      <p:sp>
        <p:nvSpPr>
          <p:cNvPr id="103" name="Google Shape;103;p19"/>
          <p:cNvSpPr txBox="1"/>
          <p:nvPr>
            <p:ph idx="1" type="body"/>
          </p:nvPr>
        </p:nvSpPr>
        <p:spPr>
          <a:xfrm>
            <a:off x="6545400" y="1396700"/>
            <a:ext cx="224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EQUIPMENT</a:t>
            </a:r>
            <a:endParaRPr/>
          </a:p>
          <a:p>
            <a:pPr indent="-317500" lvl="0" marL="457200" rtl="0" algn="l">
              <a:spcBef>
                <a:spcPts val="1200"/>
              </a:spcBef>
              <a:spcAft>
                <a:spcPts val="0"/>
              </a:spcAft>
              <a:buSzPts val="1400"/>
              <a:buChar char="●"/>
            </a:pPr>
            <a:r>
              <a:rPr lang="en" sz="1400"/>
              <a:t>EquipmentID</a:t>
            </a:r>
            <a:endParaRPr sz="1400"/>
          </a:p>
          <a:p>
            <a:pPr indent="-317500" lvl="0" marL="457200" rtl="0" algn="l">
              <a:spcBef>
                <a:spcPts val="0"/>
              </a:spcBef>
              <a:spcAft>
                <a:spcPts val="0"/>
              </a:spcAft>
              <a:buSzPts val="1400"/>
              <a:buChar char="●"/>
            </a:pPr>
            <a:r>
              <a:rPr lang="en" sz="1400"/>
              <a:t>PurchaseDate</a:t>
            </a:r>
            <a:endParaRPr sz="1400"/>
          </a:p>
          <a:p>
            <a:pPr indent="-317500" lvl="0" marL="457200" rtl="0" algn="l">
              <a:spcBef>
                <a:spcPts val="0"/>
              </a:spcBef>
              <a:spcAft>
                <a:spcPts val="0"/>
              </a:spcAft>
              <a:buSzPts val="1400"/>
              <a:buChar char="●"/>
            </a:pPr>
            <a:r>
              <a:rPr lang="en" sz="1400"/>
              <a:t>EquipmentType</a:t>
            </a:r>
            <a:endParaRPr sz="1400"/>
          </a:p>
          <a:p>
            <a:pPr indent="-317500" lvl="0" marL="457200" rtl="0" algn="l">
              <a:spcBef>
                <a:spcPts val="0"/>
              </a:spcBef>
              <a:spcAft>
                <a:spcPts val="0"/>
              </a:spcAft>
              <a:buSzPts val="1400"/>
              <a:buChar char="●"/>
            </a:pPr>
            <a:r>
              <a:rPr lang="en" sz="1400"/>
              <a:t>EquipmentName</a:t>
            </a:r>
            <a:endParaRPr sz="1400"/>
          </a:p>
          <a:p>
            <a:pPr indent="-317500" lvl="0" marL="457200" rtl="0" algn="l">
              <a:spcBef>
                <a:spcPts val="0"/>
              </a:spcBef>
              <a:spcAft>
                <a:spcPts val="0"/>
              </a:spcAft>
              <a:buSzPts val="1400"/>
              <a:buChar char="●"/>
            </a:pPr>
            <a:r>
              <a:rPr lang="en" sz="1400"/>
              <a:t>EquipmentLocation</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