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74" r:id="rId5"/>
    <p:sldId id="258" r:id="rId6"/>
    <p:sldId id="275" r:id="rId7"/>
    <p:sldId id="259" r:id="rId8"/>
    <p:sldId id="264" r:id="rId9"/>
    <p:sldId id="261" r:id="rId10"/>
    <p:sldId id="277" r:id="rId11"/>
    <p:sldId id="278" r:id="rId12"/>
    <p:sldId id="279" r:id="rId13"/>
    <p:sldId id="280" r:id="rId14"/>
    <p:sldId id="282" r:id="rId15"/>
    <p:sldId id="281" r:id="rId16"/>
    <p:sldId id="271" r:id="rId17"/>
    <p:sldId id="283" r:id="rId18"/>
    <p:sldId id="284" r:id="rId19"/>
    <p:sldId id="285" r:id="rId20"/>
    <p:sldId id="286" r:id="rId21"/>
    <p:sldId id="290" r:id="rId22"/>
    <p:sldId id="291" r:id="rId23"/>
    <p:sldId id="292" r:id="rId24"/>
    <p:sldId id="294" r:id="rId25"/>
    <p:sldId id="295" r:id="rId26"/>
    <p:sldId id="272" r:id="rId27"/>
    <p:sldId id="293" r:id="rId28"/>
    <p:sldId id="260" r:id="rId29"/>
    <p:sldId id="273" r:id="rId30"/>
    <p:sldId id="267" r:id="rId31"/>
    <p:sldId id="268" r:id="rId32"/>
    <p:sldId id="269" r:id="rId33"/>
    <p:sldId id="265" r:id="rId34"/>
    <p:sldId id="26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176" y="-4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F0997FB-667C-4900-8E6A-7BB106D36962}" type="datetimeFigureOut">
              <a:rPr lang="en-US" smtClean="0"/>
              <a:t>5/22/2025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3DA708B-D765-4DA7-8C81-A32F89DCCBB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997FB-667C-4900-8E6A-7BB106D36962}"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A708B-D765-4DA7-8C81-A32F89DCCBB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0997FB-667C-4900-8E6A-7BB106D36962}"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A708B-D765-4DA7-8C81-A32F89DCCBB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F0997FB-667C-4900-8E6A-7BB106D36962}" type="datetimeFigureOut">
              <a:rPr lang="en-US" smtClean="0"/>
              <a:t>5/22/2025</a:t>
            </a:fld>
            <a:endParaRPr lang="en-US"/>
          </a:p>
        </p:txBody>
      </p:sp>
      <p:sp>
        <p:nvSpPr>
          <p:cNvPr id="9" name="Slide Number Placeholder 8"/>
          <p:cNvSpPr>
            <a:spLocks noGrp="1"/>
          </p:cNvSpPr>
          <p:nvPr>
            <p:ph type="sldNum" sz="quarter" idx="15"/>
          </p:nvPr>
        </p:nvSpPr>
        <p:spPr/>
        <p:txBody>
          <a:bodyPr rtlCol="0"/>
          <a:lstStyle/>
          <a:p>
            <a:fld id="{F3DA708B-D765-4DA7-8C81-A32F89DCCBB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F0997FB-667C-4900-8E6A-7BB106D36962}" type="datetimeFigureOut">
              <a:rPr lang="en-US" smtClean="0"/>
              <a:t>5/22/2025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3DA708B-D765-4DA7-8C81-A32F89DCCBB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F0997FB-667C-4900-8E6A-7BB106D36962}"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A708B-D765-4DA7-8C81-A32F89DCCBB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F0997FB-667C-4900-8E6A-7BB106D36962}"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A708B-D765-4DA7-8C81-A32F89DCCBB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F0997FB-667C-4900-8E6A-7BB106D36962}" type="datetimeFigureOut">
              <a:rPr lang="en-US" smtClean="0"/>
              <a:t>5/22/2025</a:t>
            </a:fld>
            <a:endParaRPr lang="en-US"/>
          </a:p>
        </p:txBody>
      </p:sp>
      <p:sp>
        <p:nvSpPr>
          <p:cNvPr id="7" name="Slide Number Placeholder 6"/>
          <p:cNvSpPr>
            <a:spLocks noGrp="1"/>
          </p:cNvSpPr>
          <p:nvPr>
            <p:ph type="sldNum" sz="quarter" idx="11"/>
          </p:nvPr>
        </p:nvSpPr>
        <p:spPr/>
        <p:txBody>
          <a:bodyPr rtlCol="0"/>
          <a:lstStyle/>
          <a:p>
            <a:fld id="{F3DA708B-D765-4DA7-8C81-A32F89DCCBB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997FB-667C-4900-8E6A-7BB106D36962}"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A708B-D765-4DA7-8C81-A32F89DCCBB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F0997FB-667C-4900-8E6A-7BB106D36962}" type="datetimeFigureOut">
              <a:rPr lang="en-US" smtClean="0"/>
              <a:t>5/22/2025</a:t>
            </a:fld>
            <a:endParaRPr lang="en-US"/>
          </a:p>
        </p:txBody>
      </p:sp>
      <p:sp>
        <p:nvSpPr>
          <p:cNvPr id="22" name="Slide Number Placeholder 21"/>
          <p:cNvSpPr>
            <a:spLocks noGrp="1"/>
          </p:cNvSpPr>
          <p:nvPr>
            <p:ph type="sldNum" sz="quarter" idx="15"/>
          </p:nvPr>
        </p:nvSpPr>
        <p:spPr/>
        <p:txBody>
          <a:bodyPr rtlCol="0"/>
          <a:lstStyle/>
          <a:p>
            <a:fld id="{F3DA708B-D765-4DA7-8C81-A32F89DCCBB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F0997FB-667C-4900-8E6A-7BB106D36962}" type="datetimeFigureOut">
              <a:rPr lang="en-US" smtClean="0"/>
              <a:t>5/22/2025</a:t>
            </a:fld>
            <a:endParaRPr lang="en-US"/>
          </a:p>
        </p:txBody>
      </p:sp>
      <p:sp>
        <p:nvSpPr>
          <p:cNvPr id="18" name="Slide Number Placeholder 17"/>
          <p:cNvSpPr>
            <a:spLocks noGrp="1"/>
          </p:cNvSpPr>
          <p:nvPr>
            <p:ph type="sldNum" sz="quarter" idx="11"/>
          </p:nvPr>
        </p:nvSpPr>
        <p:spPr/>
        <p:txBody>
          <a:bodyPr rtlCol="0"/>
          <a:lstStyle/>
          <a:p>
            <a:fld id="{F3DA708B-D765-4DA7-8C81-A32F89DCCBB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F0997FB-667C-4900-8E6A-7BB106D36962}" type="datetimeFigureOut">
              <a:rPr lang="en-US" smtClean="0"/>
              <a:t>5/22/2025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3DA708B-D765-4DA7-8C81-A32F89DCCBB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 Id="rId4" Type="http://schemas.openxmlformats.org/officeDocument/2006/relationships/image" Target="../media/image9.tmp"/></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20.tmp"/><Relationship Id="rId1" Type="http://schemas.openxmlformats.org/officeDocument/2006/relationships/slideLayout" Target="../slideLayouts/slideLayout4.xml"/><Relationship Id="rId4" Type="http://schemas.openxmlformats.org/officeDocument/2006/relationships/image" Target="../media/image21.tmp"/></Relationships>
</file>

<file path=ppt/slides/_rels/slide25.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session hijacking</a:t>
            </a:r>
          </a:p>
        </p:txBody>
      </p:sp>
      <p:sp>
        <p:nvSpPr>
          <p:cNvPr id="3" name="Subtitle 2"/>
          <p:cNvSpPr>
            <a:spLocks noGrp="1"/>
          </p:cNvSpPr>
          <p:nvPr>
            <p:ph type="subTitle" idx="1"/>
          </p:nvPr>
        </p:nvSpPr>
        <p:spPr/>
        <p:txBody>
          <a:bodyPr/>
          <a:lstStyle/>
          <a:p>
            <a:r>
              <a:rPr lang="en-US" dirty="0" smtClean="0"/>
              <a:t>Final Year Project</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in Manual Scanning</a:t>
            </a:r>
          </a:p>
        </p:txBody>
      </p:sp>
      <p:sp>
        <p:nvSpPr>
          <p:cNvPr id="3" name="Content Placeholder 2"/>
          <p:cNvSpPr>
            <a:spLocks noGrp="1"/>
          </p:cNvSpPr>
          <p:nvPr>
            <p:ph sz="quarter" idx="1"/>
          </p:nvPr>
        </p:nvSpPr>
        <p:spPr/>
        <p:txBody>
          <a:bodyPr/>
          <a:lstStyle/>
          <a:p>
            <a:r>
              <a:rPr lang="en-US" dirty="0">
                <a:latin typeface="+mj-lt"/>
              </a:rPr>
              <a:t>In the previous semester, we conducted vulnerability scanning on university websites using multiple Kali Linux tools like </a:t>
            </a:r>
            <a:r>
              <a:rPr lang="en-US" b="1" dirty="0" err="1">
                <a:latin typeface="+mj-lt"/>
              </a:rPr>
              <a:t>Nmap</a:t>
            </a:r>
            <a:r>
              <a:rPr lang="en-US" dirty="0">
                <a:latin typeface="+mj-lt"/>
              </a:rPr>
              <a:t>, </a:t>
            </a:r>
            <a:r>
              <a:rPr lang="en-US" b="1" dirty="0" err="1">
                <a:latin typeface="+mj-lt"/>
              </a:rPr>
              <a:t>Nikto</a:t>
            </a:r>
            <a:r>
              <a:rPr lang="en-US" dirty="0" smtClean="0">
                <a:latin typeface="+mj-lt"/>
              </a:rPr>
              <a:t>, </a:t>
            </a:r>
            <a:r>
              <a:rPr lang="en-US" dirty="0" err="1" smtClean="0">
                <a:latin typeface="+mj-lt"/>
              </a:rPr>
              <a:t>Whatweb</a:t>
            </a:r>
            <a:r>
              <a:rPr lang="en-US" dirty="0" smtClean="0">
                <a:latin typeface="+mj-lt"/>
              </a:rPr>
              <a:t> </a:t>
            </a:r>
            <a:r>
              <a:rPr lang="en-US" dirty="0">
                <a:latin typeface="+mj-lt"/>
              </a:rPr>
              <a:t>and </a:t>
            </a:r>
            <a:r>
              <a:rPr lang="en-US" b="1" dirty="0">
                <a:latin typeface="+mj-lt"/>
              </a:rPr>
              <a:t>Burp Suite</a:t>
            </a:r>
            <a:r>
              <a:rPr lang="en-US" dirty="0">
                <a:latin typeface="+mj-lt"/>
              </a:rPr>
              <a:t>.</a:t>
            </a:r>
          </a:p>
          <a:p>
            <a:r>
              <a:rPr lang="en-US" dirty="0">
                <a:latin typeface="+mj-lt"/>
              </a:rPr>
              <a:t>Collecting session-related data from a single website using different tools was </a:t>
            </a:r>
            <a:r>
              <a:rPr lang="en-US" b="1" dirty="0">
                <a:latin typeface="+mj-lt"/>
              </a:rPr>
              <a:t>time-consuming</a:t>
            </a:r>
            <a:r>
              <a:rPr lang="en-US" dirty="0">
                <a:latin typeface="+mj-lt"/>
              </a:rPr>
              <a:t> and </a:t>
            </a:r>
            <a:r>
              <a:rPr lang="en-US" b="1" dirty="0">
                <a:latin typeface="+mj-lt"/>
              </a:rPr>
              <a:t>technically challenging</a:t>
            </a:r>
            <a:r>
              <a:rPr lang="en-US" dirty="0">
                <a:latin typeface="+mj-lt"/>
              </a:rPr>
              <a:t>.</a:t>
            </a:r>
          </a:p>
          <a:p>
            <a:r>
              <a:rPr lang="en-US" dirty="0">
                <a:latin typeface="+mj-lt"/>
              </a:rPr>
              <a:t>Each tool provided different types of outputs, which made it hard to combine and analyze results easily.</a:t>
            </a:r>
          </a:p>
          <a:p>
            <a:r>
              <a:rPr lang="en-US" dirty="0">
                <a:latin typeface="+mj-lt"/>
              </a:rPr>
              <a:t>Non-technical users cannot rely on these tools because they require manual setup and expert knowledge.</a:t>
            </a:r>
          </a:p>
        </p:txBody>
      </p:sp>
    </p:spTree>
    <p:extLst>
      <p:ext uri="{BB962C8B-B14F-4D97-AF65-F5344CB8AC3E}">
        <p14:creationId xmlns:p14="http://schemas.microsoft.com/office/powerpoint/2010/main" val="3797421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4648200" y="76200"/>
            <a:ext cx="4038600" cy="31242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0" y="-228600"/>
            <a:ext cx="4495800" cy="3429000"/>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1924050" y="3200400"/>
            <a:ext cx="5448300" cy="3509876"/>
          </a:xfrm>
          <a:prstGeom prst="rect">
            <a:avLst/>
          </a:prstGeom>
        </p:spPr>
      </p:pic>
    </p:spTree>
    <p:extLst>
      <p:ext uri="{BB962C8B-B14F-4D97-AF65-F5344CB8AC3E}">
        <p14:creationId xmlns:p14="http://schemas.microsoft.com/office/powerpoint/2010/main" val="2719825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2400" y="152400"/>
            <a:ext cx="4800600" cy="335280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4343400" y="1056005"/>
            <a:ext cx="4419600" cy="3363595"/>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0782" y="4368050"/>
            <a:ext cx="5943600" cy="2155825"/>
          </a:xfrm>
          <a:prstGeom prst="rect">
            <a:avLst/>
          </a:prstGeom>
        </p:spPr>
      </p:pic>
    </p:spTree>
    <p:extLst>
      <p:ext uri="{BB962C8B-B14F-4D97-AF65-F5344CB8AC3E}">
        <p14:creationId xmlns:p14="http://schemas.microsoft.com/office/powerpoint/2010/main" val="3833359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551837"/>
            <a:ext cx="5867400" cy="1631216"/>
          </a:xfrm>
          <a:prstGeom prst="rect">
            <a:avLst/>
          </a:prstGeom>
        </p:spPr>
        <p:txBody>
          <a:bodyPr wrap="square">
            <a:spAutoFit/>
          </a:bodyPr>
          <a:lstStyle/>
          <a:p>
            <a:r>
              <a:rPr lang="en-US" sz="2000" b="1" dirty="0">
                <a:latin typeface="+mj-lt"/>
              </a:rPr>
              <a:t>This experience highlighted the gap</a:t>
            </a:r>
            <a:r>
              <a:rPr lang="en-US" sz="2000" dirty="0">
                <a:latin typeface="+mj-lt"/>
              </a:rPr>
              <a:t> — we realized the need for a </a:t>
            </a:r>
            <a:r>
              <a:rPr lang="en-US" sz="2000" b="1" dirty="0">
                <a:latin typeface="+mj-lt"/>
              </a:rPr>
              <a:t>unified, automated framework</a:t>
            </a:r>
            <a:r>
              <a:rPr lang="en-US" sz="2000" dirty="0">
                <a:latin typeface="+mj-lt"/>
              </a:rPr>
              <a:t> that focuses specifically on </a:t>
            </a:r>
            <a:r>
              <a:rPr lang="en-US" sz="2000" b="1" dirty="0">
                <a:latin typeface="+mj-lt"/>
              </a:rPr>
              <a:t>session hijacking vulnerabilities</a:t>
            </a:r>
            <a:r>
              <a:rPr lang="en-US" sz="2000" dirty="0">
                <a:latin typeface="+mj-lt"/>
              </a:rPr>
              <a:t>, and is </a:t>
            </a:r>
            <a:r>
              <a:rPr lang="en-US" sz="2000" b="1" dirty="0">
                <a:latin typeface="+mj-lt"/>
              </a:rPr>
              <a:t>easy to use</a:t>
            </a:r>
            <a:r>
              <a:rPr lang="en-US" sz="2000" dirty="0">
                <a:latin typeface="+mj-lt"/>
              </a:rPr>
              <a:t>, even for users without cybersecurity expertise.</a:t>
            </a:r>
          </a:p>
        </p:txBody>
      </p:sp>
    </p:spTree>
    <p:extLst>
      <p:ext uri="{BB962C8B-B14F-4D97-AF65-F5344CB8AC3E}">
        <p14:creationId xmlns:p14="http://schemas.microsoft.com/office/powerpoint/2010/main" val="1791395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Security Testing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Burp Suite</a:t>
            </a:r>
          </a:p>
          <a:p>
            <a:r>
              <a:rPr lang="en-US" dirty="0" smtClean="0"/>
              <a:t>ZAP proxy</a:t>
            </a:r>
          </a:p>
          <a:p>
            <a:r>
              <a:rPr lang="en-US" dirty="0" smtClean="0"/>
              <a:t>OWASP zap </a:t>
            </a:r>
          </a:p>
          <a:p>
            <a:r>
              <a:rPr lang="en-US" dirty="0" err="1" smtClean="0"/>
              <a:t>Nikto</a:t>
            </a:r>
            <a:r>
              <a:rPr lang="en-US" dirty="0" smtClean="0"/>
              <a:t> </a:t>
            </a:r>
          </a:p>
          <a:p>
            <a:r>
              <a:rPr lang="en-US" dirty="0" err="1" smtClean="0"/>
              <a:t>Nmap</a:t>
            </a:r>
            <a:r>
              <a:rPr lang="en-US" dirty="0" smtClean="0"/>
              <a:t> </a:t>
            </a:r>
          </a:p>
          <a:p>
            <a:r>
              <a:rPr lang="en-US" dirty="0" err="1" smtClean="0"/>
              <a:t>Whatweb</a:t>
            </a:r>
            <a:r>
              <a:rPr lang="en-US" dirty="0" smtClean="0"/>
              <a:t> </a:t>
            </a:r>
          </a:p>
          <a:p>
            <a:pPr marL="0" indent="0">
              <a:buNone/>
            </a:pPr>
            <a:endParaRPr lang="en-US" dirty="0" smtClean="0"/>
          </a:p>
          <a:p>
            <a:pPr marL="0" lvl="0" indent="0" eaLnBrk="0" fontAlgn="base" hangingPunct="0">
              <a:spcBef>
                <a:spcPct val="0"/>
              </a:spcBef>
              <a:spcAft>
                <a:spcPct val="0"/>
              </a:spcAft>
              <a:buClrTx/>
              <a:buSzTx/>
              <a:buNone/>
            </a:pPr>
            <a:r>
              <a:rPr lang="en-US" altLang="en-US" dirty="0"/>
              <a:t>These tools scan </a:t>
            </a:r>
            <a:r>
              <a:rPr lang="en-US" altLang="en-US" b="1" dirty="0"/>
              <a:t>broad security areas</a:t>
            </a:r>
            <a:r>
              <a:rPr lang="en-US" altLang="en-US" dirty="0"/>
              <a:t>, not specifically focused on </a:t>
            </a:r>
            <a:r>
              <a:rPr lang="en-US" altLang="en-US" b="1" dirty="0"/>
              <a:t>session hijacking</a:t>
            </a:r>
            <a:r>
              <a:rPr lang="en-US" altLang="en-US" dirty="0"/>
              <a:t>.</a:t>
            </a:r>
          </a:p>
          <a:p>
            <a:pPr marL="0" lvl="0" indent="0" eaLnBrk="0" fontAlgn="base" hangingPunct="0">
              <a:spcBef>
                <a:spcPct val="0"/>
              </a:spcBef>
              <a:spcAft>
                <a:spcPct val="0"/>
              </a:spcAft>
              <a:buClrTx/>
              <a:buSzTx/>
              <a:buNone/>
            </a:pPr>
            <a:r>
              <a:rPr lang="en-US" altLang="en-US" dirty="0"/>
              <a:t>Require </a:t>
            </a:r>
            <a:r>
              <a:rPr lang="en-US" altLang="en-US" b="1" dirty="0"/>
              <a:t>technical expertise</a:t>
            </a:r>
            <a:r>
              <a:rPr lang="en-US" altLang="en-US" dirty="0"/>
              <a:t> to operate.</a:t>
            </a:r>
          </a:p>
          <a:p>
            <a:pPr marL="0" lvl="0" indent="0" eaLnBrk="0" fontAlgn="base" hangingPunct="0">
              <a:spcBef>
                <a:spcPct val="0"/>
              </a:spcBef>
              <a:spcAft>
                <a:spcPct val="0"/>
              </a:spcAft>
              <a:buClrTx/>
              <a:buSzTx/>
              <a:buNone/>
            </a:pPr>
            <a:r>
              <a:rPr lang="en-US" altLang="en-US" dirty="0"/>
              <a:t>No unified report focused solely on </a:t>
            </a:r>
            <a:r>
              <a:rPr lang="en-US" altLang="en-US" b="1" dirty="0"/>
              <a:t>session-related risks</a:t>
            </a:r>
            <a:r>
              <a:rPr lang="en-US" altLang="en-US" dirty="0"/>
              <a:t> like cookies, tokens, and headers</a:t>
            </a:r>
            <a:r>
              <a:rPr lang="en-US" altLang="en-US" dirty="0" smtClean="0"/>
              <a:t>.</a:t>
            </a:r>
            <a:endParaRPr lang="en-US" dirty="0" smtClean="0"/>
          </a:p>
          <a:p>
            <a:endParaRPr lang="en-US" dirty="0"/>
          </a:p>
        </p:txBody>
      </p:sp>
    </p:spTree>
    <p:extLst>
      <p:ext uri="{BB962C8B-B14F-4D97-AF65-F5344CB8AC3E}">
        <p14:creationId xmlns:p14="http://schemas.microsoft.com/office/powerpoint/2010/main" val="1291100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7566"/>
            <a:ext cx="9144000" cy="399043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4862"/>
            <a:ext cx="9144000" cy="3042428"/>
          </a:xfrm>
          <a:prstGeom prst="rect">
            <a:avLst/>
          </a:prstGeom>
        </p:spPr>
      </p:pic>
    </p:spTree>
    <p:extLst>
      <p:ext uri="{BB962C8B-B14F-4D97-AF65-F5344CB8AC3E}">
        <p14:creationId xmlns:p14="http://schemas.microsoft.com/office/powerpoint/2010/main" val="25528108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5948"/>
            <a:ext cx="7467600" cy="1143000"/>
          </a:xfrm>
        </p:spPr>
        <p:txBody>
          <a:bodyPr/>
          <a:lstStyle/>
          <a:p>
            <a:r>
              <a:rPr lang="en-US" dirty="0" smtClean="0"/>
              <a:t>Why is this system needed?</a:t>
            </a:r>
            <a:endParaRPr lang="en-US" dirty="0"/>
          </a:p>
        </p:txBody>
      </p:sp>
      <p:sp>
        <p:nvSpPr>
          <p:cNvPr id="3" name="Rectangle 2"/>
          <p:cNvSpPr/>
          <p:nvPr/>
        </p:nvSpPr>
        <p:spPr>
          <a:xfrm>
            <a:off x="1066800" y="1600200"/>
            <a:ext cx="7239000" cy="2246769"/>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q"/>
            </a:pPr>
            <a:r>
              <a:rPr lang="en-US" altLang="en-US" sz="2000" dirty="0"/>
              <a:t>With the rise of web applications, session hijacking has become a major threat to user privacy and security.</a:t>
            </a:r>
          </a:p>
          <a:p>
            <a:pPr marL="342900" lvl="0" indent="-342900" eaLnBrk="0" fontAlgn="base" hangingPunct="0">
              <a:spcBef>
                <a:spcPct val="0"/>
              </a:spcBef>
              <a:spcAft>
                <a:spcPct val="0"/>
              </a:spcAft>
              <a:buFont typeface="Wingdings" panose="05000000000000000000" pitchFamily="2" charset="2"/>
              <a:buChar char="q"/>
            </a:pPr>
            <a:r>
              <a:rPr lang="en-US" altLang="en-US" sz="2000" dirty="0"/>
              <a:t>Many existing tools are too broad or complex, lacking a focus on session-based vulnerabilities.</a:t>
            </a:r>
          </a:p>
          <a:p>
            <a:pPr marL="342900" lvl="0" indent="-342900" eaLnBrk="0" fontAlgn="base" hangingPunct="0">
              <a:spcBef>
                <a:spcPct val="0"/>
              </a:spcBef>
              <a:spcAft>
                <a:spcPct val="0"/>
              </a:spcAft>
              <a:buFont typeface="Wingdings" panose="05000000000000000000" pitchFamily="2" charset="2"/>
              <a:buChar char="q"/>
            </a:pPr>
            <a:r>
              <a:rPr lang="en-US" altLang="en-US" sz="2000" dirty="0"/>
              <a:t>We wanted to develop a focused and intelligent tool to help developers and website owners detect and fix session hijacking risks effectively.</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4048696"/>
            <a:ext cx="4953000" cy="2282952"/>
          </a:xfrm>
          <a:prstGeom prst="rect">
            <a:avLst/>
          </a:prstGeom>
          <a:ln>
            <a:noFill/>
          </a:ln>
          <a:effectLst>
            <a:softEdge rad="112500"/>
          </a:effectLst>
        </p:spPr>
      </p:pic>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Why Is This System Needed?</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327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Real-World Session Hijacking Incidents</a:t>
            </a:r>
            <a:endParaRPr lang="en-US" dirty="0"/>
          </a:p>
        </p:txBody>
      </p:sp>
      <p:sp>
        <p:nvSpPr>
          <p:cNvPr id="3" name="Content Placeholder 2"/>
          <p:cNvSpPr>
            <a:spLocks noGrp="1"/>
          </p:cNvSpPr>
          <p:nvPr>
            <p:ph sz="quarter" idx="1"/>
          </p:nvPr>
        </p:nvSpPr>
        <p:spPr/>
        <p:txBody>
          <a:bodyPr>
            <a:normAutofit lnSpcReduction="10000"/>
          </a:bodyPr>
          <a:lstStyle/>
          <a:p>
            <a:r>
              <a:rPr lang="en-US" sz="2200" b="1" dirty="0">
                <a:latin typeface="+mj-lt"/>
              </a:rPr>
              <a:t>Zeus Banking Trojan (2007–2013)</a:t>
            </a:r>
          </a:p>
          <a:p>
            <a:pPr marL="0" indent="0">
              <a:buNone/>
            </a:pPr>
            <a:r>
              <a:rPr lang="en-US" sz="1800" dirty="0">
                <a:latin typeface="+mj-lt"/>
              </a:rPr>
              <a:t>A notorious malware that hijacked online banking </a:t>
            </a:r>
            <a:r>
              <a:rPr lang="en-US" sz="1800" dirty="0" err="1" smtClean="0">
                <a:latin typeface="+mj-lt"/>
              </a:rPr>
              <a:t>sessions.It</a:t>
            </a:r>
            <a:r>
              <a:rPr lang="en-US" sz="1800" dirty="0" smtClean="0">
                <a:latin typeface="+mj-lt"/>
              </a:rPr>
              <a:t> </a:t>
            </a:r>
            <a:r>
              <a:rPr lang="en-US" sz="1800" dirty="0">
                <a:latin typeface="+mj-lt"/>
              </a:rPr>
              <a:t>stole session cookies and login tokens after the user logged </a:t>
            </a:r>
            <a:r>
              <a:rPr lang="en-US" sz="1800" dirty="0" err="1" smtClean="0">
                <a:latin typeface="+mj-lt"/>
              </a:rPr>
              <a:t>in.Then</a:t>
            </a:r>
            <a:r>
              <a:rPr lang="en-US" sz="1800" dirty="0">
                <a:latin typeface="+mj-lt"/>
              </a:rPr>
              <a:t>, it silently performed transactions from the same session, without triggering OTP or alerts.</a:t>
            </a:r>
          </a:p>
          <a:p>
            <a:r>
              <a:rPr lang="en-US" sz="2000" b="1" dirty="0" smtClean="0"/>
              <a:t>Facebook </a:t>
            </a:r>
            <a:r>
              <a:rPr lang="en-US" sz="2000" b="1" dirty="0"/>
              <a:t>Session Hijacking (2011)</a:t>
            </a:r>
          </a:p>
          <a:p>
            <a:pPr marL="0" indent="0">
              <a:buNone/>
            </a:pPr>
            <a:r>
              <a:rPr lang="en-US" sz="1800" dirty="0" smtClean="0">
                <a:latin typeface="+mj-lt"/>
              </a:rPr>
              <a:t>Multiple </a:t>
            </a:r>
            <a:r>
              <a:rPr lang="en-US" sz="1800" dirty="0">
                <a:latin typeface="+mj-lt"/>
              </a:rPr>
              <a:t>ethical hackers demonstrated that if a user's session cookie is stolen (e.g., via XSS or unsecured network), the attacker can take full control of their Facebook account</a:t>
            </a:r>
            <a:r>
              <a:rPr lang="en-US" sz="1800" dirty="0" smtClean="0">
                <a:latin typeface="+mj-lt"/>
              </a:rPr>
              <a:t>.</a:t>
            </a:r>
            <a:endParaRPr lang="en-US" sz="1800" b="1" dirty="0" smtClean="0">
              <a:latin typeface="+mj-lt"/>
            </a:endParaRPr>
          </a:p>
          <a:p>
            <a:r>
              <a:rPr lang="en-US" sz="2000" b="1" dirty="0" err="1"/>
              <a:t>Parler</a:t>
            </a:r>
            <a:r>
              <a:rPr lang="en-US" sz="2000" b="1" dirty="0"/>
              <a:t> App Breach (2021</a:t>
            </a:r>
            <a:r>
              <a:rPr lang="en-US" sz="2000" b="1" dirty="0" smtClean="0"/>
              <a:t>)</a:t>
            </a:r>
            <a:endParaRPr lang="en-US" sz="2000" b="1" dirty="0">
              <a:latin typeface="+mj-lt"/>
            </a:endParaRPr>
          </a:p>
          <a:p>
            <a:pPr marL="0" indent="0">
              <a:buNone/>
            </a:pPr>
            <a:r>
              <a:rPr lang="en-US" sz="1800" dirty="0">
                <a:latin typeface="+mj-lt"/>
              </a:rPr>
              <a:t>During the U.S. Capitol riot investigation, researchers accessed session tokens and unencrypted URLs, exposing private posts and user data.</a:t>
            </a:r>
          </a:p>
          <a:p>
            <a:r>
              <a:rPr lang="en-US" sz="2000" b="1" dirty="0" err="1" smtClean="0">
                <a:latin typeface="+mj-lt"/>
              </a:rPr>
              <a:t>Firesheep</a:t>
            </a:r>
            <a:r>
              <a:rPr lang="en-US" sz="2000" b="1" dirty="0" smtClean="0">
                <a:latin typeface="+mj-lt"/>
              </a:rPr>
              <a:t> </a:t>
            </a:r>
            <a:r>
              <a:rPr lang="en-US" sz="2000" b="1" dirty="0">
                <a:latin typeface="+mj-lt"/>
              </a:rPr>
              <a:t>Extension – Public </a:t>
            </a:r>
            <a:r>
              <a:rPr lang="en-US" sz="2000" b="1" dirty="0" err="1">
                <a:latin typeface="+mj-lt"/>
              </a:rPr>
              <a:t>WiFi</a:t>
            </a:r>
            <a:r>
              <a:rPr lang="en-US" sz="2000" b="1" dirty="0">
                <a:latin typeface="+mj-lt"/>
              </a:rPr>
              <a:t> Exploit (2010</a:t>
            </a:r>
            <a:r>
              <a:rPr lang="en-US" sz="2000" b="1" dirty="0" smtClean="0">
                <a:latin typeface="+mj-lt"/>
              </a:rPr>
              <a:t>)</a:t>
            </a:r>
            <a:endParaRPr lang="en-US" sz="2000" b="1" dirty="0">
              <a:latin typeface="+mj-lt"/>
            </a:endParaRPr>
          </a:p>
          <a:p>
            <a:pPr marL="0" indent="0">
              <a:buNone/>
            </a:pPr>
            <a:r>
              <a:rPr lang="en-US" sz="1800" dirty="0">
                <a:latin typeface="+mj-lt"/>
              </a:rPr>
              <a:t>A Firefox plugin called </a:t>
            </a:r>
            <a:r>
              <a:rPr lang="en-US" sz="1800" b="1" dirty="0" err="1">
                <a:latin typeface="+mj-lt"/>
              </a:rPr>
              <a:t>Firesheep</a:t>
            </a:r>
            <a:r>
              <a:rPr lang="en-US" sz="1800" dirty="0">
                <a:latin typeface="+mj-lt"/>
              </a:rPr>
              <a:t> allowed attackers to hijack sessions over </a:t>
            </a:r>
            <a:r>
              <a:rPr lang="en-US" sz="1800" b="1" dirty="0">
                <a:latin typeface="+mj-lt"/>
              </a:rPr>
              <a:t>public </a:t>
            </a:r>
            <a:r>
              <a:rPr lang="en-US" sz="1800" b="1" dirty="0" err="1">
                <a:latin typeface="+mj-lt"/>
              </a:rPr>
              <a:t>WiFi</a:t>
            </a:r>
            <a:r>
              <a:rPr lang="en-US" sz="1800" dirty="0">
                <a:latin typeface="+mj-lt"/>
              </a:rPr>
              <a:t>.</a:t>
            </a:r>
          </a:p>
          <a:p>
            <a:pPr marL="0" indent="0">
              <a:buNone/>
            </a:pPr>
            <a:r>
              <a:rPr lang="en-US" sz="1800" dirty="0">
                <a:latin typeface="+mj-lt"/>
              </a:rPr>
              <a:t>Thousands of Facebook, Twitter, and Amazon accounts were exposed</a:t>
            </a:r>
            <a:r>
              <a:rPr lang="en-US" sz="1800" dirty="0" smtClean="0">
                <a:latin typeface="+mj-lt"/>
              </a:rPr>
              <a:t>.</a:t>
            </a:r>
            <a:endParaRPr lang="en-US" sz="2000"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3326616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Creation Process</a:t>
            </a:r>
          </a:p>
        </p:txBody>
      </p:sp>
      <p:sp>
        <p:nvSpPr>
          <p:cNvPr id="3" name="Content Placeholder 2"/>
          <p:cNvSpPr>
            <a:spLocks noGrp="1"/>
          </p:cNvSpPr>
          <p:nvPr>
            <p:ph sz="quarter" idx="1"/>
          </p:nvPr>
        </p:nvSpPr>
        <p:spPr/>
        <p:txBody>
          <a:bodyPr/>
          <a:lstStyle/>
          <a:p>
            <a:r>
              <a:rPr lang="en-US" dirty="0">
                <a:latin typeface="+mj-lt"/>
              </a:rPr>
              <a:t>We built a </a:t>
            </a:r>
            <a:r>
              <a:rPr lang="en-US" b="1" dirty="0">
                <a:latin typeface="+mj-lt"/>
              </a:rPr>
              <a:t>custom dataset</a:t>
            </a:r>
            <a:r>
              <a:rPr lang="en-US" dirty="0">
                <a:latin typeface="+mj-lt"/>
              </a:rPr>
              <a:t> focused entirely on session hijacking vulnerabilities, as no existing dataset covered this domain specifically</a:t>
            </a:r>
            <a:r>
              <a:rPr lang="en-US" dirty="0" smtClean="0">
                <a:latin typeface="+mj-lt"/>
              </a:rPr>
              <a:t>.</a:t>
            </a:r>
          </a:p>
          <a:p>
            <a:r>
              <a:rPr lang="en-US" dirty="0">
                <a:latin typeface="+mj-lt"/>
              </a:rPr>
              <a:t>Target Websites </a:t>
            </a:r>
            <a:r>
              <a:rPr lang="en-US" dirty="0" smtClean="0">
                <a:latin typeface="+mj-lt"/>
              </a:rPr>
              <a:t>Selection</a:t>
            </a:r>
          </a:p>
          <a:p>
            <a:r>
              <a:rPr lang="en-US" dirty="0">
                <a:latin typeface="+mj-lt"/>
              </a:rPr>
              <a:t>Automated </a:t>
            </a:r>
            <a:r>
              <a:rPr lang="en-US" dirty="0" smtClean="0">
                <a:latin typeface="+mj-lt"/>
              </a:rPr>
              <a:t>Scanning</a:t>
            </a:r>
          </a:p>
          <a:p>
            <a:r>
              <a:rPr lang="en-US" dirty="0">
                <a:latin typeface="+mj-lt"/>
              </a:rPr>
              <a:t>Data Storage &amp; </a:t>
            </a:r>
            <a:r>
              <a:rPr lang="en-US" dirty="0" smtClean="0">
                <a:latin typeface="+mj-lt"/>
              </a:rPr>
              <a:t>Labeling</a:t>
            </a:r>
          </a:p>
          <a:p>
            <a:endParaRPr lang="en-US" dirty="0"/>
          </a:p>
        </p:txBody>
      </p:sp>
      <p:sp>
        <p:nvSpPr>
          <p:cNvPr id="4" name="Rectangle 1"/>
          <p:cNvSpPr>
            <a:spLocks noChangeArrowheads="1"/>
          </p:cNvSpPr>
          <p:nvPr/>
        </p:nvSpPr>
        <p:spPr bwMode="auto">
          <a:xfrm>
            <a:off x="762000" y="4191000"/>
            <a:ext cx="49530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Stored results in structured </a:t>
            </a:r>
            <a:r>
              <a:rPr kumimoji="0" lang="en-US" altLang="en-US" sz="2000" b="1" i="0" u="none" strike="noStrike" cap="none" normalizeH="0" baseline="0" dirty="0" smtClean="0">
                <a:ln>
                  <a:noFill/>
                </a:ln>
                <a:solidFill>
                  <a:schemeClr val="tx1"/>
                </a:solidFill>
                <a:effectLst/>
                <a:latin typeface="+mj-lt"/>
              </a:rPr>
              <a:t>CSV files</a:t>
            </a:r>
            <a:r>
              <a:rPr kumimoji="0" lang="en-US" altLang="en-US" sz="20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Each entry includes: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Domain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Session-related headers (e.g., Set-Cookie, Secure, </a:t>
            </a:r>
            <a:r>
              <a:rPr kumimoji="0" lang="en-US" altLang="en-US" sz="2000" b="0" i="0" u="none" strike="noStrike" cap="none" normalizeH="0" baseline="0" dirty="0" err="1" smtClean="0">
                <a:ln>
                  <a:noFill/>
                </a:ln>
                <a:solidFill>
                  <a:schemeClr val="tx1"/>
                </a:solidFill>
                <a:effectLst/>
                <a:latin typeface="+mj-lt"/>
              </a:rPr>
              <a:t>HttpOnly</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SameSite</a:t>
            </a:r>
            <a:r>
              <a:rPr kumimoji="0" lang="en-US" altLang="en-US" sz="2000"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Vulnerability status (Yes/No)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mj-lt"/>
              </a:rPr>
              <a:t>Type of issue (e.g., Weak Cookie Flags, Token Exposure)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538611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dified_Session_Security_Dataset (1) - Excel (Product Activation Fai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001000" cy="4922674"/>
          </a:xfrm>
          <a:prstGeom prst="rect">
            <a:avLst/>
          </a:prstGeom>
        </p:spPr>
      </p:pic>
    </p:spTree>
    <p:extLst>
      <p:ext uri="{BB962C8B-B14F-4D97-AF65-F5344CB8AC3E}">
        <p14:creationId xmlns:p14="http://schemas.microsoft.com/office/powerpoint/2010/main" val="29085358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38400"/>
            <a:ext cx="6172200" cy="1752600"/>
          </a:xfrm>
        </p:spPr>
        <p:txBody>
          <a:bodyPr>
            <a:normAutofit/>
          </a:bodyPr>
          <a:lstStyle/>
          <a:p>
            <a:r>
              <a:rPr lang="en-US" sz="2400" dirty="0" smtClean="0"/>
              <a:t>Team Members:</a:t>
            </a:r>
            <a:br>
              <a:rPr lang="en-US" sz="2400" dirty="0" smtClean="0"/>
            </a:br>
            <a:r>
              <a:rPr lang="en-US" sz="2400" dirty="0" smtClean="0"/>
              <a:t>Asma rubab(bscs51f21s045)</a:t>
            </a:r>
            <a:br>
              <a:rPr lang="en-US" sz="2400" dirty="0" smtClean="0"/>
            </a:br>
            <a:r>
              <a:rPr lang="en-US" sz="2400" dirty="0" smtClean="0"/>
              <a:t>Fareeha Adrees(bscs51f21s038)</a:t>
            </a:r>
            <a:br>
              <a:rPr lang="en-US" sz="2400" dirty="0" smtClean="0"/>
            </a:br>
            <a:r>
              <a:rPr lang="en-US" sz="2400" dirty="0" smtClean="0"/>
              <a:t>Hadia waheed(bscs51f21s041)</a:t>
            </a:r>
            <a:endParaRPr lang="en-US" sz="2400" dirty="0"/>
          </a:p>
        </p:txBody>
      </p:sp>
      <p:sp>
        <p:nvSpPr>
          <p:cNvPr id="3" name="Subtitle 2"/>
          <p:cNvSpPr>
            <a:spLocks noGrp="1"/>
          </p:cNvSpPr>
          <p:nvPr>
            <p:ph type="subTitle" idx="1"/>
          </p:nvPr>
        </p:nvSpPr>
        <p:spPr/>
        <p:txBody>
          <a:bodyPr/>
          <a:lstStyle/>
          <a:p>
            <a:r>
              <a:rPr lang="en-US" dirty="0" err="1" smtClean="0"/>
              <a:t>Supervisor:sir farooq</a:t>
            </a:r>
            <a:r>
              <a:rPr lang="en-US" dirty="0" smtClean="0"/>
              <a:t> </a:t>
            </a:r>
          </a:p>
          <a:p>
            <a:r>
              <a:rPr lang="en-US" dirty="0" err="1" smtClean="0"/>
              <a:t>Institute:University</a:t>
            </a:r>
            <a:r>
              <a:rPr lang="en-US" dirty="0" smtClean="0"/>
              <a:t> Of Sargodha</a:t>
            </a:r>
            <a:endParaRPr lang="en-US"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&amp; Evaluation</a:t>
            </a:r>
          </a:p>
        </p:txBody>
      </p:sp>
      <p:sp>
        <p:nvSpPr>
          <p:cNvPr id="3" name="Content Placeholder 2"/>
          <p:cNvSpPr>
            <a:spLocks noGrp="1"/>
          </p:cNvSpPr>
          <p:nvPr>
            <p:ph sz="quarter" idx="1"/>
          </p:nvPr>
        </p:nvSpPr>
        <p:spPr/>
        <p:txBody>
          <a:bodyPr>
            <a:normAutofit/>
          </a:bodyPr>
          <a:lstStyle/>
          <a:p>
            <a:r>
              <a:rPr lang="en-US" dirty="0">
                <a:latin typeface="+mj-lt"/>
              </a:rPr>
              <a:t>After preparing our custom dataset, we trained three different machine learning models to detect session hijacking vulnerabilities</a:t>
            </a:r>
            <a:r>
              <a:rPr lang="en-US" dirty="0" smtClean="0">
                <a:latin typeface="+mj-lt"/>
              </a:rPr>
              <a:t>:</a:t>
            </a:r>
          </a:p>
          <a:p>
            <a:pPr marL="0" indent="0">
              <a:buNone/>
            </a:pPr>
            <a:endParaRPr lang="en-US" dirty="0" smtClean="0">
              <a:latin typeface="+mj-lt"/>
            </a:endParaRPr>
          </a:p>
          <a:p>
            <a:r>
              <a:rPr lang="en-US" sz="2600" b="1" dirty="0" smtClean="0">
                <a:latin typeface="+mj-lt"/>
              </a:rPr>
              <a:t>Models Used for Training</a:t>
            </a:r>
          </a:p>
          <a:p>
            <a:pPr marL="0" indent="0">
              <a:buNone/>
            </a:pPr>
            <a:endParaRPr lang="en-US" sz="2600" b="1" dirty="0" smtClean="0">
              <a:latin typeface="+mj-lt"/>
            </a:endParaRPr>
          </a:p>
          <a:p>
            <a:r>
              <a:rPr lang="en-US" sz="2000" b="1" dirty="0" smtClean="0">
                <a:latin typeface="+mj-lt"/>
              </a:rPr>
              <a:t>Decision </a:t>
            </a:r>
            <a:r>
              <a:rPr lang="en-US" sz="2000" b="1" dirty="0">
                <a:latin typeface="+mj-lt"/>
              </a:rPr>
              <a:t>Tree</a:t>
            </a:r>
            <a:endParaRPr lang="en-US" sz="2000" dirty="0">
              <a:latin typeface="+mj-lt"/>
            </a:endParaRPr>
          </a:p>
          <a:p>
            <a:r>
              <a:rPr lang="en-US" sz="2000" b="1" dirty="0" smtClean="0">
                <a:latin typeface="+mj-lt"/>
              </a:rPr>
              <a:t>Random </a:t>
            </a:r>
            <a:r>
              <a:rPr lang="en-US" sz="2000" b="1" dirty="0">
                <a:latin typeface="+mj-lt"/>
              </a:rPr>
              <a:t>Forest</a:t>
            </a:r>
            <a:endParaRPr lang="en-US" sz="2000" dirty="0">
              <a:latin typeface="+mj-lt"/>
            </a:endParaRPr>
          </a:p>
          <a:p>
            <a:r>
              <a:rPr lang="en-US" sz="2000" b="1" dirty="0" err="1" smtClean="0">
                <a:latin typeface="+mj-lt"/>
              </a:rPr>
              <a:t>XGBoost</a:t>
            </a:r>
            <a:endParaRPr lang="en-US" sz="2000" dirty="0">
              <a:latin typeface="+mj-lt"/>
            </a:endParaRPr>
          </a:p>
        </p:txBody>
      </p:sp>
    </p:spTree>
    <p:extLst>
      <p:ext uri="{BB962C8B-B14F-4D97-AF65-F5344CB8AC3E}">
        <p14:creationId xmlns:p14="http://schemas.microsoft.com/office/powerpoint/2010/main" val="39243202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7467600" cy="1143000"/>
          </a:xfrm>
        </p:spPr>
        <p:txBody>
          <a:bodyPr>
            <a:noAutofit/>
          </a:bodyPr>
          <a:lstStyle/>
          <a:p>
            <a:r>
              <a:rPr lang="en-US" sz="2000" dirty="0"/>
              <a:t>Random Forest Classifier is an ensemble algorithm that builds multiple decision trees and combines their results to make the final prediction. Each tree is trained on a random subset of data and features, which improves accuracy and robustness.</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145" y="2667000"/>
            <a:ext cx="5410200" cy="3619691"/>
          </a:xfrm>
          <a:prstGeom prst="rect">
            <a:avLst/>
          </a:prstGeom>
        </p:spPr>
      </p:pic>
    </p:spTree>
    <p:extLst>
      <p:ext uri="{BB962C8B-B14F-4D97-AF65-F5344CB8AC3E}">
        <p14:creationId xmlns:p14="http://schemas.microsoft.com/office/powerpoint/2010/main" val="207512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467600" cy="1143000"/>
          </a:xfrm>
        </p:spPr>
        <p:txBody>
          <a:bodyPr>
            <a:noAutofit/>
          </a:bodyPr>
          <a:lstStyle/>
          <a:p>
            <a:r>
              <a:rPr lang="en-US" sz="2000" dirty="0"/>
              <a:t>A Decision Tree is an algorithm that splits data based on features through multiple questions. This process continues until the data is divided into pure groups, where each leaf node gives the final decision (class or value).</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133600"/>
            <a:ext cx="5792008" cy="3810532"/>
          </a:xfrm>
          <a:prstGeom prst="rect">
            <a:avLst/>
          </a:prstGeom>
        </p:spPr>
      </p:pic>
    </p:spTree>
    <p:extLst>
      <p:ext uri="{BB962C8B-B14F-4D97-AF65-F5344CB8AC3E}">
        <p14:creationId xmlns:p14="http://schemas.microsoft.com/office/powerpoint/2010/main" val="1961965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467600" cy="1143000"/>
          </a:xfrm>
        </p:spPr>
        <p:txBody>
          <a:bodyPr>
            <a:noAutofit/>
          </a:bodyPr>
          <a:lstStyle/>
          <a:p>
            <a:r>
              <a:rPr lang="en-US" sz="2000" dirty="0" err="1"/>
              <a:t>XGBoost</a:t>
            </a:r>
            <a:r>
              <a:rPr lang="en-US" sz="2000" dirty="0"/>
              <a:t> algorithm first builds a simple decision tree, then the next tree is created to correct the errors made by the previous one. This process repeats multiple times, making the model gradually more accurate.</a:t>
            </a:r>
            <a:endParaRPr lang="en-US" sz="20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362200"/>
            <a:ext cx="5353797" cy="3610479"/>
          </a:xfrm>
          <a:prstGeom prst="rect">
            <a:avLst/>
          </a:prstGeom>
        </p:spPr>
      </p:pic>
    </p:spTree>
    <p:extLst>
      <p:ext uri="{BB962C8B-B14F-4D97-AF65-F5344CB8AC3E}">
        <p14:creationId xmlns:p14="http://schemas.microsoft.com/office/powerpoint/2010/main" val="1666691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5" name="Content Placeholder 4" descr="Screen Clipping"/>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1600200"/>
            <a:ext cx="2974018" cy="4572000"/>
          </a:xfrm>
        </p:spPr>
      </p:pic>
      <p:pic>
        <p:nvPicPr>
          <p:cNvPr id="6" name="Content Placeholder 5" descr="Screen Clipping"/>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3886200" y="1143000"/>
            <a:ext cx="4572000" cy="2125662"/>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3429000"/>
            <a:ext cx="4419600" cy="3128169"/>
          </a:xfrm>
          <a:prstGeom prst="rect">
            <a:avLst/>
          </a:prstGeom>
        </p:spPr>
      </p:pic>
    </p:spTree>
    <p:extLst>
      <p:ext uri="{BB962C8B-B14F-4D97-AF65-F5344CB8AC3E}">
        <p14:creationId xmlns:p14="http://schemas.microsoft.com/office/powerpoint/2010/main" val="580748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19600" y="1981200"/>
            <a:ext cx="4114800" cy="261874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143000"/>
            <a:ext cx="4010585" cy="5325218"/>
          </a:xfrm>
          <a:prstGeom prst="rect">
            <a:avLst/>
          </a:prstGeom>
        </p:spPr>
      </p:pic>
    </p:spTree>
    <p:extLst>
      <p:ext uri="{BB962C8B-B14F-4D97-AF65-F5344CB8AC3E}">
        <p14:creationId xmlns:p14="http://schemas.microsoft.com/office/powerpoint/2010/main" val="493169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Problem Are We Solving?</a:t>
            </a:r>
          </a:p>
        </p:txBody>
      </p:sp>
      <p:sp>
        <p:nvSpPr>
          <p:cNvPr id="3" name="Rectangle 2"/>
          <p:cNvSpPr/>
          <p:nvPr/>
        </p:nvSpPr>
        <p:spPr>
          <a:xfrm>
            <a:off x="1295400" y="1685131"/>
            <a:ext cx="6248400" cy="2308324"/>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dirty="0">
                <a:latin typeface="Arial" panose="020B0604020202020204" pitchFamily="34" charset="0"/>
              </a:rPr>
              <a:t>Session hijacking allows attackers to take over valid user sessions, often without detection.</a:t>
            </a:r>
          </a:p>
          <a:p>
            <a:pPr marL="285750" lvl="0" indent="-285750" eaLnBrk="0" fontAlgn="base" hangingPunct="0">
              <a:spcBef>
                <a:spcPct val="0"/>
              </a:spcBef>
              <a:spcAft>
                <a:spcPct val="0"/>
              </a:spcAft>
              <a:buFont typeface="Wingdings" panose="05000000000000000000" pitchFamily="2" charset="2"/>
              <a:buChar char="q"/>
            </a:pPr>
            <a:r>
              <a:rPr lang="en-US" altLang="en-US" dirty="0">
                <a:latin typeface="Arial" panose="020B0604020202020204" pitchFamily="34" charset="0"/>
              </a:rPr>
              <a:t>Tools like OWASP ZAP and </a:t>
            </a:r>
            <a:r>
              <a:rPr lang="en-US" altLang="en-US" dirty="0" err="1">
                <a:latin typeface="Arial" panose="020B0604020202020204" pitchFamily="34" charset="0"/>
              </a:rPr>
              <a:t>Nmap</a:t>
            </a:r>
            <a:r>
              <a:rPr lang="en-US" altLang="en-US" dirty="0">
                <a:latin typeface="Arial" panose="020B0604020202020204" pitchFamily="34" charset="0"/>
              </a:rPr>
              <a:t> scan for general vulnerabilities but do not focus specifically on session management.</a:t>
            </a:r>
          </a:p>
          <a:p>
            <a:pPr marL="285750" lvl="0" indent="-285750" eaLnBrk="0" fontAlgn="base" hangingPunct="0">
              <a:spcBef>
                <a:spcPct val="0"/>
              </a:spcBef>
              <a:spcAft>
                <a:spcPct val="0"/>
              </a:spcAft>
              <a:buFont typeface="Wingdings" panose="05000000000000000000" pitchFamily="2" charset="2"/>
              <a:buChar char="q"/>
            </a:pPr>
            <a:r>
              <a:rPr lang="en-US" altLang="en-US" dirty="0">
                <a:latin typeface="Arial" panose="020B0604020202020204" pitchFamily="34" charset="0"/>
              </a:rPr>
              <a:t>Our goal was to create an AI-powered </a:t>
            </a:r>
            <a:r>
              <a:rPr lang="en-US" altLang="en-US" dirty="0" smtClean="0">
                <a:latin typeface="Arial" panose="020B0604020202020204" pitchFamily="34" charset="0"/>
              </a:rPr>
              <a:t>tool </a:t>
            </a:r>
            <a:r>
              <a:rPr lang="en-US" altLang="en-US" dirty="0">
                <a:latin typeface="Arial" panose="020B0604020202020204" pitchFamily="34" charset="0"/>
              </a:rPr>
              <a:t>that detects only session-related vulnerabilities with detailed analysis and reporting.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222" y="4114800"/>
            <a:ext cx="3628578" cy="2194024"/>
          </a:xfrm>
          <a:prstGeom prst="rect">
            <a:avLst/>
          </a:prstGeom>
          <a:ln>
            <a:noFill/>
          </a:ln>
          <a:effectLst>
            <a:softEdge rad="112500"/>
          </a:effectLst>
        </p:spPr>
      </p:pic>
    </p:spTree>
    <p:extLst>
      <p:ext uri="{BB962C8B-B14F-4D97-AF65-F5344CB8AC3E}">
        <p14:creationId xmlns:p14="http://schemas.microsoft.com/office/powerpoint/2010/main" val="22013138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092" y="533400"/>
            <a:ext cx="7467600" cy="1143000"/>
          </a:xfrm>
        </p:spPr>
        <p:txBody>
          <a:bodyPr/>
          <a:lstStyle/>
          <a:p>
            <a:r>
              <a:rPr lang="en-US" dirty="0"/>
              <a:t>Future Enhancements</a:t>
            </a:r>
          </a:p>
        </p:txBody>
      </p:sp>
      <p:sp>
        <p:nvSpPr>
          <p:cNvPr id="3" name="Content Placeholder 2"/>
          <p:cNvSpPr>
            <a:spLocks noGrp="1"/>
          </p:cNvSpPr>
          <p:nvPr>
            <p:ph sz="quarter" idx="1"/>
          </p:nvPr>
        </p:nvSpPr>
        <p:spPr/>
        <p:txBody>
          <a:bodyPr>
            <a:normAutofit fontScale="85000" lnSpcReduction="20000"/>
          </a:bodyPr>
          <a:lstStyle/>
          <a:p>
            <a:pPr marL="0" indent="0">
              <a:buNone/>
            </a:pPr>
            <a:endParaRPr lang="en-US" b="1" dirty="0" smtClean="0">
              <a:latin typeface="+mj-lt"/>
            </a:endParaRPr>
          </a:p>
          <a:p>
            <a:r>
              <a:rPr lang="en-US" b="1" dirty="0">
                <a:latin typeface="+mj-lt"/>
              </a:rPr>
              <a:t>Expanding the Dataset</a:t>
            </a:r>
            <a:endParaRPr lang="en-US" b="1" dirty="0">
              <a:latin typeface="+mj-lt"/>
            </a:endParaRPr>
          </a:p>
          <a:p>
            <a:pPr marL="0" indent="0">
              <a:buNone/>
            </a:pPr>
            <a:r>
              <a:rPr lang="en-US" sz="2100" dirty="0">
                <a:latin typeface="+mj-lt"/>
              </a:rPr>
              <a:t>Increase the number of websites to improve model accuracy. Add more real-world cases and vulnerability types. Include multi-language and platform-specific session behaviors</a:t>
            </a:r>
            <a:r>
              <a:rPr lang="en-US" sz="2100" dirty="0" smtClean="0">
                <a:latin typeface="+mj-lt"/>
              </a:rPr>
              <a:t>.</a:t>
            </a:r>
            <a:endParaRPr lang="en-US" sz="2100" b="1" dirty="0">
              <a:latin typeface="+mj-lt"/>
            </a:endParaRPr>
          </a:p>
          <a:p>
            <a:r>
              <a:rPr lang="en-US" b="1" dirty="0" smtClean="0">
                <a:latin typeface="+mj-lt"/>
              </a:rPr>
              <a:t>User </a:t>
            </a:r>
            <a:r>
              <a:rPr lang="en-US" b="1" dirty="0">
                <a:latin typeface="+mj-lt"/>
              </a:rPr>
              <a:t>Authentication (Login/Logout)</a:t>
            </a:r>
          </a:p>
          <a:p>
            <a:pPr marL="0" indent="0">
              <a:buNone/>
            </a:pPr>
            <a:r>
              <a:rPr lang="en-US" sz="1900" dirty="0">
                <a:latin typeface="+mj-lt"/>
              </a:rPr>
              <a:t>Add secure </a:t>
            </a:r>
            <a:r>
              <a:rPr lang="en-US" sz="1900" b="1" dirty="0">
                <a:latin typeface="+mj-lt"/>
              </a:rPr>
              <a:t>login/logout system</a:t>
            </a:r>
            <a:r>
              <a:rPr lang="en-US" sz="1900" dirty="0">
                <a:latin typeface="+mj-lt"/>
              </a:rPr>
              <a:t> for each user.</a:t>
            </a:r>
          </a:p>
          <a:p>
            <a:pPr marL="0" indent="0">
              <a:buNone/>
            </a:pPr>
            <a:r>
              <a:rPr lang="en-US" sz="1900" dirty="0">
                <a:latin typeface="+mj-lt"/>
              </a:rPr>
              <a:t>Each user can manage:</a:t>
            </a:r>
          </a:p>
          <a:p>
            <a:pPr lvl="1"/>
            <a:r>
              <a:rPr lang="en-US" sz="1900" dirty="0">
                <a:latin typeface="+mj-lt"/>
              </a:rPr>
              <a:t>Their own scanned data</a:t>
            </a:r>
          </a:p>
          <a:p>
            <a:pPr lvl="1"/>
            <a:r>
              <a:rPr lang="en-US" sz="1900" dirty="0">
                <a:latin typeface="+mj-lt"/>
              </a:rPr>
              <a:t>Saved reports</a:t>
            </a:r>
          </a:p>
          <a:p>
            <a:pPr lvl="1"/>
            <a:r>
              <a:rPr lang="en-US" sz="1900" dirty="0">
                <a:latin typeface="+mj-lt"/>
              </a:rPr>
              <a:t>Scan history</a:t>
            </a:r>
          </a:p>
          <a:p>
            <a:r>
              <a:rPr lang="en-US" sz="2000" b="1" dirty="0"/>
              <a:t>Database </a:t>
            </a:r>
            <a:r>
              <a:rPr lang="en-US" sz="2000" b="1" dirty="0" smtClean="0"/>
              <a:t>Integration</a:t>
            </a:r>
          </a:p>
          <a:p>
            <a:pPr marL="0" indent="0">
              <a:buNone/>
            </a:pPr>
            <a:r>
              <a:rPr lang="en-US" sz="1900" dirty="0"/>
              <a:t>Store all scanned reports in a </a:t>
            </a:r>
            <a:r>
              <a:rPr lang="en-US" sz="1900" b="1" dirty="0"/>
              <a:t>centralized database</a:t>
            </a:r>
            <a:r>
              <a:rPr lang="en-US" sz="1900" dirty="0"/>
              <a:t>.</a:t>
            </a:r>
          </a:p>
          <a:p>
            <a:pPr marL="0" indent="0">
              <a:buNone/>
            </a:pPr>
            <a:r>
              <a:rPr lang="en-US" sz="1900" dirty="0"/>
              <a:t>Allow users to:</a:t>
            </a:r>
          </a:p>
          <a:p>
            <a:pPr lvl="1"/>
            <a:r>
              <a:rPr lang="en-US" sz="1900" dirty="0"/>
              <a:t>View past scans</a:t>
            </a:r>
          </a:p>
          <a:p>
            <a:pPr lvl="1"/>
            <a:r>
              <a:rPr lang="en-US" sz="1900" dirty="0"/>
              <a:t>Track changes over time</a:t>
            </a:r>
          </a:p>
          <a:p>
            <a:pPr lvl="1"/>
            <a:r>
              <a:rPr lang="en-US" sz="1900" dirty="0"/>
              <a:t>Compare multiple </a:t>
            </a:r>
            <a:r>
              <a:rPr lang="en-US" sz="1900" dirty="0" smtClean="0"/>
              <a:t>websites</a:t>
            </a:r>
            <a:r>
              <a:rPr lang="en-US" sz="1900" dirty="0" smtClean="0">
                <a:latin typeface="+mj-lt"/>
              </a:rPr>
              <a:t>.</a:t>
            </a:r>
          </a:p>
          <a:p>
            <a:pPr marL="0" indent="0">
              <a:buNone/>
            </a:pPr>
            <a:endParaRPr lang="en-US" sz="2000" dirty="0">
              <a:latin typeface="+mj-lt"/>
            </a:endParaRPr>
          </a:p>
        </p:txBody>
      </p:sp>
    </p:spTree>
    <p:extLst>
      <p:ext uri="{BB962C8B-B14F-4D97-AF65-F5344CB8AC3E}">
        <p14:creationId xmlns:p14="http://schemas.microsoft.com/office/powerpoint/2010/main" val="4119302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Real-World Importance</a:t>
            </a:r>
          </a:p>
        </p:txBody>
      </p:sp>
      <p:sp>
        <p:nvSpPr>
          <p:cNvPr id="3" name="Content Placeholder 2"/>
          <p:cNvSpPr>
            <a:spLocks noGrp="1"/>
          </p:cNvSpPr>
          <p:nvPr>
            <p:ph sz="quarter" idx="1"/>
          </p:nvPr>
        </p:nvSpPr>
        <p:spPr>
          <a:xfrm>
            <a:off x="457200" y="1642609"/>
            <a:ext cx="7467600" cy="4873752"/>
          </a:xfrm>
        </p:spPr>
        <p:txBody>
          <a:bodyPr>
            <a:normAutofit/>
          </a:bodyPr>
          <a:lstStyle/>
          <a:p>
            <a:r>
              <a:rPr lang="en-US" dirty="0"/>
              <a:t>The project focuses solely on session management vulnerabilities.</a:t>
            </a:r>
          </a:p>
          <a:p>
            <a:r>
              <a:rPr lang="en-US" dirty="0"/>
              <a:t>Includes detection of insecure session cookies, missing security headers, token exposure, and simulated attack vectors.</a:t>
            </a:r>
          </a:p>
          <a:p>
            <a:r>
              <a:rPr lang="en-US" dirty="0"/>
              <a:t>The tool is platform-independent and works for all types of websites.</a:t>
            </a:r>
          </a:p>
          <a:p>
            <a:r>
              <a:rPr lang="en-US" dirty="0"/>
              <a:t>Designed to be simple and user-friendly, even for non-technical users.</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8355" y="381000"/>
            <a:ext cx="1617844" cy="1401762"/>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4876800"/>
            <a:ext cx="3886199" cy="1295400"/>
          </a:xfrm>
          <a:prstGeom prst="rect">
            <a:avLst/>
          </a:prstGeom>
          <a:ln>
            <a:noFill/>
          </a:ln>
          <a:effectLst>
            <a:softEdge rad="112500"/>
          </a:effectLst>
        </p:spPr>
      </p:pic>
    </p:spTree>
  </p:cSld>
  <p:clrMapOvr>
    <a:masterClrMapping/>
  </p:clrMapOvr>
  <p:transition>
    <p:pull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a:t>
            </a:r>
          </a:p>
        </p:txBody>
      </p:sp>
      <p:sp>
        <p:nvSpPr>
          <p:cNvPr id="7" name="Content Placeholder 6"/>
          <p:cNvSpPr>
            <a:spLocks noGrp="1"/>
          </p:cNvSpPr>
          <p:nvPr>
            <p:ph sz="quarter" idx="1"/>
          </p:nvPr>
        </p:nvSpPr>
        <p:spPr/>
        <p:txBody>
          <a:bodyPr/>
          <a:lstStyle/>
          <a:p>
            <a:r>
              <a:rPr lang="en-US" dirty="0"/>
              <a:t>AI-driven detection of session hijacking vulnerabilities</a:t>
            </a:r>
            <a:r>
              <a:rPr lang="en-US" dirty="0" smtClean="0"/>
              <a:t>.</a:t>
            </a:r>
          </a:p>
          <a:p>
            <a:r>
              <a:rPr lang="en-US" dirty="0"/>
              <a:t>Real-time website scanning with instant results</a:t>
            </a:r>
            <a:r>
              <a:rPr lang="en-US" dirty="0" smtClean="0"/>
              <a:t>.</a:t>
            </a:r>
          </a:p>
          <a:p>
            <a:r>
              <a:rPr lang="en-US" dirty="0"/>
              <a:t>Simulates session-based attacks (e.g., session fixation</a:t>
            </a:r>
            <a:r>
              <a:rPr lang="en-US" dirty="0" smtClean="0"/>
              <a:t>).</a:t>
            </a:r>
          </a:p>
          <a:p>
            <a:r>
              <a:rPr lang="en-US" dirty="0" smtClean="0"/>
              <a:t>Detect </a:t>
            </a:r>
            <a:r>
              <a:rPr lang="en-US" dirty="0"/>
              <a:t>insecure session configurations in multiple real websites</a:t>
            </a:r>
            <a:r>
              <a:rPr lang="en-US" dirty="0" smtClean="0"/>
              <a:t>.</a:t>
            </a:r>
          </a:p>
          <a:p>
            <a:r>
              <a:rPr lang="en-US" dirty="0" smtClean="0"/>
              <a:t>Generates </a:t>
            </a:r>
            <a:r>
              <a:rPr lang="en-US" dirty="0"/>
              <a:t>a detailed session security report with severity scores</a:t>
            </a:r>
            <a:r>
              <a:rPr lang="en-US" dirty="0" smtClean="0"/>
              <a:t>.</a:t>
            </a:r>
          </a:p>
          <a:p>
            <a:endParaRPr lang="en-US" dirty="0"/>
          </a:p>
        </p:txBody>
      </p:sp>
    </p:spTree>
    <p:extLst>
      <p:ext uri="{BB962C8B-B14F-4D97-AF65-F5344CB8AC3E}">
        <p14:creationId xmlns:p14="http://schemas.microsoft.com/office/powerpoint/2010/main" val="2821041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295400"/>
            <a:ext cx="7467600" cy="1143000"/>
          </a:xfrm>
        </p:spPr>
        <p:txBody>
          <a:bodyPr>
            <a:normAutofit fontScale="90000"/>
          </a:bodyPr>
          <a:lstStyle/>
          <a:p>
            <a:r>
              <a:rPr lang="en-US" dirty="0" smtClean="0"/>
              <a:t/>
            </a:r>
            <a:br>
              <a:rPr lang="en-US" dirty="0" smtClean="0"/>
            </a:br>
            <a:r>
              <a:rPr lang="en-US" dirty="0" smtClean="0"/>
              <a:t>                          introduction</a:t>
            </a:r>
            <a:r>
              <a:rPr lang="en-US" dirty="0"/>
              <a:t/>
            </a:r>
            <a:br>
              <a:rPr lang="en-US" dirty="0"/>
            </a:br>
            <a:r>
              <a:rPr lang="en-US" dirty="0" smtClean="0"/>
              <a:t/>
            </a:r>
            <a:br>
              <a:rPr lang="en-US" dirty="0" smtClean="0"/>
            </a:br>
            <a:r>
              <a:rPr lang="en-US" dirty="0" smtClean="0"/>
              <a:t>    </a:t>
            </a:r>
            <a:br>
              <a:rPr lang="en-US" dirty="0" smtClean="0"/>
            </a:br>
            <a:r>
              <a:rPr lang="en-US" dirty="0"/>
              <a:t> </a:t>
            </a:r>
            <a:r>
              <a:rPr lang="en-US" dirty="0" smtClean="0"/>
              <a:t> Session</a:t>
            </a:r>
            <a:endParaRPr lang="en-US" dirty="0"/>
          </a:p>
        </p:txBody>
      </p:sp>
      <p:sp>
        <p:nvSpPr>
          <p:cNvPr id="3" name="Rectangle 2"/>
          <p:cNvSpPr/>
          <p:nvPr/>
        </p:nvSpPr>
        <p:spPr>
          <a:xfrm>
            <a:off x="1676400" y="2743200"/>
            <a:ext cx="5257800" cy="1938992"/>
          </a:xfrm>
          <a:prstGeom prst="rect">
            <a:avLst/>
          </a:prstGeom>
        </p:spPr>
        <p:txBody>
          <a:bodyPr wrap="square">
            <a:spAutoFit/>
          </a:bodyPr>
          <a:lstStyle/>
          <a:p>
            <a:pPr marL="342900" indent="-342900">
              <a:buFont typeface="Wingdings" panose="05000000000000000000" pitchFamily="2" charset="2"/>
              <a:buChar char="q"/>
            </a:pPr>
            <a:r>
              <a:rPr lang="en-US" sz="2000" dirty="0"/>
              <a:t>A session in the context of web applications is a series of interactions between a user and a server. During a session, the server maintains a state of the user, allowing them to navigate different pages without relogging in.</a:t>
            </a:r>
            <a:r>
              <a:rPr lang="en-US" dirty="0">
                <a:latin typeface="Google Sans"/>
              </a:rPr>
              <a:t> </a:t>
            </a:r>
            <a:endParaRPr lang="en-US" dirty="0"/>
          </a:p>
        </p:txBody>
      </p:sp>
    </p:spTree>
    <p:extLst>
      <p:ext uri="{BB962C8B-B14F-4D97-AF65-F5344CB8AC3E}">
        <p14:creationId xmlns:p14="http://schemas.microsoft.com/office/powerpoint/2010/main" val="2516002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sz="quarter" idx="1"/>
          </p:nvPr>
        </p:nvSpPr>
        <p:spPr/>
        <p:txBody>
          <a:bodyPr>
            <a:normAutofit/>
          </a:bodyPr>
          <a:lstStyle/>
          <a:p>
            <a:pPr>
              <a:buNone/>
            </a:pPr>
            <a:endParaRPr lang="en-US" dirty="0" smtClean="0"/>
          </a:p>
          <a:p>
            <a:pPr marL="0" indent="0">
              <a:buNone/>
            </a:pPr>
            <a:r>
              <a:rPr lang="en-US" altLang="en-GB" b="1" dirty="0"/>
              <a:t>Real-Time Decision Making</a:t>
            </a:r>
          </a:p>
          <a:p>
            <a:r>
              <a:rPr lang="en-US" altLang="en-GB" dirty="0"/>
              <a:t> End users can instantly check the security of a website by simply entering the URL, ensuring they don't unknowingly expose themselves to risks while browsing.</a:t>
            </a:r>
          </a:p>
          <a:p>
            <a:pPr>
              <a:buNone/>
            </a:pPr>
            <a:r>
              <a:rPr lang="en-US" altLang="en-GB" b="1" dirty="0"/>
              <a:t>Building Trust in Secure Platforms</a:t>
            </a:r>
            <a:endParaRPr lang="en-US" altLang="en-GB" dirty="0"/>
          </a:p>
          <a:p>
            <a:r>
              <a:rPr lang="en-US" altLang="en-GB" dirty="0"/>
              <a:t>Your model helps users identify trustworthy platforms, contributing to a safer online environment and reinforcing their trust in websites that are marked as secure.</a:t>
            </a:r>
          </a:p>
          <a:p>
            <a:pPr>
              <a:buNone/>
            </a:pPr>
            <a:endParaRPr lang="en-US" altLang="en-GB" dirty="0"/>
          </a:p>
          <a:p>
            <a:pPr>
              <a:buNone/>
            </a:pPr>
            <a:endParaRPr lang="en-US" altLang="en-GB" dirty="0"/>
          </a:p>
        </p:txBody>
      </p:sp>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sz="quarter" idx="1"/>
          </p:nvPr>
        </p:nvSpPr>
        <p:spPr/>
        <p:txBody>
          <a:bodyPr/>
          <a:lstStyle/>
          <a:p>
            <a:pPr marL="0" indent="0">
              <a:buNone/>
            </a:pPr>
            <a:r>
              <a:rPr lang="en-US" altLang="en-GB" dirty="0" smtClean="0"/>
              <a:t>Preventing Unauthorized Access</a:t>
            </a:r>
          </a:p>
          <a:p>
            <a:r>
              <a:rPr lang="en-US" altLang="en-GB" dirty="0" smtClean="0"/>
              <a:t>If a website is flagged as insecure, users can refrain from logging in or providing personal data, protecting themselves from identity theft and fraud.</a:t>
            </a:r>
            <a:r>
              <a:rPr lang="en-US" dirty="0" smtClean="0"/>
              <a:t>Motivates Users with History Tracking</a:t>
            </a:r>
          </a:p>
          <a:p>
            <a:pPr marL="0" indent="0">
              <a:buNone/>
            </a:pPr>
            <a:r>
              <a:rPr lang="en-US" altLang="en-GB" dirty="0"/>
              <a:t>Protection from Cyber Threats</a:t>
            </a:r>
          </a:p>
          <a:p>
            <a:r>
              <a:rPr lang="en-US" altLang="en-GB" dirty="0"/>
              <a:t>By detecting insecure websites, users can avoid sites where their session could be hijacked, reducing the risk of their data being stolen or their accounts being compromised</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life use-cases</a:t>
            </a:r>
            <a:endParaRPr lang="en-US" dirty="0"/>
          </a:p>
        </p:txBody>
      </p:sp>
      <p:sp>
        <p:nvSpPr>
          <p:cNvPr id="3" name="Content Placeholder 2"/>
          <p:cNvSpPr>
            <a:spLocks noGrp="1"/>
          </p:cNvSpPr>
          <p:nvPr>
            <p:ph sz="quarter" idx="1"/>
          </p:nvPr>
        </p:nvSpPr>
        <p:spPr/>
        <p:txBody>
          <a:bodyPr>
            <a:normAutofit/>
          </a:bodyPr>
          <a:lstStyle/>
          <a:p>
            <a:r>
              <a:rPr lang="en-US" altLang="en-GB" dirty="0" smtClean="0"/>
              <a:t>Subscription Services</a:t>
            </a:r>
          </a:p>
          <a:p>
            <a:pPr>
              <a:buNone/>
            </a:pPr>
            <a:r>
              <a:rPr lang="en-US" altLang="en-GB" dirty="0" smtClean="0"/>
              <a:t>Protect user accounts and subscriptions from unauthorized access.</a:t>
            </a:r>
          </a:p>
          <a:p>
            <a:r>
              <a:rPr lang="en-US" altLang="en-GB" dirty="0" smtClean="0"/>
              <a:t>E-learning websites and platforms that host student data can use the detection tool to protect their users from session hijacking during online classes or exam submissions.</a:t>
            </a:r>
            <a:endParaRPr lang="en-US" dirty="0" smtClean="0"/>
          </a:p>
          <a:p>
            <a:pPr marL="0" indent="0">
              <a:buNone/>
            </a:pPr>
            <a:endParaRPr lang="en-US" altLang="en-GB" dirty="0"/>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normAutofit/>
          </a:bodyPr>
          <a:lstStyle/>
          <a:p>
            <a:r>
              <a:rPr lang="en-US" altLang="en-GB" dirty="0" smtClean="0"/>
              <a:t>It compromises user privacy, leads to data theft, and can result in unauthorized transactions.</a:t>
            </a:r>
          </a:p>
          <a:p>
            <a:r>
              <a:rPr lang="en-US" altLang="en-GB" dirty="0" smtClean="0"/>
              <a:t>Awareness of session hijacking risks and how to detect them can significantly improve website security.</a:t>
            </a:r>
          </a:p>
          <a:p>
            <a:r>
              <a:rPr lang="en-US" altLang="en-GB" dirty="0" smtClean="0"/>
              <a:t>The classification model helps identify vulnerable websites and classifies them as secure or at risk.</a:t>
            </a:r>
            <a:endParaRPr lang="en-US" dirty="0" smtClean="0"/>
          </a:p>
          <a:p>
            <a:r>
              <a:rPr lang="en-US" altLang="en-GB" dirty="0"/>
              <a:t>The project can be expanded to detect other web security issues and enhanced by integrating additional features</a:t>
            </a:r>
          </a:p>
        </p:txBody>
      </p:sp>
    </p:spTree>
  </p:cSld>
  <p:clrMapOvr>
    <a:masterClrMapping/>
  </p:clrMapOvr>
  <p:transition>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7467600" cy="1447800"/>
          </a:xfrm>
        </p:spPr>
        <p:txBody>
          <a:bodyPr/>
          <a:lstStyle/>
          <a:p>
            <a:r>
              <a:rPr lang="en-US" dirty="0" smtClean="0"/>
              <a:t>THANK YOU </a:t>
            </a:r>
            <a:endParaRPr lang="en-US" dirty="0"/>
          </a:p>
        </p:txBody>
      </p:sp>
      <p:sp>
        <p:nvSpPr>
          <p:cNvPr id="4" name="Smiley Face 3"/>
          <p:cNvSpPr/>
          <p:nvPr/>
        </p:nvSpPr>
        <p:spPr>
          <a:xfrm>
            <a:off x="3276600" y="2971800"/>
            <a:ext cx="914400" cy="838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7924800" cy="4495800"/>
          </a:xfrm>
          <a:prstGeom prst="rect">
            <a:avLst/>
          </a:prstGeom>
        </p:spPr>
      </p:pic>
    </p:spTree>
    <p:extLst>
      <p:ext uri="{BB962C8B-B14F-4D97-AF65-F5344CB8AC3E}">
        <p14:creationId xmlns:p14="http://schemas.microsoft.com/office/powerpoint/2010/main" val="1940738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296862"/>
            <a:ext cx="7467600" cy="1143000"/>
          </a:xfrm>
        </p:spPr>
        <p:txBody>
          <a:bodyPr/>
          <a:lstStyle/>
          <a:p>
            <a:r>
              <a:rPr lang="en-US" dirty="0" smtClean="0"/>
              <a:t>Session Hijacking</a:t>
            </a:r>
            <a:endParaRPr lang="en-US" dirty="0"/>
          </a:p>
        </p:txBody>
      </p:sp>
      <p:sp>
        <p:nvSpPr>
          <p:cNvPr id="3" name="Content Placeholder 2"/>
          <p:cNvSpPr>
            <a:spLocks noGrp="1"/>
          </p:cNvSpPr>
          <p:nvPr>
            <p:ph sz="quarter" idx="1"/>
          </p:nvPr>
        </p:nvSpPr>
        <p:spPr>
          <a:xfrm>
            <a:off x="762000" y="1828788"/>
            <a:ext cx="7467600" cy="4873752"/>
          </a:xfrm>
        </p:spPr>
        <p:txBody>
          <a:bodyPr/>
          <a:lstStyle/>
          <a:p>
            <a:r>
              <a:rPr lang="en-US" altLang="en-GB" dirty="0" smtClean="0"/>
              <a:t>Session hijacking is a web attack where a malicious user takes control over a valid user session. Once hijacked, the attacker can act as the legitimate user</a:t>
            </a:r>
            <a:r>
              <a:rPr lang="en-US" altLang="en-GB" dirty="0" smtClean="0"/>
              <a:t>.</a:t>
            </a:r>
            <a:r>
              <a:rPr lang="en-US" dirty="0" smtClean="0"/>
              <a:t>.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02399"/>
            <a:ext cx="2609619" cy="1531926"/>
          </a:xfrm>
          <a:prstGeom prst="rect">
            <a:avLst/>
          </a:prstGeom>
          <a:ln>
            <a:noFill/>
          </a:ln>
          <a:effectLst>
            <a:softEdge rad="112500"/>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369" y="3844600"/>
            <a:ext cx="4744231" cy="209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09" y="2147708"/>
            <a:ext cx="7901591" cy="2562583"/>
          </a:xfrm>
          <a:prstGeom prst="rect">
            <a:avLst/>
          </a:prstGeom>
        </p:spPr>
      </p:pic>
      <p:sp>
        <p:nvSpPr>
          <p:cNvPr id="3" name="Oval 2"/>
          <p:cNvSpPr/>
          <p:nvPr/>
        </p:nvSpPr>
        <p:spPr>
          <a:xfrm>
            <a:off x="4724400" y="21019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a:off x="5540260" y="1555046"/>
            <a:ext cx="1165340" cy="1569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4622" y="1185714"/>
            <a:ext cx="1915909" cy="369332"/>
          </a:xfrm>
          <a:prstGeom prst="rect">
            <a:avLst/>
          </a:prstGeom>
        </p:spPr>
        <p:txBody>
          <a:bodyPr wrap="none">
            <a:spAutoFit/>
          </a:bodyPr>
          <a:lstStyle/>
          <a:p>
            <a:r>
              <a:rPr lang="en-US" dirty="0">
                <a:solidFill>
                  <a:srgbClr val="FF0000"/>
                </a:solidFill>
              </a:rPr>
              <a:t>Password Found</a:t>
            </a:r>
          </a:p>
        </p:txBody>
      </p:sp>
    </p:spTree>
    <p:extLst>
      <p:ext uri="{BB962C8B-B14F-4D97-AF65-F5344CB8AC3E}">
        <p14:creationId xmlns:p14="http://schemas.microsoft.com/office/powerpoint/2010/main" val="1633087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Objectives</a:t>
            </a:r>
            <a:endParaRPr lang="en-US" dirty="0"/>
          </a:p>
        </p:txBody>
      </p:sp>
      <p:sp>
        <p:nvSpPr>
          <p:cNvPr id="3" name="Content Placeholder 2"/>
          <p:cNvSpPr>
            <a:spLocks noGrp="1"/>
          </p:cNvSpPr>
          <p:nvPr>
            <p:ph sz="quarter" idx="1"/>
          </p:nvPr>
        </p:nvSpPr>
        <p:spPr/>
        <p:txBody>
          <a:bodyPr>
            <a:normAutofit lnSpcReduction="10000"/>
          </a:bodyPr>
          <a:lstStyle/>
          <a:p>
            <a:endParaRPr lang="en-US" altLang="en-GB" dirty="0" smtClean="0"/>
          </a:p>
          <a:p>
            <a:endParaRPr lang="en-US" altLang="en-GB" dirty="0" smtClean="0"/>
          </a:p>
          <a:p>
            <a:r>
              <a:rPr lang="en-US" altLang="en-GB" dirty="0" smtClean="0"/>
              <a:t>Builds skills in identifying and mitigating security threats.</a:t>
            </a:r>
          </a:p>
          <a:p>
            <a:pPr lvl="0"/>
            <a:r>
              <a:rPr lang="en-US" altLang="en-US" dirty="0" smtClean="0"/>
              <a:t>Simulate session hijacking attacks ethically and collect real data from 2000+ websites.</a:t>
            </a:r>
          </a:p>
          <a:p>
            <a:pPr lvl="0"/>
            <a:r>
              <a:rPr lang="en-US" altLang="en-US" dirty="0" smtClean="0"/>
              <a:t>Build a secure and custom dataset based on real-world vulnerability patterns.</a:t>
            </a:r>
          </a:p>
          <a:p>
            <a:r>
              <a:rPr lang="en-US" altLang="en-GB" dirty="0" smtClean="0"/>
              <a:t>Helps you learn how sessions work and how attacks occur.</a:t>
            </a:r>
          </a:p>
          <a:p>
            <a:r>
              <a:rPr lang="en-US" altLang="en-GB" dirty="0" smtClean="0"/>
              <a:t> Model can help spot websites that may be at risk of session hijacking.</a:t>
            </a:r>
            <a:endParaRPr lang="en-US" altLang="en-GB" dirty="0"/>
          </a:p>
        </p:txBody>
      </p:sp>
      <p:pic>
        <p:nvPicPr>
          <p:cNvPr id="4" name="Picture 3" descr="obj.jpg"/>
          <p:cNvPicPr>
            <a:picLocks noChangeAspect="1"/>
          </p:cNvPicPr>
          <p:nvPr/>
        </p:nvPicPr>
        <p:blipFill>
          <a:blip r:embed="rId2"/>
          <a:stretch>
            <a:fillRect/>
          </a:stretch>
        </p:blipFill>
        <p:spPr>
          <a:xfrm>
            <a:off x="4038600" y="152400"/>
            <a:ext cx="3505200" cy="2261616"/>
          </a:xfrm>
          <a:prstGeom prst="rect">
            <a:avLst/>
          </a:prstGeom>
          <a:ln>
            <a:noFill/>
          </a:ln>
          <a:effectLst>
            <a:softEdge rad="112500"/>
          </a:effectLst>
        </p:spPr>
      </p:pic>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 </a:t>
            </a:r>
            <a:endParaRPr lang="en-US" dirty="0"/>
          </a:p>
        </p:txBody>
      </p:sp>
      <p:sp>
        <p:nvSpPr>
          <p:cNvPr id="3" name="Content Placeholder 2"/>
          <p:cNvSpPr>
            <a:spLocks noGrp="1"/>
          </p:cNvSpPr>
          <p:nvPr>
            <p:ph sz="quarter" idx="1"/>
          </p:nvPr>
        </p:nvSpPr>
        <p:spPr/>
        <p:txBody>
          <a:bodyPr/>
          <a:lstStyle/>
          <a:p>
            <a:r>
              <a:rPr lang="en-US" b="1" dirty="0"/>
              <a:t>Website Selection:</a:t>
            </a:r>
            <a:r>
              <a:rPr lang="en-US" dirty="0"/>
              <a:t> Targeted over 2000 real-world websites</a:t>
            </a:r>
            <a:r>
              <a:rPr lang="en-US" dirty="0" smtClean="0"/>
              <a:t>.</a:t>
            </a:r>
          </a:p>
          <a:p>
            <a:r>
              <a:rPr lang="en-US" b="1" dirty="0"/>
              <a:t>Data Collection:</a:t>
            </a:r>
            <a:r>
              <a:rPr lang="en-US" dirty="0"/>
              <a:t> Extracted session headers, cookies, and </a:t>
            </a:r>
            <a:r>
              <a:rPr lang="en-US" dirty="0" smtClean="0"/>
              <a:t>tokens</a:t>
            </a:r>
          </a:p>
          <a:p>
            <a:r>
              <a:rPr lang="en-US" b="1" dirty="0"/>
              <a:t>Dataset Creation:</a:t>
            </a:r>
            <a:r>
              <a:rPr lang="en-US" dirty="0"/>
              <a:t> Labeled data using expert rules and attack outcomes</a:t>
            </a:r>
            <a:r>
              <a:rPr lang="en-US" dirty="0" smtClean="0"/>
              <a:t>.</a:t>
            </a:r>
          </a:p>
          <a:p>
            <a:r>
              <a:rPr lang="en-US" b="1" dirty="0"/>
              <a:t>Model Training</a:t>
            </a:r>
            <a:r>
              <a:rPr lang="en-US" b="1" dirty="0" smtClean="0"/>
              <a:t>:</a:t>
            </a:r>
            <a:r>
              <a:rPr lang="en-US" dirty="0" smtClean="0"/>
              <a:t> </a:t>
            </a:r>
            <a:r>
              <a:rPr lang="en-US" dirty="0"/>
              <a:t>for vulnerability prediction</a:t>
            </a:r>
            <a:r>
              <a:rPr lang="en-US" dirty="0" smtClean="0"/>
              <a:t>.</a:t>
            </a:r>
          </a:p>
          <a:p>
            <a:r>
              <a:rPr lang="en-US" b="1" dirty="0"/>
              <a:t>Web Development:</a:t>
            </a:r>
            <a:r>
              <a:rPr lang="en-US" dirty="0"/>
              <a:t> Created a user-friendly UI for input and reports</a:t>
            </a:r>
            <a:r>
              <a:rPr lang="en-US" dirty="0" smtClean="0"/>
              <a:t>.</a:t>
            </a:r>
          </a:p>
          <a:p>
            <a:r>
              <a:rPr lang="en-US" b="1" dirty="0"/>
              <a:t>Integration &amp; Testing:</a:t>
            </a:r>
            <a:r>
              <a:rPr lang="en-US" dirty="0"/>
              <a:t> Combined all modules into a working tool</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&amp; Technologies</a:t>
            </a:r>
          </a:p>
        </p:txBody>
      </p:sp>
      <p:sp>
        <p:nvSpPr>
          <p:cNvPr id="3" name="Content Placeholder 2"/>
          <p:cNvSpPr>
            <a:spLocks noGrp="1"/>
          </p:cNvSpPr>
          <p:nvPr>
            <p:ph sz="quarter" idx="1"/>
          </p:nvPr>
        </p:nvSpPr>
        <p:spPr>
          <a:xfrm>
            <a:off x="457200" y="1600200"/>
            <a:ext cx="6324600" cy="4873752"/>
          </a:xfrm>
        </p:spPr>
        <p:txBody>
          <a:bodyPr/>
          <a:lstStyle/>
          <a:p>
            <a:r>
              <a:rPr lang="en-US" b="1" dirty="0"/>
              <a:t>Kali Linux:</a:t>
            </a:r>
            <a:r>
              <a:rPr lang="en-US" dirty="0"/>
              <a:t> For simulating ethical attacks (e.g., session side-jacking, fixation).</a:t>
            </a:r>
          </a:p>
          <a:p>
            <a:r>
              <a:rPr lang="en-US" b="1" dirty="0" smtClean="0"/>
              <a:t>Selenium and </a:t>
            </a:r>
            <a:r>
              <a:rPr lang="en-US" b="1" dirty="0"/>
              <a:t>Python:</a:t>
            </a:r>
            <a:r>
              <a:rPr lang="en-US" dirty="0"/>
              <a:t> For automated data collection (cookies, headers, tokens).</a:t>
            </a:r>
          </a:p>
          <a:p>
            <a:r>
              <a:rPr lang="en-US" b="1" dirty="0" smtClean="0"/>
              <a:t>Pandas and </a:t>
            </a:r>
            <a:r>
              <a:rPr lang="en-US" b="1" dirty="0" err="1" smtClean="0"/>
              <a:t>Scikit</a:t>
            </a:r>
            <a:r>
              <a:rPr lang="en-US" b="1" dirty="0" smtClean="0"/>
              <a:t>-learn:</a:t>
            </a:r>
            <a:r>
              <a:rPr lang="en-US" dirty="0" smtClean="0"/>
              <a:t> </a:t>
            </a:r>
            <a:r>
              <a:rPr lang="en-US" dirty="0"/>
              <a:t>For data processing and machine learning.</a:t>
            </a:r>
          </a:p>
          <a:p>
            <a:r>
              <a:rPr lang="en-US" b="1" dirty="0"/>
              <a:t>Google </a:t>
            </a:r>
            <a:r>
              <a:rPr lang="en-US" b="1" dirty="0" err="1"/>
              <a:t>Colab</a:t>
            </a:r>
            <a:r>
              <a:rPr lang="en-US" b="1" dirty="0"/>
              <a:t>:</a:t>
            </a:r>
            <a:r>
              <a:rPr lang="en-US" dirty="0"/>
              <a:t> For training and evaluating the model.</a:t>
            </a:r>
          </a:p>
          <a:p>
            <a:r>
              <a:rPr lang="en-US" b="1" dirty="0"/>
              <a:t>Flask + HTML/CSS/JS:</a:t>
            </a:r>
            <a:r>
              <a:rPr lang="en-US" dirty="0"/>
              <a:t> To build the web interface and integrate the model.</a:t>
            </a:r>
          </a:p>
        </p:txBody>
      </p:sp>
    </p:spTree>
  </p:cSld>
  <p:clrMapOvr>
    <a:masterClrMapping/>
  </p:clrMapOvr>
  <p:transition>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366</TotalTime>
  <Words>1357</Words>
  <Application>Microsoft Office PowerPoint</Application>
  <PresentationFormat>On-screen Show (4:3)</PresentationFormat>
  <Paragraphs>138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Google Sans</vt:lpstr>
      <vt:lpstr>Times New Roman</vt:lpstr>
      <vt:lpstr>Wingdings</vt:lpstr>
      <vt:lpstr>Wingdings 2</vt:lpstr>
      <vt:lpstr>Oriel</vt:lpstr>
      <vt:lpstr>session hijacking</vt:lpstr>
      <vt:lpstr>Team Members: Asma rubab(bscs51f21s045) Fareeha Adrees(bscs51f21s038) Hadia waheed(bscs51f21s041)</vt:lpstr>
      <vt:lpstr>                           introduction         Session</vt:lpstr>
      <vt:lpstr>PowerPoint Presentation</vt:lpstr>
      <vt:lpstr>Session Hijacking</vt:lpstr>
      <vt:lpstr>PowerPoint Presentation</vt:lpstr>
      <vt:lpstr>Objectives</vt:lpstr>
      <vt:lpstr>Work flow </vt:lpstr>
      <vt:lpstr>Tools &amp; Technologies</vt:lpstr>
      <vt:lpstr>Challenges in Manual Scanning</vt:lpstr>
      <vt:lpstr>PowerPoint Presentation</vt:lpstr>
      <vt:lpstr>PowerPoint Presentation</vt:lpstr>
      <vt:lpstr>PowerPoint Presentation</vt:lpstr>
      <vt:lpstr>Tools used for Security Testing</vt:lpstr>
      <vt:lpstr>PowerPoint Presentation</vt:lpstr>
      <vt:lpstr>Why is this system needed?</vt:lpstr>
      <vt:lpstr>Real-World Session Hijacking Incidents</vt:lpstr>
      <vt:lpstr>Dataset Creation Process</vt:lpstr>
      <vt:lpstr>PowerPoint Presentation</vt:lpstr>
      <vt:lpstr>Model Training &amp; Evaluation</vt:lpstr>
      <vt:lpstr>Random Forest Classifier is an ensemble algorithm that builds multiple decision trees and combines their results to make the final prediction. Each tree is trained on a random subset of data and features, which improves accuracy and robustness.</vt:lpstr>
      <vt:lpstr>A Decision Tree is an algorithm that splits data based on features through multiple questions. This process continues until the data is divided into pure groups, where each leaf node gives the final decision (class or value).</vt:lpstr>
      <vt:lpstr>XGBoost algorithm first builds a simple decision tree, then the next tree is created to correct the errors made by the previous one. This process repeats multiple times, making the model gradually more accurate.</vt:lpstr>
      <vt:lpstr>Comparison</vt:lpstr>
      <vt:lpstr>PowerPoint Presentation</vt:lpstr>
      <vt:lpstr>What Problem Are We Solving?</vt:lpstr>
      <vt:lpstr>Future Enhancements</vt:lpstr>
      <vt:lpstr>Real-World Importance</vt:lpstr>
      <vt:lpstr>Key Features</vt:lpstr>
      <vt:lpstr>benefits</vt:lpstr>
      <vt:lpstr>benefits</vt:lpstr>
      <vt:lpstr>Real life use-cases</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notification App for daily routine</dc:title>
  <dc:creator>Mahar Jawad</dc:creator>
  <cp:lastModifiedBy>PAK</cp:lastModifiedBy>
  <cp:revision>48</cp:revision>
  <dcterms:created xsi:type="dcterms:W3CDTF">2025-05-04T08:03:00Z</dcterms:created>
  <dcterms:modified xsi:type="dcterms:W3CDTF">2025-05-23T00:36:17Z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848AA7E3A5924F838B02DB5123412CA9_13</vt:lpwstr>
  </property>
  <property fmtid="{D5CDD505-2E9C-101B-9397-08002B2CF9AE}" pid="3" name="KSOProductBuildVer">
    <vt:lpwstr>2057-12.2.0.20796</vt:lpwstr>
  </property>
</Properties>
</file>