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72" r:id="rId6"/>
    <p:sldId id="273" r:id="rId7"/>
    <p:sldId id="271" r:id="rId8"/>
    <p:sldId id="260" r:id="rId9"/>
    <p:sldId id="274" r:id="rId10"/>
    <p:sldId id="275" r:id="rId11"/>
    <p:sldId id="262" r:id="rId12"/>
    <p:sldId id="269" r:id="rId13"/>
    <p:sldId id="263" r:id="rId14"/>
    <p:sldId id="264" r:id="rId15"/>
    <p:sldId id="265" r:id="rId16"/>
    <p:sldId id="266" r:id="rId17"/>
    <p:sldId id="268" r:id="rId18"/>
    <p:sldId id="270" r:id="rId19"/>
  </p:sldIdLst>
  <p:sldSz cx="12192000" cy="6858000"/>
  <p:notesSz cx="7099300" cy="1022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26" autoAdjust="0"/>
  </p:normalViewPr>
  <p:slideViewPr>
    <p:cSldViewPr snapToGrid="0">
      <p:cViewPr varScale="1">
        <p:scale>
          <a:sx n="86" d="100"/>
          <a:sy n="86" d="100"/>
        </p:scale>
        <p:origin x="15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46"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7"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8" name="PlaceHolder 4"/>
          <p:cNvSpPr>
            <a:spLocks noGrp="1"/>
          </p:cNvSpPr>
          <p:nvPr>
            <p:ph type="dt" idx="2"/>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9" name="PlaceHolder 5"/>
          <p:cNvSpPr>
            <a:spLocks noGrp="1"/>
          </p:cNvSpPr>
          <p:nvPr>
            <p:ph type="ftr" idx="3"/>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50" name="PlaceHolder 6"/>
          <p:cNvSpPr>
            <a:spLocks noGrp="1"/>
          </p:cNvSpPr>
          <p:nvPr>
            <p:ph type="sldNum" idx="4"/>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B252C87C-392B-4B15-86E5-BB33E715F81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142875" y="766763"/>
            <a:ext cx="6811963" cy="3832225"/>
          </a:xfrm>
          <a:prstGeom prst="rect">
            <a:avLst/>
          </a:prstGeom>
          <a:ln w="0">
            <a:noFill/>
          </a:ln>
        </p:spPr>
      </p:sp>
      <p:sp>
        <p:nvSpPr>
          <p:cNvPr id="225"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Mr. President of the jury, themember of the jury, Ipresent today mythesis work titled by:</a:t>
            </a: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p:txBody>
      </p:sp>
      <p:sp>
        <p:nvSpPr>
          <p:cNvPr id="226" name="PlaceHolder 3"/>
          <p:cNvSpPr>
            <a:spLocks noGrp="1"/>
          </p:cNvSpPr>
          <p:nvPr>
            <p:ph type="sldNum" idx="20"/>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E0A71C74-978F-456D-99BE-CD34D501B352}" type="slidenum">
              <a:rPr lang="en-US" sz="1300" b="0" strike="noStrike" spc="-1">
                <a:solidFill>
                  <a:srgbClr val="000000"/>
                </a:solidFill>
                <a:latin typeface="Times New Roman"/>
              </a:rPr>
              <a:t>1</a:t>
            </a:fld>
            <a:endParaRPr lang="en-US" sz="13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142875" y="766763"/>
            <a:ext cx="6811963" cy="3832225"/>
          </a:xfrm>
          <a:prstGeom prst="rect">
            <a:avLst/>
          </a:prstGeom>
          <a:ln w="0">
            <a:noFill/>
          </a:ln>
        </p:spPr>
      </p:sp>
      <p:sp>
        <p:nvSpPr>
          <p:cNvPr id="237"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the steps that have been takenfor the development ofARIMA model are likesequels:</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solidFill>
                  <a:srgbClr val="000000"/>
                </a:solidFill>
                <a:latin typeface="Times New Roman"/>
                <a:ea typeface="+mn-ea"/>
              </a:rPr>
              <a:t>check if we have datamissing in the series forTHE</a:t>
            </a:r>
            <a:r>
              <a:rPr lang="fr-FR" sz="1400" b="0" u="sng" strike="noStrike" spc="-1">
                <a:solidFill>
                  <a:srgbClr val="000000"/>
                </a:solidFill>
                <a:uFillTx/>
                <a:latin typeface="Times New Roman"/>
                <a:ea typeface="+mn-ea"/>
              </a:rPr>
              <a:t>replace</a:t>
            </a:r>
            <a:r>
              <a:rPr lang="fr-FR" sz="1400" b="0" strike="noStrike" spc="-1">
                <a:solidFill>
                  <a:srgbClr val="000000"/>
                </a:solidFill>
                <a:latin typeface="Times New Roman"/>
                <a:ea typeface="+mn-ea"/>
              </a:rPr>
              <a:t>byvalues</a:t>
            </a:r>
            <a:r>
              <a:rPr lang="fr-FR" sz="1400" b="0" u="sng" strike="noStrike" spc="-1">
                <a:solidFill>
                  <a:srgbClr val="000000"/>
                </a:solidFill>
                <a:uFillTx/>
                <a:latin typeface="Times New Roman"/>
                <a:ea typeface="+mn-ea"/>
              </a:rPr>
              <a:t>equal</a:t>
            </a:r>
            <a:r>
              <a:rPr lang="fr-FR" sz="1400" b="0" strike="noStrike" spc="-1">
                <a:solidFill>
                  <a:srgbClr val="000000"/>
                </a:solidFill>
                <a:latin typeface="Times New Roman"/>
                <a:ea typeface="+mn-ea"/>
              </a:rPr>
              <a:t> </a:t>
            </a:r>
            <a:r>
              <a:rPr lang="fr-FR" sz="1400" b="0" u="sng" strike="noStrike" spc="-1">
                <a:solidFill>
                  <a:srgbClr val="000000"/>
                </a:solidFill>
                <a:uFillTx/>
                <a:latin typeface="Times New Roman"/>
                <a:ea typeface="+mn-ea"/>
              </a:rPr>
              <a:t>to averages</a:t>
            </a:r>
            <a:r>
              <a:rPr lang="fr-FR" sz="1400" b="0" strike="noStrike" spc="-1">
                <a:solidFill>
                  <a:srgbClr val="000000"/>
                </a:solidFill>
                <a:latin typeface="Times New Roman"/>
                <a:ea typeface="+mn-ea"/>
              </a:rPr>
              <a:t>of themonthly values ​​relating to ayear.</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Times New Roman"/>
                <a:ea typeface="+mn-ea"/>
              </a:rPr>
              <a:t>Then I checked the stationarity bytrend of the series by the testADF statistics in our case the seriesis stationary which means that we haveno need to do the process ofdifferentiation therefore I=0 and byconclusion the model the modeARIMA will be considered as aARMA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Then I checked the seasonalitywithin the series, then the series issubjected to an operation ofdifferentiation= xt-xt-365. byconclusion the model the modeARIMA will be considered as aSARMA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Furthermore, I estimated the parametersp and q using respectively the2 AC and PAC curves</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P: AR model order</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Q: MA model order.</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400" b="0" strike="noStrike" spc="-1">
                <a:latin typeface="Times New Roman"/>
                <a:ea typeface="+mn-ea"/>
              </a:rPr>
              <a:t>The values ​​obtained from these parametersare: p=0, d=0 and q=35. this has usallowed us to conclude that the model istype MA(35)</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 Lujngbox statistical test showsthat the considerate residuals of thismodel are white noise.</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Finally the ARIMA(0, 0,35) is ready to predict the valuesfutures for the 5 days of the yearJanuary 2017.</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200" b="0" strike="noStrike" spc="-1">
                <a:solidFill>
                  <a:srgbClr val="000000"/>
                </a:solidFill>
                <a:latin typeface="Times New Roman"/>
                <a:ea typeface="+mn-ea"/>
              </a:rPr>
              <a:t>Listedeeeeeeeeeeeeeeeeeeeeeeeeeeeeeeeeeeee</a:t>
            </a: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p:txBody>
      </p:sp>
      <p:sp>
        <p:nvSpPr>
          <p:cNvPr id="238" name="PlaceHolder 3"/>
          <p:cNvSpPr>
            <a:spLocks noGrp="1"/>
          </p:cNvSpPr>
          <p:nvPr>
            <p:ph type="sldNum" idx="24"/>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2345C316-9A42-41BD-ACA5-51FDEA0998E4}" type="slidenum">
              <a:rPr lang="en-US" sz="1300" b="0" strike="noStrike" spc="-1">
                <a:solidFill>
                  <a:srgbClr val="000000"/>
                </a:solidFill>
                <a:latin typeface="Times New Roman"/>
              </a:rPr>
              <a:t>10</a:t>
            </a:fld>
            <a:endParaRPr lang="en-US" sz="1300" b="0" strike="noStrike" spc="-1">
              <a:latin typeface="Times New Roman"/>
            </a:endParaRPr>
          </a:p>
        </p:txBody>
      </p:sp>
    </p:spTree>
    <p:extLst>
      <p:ext uri="{BB962C8B-B14F-4D97-AF65-F5344CB8AC3E}">
        <p14:creationId xmlns:p14="http://schemas.microsoft.com/office/powerpoint/2010/main" val="2469899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noRot="1" noChangeAspect="1"/>
          </p:cNvSpPr>
          <p:nvPr>
            <p:ph type="sldImg"/>
          </p:nvPr>
        </p:nvSpPr>
        <p:spPr>
          <a:xfrm>
            <a:off x="142875" y="766763"/>
            <a:ext cx="6811963" cy="3832225"/>
          </a:xfrm>
          <a:prstGeom prst="rect">
            <a:avLst/>
          </a:prstGeom>
          <a:ln w="0">
            <a:noFill/>
          </a:ln>
        </p:spPr>
      </p:sp>
      <p:sp>
        <p:nvSpPr>
          <p:cNvPr id="243"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171360" indent="-171360">
              <a:lnSpc>
                <a:spcPct val="100000"/>
              </a:lnSpc>
              <a:buClr>
                <a:srgbClr val="000000"/>
              </a:buClr>
              <a:buFont typeface="Arial"/>
              <a:buChar char="•"/>
            </a:pPr>
            <a:r>
              <a:rPr lang="fr-FR" sz="1400" b="0" strike="noStrike" spc="-1">
                <a:latin typeface="Arial"/>
              </a:rPr>
              <a:t>Unfortunately, the ARIMA modelproposed is suomihas a limitationthrough hisinability to beapply to aset ofsettingsweatherat a time.</a:t>
            </a:r>
            <a:endParaRPr lang="en-US" sz="1400" b="0" strike="noStrike" spc="-1">
              <a:latin typeface="Arial"/>
            </a:endParaRPr>
          </a:p>
          <a:p>
            <a:pPr marL="171360" indent="-171360">
              <a:lnSpc>
                <a:spcPct val="100000"/>
              </a:lnSpc>
              <a:buClr>
                <a:srgbClr val="000000"/>
              </a:buClr>
              <a:buFont typeface="Arial"/>
              <a:buChar char="•"/>
            </a:pPr>
            <a:r>
              <a:rPr lang="fr-FR" sz="1400" b="0" strike="noStrike" spc="-1">
                <a:latin typeface="Arial"/>
              </a:rPr>
              <a:t>This leads us tothink of iintroduce amulti solutionvaried. byconsequence I haveoffers asecond solutiontitled by:</a:t>
            </a:r>
            <a:endParaRPr lang="en-US" sz="1400" b="0" strike="noStrike" spc="-1">
              <a:latin typeface="Arial"/>
            </a:endParaRPr>
          </a:p>
          <a:p>
            <a:pPr>
              <a:lnSpc>
                <a:spcPct val="100000"/>
              </a:lnSpc>
              <a:buNone/>
              <a:tabLst>
                <a:tab pos="0" algn="l"/>
              </a:tabLst>
            </a:pPr>
            <a:r>
              <a:rPr lang="fr-FR" sz="1400" b="0" strike="noStrike" spc="-1">
                <a:latin typeface="Arial"/>
              </a:rPr>
              <a:t> </a:t>
            </a:r>
            <a:endParaRPr lang="en-US" sz="1400" b="0" strike="noStrike" spc="-1">
              <a:latin typeface="Arial"/>
            </a:endParaRPr>
          </a:p>
          <a:p>
            <a:pPr>
              <a:lnSpc>
                <a:spcPct val="100000"/>
              </a:lnSpc>
              <a:buNone/>
              <a:tabLst>
                <a:tab pos="0" algn="l"/>
              </a:tabLst>
            </a:pPr>
            <a:endParaRPr lang="en-US" sz="1400" b="0" strike="noStrike" spc="-1">
              <a:latin typeface="Arial"/>
            </a:endParaRPr>
          </a:p>
        </p:txBody>
      </p:sp>
      <p:sp>
        <p:nvSpPr>
          <p:cNvPr id="244" name="PlaceHolder 3"/>
          <p:cNvSpPr>
            <a:spLocks noGrp="1"/>
          </p:cNvSpPr>
          <p:nvPr>
            <p:ph type="sldNum" idx="26"/>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4F312679-C59C-416D-B0E3-6A38BE91CBF8}" type="slidenum">
              <a:rPr lang="en-US" sz="1300" b="0" strike="noStrike" spc="-1">
                <a:solidFill>
                  <a:srgbClr val="000000"/>
                </a:solidFill>
                <a:latin typeface="Times New Roman"/>
              </a:rPr>
              <a:t>11</a:t>
            </a:fld>
            <a:endParaRPr lang="en-US" sz="13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noRot="1" noChangeAspect="1"/>
          </p:cNvSpPr>
          <p:nvPr>
            <p:ph type="sldImg"/>
          </p:nvPr>
        </p:nvSpPr>
        <p:spPr>
          <a:xfrm>
            <a:off x="142875" y="766763"/>
            <a:ext cx="6811963" cy="3832225"/>
          </a:xfrm>
          <a:prstGeom prst="rect">
            <a:avLst/>
          </a:prstGeom>
          <a:ln w="0">
            <a:noFill/>
          </a:ln>
        </p:spPr>
      </p:sp>
      <p:sp>
        <p:nvSpPr>
          <p:cNvPr id="264"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spcBef>
                <a:spcPts val="420"/>
              </a:spcBef>
              <a:buNone/>
              <a:tabLst>
                <a:tab pos="0" algn="l"/>
              </a:tabLst>
            </a:pPr>
            <a:endParaRPr lang="en-US" sz="1400" b="0" strike="noStrike" spc="-1">
              <a:latin typeface="Arial"/>
            </a:endParaRPr>
          </a:p>
          <a:p>
            <a:pPr marL="216000" indent="-216000">
              <a:lnSpc>
                <a:spcPct val="100000"/>
              </a:lnSpc>
              <a:spcBef>
                <a:spcPts val="420"/>
              </a:spcBef>
              <a:buNone/>
              <a:tabLst>
                <a:tab pos="0" algn="l"/>
              </a:tabLst>
            </a:pPr>
            <a:r>
              <a:rPr lang="fr-FR" sz="1400" b="0" strike="noStrike" spc="-1">
                <a:solidFill>
                  <a:srgbClr val="000000"/>
                </a:solidFill>
                <a:latin typeface="Times New Roman"/>
                <a:ea typeface="+mn-ea"/>
              </a:rPr>
              <a:t>Future workwill be focused onthe extension ofthe use ofalldataweather,as</a:t>
            </a:r>
            <a:endParaRPr lang="en-US" sz="1400" b="0" strike="noStrike" spc="-1">
              <a:latin typeface="Arial"/>
            </a:endParaRPr>
          </a:p>
          <a:p>
            <a:pPr marL="216000" indent="-216000">
              <a:lnSpc>
                <a:spcPct val="100000"/>
              </a:lnSpc>
              <a:spcBef>
                <a:spcPts val="420"/>
              </a:spcBef>
              <a:buNone/>
              <a:tabLst>
                <a:tab pos="0" algn="l"/>
              </a:tabLst>
            </a:pPr>
            <a:r>
              <a:rPr lang="fr-FR" sz="1400" b="0" strike="noStrike" spc="-1">
                <a:solidFill>
                  <a:srgbClr val="000000"/>
                </a:solidFill>
                <a:latin typeface="Times New Roman"/>
                <a:ea typeface="+mn-ea"/>
              </a:rPr>
              <a:t> the direction of the wind, thewind speed,humiditymaximum,humidityminimum, pointsdew andpressureatmospheric.</a:t>
            </a:r>
            <a:endParaRPr lang="en-US" sz="1400" b="0" strike="noStrike" spc="-1">
              <a:latin typeface="Arial"/>
            </a:endParaRPr>
          </a:p>
          <a:p>
            <a:pPr marL="216000" indent="-216000">
              <a:lnSpc>
                <a:spcPct val="100000"/>
              </a:lnSpc>
              <a:spcBef>
                <a:spcPts val="360"/>
              </a:spcBef>
              <a:buNone/>
              <a:tabLst>
                <a:tab pos="0" algn="l"/>
              </a:tabLst>
            </a:pPr>
            <a:endParaRPr lang="en-US" sz="1200" b="0" strike="noStrike" spc="-1">
              <a:latin typeface="Arial"/>
            </a:endParaRPr>
          </a:p>
          <a:p>
            <a:pPr marL="216000" indent="-216000">
              <a:lnSpc>
                <a:spcPct val="100000"/>
              </a:lnSpc>
              <a:spcBef>
                <a:spcPts val="360"/>
              </a:spcBef>
              <a:buNone/>
              <a:tabLst>
                <a:tab pos="0" algn="l"/>
              </a:tabLst>
            </a:pPr>
            <a:endParaRPr lang="en-US" sz="1200" b="0" strike="noStrike" spc="-1">
              <a:latin typeface="Arial"/>
            </a:endParaRPr>
          </a:p>
          <a:p>
            <a:pPr marL="216000" indent="-216000">
              <a:lnSpc>
                <a:spcPct val="100000"/>
              </a:lnSpc>
              <a:buNone/>
              <a:tabLst>
                <a:tab pos="0" algn="l"/>
              </a:tabLst>
            </a:pPr>
            <a:endParaRPr lang="en-US" sz="1200" b="0" strike="noStrike" spc="-1">
              <a:latin typeface="Arial"/>
            </a:endParaRPr>
          </a:p>
          <a:p>
            <a:pPr marL="216000" indent="-216000">
              <a:lnSpc>
                <a:spcPct val="100000"/>
              </a:lnSpc>
              <a:buNone/>
              <a:tabLst>
                <a:tab pos="0" algn="l"/>
              </a:tabLst>
            </a:pPr>
            <a:endParaRPr lang="en-US" sz="1200" b="0" strike="noStrike" spc="-1">
              <a:latin typeface="Arial"/>
            </a:endParaRPr>
          </a:p>
        </p:txBody>
      </p:sp>
      <p:sp>
        <p:nvSpPr>
          <p:cNvPr id="265" name="PlaceHolder 3"/>
          <p:cNvSpPr>
            <a:spLocks noGrp="1"/>
          </p:cNvSpPr>
          <p:nvPr>
            <p:ph type="sldNum" idx="33"/>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137813D1-9793-462C-A357-346A382199C8}" type="slidenum">
              <a:rPr lang="en-US" sz="1300" b="0" strike="noStrike" spc="-1">
                <a:solidFill>
                  <a:srgbClr val="000000"/>
                </a:solidFill>
                <a:latin typeface="Times New Roman"/>
              </a:rPr>
              <a:t>12</a:t>
            </a:fld>
            <a:endParaRPr lang="en-US" sz="13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noRot="1" noChangeAspect="1"/>
          </p:cNvSpPr>
          <p:nvPr>
            <p:ph type="sldImg"/>
          </p:nvPr>
        </p:nvSpPr>
        <p:spPr>
          <a:xfrm>
            <a:off x="142875" y="766763"/>
            <a:ext cx="6811963" cy="3832225"/>
          </a:xfrm>
          <a:prstGeom prst="rect">
            <a:avLst/>
          </a:prstGeom>
          <a:ln w="0">
            <a:noFill/>
          </a:ln>
        </p:spPr>
      </p:sp>
      <p:sp>
        <p:nvSpPr>
          <p:cNvPr id="246"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An additional solution that fits within the framework of STD:</a:t>
            </a:r>
            <a:endParaRPr lang="en-US" sz="1400" b="0" strike="noStrike" spc="-1">
              <a:latin typeface="Arial"/>
            </a:endParaRPr>
          </a:p>
        </p:txBody>
      </p:sp>
      <p:sp>
        <p:nvSpPr>
          <p:cNvPr id="247" name="PlaceHolder 3"/>
          <p:cNvSpPr>
            <a:spLocks noGrp="1"/>
          </p:cNvSpPr>
          <p:nvPr>
            <p:ph type="sldNum" idx="27"/>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E530A429-9B36-459B-847C-CE301FB409F6}" type="slidenum">
              <a:rPr lang="en-US" sz="1300" b="0" strike="noStrike" spc="-1">
                <a:solidFill>
                  <a:srgbClr val="000000"/>
                </a:solidFill>
                <a:latin typeface="Times New Roman"/>
              </a:rPr>
              <a:t>13</a:t>
            </a:fld>
            <a:endParaRPr lang="en-US" sz="13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noRot="1" noChangeAspect="1"/>
          </p:cNvSpPr>
          <p:nvPr>
            <p:ph type="sldImg"/>
          </p:nvPr>
        </p:nvSpPr>
        <p:spPr>
          <a:xfrm>
            <a:off x="142875" y="766763"/>
            <a:ext cx="6811963" cy="3832225"/>
          </a:xfrm>
          <a:prstGeom prst="rect">
            <a:avLst/>
          </a:prstGeom>
          <a:ln w="0">
            <a:noFill/>
          </a:ln>
        </p:spPr>
      </p:sp>
      <p:sp>
        <p:nvSpPr>
          <p:cNvPr id="249"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This figure illustratesarchitectureoverallVAR systempropose :</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Arial"/>
              </a:rPr>
              <a:t>The systemproposed receives inenter a filewhich brings together allthe settingsmetrologicalfor the stationBeirut on aperiod of01/01/2006 to12/31/2016.</a:t>
            </a:r>
            <a:endParaRPr lang="en-US" sz="1400" b="0" strike="noStrike" spc="-1">
              <a:latin typeface="Arial"/>
            </a:endParaRPr>
          </a:p>
          <a:p>
            <a:pPr>
              <a:lnSpc>
                <a:spcPct val="100000"/>
              </a:lnSpc>
              <a:buNone/>
              <a:tabLst>
                <a:tab pos="0" algn="l"/>
              </a:tabLst>
            </a:pPr>
            <a:r>
              <a:rPr lang="fr-FR" sz="1400" b="0" strike="noStrike" spc="-1">
                <a:latin typeface="Arial"/>
              </a:rPr>
              <a:t> The settingsare: TMIN….</a:t>
            </a:r>
            <a:endParaRPr lang="en-US" sz="1400" b="0" strike="noStrike" spc="-1">
              <a:latin typeface="Arial"/>
            </a:endParaRPr>
          </a:p>
          <a:p>
            <a:pPr marL="285840" indent="-285840">
              <a:lnSpc>
                <a:spcPct val="100000"/>
              </a:lnSpc>
              <a:buClr>
                <a:srgbClr val="000000"/>
              </a:buClr>
              <a:buFont typeface="Arial"/>
              <a:buChar char="•"/>
              <a:tabLst>
                <a:tab pos="0" algn="l"/>
              </a:tabLst>
            </a:pPr>
            <a:r>
              <a:rPr lang="fr-FR" sz="1400" b="0" strike="noStrike" spc="-1">
                <a:latin typeface="Arial"/>
              </a:rPr>
              <a:t>The systemdevelopedgenerates aVAR modelallowing topredict thefuture valuesof the first 4days of January2017.</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Arial"/>
              </a:rPr>
              <a:t>Indeed, thesteps that wereexecuted for thedevelopmentof the VAR modelare as follows:</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treatmentof thedatamissing,</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a teststatisticalADF isnecessaryto checktherestationarityseriesin trend.</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identifiesthe order ofmodelproposed bythe smallestamong the 4criteriafollowing:</a:t>
            </a:r>
            <a:endParaRPr lang="en-US" sz="1400" b="0" strike="noStrike" spc="-1">
              <a:latin typeface="Arial"/>
            </a:endParaRPr>
          </a:p>
          <a:p>
            <a:pPr marL="457200">
              <a:lnSpc>
                <a:spcPct val="100000"/>
              </a:lnSpc>
              <a:buNone/>
              <a:tabLst>
                <a:tab pos="0" algn="l"/>
              </a:tabLst>
            </a:pPr>
            <a:r>
              <a:rPr lang="fr-FR" sz="1400" b="0" strike="noStrike" spc="-1">
                <a:latin typeface="Arial"/>
              </a:rPr>
              <a:t> AKAKI,FUCK, FINALPREDICTIONeh HANATHAT A.In ourmodel orderis 3.</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estimates thecoefficientsmatricesfor themodels thatrepresentedthe 9settingsmeteorologyques.</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The test ofcausality ofgranger,we haveallowed toknowthe interactionenter themvariablesmeteorologyques (foreachvariablemeteorologythataddicted,what arethe variablesendogenousWho,together,cancause oraffect thisvariable).</a:t>
            </a:r>
            <a:endParaRPr lang="en-US" sz="1400" b="0" strike="noStrike" spc="-1">
              <a:latin typeface="Arial"/>
            </a:endParaRPr>
          </a:p>
          <a:p>
            <a:pPr marL="457200">
              <a:lnSpc>
                <a:spcPct val="100000"/>
              </a:lnSpc>
              <a:buNone/>
              <a:tabLst>
                <a:tab pos="0" algn="l"/>
              </a:tabLst>
            </a:pPr>
            <a:r>
              <a:rPr lang="fr-FR" sz="1400" b="0" strike="noStrike" spc="-1">
                <a:latin typeface="Arial"/>
              </a:rPr>
              <a:t> Example:for thevariablemeteorologicale depanadantRR, whatare variableendogenouswhich cansetscause oraffect the</a:t>
            </a:r>
            <a:endParaRPr lang="en-US" sz="1400" b="0" strike="noStrike" spc="-1">
              <a:latin typeface="Arial"/>
            </a:endParaRPr>
          </a:p>
          <a:p>
            <a:pPr marL="457200">
              <a:lnSpc>
                <a:spcPct val="100000"/>
              </a:lnSpc>
              <a:buNone/>
              <a:tabLst>
                <a:tab pos="0" algn="l"/>
              </a:tabLst>
            </a:pPr>
            <a:r>
              <a:rPr lang="fr-FR" sz="1400" b="0" strike="noStrike" spc="-1">
                <a:latin typeface="Arial"/>
              </a:rPr>
              <a:t> precipitation.</a:t>
            </a:r>
            <a:endParaRPr lang="en-US" sz="1400" b="0" strike="noStrike" spc="-1">
              <a:latin typeface="Arial"/>
            </a:endParaRPr>
          </a:p>
          <a:p>
            <a:pPr marL="457200">
              <a:lnSpc>
                <a:spcPct val="100000"/>
              </a:lnSpc>
              <a:buNone/>
              <a:tabLst>
                <a:tab pos="0" algn="l"/>
              </a:tabLst>
            </a:pPr>
            <a:r>
              <a:rPr lang="fr-FR" sz="1400" b="0" strike="noStrike" spc="-1">
                <a:latin typeface="Arial"/>
              </a:rPr>
              <a:t>_ Eventuallythe teststatisticalCUSUMconfirms thestability ofVAR model.</a:t>
            </a:r>
            <a:endParaRPr lang="en-US" sz="1400" b="0" strike="noStrike" spc="-1">
              <a:latin typeface="Arial"/>
            </a:endParaRPr>
          </a:p>
          <a:p>
            <a:pPr marL="457200">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Arial"/>
              </a:rPr>
              <a:t>So the modelVAR(3) is readyto predict thefuture valuesfor the 4first days ofJanuary 20017,for the 9settingsweatherfrom the stationBeirut.</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p:txBody>
      </p:sp>
      <p:sp>
        <p:nvSpPr>
          <p:cNvPr id="250" name="PlaceHolder 3"/>
          <p:cNvSpPr>
            <a:spLocks noGrp="1"/>
          </p:cNvSpPr>
          <p:nvPr>
            <p:ph type="sldNum" idx="28"/>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BAD97923-4D37-49DA-BEEA-8DC6E8CB4F27}" type="slidenum">
              <a:rPr lang="en-US" sz="1300" b="0" strike="noStrike" spc="-1">
                <a:solidFill>
                  <a:srgbClr val="000000"/>
                </a:solidFill>
                <a:latin typeface="Times New Roman"/>
              </a:rPr>
              <a:t>14</a:t>
            </a:fld>
            <a:endParaRPr lang="en-US" sz="13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noRot="1" noChangeAspect="1"/>
          </p:cNvSpPr>
          <p:nvPr>
            <p:ph type="sldImg"/>
          </p:nvPr>
        </p:nvSpPr>
        <p:spPr>
          <a:xfrm>
            <a:off x="142875" y="766763"/>
            <a:ext cx="6811963" cy="3832225"/>
          </a:xfrm>
          <a:prstGeom prst="rect">
            <a:avLst/>
          </a:prstGeom>
          <a:ln w="0">
            <a:noFill/>
          </a:ln>
        </p:spPr>
      </p:sp>
      <p:sp>
        <p:nvSpPr>
          <p:cNvPr id="252"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This figure illustrates the overall architecture of the proposed VAR system:</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Arial"/>
              </a:rPr>
              <a:t>The proposed system receives as input a file which brings together all the metrological parameters for the Beirut station over a period from 01/01/2006 to 12/31/2016.</a:t>
            </a:r>
            <a:endParaRPr lang="en-US" sz="1400" b="0" strike="noStrike" spc="-1">
              <a:latin typeface="Arial"/>
            </a:endParaRPr>
          </a:p>
          <a:p>
            <a:pPr>
              <a:lnSpc>
                <a:spcPct val="100000"/>
              </a:lnSpc>
              <a:buNone/>
              <a:tabLst>
                <a:tab pos="0" algn="l"/>
              </a:tabLst>
            </a:pPr>
            <a:r>
              <a:rPr lang="fr-FR" sz="1400" b="0" strike="noStrike" spc="-1">
                <a:latin typeface="Arial"/>
              </a:rPr>
              <a:t> The parameters are: TMIN….</a:t>
            </a:r>
            <a:endParaRPr lang="en-US" sz="1400" b="0" strike="noStrike" spc="-1">
              <a:latin typeface="Arial"/>
            </a:endParaRPr>
          </a:p>
          <a:p>
            <a:pPr marL="285840" indent="-285840">
              <a:lnSpc>
                <a:spcPct val="100000"/>
              </a:lnSpc>
              <a:buClr>
                <a:srgbClr val="000000"/>
              </a:buClr>
              <a:buFont typeface="Arial"/>
              <a:buChar char="•"/>
              <a:tabLst>
                <a:tab pos="0" algn="l"/>
              </a:tabLst>
            </a:pPr>
            <a:r>
              <a:rPr lang="fr-FR" sz="1400" b="0" strike="noStrike" spc="-1">
                <a:latin typeface="Arial"/>
              </a:rPr>
              <a:t>The developed system generates a VAR model to predict future values ​​for the first 4 days of January 2017.</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Arial"/>
              </a:rPr>
              <a:t>Indeed, the steps that were carried out for the development of the VAR model are as follows:</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processing of missing data,</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an ADF statistical test is necessary to check the stationarity of the trending series.</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identifies the order of the proposed model by the smallest among the following 4 criteria:</a:t>
            </a:r>
            <a:endParaRPr lang="en-US" sz="1400" b="0" strike="noStrike" spc="-1">
              <a:latin typeface="Arial"/>
            </a:endParaRPr>
          </a:p>
          <a:p>
            <a:pPr marL="457200">
              <a:lnSpc>
                <a:spcPct val="100000"/>
              </a:lnSpc>
              <a:buNone/>
              <a:tabLst>
                <a:tab pos="0" algn="l"/>
              </a:tabLst>
            </a:pPr>
            <a:r>
              <a:rPr lang="fr-FR" sz="1400" b="0" strike="noStrike" spc="-1">
                <a:latin typeface="Arial"/>
              </a:rPr>
              <a:t> AKAKI, FUCK, FINAL PREDICTION eh HANA QUEUNE. In our model the order is 3.</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estimates matrix coefficients for models that represent the 9 weather parameters.</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The granger causality test allowed us to know the interaction between meteorological variables (for each dependent meteorological variable, what are the endogenous variables which, together, can cause or affect this variable).</a:t>
            </a:r>
            <a:endParaRPr lang="en-US" sz="1400" b="0" strike="noStrike" spc="-1">
              <a:latin typeface="Arial"/>
            </a:endParaRPr>
          </a:p>
          <a:p>
            <a:pPr marL="457200">
              <a:lnSpc>
                <a:spcPct val="100000"/>
              </a:lnSpc>
              <a:buNone/>
              <a:tabLst>
                <a:tab pos="0" algn="l"/>
              </a:tabLst>
            </a:pPr>
            <a:r>
              <a:rPr lang="fr-FR" sz="1400" b="0" strike="noStrike" spc="-1">
                <a:latin typeface="Arial"/>
              </a:rPr>
              <a:t> Example: for the meteorological variable RR, what are the endogenous variables that can together cause or affect the</a:t>
            </a:r>
            <a:endParaRPr lang="en-US" sz="1400" b="0" strike="noStrike" spc="-1">
              <a:latin typeface="Arial"/>
            </a:endParaRPr>
          </a:p>
          <a:p>
            <a:pPr marL="457200">
              <a:lnSpc>
                <a:spcPct val="100000"/>
              </a:lnSpc>
              <a:buNone/>
              <a:tabLst>
                <a:tab pos="0" algn="l"/>
              </a:tabLst>
            </a:pPr>
            <a:r>
              <a:rPr lang="fr-FR" sz="1400" b="0" strike="noStrike" spc="-1">
                <a:latin typeface="Arial"/>
              </a:rPr>
              <a:t> precipitation.</a:t>
            </a:r>
            <a:endParaRPr lang="en-US" sz="1400" b="0" strike="noStrike" spc="-1">
              <a:latin typeface="Arial"/>
            </a:endParaRPr>
          </a:p>
          <a:p>
            <a:pPr marL="457200">
              <a:lnSpc>
                <a:spcPct val="100000"/>
              </a:lnSpc>
              <a:buNone/>
              <a:tabLst>
                <a:tab pos="0" algn="l"/>
              </a:tabLst>
            </a:pPr>
            <a:r>
              <a:rPr lang="fr-FR" sz="1400" b="0" strike="noStrike" spc="-1">
                <a:latin typeface="Arial"/>
              </a:rPr>
              <a:t>_ Finally, the CUSUM statistical test confirms the stability of the VAR model.</a:t>
            </a:r>
            <a:endParaRPr lang="en-US" sz="1400" b="0" strike="noStrike" spc="-1">
              <a:latin typeface="Arial"/>
            </a:endParaRPr>
          </a:p>
          <a:p>
            <a:pPr marL="457200">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Arial"/>
              </a:rPr>
              <a:t>Therefore, the VAR(3) model is ready to forecast the future values ​​for the first 4 days of January 20017, for the 9 meteorological parameters of the Beirut station.</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p:txBody>
      </p:sp>
      <p:sp>
        <p:nvSpPr>
          <p:cNvPr id="253" name="PlaceHolder 3"/>
          <p:cNvSpPr>
            <a:spLocks noGrp="1"/>
          </p:cNvSpPr>
          <p:nvPr>
            <p:ph type="sldNum" idx="29"/>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08977DD5-21AA-45A3-8FAB-75621474D117}" type="slidenum">
              <a:rPr lang="en-US" sz="1300" b="0" strike="noStrike" spc="-1">
                <a:solidFill>
                  <a:srgbClr val="000000"/>
                </a:solidFill>
                <a:latin typeface="Times New Roman"/>
              </a:rPr>
              <a:t>15</a:t>
            </a:fld>
            <a:endParaRPr lang="en-US" sz="13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noRot="1" noChangeAspect="1"/>
          </p:cNvSpPr>
          <p:nvPr>
            <p:ph type="sldImg"/>
          </p:nvPr>
        </p:nvSpPr>
        <p:spPr>
          <a:xfrm>
            <a:off x="142875" y="766763"/>
            <a:ext cx="6811963" cy="3832225"/>
          </a:xfrm>
          <a:prstGeom prst="rect">
            <a:avLst/>
          </a:prstGeom>
          <a:ln w="0">
            <a:noFill/>
          </a:ln>
        </p:spPr>
      </p:sp>
      <p:sp>
        <p:nvSpPr>
          <p:cNvPr id="255"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This figure illustrates the overall architecture of the proposed VAR system:</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Arial"/>
              </a:rPr>
              <a:t>The proposed system receives as input a file which brings together all the metrological parameters for the Beirut station over a period from 01/01/2006 to 12/31/2016.</a:t>
            </a:r>
            <a:endParaRPr lang="en-US" sz="1400" b="0" strike="noStrike" spc="-1">
              <a:latin typeface="Arial"/>
            </a:endParaRPr>
          </a:p>
          <a:p>
            <a:pPr>
              <a:lnSpc>
                <a:spcPct val="100000"/>
              </a:lnSpc>
              <a:buNone/>
              <a:tabLst>
                <a:tab pos="0" algn="l"/>
              </a:tabLst>
            </a:pPr>
            <a:r>
              <a:rPr lang="fr-FR" sz="1400" b="0" strike="noStrike" spc="-1">
                <a:latin typeface="Arial"/>
              </a:rPr>
              <a:t> The parameters are: TMIN….</a:t>
            </a:r>
            <a:endParaRPr lang="en-US" sz="1400" b="0" strike="noStrike" spc="-1">
              <a:latin typeface="Arial"/>
            </a:endParaRPr>
          </a:p>
          <a:p>
            <a:pPr marL="285840" indent="-285840">
              <a:lnSpc>
                <a:spcPct val="100000"/>
              </a:lnSpc>
              <a:buClr>
                <a:srgbClr val="000000"/>
              </a:buClr>
              <a:buFont typeface="Arial"/>
              <a:buChar char="•"/>
              <a:tabLst>
                <a:tab pos="0" algn="l"/>
              </a:tabLst>
            </a:pPr>
            <a:r>
              <a:rPr lang="fr-FR" sz="1400" b="0" strike="noStrike" spc="-1">
                <a:latin typeface="Arial"/>
              </a:rPr>
              <a:t>The developed system generates a VAR model to predict future values ​​for the first 4 days of January 2017.</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Arial"/>
              </a:rPr>
              <a:t>Indeed, the steps that were carried out for the development of the VAR model are as follows:</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processing of missing data,</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an ADF statistical test is necessary to check the stationarity of the trending series.</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identifies the order of the proposed model by the smallest among the following 4 criteria:</a:t>
            </a:r>
            <a:endParaRPr lang="en-US" sz="1400" b="0" strike="noStrike" spc="-1">
              <a:latin typeface="Arial"/>
            </a:endParaRPr>
          </a:p>
          <a:p>
            <a:pPr marL="457200">
              <a:lnSpc>
                <a:spcPct val="100000"/>
              </a:lnSpc>
              <a:buNone/>
              <a:tabLst>
                <a:tab pos="0" algn="l"/>
              </a:tabLst>
            </a:pPr>
            <a:r>
              <a:rPr lang="fr-FR" sz="1400" b="0" strike="noStrike" spc="-1">
                <a:latin typeface="Arial"/>
              </a:rPr>
              <a:t> AKAKI, FUCK, FINAL PREDICTION eh HANA QUEUNE. In our model the order is 3.</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estimates matrix coefficients for models that represent the 9 weather parameters.</a:t>
            </a:r>
            <a:endParaRPr lang="en-US" sz="1400" b="0" strike="noStrike" spc="-1">
              <a:latin typeface="Arial"/>
            </a:endParaRPr>
          </a:p>
          <a:p>
            <a:pPr marL="628560" lvl="1" indent="-171360">
              <a:lnSpc>
                <a:spcPct val="100000"/>
              </a:lnSpc>
              <a:buClr>
                <a:srgbClr val="000000"/>
              </a:buClr>
              <a:buFont typeface="Times New Roman"/>
              <a:buChar char="_"/>
              <a:tabLst>
                <a:tab pos="0" algn="l"/>
              </a:tabLst>
            </a:pPr>
            <a:r>
              <a:rPr lang="fr-FR" sz="1400" b="0" strike="noStrike" spc="-1">
                <a:latin typeface="Arial"/>
              </a:rPr>
              <a:t>The granger causality test allowed us to know the interaction between meteorological variables (for each dependent meteorological variable, what are the endogenous variables which, together, can cause or affect this variable).</a:t>
            </a:r>
            <a:endParaRPr lang="en-US" sz="1400" b="0" strike="noStrike" spc="-1">
              <a:latin typeface="Arial"/>
            </a:endParaRPr>
          </a:p>
          <a:p>
            <a:pPr marL="457200">
              <a:lnSpc>
                <a:spcPct val="100000"/>
              </a:lnSpc>
              <a:buNone/>
              <a:tabLst>
                <a:tab pos="0" algn="l"/>
              </a:tabLst>
            </a:pPr>
            <a:r>
              <a:rPr lang="fr-FR" sz="1400" b="0" strike="noStrike" spc="-1">
                <a:latin typeface="Arial"/>
              </a:rPr>
              <a:t> Example: for the meteorological variable RR, what are the endogenous variables that can together cause or affect the</a:t>
            </a:r>
            <a:endParaRPr lang="en-US" sz="1400" b="0" strike="noStrike" spc="-1">
              <a:latin typeface="Arial"/>
            </a:endParaRPr>
          </a:p>
          <a:p>
            <a:pPr marL="457200">
              <a:lnSpc>
                <a:spcPct val="100000"/>
              </a:lnSpc>
              <a:buNone/>
              <a:tabLst>
                <a:tab pos="0" algn="l"/>
              </a:tabLst>
            </a:pPr>
            <a:r>
              <a:rPr lang="fr-FR" sz="1400" b="0" strike="noStrike" spc="-1">
                <a:latin typeface="Arial"/>
              </a:rPr>
              <a:t> precipitation.</a:t>
            </a:r>
            <a:endParaRPr lang="en-US" sz="1400" b="0" strike="noStrike" spc="-1">
              <a:latin typeface="Arial"/>
            </a:endParaRPr>
          </a:p>
          <a:p>
            <a:pPr marL="457200">
              <a:lnSpc>
                <a:spcPct val="100000"/>
              </a:lnSpc>
              <a:buNone/>
              <a:tabLst>
                <a:tab pos="0" algn="l"/>
              </a:tabLst>
            </a:pPr>
            <a:r>
              <a:rPr lang="fr-FR" sz="1400" b="0" strike="noStrike" spc="-1">
                <a:latin typeface="Arial"/>
              </a:rPr>
              <a:t>_ Finally, the CUSUM statistical test confirms the stability of the VAR model.</a:t>
            </a:r>
            <a:endParaRPr lang="en-US" sz="1400" b="0" strike="noStrike" spc="-1">
              <a:latin typeface="Arial"/>
            </a:endParaRPr>
          </a:p>
          <a:p>
            <a:pPr marL="457200">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Arial"/>
              </a:rPr>
              <a:t>Therefore, the VAR(3) model is ready to forecast the future values ​​for the first 4 days of January 20017, for the 9 meteorological parameters of the Beirut station.</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p:txBody>
      </p:sp>
      <p:sp>
        <p:nvSpPr>
          <p:cNvPr id="256" name="PlaceHolder 3"/>
          <p:cNvSpPr>
            <a:spLocks noGrp="1"/>
          </p:cNvSpPr>
          <p:nvPr>
            <p:ph type="sldNum" idx="30"/>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BCFF7260-C7EE-4E49-A7B6-9FFBCD36A4C0}" type="slidenum">
              <a:rPr lang="en-US" sz="1300" b="0" strike="noStrike" spc="-1">
                <a:solidFill>
                  <a:srgbClr val="000000"/>
                </a:solidFill>
                <a:latin typeface="Times New Roman"/>
              </a:rPr>
              <a:t>16</a:t>
            </a:fld>
            <a:endParaRPr lang="en-US" sz="13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noRot="1" noChangeAspect="1"/>
          </p:cNvSpPr>
          <p:nvPr>
            <p:ph type="sldImg"/>
          </p:nvPr>
        </p:nvSpPr>
        <p:spPr>
          <a:xfrm>
            <a:off x="142875" y="766763"/>
            <a:ext cx="6811963" cy="3832225"/>
          </a:xfrm>
          <a:prstGeom prst="rect">
            <a:avLst/>
          </a:prstGeom>
          <a:ln w="0">
            <a:noFill/>
          </a:ln>
        </p:spPr>
      </p:sp>
      <p:sp>
        <p:nvSpPr>
          <p:cNvPr id="261"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343080" indent="-343080">
              <a:lnSpc>
                <a:spcPct val="100000"/>
              </a:lnSpc>
              <a:buClr>
                <a:srgbClr val="000000"/>
              </a:buClr>
              <a:buFont typeface="Wingdings" charset="2"/>
              <a:buChar char=""/>
            </a:pPr>
            <a:r>
              <a:rPr lang="fr-FR" sz="1400" b="0" strike="noStrike" spc="-1">
                <a:solidFill>
                  <a:srgbClr val="000000"/>
                </a:solidFill>
                <a:latin typeface="Calibri"/>
              </a:rPr>
              <a:t>This thesis analyzes the advantages and disadvantages of numerical models by proposing alternative approaches.</a:t>
            </a:r>
            <a:endParaRPr lang="en-US" sz="1400" b="0" strike="noStrike" spc="-1">
              <a:latin typeface="Arial"/>
            </a:endParaRPr>
          </a:p>
          <a:p>
            <a:pPr>
              <a:lnSpc>
                <a:spcPct val="100000"/>
              </a:lnSpc>
              <a:buNone/>
            </a:pPr>
            <a:endParaRPr lang="en-US" sz="1400" b="0" strike="noStrike" spc="-1">
              <a:latin typeface="Arial"/>
            </a:endParaRPr>
          </a:p>
          <a:p>
            <a:pPr marL="343080" indent="-343080">
              <a:lnSpc>
                <a:spcPct val="100000"/>
              </a:lnSpc>
              <a:buClr>
                <a:srgbClr val="000000"/>
              </a:buClr>
              <a:buFont typeface="Wingdings" charset="2"/>
              <a:buChar char=""/>
            </a:pPr>
            <a:r>
              <a:rPr lang="fr-FR" sz="1400" b="0" strike="noStrike" spc="-1">
                <a:solidFill>
                  <a:srgbClr val="000000"/>
                </a:solidFill>
                <a:latin typeface="Calibri"/>
              </a:rPr>
              <a:t>Alternative approach to strengthening IM:</a:t>
            </a:r>
            <a:endParaRPr lang="en-US" sz="1400" b="0" strike="noStrike" spc="-1">
              <a:latin typeface="Arial"/>
            </a:endParaRPr>
          </a:p>
          <a:p>
            <a:pPr marL="463680" indent="-285840">
              <a:lnSpc>
                <a:spcPct val="100000"/>
              </a:lnSpc>
              <a:buClr>
                <a:srgbClr val="000000"/>
              </a:buClr>
              <a:buFont typeface="Calibri"/>
              <a:buChar char="₋"/>
            </a:pPr>
            <a:r>
              <a:rPr lang="fr-FR" sz="1400" b="0" strike="noStrike" spc="-1">
                <a:solidFill>
                  <a:srgbClr val="000000"/>
                </a:solidFill>
                <a:latin typeface="Calibri"/>
              </a:rPr>
              <a:t>Data time series: SARMA, VAR and HP-VAR</a:t>
            </a:r>
            <a:endParaRPr lang="en-US" sz="1400" b="0" strike="noStrike" spc="-1">
              <a:latin typeface="Arial"/>
            </a:endParaRPr>
          </a:p>
          <a:p>
            <a:pPr marL="463680" indent="-285840">
              <a:lnSpc>
                <a:spcPct val="100000"/>
              </a:lnSpc>
              <a:buClr>
                <a:srgbClr val="000000"/>
              </a:buClr>
              <a:buFont typeface="Calibri"/>
              <a:buChar char="₋"/>
            </a:pPr>
            <a:r>
              <a:rPr lang="fr-FR" sz="1400" b="0" strike="noStrike" spc="-1">
                <a:solidFill>
                  <a:srgbClr val="000000"/>
                </a:solidFill>
                <a:latin typeface="Calibri"/>
              </a:rPr>
              <a:t>Deep learning: LSTM recurrent neural network.</a:t>
            </a:r>
            <a:endParaRPr lang="en-US" sz="1400" b="0" strike="noStrike" spc="-1">
              <a:latin typeface="Arial"/>
            </a:endParaRPr>
          </a:p>
          <a:p>
            <a:pPr>
              <a:lnSpc>
                <a:spcPct val="100000"/>
              </a:lnSpc>
              <a:buNone/>
            </a:pPr>
            <a:endParaRPr lang="en-US" sz="1400" b="0" strike="noStrike" spc="-1">
              <a:latin typeface="Arial"/>
            </a:endParaRPr>
          </a:p>
          <a:p>
            <a:pPr marL="343080" indent="-343080">
              <a:lnSpc>
                <a:spcPct val="100000"/>
              </a:lnSpc>
              <a:buClr>
                <a:srgbClr val="000000"/>
              </a:buClr>
              <a:buFont typeface="Wingdings" charset="2"/>
              <a:buChar char=""/>
            </a:pPr>
            <a:r>
              <a:rPr lang="fr-FR" sz="1400" b="0" strike="noStrike" spc="-1">
                <a:solidFill>
                  <a:srgbClr val="000000"/>
                </a:solidFill>
                <a:latin typeface="Calibri"/>
              </a:rPr>
              <a:t>VAR solution</a:t>
            </a:r>
            <a:endParaRPr lang="en-US" sz="1400" b="0" strike="noStrike" spc="-1">
              <a:latin typeface="Arial"/>
            </a:endParaRPr>
          </a:p>
          <a:p>
            <a:pPr marL="463680" indent="-285840">
              <a:lnSpc>
                <a:spcPct val="100000"/>
              </a:lnSpc>
              <a:buClr>
                <a:srgbClr val="000000"/>
              </a:buClr>
              <a:buFont typeface="Calibri"/>
              <a:buChar char="₋"/>
            </a:pPr>
            <a:r>
              <a:rPr lang="fr-FR" sz="1400" b="0" strike="noStrike" spc="-1">
                <a:solidFill>
                  <a:srgbClr val="000000"/>
                </a:solidFill>
                <a:latin typeface="Calibri"/>
              </a:rPr>
              <a:t>overcome the complexities of MN and overcome the shortcomings of those of ARIMA</a:t>
            </a:r>
            <a:endParaRPr lang="en-US" sz="1400" b="0" strike="noStrike" spc="-1">
              <a:latin typeface="Arial"/>
            </a:endParaRPr>
          </a:p>
          <a:p>
            <a:pPr marL="463680" indent="-285840">
              <a:lnSpc>
                <a:spcPct val="100000"/>
              </a:lnSpc>
              <a:buClr>
                <a:srgbClr val="000000"/>
              </a:buClr>
              <a:buFont typeface="Calibri"/>
              <a:buChar char="₋"/>
            </a:pPr>
            <a:r>
              <a:rPr lang="fr-FR" sz="1400" b="0" strike="noStrike" spc="-1">
                <a:solidFill>
                  <a:srgbClr val="000000"/>
                </a:solidFill>
                <a:latin typeface="Calibri"/>
              </a:rPr>
              <a:t>reveal high precision and generalize over areas of reduced surface area (HP-VAR)</a:t>
            </a:r>
            <a:endParaRPr lang="en-US" sz="1400" b="0" strike="noStrike" spc="-1">
              <a:latin typeface="Arial"/>
            </a:endParaRPr>
          </a:p>
          <a:p>
            <a:pPr>
              <a:lnSpc>
                <a:spcPct val="100000"/>
              </a:lnSpc>
              <a:buNone/>
            </a:pPr>
            <a:endParaRPr lang="en-US" sz="1400" b="0" strike="noStrike" spc="-1">
              <a:latin typeface="Arial"/>
            </a:endParaRPr>
          </a:p>
        </p:txBody>
      </p:sp>
      <p:sp>
        <p:nvSpPr>
          <p:cNvPr id="262" name="PlaceHolder 3"/>
          <p:cNvSpPr>
            <a:spLocks noGrp="1"/>
          </p:cNvSpPr>
          <p:nvPr>
            <p:ph type="sldNum" idx="32"/>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C51CB19F-89D2-42B9-94DA-731975CFEF69}" type="slidenum">
              <a:rPr lang="en-US" sz="1300" b="0" strike="noStrike" spc="-1">
                <a:solidFill>
                  <a:srgbClr val="000000"/>
                </a:solidFill>
                <a:latin typeface="Times New Roman"/>
              </a:rPr>
              <a:t>17</a:t>
            </a:fld>
            <a:endParaRPr lang="en-US" sz="13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noRot="1" noChangeAspect="1"/>
          </p:cNvSpPr>
          <p:nvPr>
            <p:ph type="sldImg"/>
          </p:nvPr>
        </p:nvSpPr>
        <p:spPr>
          <a:xfrm>
            <a:off x="142875" y="766763"/>
            <a:ext cx="6811963" cy="3832225"/>
          </a:xfrm>
          <a:prstGeom prst="rect">
            <a:avLst/>
          </a:prstGeom>
          <a:ln w="0">
            <a:noFill/>
          </a:ln>
        </p:spPr>
      </p:sp>
      <p:sp>
        <p:nvSpPr>
          <p:cNvPr id="267"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endParaRPr lang="en-US" sz="2000" b="0" strike="noStrike" spc="-1">
              <a:latin typeface="Arial"/>
            </a:endParaRPr>
          </a:p>
        </p:txBody>
      </p:sp>
      <p:sp>
        <p:nvSpPr>
          <p:cNvPr id="268" name="PlaceHolder 3"/>
          <p:cNvSpPr>
            <a:spLocks noGrp="1"/>
          </p:cNvSpPr>
          <p:nvPr>
            <p:ph type="sldNum" idx="34"/>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CC2323A7-2333-4D09-A120-BF49D687B43C}" type="slidenum">
              <a:rPr lang="en-US" sz="1300" b="0" strike="noStrike" spc="-1">
                <a:solidFill>
                  <a:srgbClr val="000000"/>
                </a:solidFill>
                <a:latin typeface="Times New Roman"/>
              </a:rPr>
              <a:t>18</a:t>
            </a:fld>
            <a:endParaRPr lang="en-US" sz="13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noRot="1" noChangeAspect="1"/>
          </p:cNvSpPr>
          <p:nvPr>
            <p:ph type="sldImg"/>
          </p:nvPr>
        </p:nvSpPr>
        <p:spPr>
          <a:xfrm>
            <a:off x="142875" y="766763"/>
            <a:ext cx="6811963" cy="3832225"/>
          </a:xfrm>
          <a:prstGeom prst="rect">
            <a:avLst/>
          </a:prstGeom>
          <a:ln w="0">
            <a:noFill/>
          </a:ln>
        </p:spPr>
      </p:sp>
      <p:sp>
        <p:nvSpPr>
          <p:cNvPr id="228"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en-US" sz="1400" b="0" strike="noStrike" spc="-1">
                <a:solidFill>
                  <a:srgbClr val="000000"/>
                </a:solidFill>
                <a:latin typeface="Times New Roman"/>
                <a:ea typeface="+mn-ea"/>
              </a:rPr>
              <a:t> </a:t>
            </a: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a:p>
            <a:pPr marL="216000" indent="-216000">
              <a:lnSpc>
                <a:spcPct val="100000"/>
              </a:lnSpc>
              <a:buNone/>
              <a:tabLst>
                <a:tab pos="0" algn="l"/>
              </a:tabLst>
            </a:pPr>
            <a:r>
              <a:rPr lang="fr-FR" sz="1400" b="0" strike="noStrike" spc="-1">
                <a:solidFill>
                  <a:srgbClr val="000000"/>
                </a:solidFill>
                <a:latin typeface="Times New Roman"/>
                <a:ea typeface="+mn-ea"/>
              </a:rPr>
              <a:t>I start with the firstcontribution entitledby :</a:t>
            </a: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p:txBody>
      </p:sp>
      <p:sp>
        <p:nvSpPr>
          <p:cNvPr id="229" name="PlaceHolder 3"/>
          <p:cNvSpPr>
            <a:spLocks noGrp="1"/>
          </p:cNvSpPr>
          <p:nvPr>
            <p:ph type="sldNum" idx="21"/>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60E44BE4-5F8E-4326-99A8-F919690EF28E}" type="slidenum">
              <a:rPr lang="en-US" sz="1300" b="0" strike="noStrike" spc="-1">
                <a:solidFill>
                  <a:srgbClr val="000000"/>
                </a:solidFill>
                <a:latin typeface="Times New Roman"/>
              </a:rPr>
              <a:t>2</a:t>
            </a:fld>
            <a:endParaRPr lang="en-US" sz="13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noRot="1" noChangeAspect="1"/>
          </p:cNvSpPr>
          <p:nvPr>
            <p:ph type="sldImg"/>
          </p:nvPr>
        </p:nvSpPr>
        <p:spPr>
          <a:xfrm>
            <a:off x="142875" y="766763"/>
            <a:ext cx="6811963" cy="3832225"/>
          </a:xfrm>
          <a:prstGeom prst="rect">
            <a:avLst/>
          </a:prstGeom>
          <a:ln w="0">
            <a:noFill/>
          </a:ln>
        </p:spPr>
      </p:sp>
      <p:sp>
        <p:nvSpPr>
          <p:cNvPr id="231"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solidFill>
                  <a:srgbClr val="000000"/>
                </a:solidFill>
                <a:latin typeface="Times New Roman"/>
                <a:ea typeface="+mn-ea"/>
              </a:rPr>
              <a:t>The following figure showsthe overall architecture ofproposed system</a:t>
            </a:r>
            <a:endParaRPr lang="en-US" sz="1400" b="0" strike="noStrike" spc="-1">
              <a:latin typeface="Arial"/>
            </a:endParaRPr>
          </a:p>
          <a:p>
            <a:pPr marL="216000" indent="-216000">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solidFill>
                  <a:srgbClr val="000000"/>
                </a:solidFill>
                <a:latin typeface="Times New Roman"/>
                <a:ea typeface="+mn-ea"/>
              </a:rPr>
              <a:t>This system takes as inputa file that contains thedaily datarelating to temperaturestation minimumBeirut between 1/1/2006 and12/31/2016.</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solidFill>
                  <a:srgbClr val="000000"/>
                </a:solidFill>
                <a:latin typeface="Times New Roman"/>
                <a:ea typeface="+mn-ea"/>
              </a:rPr>
              <a:t>The developed system generatesan ARIMA modelmaking it possible to predict thefuture values ​​of the first 4days of January 2017.</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solidFill>
                  <a:srgbClr val="000000"/>
                </a:solidFill>
                <a:latin typeface="Times New Roman"/>
                <a:ea typeface="+mn-ea"/>
              </a:rPr>
              <a:t>The generated results arecompared with ARPEGE.</a:t>
            </a:r>
            <a:endParaRPr lang="en-US" sz="14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p:txBody>
      </p:sp>
      <p:sp>
        <p:nvSpPr>
          <p:cNvPr id="232" name="PlaceHolder 3"/>
          <p:cNvSpPr>
            <a:spLocks noGrp="1"/>
          </p:cNvSpPr>
          <p:nvPr>
            <p:ph type="sldNum" idx="22"/>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2B06F332-3701-41E6-995C-EF7F2B48295E}" type="slidenum">
              <a:rPr lang="en-US" sz="1300" b="0" strike="noStrike" spc="-1">
                <a:solidFill>
                  <a:srgbClr val="000000"/>
                </a:solidFill>
                <a:latin typeface="Times New Roman"/>
              </a:rPr>
              <a:t>3</a:t>
            </a:fld>
            <a:endParaRPr lang="en-US" sz="13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noRot="1" noChangeAspect="1"/>
          </p:cNvSpPr>
          <p:nvPr>
            <p:ph type="sldImg"/>
          </p:nvPr>
        </p:nvSpPr>
        <p:spPr>
          <a:xfrm>
            <a:off x="142875" y="766763"/>
            <a:ext cx="6811963" cy="3832225"/>
          </a:xfrm>
          <a:prstGeom prst="rect">
            <a:avLst/>
          </a:prstGeom>
          <a:ln w="0">
            <a:noFill/>
          </a:ln>
        </p:spPr>
      </p:sp>
      <p:sp>
        <p:nvSpPr>
          <p:cNvPr id="234"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the steps that were followed for the development of the ARIMA model are as follows:</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solidFill>
                  <a:srgbClr val="000000"/>
                </a:solidFill>
                <a:latin typeface="Times New Roman"/>
                <a:ea typeface="+mn-ea"/>
              </a:rPr>
              <a:t>checked if there is missing data in the series for the</a:t>
            </a:r>
            <a:r>
              <a:rPr lang="fr-FR" sz="1400" b="0" u="sng" strike="noStrike" spc="-1">
                <a:solidFill>
                  <a:srgbClr val="000000"/>
                </a:solidFill>
                <a:uFillTx/>
                <a:latin typeface="Times New Roman"/>
                <a:ea typeface="+mn-ea"/>
              </a:rPr>
              <a:t>replace</a:t>
            </a:r>
            <a:r>
              <a:rPr lang="fr-FR" sz="1400" b="0" strike="noStrike" spc="-1">
                <a:solidFill>
                  <a:srgbClr val="000000"/>
                </a:solidFill>
                <a:latin typeface="Times New Roman"/>
                <a:ea typeface="+mn-ea"/>
              </a:rPr>
              <a:t>by values</a:t>
            </a:r>
            <a:r>
              <a:rPr lang="fr-FR" sz="1400" b="0" u="sng" strike="noStrike" spc="-1">
                <a:solidFill>
                  <a:srgbClr val="000000"/>
                </a:solidFill>
                <a:uFillTx/>
                <a:latin typeface="Times New Roman"/>
                <a:ea typeface="+mn-ea"/>
              </a:rPr>
              <a:t>equal</a:t>
            </a:r>
            <a:r>
              <a:rPr lang="fr-FR" sz="1400" b="0" strike="noStrike" spc="-1">
                <a:solidFill>
                  <a:srgbClr val="000000"/>
                </a:solidFill>
                <a:latin typeface="Times New Roman"/>
                <a:ea typeface="+mn-ea"/>
              </a:rPr>
              <a:t> </a:t>
            </a:r>
            <a:r>
              <a:rPr lang="fr-FR" sz="1400" b="0" u="sng" strike="noStrike" spc="-1">
                <a:solidFill>
                  <a:srgbClr val="000000"/>
                </a:solidFill>
                <a:uFillTx/>
                <a:latin typeface="Times New Roman"/>
                <a:ea typeface="+mn-ea"/>
              </a:rPr>
              <a:t>to averages</a:t>
            </a:r>
            <a:r>
              <a:rPr lang="fr-FR" sz="1400" b="0" strike="noStrike" spc="-1">
                <a:solidFill>
                  <a:srgbClr val="000000"/>
                </a:solidFill>
                <a:latin typeface="Times New Roman"/>
                <a:ea typeface="+mn-ea"/>
              </a:rPr>
              <a:t>monthly valuesrelating to a year.</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Times New Roman"/>
                <a:ea typeface="+mn-ea"/>
              </a:rPr>
              <a:t>Then I checked the stationarity in trend of the series by the ADF statistical test in our case the series is stationary which meansthat we do not need to do the differentiation process therefore I=0 and by conclusion the model the ARIMA mode will be considered asan 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Then I checked the seasonality within the series, then the series is subjected to a differentiation operation = xt-xt-365. by conclusionthe ARIMA mode model will be considered as a SARMA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Furthermore, I estimated the parameters p and q using respectively the 2 curves AC and PAC</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P: AR model order</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Q: MA model order.</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400" b="0" strike="noStrike" spc="-1">
                <a:latin typeface="Times New Roman"/>
                <a:ea typeface="+mn-ea"/>
              </a:rPr>
              <a:t>The values ​​obtained for these parameters are: p=0, d=0 and q=35. this allowed us to conclude that the model is of type MA(35)</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 Lujngbox statistical test shows that the preventive residuals of this model are white noise.</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Finally the ARIMA(0, 0, 35) model is ready to predict future values ​​for the 5 days of the year from January 2017.</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200" b="0" strike="noStrike" spc="-1">
                <a:solidFill>
                  <a:srgbClr val="000000"/>
                </a:solidFill>
                <a:latin typeface="Times New Roman"/>
                <a:ea typeface="+mn-ea"/>
              </a:rPr>
              <a:t>Listedeeeeeeeeeeeeeeeeeeeeeeeeeeeeeeeeeeee</a:t>
            </a: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p:txBody>
      </p:sp>
      <p:sp>
        <p:nvSpPr>
          <p:cNvPr id="235" name="PlaceHolder 3"/>
          <p:cNvSpPr>
            <a:spLocks noGrp="1"/>
          </p:cNvSpPr>
          <p:nvPr>
            <p:ph type="sldNum" idx="23"/>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18A690AE-A113-46EF-AD9C-877F38A328F5}" type="slidenum">
              <a:rPr lang="en-US" sz="1300" b="0" strike="noStrike" spc="-1">
                <a:solidFill>
                  <a:srgbClr val="000000"/>
                </a:solidFill>
                <a:latin typeface="Times New Roman"/>
              </a:rPr>
              <a:t>4</a:t>
            </a:fld>
            <a:endParaRPr lang="en-US" sz="13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142875" y="766763"/>
            <a:ext cx="6811963" cy="3832225"/>
          </a:xfrm>
          <a:prstGeom prst="rect">
            <a:avLst/>
          </a:prstGeom>
          <a:ln w="0">
            <a:noFill/>
          </a:ln>
        </p:spPr>
      </p:sp>
      <p:sp>
        <p:nvSpPr>
          <p:cNvPr id="237"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the steps that have been takenfor the development ofARIMA model are likesequels:</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solidFill>
                  <a:srgbClr val="000000"/>
                </a:solidFill>
                <a:latin typeface="Times New Roman"/>
                <a:ea typeface="+mn-ea"/>
              </a:rPr>
              <a:t>check if we have datamissing in the series forTHE</a:t>
            </a:r>
            <a:r>
              <a:rPr lang="fr-FR" sz="1400" b="0" u="sng" strike="noStrike" spc="-1">
                <a:solidFill>
                  <a:srgbClr val="000000"/>
                </a:solidFill>
                <a:uFillTx/>
                <a:latin typeface="Times New Roman"/>
                <a:ea typeface="+mn-ea"/>
              </a:rPr>
              <a:t>replace</a:t>
            </a:r>
            <a:r>
              <a:rPr lang="fr-FR" sz="1400" b="0" strike="noStrike" spc="-1">
                <a:solidFill>
                  <a:srgbClr val="000000"/>
                </a:solidFill>
                <a:latin typeface="Times New Roman"/>
                <a:ea typeface="+mn-ea"/>
              </a:rPr>
              <a:t>byvalues</a:t>
            </a:r>
            <a:r>
              <a:rPr lang="fr-FR" sz="1400" b="0" u="sng" strike="noStrike" spc="-1">
                <a:solidFill>
                  <a:srgbClr val="000000"/>
                </a:solidFill>
                <a:uFillTx/>
                <a:latin typeface="Times New Roman"/>
                <a:ea typeface="+mn-ea"/>
              </a:rPr>
              <a:t>equal</a:t>
            </a:r>
            <a:r>
              <a:rPr lang="fr-FR" sz="1400" b="0" strike="noStrike" spc="-1">
                <a:solidFill>
                  <a:srgbClr val="000000"/>
                </a:solidFill>
                <a:latin typeface="Times New Roman"/>
                <a:ea typeface="+mn-ea"/>
              </a:rPr>
              <a:t> </a:t>
            </a:r>
            <a:r>
              <a:rPr lang="fr-FR" sz="1400" b="0" u="sng" strike="noStrike" spc="-1">
                <a:solidFill>
                  <a:srgbClr val="000000"/>
                </a:solidFill>
                <a:uFillTx/>
                <a:latin typeface="Times New Roman"/>
                <a:ea typeface="+mn-ea"/>
              </a:rPr>
              <a:t>to averages</a:t>
            </a:r>
            <a:r>
              <a:rPr lang="fr-FR" sz="1400" b="0" strike="noStrike" spc="-1">
                <a:solidFill>
                  <a:srgbClr val="000000"/>
                </a:solidFill>
                <a:latin typeface="Times New Roman"/>
                <a:ea typeface="+mn-ea"/>
              </a:rPr>
              <a:t>of themonthly values ​​relating to ayear.</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Times New Roman"/>
                <a:ea typeface="+mn-ea"/>
              </a:rPr>
              <a:t>Then I checked the stationarity bytrend of the series by the testADF statistics in our case the seriesis stationary which means that we haveno need to do the process ofdifferentiation therefore I=0 and byconclusion the model the modeARIMA will be considered as aARMA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Then I checked the seasonalitywithin the series, then the series issubjected to an operation ofdifferentiation= xt-xt-365. byconclusion the model the modeARIMA will be considered as aSARMA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Furthermore, I estimated the parametersp and q using respectively the2 AC and PAC curves</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P: AR model order</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Q: MA model order.</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400" b="0" strike="noStrike" spc="-1">
                <a:latin typeface="Times New Roman"/>
                <a:ea typeface="+mn-ea"/>
              </a:rPr>
              <a:t>The values ​​obtained from these parametersare: p=0, d=0 and q=35. this has usallowed us to conclude that the model istype MA(35)</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 Lujngbox statistical test showsthat the considerate residuals of thismodel are white noise.</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Finally the ARIMA(0, 0,35) is ready to predict the valuesfutures for the 5 days of the yearJanuary 2017.</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200" b="0" strike="noStrike" spc="-1">
                <a:solidFill>
                  <a:srgbClr val="000000"/>
                </a:solidFill>
                <a:latin typeface="Times New Roman"/>
                <a:ea typeface="+mn-ea"/>
              </a:rPr>
              <a:t>Listedeeeeeeeeeeeeeeeeeeeeeeeeeeeeeeeeeeee</a:t>
            </a: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p:txBody>
      </p:sp>
      <p:sp>
        <p:nvSpPr>
          <p:cNvPr id="238" name="PlaceHolder 3"/>
          <p:cNvSpPr>
            <a:spLocks noGrp="1"/>
          </p:cNvSpPr>
          <p:nvPr>
            <p:ph type="sldNum" idx="24"/>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2345C316-9A42-41BD-ACA5-51FDEA0998E4}" type="slidenum">
              <a:rPr lang="en-US" sz="1300" b="0" strike="noStrike" spc="-1">
                <a:solidFill>
                  <a:srgbClr val="000000"/>
                </a:solidFill>
                <a:latin typeface="Times New Roman"/>
              </a:rPr>
              <a:t>5</a:t>
            </a:fld>
            <a:endParaRPr lang="en-US" sz="1300" b="0" strike="noStrike" spc="-1">
              <a:latin typeface="Times New Roman"/>
            </a:endParaRPr>
          </a:p>
        </p:txBody>
      </p:sp>
    </p:spTree>
    <p:extLst>
      <p:ext uri="{BB962C8B-B14F-4D97-AF65-F5344CB8AC3E}">
        <p14:creationId xmlns:p14="http://schemas.microsoft.com/office/powerpoint/2010/main" val="2715034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142875" y="766763"/>
            <a:ext cx="6811963" cy="3832225"/>
          </a:xfrm>
          <a:prstGeom prst="rect">
            <a:avLst/>
          </a:prstGeom>
          <a:ln w="0">
            <a:noFill/>
          </a:ln>
        </p:spPr>
      </p:sp>
      <p:sp>
        <p:nvSpPr>
          <p:cNvPr id="237"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the steps that have been takenfor the development ofARIMA model are likesequels:</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solidFill>
                  <a:srgbClr val="000000"/>
                </a:solidFill>
                <a:latin typeface="Times New Roman"/>
                <a:ea typeface="+mn-ea"/>
              </a:rPr>
              <a:t>check if we have datamissing in the series forTHE</a:t>
            </a:r>
            <a:r>
              <a:rPr lang="fr-FR" sz="1400" b="0" u="sng" strike="noStrike" spc="-1">
                <a:solidFill>
                  <a:srgbClr val="000000"/>
                </a:solidFill>
                <a:uFillTx/>
                <a:latin typeface="Times New Roman"/>
                <a:ea typeface="+mn-ea"/>
              </a:rPr>
              <a:t>replace</a:t>
            </a:r>
            <a:r>
              <a:rPr lang="fr-FR" sz="1400" b="0" strike="noStrike" spc="-1">
                <a:solidFill>
                  <a:srgbClr val="000000"/>
                </a:solidFill>
                <a:latin typeface="Times New Roman"/>
                <a:ea typeface="+mn-ea"/>
              </a:rPr>
              <a:t>byvalues</a:t>
            </a:r>
            <a:r>
              <a:rPr lang="fr-FR" sz="1400" b="0" u="sng" strike="noStrike" spc="-1">
                <a:solidFill>
                  <a:srgbClr val="000000"/>
                </a:solidFill>
                <a:uFillTx/>
                <a:latin typeface="Times New Roman"/>
                <a:ea typeface="+mn-ea"/>
              </a:rPr>
              <a:t>equal</a:t>
            </a:r>
            <a:r>
              <a:rPr lang="fr-FR" sz="1400" b="0" strike="noStrike" spc="-1">
                <a:solidFill>
                  <a:srgbClr val="000000"/>
                </a:solidFill>
                <a:latin typeface="Times New Roman"/>
                <a:ea typeface="+mn-ea"/>
              </a:rPr>
              <a:t> </a:t>
            </a:r>
            <a:r>
              <a:rPr lang="fr-FR" sz="1400" b="0" u="sng" strike="noStrike" spc="-1">
                <a:solidFill>
                  <a:srgbClr val="000000"/>
                </a:solidFill>
                <a:uFillTx/>
                <a:latin typeface="Times New Roman"/>
                <a:ea typeface="+mn-ea"/>
              </a:rPr>
              <a:t>to averages</a:t>
            </a:r>
            <a:r>
              <a:rPr lang="fr-FR" sz="1400" b="0" strike="noStrike" spc="-1">
                <a:solidFill>
                  <a:srgbClr val="000000"/>
                </a:solidFill>
                <a:latin typeface="Times New Roman"/>
                <a:ea typeface="+mn-ea"/>
              </a:rPr>
              <a:t>of themonthly values ​​relating to ayear.</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Times New Roman"/>
                <a:ea typeface="+mn-ea"/>
              </a:rPr>
              <a:t>Then I checked the stationarity bytrend of the series by the testADF statistics in our case the seriesis stationary which means that we haveno need to do the process ofdifferentiation therefore I=0 and byconclusion the model the modeARIMA will be considered as aARMA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Then I checked the seasonalitywithin the series, then the series issubjected to an operation ofdifferentiation= xt-xt-365. byconclusion the model the modeARIMA will be considered as aSARMA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Furthermore, I estimated the parametersp and q using respectively the2 AC and PAC curves</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P: AR model order</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Q: MA model order.</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400" b="0" strike="noStrike" spc="-1">
                <a:latin typeface="Times New Roman"/>
                <a:ea typeface="+mn-ea"/>
              </a:rPr>
              <a:t>The values ​​obtained from these parametersare: p=0, d=0 and q=35. this has usallowed us to conclude that the model istype MA(35)</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 Lujngbox statistical test showsthat the considerate residuals of thismodel are white noise.</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Finally the ARIMA(0, 0,35) is ready to predict the valuesfutures for the 5 days of the yearJanuary 2017.</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200" b="0" strike="noStrike" spc="-1">
                <a:solidFill>
                  <a:srgbClr val="000000"/>
                </a:solidFill>
                <a:latin typeface="Times New Roman"/>
                <a:ea typeface="+mn-ea"/>
              </a:rPr>
              <a:t>Listedeeeeeeeeeeeeeeeeeeeeeeeeeeeeeeeeeeee</a:t>
            </a: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p:txBody>
      </p:sp>
      <p:sp>
        <p:nvSpPr>
          <p:cNvPr id="238" name="PlaceHolder 3"/>
          <p:cNvSpPr>
            <a:spLocks noGrp="1"/>
          </p:cNvSpPr>
          <p:nvPr>
            <p:ph type="sldNum" idx="24"/>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2345C316-9A42-41BD-ACA5-51FDEA0998E4}" type="slidenum">
              <a:rPr lang="en-US" sz="1300" b="0" strike="noStrike" spc="-1">
                <a:solidFill>
                  <a:srgbClr val="000000"/>
                </a:solidFill>
                <a:latin typeface="Times New Roman"/>
              </a:rPr>
              <a:t>6</a:t>
            </a:fld>
            <a:endParaRPr lang="en-US" sz="1300" b="0" strike="noStrike" spc="-1">
              <a:latin typeface="Times New Roman"/>
            </a:endParaRPr>
          </a:p>
        </p:txBody>
      </p:sp>
    </p:spTree>
    <p:extLst>
      <p:ext uri="{BB962C8B-B14F-4D97-AF65-F5344CB8AC3E}">
        <p14:creationId xmlns:p14="http://schemas.microsoft.com/office/powerpoint/2010/main" val="3819015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noRot="1" noChangeAspect="1"/>
          </p:cNvSpPr>
          <p:nvPr>
            <p:ph type="sldImg"/>
          </p:nvPr>
        </p:nvSpPr>
        <p:spPr>
          <a:xfrm>
            <a:off x="142875" y="766763"/>
            <a:ext cx="6811963" cy="3832225"/>
          </a:xfrm>
          <a:prstGeom prst="rect">
            <a:avLst/>
          </a:prstGeom>
          <a:ln w="0">
            <a:noFill/>
          </a:ln>
        </p:spPr>
      </p:sp>
      <p:sp>
        <p:nvSpPr>
          <p:cNvPr id="234"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the steps that were followed for the development of the ARIMA model are as follows:</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solidFill>
                  <a:srgbClr val="000000"/>
                </a:solidFill>
                <a:latin typeface="Times New Roman"/>
                <a:ea typeface="+mn-ea"/>
              </a:rPr>
              <a:t>checked if there is missing data in the series for the</a:t>
            </a:r>
            <a:r>
              <a:rPr lang="fr-FR" sz="1400" b="0" u="sng" strike="noStrike" spc="-1">
                <a:solidFill>
                  <a:srgbClr val="000000"/>
                </a:solidFill>
                <a:uFillTx/>
                <a:latin typeface="Times New Roman"/>
                <a:ea typeface="+mn-ea"/>
              </a:rPr>
              <a:t>replace</a:t>
            </a:r>
            <a:r>
              <a:rPr lang="fr-FR" sz="1400" b="0" strike="noStrike" spc="-1">
                <a:solidFill>
                  <a:srgbClr val="000000"/>
                </a:solidFill>
                <a:latin typeface="Times New Roman"/>
                <a:ea typeface="+mn-ea"/>
              </a:rPr>
              <a:t>by values</a:t>
            </a:r>
            <a:r>
              <a:rPr lang="fr-FR" sz="1400" b="0" u="sng" strike="noStrike" spc="-1">
                <a:solidFill>
                  <a:srgbClr val="000000"/>
                </a:solidFill>
                <a:uFillTx/>
                <a:latin typeface="Times New Roman"/>
                <a:ea typeface="+mn-ea"/>
              </a:rPr>
              <a:t>equal</a:t>
            </a:r>
            <a:r>
              <a:rPr lang="fr-FR" sz="1400" b="0" strike="noStrike" spc="-1">
                <a:solidFill>
                  <a:srgbClr val="000000"/>
                </a:solidFill>
                <a:latin typeface="Times New Roman"/>
                <a:ea typeface="+mn-ea"/>
              </a:rPr>
              <a:t> </a:t>
            </a:r>
            <a:r>
              <a:rPr lang="fr-FR" sz="1400" b="0" u="sng" strike="noStrike" spc="-1">
                <a:solidFill>
                  <a:srgbClr val="000000"/>
                </a:solidFill>
                <a:uFillTx/>
                <a:latin typeface="Times New Roman"/>
                <a:ea typeface="+mn-ea"/>
              </a:rPr>
              <a:t>to averages</a:t>
            </a:r>
            <a:r>
              <a:rPr lang="fr-FR" sz="1400" b="0" strike="noStrike" spc="-1">
                <a:solidFill>
                  <a:srgbClr val="000000"/>
                </a:solidFill>
                <a:latin typeface="Times New Roman"/>
                <a:ea typeface="+mn-ea"/>
              </a:rPr>
              <a:t>monthly valuesrelating to a year.</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Times New Roman"/>
                <a:ea typeface="+mn-ea"/>
              </a:rPr>
              <a:t>Then I checked the stationarity in trend of the series by the ADF statistical test in our case the series is stationary which meansthat we do not need to do the differentiation process therefore I=0 and by conclusion the model the ARIMA mode will be considered asan 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Then I checked the seasonality within the series, then the series is subjected to a differentiation operation = xt-xt-365. by conclusionthe ARIMA mode model will be considered as a SARMA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Furthermore, I estimated the parameters p and q using respectively the 2 curves AC and PAC</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P: AR model order</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Q: MA model order.</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400" b="0" strike="noStrike" spc="-1">
                <a:latin typeface="Times New Roman"/>
                <a:ea typeface="+mn-ea"/>
              </a:rPr>
              <a:t>The values ​​obtained for these parameters are: p=0, d=0 and q=35. this allowed us to conclude that the model is of type MA(35)</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 Lujngbox statistical test shows that the preventive residuals of this model are white noise.</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Finally the ARIMA(0, 0, 35) model is ready to predict future values ​​for the 5 days of the year from January 2017.</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200" b="0" strike="noStrike" spc="-1">
                <a:solidFill>
                  <a:srgbClr val="000000"/>
                </a:solidFill>
                <a:latin typeface="Times New Roman"/>
                <a:ea typeface="+mn-ea"/>
              </a:rPr>
              <a:t>Listedeeeeeeeeeeeeeeeeeeeeeeeeeeeeeeeeeeee</a:t>
            </a: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p:txBody>
      </p:sp>
      <p:sp>
        <p:nvSpPr>
          <p:cNvPr id="235" name="PlaceHolder 3"/>
          <p:cNvSpPr>
            <a:spLocks noGrp="1"/>
          </p:cNvSpPr>
          <p:nvPr>
            <p:ph type="sldNum" idx="23"/>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18A690AE-A113-46EF-AD9C-877F38A328F5}" type="slidenum">
              <a:rPr lang="en-US" sz="1300" b="0" strike="noStrike" spc="-1">
                <a:solidFill>
                  <a:srgbClr val="000000"/>
                </a:solidFill>
                <a:latin typeface="Times New Roman"/>
              </a:rPr>
              <a:t>7</a:t>
            </a:fld>
            <a:endParaRPr lang="en-US" sz="1300" b="0" strike="noStrike" spc="-1">
              <a:latin typeface="Times New Roman"/>
            </a:endParaRPr>
          </a:p>
        </p:txBody>
      </p:sp>
    </p:spTree>
    <p:extLst>
      <p:ext uri="{BB962C8B-B14F-4D97-AF65-F5344CB8AC3E}">
        <p14:creationId xmlns:p14="http://schemas.microsoft.com/office/powerpoint/2010/main" val="3626144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142875" y="766763"/>
            <a:ext cx="6811963" cy="3832225"/>
          </a:xfrm>
          <a:prstGeom prst="rect">
            <a:avLst/>
          </a:prstGeom>
          <a:ln w="0">
            <a:noFill/>
          </a:ln>
        </p:spPr>
      </p:sp>
      <p:sp>
        <p:nvSpPr>
          <p:cNvPr id="237"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the steps that have been takenfor the development ofARIMA model are likesequels:</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solidFill>
                  <a:srgbClr val="000000"/>
                </a:solidFill>
                <a:latin typeface="Times New Roman"/>
                <a:ea typeface="+mn-ea"/>
              </a:rPr>
              <a:t>check if we have datamissing in the series forTHE</a:t>
            </a:r>
            <a:r>
              <a:rPr lang="fr-FR" sz="1400" b="0" u="sng" strike="noStrike" spc="-1">
                <a:solidFill>
                  <a:srgbClr val="000000"/>
                </a:solidFill>
                <a:uFillTx/>
                <a:latin typeface="Times New Roman"/>
                <a:ea typeface="+mn-ea"/>
              </a:rPr>
              <a:t>replace</a:t>
            </a:r>
            <a:r>
              <a:rPr lang="fr-FR" sz="1400" b="0" strike="noStrike" spc="-1">
                <a:solidFill>
                  <a:srgbClr val="000000"/>
                </a:solidFill>
                <a:latin typeface="Times New Roman"/>
                <a:ea typeface="+mn-ea"/>
              </a:rPr>
              <a:t>byvalues</a:t>
            </a:r>
            <a:r>
              <a:rPr lang="fr-FR" sz="1400" b="0" u="sng" strike="noStrike" spc="-1">
                <a:solidFill>
                  <a:srgbClr val="000000"/>
                </a:solidFill>
                <a:uFillTx/>
                <a:latin typeface="Times New Roman"/>
                <a:ea typeface="+mn-ea"/>
              </a:rPr>
              <a:t>equal</a:t>
            </a:r>
            <a:r>
              <a:rPr lang="fr-FR" sz="1400" b="0" strike="noStrike" spc="-1">
                <a:solidFill>
                  <a:srgbClr val="000000"/>
                </a:solidFill>
                <a:latin typeface="Times New Roman"/>
                <a:ea typeface="+mn-ea"/>
              </a:rPr>
              <a:t> </a:t>
            </a:r>
            <a:r>
              <a:rPr lang="fr-FR" sz="1400" b="0" u="sng" strike="noStrike" spc="-1">
                <a:solidFill>
                  <a:srgbClr val="000000"/>
                </a:solidFill>
                <a:uFillTx/>
                <a:latin typeface="Times New Roman"/>
                <a:ea typeface="+mn-ea"/>
              </a:rPr>
              <a:t>to averages</a:t>
            </a:r>
            <a:r>
              <a:rPr lang="fr-FR" sz="1400" b="0" strike="noStrike" spc="-1">
                <a:solidFill>
                  <a:srgbClr val="000000"/>
                </a:solidFill>
                <a:latin typeface="Times New Roman"/>
                <a:ea typeface="+mn-ea"/>
              </a:rPr>
              <a:t>of themonthly values ​​relating to ayear.</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Times New Roman"/>
                <a:ea typeface="+mn-ea"/>
              </a:rPr>
              <a:t>Then I checked the stationarity bytrend of the series by the testADF statistics in our case the seriesis stationary which means that we haveno need to do the process ofdifferentiation therefore I=0 and byconclusion the model the modeARIMA will be considered as aARMA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Then I checked the seasonalitywithin the series, then the series issubjected to an operation ofdifferentiation= xt-xt-365. byconclusion the model the modeARIMA will be considered as aSARMA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Furthermore, I estimated the parametersp and q using respectively the2 AC and PAC curves</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P: AR model order</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Q: MA model order.</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400" b="0" strike="noStrike" spc="-1">
                <a:latin typeface="Times New Roman"/>
                <a:ea typeface="+mn-ea"/>
              </a:rPr>
              <a:t>The values ​​obtained from these parametersare: p=0, d=0 and q=35. this has usallowed us to conclude that the model istype MA(35)</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 Lujngbox statistical test showsthat the considerate residuals of thismodel are white noise.</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Finally the ARIMA(0, 0,35) is ready to predict the valuesfutures for the 5 days of the yearJanuary 2017.</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200" b="0" strike="noStrike" spc="-1">
                <a:solidFill>
                  <a:srgbClr val="000000"/>
                </a:solidFill>
                <a:latin typeface="Times New Roman"/>
                <a:ea typeface="+mn-ea"/>
              </a:rPr>
              <a:t>Listedeeeeeeeeeeeeeeeeeeeeeeeeeeeeeeeeeeee</a:t>
            </a: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p:txBody>
      </p:sp>
      <p:sp>
        <p:nvSpPr>
          <p:cNvPr id="238" name="PlaceHolder 3"/>
          <p:cNvSpPr>
            <a:spLocks noGrp="1"/>
          </p:cNvSpPr>
          <p:nvPr>
            <p:ph type="sldNum" idx="24"/>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2345C316-9A42-41BD-ACA5-51FDEA0998E4}" type="slidenum">
              <a:rPr lang="en-US" sz="1300" b="0" strike="noStrike" spc="-1">
                <a:solidFill>
                  <a:srgbClr val="000000"/>
                </a:solidFill>
                <a:latin typeface="Times New Roman"/>
              </a:rPr>
              <a:t>8</a:t>
            </a:fld>
            <a:endParaRPr lang="en-US" sz="13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noRot="1" noChangeAspect="1"/>
          </p:cNvSpPr>
          <p:nvPr>
            <p:ph type="sldImg"/>
          </p:nvPr>
        </p:nvSpPr>
        <p:spPr>
          <a:xfrm>
            <a:off x="142875" y="766763"/>
            <a:ext cx="6811963" cy="3832225"/>
          </a:xfrm>
          <a:prstGeom prst="rect">
            <a:avLst/>
          </a:prstGeom>
          <a:ln w="0">
            <a:noFill/>
          </a:ln>
        </p:spPr>
      </p:sp>
      <p:sp>
        <p:nvSpPr>
          <p:cNvPr id="237" name="PlaceHolder 2"/>
          <p:cNvSpPr>
            <a:spLocks noGrp="1"/>
          </p:cNvSpPr>
          <p:nvPr>
            <p:ph type="body"/>
          </p:nvPr>
        </p:nvSpPr>
        <p:spPr>
          <a:xfrm>
            <a:off x="946080" y="4856040"/>
            <a:ext cx="5205960" cy="4599360"/>
          </a:xfrm>
          <a:prstGeom prst="rect">
            <a:avLst/>
          </a:prstGeom>
          <a:noFill/>
          <a:ln w="9360">
            <a:noFill/>
          </a:ln>
        </p:spPr>
        <p:txBody>
          <a:bodyPr lIns="99000" tIns="49320" rIns="99000" bIns="49320" numCol="1" spcCol="0" anchor="t">
            <a:noAutofit/>
          </a:bodyPr>
          <a:lstStyle/>
          <a:p>
            <a:pPr marL="216000" indent="-216000">
              <a:lnSpc>
                <a:spcPct val="100000"/>
              </a:lnSpc>
              <a:buNone/>
              <a:tabLst>
                <a:tab pos="0" algn="l"/>
              </a:tabLst>
            </a:pPr>
            <a:r>
              <a:rPr lang="fr-FR" sz="1400" b="0" strike="noStrike" spc="-1">
                <a:latin typeface="Arial"/>
              </a:rPr>
              <a:t>the steps that have been takenfor the development ofARIMA model are likesequels:</a:t>
            </a: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solidFill>
                  <a:srgbClr val="000000"/>
                </a:solidFill>
                <a:latin typeface="Times New Roman"/>
                <a:ea typeface="+mn-ea"/>
              </a:rPr>
              <a:t>check if we have datamissing in the series forTHE</a:t>
            </a:r>
            <a:r>
              <a:rPr lang="fr-FR" sz="1400" b="0" u="sng" strike="noStrike" spc="-1">
                <a:solidFill>
                  <a:srgbClr val="000000"/>
                </a:solidFill>
                <a:uFillTx/>
                <a:latin typeface="Times New Roman"/>
                <a:ea typeface="+mn-ea"/>
              </a:rPr>
              <a:t>replace</a:t>
            </a:r>
            <a:r>
              <a:rPr lang="fr-FR" sz="1400" b="0" strike="noStrike" spc="-1">
                <a:solidFill>
                  <a:srgbClr val="000000"/>
                </a:solidFill>
                <a:latin typeface="Times New Roman"/>
                <a:ea typeface="+mn-ea"/>
              </a:rPr>
              <a:t>byvalues</a:t>
            </a:r>
            <a:r>
              <a:rPr lang="fr-FR" sz="1400" b="0" u="sng" strike="noStrike" spc="-1">
                <a:solidFill>
                  <a:srgbClr val="000000"/>
                </a:solidFill>
                <a:uFillTx/>
                <a:latin typeface="Times New Roman"/>
                <a:ea typeface="+mn-ea"/>
              </a:rPr>
              <a:t>equal</a:t>
            </a:r>
            <a:r>
              <a:rPr lang="fr-FR" sz="1400" b="0" strike="noStrike" spc="-1">
                <a:solidFill>
                  <a:srgbClr val="000000"/>
                </a:solidFill>
                <a:latin typeface="Times New Roman"/>
                <a:ea typeface="+mn-ea"/>
              </a:rPr>
              <a:t> </a:t>
            </a:r>
            <a:r>
              <a:rPr lang="fr-FR" sz="1400" b="0" u="sng" strike="noStrike" spc="-1">
                <a:solidFill>
                  <a:srgbClr val="000000"/>
                </a:solidFill>
                <a:uFillTx/>
                <a:latin typeface="Times New Roman"/>
                <a:ea typeface="+mn-ea"/>
              </a:rPr>
              <a:t>to averages</a:t>
            </a:r>
            <a:r>
              <a:rPr lang="fr-FR" sz="1400" b="0" strike="noStrike" spc="-1">
                <a:solidFill>
                  <a:srgbClr val="000000"/>
                </a:solidFill>
                <a:latin typeface="Times New Roman"/>
                <a:ea typeface="+mn-ea"/>
              </a:rPr>
              <a:t>of themonthly values ​​relating to ayear.</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spcBef>
                <a:spcPts val="420"/>
              </a:spcBef>
              <a:buClr>
                <a:srgbClr val="000000"/>
              </a:buClr>
              <a:buFont typeface="Arial"/>
              <a:buChar char="•"/>
              <a:tabLst>
                <a:tab pos="0" algn="l"/>
              </a:tabLst>
            </a:pPr>
            <a:r>
              <a:rPr lang="fr-FR" sz="1400" b="0" strike="noStrike" spc="-1">
                <a:latin typeface="Times New Roman"/>
                <a:ea typeface="+mn-ea"/>
              </a:rPr>
              <a:t>Then I checked the stationarity bytrend of the series by the testADF statistics in our case the seriesis stationary which means that we haveno need to do the process ofdifferentiation therefore I=0 and byconclusion the model the modeARIMA will be considered as aARMA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Then I checked the seasonalitywithin the series, then the series issubjected to an operation ofdifferentiation= xt-xt-365. byconclusion the model the modeARIMA will be considered as aSARMA model.</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Furthermore, I estimated the parametersp and q using respectively the2 AC and PAC curves</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P: AR model order</a:t>
            </a:r>
            <a:endParaRPr lang="en-US" sz="1400" b="0" strike="noStrike" spc="-1">
              <a:latin typeface="Arial"/>
            </a:endParaRPr>
          </a:p>
          <a:p>
            <a:pPr>
              <a:lnSpc>
                <a:spcPct val="100000"/>
              </a:lnSpc>
              <a:buNone/>
              <a:tabLst>
                <a:tab pos="0" algn="l"/>
              </a:tabLst>
            </a:pPr>
            <a:r>
              <a:rPr lang="fr-FR" sz="1400" b="0" strike="noStrike" spc="-1">
                <a:latin typeface="Times New Roman"/>
                <a:ea typeface="+mn-ea"/>
              </a:rPr>
              <a:t>Q: MA model order.</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400" b="0" strike="noStrike" spc="-1">
                <a:latin typeface="Times New Roman"/>
                <a:ea typeface="+mn-ea"/>
              </a:rPr>
              <a:t>The values ​​obtained from these parametersare: p=0, d=0 and q=35. this has usallowed us to conclude that the model istype MA(35)</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the Lujngbox statistical test showsthat the considerate residuals of thismodel are white noise.</a:t>
            </a:r>
            <a:endParaRPr lang="en-US" sz="1400" b="0" strike="noStrike" spc="-1">
              <a:latin typeface="Arial"/>
            </a:endParaRPr>
          </a:p>
          <a:p>
            <a:pPr>
              <a:lnSpc>
                <a:spcPct val="100000"/>
              </a:lnSpc>
              <a:buNone/>
              <a:tabLst>
                <a:tab pos="0" algn="l"/>
              </a:tabLst>
            </a:pPr>
            <a:endParaRPr lang="en-US" sz="1400" b="0" strike="noStrike" spc="-1">
              <a:latin typeface="Arial"/>
            </a:endParaRPr>
          </a:p>
          <a:p>
            <a:pPr marL="171360" indent="-171360">
              <a:lnSpc>
                <a:spcPct val="100000"/>
              </a:lnSpc>
              <a:buClr>
                <a:srgbClr val="000000"/>
              </a:buClr>
              <a:buFont typeface="Arial"/>
              <a:buChar char="•"/>
              <a:tabLst>
                <a:tab pos="0" algn="l"/>
              </a:tabLst>
            </a:pPr>
            <a:r>
              <a:rPr lang="fr-FR" sz="1400" b="0" strike="noStrike" spc="-1">
                <a:latin typeface="Times New Roman"/>
                <a:ea typeface="+mn-ea"/>
              </a:rPr>
              <a:t>Finally the ARIMA(0, 0,35) is ready to predict the valuesfutures for the 5 days of the yearJanuary 2017.</a:t>
            </a: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endParaRPr lang="en-US" sz="1400" b="0" strike="noStrike" spc="-1">
              <a:latin typeface="Arial"/>
            </a:endParaRPr>
          </a:p>
          <a:p>
            <a:pPr>
              <a:lnSpc>
                <a:spcPct val="100000"/>
              </a:lnSpc>
              <a:buNone/>
              <a:tabLst>
                <a:tab pos="0" algn="l"/>
              </a:tabLst>
            </a:pPr>
            <a:r>
              <a:rPr lang="fr-FR" sz="1200" b="0" strike="noStrike" spc="-1">
                <a:solidFill>
                  <a:srgbClr val="000000"/>
                </a:solidFill>
                <a:latin typeface="Times New Roman"/>
                <a:ea typeface="+mn-ea"/>
              </a:rPr>
              <a:t>Listedeeeeeeeeeeeeeeeeeeeeeeeeeeeeeeeeeeee</a:t>
            </a: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a:p>
            <a:pPr>
              <a:lnSpc>
                <a:spcPct val="100000"/>
              </a:lnSpc>
              <a:buNone/>
              <a:tabLst>
                <a:tab pos="0" algn="l"/>
              </a:tabLst>
            </a:pPr>
            <a:endParaRPr lang="en-US" sz="1200" b="0" strike="noStrike" spc="-1">
              <a:latin typeface="Arial"/>
            </a:endParaRPr>
          </a:p>
        </p:txBody>
      </p:sp>
      <p:sp>
        <p:nvSpPr>
          <p:cNvPr id="238" name="PlaceHolder 3"/>
          <p:cNvSpPr>
            <a:spLocks noGrp="1"/>
          </p:cNvSpPr>
          <p:nvPr>
            <p:ph type="sldNum" idx="24"/>
          </p:nvPr>
        </p:nvSpPr>
        <p:spPr>
          <a:xfrm>
            <a:off x="4022640" y="9712440"/>
            <a:ext cx="3075480" cy="510120"/>
          </a:xfrm>
          <a:prstGeom prst="rect">
            <a:avLst/>
          </a:prstGeom>
          <a:noFill/>
          <a:ln w="9360">
            <a:noFill/>
          </a:ln>
        </p:spPr>
        <p:txBody>
          <a:bodyPr lIns="99000" tIns="49320" rIns="99000" bIns="49320" numCol="1" spcCol="0" anchor="b">
            <a:noAutofit/>
          </a:bodyPr>
          <a:lstStyle>
            <a:lvl1pPr>
              <a:lnSpc>
                <a:spcPct val="100000"/>
              </a:lnSpc>
              <a:buNone/>
              <a:defRPr lang="en-US" sz="1300" b="0" strike="noStrike" spc="-1">
                <a:solidFill>
                  <a:srgbClr val="000000"/>
                </a:solidFill>
                <a:latin typeface="Times New Roman"/>
              </a:defRPr>
            </a:lvl1pPr>
          </a:lstStyle>
          <a:p>
            <a:pPr>
              <a:lnSpc>
                <a:spcPct val="100000"/>
              </a:lnSpc>
              <a:buNone/>
            </a:pPr>
            <a:fld id="{2345C316-9A42-41BD-ACA5-51FDEA0998E4}" type="slidenum">
              <a:rPr lang="en-US" sz="1300" b="0" strike="noStrike" spc="-1">
                <a:solidFill>
                  <a:srgbClr val="000000"/>
                </a:solidFill>
                <a:latin typeface="Times New Roman"/>
              </a:rPr>
              <a:t>9</a:t>
            </a:fld>
            <a:endParaRPr lang="en-US" sz="1300" b="0" strike="noStrike" spc="-1">
              <a:latin typeface="Times New Roman"/>
            </a:endParaRPr>
          </a:p>
        </p:txBody>
      </p:sp>
    </p:spTree>
    <p:extLst>
      <p:ext uri="{BB962C8B-B14F-4D97-AF65-F5344CB8AC3E}">
        <p14:creationId xmlns:p14="http://schemas.microsoft.com/office/powerpoint/2010/main" val="179921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FA28BB62-8225-42D8-9D07-8AFD221F16EB}"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sldNum" idx="1"/>
          </p:nvPr>
        </p:nvSpPr>
        <p:spPr/>
        <p:txBody>
          <a:bodyPr/>
          <a:lstStyle/>
          <a:p>
            <a:fld id="{4FE8AD1D-BC64-402B-AEDF-97DCF7518EB5}"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sldNum" idx="1"/>
          </p:nvPr>
        </p:nvSpPr>
        <p:spPr/>
        <p:txBody>
          <a:bodyPr/>
          <a:lstStyle/>
          <a:p>
            <a:fld id="{CCD6F320-7E58-4297-BB67-564A8A53903C}"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sldNum" idx="1"/>
          </p:nvPr>
        </p:nvSpPr>
        <p:spPr/>
        <p:txBody>
          <a:bodyPr/>
          <a:lstStyle/>
          <a:p>
            <a:fld id="{6924C89F-A0E7-46A4-BF3E-33E07944912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7B0DD7B3-C98E-4F4A-A1BB-BA0E275033A1}"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sldNum" idx="1"/>
          </p:nvPr>
        </p:nvSpPr>
        <p:spPr/>
        <p:txBody>
          <a:bodyPr/>
          <a:lstStyle/>
          <a:p>
            <a:fld id="{92440413-C1CE-4127-8FCE-1B3DD916934E}"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sldNum" idx="1"/>
          </p:nvPr>
        </p:nvSpPr>
        <p:spPr/>
        <p:txBody>
          <a:bodyPr/>
          <a:lstStyle/>
          <a:p>
            <a:fld id="{87610353-49A9-41ED-9A07-C769C0210BA9}"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sldNum" idx="1"/>
          </p:nvPr>
        </p:nvSpPr>
        <p:spPr/>
        <p:txBody>
          <a:bodyPr/>
          <a:lstStyle/>
          <a:p>
            <a:fld id="{0E16CEDB-AE76-473F-BC07-27BF3616E2C1}"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CCF788EA-76A6-4CE3-8AED-9D05ECC1C686}"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1"/>
          </p:nvPr>
        </p:nvSpPr>
        <p:spPr/>
        <p:txBody>
          <a:bodyPr/>
          <a:lstStyle/>
          <a:p>
            <a:fld id="{781741EC-69F3-462B-80ED-7D15D63EB14F}"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1"/>
          </p:nvPr>
        </p:nvSpPr>
        <p:spPr/>
        <p:txBody>
          <a:bodyPr/>
          <a:lstStyle/>
          <a:p>
            <a:fld id="{D74F0903-111E-47C9-BA6E-3F73133FC0E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sldNum" idx="1"/>
          </p:nvPr>
        </p:nvSpPr>
        <p:spPr/>
        <p:txBody>
          <a:bodyPr/>
          <a:lstStyle/>
          <a:p>
            <a:fld id="{61BAAB54-49FD-41DE-A599-44E33DB52779}"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hyperlink" Target="file:///\\home\meteo\slides\slide45.xml"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file:///\\home\meteo\slides\slide6.xml" TargetMode="External"/><Relationship Id="rId2" Type="http://schemas.openxmlformats.org/officeDocument/2006/relationships/slideLayout" Target="../slideLayouts/slideLayout2.xml"/><Relationship Id="rId16" Type="http://schemas.openxmlformats.org/officeDocument/2006/relationships/hyperlink" Target="file:///\\home\meteo\slides\slide2.xml"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file:///\\home\meteo\slides\slide60.xml"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file:///\\home\meteo\slides\slide10.xm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9" name="Arc 7"/>
          <p:cNvSpPr/>
          <p:nvPr/>
        </p:nvSpPr>
        <p:spPr>
          <a:xfrm>
            <a:off x="-19080" y="1228680"/>
            <a:ext cx="3555000" cy="5713920"/>
          </a:xfrm>
          <a:custGeom>
            <a:avLst/>
            <a:gdLst/>
            <a:ahLst/>
            <a:cxnLst/>
            <a:rect l="l" t="t" r="r" b="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gradFill rotWithShape="0">
            <a:gsLst>
              <a:gs pos="0">
                <a:srgbClr val="000066"/>
              </a:gs>
              <a:gs pos="100000">
                <a:srgbClr val="003399"/>
              </a:gs>
            </a:gsLst>
            <a:lin ang="5400000"/>
          </a:gradFill>
          <a:ln w="0">
            <a:noFill/>
          </a:ln>
        </p:spPr>
        <p:style>
          <a:lnRef idx="0">
            <a:scrgbClr r="0" g="0" b="0"/>
          </a:lnRef>
          <a:fillRef idx="0">
            <a:scrgbClr r="0" g="0" b="0"/>
          </a:fillRef>
          <a:effectRef idx="0">
            <a:scrgbClr r="0" g="0" b="0"/>
          </a:effectRef>
          <a:fontRef idx="minor"/>
        </p:style>
      </p:sp>
      <p:sp>
        <p:nvSpPr>
          <p:cNvPr id="10" name="Rectangle 17">
            <a:hlinkClick r:id="rId14"/>
          </p:cNvPr>
          <p:cNvSpPr/>
          <p:nvPr/>
        </p:nvSpPr>
        <p:spPr>
          <a:xfrm>
            <a:off x="4572000" y="-720"/>
            <a:ext cx="2284920"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a:solidFill>
                  <a:srgbClr val="0815B8"/>
                </a:solidFill>
                <a:latin typeface="Calibri"/>
                <a:ea typeface="DejaVu Sans"/>
              </a:rPr>
              <a:t>Séries temporelles</a:t>
            </a:r>
            <a:endParaRPr lang="en-US" sz="1800" b="0" strike="noStrike" spc="-1">
              <a:latin typeface="Arial"/>
            </a:endParaRPr>
          </a:p>
        </p:txBody>
      </p:sp>
      <p:sp>
        <p:nvSpPr>
          <p:cNvPr id="2" name="Rectangle 19">
            <a:hlinkClick r:id="rId15"/>
          </p:cNvPr>
          <p:cNvSpPr/>
          <p:nvPr/>
        </p:nvSpPr>
        <p:spPr>
          <a:xfrm>
            <a:off x="9144000" y="0"/>
            <a:ext cx="304704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a:solidFill>
                  <a:srgbClr val="0815B8"/>
                </a:solidFill>
                <a:latin typeface="Calibri"/>
                <a:ea typeface="DejaVu Sans"/>
              </a:rPr>
              <a:t>Conclusions &amp; Perspectives</a:t>
            </a:r>
            <a:endParaRPr lang="en-US" sz="1800" b="0" strike="noStrike" spc="-1">
              <a:latin typeface="Arial"/>
            </a:endParaRPr>
          </a:p>
        </p:txBody>
      </p:sp>
      <p:sp>
        <p:nvSpPr>
          <p:cNvPr id="3" name="Rectangle 20">
            <a:hlinkClick r:id="rId16"/>
          </p:cNvPr>
          <p:cNvSpPr/>
          <p:nvPr/>
        </p:nvSpPr>
        <p:spPr>
          <a:xfrm>
            <a:off x="0" y="0"/>
            <a:ext cx="2284920"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a:solidFill>
                  <a:srgbClr val="0815B8"/>
                </a:solidFill>
                <a:latin typeface="Calibri"/>
                <a:ea typeface="DejaVu Sans"/>
              </a:rPr>
              <a:t>Problématique</a:t>
            </a:r>
            <a:endParaRPr lang="en-US" sz="1800" b="0" strike="noStrike" spc="-1">
              <a:latin typeface="Arial"/>
            </a:endParaRPr>
          </a:p>
        </p:txBody>
      </p:sp>
      <p:sp>
        <p:nvSpPr>
          <p:cNvPr id="4" name="Rectangle 21">
            <a:hlinkClick r:id="rId17"/>
          </p:cNvPr>
          <p:cNvSpPr/>
          <p:nvPr/>
        </p:nvSpPr>
        <p:spPr>
          <a:xfrm>
            <a:off x="2286000" y="-720"/>
            <a:ext cx="2284920"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a:solidFill>
                  <a:srgbClr val="0815B8"/>
                </a:solidFill>
                <a:latin typeface="Calibri"/>
                <a:ea typeface="DejaVu Sans"/>
              </a:rPr>
              <a:t>Etat de l’art</a:t>
            </a:r>
            <a:endParaRPr lang="en-US" sz="1800" b="0" strike="noStrike" spc="-1">
              <a:latin typeface="Arial"/>
            </a:endParaRPr>
          </a:p>
        </p:txBody>
      </p:sp>
      <p:sp>
        <p:nvSpPr>
          <p:cNvPr id="5" name="Rectangle 12">
            <a:hlinkClick r:id="rId18"/>
          </p:cNvPr>
          <p:cNvSpPr/>
          <p:nvPr/>
        </p:nvSpPr>
        <p:spPr>
          <a:xfrm>
            <a:off x="6858000" y="0"/>
            <a:ext cx="2284920"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a:solidFill>
                  <a:srgbClr val="0815B8"/>
                </a:solidFill>
                <a:latin typeface="Calibri"/>
                <a:ea typeface="DejaVu Sans"/>
              </a:rPr>
              <a:t>Apprentissage profond</a:t>
            </a:r>
            <a:endParaRPr lang="en-US" sz="1800" b="0" strike="noStrike" spc="-1">
              <a:latin typeface="Arial"/>
            </a:endParaRPr>
          </a:p>
        </p:txBody>
      </p:sp>
      <p:sp>
        <p:nvSpPr>
          <p:cNvPr id="6" name="PlaceHolder 1"/>
          <p:cNvSpPr>
            <a:spLocks noGrp="1"/>
          </p:cNvSpPr>
          <p:nvPr>
            <p:ph type="sldNum" idx="1"/>
          </p:nvPr>
        </p:nvSpPr>
        <p:spPr>
          <a:xfrm>
            <a:off x="11446200" y="6476040"/>
            <a:ext cx="744840" cy="380880"/>
          </a:xfrm>
          <a:prstGeom prst="rect">
            <a:avLst/>
          </a:prstGeom>
          <a:noFill/>
          <a:ln w="0">
            <a:noFill/>
          </a:ln>
        </p:spPr>
        <p:txBody>
          <a:bodyPr lIns="90000" tIns="45000" rIns="90000" bIns="45000" anchor="t">
            <a:noAutofit/>
          </a:bodyPr>
          <a:lstStyle>
            <a:lvl1pPr algn="r">
              <a:lnSpc>
                <a:spcPct val="100000"/>
              </a:lnSpc>
              <a:buNone/>
              <a:defRPr lang="fr-FR" sz="2800" b="1" strike="noStrike" spc="-1">
                <a:solidFill>
                  <a:srgbClr val="FFC800"/>
                </a:solidFill>
                <a:latin typeface="Arial"/>
              </a:defRPr>
            </a:lvl1pPr>
          </a:lstStyle>
          <a:p>
            <a:pPr algn="r">
              <a:lnSpc>
                <a:spcPct val="100000"/>
              </a:lnSpc>
              <a:buNone/>
            </a:pPr>
            <a:fld id="{861E532A-3C3E-4A49-8662-531019FA49BC}" type="slidenum">
              <a:rPr lang="fr-FR" sz="2800" b="1" strike="noStrike" spc="-1">
                <a:solidFill>
                  <a:srgbClr val="FFC800"/>
                </a:solidFill>
                <a:latin typeface="Arial"/>
              </a:rPr>
              <a:t>‹#›</a:t>
            </a:fld>
            <a:endParaRPr lang="en-US" sz="2800" b="0" strike="noStrike" spc="-1">
              <a:latin typeface="Times New Roman"/>
            </a:endParaRPr>
          </a:p>
        </p:txBody>
      </p:sp>
      <p:sp>
        <p:nvSpPr>
          <p:cNvPr id="7"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8"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latin typeface="Arial"/>
              </a:rPr>
              <a:t>Second Outline Level</a:t>
            </a:r>
          </a:p>
          <a:p>
            <a:pPr marL="1296000" lvl="2" indent="-288000">
              <a:spcBef>
                <a:spcPts val="850"/>
              </a:spcBef>
              <a:buClr>
                <a:srgbClr val="FFFFFF"/>
              </a:buClr>
              <a:buSzPct val="45000"/>
              <a:buFont typeface="Wingdings" charset="2"/>
              <a:buChar char=""/>
            </a:pPr>
            <a:r>
              <a:rPr lang="en-US" sz="2400" b="0" strike="noStrike" spc="-1">
                <a:latin typeface="Arial"/>
              </a:rPr>
              <a:t>Third Outline Level</a:t>
            </a:r>
          </a:p>
          <a:p>
            <a:pPr marL="1728000" lvl="3" indent="-216000">
              <a:spcBef>
                <a:spcPts val="567"/>
              </a:spcBef>
              <a:buClr>
                <a:srgbClr val="FFFFFF"/>
              </a:buClr>
              <a:buSzPct val="75000"/>
              <a:buFont typeface="Symbol" charset="2"/>
              <a:buChar char=""/>
            </a:pPr>
            <a:r>
              <a:rPr lang="en-US" sz="2000" b="0" strike="noStrike" spc="-1">
                <a:latin typeface="Arial"/>
              </a:rPr>
              <a:t>Fourth Outline Level</a:t>
            </a:r>
          </a:p>
          <a:p>
            <a:pPr marL="2160000" lvl="4" indent="-216000">
              <a:spcBef>
                <a:spcPts val="283"/>
              </a:spcBef>
              <a:buClr>
                <a:srgbClr val="FFFFFF"/>
              </a:buClr>
              <a:buSzPct val="45000"/>
              <a:buFont typeface="Wingdings" charset="2"/>
              <a:buChar char=""/>
            </a:pPr>
            <a:r>
              <a:rPr lang="en-US" sz="2000" b="0" strike="noStrike" spc="-1">
                <a:latin typeface="Arial"/>
              </a:rPr>
              <a:t>Fifth Outline Level</a:t>
            </a:r>
          </a:p>
          <a:p>
            <a:pPr marL="2592000" lvl="5" indent="-216000">
              <a:spcBef>
                <a:spcPts val="283"/>
              </a:spcBef>
              <a:buClr>
                <a:srgbClr val="FFFFFF"/>
              </a:buClr>
              <a:buSzPct val="45000"/>
              <a:buFont typeface="Wingdings" charset="2"/>
              <a:buChar char=""/>
            </a:pPr>
            <a:r>
              <a:rPr lang="en-US" sz="2000" b="0" strike="noStrike" spc="-1">
                <a:latin typeface="Arial"/>
              </a:rPr>
              <a:t>Sixth Outline Level</a:t>
            </a:r>
          </a:p>
          <a:p>
            <a:pPr marL="3024000" lvl="6" indent="-216000">
              <a:spcBef>
                <a:spcPts val="283"/>
              </a:spcBef>
              <a:buClr>
                <a:srgbClr val="FFFFFF"/>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slide" Target="slide16.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slide" Target="slide17.xml"/><Relationship Id="rId5" Type="http://schemas.openxmlformats.org/officeDocument/2006/relationships/slide" Target="slide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16.xml"/><Relationship Id="rId4" Type="http://schemas.openxmlformats.org/officeDocument/2006/relationships/slide" Target="slide17.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slide" Target="slide16.xml"/><Relationship Id="rId4" Type="http://schemas.openxmlformats.org/officeDocument/2006/relationships/slide" Target="slide17.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slide" Target="slide16.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slide" Target="slide16.xml"/><Relationship Id="rId4" Type="http://schemas.openxmlformats.org/officeDocument/2006/relationships/slide" Target="slide17.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slide" Target="slide16.xml"/><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slide" Target="slide16.xml"/><Relationship Id="rId4" Type="http://schemas.openxmlformats.org/officeDocument/2006/relationships/slide" Target="slide17.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slide" Target="slide16.xml"/><Relationship Id="rId4" Type="http://schemas.openxmlformats.org/officeDocument/2006/relationships/slide" Target="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slide" Target="slide16.xml"/><Relationship Id="rId4" Type="http://schemas.openxmlformats.org/officeDocument/2006/relationships/slide" Target="sl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slide" Target="slide16.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17.xml"/><Relationship Id="rId5" Type="http://schemas.openxmlformats.org/officeDocument/2006/relationships/slide" Target="slide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3.png"/><Relationship Id="rId7"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slide" Target="slide16.xml"/></Relationships>
</file>

<file path=ppt/slides/_rels/slide5.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7.png"/><Relationship Id="rId7"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slide" Target="slide1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slide" Target="slide17.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12.png"/><Relationship Id="rId7"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16.xml"/></Relationships>
</file>

<file path=ppt/slides/_rels/slide8.xml.rels><?xml version="1.0" encoding="UTF-8" standalone="yes"?>
<Relationships xmlns="http://schemas.openxmlformats.org/package/2006/relationships"><Relationship Id="rId8" Type="http://schemas.openxmlformats.org/officeDocument/2006/relationships/slide" Target="slide16.xml"/><Relationship Id="rId3" Type="http://schemas.openxmlformats.org/officeDocument/2006/relationships/image" Target="../media/image13.png"/><Relationship Id="rId7" Type="http://schemas.openxmlformats.org/officeDocument/2006/relationships/slide" Target="slide17.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16.xml"/><Relationship Id="rId5" Type="http://schemas.openxmlformats.org/officeDocument/2006/relationships/slide" Target="slide17.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2"/>
          <p:cNvSpPr/>
          <p:nvPr/>
        </p:nvSpPr>
        <p:spPr>
          <a:xfrm>
            <a:off x="694440" y="2136960"/>
            <a:ext cx="11073600" cy="167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noAutofit/>
          </a:bodyPr>
          <a:lstStyle/>
          <a:p>
            <a:pPr algn="ctr">
              <a:lnSpc>
                <a:spcPct val="100000"/>
              </a:lnSpc>
              <a:buNone/>
            </a:pPr>
            <a:r>
              <a:rPr lang="fr-FR" sz="3600" b="1" strike="noStrike" spc="-1" dirty="0" err="1">
                <a:solidFill>
                  <a:srgbClr val="FFFF00"/>
                </a:solidFill>
                <a:latin typeface="Arial"/>
                <a:ea typeface="DejaVu Sans"/>
              </a:rPr>
              <a:t>Analysis</a:t>
            </a:r>
            <a:r>
              <a:rPr lang="fr-FR" sz="3600" b="1" strike="noStrike" spc="-1" dirty="0">
                <a:solidFill>
                  <a:srgbClr val="FFFF00"/>
                </a:solidFill>
                <a:latin typeface="Arial"/>
                <a:ea typeface="DejaVu Sans"/>
              </a:rPr>
              <a:t> of time </a:t>
            </a:r>
            <a:r>
              <a:rPr lang="en-US" sz="3600" b="1" strike="noStrike" spc="-1" dirty="0">
                <a:solidFill>
                  <a:srgbClr val="FFFF00"/>
                </a:solidFill>
                <a:latin typeface="Arial"/>
                <a:ea typeface="DejaVu Sans"/>
              </a:rPr>
              <a:t>series</a:t>
            </a:r>
            <a:r>
              <a:rPr lang="fr-FR" sz="3600" b="1" strike="noStrike" spc="-1" dirty="0">
                <a:solidFill>
                  <a:srgbClr val="FFFF00"/>
                </a:solidFill>
                <a:latin typeface="Arial"/>
                <a:ea typeface="DejaVu Sans"/>
              </a:rPr>
              <a:t> for  building an </a:t>
            </a:r>
            <a:r>
              <a:rPr lang="fr-FR" sz="3600" b="1" spc="-1" dirty="0" err="1">
                <a:solidFill>
                  <a:srgbClr val="FFFF00"/>
                </a:solidFill>
                <a:latin typeface="Arial"/>
                <a:ea typeface="DejaVu Sans"/>
              </a:rPr>
              <a:t>e</a:t>
            </a:r>
            <a:r>
              <a:rPr lang="fr-FR" sz="3600" b="1" strike="noStrike" spc="-1" dirty="0" err="1">
                <a:solidFill>
                  <a:srgbClr val="FFFF00"/>
                </a:solidFill>
                <a:latin typeface="Arial"/>
                <a:ea typeface="DejaVu Sans"/>
              </a:rPr>
              <a:t>lectric</a:t>
            </a:r>
            <a:r>
              <a:rPr lang="fr-FR" sz="3600" b="1" strike="noStrike" spc="-1" dirty="0">
                <a:solidFill>
                  <a:srgbClr val="FFFF00"/>
                </a:solidFill>
                <a:latin typeface="Arial"/>
                <a:ea typeface="DejaVu Sans"/>
              </a:rPr>
              <a:t> production </a:t>
            </a:r>
            <a:r>
              <a:rPr lang="fr-FR" sz="3600" b="1" strike="noStrike" spc="-1" dirty="0" err="1">
                <a:solidFill>
                  <a:srgbClr val="FFFF00"/>
                </a:solidFill>
                <a:latin typeface="Arial"/>
                <a:ea typeface="DejaVu Sans"/>
              </a:rPr>
              <a:t>prediction</a:t>
            </a:r>
            <a:r>
              <a:rPr lang="fr-FR" sz="3600" b="1" strike="noStrike" spc="-1" dirty="0">
                <a:solidFill>
                  <a:srgbClr val="FFFF00"/>
                </a:solidFill>
                <a:latin typeface="Arial"/>
                <a:ea typeface="DejaVu Sans"/>
              </a:rPr>
              <a:t> model</a:t>
            </a:r>
            <a:endParaRPr lang="en-US" sz="3600" b="0" strike="noStrike" spc="-1" dirty="0">
              <a:latin typeface="Arial"/>
            </a:endParaRPr>
          </a:p>
        </p:txBody>
      </p:sp>
      <p:sp>
        <p:nvSpPr>
          <p:cNvPr id="52" name="Rectangle 19"/>
          <p:cNvSpPr/>
          <p:nvPr/>
        </p:nvSpPr>
        <p:spPr>
          <a:xfrm>
            <a:off x="3747349" y="4410774"/>
            <a:ext cx="5656462" cy="521766"/>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spcBef>
                <a:spcPts val="1400"/>
              </a:spcBef>
              <a:buNone/>
            </a:pPr>
            <a:r>
              <a:rPr lang="fr-FR" sz="2800" b="1" u="sng" strike="noStrike" spc="-1" dirty="0">
                <a:solidFill>
                  <a:srgbClr val="FFFFFF"/>
                </a:solidFill>
                <a:uFillTx/>
                <a:latin typeface="Arial"/>
                <a:ea typeface="DejaVu Sans"/>
              </a:rPr>
              <a:t>Hadi </a:t>
            </a:r>
            <a:r>
              <a:rPr lang="fr-FR" sz="2800" b="1" u="sng" strike="noStrike" spc="-1" dirty="0" err="1">
                <a:solidFill>
                  <a:srgbClr val="FFFFFF"/>
                </a:solidFill>
                <a:uFillTx/>
                <a:latin typeface="Arial"/>
                <a:ea typeface="DejaVu Sans"/>
              </a:rPr>
              <a:t>AlDhaywi</a:t>
            </a:r>
            <a:r>
              <a:rPr lang="fr-FR" sz="2800" b="1" u="sng" spc="-1" dirty="0">
                <a:solidFill>
                  <a:srgbClr val="FFFFFF"/>
                </a:solidFill>
                <a:latin typeface="Arial"/>
                <a:ea typeface="DejaVu Sans"/>
              </a:rPr>
              <a:t> / Hussein </a:t>
            </a:r>
            <a:r>
              <a:rPr lang="fr-FR" sz="2800" b="1" u="sng" spc="-1" dirty="0" err="1">
                <a:solidFill>
                  <a:srgbClr val="FFFFFF"/>
                </a:solidFill>
                <a:latin typeface="Arial"/>
                <a:ea typeface="DejaVu Sans"/>
              </a:rPr>
              <a:t>kshour</a:t>
            </a:r>
            <a:endParaRPr lang="en-US" sz="2800" b="0" strike="noStrike" spc="-1" dirty="0">
              <a:latin typeface="Arial"/>
            </a:endParaRPr>
          </a:p>
        </p:txBody>
      </p:sp>
      <p:sp>
        <p:nvSpPr>
          <p:cNvPr id="53" name="Rectangle 6"/>
          <p:cNvSpPr/>
          <p:nvPr/>
        </p:nvSpPr>
        <p:spPr>
          <a:xfrm>
            <a:off x="5385009" y="6058080"/>
            <a:ext cx="2381142" cy="521766"/>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spcBef>
                <a:spcPts val="1400"/>
              </a:spcBef>
              <a:buNone/>
            </a:pPr>
            <a:r>
              <a:rPr lang="en-US" sz="2800" b="1" spc="-1" dirty="0">
                <a:solidFill>
                  <a:srgbClr val="FFFFFF"/>
                </a:solidFill>
                <a:latin typeface="Arial"/>
                <a:ea typeface="DejaVu Sans"/>
              </a:rPr>
              <a:t>May</a:t>
            </a:r>
            <a:r>
              <a:rPr lang="en-US" sz="2800" b="1" strike="noStrike" spc="-1" dirty="0">
                <a:solidFill>
                  <a:srgbClr val="FFFFFF"/>
                </a:solidFill>
                <a:latin typeface="Arial"/>
                <a:ea typeface="DejaVu Sans"/>
              </a:rPr>
              <a:t> 25, 2024</a:t>
            </a:r>
            <a:endParaRPr lang="en-US" sz="2800" b="0" strike="noStrike" spc="-1" dirty="0">
              <a:latin typeface="Arial"/>
            </a:endParaRPr>
          </a:p>
        </p:txBody>
      </p:sp>
      <p:sp>
        <p:nvSpPr>
          <p:cNvPr id="54" name="Rectangle 1"/>
          <p:cNvSpPr/>
          <p:nvPr/>
        </p:nvSpPr>
        <p:spPr>
          <a:xfrm>
            <a:off x="0" y="0"/>
            <a:ext cx="12191040" cy="64044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55" name="Rectangle 7"/>
          <p:cNvSpPr/>
          <p:nvPr/>
        </p:nvSpPr>
        <p:spPr>
          <a:xfrm>
            <a:off x="2007720" y="-3960"/>
            <a:ext cx="10182960" cy="640440"/>
          </a:xfrm>
          <a:prstGeom prst="rect">
            <a:avLst/>
          </a:prstGeom>
          <a:solidFill>
            <a:srgbClr val="002060"/>
          </a:solidFill>
          <a:ln w="9525">
            <a:noFill/>
          </a:ln>
        </p:spPr>
        <p:style>
          <a:lnRef idx="0">
            <a:scrgbClr r="0" g="0" b="0"/>
          </a:lnRef>
          <a:fillRef idx="0">
            <a:scrgbClr r="0" g="0" b="0"/>
          </a:fillRef>
          <a:effectRef idx="0">
            <a:scrgbClr r="0" g="0" b="0"/>
          </a:effectRef>
          <a:fontRef idx="minor"/>
        </p:style>
        <p:txBody>
          <a:bodyPr/>
          <a:lstStyle/>
          <a:p>
            <a:endParaRPr lang="en-US"/>
          </a:p>
        </p:txBody>
      </p:sp>
      <p:sp>
        <p:nvSpPr>
          <p:cNvPr id="56" name="PlaceHolder 1"/>
          <p:cNvSpPr>
            <a:spLocks noGrp="1"/>
          </p:cNvSpPr>
          <p:nvPr>
            <p:ph type="sldNum" idx="5"/>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0209B873-D739-482E-AB3F-88071500C5E3}" type="slidenum">
              <a:rPr lang="fr-FR" sz="2800" b="1" strike="noStrike" spc="-1">
                <a:solidFill>
                  <a:srgbClr val="FFC800"/>
                </a:solidFill>
                <a:latin typeface="Arial"/>
              </a:rPr>
              <a:t>1</a:t>
            </a:fld>
            <a:endParaRPr lang="en-US" sz="2800" b="0" strike="noStrike" spc="-1">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04" name="TextBox 28"/>
          <p:cNvSpPr/>
          <p:nvPr/>
        </p:nvSpPr>
        <p:spPr>
          <a:xfrm>
            <a:off x="229320" y="734013"/>
            <a:ext cx="6627600" cy="4294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en-US" sz="2200" b="0" strike="noStrike" spc="-1" dirty="0">
                <a:solidFill>
                  <a:srgbClr val="FFC800"/>
                </a:solidFill>
                <a:latin typeface="Calibri"/>
                <a:ea typeface="DejaVu Sans"/>
              </a:rPr>
              <a:t>Comparison:</a:t>
            </a:r>
            <a:endParaRPr lang="en-US" sz="2200" b="0" strike="noStrike" spc="-1" dirty="0">
              <a:latin typeface="Arial"/>
            </a:endParaRPr>
          </a:p>
        </p:txBody>
      </p:sp>
      <p:sp>
        <p:nvSpPr>
          <p:cNvPr id="105" name="PlaceHolder 1"/>
          <p:cNvSpPr>
            <a:spLocks noGrp="1"/>
          </p:cNvSpPr>
          <p:nvPr>
            <p:ph type="sldNum" idx="4294967295"/>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D231AF8E-E694-4EAC-92D6-810631A6C1BC}" type="slidenum">
              <a:rPr lang="fr-FR" sz="2800" b="1" strike="noStrike" spc="-1">
                <a:solidFill>
                  <a:srgbClr val="FFC800"/>
                </a:solidFill>
                <a:latin typeface="Arial"/>
              </a:rPr>
              <a:t>10</a:t>
            </a:fld>
            <a:endParaRPr lang="en-US" sz="2800" b="0" strike="noStrike" spc="-1">
              <a:latin typeface="Times New Roman"/>
            </a:endParaRPr>
          </a:p>
        </p:txBody>
      </p:sp>
      <p:sp>
        <p:nvSpPr>
          <p:cNvPr id="5" name="TextBox 4"/>
          <p:cNvSpPr txBox="1"/>
          <p:nvPr/>
        </p:nvSpPr>
        <p:spPr>
          <a:xfrm>
            <a:off x="487245" y="1597311"/>
            <a:ext cx="1528564" cy="430887"/>
          </a:xfrm>
          <a:prstGeom prst="rect">
            <a:avLst/>
          </a:prstGeom>
          <a:noFill/>
        </p:spPr>
        <p:txBody>
          <a:bodyPr wrap="square" rtlCol="0">
            <a:spAutoFit/>
          </a:bodyPr>
          <a:lstStyle/>
          <a:p>
            <a:pPr marL="285750" indent="-285750">
              <a:buFont typeface="Arial" panose="020B0604020202020204" pitchFamily="34" charset="0"/>
              <a:buChar char="•"/>
            </a:pPr>
            <a:r>
              <a:rPr lang="en-US" sz="2200" spc="-1" dirty="0">
                <a:solidFill>
                  <a:srgbClr val="FFC800"/>
                </a:solidFill>
                <a:latin typeface="Calibri"/>
                <a:ea typeface="DejaVu Sans"/>
              </a:rPr>
              <a:t>SARIMA</a:t>
            </a:r>
            <a:endParaRPr lang="en-US" dirty="0"/>
          </a:p>
        </p:txBody>
      </p:sp>
      <p:pic>
        <p:nvPicPr>
          <p:cNvPr id="6" name="Picture 5"/>
          <p:cNvPicPr>
            <a:picLocks noChangeAspect="1"/>
          </p:cNvPicPr>
          <p:nvPr/>
        </p:nvPicPr>
        <p:blipFill>
          <a:blip r:embed="rId3"/>
          <a:stretch>
            <a:fillRect/>
          </a:stretch>
        </p:blipFill>
        <p:spPr>
          <a:xfrm>
            <a:off x="721203" y="2067625"/>
            <a:ext cx="6624721" cy="1004076"/>
          </a:xfrm>
          <a:prstGeom prst="rect">
            <a:avLst/>
          </a:prstGeom>
        </p:spPr>
      </p:pic>
      <p:sp>
        <p:nvSpPr>
          <p:cNvPr id="22" name="TextBox 21"/>
          <p:cNvSpPr txBox="1"/>
          <p:nvPr/>
        </p:nvSpPr>
        <p:spPr>
          <a:xfrm>
            <a:off x="487245" y="3461793"/>
            <a:ext cx="1528564" cy="430887"/>
          </a:xfrm>
          <a:prstGeom prst="rect">
            <a:avLst/>
          </a:prstGeom>
          <a:noFill/>
        </p:spPr>
        <p:txBody>
          <a:bodyPr wrap="square" rtlCol="0">
            <a:spAutoFit/>
          </a:bodyPr>
          <a:lstStyle/>
          <a:p>
            <a:pPr marL="285750" indent="-285750">
              <a:buFont typeface="Arial" panose="020B0604020202020204" pitchFamily="34" charset="0"/>
              <a:buChar char="•"/>
            </a:pPr>
            <a:r>
              <a:rPr lang="en-US" sz="2200" spc="-1" dirty="0">
                <a:solidFill>
                  <a:srgbClr val="FFC800"/>
                </a:solidFill>
                <a:latin typeface="Calibri"/>
                <a:ea typeface="DejaVu Sans"/>
              </a:rPr>
              <a:t>ARIMA</a:t>
            </a:r>
            <a:endParaRPr lang="en-US" dirty="0"/>
          </a:p>
        </p:txBody>
      </p:sp>
      <p:pic>
        <p:nvPicPr>
          <p:cNvPr id="24" name="Picture 23"/>
          <p:cNvPicPr>
            <a:picLocks noChangeAspect="1"/>
          </p:cNvPicPr>
          <p:nvPr/>
        </p:nvPicPr>
        <p:blipFill>
          <a:blip r:embed="rId4"/>
          <a:stretch>
            <a:fillRect/>
          </a:stretch>
        </p:blipFill>
        <p:spPr>
          <a:xfrm>
            <a:off x="721203" y="3891960"/>
            <a:ext cx="6470346" cy="940724"/>
          </a:xfrm>
          <a:prstGeom prst="rect">
            <a:avLst/>
          </a:prstGeom>
        </p:spPr>
      </p:pic>
      <p:sp>
        <p:nvSpPr>
          <p:cNvPr id="7" name="TextBox 6"/>
          <p:cNvSpPr txBox="1"/>
          <p:nvPr/>
        </p:nvSpPr>
        <p:spPr>
          <a:xfrm>
            <a:off x="7789332" y="3005091"/>
            <a:ext cx="3556000" cy="1200329"/>
          </a:xfrm>
          <a:prstGeom prst="rect">
            <a:avLst/>
          </a:prstGeom>
          <a:noFill/>
        </p:spPr>
        <p:txBody>
          <a:bodyPr wrap="square" rtlCol="0">
            <a:spAutoFit/>
          </a:bodyPr>
          <a:lstStyle/>
          <a:p>
            <a:r>
              <a:rPr lang="en-US" b="1" spc="-1" dirty="0">
                <a:solidFill>
                  <a:schemeClr val="bg1"/>
                </a:solidFill>
                <a:latin typeface="Calibri"/>
              </a:rPr>
              <a:t>SARIMA model has a lower RMSE compared to the ARIMA model which means SARIMA is more accurate</a:t>
            </a:r>
            <a:endParaRPr lang="en-US" dirty="0"/>
          </a:p>
        </p:txBody>
      </p:sp>
      <p:sp>
        <p:nvSpPr>
          <p:cNvPr id="27" name="Rectangle 11">
            <a:hlinkClick r:id="rId5"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28" name="Rectangle 12">
            <a:hlinkClick r:id="rId6"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29" name="Rectangle 18">
            <a:hlinkClick r:id="rId7"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dirty="0" smtClean="0">
                <a:solidFill>
                  <a:srgbClr val="BFBFBF"/>
                </a:solidFill>
                <a:latin typeface="Calibri"/>
                <a:ea typeface="DejaVu Sans"/>
              </a:rPr>
              <a:t>VAR</a:t>
            </a:r>
            <a:endParaRPr lang="en-US" sz="1800" b="0" strike="noStrike" spc="-1" dirty="0">
              <a:latin typeface="Arial"/>
            </a:endParaRPr>
          </a:p>
        </p:txBody>
      </p:sp>
      <p:sp>
        <p:nvSpPr>
          <p:cNvPr id="30" name="Rectangle 29">
            <a:hlinkClick r:id="rId5"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31" name="Rectangle 11">
            <a:hlinkClick r:id="rId5"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32" name="Rectangle 11">
            <a:hlinkClick r:id="rId5"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33" name="Rectangle 11">
            <a:hlinkClick r:id="rId5"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34" name="Rectangle 11">
            <a:hlinkClick r:id="rId5"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0815B8"/>
                </a:solidFill>
                <a:latin typeface="Calibri"/>
                <a:ea typeface="DejaVu Sans"/>
              </a:rPr>
              <a:t>Comparison</a:t>
            </a:r>
            <a:endParaRPr lang="en-US" b="1" spc="-1" dirty="0">
              <a:solidFill>
                <a:srgbClr val="0815B8"/>
              </a:solidFill>
              <a:latin typeface="Calibri"/>
              <a:ea typeface="DejaVu Sans"/>
            </a:endParaRPr>
          </a:p>
        </p:txBody>
      </p:sp>
    </p:spTree>
    <p:extLst>
      <p:ext uri="{BB962C8B-B14F-4D97-AF65-F5344CB8AC3E}">
        <p14:creationId xmlns:p14="http://schemas.microsoft.com/office/powerpoint/2010/main" val="256094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35" name="TextBox 11"/>
          <p:cNvSpPr/>
          <p:nvPr/>
        </p:nvSpPr>
        <p:spPr>
          <a:xfrm>
            <a:off x="409680" y="1257840"/>
            <a:ext cx="55353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spcBef>
                <a:spcPts val="1199"/>
              </a:spcBef>
              <a:buClr>
                <a:srgbClr val="FFC800"/>
              </a:buClr>
              <a:buFont typeface="Wingdings" charset="2"/>
              <a:buChar char=""/>
            </a:pPr>
            <a:r>
              <a:rPr lang="fr-FR" sz="2400" b="1" strike="noStrike" spc="-1" dirty="0">
                <a:solidFill>
                  <a:srgbClr val="FFC800"/>
                </a:solidFill>
                <a:latin typeface="Calibri"/>
                <a:ea typeface="DejaVu Sans"/>
              </a:rPr>
              <a:t>Limitations of ARIMA</a:t>
            </a:r>
            <a:endParaRPr lang="en-US" sz="2400" b="0" strike="noStrike" spc="-1" dirty="0">
              <a:latin typeface="Arial"/>
            </a:endParaRPr>
          </a:p>
        </p:txBody>
      </p:sp>
      <p:sp>
        <p:nvSpPr>
          <p:cNvPr id="136" name="Rectangle 12"/>
          <p:cNvSpPr/>
          <p:nvPr/>
        </p:nvSpPr>
        <p:spPr>
          <a:xfrm>
            <a:off x="837360" y="1495260"/>
            <a:ext cx="10215360" cy="222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1199"/>
              </a:spcBef>
              <a:buNone/>
            </a:pPr>
            <a:endParaRPr lang="en-US" sz="2200" b="0" strike="noStrike" spc="-1" dirty="0">
              <a:latin typeface="Arial"/>
            </a:endParaRPr>
          </a:p>
          <a:p>
            <a:pPr marL="457200" indent="-457200">
              <a:lnSpc>
                <a:spcPct val="100000"/>
              </a:lnSpc>
              <a:spcBef>
                <a:spcPts val="1199"/>
              </a:spcBef>
              <a:buClr>
                <a:srgbClr val="FFFF00"/>
              </a:buClr>
              <a:buFont typeface="Wingdings" charset="2"/>
              <a:buChar char=""/>
            </a:pPr>
            <a:r>
              <a:rPr lang="fr-FR" sz="2200" b="1" strike="noStrike" spc="-1" dirty="0">
                <a:solidFill>
                  <a:srgbClr val="FFFF00"/>
                </a:solidFill>
                <a:latin typeface="Calibri"/>
                <a:ea typeface="DejaVu Sans"/>
              </a:rPr>
              <a:t>Uni variable: </a:t>
            </a:r>
            <a:r>
              <a:rPr lang="fr-FR" sz="2200" b="1" strike="noStrike" spc="-1" dirty="0" err="1">
                <a:solidFill>
                  <a:srgbClr val="FFFF00"/>
                </a:solidFill>
                <a:latin typeface="Calibri"/>
                <a:ea typeface="DejaVu Sans"/>
              </a:rPr>
              <a:t>receives</a:t>
            </a:r>
            <a:r>
              <a:rPr lang="fr-FR" sz="2200" b="1" strike="noStrike" spc="-1" dirty="0">
                <a:solidFill>
                  <a:srgbClr val="FFFF00"/>
                </a:solidFill>
                <a:latin typeface="Calibri"/>
                <a:ea typeface="DejaVu Sans"/>
              </a:rPr>
              <a:t> a single variable as input</a:t>
            </a:r>
            <a:endParaRPr lang="en-US" sz="2200" b="0" strike="noStrike" spc="-1" dirty="0">
              <a:latin typeface="Arial"/>
            </a:endParaRPr>
          </a:p>
          <a:p>
            <a:pPr>
              <a:lnSpc>
                <a:spcPct val="100000"/>
              </a:lnSpc>
              <a:spcBef>
                <a:spcPts val="1199"/>
              </a:spcBef>
              <a:buNone/>
            </a:pPr>
            <a:endParaRPr lang="en-US" sz="2200" b="0" strike="noStrike" spc="-1" dirty="0">
              <a:latin typeface="Arial"/>
            </a:endParaRPr>
          </a:p>
          <a:p>
            <a:pPr marL="457200" indent="-457200">
              <a:lnSpc>
                <a:spcPct val="100000"/>
              </a:lnSpc>
              <a:spcBef>
                <a:spcPts val="1199"/>
              </a:spcBef>
              <a:buClr>
                <a:srgbClr val="FFFF00"/>
              </a:buClr>
              <a:buFont typeface="Wingdings" charset="2"/>
              <a:buChar char=""/>
            </a:pPr>
            <a:r>
              <a:rPr lang="fr-FR" sz="2200" b="1" strike="noStrike" spc="-1" dirty="0">
                <a:solidFill>
                  <a:srgbClr val="FFFF00"/>
                </a:solidFill>
                <a:latin typeface="Calibri"/>
                <a:ea typeface="DejaVu Sans"/>
              </a:rPr>
              <a:t>Interaction </a:t>
            </a:r>
            <a:r>
              <a:rPr lang="fr-FR" sz="2200" b="1" strike="noStrike" spc="-1" dirty="0" err="1">
                <a:solidFill>
                  <a:srgbClr val="FFFF00"/>
                </a:solidFill>
                <a:latin typeface="Calibri"/>
                <a:ea typeface="DejaVu Sans"/>
              </a:rPr>
              <a:t>between</a:t>
            </a:r>
            <a:r>
              <a:rPr lang="fr-FR" sz="2200" b="1" strike="noStrike" spc="-1" dirty="0">
                <a:solidFill>
                  <a:srgbClr val="FFFF00"/>
                </a:solidFill>
                <a:latin typeface="Calibri"/>
                <a:ea typeface="DejaVu Sans"/>
              </a:rPr>
              <a:t> </a:t>
            </a:r>
            <a:r>
              <a:rPr lang="fr-FR" sz="2200" b="1" strike="noStrike" spc="-1" dirty="0" err="1">
                <a:solidFill>
                  <a:srgbClr val="FFFF00"/>
                </a:solidFill>
                <a:latin typeface="Calibri"/>
                <a:ea typeface="DejaVu Sans"/>
              </a:rPr>
              <a:t>parameters</a:t>
            </a:r>
            <a:r>
              <a:rPr lang="fr-FR" sz="2200" b="1" strike="noStrike" spc="-1" dirty="0">
                <a:solidFill>
                  <a:srgbClr val="FFFF00"/>
                </a:solidFill>
                <a:latin typeface="Calibri"/>
                <a:ea typeface="DejaVu Sans"/>
              </a:rPr>
              <a:t>: ignores one variable over the </a:t>
            </a:r>
            <a:r>
              <a:rPr lang="fr-FR" sz="2200" b="1" strike="noStrike" spc="-1" dirty="0" err="1">
                <a:solidFill>
                  <a:srgbClr val="FFFF00"/>
                </a:solidFill>
                <a:latin typeface="Calibri"/>
                <a:ea typeface="DejaVu Sans"/>
              </a:rPr>
              <a:t>others</a:t>
            </a:r>
            <a:endParaRPr lang="en-US" sz="2200" b="0" strike="noStrike" spc="-1" dirty="0">
              <a:latin typeface="Arial"/>
            </a:endParaRPr>
          </a:p>
        </p:txBody>
      </p:sp>
      <p:sp>
        <p:nvSpPr>
          <p:cNvPr id="137" name="PlaceHolder 1"/>
          <p:cNvSpPr>
            <a:spLocks noGrp="1"/>
          </p:cNvSpPr>
          <p:nvPr>
            <p:ph type="sldNum" idx="11"/>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C542BEE3-8961-45BE-962B-82A0DB5C4D98}" type="slidenum">
              <a:rPr lang="fr-FR" sz="2800" b="1" strike="noStrike" spc="-1">
                <a:solidFill>
                  <a:srgbClr val="FFC800"/>
                </a:solidFill>
                <a:latin typeface="Arial"/>
              </a:rPr>
              <a:t>11</a:t>
            </a:fld>
            <a:endParaRPr lang="en-US" sz="2800" b="0" strike="noStrike" spc="-1">
              <a:latin typeface="Times New Roman"/>
            </a:endParaRPr>
          </a:p>
        </p:txBody>
      </p:sp>
      <p:sp>
        <p:nvSpPr>
          <p:cNvPr id="11" name="TextBox 11"/>
          <p:cNvSpPr/>
          <p:nvPr/>
        </p:nvSpPr>
        <p:spPr>
          <a:xfrm>
            <a:off x="409680" y="3727260"/>
            <a:ext cx="553536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spcBef>
                <a:spcPts val="1199"/>
              </a:spcBef>
              <a:buClr>
                <a:srgbClr val="FFC800"/>
              </a:buClr>
              <a:buFont typeface="Wingdings" charset="2"/>
              <a:buChar char=""/>
            </a:pPr>
            <a:r>
              <a:rPr lang="fr-FR" sz="2400" b="1" strike="noStrike" spc="-1" dirty="0">
                <a:solidFill>
                  <a:srgbClr val="FFC800"/>
                </a:solidFill>
                <a:latin typeface="Calibri"/>
                <a:ea typeface="DejaVu Sans"/>
              </a:rPr>
              <a:t>Limitations of SARIMA</a:t>
            </a:r>
            <a:endParaRPr lang="en-US" sz="2400" b="0" strike="noStrike" spc="-1" dirty="0">
              <a:latin typeface="Arial"/>
            </a:endParaRPr>
          </a:p>
        </p:txBody>
      </p:sp>
      <p:sp>
        <p:nvSpPr>
          <p:cNvPr id="12" name="Rectangle 12"/>
          <p:cNvSpPr/>
          <p:nvPr/>
        </p:nvSpPr>
        <p:spPr>
          <a:xfrm>
            <a:off x="837360" y="4253760"/>
            <a:ext cx="10215360" cy="224531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1199"/>
              </a:spcBef>
              <a:buNone/>
            </a:pPr>
            <a:endParaRPr lang="en-US" sz="2200" b="0" strike="noStrike" spc="-1" dirty="0">
              <a:latin typeface="Arial"/>
            </a:endParaRPr>
          </a:p>
          <a:p>
            <a:pPr marL="457200" indent="-457200">
              <a:lnSpc>
                <a:spcPct val="100000"/>
              </a:lnSpc>
              <a:spcBef>
                <a:spcPts val="1199"/>
              </a:spcBef>
              <a:buClr>
                <a:srgbClr val="FFFF00"/>
              </a:buClr>
              <a:buFont typeface="Wingdings" charset="2"/>
              <a:buChar char=""/>
            </a:pPr>
            <a:r>
              <a:rPr lang="fr-FR" sz="2200" b="1" strike="noStrike" spc="-1" dirty="0">
                <a:solidFill>
                  <a:srgbClr val="FFFF00"/>
                </a:solidFill>
                <a:latin typeface="Calibri"/>
                <a:ea typeface="DejaVu Sans"/>
              </a:rPr>
              <a:t>Uni variable: </a:t>
            </a:r>
            <a:r>
              <a:rPr lang="fr-FR" sz="2200" b="1" strike="noStrike" spc="-1" dirty="0" err="1">
                <a:solidFill>
                  <a:srgbClr val="FFFF00"/>
                </a:solidFill>
                <a:latin typeface="Calibri"/>
                <a:ea typeface="DejaVu Sans"/>
              </a:rPr>
              <a:t>receives</a:t>
            </a:r>
            <a:r>
              <a:rPr lang="fr-FR" sz="2200" b="1" strike="noStrike" spc="-1" dirty="0">
                <a:solidFill>
                  <a:srgbClr val="FFFF00"/>
                </a:solidFill>
                <a:latin typeface="Calibri"/>
                <a:ea typeface="DejaVu Sans"/>
              </a:rPr>
              <a:t> a single variable as input</a:t>
            </a:r>
            <a:endParaRPr lang="en-US" sz="2200" b="0" strike="noStrike" spc="-1" dirty="0">
              <a:latin typeface="Arial"/>
            </a:endParaRPr>
          </a:p>
          <a:p>
            <a:pPr>
              <a:lnSpc>
                <a:spcPct val="100000"/>
              </a:lnSpc>
              <a:spcBef>
                <a:spcPts val="1199"/>
              </a:spcBef>
              <a:buNone/>
            </a:pPr>
            <a:endParaRPr lang="en-US" sz="2200" b="0" strike="noStrike" spc="-1" dirty="0">
              <a:latin typeface="Arial"/>
            </a:endParaRPr>
          </a:p>
          <a:p>
            <a:pPr marL="457200" indent="-457200">
              <a:lnSpc>
                <a:spcPct val="100000"/>
              </a:lnSpc>
              <a:spcBef>
                <a:spcPts val="1199"/>
              </a:spcBef>
              <a:buClr>
                <a:srgbClr val="FFFF00"/>
              </a:buClr>
              <a:buFont typeface="Wingdings" charset="2"/>
              <a:buChar char=""/>
            </a:pPr>
            <a:r>
              <a:rPr lang="fr-FR" sz="2200" b="1" spc="-1" dirty="0">
                <a:solidFill>
                  <a:srgbClr val="FFFF00"/>
                </a:solidFill>
                <a:latin typeface="Calibri"/>
              </a:rPr>
              <a:t>Limited to </a:t>
            </a:r>
            <a:r>
              <a:rPr lang="fr-FR" sz="2200" b="1" spc="-1" dirty="0" err="1">
                <a:solidFill>
                  <a:srgbClr val="FFFF00"/>
                </a:solidFill>
                <a:latin typeface="Calibri"/>
              </a:rPr>
              <a:t>Fixed</a:t>
            </a:r>
            <a:r>
              <a:rPr lang="fr-FR" sz="2200" b="1" spc="-1" dirty="0">
                <a:solidFill>
                  <a:srgbClr val="FFFF00"/>
                </a:solidFill>
                <a:latin typeface="Calibri"/>
              </a:rPr>
              <a:t> </a:t>
            </a:r>
            <a:r>
              <a:rPr lang="fr-FR" sz="2200" b="1" spc="-1" dirty="0" err="1">
                <a:solidFill>
                  <a:srgbClr val="FFFF00"/>
                </a:solidFill>
                <a:latin typeface="Calibri"/>
              </a:rPr>
              <a:t>Seasonality</a:t>
            </a:r>
            <a:r>
              <a:rPr lang="fr-FR" sz="2200" b="1" spc="-1" dirty="0">
                <a:solidFill>
                  <a:srgbClr val="FFFF00"/>
                </a:solidFill>
                <a:latin typeface="Calibri"/>
              </a:rPr>
              <a:t>: </a:t>
            </a:r>
            <a:r>
              <a:rPr lang="en-US" sz="2200" b="1" spc="-1" dirty="0">
                <a:solidFill>
                  <a:srgbClr val="FFFF00"/>
                </a:solidFill>
                <a:latin typeface="Calibri"/>
              </a:rPr>
              <a:t> assumes constant seasonal patterns, making it less effective for time series with evolving or irregular seasonal components</a:t>
            </a:r>
            <a:endParaRPr lang="en-US" sz="2200" b="0" strike="noStrike" spc="-1" dirty="0">
              <a:latin typeface="Arial"/>
            </a:endParaRPr>
          </a:p>
        </p:txBody>
      </p:sp>
      <p:sp>
        <p:nvSpPr>
          <p:cNvPr id="23" name="Rectangle 11">
            <a:hlinkClick r:id="rId3"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24" name="Rectangle 12">
            <a:hlinkClick r:id="rId4"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25" name="Rectangle 18">
            <a:hlinkClick r:id="rId5"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dirty="0" smtClean="0">
                <a:solidFill>
                  <a:srgbClr val="BFBFBF"/>
                </a:solidFill>
                <a:latin typeface="Calibri"/>
                <a:ea typeface="DejaVu Sans"/>
              </a:rPr>
              <a:t>VAR</a:t>
            </a:r>
            <a:endParaRPr lang="en-US" sz="1800" b="0" strike="noStrike" spc="-1" dirty="0">
              <a:latin typeface="Arial"/>
            </a:endParaRPr>
          </a:p>
        </p:txBody>
      </p:sp>
      <p:sp>
        <p:nvSpPr>
          <p:cNvPr id="26" name="Rectangle 25">
            <a:hlinkClick r:id="rId3"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27" name="Rectangle 11">
            <a:hlinkClick r:id="rId3"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28" name="Rectangle 11">
            <a:hlinkClick r:id="rId3"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29" name="Rectangle 11">
            <a:hlinkClick r:id="rId3"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Limitations</a:t>
            </a:r>
            <a:endParaRPr lang="en-US" b="1" spc="-1" dirty="0">
              <a:solidFill>
                <a:srgbClr val="0815B8"/>
              </a:solidFill>
              <a:latin typeface="Calibri"/>
              <a:ea typeface="DejaVu Sans"/>
            </a:endParaRPr>
          </a:p>
        </p:txBody>
      </p:sp>
      <p:sp>
        <p:nvSpPr>
          <p:cNvPr id="30" name="Rectangle 11">
            <a:hlinkClick r:id="rId3"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214" name="TextBox 18"/>
          <p:cNvSpPr/>
          <p:nvPr/>
        </p:nvSpPr>
        <p:spPr>
          <a:xfrm>
            <a:off x="1309320" y="484200"/>
            <a:ext cx="8809920" cy="5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fr-FR" sz="2800" b="1" strike="noStrike" spc="-1" dirty="0">
                <a:solidFill>
                  <a:srgbClr val="FFFF00"/>
                </a:solidFill>
                <a:latin typeface="Calibri"/>
                <a:ea typeface="DejaVu Sans"/>
              </a:rPr>
              <a:t>Outlook</a:t>
            </a:r>
            <a:endParaRPr lang="en-US" sz="2800" b="0" strike="noStrike" spc="-1" dirty="0">
              <a:latin typeface="Arial"/>
            </a:endParaRPr>
          </a:p>
        </p:txBody>
      </p:sp>
      <p:sp>
        <p:nvSpPr>
          <p:cNvPr id="215" name="PlaceHolder 1"/>
          <p:cNvSpPr>
            <a:spLocks noGrp="1"/>
          </p:cNvSpPr>
          <p:nvPr>
            <p:ph type="sldNum" idx="18"/>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2FF61FD7-15B2-4D0C-B9AE-8108EC5586CA}" type="slidenum">
              <a:rPr lang="fr-FR" sz="2800" b="1" strike="noStrike" spc="-1">
                <a:solidFill>
                  <a:srgbClr val="FFC800"/>
                </a:solidFill>
                <a:latin typeface="Arial"/>
              </a:rPr>
              <a:t>12</a:t>
            </a:fld>
            <a:endParaRPr lang="en-US" sz="2800" b="0" strike="noStrike" spc="-1">
              <a:latin typeface="Times New Roman"/>
            </a:endParaRPr>
          </a:p>
        </p:txBody>
      </p:sp>
      <p:sp>
        <p:nvSpPr>
          <p:cNvPr id="2" name="Rectangle 1"/>
          <p:cNvSpPr/>
          <p:nvPr/>
        </p:nvSpPr>
        <p:spPr>
          <a:xfrm>
            <a:off x="201877" y="1917372"/>
            <a:ext cx="11616743" cy="3108543"/>
          </a:xfrm>
          <a:prstGeom prst="rect">
            <a:avLst/>
          </a:prstGeom>
        </p:spPr>
        <p:txBody>
          <a:bodyPr wrap="square">
            <a:spAutoFit/>
          </a:bodyPr>
          <a:lstStyle/>
          <a:p>
            <a:r>
              <a:rPr lang="en-US" sz="2800" b="1" spc="-1" dirty="0">
                <a:solidFill>
                  <a:schemeClr val="bg1"/>
                </a:solidFill>
                <a:latin typeface="Calibri"/>
                <a:ea typeface="DejaVu Sans"/>
              </a:rPr>
              <a:t>Looking forward, we aim to explore multivariate time series analysis, which will allow us to incorporate multiple influencing factors simultaneously, enhancing the robustness and accuracy of our forecasting models. This advancement will enable us to adapt more dynamically to the complexities of electric production forecasting, ensuring our models remain effective in supporting energy management and policy development. Modify models more </a:t>
            </a:r>
            <a:r>
              <a:rPr lang="en-US" sz="2800" b="1" spc="-1" dirty="0" err="1">
                <a:solidFill>
                  <a:schemeClr val="bg1"/>
                </a:solidFill>
                <a:latin typeface="Calibri"/>
                <a:ea typeface="DejaVu Sans"/>
              </a:rPr>
              <a:t>inorder</a:t>
            </a:r>
            <a:r>
              <a:rPr lang="en-US" sz="2800" b="1" spc="-1" dirty="0">
                <a:solidFill>
                  <a:schemeClr val="bg1"/>
                </a:solidFill>
                <a:latin typeface="Calibri"/>
                <a:ea typeface="DejaVu Sans"/>
              </a:rPr>
              <a:t> to achieve better results</a:t>
            </a:r>
          </a:p>
        </p:txBody>
      </p:sp>
      <p:sp>
        <p:nvSpPr>
          <p:cNvPr id="26" name="Rectangle 11">
            <a:hlinkClick r:id="rId3"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27" name="Rectangle 12">
            <a:hlinkClick r:id="rId4"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28" name="Rectangle 18">
            <a:hlinkClick r:id="rId5"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VAR</a:t>
            </a:r>
            <a:endParaRPr lang="en-US" b="1" spc="-1" dirty="0">
              <a:solidFill>
                <a:srgbClr val="0815B8"/>
              </a:solidFill>
              <a:latin typeface="Calibri"/>
              <a:ea typeface="DejaVu Sans"/>
            </a:endParaRPr>
          </a:p>
        </p:txBody>
      </p:sp>
      <p:sp>
        <p:nvSpPr>
          <p:cNvPr id="29" name="Rectangle 28">
            <a:hlinkClick r:id="rId3"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30" name="Rectangle 11">
            <a:hlinkClick r:id="rId3"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31" name="Rectangle 11">
            <a:hlinkClick r:id="rId3"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32" name="Rectangle 11">
            <a:hlinkClick r:id="rId3"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33" name="Rectangle 11">
            <a:hlinkClick r:id="rId3"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44" name="Titre 1"/>
          <p:cNvSpPr/>
          <p:nvPr/>
        </p:nvSpPr>
        <p:spPr>
          <a:xfrm>
            <a:off x="372240" y="2358000"/>
            <a:ext cx="11581200" cy="114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noAutofit/>
          </a:bodyPr>
          <a:lstStyle/>
          <a:p>
            <a:pPr algn="ctr">
              <a:lnSpc>
                <a:spcPct val="100000"/>
              </a:lnSpc>
              <a:buNone/>
            </a:pPr>
            <a:r>
              <a:rPr lang="fr-FR" sz="2400" b="1" strike="noStrike" spc="-1" dirty="0" err="1">
                <a:solidFill>
                  <a:srgbClr val="FFC800"/>
                </a:solidFill>
                <a:latin typeface="Calibri"/>
                <a:ea typeface="DejaVu Sans"/>
              </a:rPr>
              <a:t>Multivariate</a:t>
            </a:r>
            <a:r>
              <a:rPr lang="fr-FR" sz="2400" b="1" strike="noStrike" spc="-1" dirty="0">
                <a:solidFill>
                  <a:srgbClr val="FFC800"/>
                </a:solidFill>
                <a:latin typeface="Calibri"/>
                <a:ea typeface="DejaVu Sans"/>
              </a:rPr>
              <a:t> VAR model for short-</a:t>
            </a:r>
            <a:r>
              <a:rPr lang="fr-FR" sz="2400" b="1" strike="noStrike" spc="-1" dirty="0" err="1">
                <a:solidFill>
                  <a:srgbClr val="FFC800"/>
                </a:solidFill>
                <a:latin typeface="Calibri"/>
                <a:ea typeface="DejaVu Sans"/>
              </a:rPr>
              <a:t>term</a:t>
            </a:r>
            <a:r>
              <a:rPr lang="fr-FR" sz="2400" b="1" strike="noStrike" spc="-1" dirty="0">
                <a:solidFill>
                  <a:srgbClr val="FFC800"/>
                </a:solidFill>
                <a:latin typeface="Calibri"/>
                <a:ea typeface="DejaVu Sans"/>
              </a:rPr>
              <a:t> </a:t>
            </a:r>
            <a:r>
              <a:rPr lang="fr-FR" sz="2400" b="1" strike="noStrike" spc="-1" dirty="0" err="1">
                <a:solidFill>
                  <a:srgbClr val="FFC800"/>
                </a:solidFill>
                <a:latin typeface="Calibri"/>
                <a:ea typeface="DejaVu Sans"/>
              </a:rPr>
              <a:t>forecasting</a:t>
            </a:r>
            <a:endParaRPr lang="en-US" sz="2400" b="0" strike="noStrike" spc="-1" dirty="0">
              <a:latin typeface="Arial"/>
            </a:endParaRPr>
          </a:p>
        </p:txBody>
      </p:sp>
      <p:sp>
        <p:nvSpPr>
          <p:cNvPr id="145" name="TextBox 12"/>
          <p:cNvSpPr/>
          <p:nvPr/>
        </p:nvSpPr>
        <p:spPr>
          <a:xfrm>
            <a:off x="372240" y="1135440"/>
            <a:ext cx="9710640" cy="821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571680" indent="-571680">
              <a:lnSpc>
                <a:spcPct val="100000"/>
              </a:lnSpc>
              <a:buClr>
                <a:srgbClr val="FFFF00"/>
              </a:buClr>
              <a:buFont typeface="Arial"/>
              <a:buAutoNum type="romanUcPeriod" startAt="2"/>
            </a:pPr>
            <a:r>
              <a:rPr lang="fr-FR" sz="2400" b="1" strike="noStrike" spc="-1">
                <a:solidFill>
                  <a:srgbClr val="FFFF00"/>
                </a:solidFill>
                <a:latin typeface="Calibri"/>
                <a:ea typeface="DejaVu Sans"/>
              </a:rPr>
              <a:t>VAR method</a:t>
            </a:r>
            <a:endParaRPr lang="en-US" sz="2400" b="0" strike="noStrike" spc="-1">
              <a:latin typeface="Arial"/>
            </a:endParaRPr>
          </a:p>
          <a:p>
            <a:pPr>
              <a:lnSpc>
                <a:spcPct val="100000"/>
              </a:lnSpc>
              <a:buNone/>
            </a:pPr>
            <a:endParaRPr lang="en-US" sz="2400" b="0" strike="noStrike" spc="-1">
              <a:latin typeface="Arial"/>
            </a:endParaRPr>
          </a:p>
        </p:txBody>
      </p:sp>
      <p:sp>
        <p:nvSpPr>
          <p:cNvPr id="146" name="PlaceHolder 1"/>
          <p:cNvSpPr>
            <a:spLocks noGrp="1"/>
          </p:cNvSpPr>
          <p:nvPr>
            <p:ph type="sldNum" idx="12"/>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EB441A26-C802-4B90-8943-F8A1CFC3AA2B}" type="slidenum">
              <a:rPr lang="fr-FR" sz="2800" b="1" strike="noStrike" spc="-1">
                <a:solidFill>
                  <a:srgbClr val="FFC800"/>
                </a:solidFill>
                <a:latin typeface="Arial"/>
              </a:rPr>
              <a:t>13</a:t>
            </a:fld>
            <a:endParaRPr lang="en-US" sz="2800" b="0" strike="noStrike" spc="-1">
              <a:latin typeface="Times New Roman"/>
            </a:endParaRPr>
          </a:p>
        </p:txBody>
      </p:sp>
      <p:sp>
        <p:nvSpPr>
          <p:cNvPr id="14" name="Rectangle 11">
            <a:hlinkClick r:id="rId3"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15" name="Rectangle 12">
            <a:hlinkClick r:id="rId4"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16" name="Rectangle 18">
            <a:hlinkClick r:id="rId5"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VAR</a:t>
            </a:r>
            <a:endParaRPr lang="en-US" b="1" spc="-1" dirty="0">
              <a:solidFill>
                <a:srgbClr val="0815B8"/>
              </a:solidFill>
              <a:latin typeface="Calibri"/>
              <a:ea typeface="DejaVu Sans"/>
            </a:endParaRPr>
          </a:p>
        </p:txBody>
      </p:sp>
      <p:sp>
        <p:nvSpPr>
          <p:cNvPr id="17" name="Rectangle 16">
            <a:hlinkClick r:id="rId3"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18" name="Rectangle 11">
            <a:hlinkClick r:id="rId3"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19" name="Rectangle 11">
            <a:hlinkClick r:id="rId3"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20" name="Rectangle 11">
            <a:hlinkClick r:id="rId3"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21" name="Rectangle 11">
            <a:hlinkClick r:id="rId3"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53" name="TextBox 11"/>
          <p:cNvSpPr/>
          <p:nvPr/>
        </p:nvSpPr>
        <p:spPr>
          <a:xfrm>
            <a:off x="283320" y="651240"/>
            <a:ext cx="6982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fr-FR" sz="2400" b="1" strike="noStrike" spc="-1" dirty="0" err="1">
                <a:solidFill>
                  <a:srgbClr val="FFC800"/>
                </a:solidFill>
                <a:latin typeface="Arial"/>
                <a:ea typeface="DejaVu Sans"/>
              </a:rPr>
              <a:t>Methodology</a:t>
            </a:r>
            <a:r>
              <a:rPr lang="fr-FR" sz="2200" b="1" strike="noStrike" spc="-1" dirty="0" err="1">
                <a:solidFill>
                  <a:srgbClr val="FFC800"/>
                </a:solidFill>
                <a:latin typeface="Arial"/>
                <a:ea typeface="DejaVu Sans"/>
              </a:rPr>
              <a:t>VAR</a:t>
            </a:r>
            <a:endParaRPr lang="en-US" sz="2200" b="0" strike="noStrike" spc="-1" dirty="0">
              <a:latin typeface="Arial"/>
            </a:endParaRPr>
          </a:p>
        </p:txBody>
      </p:sp>
      <p:sp>
        <p:nvSpPr>
          <p:cNvPr id="154" name="Rectangle 13"/>
          <p:cNvSpPr/>
          <p:nvPr/>
        </p:nvSpPr>
        <p:spPr>
          <a:xfrm>
            <a:off x="344880" y="1173600"/>
            <a:ext cx="5979240" cy="496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1199"/>
              </a:spcBef>
              <a:buNone/>
            </a:pPr>
            <a:endParaRPr lang="en-US" sz="2400" b="0" strike="noStrike" spc="-1" dirty="0">
              <a:latin typeface="Arial"/>
            </a:endParaRPr>
          </a:p>
          <a:p>
            <a:pPr marL="457200" indent="-457200">
              <a:lnSpc>
                <a:spcPct val="100000"/>
              </a:lnSpc>
              <a:spcBef>
                <a:spcPts val="1199"/>
              </a:spcBef>
              <a:buClr>
                <a:srgbClr val="FFFF00"/>
              </a:buClr>
              <a:buFont typeface="Arial"/>
              <a:buAutoNum type="arabicPeriod"/>
            </a:pPr>
            <a:r>
              <a:rPr lang="fr-FR" sz="2400" b="1" strike="noStrike" spc="-1" dirty="0">
                <a:solidFill>
                  <a:srgbClr val="FFFF00"/>
                </a:solidFill>
                <a:latin typeface="Calibri"/>
                <a:ea typeface="DejaVu Sans"/>
              </a:rPr>
              <a:t>Data </a:t>
            </a:r>
            <a:r>
              <a:rPr lang="fr-FR" sz="2400" b="1" strike="noStrike" spc="-1" dirty="0" err="1">
                <a:solidFill>
                  <a:srgbClr val="FFFF00"/>
                </a:solidFill>
                <a:latin typeface="Calibri"/>
                <a:ea typeface="DejaVu Sans"/>
              </a:rPr>
              <a:t>processing</a:t>
            </a:r>
            <a:endParaRPr lang="en-US" sz="2400" b="0" strike="noStrike" spc="-1" dirty="0">
              <a:latin typeface="Arial"/>
            </a:endParaRPr>
          </a:p>
          <a:p>
            <a:pPr>
              <a:lnSpc>
                <a:spcPct val="100000"/>
              </a:lnSpc>
              <a:spcBef>
                <a:spcPts val="1199"/>
              </a:spcBef>
              <a:buNone/>
            </a:pPr>
            <a:endParaRPr lang="en-US" sz="2400" b="0" strike="noStrike" spc="-1" dirty="0">
              <a:latin typeface="Arial"/>
            </a:endParaRPr>
          </a:p>
          <a:p>
            <a:pPr marL="457200" indent="-457200">
              <a:lnSpc>
                <a:spcPct val="100000"/>
              </a:lnSpc>
              <a:spcBef>
                <a:spcPts val="1199"/>
              </a:spcBef>
              <a:buClr>
                <a:srgbClr val="FFFF00"/>
              </a:buClr>
              <a:buFont typeface="Arial"/>
              <a:buAutoNum type="arabicPeriod" startAt="2"/>
            </a:pPr>
            <a:r>
              <a:rPr lang="fr-FR" sz="2400" b="1" strike="noStrike" spc="-1" dirty="0">
                <a:solidFill>
                  <a:srgbClr val="FFFF00"/>
                </a:solidFill>
                <a:latin typeface="Calibri"/>
                <a:ea typeface="DejaVu Sans"/>
              </a:rPr>
              <a:t>ADF </a:t>
            </a:r>
            <a:r>
              <a:rPr lang="fr-FR" sz="2400" b="1" strike="noStrike" spc="-1" dirty="0" err="1">
                <a:solidFill>
                  <a:srgbClr val="FFFF00"/>
                </a:solidFill>
                <a:latin typeface="Calibri"/>
                <a:ea typeface="DejaVu Sans"/>
              </a:rPr>
              <a:t>stationarity</a:t>
            </a:r>
            <a:r>
              <a:rPr lang="fr-FR" sz="2400" b="1" strike="noStrike" spc="-1" dirty="0">
                <a:solidFill>
                  <a:srgbClr val="FFFF00"/>
                </a:solidFill>
                <a:latin typeface="Calibri"/>
                <a:ea typeface="DejaVu Sans"/>
              </a:rPr>
              <a:t> test</a:t>
            </a:r>
            <a:endParaRPr lang="en-US" sz="2400" b="0" strike="noStrike" spc="-1" dirty="0">
              <a:latin typeface="Arial"/>
            </a:endParaRPr>
          </a:p>
          <a:p>
            <a:pPr marL="722160" indent="-190440">
              <a:lnSpc>
                <a:spcPct val="100000"/>
              </a:lnSpc>
              <a:spcBef>
                <a:spcPts val="1199"/>
              </a:spcBef>
              <a:buClr>
                <a:srgbClr val="FFFF00"/>
              </a:buClr>
              <a:buFont typeface="Calibri"/>
              <a:buChar char="₋"/>
            </a:pPr>
            <a:r>
              <a:rPr lang="fr-FR" sz="2400" b="1" strike="noStrike" spc="-1" dirty="0" err="1">
                <a:solidFill>
                  <a:srgbClr val="FFFF00"/>
                </a:solidFill>
                <a:latin typeface="Calibri"/>
                <a:ea typeface="DejaVu Sans"/>
              </a:rPr>
              <a:t>Stationarity</a:t>
            </a:r>
            <a:r>
              <a:rPr lang="fr-FR" sz="2400" b="1" strike="noStrike" spc="-1" dirty="0">
                <a:solidFill>
                  <a:srgbClr val="FFFF00"/>
                </a:solidFill>
                <a:latin typeface="Calibri"/>
                <a:ea typeface="DejaVu Sans"/>
              </a:rPr>
              <a:t> in </a:t>
            </a:r>
            <a:r>
              <a:rPr lang="fr-FR" sz="2400" b="1" strike="noStrike" spc="-1" dirty="0" err="1">
                <a:solidFill>
                  <a:srgbClr val="FFFF00"/>
                </a:solidFill>
                <a:latin typeface="Calibri"/>
                <a:ea typeface="DejaVu Sans"/>
              </a:rPr>
              <a:t>series</a:t>
            </a:r>
            <a:r>
              <a:rPr lang="fr-FR" sz="2400" b="1" strike="noStrike" spc="-1" dirty="0">
                <a:solidFill>
                  <a:srgbClr val="FFFF00"/>
                </a:solidFill>
                <a:latin typeface="Calibri"/>
                <a:ea typeface="DejaVu Sans"/>
              </a:rPr>
              <a:t> trend</a:t>
            </a:r>
            <a:endParaRPr lang="en-US" sz="2400" b="0" strike="noStrike" spc="-1" dirty="0">
              <a:latin typeface="Arial"/>
            </a:endParaRPr>
          </a:p>
          <a:p>
            <a:pPr>
              <a:lnSpc>
                <a:spcPct val="100000"/>
              </a:lnSpc>
              <a:spcBef>
                <a:spcPts val="1199"/>
              </a:spcBef>
              <a:buNone/>
            </a:pPr>
            <a:endParaRPr lang="en-US" sz="2400" b="0" strike="noStrike" spc="-1" dirty="0">
              <a:latin typeface="Arial"/>
            </a:endParaRPr>
          </a:p>
          <a:p>
            <a:pPr marL="457200" indent="-457200">
              <a:lnSpc>
                <a:spcPct val="100000"/>
              </a:lnSpc>
              <a:spcBef>
                <a:spcPts val="1199"/>
              </a:spcBef>
              <a:buClr>
                <a:srgbClr val="FFFF00"/>
              </a:buClr>
              <a:buFont typeface="Arial"/>
              <a:buAutoNum type="arabicPeriod" startAt="3"/>
            </a:pPr>
            <a:r>
              <a:rPr lang="fr-FR" sz="2400" b="1" strike="noStrike" spc="-1" dirty="0">
                <a:solidFill>
                  <a:srgbClr val="FFFF00"/>
                </a:solidFill>
                <a:latin typeface="Calibri"/>
                <a:ea typeface="DejaVu Sans"/>
              </a:rPr>
              <a:t>Offset </a:t>
            </a:r>
            <a:r>
              <a:rPr lang="fr-FR" sz="2400" b="1" strike="noStrike" spc="-1" dirty="0" err="1">
                <a:solidFill>
                  <a:srgbClr val="FFFF00"/>
                </a:solidFill>
                <a:latin typeface="Calibri"/>
                <a:ea typeface="DejaVu Sans"/>
              </a:rPr>
              <a:t>selection</a:t>
            </a:r>
            <a:endParaRPr lang="en-US" sz="2400" b="0" strike="noStrike" spc="-1" dirty="0">
              <a:latin typeface="Arial"/>
            </a:endParaRPr>
          </a:p>
          <a:p>
            <a:pPr marL="722160" indent="-190440">
              <a:lnSpc>
                <a:spcPct val="100000"/>
              </a:lnSpc>
              <a:spcBef>
                <a:spcPts val="1199"/>
              </a:spcBef>
              <a:buClr>
                <a:srgbClr val="FFFF00"/>
              </a:buClr>
              <a:buFont typeface="Calibri"/>
              <a:buChar char="₋"/>
            </a:pPr>
            <a:r>
              <a:rPr lang="fr-FR" sz="2400" b="1" strike="noStrike" spc="-1" dirty="0">
                <a:solidFill>
                  <a:srgbClr val="FFFF00"/>
                </a:solidFill>
                <a:latin typeface="Calibri"/>
                <a:ea typeface="DejaVu Sans"/>
              </a:rPr>
              <a:t>Model </a:t>
            </a:r>
            <a:r>
              <a:rPr lang="fr-FR" sz="2400" b="1" strike="noStrike" spc="-1" dirty="0" err="1">
                <a:solidFill>
                  <a:srgbClr val="FFFF00"/>
                </a:solidFill>
                <a:latin typeface="Calibri"/>
                <a:ea typeface="DejaVu Sans"/>
              </a:rPr>
              <a:t>order</a:t>
            </a:r>
            <a:r>
              <a:rPr lang="fr-FR" sz="2400" b="1" strike="noStrike" spc="-1" dirty="0">
                <a:solidFill>
                  <a:srgbClr val="FFFF00"/>
                </a:solidFill>
                <a:latin typeface="Calibri"/>
                <a:ea typeface="DejaVu Sans"/>
              </a:rPr>
              <a:t> estimation</a:t>
            </a:r>
            <a:endParaRPr lang="en-US" sz="2400" b="0" strike="noStrike" spc="-1" dirty="0">
              <a:latin typeface="Arial"/>
            </a:endParaRPr>
          </a:p>
          <a:p>
            <a:pPr>
              <a:lnSpc>
                <a:spcPct val="100000"/>
              </a:lnSpc>
              <a:spcBef>
                <a:spcPts val="1199"/>
              </a:spcBef>
              <a:buNone/>
            </a:pPr>
            <a:endParaRPr lang="en-US" sz="2400" b="0" strike="noStrike" spc="-1" dirty="0">
              <a:latin typeface="Arial"/>
            </a:endParaRPr>
          </a:p>
          <a:p>
            <a:pPr>
              <a:lnSpc>
                <a:spcPct val="100000"/>
              </a:lnSpc>
              <a:buNone/>
            </a:pPr>
            <a:endParaRPr lang="en-US" sz="2400" b="0" strike="noStrike" spc="-1" dirty="0">
              <a:latin typeface="Arial"/>
            </a:endParaRPr>
          </a:p>
        </p:txBody>
      </p:sp>
      <p:sp>
        <p:nvSpPr>
          <p:cNvPr id="155" name="PlaceHolder 1"/>
          <p:cNvSpPr>
            <a:spLocks noGrp="1"/>
          </p:cNvSpPr>
          <p:nvPr>
            <p:ph type="sldNum" idx="13"/>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2859CCB5-67F6-408E-997E-F8280F122A57}" type="slidenum">
              <a:rPr lang="fr-FR" sz="2800" b="1" strike="noStrike" spc="-1">
                <a:solidFill>
                  <a:srgbClr val="FFC800"/>
                </a:solidFill>
                <a:latin typeface="Arial"/>
              </a:rPr>
              <a:t>14</a:t>
            </a:fld>
            <a:endParaRPr lang="en-US" sz="2800" b="0" strike="noStrike" spc="-1">
              <a:latin typeface="Times New Roman"/>
            </a:endParaRPr>
          </a:p>
        </p:txBody>
      </p:sp>
      <p:sp>
        <p:nvSpPr>
          <p:cNvPr id="162" name="Rectangle 29"/>
          <p:cNvSpPr/>
          <p:nvPr/>
        </p:nvSpPr>
        <p:spPr>
          <a:xfrm>
            <a:off x="7571875" y="1665046"/>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endParaRPr lang="en-US" sz="2400" b="0" strike="noStrike" spc="-1" dirty="0">
              <a:latin typeface="Arial"/>
            </a:endParaRPr>
          </a:p>
          <a:p>
            <a:pPr algn="ctr">
              <a:lnSpc>
                <a:spcPct val="100000"/>
              </a:lnSpc>
              <a:buNone/>
            </a:pPr>
            <a:endParaRPr lang="en-US" sz="2400" b="0" strike="noStrike" spc="-1" dirty="0">
              <a:latin typeface="Arial"/>
            </a:endParaRPr>
          </a:p>
          <a:p>
            <a:pPr algn="ctr">
              <a:lnSpc>
                <a:spcPct val="100000"/>
              </a:lnSpc>
              <a:buNone/>
            </a:pPr>
            <a:r>
              <a:rPr lang="fr-FR" sz="2400" b="0" strike="noStrike" spc="-1" dirty="0" err="1">
                <a:solidFill>
                  <a:srgbClr val="FFFF00"/>
                </a:solidFill>
                <a:latin typeface="Calibri"/>
                <a:ea typeface="DejaVu Sans"/>
              </a:rPr>
              <a:t>Treatment</a:t>
            </a:r>
            <a:r>
              <a:rPr lang="fr-FR" sz="2400" b="0" strike="noStrike" spc="-1" dirty="0">
                <a:solidFill>
                  <a:srgbClr val="FFFF00"/>
                </a:solidFill>
                <a:latin typeface="Calibri"/>
                <a:ea typeface="DejaVu Sans"/>
              </a:rPr>
              <a:t> of</a:t>
            </a:r>
            <a:endParaRPr lang="en-US" sz="2400" b="0" strike="noStrike" spc="-1" dirty="0">
              <a:latin typeface="Arial"/>
            </a:endParaRPr>
          </a:p>
          <a:p>
            <a:pPr algn="ctr">
              <a:lnSpc>
                <a:spcPct val="100000"/>
              </a:lnSpc>
              <a:buNone/>
            </a:pPr>
            <a:r>
              <a:rPr lang="fr-FR" sz="2400" b="0" strike="noStrike" spc="-1" dirty="0">
                <a:solidFill>
                  <a:srgbClr val="FFFF00"/>
                </a:solidFill>
                <a:latin typeface="Calibri"/>
                <a:ea typeface="DejaVu Sans"/>
              </a:rPr>
              <a:t>data:</a:t>
            </a:r>
            <a:endParaRPr lang="en-US" sz="2400" b="0" strike="noStrike" spc="-1" dirty="0">
              <a:latin typeface="Arial"/>
            </a:endParaRPr>
          </a:p>
          <a:p>
            <a:pPr algn="ctr">
              <a:lnSpc>
                <a:spcPct val="100000"/>
              </a:lnSpc>
              <a:spcBef>
                <a:spcPts val="1199"/>
              </a:spcBef>
              <a:buNone/>
              <a:tabLst>
                <a:tab pos="0" algn="l"/>
              </a:tabLst>
            </a:pPr>
            <a:endParaRPr lang="en-US" sz="2400" b="0" strike="noStrike" spc="-1" dirty="0">
              <a:latin typeface="Arial"/>
            </a:endParaRPr>
          </a:p>
        </p:txBody>
      </p:sp>
      <p:sp>
        <p:nvSpPr>
          <p:cNvPr id="163" name="Rectangle 30"/>
          <p:cNvSpPr/>
          <p:nvPr/>
        </p:nvSpPr>
        <p:spPr>
          <a:xfrm>
            <a:off x="7604995" y="2851246"/>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a:solidFill>
                  <a:srgbClr val="FFFF00"/>
                </a:solidFill>
                <a:latin typeface="Calibri"/>
                <a:ea typeface="DejaVu Sans"/>
              </a:rPr>
              <a:t>Test: ADF</a:t>
            </a:r>
            <a:endParaRPr lang="en-US" sz="2400" b="0" strike="noStrike" spc="-1">
              <a:latin typeface="Arial"/>
            </a:endParaRPr>
          </a:p>
        </p:txBody>
      </p:sp>
      <p:sp>
        <p:nvSpPr>
          <p:cNvPr id="164" name="Rectangle 31"/>
          <p:cNvSpPr/>
          <p:nvPr/>
        </p:nvSpPr>
        <p:spPr>
          <a:xfrm>
            <a:off x="7461715" y="4017286"/>
            <a:ext cx="29516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a:solidFill>
                  <a:srgbClr val="FFFF00"/>
                </a:solidFill>
                <a:latin typeface="Calibri"/>
                <a:ea typeface="DejaVu Sans"/>
              </a:rPr>
              <a:t>Offset selection</a:t>
            </a:r>
            <a:endParaRPr lang="en-US" sz="2400" b="0" strike="noStrike" spc="-1">
              <a:latin typeface="Arial"/>
            </a:endParaRPr>
          </a:p>
          <a:p>
            <a:pPr algn="ctr">
              <a:lnSpc>
                <a:spcPct val="100000"/>
              </a:lnSpc>
              <a:buNone/>
            </a:pPr>
            <a:r>
              <a:rPr lang="fr-FR" sz="2400" b="0" strike="noStrike" spc="-1">
                <a:solidFill>
                  <a:srgbClr val="FFFF00"/>
                </a:solidFill>
                <a:latin typeface="Calibri"/>
                <a:ea typeface="DejaVu Sans"/>
              </a:rPr>
              <a:t>Model order</a:t>
            </a:r>
            <a:endParaRPr lang="en-US" sz="2400" b="0" strike="noStrike" spc="-1">
              <a:latin typeface="Arial"/>
            </a:endParaRPr>
          </a:p>
        </p:txBody>
      </p:sp>
      <p:sp>
        <p:nvSpPr>
          <p:cNvPr id="165" name="Down Arrow 32"/>
          <p:cNvSpPr/>
          <p:nvPr/>
        </p:nvSpPr>
        <p:spPr>
          <a:xfrm>
            <a:off x="8380435" y="2548486"/>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66" name="Down Arrow 33"/>
          <p:cNvSpPr/>
          <p:nvPr/>
        </p:nvSpPr>
        <p:spPr>
          <a:xfrm>
            <a:off x="8413555" y="3734326"/>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24" name="Rectangle 11">
            <a:hlinkClick r:id="rId3"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25" name="Rectangle 12">
            <a:hlinkClick r:id="rId4"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26" name="Rectangle 18">
            <a:hlinkClick r:id="rId5"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VAR</a:t>
            </a:r>
            <a:endParaRPr lang="en-US" b="1" spc="-1" dirty="0">
              <a:solidFill>
                <a:srgbClr val="0815B8"/>
              </a:solidFill>
              <a:latin typeface="Calibri"/>
              <a:ea typeface="DejaVu Sans"/>
            </a:endParaRPr>
          </a:p>
        </p:txBody>
      </p:sp>
      <p:sp>
        <p:nvSpPr>
          <p:cNvPr id="27" name="Rectangle 26">
            <a:hlinkClick r:id="rId3"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28" name="Rectangle 11">
            <a:hlinkClick r:id="rId3"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29" name="Rectangle 11">
            <a:hlinkClick r:id="rId3"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30" name="Rectangle 11">
            <a:hlinkClick r:id="rId3"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31" name="Rectangle 11">
            <a:hlinkClick r:id="rId3"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68" name="TextBox 11"/>
          <p:cNvSpPr/>
          <p:nvPr/>
        </p:nvSpPr>
        <p:spPr>
          <a:xfrm>
            <a:off x="283320" y="651240"/>
            <a:ext cx="6982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fr-FR" sz="2400" b="1" strike="noStrike" spc="-1">
                <a:solidFill>
                  <a:srgbClr val="FFC800"/>
                </a:solidFill>
                <a:latin typeface="Arial"/>
                <a:ea typeface="DejaVu Sans"/>
              </a:rPr>
              <a:t>Methodology</a:t>
            </a:r>
            <a:r>
              <a:rPr lang="fr-FR" sz="2200" b="1" strike="noStrike" spc="-1">
                <a:solidFill>
                  <a:srgbClr val="FFC800"/>
                </a:solidFill>
                <a:latin typeface="Arial"/>
                <a:ea typeface="DejaVu Sans"/>
              </a:rPr>
              <a:t>VAR</a:t>
            </a:r>
            <a:endParaRPr lang="en-US" sz="2200" b="0" strike="noStrike" spc="-1">
              <a:latin typeface="Arial"/>
            </a:endParaRPr>
          </a:p>
        </p:txBody>
      </p:sp>
      <p:sp>
        <p:nvSpPr>
          <p:cNvPr id="169" name="Rectangle 13"/>
          <p:cNvSpPr/>
          <p:nvPr/>
        </p:nvSpPr>
        <p:spPr>
          <a:xfrm>
            <a:off x="344880" y="1173600"/>
            <a:ext cx="6184709" cy="350719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spcBef>
                <a:spcPts val="1199"/>
              </a:spcBef>
              <a:buNone/>
            </a:pPr>
            <a:endParaRPr lang="en-US" sz="2400" b="0" strike="noStrike" spc="-1" dirty="0">
              <a:latin typeface="Arial"/>
            </a:endParaRPr>
          </a:p>
          <a:p>
            <a:pPr marL="457200" indent="-457200">
              <a:lnSpc>
                <a:spcPct val="100000"/>
              </a:lnSpc>
              <a:spcBef>
                <a:spcPts val="1199"/>
              </a:spcBef>
              <a:buClr>
                <a:srgbClr val="FFFF00"/>
              </a:buClr>
              <a:buFont typeface="Arial"/>
              <a:buAutoNum type="arabicPeriod" startAt="4"/>
            </a:pPr>
            <a:r>
              <a:rPr lang="fr-FR" sz="2400" b="1" strike="noStrike" spc="-1" dirty="0">
                <a:solidFill>
                  <a:srgbClr val="FFFF00"/>
                </a:solidFill>
                <a:latin typeface="Calibri"/>
                <a:ea typeface="DejaVu Sans"/>
              </a:rPr>
              <a:t>Estimation of coefficients</a:t>
            </a:r>
            <a:endParaRPr lang="en-US" sz="2400" b="0" strike="noStrike" spc="-1" dirty="0">
              <a:latin typeface="Arial"/>
            </a:endParaRPr>
          </a:p>
          <a:p>
            <a:pPr>
              <a:lnSpc>
                <a:spcPct val="100000"/>
              </a:lnSpc>
              <a:spcBef>
                <a:spcPts val="1199"/>
              </a:spcBef>
              <a:buNone/>
            </a:pPr>
            <a:r>
              <a:rPr lang="fr-FR" sz="2400" b="1" strike="noStrike" spc="-1" dirty="0">
                <a:solidFill>
                  <a:srgbClr val="FFFF00"/>
                </a:solidFill>
                <a:latin typeface="Calibri"/>
                <a:ea typeface="DejaVu Sans"/>
              </a:rPr>
              <a:t> matrices:</a:t>
            </a:r>
            <a:r>
              <a:rPr lang="en-US" sz="2400" b="1" strike="noStrike" spc="-1" dirty="0">
                <a:solidFill>
                  <a:schemeClr val="bg1"/>
                </a:solidFill>
                <a:latin typeface="Calibri"/>
                <a:ea typeface="DejaVu Sans"/>
              </a:rPr>
              <a:t>This involves calculating how each variable affects the others over the specified lags.</a:t>
            </a:r>
            <a:endParaRPr lang="fr-FR" sz="2400" b="1" strike="noStrike" spc="-1" dirty="0">
              <a:solidFill>
                <a:schemeClr val="bg1"/>
              </a:solidFill>
              <a:latin typeface="Calibri"/>
              <a:ea typeface="DejaVu Sans"/>
            </a:endParaRPr>
          </a:p>
          <a:p>
            <a:pPr>
              <a:lnSpc>
                <a:spcPct val="100000"/>
              </a:lnSpc>
              <a:spcBef>
                <a:spcPts val="1199"/>
              </a:spcBef>
              <a:buNone/>
            </a:pPr>
            <a:r>
              <a:rPr lang="fr-FR" sz="2400" b="1" spc="-1" dirty="0">
                <a:solidFill>
                  <a:srgbClr val="FFFF00"/>
                </a:solidFill>
                <a:latin typeface="Calibri"/>
              </a:rPr>
              <a:t>5. </a:t>
            </a:r>
            <a:r>
              <a:rPr lang="en-US" sz="2400" spc="-1" dirty="0">
                <a:latin typeface="Arial"/>
              </a:rPr>
              <a:t> </a:t>
            </a:r>
            <a:r>
              <a:rPr lang="fr-FR" sz="2400" b="1" strike="noStrike" spc="-1" dirty="0">
                <a:solidFill>
                  <a:srgbClr val="FFFF00"/>
                </a:solidFill>
                <a:latin typeface="Calibri"/>
                <a:ea typeface="DejaVu Sans"/>
              </a:rPr>
              <a:t>Model </a:t>
            </a:r>
            <a:r>
              <a:rPr lang="fr-FR" sz="2400" b="1" strike="noStrike" spc="-1" dirty="0" err="1">
                <a:solidFill>
                  <a:srgbClr val="FFFF00"/>
                </a:solidFill>
                <a:latin typeface="Calibri"/>
                <a:ea typeface="DejaVu Sans"/>
              </a:rPr>
              <a:t>stability</a:t>
            </a:r>
            <a:r>
              <a:rPr lang="fr-FR" sz="2400" b="1" strike="noStrike" spc="-1" dirty="0">
                <a:solidFill>
                  <a:srgbClr val="FFFF00"/>
                </a:solidFill>
                <a:latin typeface="Calibri"/>
                <a:ea typeface="DejaVu Sans"/>
              </a:rPr>
              <a:t> test: CUSUM:</a:t>
            </a:r>
            <a:r>
              <a:rPr lang="en-US" sz="2400" b="1" strike="noStrike" spc="-1" dirty="0">
                <a:solidFill>
                  <a:schemeClr val="bg1"/>
                </a:solidFill>
                <a:latin typeface="Calibri"/>
                <a:ea typeface="DejaVu Sans"/>
              </a:rPr>
              <a:t>(Cumulative Sum of Squares) test to verify that our model’s parameters remain consistent</a:t>
            </a:r>
            <a:endParaRPr lang="en-US" sz="2400" b="0" strike="noStrike" spc="-1" dirty="0">
              <a:solidFill>
                <a:schemeClr val="bg1"/>
              </a:solidFill>
              <a:latin typeface="Arial"/>
            </a:endParaRPr>
          </a:p>
        </p:txBody>
      </p:sp>
      <p:sp>
        <p:nvSpPr>
          <p:cNvPr id="170" name="PlaceHolder 1"/>
          <p:cNvSpPr>
            <a:spLocks noGrp="1"/>
          </p:cNvSpPr>
          <p:nvPr>
            <p:ph type="sldNum" idx="14"/>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635AE67A-A20A-482E-BBEB-94F3B570A0C7}" type="slidenum">
              <a:rPr lang="fr-FR" sz="2800" b="1" strike="noStrike" spc="-1">
                <a:solidFill>
                  <a:srgbClr val="FFC800"/>
                </a:solidFill>
                <a:latin typeface="Arial"/>
              </a:rPr>
              <a:t>15</a:t>
            </a:fld>
            <a:endParaRPr lang="en-US" sz="2800" b="0" strike="noStrike" spc="-1">
              <a:latin typeface="Times New Roman"/>
            </a:endParaRPr>
          </a:p>
        </p:txBody>
      </p:sp>
      <p:sp>
        <p:nvSpPr>
          <p:cNvPr id="177" name="Rectangle 16"/>
          <p:cNvSpPr/>
          <p:nvPr/>
        </p:nvSpPr>
        <p:spPr>
          <a:xfrm>
            <a:off x="9224820" y="176580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dirty="0" err="1">
                <a:solidFill>
                  <a:srgbClr val="FFFF00"/>
                </a:solidFill>
                <a:latin typeface="Calibri"/>
                <a:ea typeface="DejaVu Sans"/>
              </a:rPr>
              <a:t>Estimate</a:t>
            </a:r>
            <a:r>
              <a:rPr lang="fr-FR" sz="2400" b="0" strike="noStrike" spc="-1" dirty="0">
                <a:solidFill>
                  <a:srgbClr val="FFFF00"/>
                </a:solidFill>
                <a:latin typeface="Calibri"/>
                <a:ea typeface="DejaVu Sans"/>
              </a:rPr>
              <a:t> of</a:t>
            </a:r>
            <a:endParaRPr lang="en-US" sz="2400" b="0" strike="noStrike" spc="-1" dirty="0">
              <a:latin typeface="Arial"/>
            </a:endParaRPr>
          </a:p>
          <a:p>
            <a:pPr algn="ctr">
              <a:lnSpc>
                <a:spcPct val="100000"/>
              </a:lnSpc>
              <a:buNone/>
            </a:pPr>
            <a:r>
              <a:rPr lang="fr-FR" sz="2400" b="0" strike="noStrike" spc="-1" dirty="0">
                <a:solidFill>
                  <a:srgbClr val="FFFF00"/>
                </a:solidFill>
                <a:latin typeface="Calibri"/>
                <a:ea typeface="DejaVu Sans"/>
              </a:rPr>
              <a:t>coefficients</a:t>
            </a:r>
            <a:endParaRPr lang="en-US" sz="2400" b="0" strike="noStrike" spc="-1" dirty="0">
              <a:latin typeface="Arial"/>
            </a:endParaRPr>
          </a:p>
        </p:txBody>
      </p:sp>
      <p:sp>
        <p:nvSpPr>
          <p:cNvPr id="178" name="Rectangle 17"/>
          <p:cNvSpPr/>
          <p:nvPr/>
        </p:nvSpPr>
        <p:spPr>
          <a:xfrm>
            <a:off x="9107460" y="303912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dirty="0" err="1">
                <a:solidFill>
                  <a:srgbClr val="FFFF00"/>
                </a:solidFill>
                <a:latin typeface="Calibri"/>
                <a:ea typeface="DejaVu Sans"/>
              </a:rPr>
              <a:t>Stability</a:t>
            </a:r>
            <a:r>
              <a:rPr lang="fr-FR" sz="2400" b="0" strike="noStrike" spc="-1" dirty="0">
                <a:solidFill>
                  <a:srgbClr val="FFFF00"/>
                </a:solidFill>
                <a:latin typeface="Calibri"/>
                <a:ea typeface="DejaVu Sans"/>
              </a:rPr>
              <a:t> test</a:t>
            </a:r>
            <a:endParaRPr lang="en-US" sz="2400" b="0" strike="noStrike" spc="-1" dirty="0">
              <a:latin typeface="Arial"/>
            </a:endParaRPr>
          </a:p>
          <a:p>
            <a:pPr algn="ctr">
              <a:lnSpc>
                <a:spcPct val="100000"/>
              </a:lnSpc>
              <a:buNone/>
            </a:pPr>
            <a:r>
              <a:rPr lang="fr-FR" sz="2400" b="0" strike="noStrike" spc="-1" dirty="0">
                <a:solidFill>
                  <a:srgbClr val="FFFF00"/>
                </a:solidFill>
                <a:latin typeface="Calibri"/>
                <a:ea typeface="DejaVu Sans"/>
              </a:rPr>
              <a:t>of the model</a:t>
            </a:r>
            <a:endParaRPr lang="en-US" sz="2400" b="0" strike="noStrike" spc="-1" dirty="0">
              <a:latin typeface="Arial"/>
            </a:endParaRPr>
          </a:p>
        </p:txBody>
      </p:sp>
      <p:sp>
        <p:nvSpPr>
          <p:cNvPr id="180" name="Down Arrow 29"/>
          <p:cNvSpPr/>
          <p:nvPr/>
        </p:nvSpPr>
        <p:spPr>
          <a:xfrm>
            <a:off x="10047240" y="2637360"/>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22" name="Rectangle 11">
            <a:hlinkClick r:id="rId3"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23" name="Rectangle 12">
            <a:hlinkClick r:id="rId4"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24" name="Rectangle 18">
            <a:hlinkClick r:id="rId5"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VAR</a:t>
            </a:r>
            <a:endParaRPr lang="en-US" b="1" spc="-1" dirty="0">
              <a:solidFill>
                <a:srgbClr val="0815B8"/>
              </a:solidFill>
              <a:latin typeface="Calibri"/>
              <a:ea typeface="DejaVu Sans"/>
            </a:endParaRPr>
          </a:p>
        </p:txBody>
      </p:sp>
      <p:sp>
        <p:nvSpPr>
          <p:cNvPr id="25" name="Rectangle 24">
            <a:hlinkClick r:id="rId3"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26" name="Rectangle 11">
            <a:hlinkClick r:id="rId3"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27" name="Rectangle 11">
            <a:hlinkClick r:id="rId3"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28" name="Rectangle 11">
            <a:hlinkClick r:id="rId3"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29" name="Rectangle 11">
            <a:hlinkClick r:id="rId3"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82" name="TextBox 11"/>
          <p:cNvSpPr/>
          <p:nvPr/>
        </p:nvSpPr>
        <p:spPr>
          <a:xfrm>
            <a:off x="283320" y="651240"/>
            <a:ext cx="698256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fr-FR" sz="2400" b="1" strike="noStrike" spc="-1">
                <a:solidFill>
                  <a:srgbClr val="FFC800"/>
                </a:solidFill>
                <a:latin typeface="Arial"/>
                <a:ea typeface="DejaVu Sans"/>
              </a:rPr>
              <a:t>Methodology</a:t>
            </a:r>
            <a:r>
              <a:rPr lang="fr-FR" sz="2200" b="1" strike="noStrike" spc="-1">
                <a:solidFill>
                  <a:srgbClr val="FFC800"/>
                </a:solidFill>
                <a:latin typeface="Arial"/>
                <a:ea typeface="DejaVu Sans"/>
              </a:rPr>
              <a:t>VAR</a:t>
            </a:r>
            <a:endParaRPr lang="en-US" sz="2200" b="0" strike="noStrike" spc="-1">
              <a:latin typeface="Arial"/>
            </a:endParaRPr>
          </a:p>
        </p:txBody>
      </p:sp>
      <p:sp>
        <p:nvSpPr>
          <p:cNvPr id="183" name="Rectangle 13"/>
          <p:cNvSpPr/>
          <p:nvPr/>
        </p:nvSpPr>
        <p:spPr>
          <a:xfrm>
            <a:off x="344880" y="1173600"/>
            <a:ext cx="5979240" cy="261464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spcBef>
                <a:spcPts val="1199"/>
              </a:spcBef>
              <a:buNone/>
            </a:pPr>
            <a:endParaRPr lang="en-US" sz="2400" b="0" strike="noStrike" spc="-1" dirty="0">
              <a:latin typeface="Arial"/>
            </a:endParaRPr>
          </a:p>
          <a:p>
            <a:pPr marL="457200" indent="-457200">
              <a:lnSpc>
                <a:spcPct val="100000"/>
              </a:lnSpc>
              <a:spcBef>
                <a:spcPts val="1199"/>
              </a:spcBef>
              <a:buClr>
                <a:srgbClr val="FFFF00"/>
              </a:buClr>
              <a:buFont typeface="Arial"/>
              <a:buAutoNum type="arabicPeriod" startAt="7"/>
            </a:pPr>
            <a:r>
              <a:rPr lang="fr-FR" sz="2400" b="1" strike="noStrike" spc="-1" dirty="0">
                <a:solidFill>
                  <a:srgbClr val="FFFF00"/>
                </a:solidFill>
                <a:latin typeface="Calibri"/>
                <a:ea typeface="DejaVu Sans"/>
              </a:rPr>
              <a:t>LM tests </a:t>
            </a:r>
            <a:r>
              <a:rPr lang="fr-FR" sz="2400" b="1" strike="noStrike" spc="-1" dirty="0" err="1">
                <a:solidFill>
                  <a:srgbClr val="FFFF00"/>
                </a:solidFill>
                <a:latin typeface="Calibri"/>
                <a:ea typeface="DejaVu Sans"/>
              </a:rPr>
              <a:t>residuals</a:t>
            </a:r>
            <a:endParaRPr lang="en-US" sz="2400" b="0" strike="noStrike" spc="-1" dirty="0">
              <a:latin typeface="Arial"/>
            </a:endParaRPr>
          </a:p>
          <a:p>
            <a:pPr>
              <a:lnSpc>
                <a:spcPct val="100000"/>
              </a:lnSpc>
              <a:buNone/>
            </a:pPr>
            <a:endParaRPr lang="en-US" sz="2400" b="0" strike="noStrike" spc="-1" dirty="0">
              <a:latin typeface="Arial"/>
            </a:endParaRPr>
          </a:p>
          <a:p>
            <a:pPr>
              <a:lnSpc>
                <a:spcPct val="100000"/>
              </a:lnSpc>
              <a:buNone/>
            </a:pPr>
            <a:endParaRPr lang="en-US" sz="2400" b="0" strike="noStrike" spc="-1" dirty="0">
              <a:latin typeface="Arial"/>
            </a:endParaRPr>
          </a:p>
          <a:p>
            <a:pPr marL="457200" lvl="1" indent="-457200">
              <a:lnSpc>
                <a:spcPct val="100000"/>
              </a:lnSpc>
              <a:spcBef>
                <a:spcPts val="1199"/>
              </a:spcBef>
              <a:buClr>
                <a:srgbClr val="FFFF00"/>
              </a:buClr>
              <a:buFont typeface="Arial"/>
              <a:buAutoNum type="arabicPeriod" startAt="8"/>
            </a:pPr>
            <a:r>
              <a:rPr lang="fr-FR" sz="2400" b="1" strike="noStrike" spc="-1" dirty="0">
                <a:solidFill>
                  <a:srgbClr val="FFFF00"/>
                </a:solidFill>
                <a:latin typeface="Calibri"/>
                <a:ea typeface="DejaVu Sans"/>
              </a:rPr>
              <a:t>VAR model </a:t>
            </a:r>
            <a:r>
              <a:rPr lang="fr-FR" sz="2400" b="1" strike="noStrike" spc="-1" dirty="0" err="1">
                <a:solidFill>
                  <a:srgbClr val="FFFF00"/>
                </a:solidFill>
                <a:latin typeface="Calibri"/>
                <a:ea typeface="DejaVu Sans"/>
              </a:rPr>
              <a:t>ready</a:t>
            </a:r>
            <a:r>
              <a:rPr lang="fr-FR" sz="2400" b="1" strike="noStrike" spc="-1" dirty="0">
                <a:solidFill>
                  <a:srgbClr val="FFFF00"/>
                </a:solidFill>
                <a:latin typeface="Calibri"/>
                <a:ea typeface="DejaVu Sans"/>
              </a:rPr>
              <a:t> for </a:t>
            </a:r>
            <a:r>
              <a:rPr lang="fr-FR" sz="2400" b="1" strike="noStrike" spc="-1" dirty="0" err="1">
                <a:solidFill>
                  <a:srgbClr val="FFFF00"/>
                </a:solidFill>
                <a:latin typeface="Calibri"/>
                <a:ea typeface="DejaVu Sans"/>
              </a:rPr>
              <a:t>prediction</a:t>
            </a:r>
            <a:endParaRPr lang="en-US" sz="2400" b="0" strike="noStrike" spc="-1" dirty="0">
              <a:latin typeface="Arial"/>
            </a:endParaRPr>
          </a:p>
          <a:p>
            <a:pPr>
              <a:lnSpc>
                <a:spcPct val="100000"/>
              </a:lnSpc>
              <a:buNone/>
            </a:pPr>
            <a:endParaRPr lang="en-US" sz="2400" b="0" strike="noStrike" spc="-1" dirty="0">
              <a:latin typeface="Arial"/>
            </a:endParaRPr>
          </a:p>
        </p:txBody>
      </p:sp>
      <p:sp>
        <p:nvSpPr>
          <p:cNvPr id="184" name="PlaceHolder 1"/>
          <p:cNvSpPr>
            <a:spLocks noGrp="1"/>
          </p:cNvSpPr>
          <p:nvPr>
            <p:ph type="sldNum" idx="15"/>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60CB8838-2510-42D8-AFA3-3D6A27AADAD2}" type="slidenum">
              <a:rPr lang="fr-FR" sz="2800" b="1" strike="noStrike" spc="-1">
                <a:solidFill>
                  <a:srgbClr val="FFC800"/>
                </a:solidFill>
                <a:latin typeface="Arial"/>
              </a:rPr>
              <a:t>16</a:t>
            </a:fld>
            <a:endParaRPr lang="en-US" sz="2800" b="0" strike="noStrike" spc="-1">
              <a:latin typeface="Times New Roman"/>
            </a:endParaRPr>
          </a:p>
        </p:txBody>
      </p:sp>
      <p:sp>
        <p:nvSpPr>
          <p:cNvPr id="190" name="Rectangle 15"/>
          <p:cNvSpPr/>
          <p:nvPr/>
        </p:nvSpPr>
        <p:spPr>
          <a:xfrm>
            <a:off x="7116480" y="157032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endParaRPr lang="en-US" sz="2400" b="0" strike="noStrike" spc="-1">
              <a:latin typeface="Arial"/>
            </a:endParaRPr>
          </a:p>
          <a:p>
            <a:pPr algn="ctr">
              <a:lnSpc>
                <a:spcPct val="100000"/>
              </a:lnSpc>
              <a:buNone/>
            </a:pPr>
            <a:r>
              <a:rPr lang="fr-FR" sz="2400" b="0" strike="noStrike" spc="-1">
                <a:solidFill>
                  <a:srgbClr val="FFFF00"/>
                </a:solidFill>
                <a:latin typeface="Calibri"/>
                <a:ea typeface="DejaVu Sans"/>
              </a:rPr>
              <a:t>LM tests</a:t>
            </a:r>
            <a:endParaRPr lang="en-US" sz="2400" b="0" strike="noStrike" spc="-1">
              <a:latin typeface="Arial"/>
            </a:endParaRPr>
          </a:p>
          <a:p>
            <a:pPr algn="ctr">
              <a:lnSpc>
                <a:spcPct val="100000"/>
              </a:lnSpc>
              <a:buNone/>
            </a:pPr>
            <a:r>
              <a:rPr lang="fr-FR" sz="2400" b="0" strike="noStrike" spc="-1">
                <a:solidFill>
                  <a:srgbClr val="FFFF00"/>
                </a:solidFill>
                <a:latin typeface="Calibri"/>
                <a:ea typeface="DejaVu Sans"/>
              </a:rPr>
              <a:t>residuals:</a:t>
            </a:r>
            <a:endParaRPr lang="en-US" sz="2400" b="0" strike="noStrike" spc="-1">
              <a:latin typeface="Arial"/>
            </a:endParaRPr>
          </a:p>
          <a:p>
            <a:pPr algn="ctr">
              <a:lnSpc>
                <a:spcPct val="100000"/>
              </a:lnSpc>
              <a:spcBef>
                <a:spcPts val="1199"/>
              </a:spcBef>
              <a:buNone/>
              <a:tabLst>
                <a:tab pos="0" algn="l"/>
              </a:tabLst>
            </a:pPr>
            <a:endParaRPr lang="en-US" sz="2400" b="0" strike="noStrike" spc="-1">
              <a:latin typeface="Arial"/>
            </a:endParaRPr>
          </a:p>
        </p:txBody>
      </p:sp>
      <p:sp>
        <p:nvSpPr>
          <p:cNvPr id="191" name="Down Arrow 28"/>
          <p:cNvSpPr/>
          <p:nvPr/>
        </p:nvSpPr>
        <p:spPr>
          <a:xfrm>
            <a:off x="7925040" y="2414160"/>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92" name="Rectangle 19"/>
          <p:cNvSpPr/>
          <p:nvPr/>
        </p:nvSpPr>
        <p:spPr>
          <a:xfrm>
            <a:off x="7030440" y="287568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a:solidFill>
                  <a:srgbClr val="FFFF00"/>
                </a:solidFill>
                <a:latin typeface="Calibri"/>
                <a:ea typeface="DejaVu Sans"/>
              </a:rPr>
              <a:t>VAR model</a:t>
            </a:r>
            <a:endParaRPr lang="en-US" sz="2400" b="0" strike="noStrike" spc="-1">
              <a:latin typeface="Arial"/>
            </a:endParaRPr>
          </a:p>
        </p:txBody>
      </p:sp>
      <p:sp>
        <p:nvSpPr>
          <p:cNvPr id="22" name="Rectangle 11">
            <a:hlinkClick r:id="rId3"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23" name="Rectangle 12">
            <a:hlinkClick r:id="rId4"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24" name="Rectangle 18">
            <a:hlinkClick r:id="rId5"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VAR</a:t>
            </a:r>
            <a:endParaRPr lang="en-US" b="1" spc="-1" dirty="0">
              <a:solidFill>
                <a:srgbClr val="0815B8"/>
              </a:solidFill>
              <a:latin typeface="Calibri"/>
              <a:ea typeface="DejaVu Sans"/>
            </a:endParaRPr>
          </a:p>
        </p:txBody>
      </p:sp>
      <p:sp>
        <p:nvSpPr>
          <p:cNvPr id="25" name="Rectangle 24">
            <a:hlinkClick r:id="rId3"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26" name="Rectangle 11">
            <a:hlinkClick r:id="rId3"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27" name="Rectangle 11">
            <a:hlinkClick r:id="rId3"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28" name="Rectangle 11">
            <a:hlinkClick r:id="rId3"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29" name="Rectangle 11">
            <a:hlinkClick r:id="rId3"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206" name="TextBox 12"/>
          <p:cNvSpPr/>
          <p:nvPr/>
        </p:nvSpPr>
        <p:spPr>
          <a:xfrm>
            <a:off x="1309320" y="364320"/>
            <a:ext cx="880992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fr-FR" sz="2400" b="1" strike="noStrike" spc="-1" dirty="0">
                <a:solidFill>
                  <a:srgbClr val="FFFF00"/>
                </a:solidFill>
                <a:latin typeface="Calibri"/>
                <a:ea typeface="DejaVu Sans"/>
              </a:rPr>
              <a:t>Conclusions</a:t>
            </a:r>
            <a:endParaRPr lang="en-US" sz="2400" b="0" strike="noStrike" spc="-1" dirty="0">
              <a:latin typeface="Arial"/>
            </a:endParaRPr>
          </a:p>
        </p:txBody>
      </p:sp>
      <p:sp>
        <p:nvSpPr>
          <p:cNvPr id="207" name="PlaceHolder 1"/>
          <p:cNvSpPr>
            <a:spLocks noGrp="1"/>
          </p:cNvSpPr>
          <p:nvPr>
            <p:ph type="sldNum" idx="17"/>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7D912208-CD42-47A8-9483-65E8680A4B51}" type="slidenum">
              <a:rPr lang="fr-FR" sz="2800" b="1" strike="noStrike" spc="-1">
                <a:solidFill>
                  <a:srgbClr val="FFC800"/>
                </a:solidFill>
                <a:latin typeface="Arial"/>
              </a:rPr>
              <a:t>17</a:t>
            </a:fld>
            <a:endParaRPr lang="en-US" sz="2800" b="0" strike="noStrike" spc="-1">
              <a:latin typeface="Times New Roman"/>
            </a:endParaRPr>
          </a:p>
        </p:txBody>
      </p:sp>
      <p:sp>
        <p:nvSpPr>
          <p:cNvPr id="2" name="Rectangle 1"/>
          <p:cNvSpPr/>
          <p:nvPr/>
        </p:nvSpPr>
        <p:spPr>
          <a:xfrm>
            <a:off x="412124" y="1440880"/>
            <a:ext cx="11240138" cy="2308324"/>
          </a:xfrm>
          <a:prstGeom prst="rect">
            <a:avLst/>
          </a:prstGeom>
        </p:spPr>
        <p:txBody>
          <a:bodyPr wrap="square">
            <a:spAutoFit/>
          </a:bodyPr>
          <a:lstStyle/>
          <a:p>
            <a:r>
              <a:rPr lang="en-US" sz="2400" b="1" spc="-1" dirty="0">
                <a:solidFill>
                  <a:schemeClr val="bg1"/>
                </a:solidFill>
                <a:latin typeface="Calibri"/>
                <a:ea typeface="DejaVu Sans"/>
              </a:rPr>
              <a:t>This project has demonstrated the application of SARIMA and ARIMA models to forecast the U.S. Electric Production Index. The SARIMA model, in particular, has shown a superior ability to account for seasonal variations, as evidenced by a lower RMSE compared to the ARIMA model. However, the presence of autocorrelation in the residuals, as indicated by the </a:t>
            </a:r>
            <a:r>
              <a:rPr lang="en-US" sz="2400" b="1" spc="-1" dirty="0" err="1">
                <a:solidFill>
                  <a:schemeClr val="bg1"/>
                </a:solidFill>
                <a:latin typeface="Calibri"/>
                <a:ea typeface="DejaVu Sans"/>
              </a:rPr>
              <a:t>Ljung</a:t>
            </a:r>
            <a:r>
              <a:rPr lang="en-US" sz="2400" b="1" spc="-1" dirty="0">
                <a:solidFill>
                  <a:schemeClr val="bg1"/>
                </a:solidFill>
                <a:latin typeface="Calibri"/>
                <a:ea typeface="DejaVu Sans"/>
              </a:rPr>
              <a:t>-Box test, suggests the need for further refinement of the model</a:t>
            </a:r>
          </a:p>
        </p:txBody>
      </p:sp>
      <p:sp>
        <p:nvSpPr>
          <p:cNvPr id="19" name="Rectangle 11">
            <a:hlinkClick r:id="rId3"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20" name="Rectangle 12">
            <a:hlinkClick r:id="rId4"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b="1" spc="-1" dirty="0">
                <a:solidFill>
                  <a:srgbClr val="0815B8"/>
                </a:solidFill>
                <a:latin typeface="Calibri"/>
                <a:ea typeface="DejaVu Sans"/>
              </a:rPr>
              <a:t>Conclusion</a:t>
            </a:r>
            <a:r>
              <a:rPr lang="en-US" sz="1800" b="1" strike="noStrike" spc="-1" dirty="0">
                <a:solidFill>
                  <a:srgbClr val="BFBFBF"/>
                </a:solidFill>
                <a:latin typeface="Calibri"/>
                <a:ea typeface="DejaVu Sans"/>
              </a:rPr>
              <a:t> </a:t>
            </a:r>
            <a:endParaRPr lang="en-US" sz="1800" b="0" strike="noStrike" spc="-1" dirty="0">
              <a:latin typeface="Arial"/>
            </a:endParaRPr>
          </a:p>
        </p:txBody>
      </p:sp>
      <p:sp>
        <p:nvSpPr>
          <p:cNvPr id="21" name="Rectangle 18">
            <a:hlinkClick r:id="rId5"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VAR</a:t>
            </a:r>
            <a:endParaRPr lang="en-US" b="1" spc="-1" dirty="0">
              <a:solidFill>
                <a:srgbClr val="BFBFBF"/>
              </a:solidFill>
              <a:latin typeface="Calibri"/>
              <a:ea typeface="DejaVu Sans"/>
            </a:endParaRPr>
          </a:p>
        </p:txBody>
      </p:sp>
      <p:sp>
        <p:nvSpPr>
          <p:cNvPr id="22" name="Rectangle 21">
            <a:hlinkClick r:id="rId3"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23" name="Rectangle 11">
            <a:hlinkClick r:id="rId3"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24" name="Rectangle 11">
            <a:hlinkClick r:id="rId3"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25" name="Rectangle 11">
            <a:hlinkClick r:id="rId3"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26" name="Rectangle 11">
            <a:hlinkClick r:id="rId3"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Rectangle 3"/>
          <p:cNvSpPr/>
          <p:nvPr/>
        </p:nvSpPr>
        <p:spPr>
          <a:xfrm>
            <a:off x="0" y="2793600"/>
            <a:ext cx="121910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spcBef>
                <a:spcPts val="1800"/>
              </a:spcBef>
              <a:buNone/>
            </a:pPr>
            <a:r>
              <a:rPr lang="en-US" sz="3600" b="1" strike="noStrike" spc="-1" dirty="0">
                <a:solidFill>
                  <a:srgbClr val="FFFF00"/>
                </a:solidFill>
                <a:latin typeface="Calibri"/>
                <a:ea typeface="DejaVu Sans"/>
              </a:rPr>
              <a:t>Thank you for your attention !</a:t>
            </a:r>
            <a:endParaRPr lang="en-US" sz="3600" b="0" strike="noStrike" spc="-1" dirty="0">
              <a:latin typeface="Arial"/>
            </a:endParaRPr>
          </a:p>
        </p:txBody>
      </p:sp>
      <p:sp>
        <p:nvSpPr>
          <p:cNvPr id="222" name="Rectangle 5"/>
          <p:cNvSpPr/>
          <p:nvPr/>
        </p:nvSpPr>
        <p:spPr>
          <a:xfrm>
            <a:off x="14040" y="-11880"/>
            <a:ext cx="12152880" cy="532440"/>
          </a:xfrm>
          <a:prstGeom prst="rect">
            <a:avLst/>
          </a:prstGeom>
          <a:solidFill>
            <a:schemeClr val="accent6">
              <a:lumMod val="50000"/>
            </a:schemeClr>
          </a:solidFill>
          <a:ln w="9525">
            <a:noFill/>
          </a:ln>
        </p:spPr>
        <p:style>
          <a:lnRef idx="0">
            <a:scrgbClr r="0" g="0" b="0"/>
          </a:lnRef>
          <a:fillRef idx="0">
            <a:scrgbClr r="0" g="0" b="0"/>
          </a:fillRef>
          <a:effectRef idx="0">
            <a:scrgbClr r="0" g="0" b="0"/>
          </a:effectRef>
          <a:fontRef idx="minor"/>
        </p:style>
        <p:txBody>
          <a:bodyPr/>
          <a:lstStyle/>
          <a:p>
            <a:endParaRPr lang="en-US"/>
          </a:p>
        </p:txBody>
      </p:sp>
      <p:sp>
        <p:nvSpPr>
          <p:cNvPr id="223" name="PlaceHolder 1"/>
          <p:cNvSpPr>
            <a:spLocks noGrp="1"/>
          </p:cNvSpPr>
          <p:nvPr>
            <p:ph type="sldNum" idx="19"/>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20B2834B-C6A9-4617-A990-8F88165274C5}" type="slidenum">
              <a:rPr lang="fr-FR" sz="2800" b="1" strike="noStrike" spc="-1">
                <a:solidFill>
                  <a:srgbClr val="FFC800"/>
                </a:solidFill>
                <a:latin typeface="Arial"/>
              </a:rPr>
              <a:t>18</a:t>
            </a:fld>
            <a:endParaRPr lang="en-US" sz="28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60" name="Titre 1"/>
          <p:cNvSpPr/>
          <p:nvPr/>
        </p:nvSpPr>
        <p:spPr>
          <a:xfrm>
            <a:off x="412200" y="2741400"/>
            <a:ext cx="11581200" cy="219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noAutofit/>
          </a:bodyPr>
          <a:lstStyle/>
          <a:p>
            <a:pPr algn="ctr">
              <a:lnSpc>
                <a:spcPct val="100000"/>
              </a:lnSpc>
              <a:buNone/>
            </a:pPr>
            <a:r>
              <a:rPr sz="3200" dirty="0"/>
              <a:t/>
            </a:r>
            <a:br>
              <a:rPr sz="3200" dirty="0"/>
            </a:br>
            <a:r>
              <a:rPr lang="fr-FR" sz="3200" b="1" strike="noStrike" spc="-1" dirty="0" err="1">
                <a:solidFill>
                  <a:srgbClr val="FFFFFF"/>
                </a:solidFill>
                <a:latin typeface="Arial"/>
                <a:ea typeface="DejaVu Sans"/>
              </a:rPr>
              <a:t>Hybrid</a:t>
            </a:r>
            <a:r>
              <a:rPr lang="fr-FR" sz="3200" b="1" strike="noStrike" spc="-1" dirty="0">
                <a:solidFill>
                  <a:srgbClr val="FFFFFF"/>
                </a:solidFill>
                <a:latin typeface="Arial"/>
                <a:ea typeface="DejaVu Sans"/>
              </a:rPr>
              <a:t> </a:t>
            </a:r>
            <a:r>
              <a:rPr lang="fr-FR" sz="3200" b="1" strike="noStrike" spc="-1" dirty="0" err="1">
                <a:solidFill>
                  <a:srgbClr val="FFFFFF"/>
                </a:solidFill>
                <a:latin typeface="Arial"/>
                <a:ea typeface="DejaVu Sans"/>
              </a:rPr>
              <a:t>methodology</a:t>
            </a:r>
            <a:r>
              <a:rPr lang="fr-FR" sz="3200" b="1" strike="noStrike" spc="-1" dirty="0">
                <a:solidFill>
                  <a:srgbClr val="FFFFFF"/>
                </a:solidFill>
                <a:latin typeface="Arial"/>
                <a:ea typeface="DejaVu Sans"/>
              </a:rPr>
              <a:t> for short-</a:t>
            </a:r>
            <a:r>
              <a:rPr lang="fr-FR" sz="3200" b="1" strike="noStrike" spc="-1" dirty="0" err="1">
                <a:solidFill>
                  <a:srgbClr val="FFFFFF"/>
                </a:solidFill>
                <a:latin typeface="Arial"/>
                <a:ea typeface="DejaVu Sans"/>
              </a:rPr>
              <a:t>term</a:t>
            </a:r>
            <a:r>
              <a:rPr lang="fr-FR" sz="3200" b="1" strike="noStrike" spc="-1" dirty="0">
                <a:solidFill>
                  <a:srgbClr val="FFFFFF"/>
                </a:solidFill>
                <a:latin typeface="Arial"/>
                <a:ea typeface="DejaVu Sans"/>
              </a:rPr>
              <a:t> </a:t>
            </a:r>
            <a:r>
              <a:rPr lang="fr-FR" sz="3200" b="1" strike="noStrike" spc="-1" dirty="0" err="1">
                <a:solidFill>
                  <a:srgbClr val="FFFFFF"/>
                </a:solidFill>
                <a:latin typeface="Arial"/>
                <a:ea typeface="DejaVu Sans"/>
              </a:rPr>
              <a:t>electric</a:t>
            </a:r>
            <a:r>
              <a:rPr lang="fr-FR" sz="3200" b="1" strike="noStrike" spc="-1" dirty="0">
                <a:solidFill>
                  <a:srgbClr val="FFFFFF"/>
                </a:solidFill>
                <a:latin typeface="Arial"/>
                <a:ea typeface="DejaVu Sans"/>
              </a:rPr>
              <a:t> production </a:t>
            </a:r>
            <a:r>
              <a:rPr lang="fr-FR" sz="3200" b="1" strike="noStrike" spc="-1" dirty="0" err="1">
                <a:solidFill>
                  <a:srgbClr val="FFFFFF"/>
                </a:solidFill>
                <a:latin typeface="Arial"/>
                <a:ea typeface="DejaVu Sans"/>
              </a:rPr>
              <a:t>forecasting</a:t>
            </a:r>
            <a:r>
              <a:rPr lang="fr-FR" sz="3200" b="1" strike="noStrike" spc="-1" dirty="0">
                <a:solidFill>
                  <a:srgbClr val="FFFFFF"/>
                </a:solidFill>
                <a:latin typeface="Arial"/>
                <a:ea typeface="DejaVu Sans"/>
              </a:rPr>
              <a:t> </a:t>
            </a:r>
            <a:r>
              <a:rPr lang="fr-FR" sz="3200" b="1" strike="noStrike" spc="-1" dirty="0" err="1">
                <a:solidFill>
                  <a:srgbClr val="FFFFFF"/>
                </a:solidFill>
                <a:latin typeface="Arial"/>
                <a:ea typeface="DejaVu Sans"/>
              </a:rPr>
              <a:t>using</a:t>
            </a:r>
            <a:r>
              <a:rPr sz="3200" dirty="0"/>
              <a:t/>
            </a:r>
            <a:br>
              <a:rPr sz="3200" dirty="0"/>
            </a:br>
            <a:r>
              <a:rPr lang="fr-FR" sz="3200" b="1" strike="noStrike" spc="-1" dirty="0">
                <a:solidFill>
                  <a:srgbClr val="FFFFFF"/>
                </a:solidFill>
                <a:latin typeface="Arial"/>
                <a:ea typeface="DejaVu Sans"/>
              </a:rPr>
              <a:t>ARIMA and SARIMA</a:t>
            </a:r>
          </a:p>
          <a:p>
            <a:pPr algn="ctr">
              <a:lnSpc>
                <a:spcPct val="100000"/>
              </a:lnSpc>
              <a:buNone/>
            </a:pPr>
            <a:r>
              <a:rPr lang="fr-FR" sz="3200" b="1" spc="-1" dirty="0">
                <a:solidFill>
                  <a:srgbClr val="FFFFFF"/>
                </a:solidFill>
                <a:latin typeface="Arial"/>
              </a:rPr>
              <a:t>(</a:t>
            </a:r>
            <a:r>
              <a:rPr lang="fr-FR" sz="3200" b="1" spc="-1" dirty="0" err="1">
                <a:solidFill>
                  <a:srgbClr val="FFFFFF"/>
                </a:solidFill>
                <a:latin typeface="Arial"/>
              </a:rPr>
              <a:t>Univariate</a:t>
            </a:r>
            <a:r>
              <a:rPr lang="fr-FR" sz="3200" b="1" spc="-1" dirty="0">
                <a:solidFill>
                  <a:srgbClr val="FFFFFF"/>
                </a:solidFill>
                <a:latin typeface="Arial"/>
              </a:rPr>
              <a:t> </a:t>
            </a:r>
            <a:r>
              <a:rPr lang="fr-FR" sz="3200" b="1" spc="-1" dirty="0" err="1">
                <a:solidFill>
                  <a:srgbClr val="FFFFFF"/>
                </a:solidFill>
                <a:latin typeface="Arial"/>
              </a:rPr>
              <a:t>models</a:t>
            </a:r>
            <a:r>
              <a:rPr lang="fr-FR" sz="3200" b="1" spc="-1" dirty="0">
                <a:solidFill>
                  <a:srgbClr val="FFFFFF"/>
                </a:solidFill>
                <a:latin typeface="Arial"/>
              </a:rPr>
              <a:t>)</a:t>
            </a:r>
            <a:endParaRPr lang="en-US" sz="3200" b="0" strike="noStrike" spc="-1" dirty="0">
              <a:latin typeface="Arial"/>
            </a:endParaRPr>
          </a:p>
        </p:txBody>
      </p:sp>
      <p:sp>
        <p:nvSpPr>
          <p:cNvPr id="61" name="TextBox 15"/>
          <p:cNvSpPr/>
          <p:nvPr/>
        </p:nvSpPr>
        <p:spPr>
          <a:xfrm>
            <a:off x="412200" y="2024640"/>
            <a:ext cx="9710640" cy="95265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571680" indent="-571680">
              <a:lnSpc>
                <a:spcPct val="100000"/>
              </a:lnSpc>
              <a:buClr>
                <a:srgbClr val="FFFF00"/>
              </a:buClr>
              <a:buFont typeface="Arial"/>
              <a:buAutoNum type="romanUcPeriod"/>
            </a:pPr>
            <a:r>
              <a:rPr lang="fr-FR" sz="2800" b="1" strike="noStrike" spc="-1" dirty="0" err="1">
                <a:solidFill>
                  <a:srgbClr val="FFFF00"/>
                </a:solidFill>
                <a:latin typeface="Calibri"/>
                <a:ea typeface="DejaVu Sans"/>
              </a:rPr>
              <a:t>Hybrid</a:t>
            </a:r>
            <a:r>
              <a:rPr lang="fr-FR" sz="2800" b="1" strike="noStrike" spc="-1" dirty="0">
                <a:solidFill>
                  <a:srgbClr val="FFFF00"/>
                </a:solidFill>
                <a:latin typeface="Calibri"/>
                <a:ea typeface="DejaVu Sans"/>
              </a:rPr>
              <a:t> </a:t>
            </a:r>
            <a:r>
              <a:rPr lang="fr-FR" sz="2800" b="1" strike="noStrike" spc="-1" dirty="0" err="1">
                <a:solidFill>
                  <a:srgbClr val="FFFF00"/>
                </a:solidFill>
                <a:latin typeface="Calibri"/>
                <a:ea typeface="DejaVu Sans"/>
              </a:rPr>
              <a:t>method</a:t>
            </a:r>
            <a:r>
              <a:rPr lang="fr-FR" sz="2800" b="1" strike="noStrike" spc="-1" dirty="0">
                <a:solidFill>
                  <a:srgbClr val="FFFF00"/>
                </a:solidFill>
                <a:latin typeface="Calibri"/>
                <a:ea typeface="DejaVu Sans"/>
              </a:rPr>
              <a:t> (ARIMA and SARIMA )</a:t>
            </a:r>
            <a:endParaRPr lang="en-US" sz="2800" b="0" strike="noStrike" spc="-1" dirty="0">
              <a:latin typeface="Arial"/>
            </a:endParaRPr>
          </a:p>
          <a:p>
            <a:pPr>
              <a:lnSpc>
                <a:spcPct val="100000"/>
              </a:lnSpc>
              <a:buNone/>
            </a:pPr>
            <a:endParaRPr lang="en-US" sz="2800" b="0" strike="noStrike" spc="-1" dirty="0">
              <a:latin typeface="Arial"/>
            </a:endParaRPr>
          </a:p>
        </p:txBody>
      </p:sp>
      <p:sp>
        <p:nvSpPr>
          <p:cNvPr id="62" name="PlaceHolder 1"/>
          <p:cNvSpPr>
            <a:spLocks noGrp="1"/>
          </p:cNvSpPr>
          <p:nvPr>
            <p:ph type="sldNum" idx="6"/>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8642F042-3167-47F9-B52E-AA24F732EE6E}" type="slidenum">
              <a:rPr lang="fr-FR" sz="2800" b="1" strike="noStrike" spc="-1">
                <a:solidFill>
                  <a:srgbClr val="FFC800"/>
                </a:solidFill>
                <a:latin typeface="Arial"/>
              </a:rPr>
              <a:t>2</a:t>
            </a:fld>
            <a:endParaRPr lang="en-US" sz="2800" b="0" strike="noStrike" spc="-1">
              <a:latin typeface="Times New Roman"/>
            </a:endParaRPr>
          </a:p>
        </p:txBody>
      </p:sp>
      <p:sp>
        <p:nvSpPr>
          <p:cNvPr id="9" name="Rectangle 11">
            <a:hlinkClick r:id="rId3"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10" name="Rectangle 12">
            <a:hlinkClick r:id="rId4"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11" name="Rectangle 18">
            <a:hlinkClick r:id="rId5"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dirty="0" smtClean="0">
                <a:solidFill>
                  <a:srgbClr val="BFBFBF"/>
                </a:solidFill>
                <a:latin typeface="Calibri"/>
                <a:ea typeface="DejaVu Sans"/>
              </a:rPr>
              <a:t>VAR</a:t>
            </a:r>
            <a:endParaRPr lang="en-US" sz="1800" b="0" strike="noStrike" spc="-1" dirty="0">
              <a:latin typeface="Arial"/>
            </a:endParaRPr>
          </a:p>
        </p:txBody>
      </p:sp>
      <p:sp>
        <p:nvSpPr>
          <p:cNvPr id="12" name="Rectangle 11">
            <a:hlinkClick r:id="rId3"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13" name="Rectangle 11">
            <a:hlinkClick r:id="rId3"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dirty="0" err="1" smtClean="0">
                <a:solidFill>
                  <a:srgbClr val="0815B8"/>
                </a:solidFill>
                <a:latin typeface="Calibri"/>
                <a:ea typeface="DejaVu Sans"/>
              </a:rPr>
              <a:t>Problem</a:t>
            </a:r>
            <a:endParaRPr lang="en-US" sz="1800" b="0" strike="noStrike" spc="-1" dirty="0">
              <a:latin typeface="Arial"/>
            </a:endParaRPr>
          </a:p>
        </p:txBody>
      </p:sp>
      <p:sp>
        <p:nvSpPr>
          <p:cNvPr id="14" name="Rectangle 11">
            <a:hlinkClick r:id="rId3"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15" name="Rectangle 11">
            <a:hlinkClick r:id="rId3"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16" name="Rectangle 11">
            <a:hlinkClick r:id="rId3"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69" name="TextBox 17"/>
          <p:cNvSpPr/>
          <p:nvPr/>
        </p:nvSpPr>
        <p:spPr>
          <a:xfrm>
            <a:off x="478800" y="1701000"/>
            <a:ext cx="2952360" cy="4294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fr-FR" sz="2200" b="0" strike="noStrike" spc="-1" dirty="0">
                <a:solidFill>
                  <a:srgbClr val="FFC800"/>
                </a:solidFill>
                <a:latin typeface="Arial"/>
                <a:ea typeface="DejaVu Sans"/>
              </a:rPr>
              <a:t>ARIMA</a:t>
            </a:r>
            <a:endParaRPr lang="en-US" sz="2200" b="0" strike="noStrike" spc="-1" dirty="0">
              <a:latin typeface="Arial"/>
            </a:endParaRPr>
          </a:p>
        </p:txBody>
      </p:sp>
      <p:sp>
        <p:nvSpPr>
          <p:cNvPr id="70" name="TextBox 18"/>
          <p:cNvSpPr/>
          <p:nvPr/>
        </p:nvSpPr>
        <p:spPr>
          <a:xfrm>
            <a:off x="478800" y="2670840"/>
            <a:ext cx="3256920" cy="4294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fr-FR" sz="2200" b="0" strike="noStrike" spc="-1" dirty="0">
                <a:solidFill>
                  <a:srgbClr val="FFC800"/>
                </a:solidFill>
                <a:latin typeface="Arial"/>
                <a:ea typeface="DejaVu Sans"/>
              </a:rPr>
              <a:t>SARIMA </a:t>
            </a:r>
            <a:endParaRPr lang="en-US" sz="2200" b="0" strike="noStrike" spc="-1" dirty="0">
              <a:latin typeface="Arial"/>
            </a:endParaRPr>
          </a:p>
        </p:txBody>
      </p:sp>
      <p:sp>
        <p:nvSpPr>
          <p:cNvPr id="73" name="TextBox 1"/>
          <p:cNvSpPr/>
          <p:nvPr/>
        </p:nvSpPr>
        <p:spPr>
          <a:xfrm>
            <a:off x="237600" y="758160"/>
            <a:ext cx="3914280" cy="45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2400" b="1" strike="noStrike" spc="-1">
                <a:solidFill>
                  <a:srgbClr val="FFC800"/>
                </a:solidFill>
                <a:latin typeface="Arial"/>
                <a:ea typeface="DejaVu Sans"/>
              </a:rPr>
              <a:t>Architecture</a:t>
            </a:r>
            <a:endParaRPr lang="en-US" sz="2400" b="0" strike="noStrike" spc="-1">
              <a:latin typeface="Arial"/>
            </a:endParaRPr>
          </a:p>
        </p:txBody>
      </p:sp>
      <p:sp>
        <p:nvSpPr>
          <p:cNvPr id="75" name="PlaceHolder 1"/>
          <p:cNvSpPr>
            <a:spLocks noGrp="1"/>
          </p:cNvSpPr>
          <p:nvPr>
            <p:ph type="sldNum" idx="7"/>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8B2DABF1-EA4F-4CAD-BB82-8F60B1D2B363}" type="slidenum">
              <a:rPr lang="fr-FR" sz="2800" b="1" strike="noStrike" spc="-1">
                <a:solidFill>
                  <a:srgbClr val="FFC800"/>
                </a:solidFill>
                <a:latin typeface="Arial"/>
              </a:rPr>
              <a:t>3</a:t>
            </a:fld>
            <a:endParaRPr lang="en-US" sz="2800" b="0" strike="noStrike" spc="-1">
              <a:latin typeface="Times New Roman"/>
            </a:endParaRPr>
          </a:p>
        </p:txBody>
      </p:sp>
      <p:sp>
        <p:nvSpPr>
          <p:cNvPr id="82" name="Rectangle 5"/>
          <p:cNvSpPr/>
          <p:nvPr/>
        </p:nvSpPr>
        <p:spPr>
          <a:xfrm>
            <a:off x="7727324" y="481680"/>
            <a:ext cx="1262130" cy="420200"/>
          </a:xfrm>
          <a:prstGeom prst="rect">
            <a:avLst/>
          </a:prstGeom>
          <a:noFill/>
          <a:ln w="57150">
            <a:solidFill>
              <a:srgbClr val="FFFF00"/>
            </a:solidFill>
            <a:round/>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ctr">
              <a:lnSpc>
                <a:spcPct val="107000"/>
              </a:lnSpc>
              <a:spcBef>
                <a:spcPts val="1199"/>
              </a:spcBef>
              <a:buNone/>
            </a:pPr>
            <a:r>
              <a:rPr lang="fr-FR" sz="2000" b="1" i="1" strike="noStrike" spc="-1" dirty="0">
                <a:solidFill>
                  <a:srgbClr val="FFFF00"/>
                </a:solidFill>
                <a:latin typeface="Calibri"/>
                <a:ea typeface="DejaVu Sans"/>
              </a:rPr>
              <a:t>Entrance</a:t>
            </a:r>
            <a:endParaRPr lang="en-US" sz="2000" b="0" strike="noStrike" spc="-1" dirty="0">
              <a:latin typeface="Arial"/>
            </a:endParaRPr>
          </a:p>
        </p:txBody>
      </p:sp>
      <p:pic>
        <p:nvPicPr>
          <p:cNvPr id="2" name="Picture 1"/>
          <p:cNvPicPr>
            <a:picLocks noChangeAspect="1"/>
          </p:cNvPicPr>
          <p:nvPr/>
        </p:nvPicPr>
        <p:blipFill rotWithShape="1">
          <a:blip r:embed="rId3"/>
          <a:srcRect l="1921" t="27597"/>
          <a:stretch/>
        </p:blipFill>
        <p:spPr>
          <a:xfrm>
            <a:off x="5962540" y="1100996"/>
            <a:ext cx="4584879" cy="708004"/>
          </a:xfrm>
          <a:prstGeom prst="rect">
            <a:avLst/>
          </a:prstGeom>
        </p:spPr>
      </p:pic>
      <p:sp>
        <p:nvSpPr>
          <p:cNvPr id="81" name="Down Arrow 4"/>
          <p:cNvSpPr/>
          <p:nvPr/>
        </p:nvSpPr>
        <p:spPr>
          <a:xfrm>
            <a:off x="7944839" y="876536"/>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384" y="1852550"/>
            <a:ext cx="6088816" cy="4957157"/>
          </a:xfrm>
          <a:prstGeom prst="rect">
            <a:avLst/>
          </a:prstGeom>
        </p:spPr>
      </p:pic>
      <p:sp>
        <p:nvSpPr>
          <p:cNvPr id="23" name="Rectangle 11">
            <a:hlinkClick r:id="rId5"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24" name="Rectangle 12">
            <a:hlinkClick r:id="rId6"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25" name="Rectangle 18">
            <a:hlinkClick r:id="rId7"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dirty="0" smtClean="0">
                <a:solidFill>
                  <a:srgbClr val="BFBFBF"/>
                </a:solidFill>
                <a:latin typeface="Calibri"/>
                <a:ea typeface="DejaVu Sans"/>
              </a:rPr>
              <a:t>VAR</a:t>
            </a:r>
            <a:endParaRPr lang="en-US" sz="1800" b="0" strike="noStrike" spc="-1" dirty="0">
              <a:latin typeface="Arial"/>
            </a:endParaRPr>
          </a:p>
        </p:txBody>
      </p:sp>
      <p:sp>
        <p:nvSpPr>
          <p:cNvPr id="26" name="Rectangle 25">
            <a:hlinkClick r:id="rId5"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0815B8"/>
                </a:solidFill>
                <a:latin typeface="Calibri"/>
                <a:ea typeface="DejaVu Sans"/>
              </a:rPr>
              <a:t>series</a:t>
            </a:r>
            <a:endParaRPr lang="en-US" b="1" spc="-1" dirty="0">
              <a:solidFill>
                <a:srgbClr val="0815B8"/>
              </a:solidFill>
              <a:latin typeface="Calibri"/>
              <a:ea typeface="DejaVu Sans"/>
            </a:endParaRPr>
          </a:p>
        </p:txBody>
      </p:sp>
      <p:sp>
        <p:nvSpPr>
          <p:cNvPr id="27" name="Rectangle 11">
            <a:hlinkClick r:id="rId5"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28" name="Rectangle 11">
            <a:hlinkClick r:id="rId5"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29" name="Rectangle 11">
            <a:hlinkClick r:id="rId5"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30" name="Rectangle 11">
            <a:hlinkClick r:id="rId5"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85" name="Rectangle 23"/>
          <p:cNvSpPr/>
          <p:nvPr/>
        </p:nvSpPr>
        <p:spPr>
          <a:xfrm>
            <a:off x="353880" y="1933920"/>
            <a:ext cx="11323440" cy="307631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92280" indent="-343080">
              <a:lnSpc>
                <a:spcPct val="100000"/>
              </a:lnSpc>
              <a:spcBef>
                <a:spcPts val="1199"/>
              </a:spcBef>
              <a:buClr>
                <a:srgbClr val="FFFF00"/>
              </a:buClr>
              <a:buFont typeface="Wingdings" charset="2"/>
              <a:buChar char=""/>
            </a:pPr>
            <a:r>
              <a:rPr lang="fr-FR" sz="2400" b="0" strike="noStrike" spc="-1" dirty="0">
                <a:solidFill>
                  <a:srgbClr val="FFFF00"/>
                </a:solidFill>
                <a:latin typeface="Calibri"/>
                <a:ea typeface="DejaVu Sans"/>
              </a:rPr>
              <a:t>Data </a:t>
            </a:r>
            <a:r>
              <a:rPr lang="fr-FR" sz="2400" b="0" strike="noStrike" spc="-1" dirty="0" err="1">
                <a:solidFill>
                  <a:srgbClr val="FFFF00"/>
                </a:solidFill>
                <a:latin typeface="Calibri"/>
                <a:ea typeface="DejaVu Sans"/>
              </a:rPr>
              <a:t>processing</a:t>
            </a:r>
            <a:r>
              <a:rPr lang="fr-FR" sz="2400" b="0" strike="noStrike" spc="-1" dirty="0">
                <a:solidFill>
                  <a:srgbClr val="FFFF00"/>
                </a:solidFill>
                <a:latin typeface="Calibri"/>
                <a:ea typeface="DejaVu Sans"/>
              </a:rPr>
              <a:t>:</a:t>
            </a:r>
            <a:endParaRPr lang="en-US" sz="2400" b="0" strike="noStrike" spc="-1" dirty="0">
              <a:latin typeface="Arial"/>
            </a:endParaRPr>
          </a:p>
          <a:p>
            <a:pPr marL="898560" indent="-272880">
              <a:lnSpc>
                <a:spcPct val="100000"/>
              </a:lnSpc>
              <a:spcBef>
                <a:spcPts val="1199"/>
              </a:spcBef>
              <a:buClr>
                <a:srgbClr val="FFFF00"/>
              </a:buClr>
              <a:buFont typeface="Calibri"/>
              <a:buChar char="₋"/>
            </a:pPr>
            <a:r>
              <a:rPr lang="fr-FR" sz="2400" b="0" strike="noStrike" spc="-1" dirty="0" err="1">
                <a:solidFill>
                  <a:srgbClr val="FFFF00"/>
                </a:solidFill>
                <a:latin typeface="Calibri"/>
                <a:ea typeface="DejaVu Sans"/>
              </a:rPr>
              <a:t>Monthly</a:t>
            </a:r>
            <a:r>
              <a:rPr lang="fr-FR" sz="2400" b="0" strike="noStrike" spc="-1" dirty="0">
                <a:solidFill>
                  <a:srgbClr val="FFFF00"/>
                </a:solidFill>
                <a:latin typeface="Calibri"/>
                <a:ea typeface="DejaVu Sans"/>
              </a:rPr>
              <a:t> Electric production </a:t>
            </a:r>
            <a:r>
              <a:rPr lang="fr-FR" sz="2400" spc="-1" dirty="0">
                <a:solidFill>
                  <a:srgbClr val="FFFF00"/>
                </a:solidFill>
                <a:latin typeface="Calibri"/>
              </a:rPr>
              <a:t>: 1/1/1985 </a:t>
            </a:r>
            <a:r>
              <a:rPr lang="fr-FR" sz="2400" b="0" strike="noStrike" spc="-1" dirty="0">
                <a:solidFill>
                  <a:srgbClr val="FFFF00"/>
                </a:solidFill>
                <a:latin typeface="Calibri"/>
                <a:ea typeface="DejaVu Sans"/>
              </a:rPr>
              <a:t>-&gt; </a:t>
            </a:r>
            <a:r>
              <a:rPr lang="fr-FR" sz="2400" spc="-1" dirty="0">
                <a:solidFill>
                  <a:srgbClr val="FFFF00"/>
                </a:solidFill>
                <a:latin typeface="Calibri"/>
              </a:rPr>
              <a:t>1/1/2018</a:t>
            </a:r>
            <a:endParaRPr lang="en-US" sz="2400" b="0" strike="noStrike" spc="-1" dirty="0">
              <a:latin typeface="Arial"/>
            </a:endParaRPr>
          </a:p>
          <a:p>
            <a:pPr marL="692280" indent="-343080">
              <a:lnSpc>
                <a:spcPct val="100000"/>
              </a:lnSpc>
              <a:spcBef>
                <a:spcPts val="1199"/>
              </a:spcBef>
              <a:buClr>
                <a:srgbClr val="FFFF00"/>
              </a:buClr>
              <a:buFont typeface="Wingdings" charset="2"/>
              <a:buChar char=""/>
            </a:pPr>
            <a:r>
              <a:rPr lang="fr-FR" sz="2400" b="0" strike="noStrike" spc="-1" dirty="0" err="1">
                <a:solidFill>
                  <a:srgbClr val="FFFF00"/>
                </a:solidFill>
                <a:latin typeface="Calibri"/>
                <a:ea typeface="DejaVu Sans"/>
              </a:rPr>
              <a:t>Stationarity</a:t>
            </a:r>
            <a:r>
              <a:rPr lang="fr-FR" sz="2400" b="0" strike="noStrike" spc="-1" dirty="0">
                <a:solidFill>
                  <a:srgbClr val="FFFF00"/>
                </a:solidFill>
                <a:latin typeface="Calibri"/>
                <a:ea typeface="DejaVu Sans"/>
              </a:rPr>
              <a:t> in trend (Test: ADF, d=1)</a:t>
            </a:r>
            <a:endParaRPr lang="en-US" sz="2400" b="0" strike="noStrike" spc="-1" dirty="0">
              <a:latin typeface="Arial"/>
            </a:endParaRPr>
          </a:p>
          <a:p>
            <a:pPr>
              <a:lnSpc>
                <a:spcPct val="100000"/>
              </a:lnSpc>
              <a:spcBef>
                <a:spcPts val="1199"/>
              </a:spcBef>
              <a:buNone/>
            </a:pPr>
            <a:endParaRPr lang="en-US" sz="2400" b="0" strike="noStrike" spc="-1" dirty="0">
              <a:latin typeface="Arial"/>
            </a:endParaRPr>
          </a:p>
          <a:p>
            <a:pPr>
              <a:lnSpc>
                <a:spcPct val="100000"/>
              </a:lnSpc>
              <a:spcBef>
                <a:spcPts val="1199"/>
              </a:spcBef>
              <a:buNone/>
            </a:pPr>
            <a:endParaRPr lang="en-US" sz="2400" b="0" strike="noStrike" spc="-1" dirty="0">
              <a:latin typeface="Arial"/>
            </a:endParaRPr>
          </a:p>
          <a:p>
            <a:pPr>
              <a:lnSpc>
                <a:spcPct val="100000"/>
              </a:lnSpc>
              <a:spcBef>
                <a:spcPts val="1199"/>
              </a:spcBef>
              <a:buNone/>
            </a:pPr>
            <a:endParaRPr lang="en-US" sz="2400" b="0" strike="noStrike" spc="-1" dirty="0">
              <a:latin typeface="Arial"/>
            </a:endParaRPr>
          </a:p>
        </p:txBody>
      </p:sp>
      <p:sp>
        <p:nvSpPr>
          <p:cNvPr id="86" name="TextBox 28"/>
          <p:cNvSpPr/>
          <p:nvPr/>
        </p:nvSpPr>
        <p:spPr>
          <a:xfrm>
            <a:off x="229320" y="1145520"/>
            <a:ext cx="6627600" cy="49098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fr-FR" sz="2600" b="0" strike="noStrike" spc="-1" dirty="0">
                <a:solidFill>
                  <a:srgbClr val="FFC800"/>
                </a:solidFill>
                <a:latin typeface="Calibri"/>
                <a:ea typeface="DejaVu Sans"/>
              </a:rPr>
              <a:t>ARIMA</a:t>
            </a:r>
            <a:endParaRPr lang="en-US" sz="2600" b="0" strike="noStrike" spc="-1" dirty="0">
              <a:latin typeface="Arial"/>
            </a:endParaRPr>
          </a:p>
        </p:txBody>
      </p:sp>
      <p:sp>
        <p:nvSpPr>
          <p:cNvPr id="87" name="PlaceHolder 1"/>
          <p:cNvSpPr>
            <a:spLocks noGrp="1"/>
          </p:cNvSpPr>
          <p:nvPr>
            <p:ph type="sldNum" idx="8"/>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E8A930EB-1381-4450-8BE6-68FA8CF373B7}" type="slidenum">
              <a:rPr lang="fr-FR" sz="2800" b="1" strike="noStrike" spc="-1">
                <a:solidFill>
                  <a:srgbClr val="FFC800"/>
                </a:solidFill>
                <a:latin typeface="Arial"/>
              </a:rPr>
              <a:t>4</a:t>
            </a:fld>
            <a:endParaRPr lang="en-US" sz="2800" b="0" strike="noStrike" spc="-1">
              <a:latin typeface="Times New Roman"/>
            </a:endParaRPr>
          </a:p>
        </p:txBody>
      </p:sp>
      <p:sp>
        <p:nvSpPr>
          <p:cNvPr id="93" name="Rectangle 1"/>
          <p:cNvSpPr/>
          <p:nvPr/>
        </p:nvSpPr>
        <p:spPr>
          <a:xfrm>
            <a:off x="8945280" y="182880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endParaRPr lang="en-US" sz="2400" b="0" strike="noStrike" spc="-1">
              <a:latin typeface="Arial"/>
            </a:endParaRPr>
          </a:p>
          <a:p>
            <a:pPr algn="ctr">
              <a:lnSpc>
                <a:spcPct val="100000"/>
              </a:lnSpc>
              <a:buNone/>
            </a:pPr>
            <a:endParaRPr lang="en-US" sz="2400" b="0" strike="noStrike" spc="-1">
              <a:latin typeface="Arial"/>
            </a:endParaRPr>
          </a:p>
          <a:p>
            <a:pPr algn="ctr">
              <a:lnSpc>
                <a:spcPct val="100000"/>
              </a:lnSpc>
              <a:buNone/>
            </a:pPr>
            <a:r>
              <a:rPr lang="fr-FR" sz="2400" b="0" strike="noStrike" spc="-1">
                <a:solidFill>
                  <a:srgbClr val="FFFF00"/>
                </a:solidFill>
                <a:latin typeface="Calibri"/>
                <a:ea typeface="DejaVu Sans"/>
              </a:rPr>
              <a:t>Treatment of</a:t>
            </a:r>
            <a:endParaRPr lang="en-US" sz="2400" b="0" strike="noStrike" spc="-1">
              <a:latin typeface="Arial"/>
            </a:endParaRPr>
          </a:p>
          <a:p>
            <a:pPr algn="ctr">
              <a:lnSpc>
                <a:spcPct val="100000"/>
              </a:lnSpc>
              <a:buNone/>
            </a:pPr>
            <a:r>
              <a:rPr lang="fr-FR" sz="2400" b="0" strike="noStrike" spc="-1">
                <a:solidFill>
                  <a:srgbClr val="FFFF00"/>
                </a:solidFill>
                <a:latin typeface="Calibri"/>
                <a:ea typeface="DejaVu Sans"/>
              </a:rPr>
              <a:t>data</a:t>
            </a:r>
            <a:endParaRPr lang="en-US" sz="2400" b="0" strike="noStrike" spc="-1">
              <a:latin typeface="Arial"/>
            </a:endParaRPr>
          </a:p>
          <a:p>
            <a:pPr algn="ctr">
              <a:lnSpc>
                <a:spcPct val="100000"/>
              </a:lnSpc>
              <a:spcBef>
                <a:spcPts val="1199"/>
              </a:spcBef>
              <a:buNone/>
              <a:tabLst>
                <a:tab pos="0" algn="l"/>
              </a:tabLst>
            </a:pPr>
            <a:endParaRPr lang="en-US" sz="2400" b="0" strike="noStrike" spc="-1">
              <a:latin typeface="Arial"/>
            </a:endParaRPr>
          </a:p>
        </p:txBody>
      </p:sp>
      <p:sp>
        <p:nvSpPr>
          <p:cNvPr id="94" name="Rectangle 11"/>
          <p:cNvSpPr/>
          <p:nvPr/>
        </p:nvSpPr>
        <p:spPr>
          <a:xfrm>
            <a:off x="8978400" y="301500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a:solidFill>
                  <a:srgbClr val="FFFF00"/>
                </a:solidFill>
                <a:latin typeface="Calibri"/>
                <a:ea typeface="DejaVu Sans"/>
              </a:rPr>
              <a:t>Test: ADF</a:t>
            </a:r>
            <a:endParaRPr lang="en-US" sz="2400" b="0" strike="noStrike" spc="-1">
              <a:latin typeface="Arial"/>
            </a:endParaRPr>
          </a:p>
        </p:txBody>
      </p:sp>
      <p:sp>
        <p:nvSpPr>
          <p:cNvPr id="95" name="Rectangle 12"/>
          <p:cNvSpPr/>
          <p:nvPr/>
        </p:nvSpPr>
        <p:spPr>
          <a:xfrm>
            <a:off x="8931960" y="418104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dirty="0" err="1">
                <a:solidFill>
                  <a:srgbClr val="FFFF00"/>
                </a:solidFill>
                <a:latin typeface="Calibri"/>
                <a:ea typeface="DejaVu Sans"/>
              </a:rPr>
              <a:t>Stationarity</a:t>
            </a:r>
            <a:endParaRPr lang="en-US" sz="2400" b="0" strike="noStrike" spc="-1" dirty="0">
              <a:latin typeface="Arial"/>
            </a:endParaRPr>
          </a:p>
        </p:txBody>
      </p:sp>
      <p:sp>
        <p:nvSpPr>
          <p:cNvPr id="96" name="Down Arrow 13"/>
          <p:cNvSpPr/>
          <p:nvPr/>
        </p:nvSpPr>
        <p:spPr>
          <a:xfrm>
            <a:off x="9753840" y="2712240"/>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97" name="Down Arrow 20"/>
          <p:cNvSpPr/>
          <p:nvPr/>
        </p:nvSpPr>
        <p:spPr>
          <a:xfrm>
            <a:off x="9786960" y="3898080"/>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00" name="Right Arrow 24"/>
          <p:cNvSpPr/>
          <p:nvPr/>
        </p:nvSpPr>
        <p:spPr>
          <a:xfrm>
            <a:off x="4022280" y="5560920"/>
            <a:ext cx="1291320" cy="662040"/>
          </a:xfrm>
          <a:prstGeom prst="right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pic>
        <p:nvPicPr>
          <p:cNvPr id="2" name="Picture 1"/>
          <p:cNvPicPr>
            <a:picLocks noChangeAspect="1"/>
          </p:cNvPicPr>
          <p:nvPr/>
        </p:nvPicPr>
        <p:blipFill rotWithShape="1">
          <a:blip r:embed="rId3"/>
          <a:srcRect l="6582" t="1180"/>
          <a:stretch/>
        </p:blipFill>
        <p:spPr>
          <a:xfrm>
            <a:off x="194486" y="5035248"/>
            <a:ext cx="3782923" cy="1746839"/>
          </a:xfrm>
          <a:prstGeom prst="rect">
            <a:avLst/>
          </a:prstGeom>
        </p:spPr>
      </p:pic>
      <p:pic>
        <p:nvPicPr>
          <p:cNvPr id="5" name="Picture 4"/>
          <p:cNvPicPr>
            <a:picLocks noChangeAspect="1"/>
          </p:cNvPicPr>
          <p:nvPr/>
        </p:nvPicPr>
        <p:blipFill rotWithShape="1">
          <a:blip r:embed="rId4"/>
          <a:srcRect l="2204"/>
          <a:stretch/>
        </p:blipFill>
        <p:spPr>
          <a:xfrm>
            <a:off x="5313600" y="5033700"/>
            <a:ext cx="3799268" cy="1757115"/>
          </a:xfrm>
          <a:prstGeom prst="rect">
            <a:avLst/>
          </a:prstGeom>
        </p:spPr>
      </p:pic>
      <p:pic>
        <p:nvPicPr>
          <p:cNvPr id="3" name="Picture 2"/>
          <p:cNvPicPr>
            <a:picLocks noChangeAspect="1"/>
          </p:cNvPicPr>
          <p:nvPr/>
        </p:nvPicPr>
        <p:blipFill>
          <a:blip r:embed="rId5"/>
          <a:stretch>
            <a:fillRect/>
          </a:stretch>
        </p:blipFill>
        <p:spPr>
          <a:xfrm>
            <a:off x="20896" y="3461802"/>
            <a:ext cx="4001384" cy="1438476"/>
          </a:xfrm>
          <a:prstGeom prst="rect">
            <a:avLst/>
          </a:prstGeom>
        </p:spPr>
      </p:pic>
      <p:pic>
        <p:nvPicPr>
          <p:cNvPr id="6" name="Picture 5" descr="A screenshot of a computer code">
            <a:extLst>
              <a:ext uri="{FF2B5EF4-FFF2-40B4-BE49-F238E27FC236}">
                <a16:creationId xmlns:a16="http://schemas.microsoft.com/office/drawing/2014/main" id="{BA008E7A-9296-394C-A157-2306A06043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8061" y="3429000"/>
            <a:ext cx="3743847" cy="1438476"/>
          </a:xfrm>
          <a:prstGeom prst="rect">
            <a:avLst/>
          </a:prstGeom>
        </p:spPr>
      </p:pic>
      <p:sp>
        <p:nvSpPr>
          <p:cNvPr id="31" name="Rectangle 11">
            <a:hlinkClick r:id="rId7"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ARIMA</a:t>
            </a:r>
            <a:endParaRPr lang="en-US" b="1" spc="-1" dirty="0">
              <a:solidFill>
                <a:srgbClr val="0815B8"/>
              </a:solidFill>
              <a:latin typeface="Calibri"/>
              <a:ea typeface="DejaVu Sans"/>
            </a:endParaRPr>
          </a:p>
        </p:txBody>
      </p:sp>
      <p:sp>
        <p:nvSpPr>
          <p:cNvPr id="32" name="Rectangle 12">
            <a:hlinkClick r:id="rId8"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33" name="Rectangle 18">
            <a:hlinkClick r:id="rId9"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dirty="0" smtClean="0">
                <a:solidFill>
                  <a:srgbClr val="BFBFBF"/>
                </a:solidFill>
                <a:latin typeface="Calibri"/>
                <a:ea typeface="DejaVu Sans"/>
              </a:rPr>
              <a:t>VAR</a:t>
            </a:r>
            <a:endParaRPr lang="en-US" sz="1800" b="0" strike="noStrike" spc="-1" dirty="0">
              <a:latin typeface="Arial"/>
            </a:endParaRPr>
          </a:p>
        </p:txBody>
      </p:sp>
      <p:sp>
        <p:nvSpPr>
          <p:cNvPr id="34" name="Rectangle 33">
            <a:hlinkClick r:id="rId7"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35" name="Rectangle 11">
            <a:hlinkClick r:id="rId7"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36" name="Rectangle 11">
            <a:hlinkClick r:id="rId7"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37" name="Rectangle 11">
            <a:hlinkClick r:id="rId7"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38" name="Rectangle 11">
            <a:hlinkClick r:id="rId7"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03" name="Rectangle 23"/>
          <p:cNvSpPr/>
          <p:nvPr/>
        </p:nvSpPr>
        <p:spPr>
          <a:xfrm>
            <a:off x="37268" y="988259"/>
            <a:ext cx="6819652"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692280" indent="-343080">
              <a:lnSpc>
                <a:spcPct val="100000"/>
              </a:lnSpc>
              <a:spcBef>
                <a:spcPts val="1199"/>
              </a:spcBef>
              <a:buClr>
                <a:srgbClr val="FFFF00"/>
              </a:buClr>
              <a:buFont typeface="Wingdings" charset="2"/>
              <a:buChar char=""/>
            </a:pPr>
            <a:r>
              <a:rPr lang="en-US" sz="2400" b="0" strike="noStrike" spc="-1" dirty="0">
                <a:solidFill>
                  <a:srgbClr val="FFFF00"/>
                </a:solidFill>
                <a:latin typeface="Calibri"/>
                <a:ea typeface="DejaVu Sans"/>
              </a:rPr>
              <a:t>Parameter estimation:</a:t>
            </a:r>
            <a:r>
              <a:rPr lang="fr-FR" sz="2400" b="0" strike="noStrike" spc="-1" dirty="0">
                <a:solidFill>
                  <a:srgbClr val="FFFF00"/>
                </a:solidFill>
                <a:latin typeface="Calibri"/>
                <a:ea typeface="DejaVu Sans"/>
              </a:rPr>
              <a:t>ARIMA </a:t>
            </a:r>
            <a:r>
              <a:rPr lang="fr-FR" sz="2400" spc="-1" dirty="0">
                <a:solidFill>
                  <a:srgbClr val="FFFF00"/>
                </a:solidFill>
                <a:latin typeface="Calibri"/>
              </a:rPr>
              <a:t>p=2, d=1, and q=4</a:t>
            </a:r>
            <a:endParaRPr lang="en-US" sz="2400" b="0" strike="noStrike" spc="-1" dirty="0">
              <a:latin typeface="Arial"/>
            </a:endParaRPr>
          </a:p>
        </p:txBody>
      </p:sp>
      <p:sp>
        <p:nvSpPr>
          <p:cNvPr id="104" name="TextBox 28"/>
          <p:cNvSpPr/>
          <p:nvPr/>
        </p:nvSpPr>
        <p:spPr>
          <a:xfrm>
            <a:off x="229320" y="558826"/>
            <a:ext cx="6627600" cy="4294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fr-FR" sz="2200" b="0" strike="noStrike" spc="-1" dirty="0">
                <a:solidFill>
                  <a:srgbClr val="FFC800"/>
                </a:solidFill>
                <a:latin typeface="Calibri"/>
                <a:ea typeface="DejaVu Sans"/>
              </a:rPr>
              <a:t>ARIMA</a:t>
            </a:r>
            <a:endParaRPr lang="en-US" sz="2200" b="0" strike="noStrike" spc="-1" dirty="0">
              <a:latin typeface="Arial"/>
            </a:endParaRPr>
          </a:p>
        </p:txBody>
      </p:sp>
      <p:sp>
        <p:nvSpPr>
          <p:cNvPr id="105" name="PlaceHolder 1"/>
          <p:cNvSpPr>
            <a:spLocks noGrp="1"/>
          </p:cNvSpPr>
          <p:nvPr>
            <p:ph type="sldNum" idx="4294967295"/>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D231AF8E-E694-4EAC-92D6-810631A6C1BC}" type="slidenum">
              <a:rPr lang="fr-FR" sz="2800" b="1" strike="noStrike" spc="-1">
                <a:solidFill>
                  <a:srgbClr val="FFC800"/>
                </a:solidFill>
                <a:latin typeface="Arial"/>
              </a:rPr>
              <a:t>5</a:t>
            </a:fld>
            <a:endParaRPr lang="en-US" sz="2800" b="0" strike="noStrike" spc="-1">
              <a:latin typeface="Times New Roman"/>
            </a:endParaRPr>
          </a:p>
        </p:txBody>
      </p:sp>
      <p:sp>
        <p:nvSpPr>
          <p:cNvPr id="111" name="Rectangle 10"/>
          <p:cNvSpPr/>
          <p:nvPr/>
        </p:nvSpPr>
        <p:spPr>
          <a:xfrm>
            <a:off x="8945280" y="184860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dirty="0" err="1">
                <a:solidFill>
                  <a:srgbClr val="FFFF00"/>
                </a:solidFill>
                <a:latin typeface="Calibri"/>
                <a:ea typeface="DejaVu Sans"/>
              </a:rPr>
              <a:t>Estimate</a:t>
            </a:r>
            <a:r>
              <a:rPr lang="fr-FR" sz="2400" b="0" strike="noStrike" spc="-1" dirty="0">
                <a:solidFill>
                  <a:srgbClr val="FFFF00"/>
                </a:solidFill>
                <a:latin typeface="Calibri"/>
                <a:ea typeface="DejaVu Sans"/>
              </a:rPr>
              <a:t> of</a:t>
            </a:r>
            <a:endParaRPr lang="en-US" sz="2400" b="0" strike="noStrike" spc="-1" dirty="0">
              <a:latin typeface="Arial"/>
            </a:endParaRPr>
          </a:p>
          <a:p>
            <a:pPr algn="ctr">
              <a:lnSpc>
                <a:spcPct val="100000"/>
              </a:lnSpc>
              <a:buNone/>
            </a:pPr>
            <a:r>
              <a:rPr lang="fr-FR" sz="2400" b="0" strike="noStrike" spc="-1" dirty="0">
                <a:solidFill>
                  <a:srgbClr val="FFFF00"/>
                </a:solidFill>
                <a:latin typeface="Calibri"/>
                <a:ea typeface="DejaVu Sans"/>
              </a:rPr>
              <a:t>settings</a:t>
            </a:r>
            <a:endParaRPr lang="en-US" sz="2400" b="0" strike="noStrike" spc="-1" dirty="0">
              <a:latin typeface="Arial"/>
            </a:endParaRPr>
          </a:p>
        </p:txBody>
      </p:sp>
      <p:sp>
        <p:nvSpPr>
          <p:cNvPr id="112" name="Rectangle 11"/>
          <p:cNvSpPr/>
          <p:nvPr/>
        </p:nvSpPr>
        <p:spPr>
          <a:xfrm>
            <a:off x="8978400" y="303480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spc="-1" dirty="0">
                <a:solidFill>
                  <a:srgbClr val="FFFF00"/>
                </a:solidFill>
                <a:latin typeface="Calibri"/>
              </a:rPr>
              <a:t>Model </a:t>
            </a:r>
            <a:r>
              <a:rPr lang="fr-FR" sz="2400" spc="-1" dirty="0" err="1">
                <a:solidFill>
                  <a:srgbClr val="FFFF00"/>
                </a:solidFill>
                <a:latin typeface="Calibri"/>
              </a:rPr>
              <a:t>Summary</a:t>
            </a:r>
            <a:endParaRPr lang="en-US" sz="2400" b="0" strike="noStrike" spc="-1" dirty="0">
              <a:latin typeface="Arial"/>
            </a:endParaRPr>
          </a:p>
        </p:txBody>
      </p:sp>
      <p:sp>
        <p:nvSpPr>
          <p:cNvPr id="113" name="Rectangle 12"/>
          <p:cNvSpPr/>
          <p:nvPr/>
        </p:nvSpPr>
        <p:spPr>
          <a:xfrm>
            <a:off x="8931960" y="420084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dirty="0">
                <a:solidFill>
                  <a:srgbClr val="FFFF00"/>
                </a:solidFill>
                <a:latin typeface="Calibri"/>
                <a:ea typeface="DejaVu Sans"/>
              </a:rPr>
              <a:t>ARIMA model</a:t>
            </a:r>
            <a:endParaRPr lang="en-US" sz="2400" b="0" strike="noStrike" spc="-1" dirty="0">
              <a:latin typeface="Arial"/>
            </a:endParaRPr>
          </a:p>
        </p:txBody>
      </p:sp>
      <p:sp>
        <p:nvSpPr>
          <p:cNvPr id="114" name="Down Arrow 13"/>
          <p:cNvSpPr/>
          <p:nvPr/>
        </p:nvSpPr>
        <p:spPr>
          <a:xfrm>
            <a:off x="9753840" y="2732040"/>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15" name="Down Arrow 20"/>
          <p:cNvSpPr/>
          <p:nvPr/>
        </p:nvSpPr>
        <p:spPr>
          <a:xfrm>
            <a:off x="9786960" y="3918240"/>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16" name="Rectangle 1"/>
          <p:cNvSpPr/>
          <p:nvPr/>
        </p:nvSpPr>
        <p:spPr>
          <a:xfrm>
            <a:off x="0" y="3726299"/>
            <a:ext cx="10695240" cy="307631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92100" indent="-342900">
              <a:lnSpc>
                <a:spcPct val="100000"/>
              </a:lnSpc>
              <a:spcBef>
                <a:spcPts val="1199"/>
              </a:spcBef>
              <a:buClr>
                <a:srgbClr val="FFFF00"/>
              </a:buClr>
              <a:buFont typeface="Wingdings" panose="05000000000000000000" pitchFamily="2" charset="2"/>
              <a:buChar char="Ø"/>
            </a:pPr>
            <a:r>
              <a:rPr lang="fr-FR" sz="2400" b="0" strike="noStrike" spc="-1" dirty="0">
                <a:solidFill>
                  <a:srgbClr val="FFFF00"/>
                </a:solidFill>
                <a:latin typeface="Calibri"/>
                <a:ea typeface="DejaVu Sans"/>
              </a:rPr>
              <a:t>Model </a:t>
            </a:r>
            <a:r>
              <a:rPr lang="fr-FR" sz="2400" spc="-1" dirty="0" err="1">
                <a:solidFill>
                  <a:srgbClr val="FFFF00"/>
                </a:solidFill>
                <a:latin typeface="Calibri"/>
                <a:ea typeface="DejaVu Sans"/>
              </a:rPr>
              <a:t>Summary</a:t>
            </a:r>
            <a:endParaRPr lang="fr-FR" sz="2400" b="0" strike="noStrike" spc="-1" dirty="0">
              <a:solidFill>
                <a:srgbClr val="FFFF00"/>
              </a:solidFill>
              <a:latin typeface="Calibri"/>
              <a:ea typeface="DejaVu Sans"/>
            </a:endParaRPr>
          </a:p>
          <a:p>
            <a:pPr marL="349200">
              <a:lnSpc>
                <a:spcPct val="100000"/>
              </a:lnSpc>
              <a:spcBef>
                <a:spcPts val="1199"/>
              </a:spcBef>
              <a:buClr>
                <a:srgbClr val="FFFF00"/>
              </a:buClr>
            </a:pPr>
            <a:endParaRPr lang="fr-FR" sz="2400" spc="-1" dirty="0">
              <a:solidFill>
                <a:srgbClr val="FFFF00"/>
              </a:solidFill>
              <a:latin typeface="Calibri"/>
            </a:endParaRPr>
          </a:p>
          <a:p>
            <a:pPr marL="349200">
              <a:lnSpc>
                <a:spcPct val="100000"/>
              </a:lnSpc>
              <a:spcBef>
                <a:spcPts val="1199"/>
              </a:spcBef>
              <a:buClr>
                <a:srgbClr val="FFFF00"/>
              </a:buClr>
            </a:pPr>
            <a:endParaRPr lang="en-US" sz="2400" spc="-1" dirty="0">
              <a:latin typeface="Arial"/>
            </a:endParaRPr>
          </a:p>
          <a:p>
            <a:pPr marL="349200">
              <a:lnSpc>
                <a:spcPct val="100000"/>
              </a:lnSpc>
              <a:spcBef>
                <a:spcPts val="1199"/>
              </a:spcBef>
              <a:buClr>
                <a:srgbClr val="FFFF00"/>
              </a:buClr>
            </a:pPr>
            <a:endParaRPr lang="en-US" sz="2400" b="0" strike="noStrike" spc="-1" dirty="0">
              <a:latin typeface="Arial"/>
            </a:endParaRPr>
          </a:p>
          <a:p>
            <a:pPr marL="349200">
              <a:lnSpc>
                <a:spcPct val="100000"/>
              </a:lnSpc>
              <a:spcBef>
                <a:spcPts val="1199"/>
              </a:spcBef>
              <a:buClr>
                <a:srgbClr val="FFFF00"/>
              </a:buClr>
            </a:pPr>
            <a:endParaRPr lang="en-US" sz="2400" b="0" strike="noStrike" spc="-1" dirty="0">
              <a:latin typeface="Arial"/>
            </a:endParaRPr>
          </a:p>
          <a:p>
            <a:pPr marL="692280" indent="-343080">
              <a:lnSpc>
                <a:spcPct val="100000"/>
              </a:lnSpc>
              <a:spcBef>
                <a:spcPts val="1199"/>
              </a:spcBef>
              <a:buClr>
                <a:srgbClr val="FFFF00"/>
              </a:buClr>
              <a:buFont typeface="Wingdings" charset="2"/>
              <a:buChar char=""/>
            </a:pPr>
            <a:r>
              <a:rPr lang="fr-FR" sz="2400" spc="-1" dirty="0">
                <a:solidFill>
                  <a:srgbClr val="FFFF00"/>
                </a:solidFill>
                <a:latin typeface="Calibri"/>
              </a:rPr>
              <a:t>ARIMA(2,1,4) </a:t>
            </a:r>
            <a:r>
              <a:rPr lang="fr-FR" sz="2400" b="0" strike="noStrike" spc="-1" dirty="0">
                <a:solidFill>
                  <a:srgbClr val="FFFF00"/>
                </a:solidFill>
                <a:latin typeface="Calibri"/>
                <a:ea typeface="DejaVu Sans"/>
              </a:rPr>
              <a:t>model </a:t>
            </a:r>
            <a:r>
              <a:rPr lang="fr-FR" sz="2400" b="0" strike="noStrike" spc="-1" dirty="0" err="1">
                <a:solidFill>
                  <a:srgbClr val="FFFF00"/>
                </a:solidFill>
                <a:latin typeface="Calibri"/>
                <a:ea typeface="DejaVu Sans"/>
              </a:rPr>
              <a:t>ready</a:t>
            </a:r>
            <a:r>
              <a:rPr lang="fr-FR" sz="2400" b="0" strike="noStrike" spc="-1" dirty="0">
                <a:solidFill>
                  <a:srgbClr val="FFFF00"/>
                </a:solidFill>
                <a:latin typeface="Calibri"/>
                <a:ea typeface="DejaVu Sans"/>
              </a:rPr>
              <a:t> for </a:t>
            </a:r>
            <a:r>
              <a:rPr lang="fr-FR" sz="2400" b="0" strike="noStrike" spc="-1" dirty="0" err="1">
                <a:solidFill>
                  <a:srgbClr val="FFFF00"/>
                </a:solidFill>
                <a:latin typeface="Calibri"/>
                <a:ea typeface="DejaVu Sans"/>
              </a:rPr>
              <a:t>prediction</a:t>
            </a:r>
            <a:endParaRPr lang="en-US" sz="2400" b="0" strike="noStrike" spc="-1" dirty="0">
              <a:latin typeface="Arial"/>
            </a:endParaRPr>
          </a:p>
        </p:txBody>
      </p:sp>
      <p:pic>
        <p:nvPicPr>
          <p:cNvPr id="2" name="Picture 1"/>
          <p:cNvPicPr>
            <a:picLocks noChangeAspect="1"/>
          </p:cNvPicPr>
          <p:nvPr/>
        </p:nvPicPr>
        <p:blipFill>
          <a:blip r:embed="rId3"/>
          <a:stretch>
            <a:fillRect/>
          </a:stretch>
        </p:blipFill>
        <p:spPr>
          <a:xfrm>
            <a:off x="840908" y="1400159"/>
            <a:ext cx="2888023" cy="2230932"/>
          </a:xfrm>
          <a:prstGeom prst="rect">
            <a:avLst/>
          </a:prstGeom>
        </p:spPr>
      </p:pic>
      <p:pic>
        <p:nvPicPr>
          <p:cNvPr id="5" name="Picture 4"/>
          <p:cNvPicPr>
            <a:picLocks noChangeAspect="1"/>
          </p:cNvPicPr>
          <p:nvPr/>
        </p:nvPicPr>
        <p:blipFill>
          <a:blip r:embed="rId4"/>
          <a:stretch>
            <a:fillRect/>
          </a:stretch>
        </p:blipFill>
        <p:spPr>
          <a:xfrm>
            <a:off x="4038959" y="1397842"/>
            <a:ext cx="3008969" cy="2268334"/>
          </a:xfrm>
          <a:prstGeom prst="rect">
            <a:avLst/>
          </a:prstGeom>
        </p:spPr>
      </p:pic>
      <p:pic>
        <p:nvPicPr>
          <p:cNvPr id="4" name="Picture 3"/>
          <p:cNvPicPr>
            <a:picLocks noChangeAspect="1"/>
          </p:cNvPicPr>
          <p:nvPr/>
        </p:nvPicPr>
        <p:blipFill rotWithShape="1">
          <a:blip r:embed="rId5"/>
          <a:srcRect b="34192"/>
          <a:stretch/>
        </p:blipFill>
        <p:spPr>
          <a:xfrm>
            <a:off x="489585" y="4237094"/>
            <a:ext cx="3334215" cy="1999841"/>
          </a:xfrm>
          <a:prstGeom prst="rect">
            <a:avLst/>
          </a:prstGeom>
        </p:spPr>
      </p:pic>
      <p:pic>
        <p:nvPicPr>
          <p:cNvPr id="6" name="Picture 5"/>
          <p:cNvPicPr>
            <a:picLocks noChangeAspect="1"/>
          </p:cNvPicPr>
          <p:nvPr/>
        </p:nvPicPr>
        <p:blipFill rotWithShape="1">
          <a:blip r:embed="rId5"/>
          <a:srcRect t="69297"/>
          <a:stretch/>
        </p:blipFill>
        <p:spPr>
          <a:xfrm>
            <a:off x="3876335" y="4228705"/>
            <a:ext cx="3334215" cy="933040"/>
          </a:xfrm>
          <a:prstGeom prst="rect">
            <a:avLst/>
          </a:prstGeom>
        </p:spPr>
      </p:pic>
      <p:pic>
        <p:nvPicPr>
          <p:cNvPr id="7" name="Picture 6"/>
          <p:cNvPicPr>
            <a:picLocks noChangeAspect="1"/>
          </p:cNvPicPr>
          <p:nvPr/>
        </p:nvPicPr>
        <p:blipFill>
          <a:blip r:embed="rId6"/>
          <a:stretch>
            <a:fillRect/>
          </a:stretch>
        </p:blipFill>
        <p:spPr>
          <a:xfrm>
            <a:off x="3876335" y="5273423"/>
            <a:ext cx="5372850" cy="781159"/>
          </a:xfrm>
          <a:prstGeom prst="rect">
            <a:avLst/>
          </a:prstGeom>
        </p:spPr>
      </p:pic>
      <p:sp>
        <p:nvSpPr>
          <p:cNvPr id="39" name="Rectangle 11">
            <a:hlinkClick r:id="rId7"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ARIMA</a:t>
            </a:r>
            <a:endParaRPr lang="en-US" b="1" spc="-1" dirty="0">
              <a:solidFill>
                <a:srgbClr val="0815B8"/>
              </a:solidFill>
              <a:latin typeface="Calibri"/>
              <a:ea typeface="DejaVu Sans"/>
            </a:endParaRPr>
          </a:p>
        </p:txBody>
      </p:sp>
      <p:sp>
        <p:nvSpPr>
          <p:cNvPr id="40" name="Rectangle 12">
            <a:hlinkClick r:id="rId8"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41" name="Rectangle 18">
            <a:hlinkClick r:id="rId9"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dirty="0" smtClean="0">
                <a:solidFill>
                  <a:srgbClr val="BFBFBF"/>
                </a:solidFill>
                <a:latin typeface="Calibri"/>
                <a:ea typeface="DejaVu Sans"/>
              </a:rPr>
              <a:t>VAR</a:t>
            </a:r>
            <a:endParaRPr lang="en-US" sz="1800" b="0" strike="noStrike" spc="-1" dirty="0">
              <a:latin typeface="Arial"/>
            </a:endParaRPr>
          </a:p>
        </p:txBody>
      </p:sp>
      <p:sp>
        <p:nvSpPr>
          <p:cNvPr id="42" name="Rectangle 41">
            <a:hlinkClick r:id="rId7"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43" name="Rectangle 11">
            <a:hlinkClick r:id="rId7"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44" name="Rectangle 11">
            <a:hlinkClick r:id="rId7"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45" name="Rectangle 11">
            <a:hlinkClick r:id="rId7"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46" name="Rectangle 11">
            <a:hlinkClick r:id="rId7"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extLst>
      <p:ext uri="{BB962C8B-B14F-4D97-AF65-F5344CB8AC3E}">
        <p14:creationId xmlns:p14="http://schemas.microsoft.com/office/powerpoint/2010/main" val="593351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03" name="Rectangle 23"/>
          <p:cNvSpPr/>
          <p:nvPr/>
        </p:nvSpPr>
        <p:spPr>
          <a:xfrm>
            <a:off x="353880" y="1298160"/>
            <a:ext cx="1132344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92280" indent="-343080">
              <a:lnSpc>
                <a:spcPct val="100000"/>
              </a:lnSpc>
              <a:spcBef>
                <a:spcPts val="1199"/>
              </a:spcBef>
              <a:buClr>
                <a:srgbClr val="FFFF00"/>
              </a:buClr>
              <a:buFont typeface="Wingdings" charset="2"/>
              <a:buChar char=""/>
            </a:pPr>
            <a:r>
              <a:rPr lang="en-US" sz="2400" b="0" strike="noStrike" spc="-1" dirty="0">
                <a:solidFill>
                  <a:srgbClr val="FFFF00"/>
                </a:solidFill>
                <a:latin typeface="Calibri"/>
                <a:ea typeface="DejaVu Sans"/>
              </a:rPr>
              <a:t>ARIMA Predictions:</a:t>
            </a:r>
            <a:endParaRPr lang="en-US" sz="2400" b="0" strike="noStrike" spc="-1" dirty="0">
              <a:latin typeface="Arial"/>
            </a:endParaRPr>
          </a:p>
        </p:txBody>
      </p:sp>
      <p:sp>
        <p:nvSpPr>
          <p:cNvPr id="104" name="TextBox 28"/>
          <p:cNvSpPr/>
          <p:nvPr/>
        </p:nvSpPr>
        <p:spPr>
          <a:xfrm>
            <a:off x="229320" y="767880"/>
            <a:ext cx="6627600" cy="4294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fr-FR" sz="2200" b="0" strike="noStrike" spc="-1" dirty="0">
                <a:solidFill>
                  <a:srgbClr val="FFC800"/>
                </a:solidFill>
                <a:latin typeface="Calibri"/>
                <a:ea typeface="DejaVu Sans"/>
              </a:rPr>
              <a:t>ARIMA</a:t>
            </a:r>
            <a:endParaRPr lang="en-US" sz="2200" b="0" strike="noStrike" spc="-1" dirty="0">
              <a:latin typeface="Arial"/>
            </a:endParaRPr>
          </a:p>
        </p:txBody>
      </p:sp>
      <p:sp>
        <p:nvSpPr>
          <p:cNvPr id="105" name="PlaceHolder 1"/>
          <p:cNvSpPr>
            <a:spLocks noGrp="1"/>
          </p:cNvSpPr>
          <p:nvPr>
            <p:ph type="sldNum" idx="4294967295"/>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D231AF8E-E694-4EAC-92D6-810631A6C1BC}" type="slidenum">
              <a:rPr lang="fr-FR" sz="2800" b="1" strike="noStrike" spc="-1">
                <a:solidFill>
                  <a:srgbClr val="FFC800"/>
                </a:solidFill>
                <a:latin typeface="Arial"/>
              </a:rPr>
              <a:t>6</a:t>
            </a:fld>
            <a:endParaRPr lang="en-US" sz="2800" b="0" strike="noStrike" spc="-1">
              <a:latin typeface="Times New Roman"/>
            </a:endParaRPr>
          </a:p>
        </p:txBody>
      </p:sp>
      <p:pic>
        <p:nvPicPr>
          <p:cNvPr id="3" name="Picture 2"/>
          <p:cNvPicPr>
            <a:picLocks noChangeAspect="1"/>
          </p:cNvPicPr>
          <p:nvPr/>
        </p:nvPicPr>
        <p:blipFill>
          <a:blip r:embed="rId3"/>
          <a:stretch>
            <a:fillRect/>
          </a:stretch>
        </p:blipFill>
        <p:spPr>
          <a:xfrm>
            <a:off x="1142460" y="1758371"/>
            <a:ext cx="9373908" cy="4839375"/>
          </a:xfrm>
          <a:prstGeom prst="rect">
            <a:avLst/>
          </a:prstGeom>
        </p:spPr>
      </p:pic>
      <p:sp>
        <p:nvSpPr>
          <p:cNvPr id="22" name="Rectangle 11">
            <a:hlinkClick r:id="rId4"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ARIMA</a:t>
            </a:r>
            <a:endParaRPr lang="en-US" b="1" spc="-1" dirty="0">
              <a:solidFill>
                <a:srgbClr val="0815B8"/>
              </a:solidFill>
              <a:latin typeface="Calibri"/>
              <a:ea typeface="DejaVu Sans"/>
            </a:endParaRPr>
          </a:p>
        </p:txBody>
      </p:sp>
      <p:sp>
        <p:nvSpPr>
          <p:cNvPr id="23" name="Rectangle 12">
            <a:hlinkClick r:id="rId5"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24" name="Rectangle 18">
            <a:hlinkClick r:id="rId6"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dirty="0" smtClean="0">
                <a:solidFill>
                  <a:srgbClr val="BFBFBF"/>
                </a:solidFill>
                <a:latin typeface="Calibri"/>
                <a:ea typeface="DejaVu Sans"/>
              </a:rPr>
              <a:t>VAR</a:t>
            </a:r>
            <a:endParaRPr lang="en-US" sz="1800" b="0" strike="noStrike" spc="-1" dirty="0">
              <a:latin typeface="Arial"/>
            </a:endParaRPr>
          </a:p>
        </p:txBody>
      </p:sp>
      <p:sp>
        <p:nvSpPr>
          <p:cNvPr id="25" name="Rectangle 24">
            <a:hlinkClick r:id="rId4"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26" name="Rectangle 11">
            <a:hlinkClick r:id="rId4"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27" name="Rectangle 11">
            <a:hlinkClick r:id="rId4"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SARIMA</a:t>
            </a:r>
            <a:endParaRPr lang="en-US" b="1" spc="-1" dirty="0">
              <a:solidFill>
                <a:srgbClr val="BFBFBF"/>
              </a:solidFill>
              <a:latin typeface="Calibri"/>
              <a:ea typeface="DejaVu Sans"/>
            </a:endParaRPr>
          </a:p>
        </p:txBody>
      </p:sp>
      <p:sp>
        <p:nvSpPr>
          <p:cNvPr id="28" name="Rectangle 11">
            <a:hlinkClick r:id="rId4"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29" name="Rectangle 11">
            <a:hlinkClick r:id="rId4"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extLst>
      <p:ext uri="{BB962C8B-B14F-4D97-AF65-F5344CB8AC3E}">
        <p14:creationId xmlns:p14="http://schemas.microsoft.com/office/powerpoint/2010/main" val="423102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85" name="Rectangle 23"/>
          <p:cNvSpPr/>
          <p:nvPr/>
        </p:nvSpPr>
        <p:spPr>
          <a:xfrm>
            <a:off x="353880" y="1933920"/>
            <a:ext cx="11323440" cy="464597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92280" indent="-343080">
              <a:lnSpc>
                <a:spcPct val="100000"/>
              </a:lnSpc>
              <a:spcBef>
                <a:spcPts val="1199"/>
              </a:spcBef>
              <a:buClr>
                <a:srgbClr val="FFFF00"/>
              </a:buClr>
              <a:buFont typeface="Wingdings" charset="2"/>
              <a:buChar char=""/>
            </a:pPr>
            <a:r>
              <a:rPr lang="fr-FR" sz="2400" b="0" strike="noStrike" spc="-1" dirty="0">
                <a:solidFill>
                  <a:srgbClr val="FFFF00"/>
                </a:solidFill>
                <a:latin typeface="Calibri"/>
                <a:ea typeface="DejaVu Sans"/>
              </a:rPr>
              <a:t>Data </a:t>
            </a:r>
            <a:r>
              <a:rPr lang="fr-FR" sz="2400" b="0" strike="noStrike" spc="-1" dirty="0" err="1">
                <a:solidFill>
                  <a:srgbClr val="FFFF00"/>
                </a:solidFill>
                <a:latin typeface="Calibri"/>
                <a:ea typeface="DejaVu Sans"/>
              </a:rPr>
              <a:t>processing</a:t>
            </a:r>
            <a:r>
              <a:rPr lang="fr-FR" sz="2400" b="0" strike="noStrike" spc="-1" dirty="0">
                <a:solidFill>
                  <a:srgbClr val="FFFF00"/>
                </a:solidFill>
                <a:latin typeface="Calibri"/>
                <a:ea typeface="DejaVu Sans"/>
              </a:rPr>
              <a:t>:</a:t>
            </a:r>
            <a:endParaRPr lang="en-US" sz="2400" b="0" strike="noStrike" spc="-1" dirty="0">
              <a:latin typeface="Arial"/>
            </a:endParaRPr>
          </a:p>
          <a:p>
            <a:pPr marL="898560" indent="-272880">
              <a:lnSpc>
                <a:spcPct val="100000"/>
              </a:lnSpc>
              <a:spcBef>
                <a:spcPts val="1199"/>
              </a:spcBef>
              <a:buClr>
                <a:srgbClr val="FFFF00"/>
              </a:buClr>
              <a:buFont typeface="Calibri"/>
              <a:buChar char="₋"/>
            </a:pPr>
            <a:r>
              <a:rPr lang="fr-FR" sz="2400" b="0" strike="noStrike" spc="-1" dirty="0" err="1">
                <a:solidFill>
                  <a:srgbClr val="FFFF00"/>
                </a:solidFill>
                <a:latin typeface="Calibri"/>
                <a:ea typeface="DejaVu Sans"/>
              </a:rPr>
              <a:t>Monthly</a:t>
            </a:r>
            <a:r>
              <a:rPr lang="fr-FR" sz="2400" b="0" strike="noStrike" spc="-1" dirty="0">
                <a:solidFill>
                  <a:srgbClr val="FFFF00"/>
                </a:solidFill>
                <a:latin typeface="Calibri"/>
                <a:ea typeface="DejaVu Sans"/>
              </a:rPr>
              <a:t> Electric production </a:t>
            </a:r>
            <a:r>
              <a:rPr lang="fr-FR" sz="2400" spc="-1" dirty="0">
                <a:solidFill>
                  <a:srgbClr val="FFFF00"/>
                </a:solidFill>
                <a:latin typeface="Calibri"/>
              </a:rPr>
              <a:t>: 1/1/1985 </a:t>
            </a:r>
            <a:r>
              <a:rPr lang="fr-FR" sz="2400" b="0" strike="noStrike" spc="-1" dirty="0">
                <a:solidFill>
                  <a:srgbClr val="FFFF00"/>
                </a:solidFill>
                <a:latin typeface="Calibri"/>
                <a:ea typeface="DejaVu Sans"/>
              </a:rPr>
              <a:t>-&gt; </a:t>
            </a:r>
            <a:r>
              <a:rPr lang="fr-FR" sz="2400" spc="-1" dirty="0">
                <a:solidFill>
                  <a:srgbClr val="FFFF00"/>
                </a:solidFill>
                <a:latin typeface="Calibri"/>
              </a:rPr>
              <a:t>1/1/2018</a:t>
            </a:r>
            <a:endParaRPr lang="en-US" sz="2400" b="0" strike="noStrike" spc="-1" dirty="0">
              <a:latin typeface="Arial"/>
            </a:endParaRPr>
          </a:p>
          <a:p>
            <a:pPr marL="692280" indent="-343080">
              <a:lnSpc>
                <a:spcPct val="100000"/>
              </a:lnSpc>
              <a:spcBef>
                <a:spcPts val="1199"/>
              </a:spcBef>
              <a:buClr>
                <a:srgbClr val="FFFF00"/>
              </a:buClr>
              <a:buFont typeface="Wingdings" charset="2"/>
              <a:buChar char=""/>
            </a:pPr>
            <a:r>
              <a:rPr lang="fr-FR" sz="2400" b="0" strike="noStrike" spc="-1" dirty="0" err="1">
                <a:solidFill>
                  <a:srgbClr val="FFFF00"/>
                </a:solidFill>
                <a:latin typeface="Calibri"/>
                <a:ea typeface="DejaVu Sans"/>
              </a:rPr>
              <a:t>Stationarity</a:t>
            </a:r>
            <a:r>
              <a:rPr lang="fr-FR" sz="2400" b="0" strike="noStrike" spc="-1" dirty="0">
                <a:solidFill>
                  <a:srgbClr val="FFFF00"/>
                </a:solidFill>
                <a:latin typeface="Calibri"/>
                <a:ea typeface="DejaVu Sans"/>
              </a:rPr>
              <a:t> in trend (Test: ADF, d=1)</a:t>
            </a:r>
            <a:endParaRPr lang="en-US" sz="2400" b="0" strike="noStrike" spc="-1" dirty="0">
              <a:latin typeface="Arial"/>
            </a:endParaRPr>
          </a:p>
          <a:p>
            <a:pPr>
              <a:lnSpc>
                <a:spcPct val="100000"/>
              </a:lnSpc>
              <a:spcBef>
                <a:spcPts val="1199"/>
              </a:spcBef>
              <a:buNone/>
            </a:pPr>
            <a:endParaRPr lang="en-US" sz="2400" b="0" strike="noStrike" spc="-1" dirty="0">
              <a:latin typeface="Arial"/>
            </a:endParaRPr>
          </a:p>
          <a:p>
            <a:pPr>
              <a:lnSpc>
                <a:spcPct val="100000"/>
              </a:lnSpc>
              <a:spcBef>
                <a:spcPts val="1199"/>
              </a:spcBef>
              <a:buNone/>
            </a:pPr>
            <a:endParaRPr lang="en-US" sz="2400" b="0" strike="noStrike" spc="-1" dirty="0">
              <a:latin typeface="Arial"/>
            </a:endParaRPr>
          </a:p>
          <a:p>
            <a:pPr marL="692280" indent="-343080">
              <a:lnSpc>
                <a:spcPct val="100000"/>
              </a:lnSpc>
              <a:spcBef>
                <a:spcPts val="1199"/>
              </a:spcBef>
              <a:buClr>
                <a:srgbClr val="FFFF00"/>
              </a:buClr>
              <a:buFont typeface="Wingdings" charset="2"/>
              <a:buChar char=""/>
            </a:pPr>
            <a:r>
              <a:rPr lang="en-US" sz="2400" b="0" strike="noStrike" spc="-1" dirty="0">
                <a:solidFill>
                  <a:srgbClr val="FFFF00"/>
                </a:solidFill>
                <a:latin typeface="Calibri"/>
                <a:ea typeface="DejaVu Sans"/>
              </a:rPr>
              <a:t>Removal of seasonality</a:t>
            </a:r>
            <a:endParaRPr lang="en-US" sz="2400" b="0" strike="noStrike" spc="-1" dirty="0">
              <a:latin typeface="Arial"/>
            </a:endParaRPr>
          </a:p>
          <a:p>
            <a:pPr>
              <a:lnSpc>
                <a:spcPct val="100000"/>
              </a:lnSpc>
              <a:spcBef>
                <a:spcPts val="1199"/>
              </a:spcBef>
              <a:buNone/>
            </a:pPr>
            <a:endParaRPr lang="en-US" sz="2400" b="0" strike="noStrike" spc="-1" dirty="0">
              <a:latin typeface="Arial"/>
            </a:endParaRPr>
          </a:p>
          <a:p>
            <a:pPr>
              <a:lnSpc>
                <a:spcPct val="100000"/>
              </a:lnSpc>
              <a:spcBef>
                <a:spcPts val="1199"/>
              </a:spcBef>
              <a:buNone/>
            </a:pPr>
            <a:endParaRPr lang="en-US" sz="2400" b="0" strike="noStrike" spc="-1" dirty="0">
              <a:latin typeface="Arial"/>
            </a:endParaRPr>
          </a:p>
          <a:p>
            <a:pPr>
              <a:lnSpc>
                <a:spcPct val="100000"/>
              </a:lnSpc>
              <a:spcBef>
                <a:spcPts val="1199"/>
              </a:spcBef>
              <a:buNone/>
            </a:pPr>
            <a:endParaRPr lang="en-US" sz="2400" b="0" strike="noStrike" spc="-1" dirty="0">
              <a:latin typeface="Arial"/>
            </a:endParaRPr>
          </a:p>
        </p:txBody>
      </p:sp>
      <p:sp>
        <p:nvSpPr>
          <p:cNvPr id="86" name="TextBox 28"/>
          <p:cNvSpPr/>
          <p:nvPr/>
        </p:nvSpPr>
        <p:spPr>
          <a:xfrm>
            <a:off x="229320" y="1145520"/>
            <a:ext cx="6627600" cy="49098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fr-FR" sz="2600" b="0" strike="noStrike" spc="-1" dirty="0">
                <a:solidFill>
                  <a:srgbClr val="FFC800"/>
                </a:solidFill>
                <a:latin typeface="Calibri"/>
                <a:ea typeface="DejaVu Sans"/>
              </a:rPr>
              <a:t>SARIMA </a:t>
            </a:r>
            <a:endParaRPr lang="en-US" sz="2600" b="0" strike="noStrike" spc="-1" dirty="0">
              <a:latin typeface="Arial"/>
            </a:endParaRPr>
          </a:p>
        </p:txBody>
      </p:sp>
      <p:sp>
        <p:nvSpPr>
          <p:cNvPr id="87" name="PlaceHolder 1"/>
          <p:cNvSpPr>
            <a:spLocks noGrp="1"/>
          </p:cNvSpPr>
          <p:nvPr>
            <p:ph type="sldNum" idx="4294967295"/>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E8A930EB-1381-4450-8BE6-68FA8CF373B7}" type="slidenum">
              <a:rPr lang="fr-FR" sz="2800" b="1" strike="noStrike" spc="-1">
                <a:solidFill>
                  <a:srgbClr val="FFC800"/>
                </a:solidFill>
                <a:latin typeface="Arial"/>
              </a:rPr>
              <a:t>7</a:t>
            </a:fld>
            <a:endParaRPr lang="en-US" sz="2800" b="0" strike="noStrike" spc="-1">
              <a:latin typeface="Times New Roman"/>
            </a:endParaRPr>
          </a:p>
        </p:txBody>
      </p:sp>
      <p:sp>
        <p:nvSpPr>
          <p:cNvPr id="93" name="Rectangle 1"/>
          <p:cNvSpPr/>
          <p:nvPr/>
        </p:nvSpPr>
        <p:spPr>
          <a:xfrm>
            <a:off x="8945280" y="182880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endParaRPr lang="en-US" sz="2400" b="0" strike="noStrike" spc="-1">
              <a:latin typeface="Arial"/>
            </a:endParaRPr>
          </a:p>
          <a:p>
            <a:pPr algn="ctr">
              <a:lnSpc>
                <a:spcPct val="100000"/>
              </a:lnSpc>
              <a:buNone/>
            </a:pPr>
            <a:endParaRPr lang="en-US" sz="2400" b="0" strike="noStrike" spc="-1">
              <a:latin typeface="Arial"/>
            </a:endParaRPr>
          </a:p>
          <a:p>
            <a:pPr algn="ctr">
              <a:lnSpc>
                <a:spcPct val="100000"/>
              </a:lnSpc>
              <a:buNone/>
            </a:pPr>
            <a:r>
              <a:rPr lang="fr-FR" sz="2400" b="0" strike="noStrike" spc="-1">
                <a:solidFill>
                  <a:srgbClr val="FFFF00"/>
                </a:solidFill>
                <a:latin typeface="Calibri"/>
                <a:ea typeface="DejaVu Sans"/>
              </a:rPr>
              <a:t>Treatment of</a:t>
            </a:r>
            <a:endParaRPr lang="en-US" sz="2400" b="0" strike="noStrike" spc="-1">
              <a:latin typeface="Arial"/>
            </a:endParaRPr>
          </a:p>
          <a:p>
            <a:pPr algn="ctr">
              <a:lnSpc>
                <a:spcPct val="100000"/>
              </a:lnSpc>
              <a:buNone/>
            </a:pPr>
            <a:r>
              <a:rPr lang="fr-FR" sz="2400" b="0" strike="noStrike" spc="-1">
                <a:solidFill>
                  <a:srgbClr val="FFFF00"/>
                </a:solidFill>
                <a:latin typeface="Calibri"/>
                <a:ea typeface="DejaVu Sans"/>
              </a:rPr>
              <a:t>data</a:t>
            </a:r>
            <a:endParaRPr lang="en-US" sz="2400" b="0" strike="noStrike" spc="-1">
              <a:latin typeface="Arial"/>
            </a:endParaRPr>
          </a:p>
          <a:p>
            <a:pPr algn="ctr">
              <a:lnSpc>
                <a:spcPct val="100000"/>
              </a:lnSpc>
              <a:spcBef>
                <a:spcPts val="1199"/>
              </a:spcBef>
              <a:buNone/>
              <a:tabLst>
                <a:tab pos="0" algn="l"/>
              </a:tabLst>
            </a:pPr>
            <a:endParaRPr lang="en-US" sz="2400" b="0" strike="noStrike" spc="-1">
              <a:latin typeface="Arial"/>
            </a:endParaRPr>
          </a:p>
        </p:txBody>
      </p:sp>
      <p:sp>
        <p:nvSpPr>
          <p:cNvPr id="94" name="Rectangle 11"/>
          <p:cNvSpPr/>
          <p:nvPr/>
        </p:nvSpPr>
        <p:spPr>
          <a:xfrm>
            <a:off x="8978400" y="301500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a:solidFill>
                  <a:srgbClr val="FFFF00"/>
                </a:solidFill>
                <a:latin typeface="Calibri"/>
                <a:ea typeface="DejaVu Sans"/>
              </a:rPr>
              <a:t>Test: ADF</a:t>
            </a:r>
            <a:endParaRPr lang="en-US" sz="2400" b="0" strike="noStrike" spc="-1">
              <a:latin typeface="Arial"/>
            </a:endParaRPr>
          </a:p>
        </p:txBody>
      </p:sp>
      <p:sp>
        <p:nvSpPr>
          <p:cNvPr id="95" name="Rectangle 12"/>
          <p:cNvSpPr/>
          <p:nvPr/>
        </p:nvSpPr>
        <p:spPr>
          <a:xfrm>
            <a:off x="8931960" y="418104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a:solidFill>
                  <a:srgbClr val="FFFF00"/>
                </a:solidFill>
                <a:latin typeface="Calibri"/>
                <a:ea typeface="DejaVu Sans"/>
              </a:rPr>
              <a:t>Seasonality</a:t>
            </a:r>
            <a:endParaRPr lang="en-US" sz="2400" b="0" strike="noStrike" spc="-1">
              <a:latin typeface="Arial"/>
            </a:endParaRPr>
          </a:p>
        </p:txBody>
      </p:sp>
      <p:sp>
        <p:nvSpPr>
          <p:cNvPr id="96" name="Down Arrow 13"/>
          <p:cNvSpPr/>
          <p:nvPr/>
        </p:nvSpPr>
        <p:spPr>
          <a:xfrm>
            <a:off x="9753840" y="2712240"/>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97" name="Down Arrow 20"/>
          <p:cNvSpPr/>
          <p:nvPr/>
        </p:nvSpPr>
        <p:spPr>
          <a:xfrm>
            <a:off x="9786960" y="3898080"/>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00" name="Right Arrow 24"/>
          <p:cNvSpPr/>
          <p:nvPr/>
        </p:nvSpPr>
        <p:spPr>
          <a:xfrm>
            <a:off x="4022280" y="5560920"/>
            <a:ext cx="1291320" cy="662040"/>
          </a:xfrm>
          <a:prstGeom prst="right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01" name="TextBox 3"/>
          <p:cNvSpPr/>
          <p:nvPr/>
        </p:nvSpPr>
        <p:spPr>
          <a:xfrm>
            <a:off x="4023360" y="5275080"/>
            <a:ext cx="2016720" cy="3371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600" b="1" strike="noStrike" spc="-1" dirty="0" err="1">
                <a:solidFill>
                  <a:srgbClr val="FFFF00"/>
                </a:solidFill>
                <a:latin typeface="Calibri"/>
                <a:ea typeface="DejaVu Sans"/>
              </a:rPr>
              <a:t>X</a:t>
            </a:r>
            <a:r>
              <a:rPr lang="en-US" sz="1400" b="1" strike="noStrike" spc="-1" dirty="0" err="1">
                <a:solidFill>
                  <a:srgbClr val="FFFF00"/>
                </a:solidFill>
                <a:latin typeface="Calibri"/>
                <a:ea typeface="DejaVu Sans"/>
              </a:rPr>
              <a:t>t</a:t>
            </a:r>
            <a:r>
              <a:rPr lang="en-US" sz="1600" b="1" strike="noStrike" spc="-1" dirty="0">
                <a:solidFill>
                  <a:srgbClr val="FFFF00"/>
                </a:solidFill>
                <a:latin typeface="Calibri"/>
                <a:ea typeface="DejaVu Sans"/>
              </a:rPr>
              <a:t>-X</a:t>
            </a:r>
            <a:r>
              <a:rPr lang="en-US" sz="1400" b="1" strike="noStrike" spc="-1" dirty="0">
                <a:solidFill>
                  <a:srgbClr val="FFFF00"/>
                </a:solidFill>
                <a:latin typeface="Calibri"/>
                <a:ea typeface="DejaVu Sans"/>
              </a:rPr>
              <a:t>(t-12)</a:t>
            </a:r>
            <a:endParaRPr lang="en-US" sz="1400" b="0" strike="noStrike" spc="-1" dirty="0">
              <a:latin typeface="Arial"/>
            </a:endParaRPr>
          </a:p>
        </p:txBody>
      </p:sp>
      <p:pic>
        <p:nvPicPr>
          <p:cNvPr id="4" name="Picture 3"/>
          <p:cNvPicPr>
            <a:picLocks noChangeAspect="1"/>
          </p:cNvPicPr>
          <p:nvPr/>
        </p:nvPicPr>
        <p:blipFill>
          <a:blip r:embed="rId3"/>
          <a:stretch>
            <a:fillRect/>
          </a:stretch>
        </p:blipFill>
        <p:spPr>
          <a:xfrm>
            <a:off x="5310976" y="5082260"/>
            <a:ext cx="4116359" cy="1743399"/>
          </a:xfrm>
          <a:prstGeom prst="rect">
            <a:avLst/>
          </a:prstGeom>
        </p:spPr>
      </p:pic>
      <p:pic>
        <p:nvPicPr>
          <p:cNvPr id="21" name="Picture 20"/>
          <p:cNvPicPr>
            <a:picLocks noChangeAspect="1"/>
          </p:cNvPicPr>
          <p:nvPr/>
        </p:nvPicPr>
        <p:blipFill rotWithShape="1">
          <a:blip r:embed="rId4"/>
          <a:srcRect l="2878"/>
          <a:stretch/>
        </p:blipFill>
        <p:spPr>
          <a:xfrm>
            <a:off x="45722" y="5118416"/>
            <a:ext cx="3915386" cy="1739584"/>
          </a:xfrm>
          <a:prstGeom prst="rect">
            <a:avLst/>
          </a:prstGeom>
        </p:spPr>
      </p:pic>
      <p:pic>
        <p:nvPicPr>
          <p:cNvPr id="3" name="Picture 2" descr="A screenshot of a computer code">
            <a:extLst>
              <a:ext uri="{FF2B5EF4-FFF2-40B4-BE49-F238E27FC236}">
                <a16:creationId xmlns:a16="http://schemas.microsoft.com/office/drawing/2014/main" id="{156EE60F-13FF-2D9C-4471-1A65674BD1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1469" y="3349732"/>
            <a:ext cx="3743847" cy="1231808"/>
          </a:xfrm>
          <a:prstGeom prst="rect">
            <a:avLst/>
          </a:prstGeom>
        </p:spPr>
      </p:pic>
      <p:pic>
        <p:nvPicPr>
          <p:cNvPr id="5" name="Picture 4">
            <a:extLst>
              <a:ext uri="{FF2B5EF4-FFF2-40B4-BE49-F238E27FC236}">
                <a16:creationId xmlns:a16="http://schemas.microsoft.com/office/drawing/2014/main" id="{10AF46FF-D5D5-52AE-7085-F7279331F0B3}"/>
              </a:ext>
            </a:extLst>
          </p:cNvPr>
          <p:cNvPicPr>
            <a:picLocks noChangeAspect="1"/>
          </p:cNvPicPr>
          <p:nvPr/>
        </p:nvPicPr>
        <p:blipFill>
          <a:blip r:embed="rId6"/>
          <a:stretch>
            <a:fillRect/>
          </a:stretch>
        </p:blipFill>
        <p:spPr>
          <a:xfrm>
            <a:off x="5918400" y="3118586"/>
            <a:ext cx="2499840" cy="1684656"/>
          </a:xfrm>
          <a:prstGeom prst="rect">
            <a:avLst/>
          </a:prstGeom>
        </p:spPr>
      </p:pic>
      <p:sp>
        <p:nvSpPr>
          <p:cNvPr id="32" name="Rectangle 11">
            <a:hlinkClick r:id="rId7"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33" name="Rectangle 12">
            <a:hlinkClick r:id="rId8"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34" name="Rectangle 18">
            <a:hlinkClick r:id="rId9"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dirty="0" smtClean="0">
                <a:solidFill>
                  <a:srgbClr val="BFBFBF"/>
                </a:solidFill>
                <a:latin typeface="Calibri"/>
                <a:ea typeface="DejaVu Sans"/>
              </a:rPr>
              <a:t>VAR</a:t>
            </a:r>
            <a:endParaRPr lang="en-US" sz="1800" b="0" strike="noStrike" spc="-1" dirty="0">
              <a:latin typeface="Arial"/>
            </a:endParaRPr>
          </a:p>
        </p:txBody>
      </p:sp>
      <p:sp>
        <p:nvSpPr>
          <p:cNvPr id="35" name="Rectangle 34">
            <a:hlinkClick r:id="rId7"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36" name="Rectangle 11">
            <a:hlinkClick r:id="rId7"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37" name="Rectangle 11">
            <a:hlinkClick r:id="rId7"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SARIMA</a:t>
            </a:r>
            <a:endParaRPr lang="en-US" b="1" spc="-1" dirty="0">
              <a:solidFill>
                <a:srgbClr val="0815B8"/>
              </a:solidFill>
              <a:latin typeface="Calibri"/>
              <a:ea typeface="DejaVu Sans"/>
            </a:endParaRPr>
          </a:p>
        </p:txBody>
      </p:sp>
      <p:sp>
        <p:nvSpPr>
          <p:cNvPr id="38" name="Rectangle 11">
            <a:hlinkClick r:id="rId7"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39" name="Rectangle 11">
            <a:hlinkClick r:id="rId7"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extLst>
      <p:ext uri="{BB962C8B-B14F-4D97-AF65-F5344CB8AC3E}">
        <p14:creationId xmlns:p14="http://schemas.microsoft.com/office/powerpoint/2010/main" val="3158936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03" name="Rectangle 23"/>
          <p:cNvSpPr/>
          <p:nvPr/>
        </p:nvSpPr>
        <p:spPr>
          <a:xfrm>
            <a:off x="353880" y="1314938"/>
            <a:ext cx="1132344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92280" indent="-343080">
              <a:lnSpc>
                <a:spcPct val="100000"/>
              </a:lnSpc>
              <a:spcBef>
                <a:spcPts val="1199"/>
              </a:spcBef>
              <a:buClr>
                <a:srgbClr val="FFFF00"/>
              </a:buClr>
              <a:buFont typeface="Wingdings" charset="2"/>
              <a:buChar char=""/>
            </a:pPr>
            <a:r>
              <a:rPr lang="en-US" sz="2400" b="0" strike="noStrike" spc="-1" dirty="0">
                <a:solidFill>
                  <a:srgbClr val="FFFF00"/>
                </a:solidFill>
                <a:latin typeface="Calibri"/>
                <a:ea typeface="DejaVu Sans"/>
              </a:rPr>
              <a:t>Parameter estimation:</a:t>
            </a:r>
            <a:r>
              <a:rPr lang="fr-FR" sz="2400" b="0" strike="noStrike" spc="-1" dirty="0">
                <a:solidFill>
                  <a:srgbClr val="FFFF00"/>
                </a:solidFill>
                <a:latin typeface="Calibri"/>
                <a:ea typeface="DejaVu Sans"/>
              </a:rPr>
              <a:t>SARIMA P</a:t>
            </a:r>
            <a:r>
              <a:rPr lang="fr-FR" sz="2400" spc="-1" dirty="0">
                <a:solidFill>
                  <a:srgbClr val="FFFF00"/>
                </a:solidFill>
                <a:latin typeface="Calibri"/>
              </a:rPr>
              <a:t>=2, D=1, and </a:t>
            </a:r>
            <a:r>
              <a:rPr lang="fr-FR" sz="2400" spc="-1">
                <a:solidFill>
                  <a:srgbClr val="FFFF00"/>
                </a:solidFill>
                <a:latin typeface="Calibri"/>
              </a:rPr>
              <a:t>Q=</a:t>
            </a:r>
            <a:r>
              <a:rPr lang="fr-FR" sz="2400" spc="-1" dirty="0">
                <a:solidFill>
                  <a:srgbClr val="FFFF00"/>
                </a:solidFill>
                <a:latin typeface="Calibri"/>
              </a:rPr>
              <a:t>3</a:t>
            </a:r>
            <a:endParaRPr lang="en-US" sz="2400" b="0" strike="noStrike" spc="-1" dirty="0">
              <a:latin typeface="Arial"/>
            </a:endParaRPr>
          </a:p>
        </p:txBody>
      </p:sp>
      <p:sp>
        <p:nvSpPr>
          <p:cNvPr id="104" name="TextBox 28"/>
          <p:cNvSpPr/>
          <p:nvPr/>
        </p:nvSpPr>
        <p:spPr>
          <a:xfrm>
            <a:off x="229320" y="767880"/>
            <a:ext cx="6627600" cy="4294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fr-FR" sz="2200" b="0" strike="noStrike" spc="-1" dirty="0">
                <a:solidFill>
                  <a:srgbClr val="FFC800"/>
                </a:solidFill>
                <a:latin typeface="Calibri"/>
                <a:ea typeface="DejaVu Sans"/>
              </a:rPr>
              <a:t>SARIMA</a:t>
            </a:r>
            <a:endParaRPr lang="en-US" sz="2200" b="0" strike="noStrike" spc="-1" dirty="0">
              <a:latin typeface="Arial"/>
            </a:endParaRPr>
          </a:p>
        </p:txBody>
      </p:sp>
      <p:sp>
        <p:nvSpPr>
          <p:cNvPr id="105" name="PlaceHolder 1"/>
          <p:cNvSpPr>
            <a:spLocks noGrp="1"/>
          </p:cNvSpPr>
          <p:nvPr>
            <p:ph type="sldNum" idx="9"/>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D231AF8E-E694-4EAC-92D6-810631A6C1BC}" type="slidenum">
              <a:rPr lang="fr-FR" sz="2800" b="1" strike="noStrike" spc="-1">
                <a:solidFill>
                  <a:srgbClr val="FFC800"/>
                </a:solidFill>
                <a:latin typeface="Arial"/>
              </a:rPr>
              <a:t>8</a:t>
            </a:fld>
            <a:endParaRPr lang="en-US" sz="2800" b="0" strike="noStrike" spc="-1">
              <a:latin typeface="Times New Roman"/>
            </a:endParaRPr>
          </a:p>
        </p:txBody>
      </p:sp>
      <p:sp>
        <p:nvSpPr>
          <p:cNvPr id="111" name="Rectangle 10"/>
          <p:cNvSpPr/>
          <p:nvPr/>
        </p:nvSpPr>
        <p:spPr>
          <a:xfrm>
            <a:off x="8945280" y="184860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a:solidFill>
                  <a:srgbClr val="FFFF00"/>
                </a:solidFill>
                <a:latin typeface="Calibri"/>
                <a:ea typeface="DejaVu Sans"/>
              </a:rPr>
              <a:t>Estimate of</a:t>
            </a:r>
            <a:endParaRPr lang="en-US" sz="2400" b="0" strike="noStrike" spc="-1">
              <a:latin typeface="Arial"/>
            </a:endParaRPr>
          </a:p>
          <a:p>
            <a:pPr algn="ctr">
              <a:lnSpc>
                <a:spcPct val="100000"/>
              </a:lnSpc>
              <a:buNone/>
            </a:pPr>
            <a:r>
              <a:rPr lang="fr-FR" sz="2400" b="0" strike="noStrike" spc="-1">
                <a:solidFill>
                  <a:srgbClr val="FFFF00"/>
                </a:solidFill>
                <a:latin typeface="Calibri"/>
                <a:ea typeface="DejaVu Sans"/>
              </a:rPr>
              <a:t>settings</a:t>
            </a:r>
            <a:endParaRPr lang="en-US" sz="2400" b="0" strike="noStrike" spc="-1">
              <a:latin typeface="Arial"/>
            </a:endParaRPr>
          </a:p>
        </p:txBody>
      </p:sp>
      <p:sp>
        <p:nvSpPr>
          <p:cNvPr id="112" name="Rectangle 11"/>
          <p:cNvSpPr/>
          <p:nvPr/>
        </p:nvSpPr>
        <p:spPr>
          <a:xfrm>
            <a:off x="8978400" y="303480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dirty="0" err="1">
                <a:solidFill>
                  <a:srgbClr val="FFFF00"/>
                </a:solidFill>
                <a:latin typeface="Calibri"/>
                <a:ea typeface="DejaVu Sans"/>
              </a:rPr>
              <a:t>Ljungbox</a:t>
            </a:r>
            <a:r>
              <a:rPr lang="fr-FR" sz="2400" b="0" strike="noStrike" spc="-1" dirty="0">
                <a:solidFill>
                  <a:srgbClr val="FFFF00"/>
                </a:solidFill>
                <a:latin typeface="Calibri"/>
                <a:ea typeface="DejaVu Sans"/>
              </a:rPr>
              <a:t> </a:t>
            </a:r>
            <a:r>
              <a:rPr lang="fr-FR" sz="2400" b="0" strike="noStrike" spc="-1" dirty="0" err="1">
                <a:solidFill>
                  <a:srgbClr val="FFFF00"/>
                </a:solidFill>
                <a:latin typeface="Calibri"/>
                <a:ea typeface="DejaVu Sans"/>
              </a:rPr>
              <a:t>review</a:t>
            </a:r>
            <a:endParaRPr lang="en-US" sz="2400" b="0" strike="noStrike" spc="-1" dirty="0">
              <a:latin typeface="Arial"/>
            </a:endParaRPr>
          </a:p>
        </p:txBody>
      </p:sp>
      <p:sp>
        <p:nvSpPr>
          <p:cNvPr id="113" name="Rectangle 12"/>
          <p:cNvSpPr/>
          <p:nvPr/>
        </p:nvSpPr>
        <p:spPr>
          <a:xfrm>
            <a:off x="8931960" y="4200840"/>
            <a:ext cx="2499840" cy="853560"/>
          </a:xfrm>
          <a:prstGeom prst="rect">
            <a:avLst/>
          </a:pr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buNone/>
            </a:pPr>
            <a:r>
              <a:rPr lang="fr-FR" sz="2400" b="0" strike="noStrike" spc="-1">
                <a:solidFill>
                  <a:srgbClr val="FFFF00"/>
                </a:solidFill>
                <a:latin typeface="Calibri"/>
                <a:ea typeface="DejaVu Sans"/>
              </a:rPr>
              <a:t>ARIMA model</a:t>
            </a:r>
            <a:endParaRPr lang="en-US" sz="2400" b="0" strike="noStrike" spc="-1">
              <a:latin typeface="Arial"/>
            </a:endParaRPr>
          </a:p>
        </p:txBody>
      </p:sp>
      <p:sp>
        <p:nvSpPr>
          <p:cNvPr id="114" name="Down Arrow 13"/>
          <p:cNvSpPr/>
          <p:nvPr/>
        </p:nvSpPr>
        <p:spPr>
          <a:xfrm>
            <a:off x="9753840" y="2732040"/>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15" name="Down Arrow 20"/>
          <p:cNvSpPr/>
          <p:nvPr/>
        </p:nvSpPr>
        <p:spPr>
          <a:xfrm>
            <a:off x="9786960" y="3918240"/>
            <a:ext cx="620280" cy="448200"/>
          </a:xfrm>
          <a:prstGeom prst="downArrow">
            <a:avLst>
              <a:gd name="adj1" fmla="val 50000"/>
              <a:gd name="adj2" fmla="val 50000"/>
            </a:avLst>
          </a:prstGeom>
          <a:gradFill rotWithShape="0">
            <a:gsLst>
              <a:gs pos="0">
                <a:srgbClr val="FFFF00"/>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16" name="Rectangle 1"/>
          <p:cNvSpPr/>
          <p:nvPr/>
        </p:nvSpPr>
        <p:spPr>
          <a:xfrm>
            <a:off x="179325" y="4027871"/>
            <a:ext cx="10695240" cy="255309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92100" indent="-342900">
              <a:lnSpc>
                <a:spcPct val="100000"/>
              </a:lnSpc>
              <a:spcBef>
                <a:spcPts val="1199"/>
              </a:spcBef>
              <a:buClr>
                <a:srgbClr val="FFFF00"/>
              </a:buClr>
              <a:buFont typeface="Wingdings" panose="05000000000000000000" pitchFamily="2" charset="2"/>
              <a:buChar char="Ø"/>
            </a:pPr>
            <a:r>
              <a:rPr lang="fr-FR" sz="2400" b="0" strike="noStrike" spc="-1" dirty="0" err="1">
                <a:solidFill>
                  <a:srgbClr val="FFFF00"/>
                </a:solidFill>
                <a:latin typeface="Calibri"/>
                <a:ea typeface="DejaVu Sans"/>
              </a:rPr>
              <a:t>Verification</a:t>
            </a:r>
            <a:r>
              <a:rPr lang="fr-FR" sz="2400" b="0" strike="noStrike" spc="-1" dirty="0">
                <a:solidFill>
                  <a:srgbClr val="FFFF00"/>
                </a:solidFill>
                <a:latin typeface="Calibri"/>
                <a:ea typeface="DejaVu Sans"/>
              </a:rPr>
              <a:t> and </a:t>
            </a:r>
            <a:r>
              <a:rPr lang="fr-FR" sz="2400" b="0" strike="noStrike" spc="-1" dirty="0" err="1">
                <a:solidFill>
                  <a:srgbClr val="FFFF00"/>
                </a:solidFill>
                <a:latin typeface="Calibri"/>
                <a:ea typeface="DejaVu Sans"/>
              </a:rPr>
              <a:t>testing</a:t>
            </a:r>
            <a:r>
              <a:rPr lang="fr-FR" sz="2400" b="0" strike="noStrike" spc="-1" dirty="0">
                <a:solidFill>
                  <a:srgbClr val="FFFF00"/>
                </a:solidFill>
                <a:latin typeface="Calibri"/>
                <a:ea typeface="DejaVu Sans"/>
              </a:rPr>
              <a:t> of </a:t>
            </a:r>
            <a:r>
              <a:rPr lang="fr-FR" sz="2400" b="0" strike="noStrike" spc="-1" dirty="0" err="1">
                <a:solidFill>
                  <a:srgbClr val="FFFF00"/>
                </a:solidFill>
                <a:latin typeface="Calibri"/>
                <a:ea typeface="DejaVu Sans"/>
              </a:rPr>
              <a:t>residues</a:t>
            </a:r>
            <a:r>
              <a:rPr lang="fr-FR" sz="2400" b="0" strike="noStrike" spc="-1" dirty="0">
                <a:solidFill>
                  <a:srgbClr val="FFFF00"/>
                </a:solidFill>
                <a:latin typeface="Calibri"/>
                <a:ea typeface="DejaVu Sans"/>
              </a:rPr>
              <a:t> (</a:t>
            </a:r>
            <a:r>
              <a:rPr lang="fr-FR" sz="2400" b="0" strike="noStrike" spc="-1" dirty="0" err="1">
                <a:solidFill>
                  <a:srgbClr val="FFFF00"/>
                </a:solidFill>
                <a:latin typeface="Calibri"/>
                <a:ea typeface="DejaVu Sans"/>
              </a:rPr>
              <a:t>Ljungbox</a:t>
            </a:r>
            <a:r>
              <a:rPr lang="fr-FR" sz="2400" b="0" strike="noStrike" spc="-1" dirty="0">
                <a:solidFill>
                  <a:srgbClr val="FFFF00"/>
                </a:solidFill>
                <a:latin typeface="Calibri"/>
                <a:ea typeface="DejaVu Sans"/>
              </a:rPr>
              <a:t> test)</a:t>
            </a:r>
          </a:p>
          <a:p>
            <a:pPr marL="349200">
              <a:lnSpc>
                <a:spcPct val="100000"/>
              </a:lnSpc>
              <a:spcBef>
                <a:spcPts val="1199"/>
              </a:spcBef>
              <a:buClr>
                <a:srgbClr val="FFFF00"/>
              </a:buClr>
            </a:pPr>
            <a:endParaRPr lang="fr-FR" sz="2400" spc="-1" dirty="0">
              <a:solidFill>
                <a:srgbClr val="FFFF00"/>
              </a:solidFill>
              <a:latin typeface="Calibri"/>
            </a:endParaRPr>
          </a:p>
          <a:p>
            <a:pPr marL="349200">
              <a:lnSpc>
                <a:spcPct val="100000"/>
              </a:lnSpc>
              <a:spcBef>
                <a:spcPts val="1199"/>
              </a:spcBef>
              <a:buClr>
                <a:srgbClr val="FFFF00"/>
              </a:buClr>
            </a:pPr>
            <a:endParaRPr lang="fr-FR" sz="2400" b="0" strike="noStrike" spc="-1" dirty="0">
              <a:solidFill>
                <a:srgbClr val="FFFF00"/>
              </a:solidFill>
              <a:latin typeface="Calibri"/>
              <a:ea typeface="DejaVu Sans"/>
            </a:endParaRPr>
          </a:p>
          <a:p>
            <a:pPr marL="692280" indent="-343080">
              <a:lnSpc>
                <a:spcPct val="100000"/>
              </a:lnSpc>
              <a:spcBef>
                <a:spcPts val="1199"/>
              </a:spcBef>
              <a:buClr>
                <a:srgbClr val="FFFF00"/>
              </a:buClr>
              <a:buFont typeface="Wingdings" charset="2"/>
              <a:buChar char=""/>
            </a:pPr>
            <a:r>
              <a:rPr lang="fr-FR" sz="2400" b="0" strike="noStrike" spc="-1" dirty="0">
                <a:solidFill>
                  <a:srgbClr val="FFFF00"/>
                </a:solidFill>
                <a:latin typeface="Calibri"/>
                <a:ea typeface="DejaVu Sans"/>
              </a:rPr>
              <a:t>SARIMA</a:t>
            </a:r>
            <a:r>
              <a:rPr lang="en-US" sz="2400" spc="-1" dirty="0">
                <a:solidFill>
                  <a:srgbClr val="FFFF00"/>
                </a:solidFill>
                <a:latin typeface="Calibri"/>
              </a:rPr>
              <a:t>(2,1,4)(2, 1, 3, 12)</a:t>
            </a:r>
            <a:r>
              <a:rPr lang="fr-FR" sz="2400" b="0" strike="noStrike" spc="-1" dirty="0">
                <a:solidFill>
                  <a:srgbClr val="FFFF00"/>
                </a:solidFill>
                <a:latin typeface="Calibri"/>
                <a:ea typeface="DejaVu Sans"/>
              </a:rPr>
              <a:t> model </a:t>
            </a:r>
            <a:r>
              <a:rPr lang="fr-FR" sz="2400" b="0" strike="noStrike" spc="-1" dirty="0" err="1">
                <a:solidFill>
                  <a:srgbClr val="FFFF00"/>
                </a:solidFill>
                <a:latin typeface="Calibri"/>
                <a:ea typeface="DejaVu Sans"/>
              </a:rPr>
              <a:t>ready</a:t>
            </a:r>
            <a:r>
              <a:rPr lang="fr-FR" sz="2400" b="0" strike="noStrike" spc="-1" dirty="0">
                <a:solidFill>
                  <a:srgbClr val="FFFF00"/>
                </a:solidFill>
                <a:latin typeface="Calibri"/>
                <a:ea typeface="DejaVu Sans"/>
              </a:rPr>
              <a:t> for </a:t>
            </a:r>
            <a:r>
              <a:rPr lang="fr-FR" sz="2400" b="0" strike="noStrike" spc="-1" dirty="0" err="1">
                <a:solidFill>
                  <a:srgbClr val="FFFF00"/>
                </a:solidFill>
                <a:latin typeface="Calibri"/>
                <a:ea typeface="DejaVu Sans"/>
              </a:rPr>
              <a:t>prediction</a:t>
            </a:r>
            <a:endParaRPr lang="fr-FR" sz="2400" b="0" strike="noStrike" spc="-1" dirty="0">
              <a:solidFill>
                <a:srgbClr val="FFFF00"/>
              </a:solidFill>
              <a:latin typeface="Calibri"/>
              <a:ea typeface="DejaVu Sans"/>
            </a:endParaRPr>
          </a:p>
          <a:p>
            <a:pPr marL="349200">
              <a:lnSpc>
                <a:spcPct val="100000"/>
              </a:lnSpc>
              <a:spcBef>
                <a:spcPts val="1199"/>
              </a:spcBef>
              <a:buClr>
                <a:srgbClr val="FFFF00"/>
              </a:buClr>
            </a:pPr>
            <a:r>
              <a:rPr lang="en-US" sz="2400" b="0" strike="noStrike" spc="-1" dirty="0">
                <a:solidFill>
                  <a:schemeClr val="bg1"/>
                </a:solidFill>
                <a:latin typeface="Arial"/>
              </a:rPr>
              <a:t>    </a:t>
            </a:r>
            <a:r>
              <a:rPr lang="en-US" sz="2400" b="0" strike="noStrike" spc="-1" dirty="0" err="1">
                <a:solidFill>
                  <a:schemeClr val="bg1"/>
                </a:solidFill>
                <a:latin typeface="Arial"/>
              </a:rPr>
              <a:t>Sarima</a:t>
            </a:r>
            <a:r>
              <a:rPr lang="en-US" sz="2400" b="0" strike="noStrike" spc="-1" dirty="0">
                <a:solidFill>
                  <a:schemeClr val="bg1"/>
                </a:solidFill>
                <a:latin typeface="Arial"/>
              </a:rPr>
              <a:t>(</a:t>
            </a:r>
            <a:r>
              <a:rPr lang="en-US" sz="2400" b="0" strike="noStrike" spc="-1" dirty="0" err="1">
                <a:solidFill>
                  <a:schemeClr val="bg1"/>
                </a:solidFill>
                <a:latin typeface="Arial"/>
              </a:rPr>
              <a:t>p,d,q</a:t>
            </a:r>
            <a:r>
              <a:rPr lang="en-US" sz="2400" b="0" strike="noStrike" spc="-1" dirty="0">
                <a:solidFill>
                  <a:schemeClr val="bg1"/>
                </a:solidFill>
                <a:latin typeface="Arial"/>
              </a:rPr>
              <a:t>)(</a:t>
            </a:r>
            <a:r>
              <a:rPr lang="en-US" sz="2400" spc="-1" dirty="0" err="1">
                <a:solidFill>
                  <a:schemeClr val="bg1"/>
                </a:solidFill>
                <a:latin typeface="Arial"/>
              </a:rPr>
              <a:t>P</a:t>
            </a:r>
            <a:r>
              <a:rPr lang="en-US" sz="2400" b="0" strike="noStrike" spc="-1" dirty="0" err="1">
                <a:solidFill>
                  <a:schemeClr val="bg1"/>
                </a:solidFill>
                <a:latin typeface="Arial"/>
              </a:rPr>
              <a:t>,</a:t>
            </a:r>
            <a:r>
              <a:rPr lang="en-US" sz="2400" spc="-1" dirty="0" err="1">
                <a:solidFill>
                  <a:schemeClr val="bg1"/>
                </a:solidFill>
                <a:latin typeface="Arial"/>
              </a:rPr>
              <a:t>D</a:t>
            </a:r>
            <a:r>
              <a:rPr lang="en-US" sz="2400" b="0" strike="noStrike" spc="-1" dirty="0" err="1">
                <a:solidFill>
                  <a:schemeClr val="bg1"/>
                </a:solidFill>
                <a:latin typeface="Arial"/>
              </a:rPr>
              <a:t>,</a:t>
            </a:r>
            <a:r>
              <a:rPr lang="en-US" sz="2400" spc="-1" dirty="0" err="1">
                <a:solidFill>
                  <a:schemeClr val="bg1"/>
                </a:solidFill>
                <a:latin typeface="Arial"/>
              </a:rPr>
              <a:t>Q</a:t>
            </a:r>
            <a:r>
              <a:rPr lang="en-US" sz="2400" b="0" strike="noStrike" spc="-1" dirty="0" err="1">
                <a:solidFill>
                  <a:schemeClr val="bg1"/>
                </a:solidFill>
                <a:latin typeface="Arial"/>
              </a:rPr>
              <a:t>,m</a:t>
            </a:r>
            <a:r>
              <a:rPr lang="en-US" sz="2400" b="0" strike="noStrike" spc="-1" dirty="0">
                <a:solidFill>
                  <a:schemeClr val="bg1"/>
                </a:solidFill>
                <a:latin typeface="Arial"/>
              </a:rPr>
              <a:t>)</a:t>
            </a:r>
          </a:p>
        </p:txBody>
      </p:sp>
      <p:pic>
        <p:nvPicPr>
          <p:cNvPr id="3" name="Picture 2"/>
          <p:cNvPicPr>
            <a:picLocks noChangeAspect="1"/>
          </p:cNvPicPr>
          <p:nvPr/>
        </p:nvPicPr>
        <p:blipFill>
          <a:blip r:embed="rId3"/>
          <a:stretch>
            <a:fillRect/>
          </a:stretch>
        </p:blipFill>
        <p:spPr>
          <a:xfrm>
            <a:off x="876101" y="1761474"/>
            <a:ext cx="2817638" cy="2123291"/>
          </a:xfrm>
          <a:prstGeom prst="rect">
            <a:avLst/>
          </a:prstGeom>
        </p:spPr>
      </p:pic>
      <p:pic>
        <p:nvPicPr>
          <p:cNvPr id="4" name="Picture 3"/>
          <p:cNvPicPr>
            <a:picLocks noChangeAspect="1"/>
          </p:cNvPicPr>
          <p:nvPr/>
        </p:nvPicPr>
        <p:blipFill rotWithShape="1">
          <a:blip r:embed="rId4"/>
          <a:srcRect l="1809"/>
          <a:stretch/>
        </p:blipFill>
        <p:spPr>
          <a:xfrm>
            <a:off x="4060662" y="1753560"/>
            <a:ext cx="2932566" cy="2242595"/>
          </a:xfrm>
          <a:prstGeom prst="rect">
            <a:avLst/>
          </a:prstGeom>
        </p:spPr>
      </p:pic>
      <p:pic>
        <p:nvPicPr>
          <p:cNvPr id="2" name="Picture 1"/>
          <p:cNvPicPr>
            <a:picLocks noChangeAspect="1"/>
          </p:cNvPicPr>
          <p:nvPr/>
        </p:nvPicPr>
        <p:blipFill>
          <a:blip r:embed="rId5"/>
          <a:stretch>
            <a:fillRect/>
          </a:stretch>
        </p:blipFill>
        <p:spPr>
          <a:xfrm>
            <a:off x="859323" y="4619844"/>
            <a:ext cx="5231200" cy="702022"/>
          </a:xfrm>
          <a:prstGeom prst="rect">
            <a:avLst/>
          </a:prstGeom>
        </p:spPr>
      </p:pic>
      <p:sp>
        <p:nvSpPr>
          <p:cNvPr id="42" name="Rectangle 11">
            <a:hlinkClick r:id="rId6"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43" name="Rectangle 12">
            <a:hlinkClick r:id="rId7"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44" name="Rectangle 18">
            <a:hlinkClick r:id="rId8"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dirty="0" smtClean="0">
                <a:solidFill>
                  <a:srgbClr val="BFBFBF"/>
                </a:solidFill>
                <a:latin typeface="Calibri"/>
                <a:ea typeface="DejaVu Sans"/>
              </a:rPr>
              <a:t>VAR</a:t>
            </a:r>
            <a:endParaRPr lang="en-US" sz="1800" b="0" strike="noStrike" spc="-1" dirty="0">
              <a:latin typeface="Arial"/>
            </a:endParaRPr>
          </a:p>
        </p:txBody>
      </p:sp>
      <p:sp>
        <p:nvSpPr>
          <p:cNvPr id="45" name="Rectangle 44">
            <a:hlinkClick r:id="rId6"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46" name="Rectangle 11">
            <a:hlinkClick r:id="rId6"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47" name="Rectangle 11">
            <a:hlinkClick r:id="rId6"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SARIMA</a:t>
            </a:r>
            <a:endParaRPr lang="en-US" b="1" spc="-1" dirty="0">
              <a:solidFill>
                <a:srgbClr val="0815B8"/>
              </a:solidFill>
              <a:latin typeface="Calibri"/>
              <a:ea typeface="DejaVu Sans"/>
            </a:endParaRPr>
          </a:p>
        </p:txBody>
      </p:sp>
      <p:sp>
        <p:nvSpPr>
          <p:cNvPr id="48" name="Rectangle 11">
            <a:hlinkClick r:id="rId6"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49" name="Rectangle 11">
            <a:hlinkClick r:id="rId6"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traight Arrow Connector 14"/>
          <p:cNvSpPr/>
          <p:nvPr/>
        </p:nvSpPr>
        <p:spPr>
          <a:xfrm flipH="1">
            <a:off x="-412920" y="3892680"/>
            <a:ext cx="4735440" cy="2282040"/>
          </a:xfrm>
          <a:custGeom>
            <a:avLst/>
            <a:gdLst/>
            <a:ahLst/>
            <a:cxnLst/>
            <a:rect l="l" t="t" r="r" b="b"/>
            <a:pathLst>
              <a:path w="21600" h="21600">
                <a:moveTo>
                  <a:pt x="0" y="0"/>
                </a:moveTo>
                <a:lnTo>
                  <a:pt x="21600" y="21600"/>
                </a:lnTo>
              </a:path>
            </a:pathLst>
          </a:custGeom>
          <a:gradFill rotWithShape="0">
            <a:gsLst>
              <a:gs pos="0">
                <a:srgbClr val="000066"/>
              </a:gs>
              <a:gs pos="100000">
                <a:srgbClr val="003399"/>
              </a:gs>
            </a:gsLst>
            <a:lin ang="5400000"/>
          </a:gradFill>
          <a:ln w="9525">
            <a:noFill/>
          </a:ln>
        </p:spPr>
        <p:style>
          <a:lnRef idx="0">
            <a:scrgbClr r="0" g="0" b="0"/>
          </a:lnRef>
          <a:fillRef idx="0">
            <a:scrgbClr r="0" g="0" b="0"/>
          </a:fillRef>
          <a:effectRef idx="0">
            <a:scrgbClr r="0" g="0" b="0"/>
          </a:effectRef>
          <a:fontRef idx="minor"/>
        </p:style>
        <p:txBody>
          <a:bodyPr/>
          <a:lstStyle/>
          <a:p>
            <a:endParaRPr lang="en-US"/>
          </a:p>
        </p:txBody>
      </p:sp>
      <p:sp>
        <p:nvSpPr>
          <p:cNvPr id="103" name="Rectangle 23"/>
          <p:cNvSpPr/>
          <p:nvPr/>
        </p:nvSpPr>
        <p:spPr>
          <a:xfrm>
            <a:off x="353880" y="1298160"/>
            <a:ext cx="11323440" cy="46021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92280" indent="-343080">
              <a:lnSpc>
                <a:spcPct val="100000"/>
              </a:lnSpc>
              <a:spcBef>
                <a:spcPts val="1199"/>
              </a:spcBef>
              <a:buClr>
                <a:srgbClr val="FFFF00"/>
              </a:buClr>
              <a:buFont typeface="Wingdings" charset="2"/>
              <a:buChar char=""/>
            </a:pPr>
            <a:r>
              <a:rPr lang="en-US" sz="2400" b="0" strike="noStrike" spc="-1" dirty="0">
                <a:solidFill>
                  <a:srgbClr val="FFFF00"/>
                </a:solidFill>
                <a:latin typeface="Calibri"/>
                <a:ea typeface="DejaVu Sans"/>
              </a:rPr>
              <a:t>SARIMA Predictions:</a:t>
            </a:r>
            <a:endParaRPr lang="en-US" sz="2400" b="0" strike="noStrike" spc="-1" dirty="0">
              <a:latin typeface="Arial"/>
            </a:endParaRPr>
          </a:p>
        </p:txBody>
      </p:sp>
      <p:sp>
        <p:nvSpPr>
          <p:cNvPr id="104" name="TextBox 28"/>
          <p:cNvSpPr/>
          <p:nvPr/>
        </p:nvSpPr>
        <p:spPr>
          <a:xfrm>
            <a:off x="229320" y="767880"/>
            <a:ext cx="6627600" cy="4294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nSpc>
                <a:spcPct val="100000"/>
              </a:lnSpc>
              <a:spcBef>
                <a:spcPts val="1199"/>
              </a:spcBef>
              <a:buClr>
                <a:srgbClr val="FFC800"/>
              </a:buClr>
              <a:buFont typeface="Wingdings" charset="2"/>
              <a:buChar char=""/>
            </a:pPr>
            <a:r>
              <a:rPr lang="fr-FR" sz="2200" b="0" strike="noStrike" spc="-1" dirty="0">
                <a:solidFill>
                  <a:srgbClr val="FFC800"/>
                </a:solidFill>
                <a:latin typeface="Calibri"/>
                <a:ea typeface="DejaVu Sans"/>
              </a:rPr>
              <a:t>SARIMA</a:t>
            </a:r>
            <a:endParaRPr lang="en-US" sz="2200" b="0" strike="noStrike" spc="-1" dirty="0">
              <a:latin typeface="Arial"/>
            </a:endParaRPr>
          </a:p>
        </p:txBody>
      </p:sp>
      <p:sp>
        <p:nvSpPr>
          <p:cNvPr id="105" name="PlaceHolder 1"/>
          <p:cNvSpPr>
            <a:spLocks noGrp="1"/>
          </p:cNvSpPr>
          <p:nvPr>
            <p:ph type="sldNum" idx="4294967295"/>
          </p:nvPr>
        </p:nvSpPr>
        <p:spPr>
          <a:xfrm>
            <a:off x="11446200" y="6476040"/>
            <a:ext cx="744840" cy="380880"/>
          </a:xfrm>
          <a:prstGeom prst="rect">
            <a:avLst/>
          </a:prstGeom>
          <a:noFill/>
          <a:ln w="0">
            <a:noFill/>
          </a:ln>
        </p:spPr>
        <p:txBody>
          <a:bodyPr lIns="90000" tIns="45000" rIns="90000" bIns="45000" anchor="t">
            <a:noAutofit/>
          </a:bodyPr>
          <a:lstStyle>
            <a:lvl1pPr>
              <a:lnSpc>
                <a:spcPct val="100000"/>
              </a:lnSpc>
              <a:buNone/>
              <a:defRPr lang="fr-FR" sz="2800" b="1" strike="noStrike" spc="-1">
                <a:solidFill>
                  <a:srgbClr val="FFC800"/>
                </a:solidFill>
                <a:latin typeface="Arial"/>
              </a:defRPr>
            </a:lvl1pPr>
          </a:lstStyle>
          <a:p>
            <a:pPr>
              <a:lnSpc>
                <a:spcPct val="100000"/>
              </a:lnSpc>
              <a:buNone/>
            </a:pPr>
            <a:fld id="{D231AF8E-E694-4EAC-92D6-810631A6C1BC}" type="slidenum">
              <a:rPr lang="fr-FR" sz="2800" b="1" strike="noStrike" spc="-1">
                <a:solidFill>
                  <a:srgbClr val="FFC800"/>
                </a:solidFill>
                <a:latin typeface="Arial"/>
              </a:rPr>
              <a:t>9</a:t>
            </a:fld>
            <a:endParaRPr lang="en-US" sz="2800" b="0" strike="noStrike" spc="-1">
              <a:latin typeface="Times New Roman"/>
            </a:endParaRPr>
          </a:p>
        </p:txBody>
      </p:sp>
      <p:pic>
        <p:nvPicPr>
          <p:cNvPr id="2" name="Picture 1"/>
          <p:cNvPicPr>
            <a:picLocks noChangeAspect="1"/>
          </p:cNvPicPr>
          <p:nvPr/>
        </p:nvPicPr>
        <p:blipFill>
          <a:blip r:embed="rId3"/>
          <a:stretch>
            <a:fillRect/>
          </a:stretch>
        </p:blipFill>
        <p:spPr>
          <a:xfrm>
            <a:off x="1516308" y="1855684"/>
            <a:ext cx="9288171" cy="4810796"/>
          </a:xfrm>
          <a:prstGeom prst="rect">
            <a:avLst/>
          </a:prstGeom>
        </p:spPr>
      </p:pic>
      <p:sp>
        <p:nvSpPr>
          <p:cNvPr id="22" name="Rectangle 11">
            <a:hlinkClick r:id="rId4" action="ppaction://hlinksldjump"/>
            <a:extLst>
              <a:ext uri="{FF2B5EF4-FFF2-40B4-BE49-F238E27FC236}">
                <a16:creationId xmlns:a16="http://schemas.microsoft.com/office/drawing/2014/main" id="{F537D744-CAC0-4745-A841-28DA72B12F91}"/>
              </a:ext>
            </a:extLst>
          </p:cNvPr>
          <p:cNvSpPr/>
          <p:nvPr/>
        </p:nvSpPr>
        <p:spPr>
          <a:xfrm>
            <a:off x="2843223" y="-5277"/>
            <a:ext cx="1301088"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ARIMA</a:t>
            </a:r>
            <a:endParaRPr lang="en-US" b="1" spc="-1" dirty="0">
              <a:solidFill>
                <a:srgbClr val="BFBFBF"/>
              </a:solidFill>
              <a:latin typeface="Calibri"/>
              <a:ea typeface="DejaVu Sans"/>
            </a:endParaRPr>
          </a:p>
        </p:txBody>
      </p:sp>
      <p:sp>
        <p:nvSpPr>
          <p:cNvPr id="23" name="Rectangle 12">
            <a:hlinkClick r:id="rId5" action="ppaction://hlinksldjump"/>
            <a:extLst>
              <a:ext uri="{FF2B5EF4-FFF2-40B4-BE49-F238E27FC236}">
                <a16:creationId xmlns:a16="http://schemas.microsoft.com/office/drawing/2014/main" id="{D957741D-7CDA-F096-39F8-F3DA33116E37}"/>
              </a:ext>
            </a:extLst>
          </p:cNvPr>
          <p:cNvSpPr/>
          <p:nvPr/>
        </p:nvSpPr>
        <p:spPr>
          <a:xfrm>
            <a:off x="10644281" y="0"/>
            <a:ext cx="1546760" cy="36396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en-US" sz="1800" b="1" strike="noStrike" spc="-1" dirty="0">
                <a:solidFill>
                  <a:srgbClr val="BFBFBF"/>
                </a:solidFill>
                <a:latin typeface="Calibri"/>
                <a:ea typeface="DejaVu Sans"/>
              </a:rPr>
              <a:t>Conclusion </a:t>
            </a:r>
            <a:endParaRPr lang="en-US" sz="1800" b="0" strike="noStrike" spc="-1" dirty="0">
              <a:latin typeface="Arial"/>
            </a:endParaRPr>
          </a:p>
        </p:txBody>
      </p:sp>
      <p:sp>
        <p:nvSpPr>
          <p:cNvPr id="24" name="Rectangle 18">
            <a:hlinkClick r:id="rId6" action="ppaction://hlinksldjump"/>
            <a:extLst>
              <a:ext uri="{FF2B5EF4-FFF2-40B4-BE49-F238E27FC236}">
                <a16:creationId xmlns:a16="http://schemas.microsoft.com/office/drawing/2014/main" id="{9F3DF085-AB58-826F-6578-32AC50FC8A42}"/>
              </a:ext>
            </a:extLst>
          </p:cNvPr>
          <p:cNvSpPr/>
          <p:nvPr/>
        </p:nvSpPr>
        <p:spPr>
          <a:xfrm>
            <a:off x="9054742" y="0"/>
            <a:ext cx="1589539"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sz="1800" b="1" strike="noStrike" spc="-1" dirty="0" smtClean="0">
                <a:solidFill>
                  <a:srgbClr val="BFBFBF"/>
                </a:solidFill>
                <a:latin typeface="Calibri"/>
                <a:ea typeface="DejaVu Sans"/>
              </a:rPr>
              <a:t>VAR</a:t>
            </a:r>
            <a:endParaRPr lang="en-US" sz="1800" b="0" strike="noStrike" spc="-1" dirty="0">
              <a:latin typeface="Arial"/>
            </a:endParaRPr>
          </a:p>
        </p:txBody>
      </p:sp>
      <p:sp>
        <p:nvSpPr>
          <p:cNvPr id="25" name="Rectangle 24">
            <a:hlinkClick r:id="rId4" action="ppaction://hlinksldjump"/>
            <a:extLst>
              <a:ext uri="{FF2B5EF4-FFF2-40B4-BE49-F238E27FC236}">
                <a16:creationId xmlns:a16="http://schemas.microsoft.com/office/drawing/2014/main" id="{F537D744-CAC0-4745-A841-28DA72B12F91}"/>
              </a:ext>
            </a:extLst>
          </p:cNvPr>
          <p:cNvSpPr/>
          <p:nvPr/>
        </p:nvSpPr>
        <p:spPr>
          <a:xfrm>
            <a:off x="1438507" y="-5277"/>
            <a:ext cx="140471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Time</a:t>
            </a:r>
            <a:r>
              <a:rPr lang="fr-FR" sz="1800" b="1" strike="noStrike" spc="-1" dirty="0">
                <a:solidFill>
                  <a:srgbClr val="0815B8"/>
                </a:solidFill>
                <a:latin typeface="Calibri"/>
                <a:ea typeface="DejaVu Sans"/>
              </a:rPr>
              <a:t> </a:t>
            </a:r>
            <a:r>
              <a:rPr lang="fr-FR" b="1" spc="-1" dirty="0" err="1">
                <a:solidFill>
                  <a:srgbClr val="BFBFBF"/>
                </a:solidFill>
                <a:latin typeface="Calibri"/>
                <a:ea typeface="DejaVu Sans"/>
              </a:rPr>
              <a:t>series</a:t>
            </a:r>
            <a:endParaRPr lang="en-US" b="1" spc="-1" dirty="0">
              <a:solidFill>
                <a:srgbClr val="BFBFBF"/>
              </a:solidFill>
              <a:latin typeface="Calibri"/>
              <a:ea typeface="DejaVu Sans"/>
            </a:endParaRPr>
          </a:p>
        </p:txBody>
      </p:sp>
      <p:sp>
        <p:nvSpPr>
          <p:cNvPr id="26" name="Rectangle 11">
            <a:hlinkClick r:id="rId4" action="ppaction://hlinksldjump"/>
            <a:extLst>
              <a:ext uri="{FF2B5EF4-FFF2-40B4-BE49-F238E27FC236}">
                <a16:creationId xmlns:a16="http://schemas.microsoft.com/office/drawing/2014/main" id="{F537D744-CAC0-4745-A841-28DA72B12F91}"/>
              </a:ext>
            </a:extLst>
          </p:cNvPr>
          <p:cNvSpPr/>
          <p:nvPr/>
        </p:nvSpPr>
        <p:spPr>
          <a:xfrm>
            <a:off x="0" y="0"/>
            <a:ext cx="1438507"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a:solidFill>
                  <a:srgbClr val="BFBFBF"/>
                </a:solidFill>
                <a:latin typeface="Calibri"/>
                <a:ea typeface="DejaVu Sans"/>
              </a:rPr>
              <a:t>Problem</a:t>
            </a:r>
            <a:endParaRPr lang="en-US" b="1" spc="-1" dirty="0">
              <a:solidFill>
                <a:srgbClr val="BFBFBF"/>
              </a:solidFill>
              <a:latin typeface="Calibri"/>
              <a:ea typeface="DejaVu Sans"/>
            </a:endParaRPr>
          </a:p>
        </p:txBody>
      </p:sp>
      <p:sp>
        <p:nvSpPr>
          <p:cNvPr id="27" name="Rectangle 11">
            <a:hlinkClick r:id="rId4" action="ppaction://hlinksldjump"/>
            <a:extLst>
              <a:ext uri="{FF2B5EF4-FFF2-40B4-BE49-F238E27FC236}">
                <a16:creationId xmlns:a16="http://schemas.microsoft.com/office/drawing/2014/main" id="{F537D744-CAC0-4745-A841-28DA72B12F91}"/>
              </a:ext>
            </a:extLst>
          </p:cNvPr>
          <p:cNvSpPr/>
          <p:nvPr/>
        </p:nvSpPr>
        <p:spPr>
          <a:xfrm>
            <a:off x="4144312" y="-5277"/>
            <a:ext cx="147590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0815B8"/>
                </a:solidFill>
                <a:latin typeface="Calibri"/>
                <a:ea typeface="DejaVu Sans"/>
              </a:rPr>
              <a:t>SARIMA</a:t>
            </a:r>
            <a:endParaRPr lang="en-US" b="1" spc="-1" dirty="0">
              <a:solidFill>
                <a:srgbClr val="0815B8"/>
              </a:solidFill>
              <a:latin typeface="Calibri"/>
              <a:ea typeface="DejaVu Sans"/>
            </a:endParaRPr>
          </a:p>
        </p:txBody>
      </p:sp>
      <p:sp>
        <p:nvSpPr>
          <p:cNvPr id="28" name="Rectangle 11">
            <a:hlinkClick r:id="rId4" action="ppaction://hlinksldjump"/>
            <a:extLst>
              <a:ext uri="{FF2B5EF4-FFF2-40B4-BE49-F238E27FC236}">
                <a16:creationId xmlns:a16="http://schemas.microsoft.com/office/drawing/2014/main" id="{F537D744-CAC0-4745-A841-28DA72B12F91}"/>
              </a:ext>
            </a:extLst>
          </p:cNvPr>
          <p:cNvSpPr/>
          <p:nvPr/>
        </p:nvSpPr>
        <p:spPr>
          <a:xfrm>
            <a:off x="7339060" y="-5277"/>
            <a:ext cx="1715682"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a:solidFill>
                  <a:srgbClr val="BFBFBF"/>
                </a:solidFill>
                <a:latin typeface="Calibri"/>
                <a:ea typeface="DejaVu Sans"/>
              </a:rPr>
              <a:t>Limitations</a:t>
            </a:r>
            <a:endParaRPr lang="en-US" b="1" spc="-1" dirty="0">
              <a:solidFill>
                <a:srgbClr val="BFBFBF"/>
              </a:solidFill>
              <a:latin typeface="Calibri"/>
              <a:ea typeface="DejaVu Sans"/>
            </a:endParaRPr>
          </a:p>
        </p:txBody>
      </p:sp>
      <p:sp>
        <p:nvSpPr>
          <p:cNvPr id="29" name="Rectangle 11">
            <a:hlinkClick r:id="rId4" action="ppaction://hlinksldjump"/>
            <a:extLst>
              <a:ext uri="{FF2B5EF4-FFF2-40B4-BE49-F238E27FC236}">
                <a16:creationId xmlns:a16="http://schemas.microsoft.com/office/drawing/2014/main" id="{F537D744-CAC0-4745-A841-28DA72B12F91}"/>
              </a:ext>
            </a:extLst>
          </p:cNvPr>
          <p:cNvSpPr/>
          <p:nvPr/>
        </p:nvSpPr>
        <p:spPr>
          <a:xfrm>
            <a:off x="5620214" y="0"/>
            <a:ext cx="1718845" cy="364680"/>
          </a:xfrm>
          <a:prstGeom prst="rect">
            <a:avLst/>
          </a:prstGeom>
          <a:solidFill>
            <a:schemeClr val="accent3"/>
          </a:solidFill>
          <a:ln w="57150">
            <a:solidFill>
              <a:srgbClr val="00B0F0"/>
            </a:solidFill>
            <a:round/>
          </a:ln>
        </p:spPr>
        <p:style>
          <a:lnRef idx="0">
            <a:scrgbClr r="0" g="0" b="0"/>
          </a:lnRef>
          <a:fillRef idx="0">
            <a:scrgbClr r="0" g="0" b="0"/>
          </a:fillRef>
          <a:effectRef idx="0">
            <a:scrgbClr r="0" g="0" b="0"/>
          </a:effectRef>
          <a:fontRef idx="minor"/>
        </p:style>
        <p:txBody>
          <a:bodyPr wrap="none" lIns="90000" tIns="45000" rIns="90000" bIns="45000" numCol="1" spcCol="0" anchor="ctr">
            <a:noAutofit/>
          </a:bodyPr>
          <a:lstStyle/>
          <a:p>
            <a:pPr algn="ctr">
              <a:lnSpc>
                <a:spcPct val="100000"/>
              </a:lnSpc>
              <a:spcBef>
                <a:spcPts val="901"/>
              </a:spcBef>
              <a:buNone/>
            </a:pPr>
            <a:r>
              <a:rPr lang="fr-FR" b="1" spc="-1" dirty="0" err="1" smtClean="0">
                <a:solidFill>
                  <a:srgbClr val="BFBFBF"/>
                </a:solidFill>
                <a:latin typeface="Calibri"/>
                <a:ea typeface="DejaVu Sans"/>
              </a:rPr>
              <a:t>Comparison</a:t>
            </a:r>
            <a:endParaRPr lang="en-US" b="1" spc="-1" dirty="0">
              <a:solidFill>
                <a:srgbClr val="BFBFBF"/>
              </a:solidFill>
              <a:latin typeface="Calibri"/>
              <a:ea typeface="DejaVu Sans"/>
            </a:endParaRPr>
          </a:p>
        </p:txBody>
      </p:sp>
    </p:spTree>
    <p:extLst>
      <p:ext uri="{BB962C8B-B14F-4D97-AF65-F5344CB8AC3E}">
        <p14:creationId xmlns:p14="http://schemas.microsoft.com/office/powerpoint/2010/main" val="1416566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45914</TotalTime>
  <Words>2992</Words>
  <Application>Microsoft Office PowerPoint</Application>
  <PresentationFormat>Widescreen</PresentationFormat>
  <Paragraphs>551</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DejaVu Sans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Con-Tech Systems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Claudia</dc:creator>
  <dc:description/>
  <cp:lastModifiedBy>Maher</cp:lastModifiedBy>
  <cp:revision>3106</cp:revision>
  <dcterms:created xsi:type="dcterms:W3CDTF">2001-07-21T18:06:44Z</dcterms:created>
  <dcterms:modified xsi:type="dcterms:W3CDTF">2024-05-31T13:39:26Z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62</vt:i4>
  </property>
  <property fmtid="{D5CDD505-2E9C-101B-9397-08002B2CF9AE}" pid="3" name="PresentationFormat">
    <vt:lpwstr>Widescreen</vt:lpwstr>
  </property>
  <property fmtid="{D5CDD505-2E9C-101B-9397-08002B2CF9AE}" pid="4" name="Slides">
    <vt:i4>62</vt:i4>
  </property>
</Properties>
</file>