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2"/>
  </p:notesMasterIdLst>
  <p:handoutMasterIdLst>
    <p:handoutMasterId r:id="rId23"/>
  </p:handoutMasterIdLst>
  <p:sldIdLst>
    <p:sldId id="256" r:id="rId2"/>
    <p:sldId id="270" r:id="rId3"/>
    <p:sldId id="261" r:id="rId4"/>
    <p:sldId id="268" r:id="rId5"/>
    <p:sldId id="262" r:id="rId6"/>
    <p:sldId id="265" r:id="rId7"/>
    <p:sldId id="264" r:id="rId8"/>
    <p:sldId id="259" r:id="rId9"/>
    <p:sldId id="266" r:id="rId10"/>
    <p:sldId id="267" r:id="rId11"/>
    <p:sldId id="273" r:id="rId12"/>
    <p:sldId id="263" r:id="rId13"/>
    <p:sldId id="274" r:id="rId14"/>
    <p:sldId id="260" r:id="rId15"/>
    <p:sldId id="271" r:id="rId16"/>
    <p:sldId id="275" r:id="rId17"/>
    <p:sldId id="278" r:id="rId18"/>
    <p:sldId id="277" r:id="rId19"/>
    <p:sldId id="276" r:id="rId20"/>
    <p:sldId id="269"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010"/>
    <a:srgbClr val="F2F2F2"/>
    <a:srgbClr val="EC5E0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74902" autoAdjust="0"/>
  </p:normalViewPr>
  <p:slideViewPr>
    <p:cSldViewPr snapToGrid="0">
      <p:cViewPr varScale="1">
        <p:scale>
          <a:sx n="87" d="100"/>
          <a:sy n="87" d="100"/>
        </p:scale>
        <p:origin x="71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160FE5-0804-EC2D-73E6-8F08132F9F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D1C88DC2-7CFA-9C1C-F1FE-C2F33DA6F8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13D6E3-36E6-43A9-B17F-AF0B3CA8C6DB}" type="datetimeFigureOut">
              <a:rPr lang="en-DE" smtClean="0"/>
              <a:t>06/22/2024</a:t>
            </a:fld>
            <a:endParaRPr lang="en-DE"/>
          </a:p>
        </p:txBody>
      </p:sp>
      <p:sp>
        <p:nvSpPr>
          <p:cNvPr id="4" name="Footer Placeholder 3">
            <a:extLst>
              <a:ext uri="{FF2B5EF4-FFF2-40B4-BE49-F238E27FC236}">
                <a16:creationId xmlns:a16="http://schemas.microsoft.com/office/drawing/2014/main" id="{65F9FE11-D2F4-A666-8D96-961667137A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B5F5DB5C-1A14-30DC-3F18-44F676AF0C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DB7E7-EEF7-41BC-98CD-C70FD367BA9E}" type="slidenum">
              <a:rPr lang="en-DE" smtClean="0"/>
              <a:t>‹#›</a:t>
            </a:fld>
            <a:endParaRPr lang="en-DE"/>
          </a:p>
        </p:txBody>
      </p:sp>
    </p:spTree>
    <p:extLst>
      <p:ext uri="{BB962C8B-B14F-4D97-AF65-F5344CB8AC3E}">
        <p14:creationId xmlns:p14="http://schemas.microsoft.com/office/powerpoint/2010/main" val="724596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265E6-0190-4263-9023-C095639DC4DC}" type="datetimeFigureOut">
              <a:rPr lang="en-DE" smtClean="0"/>
              <a:t>06/22/2024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07870-DBBA-4676-B445-CD9C43510A05}" type="slidenum">
              <a:rPr lang="en-DE" smtClean="0"/>
              <a:t>‹#›</a:t>
            </a:fld>
            <a:endParaRPr lang="en-DE"/>
          </a:p>
        </p:txBody>
      </p:sp>
    </p:spTree>
    <p:extLst>
      <p:ext uri="{BB962C8B-B14F-4D97-AF65-F5344CB8AC3E}">
        <p14:creationId xmlns:p14="http://schemas.microsoft.com/office/powerpoint/2010/main" val="398445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a:t>
            </a:fld>
            <a:endParaRPr lang="en-DE"/>
          </a:p>
        </p:txBody>
      </p:sp>
    </p:spTree>
    <p:extLst>
      <p:ext uri="{BB962C8B-B14F-4D97-AF65-F5344CB8AC3E}">
        <p14:creationId xmlns:p14="http://schemas.microsoft.com/office/powerpoint/2010/main" val="271034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10</a:t>
            </a:fld>
            <a:endParaRPr lang="en-DE"/>
          </a:p>
        </p:txBody>
      </p:sp>
    </p:spTree>
    <p:extLst>
      <p:ext uri="{BB962C8B-B14F-4D97-AF65-F5344CB8AC3E}">
        <p14:creationId xmlns:p14="http://schemas.microsoft.com/office/powerpoint/2010/main" val="388514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11</a:t>
            </a:fld>
            <a:endParaRPr lang="en-DE"/>
          </a:p>
        </p:txBody>
      </p:sp>
    </p:spTree>
    <p:extLst>
      <p:ext uri="{BB962C8B-B14F-4D97-AF65-F5344CB8AC3E}">
        <p14:creationId xmlns:p14="http://schemas.microsoft.com/office/powerpoint/2010/main" val="259592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b="0" i="0" dirty="0">
                <a:effectLst/>
                <a:latin typeface="Menlo"/>
              </a:rPr>
              <a:t>S</a:t>
            </a:r>
            <a:r>
              <a:rPr lang="en-DE" sz="1800" b="0" i="0" dirty="0" err="1">
                <a:effectLst/>
                <a:latin typeface="Menlo"/>
              </a:rPr>
              <a:t>imilar</a:t>
            </a:r>
            <a:r>
              <a:rPr lang="en-DE" sz="1800" b="0" i="0" dirty="0">
                <a:effectLst/>
                <a:latin typeface="Menlo"/>
              </a:rPr>
              <a:t> code for all of these:</a:t>
            </a:r>
          </a:p>
          <a:p>
            <a:r>
              <a:rPr lang="de-DE" sz="1800" b="0" i="0" dirty="0" err="1">
                <a:effectLst/>
                <a:latin typeface="Menlo"/>
              </a:rPr>
              <a:t>sine_freq</a:t>
            </a:r>
            <a:endParaRPr lang="de-DE" sz="1800" b="0" i="0" dirty="0">
              <a:effectLst/>
              <a:latin typeface="Menlo"/>
            </a:endParaRPr>
          </a:p>
          <a:p>
            <a:r>
              <a:rPr lang="de-DE" sz="1800" b="0" i="0" dirty="0" err="1">
                <a:effectLst/>
                <a:latin typeface="Menlo"/>
              </a:rPr>
              <a:t>rect_freq</a:t>
            </a:r>
            <a:endParaRPr lang="de-DE" sz="1800" b="0" i="0" dirty="0">
              <a:effectLst/>
              <a:latin typeface="Menlo"/>
            </a:endParaRPr>
          </a:p>
          <a:p>
            <a:r>
              <a:rPr lang="de-DE" sz="1800" b="0" i="0" dirty="0" err="1">
                <a:effectLst/>
                <a:latin typeface="Menlo"/>
              </a:rPr>
              <a:t>tria_freq</a:t>
            </a:r>
            <a:r>
              <a:rPr lang="de-DE" sz="1800" b="0" i="0" dirty="0">
                <a:effectLst/>
                <a:latin typeface="Menlo"/>
              </a:rPr>
              <a:t> </a:t>
            </a:r>
          </a:p>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12</a:t>
            </a:fld>
            <a:endParaRPr lang="en-DE"/>
          </a:p>
        </p:txBody>
      </p:sp>
    </p:spTree>
    <p:extLst>
      <p:ext uri="{BB962C8B-B14F-4D97-AF65-F5344CB8AC3E}">
        <p14:creationId xmlns:p14="http://schemas.microsoft.com/office/powerpoint/2010/main" val="619049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b="0" i="0" dirty="0">
                <a:effectLst/>
                <a:latin typeface="Menlo"/>
              </a:rPr>
              <a:t>S</a:t>
            </a:r>
            <a:r>
              <a:rPr lang="en-DE" sz="1800" b="0" i="0" dirty="0" err="1">
                <a:effectLst/>
                <a:latin typeface="Menlo"/>
              </a:rPr>
              <a:t>imilar</a:t>
            </a:r>
            <a:r>
              <a:rPr lang="en-DE" sz="1800" b="0" i="0" dirty="0">
                <a:effectLst/>
                <a:latin typeface="Menlo"/>
              </a:rPr>
              <a:t> code for all of these:</a:t>
            </a:r>
          </a:p>
          <a:p>
            <a:r>
              <a:rPr lang="de-DE" sz="1800" b="0" i="0" dirty="0" err="1">
                <a:effectLst/>
                <a:latin typeface="Menlo"/>
              </a:rPr>
              <a:t>sine_freq</a:t>
            </a:r>
            <a:endParaRPr lang="de-DE" sz="1800" b="0" i="0" dirty="0">
              <a:effectLst/>
              <a:latin typeface="Menlo"/>
            </a:endParaRPr>
          </a:p>
          <a:p>
            <a:r>
              <a:rPr lang="de-DE" sz="1800" b="0" i="0" dirty="0" err="1">
                <a:effectLst/>
                <a:latin typeface="Menlo"/>
              </a:rPr>
              <a:t>rect_freq</a:t>
            </a:r>
            <a:endParaRPr lang="de-DE" sz="1800" b="0" i="0" dirty="0">
              <a:effectLst/>
              <a:latin typeface="Menlo"/>
            </a:endParaRPr>
          </a:p>
          <a:p>
            <a:r>
              <a:rPr lang="de-DE" sz="1800" b="0" i="0" dirty="0" err="1">
                <a:effectLst/>
                <a:latin typeface="Menlo"/>
              </a:rPr>
              <a:t>tria_freq</a:t>
            </a:r>
            <a:r>
              <a:rPr lang="de-DE" sz="1800" b="0" i="0" dirty="0">
                <a:effectLst/>
                <a:latin typeface="Menlo"/>
              </a:rPr>
              <a:t> </a:t>
            </a:r>
          </a:p>
          <a:p>
            <a:r>
              <a:rPr lang="en-US" dirty="0"/>
              <a:t>Generating 12bit binary offset values</a:t>
            </a:r>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13</a:t>
            </a:fld>
            <a:endParaRPr lang="en-DE"/>
          </a:p>
        </p:txBody>
      </p:sp>
    </p:spTree>
    <p:extLst>
      <p:ext uri="{BB962C8B-B14F-4D97-AF65-F5344CB8AC3E}">
        <p14:creationId xmlns:p14="http://schemas.microsoft.com/office/powerpoint/2010/main" val="120145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14</a:t>
            </a:fld>
            <a:endParaRPr lang="en-DE"/>
          </a:p>
        </p:txBody>
      </p:sp>
    </p:spTree>
    <p:extLst>
      <p:ext uri="{BB962C8B-B14F-4D97-AF65-F5344CB8AC3E}">
        <p14:creationId xmlns:p14="http://schemas.microsoft.com/office/powerpoint/2010/main" val="1072297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15</a:t>
            </a:fld>
            <a:endParaRPr lang="en-DE"/>
          </a:p>
        </p:txBody>
      </p:sp>
    </p:spTree>
    <p:extLst>
      <p:ext uri="{BB962C8B-B14F-4D97-AF65-F5344CB8AC3E}">
        <p14:creationId xmlns:p14="http://schemas.microsoft.com/office/powerpoint/2010/main" val="82490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16</a:t>
            </a:fld>
            <a:endParaRPr lang="en-DE"/>
          </a:p>
        </p:txBody>
      </p:sp>
    </p:spTree>
    <p:extLst>
      <p:ext uri="{BB962C8B-B14F-4D97-AF65-F5344CB8AC3E}">
        <p14:creationId xmlns:p14="http://schemas.microsoft.com/office/powerpoint/2010/main" val="3304361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17</a:t>
            </a:fld>
            <a:endParaRPr lang="en-DE"/>
          </a:p>
        </p:txBody>
      </p:sp>
    </p:spTree>
    <p:extLst>
      <p:ext uri="{BB962C8B-B14F-4D97-AF65-F5344CB8AC3E}">
        <p14:creationId xmlns:p14="http://schemas.microsoft.com/office/powerpoint/2010/main" val="224261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18</a:t>
            </a:fld>
            <a:endParaRPr lang="en-DE"/>
          </a:p>
        </p:txBody>
      </p:sp>
    </p:spTree>
    <p:extLst>
      <p:ext uri="{BB962C8B-B14F-4D97-AF65-F5344CB8AC3E}">
        <p14:creationId xmlns:p14="http://schemas.microsoft.com/office/powerpoint/2010/main" val="317058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07870-DBBA-4676-B445-CD9C43510A05}" type="slidenum">
              <a:rPr lang="en-DE" smtClean="0"/>
              <a:t>19</a:t>
            </a:fld>
            <a:endParaRPr lang="en-DE"/>
          </a:p>
        </p:txBody>
      </p:sp>
    </p:spTree>
    <p:extLst>
      <p:ext uri="{BB962C8B-B14F-4D97-AF65-F5344CB8AC3E}">
        <p14:creationId xmlns:p14="http://schemas.microsoft.com/office/powerpoint/2010/main" val="114350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2</a:t>
            </a:fld>
            <a:endParaRPr lang="en-DE"/>
          </a:p>
        </p:txBody>
      </p:sp>
    </p:spTree>
    <p:extLst>
      <p:ext uri="{BB962C8B-B14F-4D97-AF65-F5344CB8AC3E}">
        <p14:creationId xmlns:p14="http://schemas.microsoft.com/office/powerpoint/2010/main" val="2965682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20</a:t>
            </a:fld>
            <a:endParaRPr lang="en-DE"/>
          </a:p>
        </p:txBody>
      </p:sp>
    </p:spTree>
    <p:extLst>
      <p:ext uri="{BB962C8B-B14F-4D97-AF65-F5344CB8AC3E}">
        <p14:creationId xmlns:p14="http://schemas.microsoft.com/office/powerpoint/2010/main" val="111828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1" dirty="0"/>
              <a:t>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Goertzel</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Algorithm is a digital signal processing algorithm</a:t>
            </a:r>
            <a:r>
              <a:rPr lang="en-GB" dirty="0"/>
              <a:t> used primarily for detecting specific frequencies within a signal. </a:t>
            </a:r>
            <a:endParaRPr lang="en-D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kern="100" dirty="0">
                <a:effectLst/>
                <a:latin typeface="Calibri" panose="020F0502020204030204" pitchFamily="34" charset="0"/>
                <a:ea typeface="Calibri" panose="020F0502020204030204" pitchFamily="34" charset="0"/>
                <a:cs typeface="Times New Roman" panose="02020603050405020304" pitchFamily="18" charset="0"/>
              </a:rPr>
              <a:t>U</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sed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for efficient computation of individual discrete Fourier transform (DFT) bins. </a:t>
            </a:r>
            <a:endParaRPr lang="en-D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It is particularly useful for detecting the presence of specific frequencies in a signal. The algorithm provides an efficient alternative to the fast Fourier transform (FFT) for applications that require only a few frequency components. </a:t>
            </a:r>
            <a:endParaRPr lang="en-DE"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sz="1200" dirty="0"/>
          </a:p>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3</a:t>
            </a:fld>
            <a:endParaRPr lang="en-DE"/>
          </a:p>
        </p:txBody>
      </p:sp>
    </p:spTree>
    <p:extLst>
      <p:ext uri="{BB962C8B-B14F-4D97-AF65-F5344CB8AC3E}">
        <p14:creationId xmlns:p14="http://schemas.microsoft.com/office/powerpoint/2010/main" val="351894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Goertzel</a:t>
            </a:r>
            <a:r>
              <a:rPr lang="en-GB" dirty="0"/>
              <a:t> Algorithm is a powerful tool in digital signal processing (DSP) used primarily for detecting specific frequencies within a signal. Here are some of its key benefits:</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b="1" dirty="0"/>
              <a:t>Efficiency in frequency detection: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t>T</a:t>
            </a:r>
            <a:r>
              <a:rPr lang="en-GB" dirty="0"/>
              <a:t>he </a:t>
            </a:r>
            <a:r>
              <a:rPr lang="en-GB" dirty="0" err="1"/>
              <a:t>Goertzel</a:t>
            </a:r>
            <a:r>
              <a:rPr lang="en-GB" dirty="0"/>
              <a:t> Algorithm is designed to detect specific frequencies. This makes it particularly efficient for applications where only a few frequencies are of interest</a:t>
            </a:r>
            <a:r>
              <a:rPr lang="en-DE" dirty="0"/>
              <a:t>.</a:t>
            </a:r>
            <a:r>
              <a:rPr lang="en-GB" dirty="0"/>
              <a:t> </a:t>
            </a:r>
            <a:r>
              <a:rPr lang="en-DE" dirty="0"/>
              <a:t>This means u</a:t>
            </a:r>
            <a:r>
              <a:rPr lang="en-GB" dirty="0" err="1"/>
              <a:t>nlike</a:t>
            </a:r>
            <a:r>
              <a:rPr lang="en-GB" dirty="0"/>
              <a:t> the Fast Fourier Transform (FFT), which </a:t>
            </a:r>
            <a:r>
              <a:rPr lang="en-GB" dirty="0" err="1"/>
              <a:t>analyzes</a:t>
            </a:r>
            <a:r>
              <a:rPr lang="en-GB" dirty="0"/>
              <a:t> the entire frequency spectrum</a:t>
            </a:r>
            <a:r>
              <a:rPr lang="en-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t>Also when we have a resource-constrained environments like embedded systems, it is very beneficial to </a:t>
            </a:r>
            <a:r>
              <a:rPr lang="en-DE" sz="1200" dirty="0" err="1"/>
              <a:t>analyze</a:t>
            </a:r>
            <a:r>
              <a:rPr lang="en-DE" sz="1200" dirty="0"/>
              <a:t> small number of frequencies. So the </a:t>
            </a:r>
            <a:r>
              <a:rPr lang="en-GB" dirty="0" err="1"/>
              <a:t>Goertzel</a:t>
            </a:r>
            <a:r>
              <a:rPr lang="en-GB" dirty="0"/>
              <a:t> Algorithm can be more computationally efficient than FFT.</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b="1" dirty="0"/>
              <a:t>Simplicity and Ease of Implementation: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Goertzel</a:t>
            </a:r>
            <a:r>
              <a:rPr lang="en-GB" dirty="0"/>
              <a:t> Algorithm is straightforward to implement. It primarily involves recursive calculations that are easier to code and understand compared to the more complex FFT.</a:t>
            </a:r>
            <a:endParaRPr lang="en-DE"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p>
          <a:p>
            <a:r>
              <a:rPr lang="en-DE" b="1" dirty="0"/>
              <a:t>Real-time Processing Capabilities: </a:t>
            </a:r>
          </a:p>
          <a:p>
            <a:r>
              <a:rPr lang="en-DE" dirty="0"/>
              <a:t>It has low latency: The </a:t>
            </a:r>
            <a:r>
              <a:rPr lang="en-DE" dirty="0" err="1"/>
              <a:t>Goertzel</a:t>
            </a:r>
            <a:r>
              <a:rPr lang="en-DE" dirty="0"/>
              <a:t> Algorithm can process data in real time w</a:t>
            </a:r>
            <a:r>
              <a:rPr lang="de-DE" dirty="0"/>
              <a:t>i</a:t>
            </a:r>
            <a:r>
              <a:rPr lang="en-DE" dirty="0" err="1"/>
              <a:t>th</a:t>
            </a:r>
            <a:r>
              <a:rPr lang="en-DE" dirty="0"/>
              <a:t> minimal delay. This is cru</a:t>
            </a:r>
            <a:r>
              <a:rPr lang="de-DE" dirty="0"/>
              <a:t>c</a:t>
            </a:r>
            <a:r>
              <a:rPr lang="en-DE" dirty="0" err="1"/>
              <a:t>ial</a:t>
            </a:r>
            <a:r>
              <a:rPr lang="en-DE" dirty="0"/>
              <a:t> for applications like speech </a:t>
            </a:r>
            <a:r>
              <a:rPr lang="en-DE" dirty="0" err="1"/>
              <a:t>prosessing</a:t>
            </a:r>
            <a:r>
              <a:rPr lang="en-DE" dirty="0"/>
              <a:t> where timely detection and processing of specific frequencies are essential.</a:t>
            </a:r>
          </a:p>
          <a:p>
            <a:endParaRPr lang="en-DE" dirty="0"/>
          </a:p>
          <a:p>
            <a:r>
              <a:rPr lang="en-DE" b="1" dirty="0"/>
              <a:t>Versatility in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Goertzel</a:t>
            </a:r>
            <a:r>
              <a:rPr lang="en-GB" dirty="0"/>
              <a:t> Algorithm </a:t>
            </a:r>
            <a:r>
              <a:rPr lang="en-DE" dirty="0"/>
              <a:t>can be used </a:t>
            </a:r>
            <a:r>
              <a:rPr lang="en-GB" dirty="0"/>
              <a:t>in many different areas</a:t>
            </a:r>
            <a:r>
              <a:rPr lang="en-DE" dirty="0"/>
              <a:t>. </a:t>
            </a:r>
            <a:r>
              <a:rPr lang="en-GB" dirty="0"/>
              <a:t>TV remote, smart home devices, factory machines, hearing aids,</a:t>
            </a:r>
            <a:r>
              <a:rPr lang="en-DE" dirty="0"/>
              <a:t> Music and Sound processing,</a:t>
            </a:r>
            <a:r>
              <a:rPr lang="en-GB" dirty="0"/>
              <a:t> car monitoring systems, this algorithm makes sure these devices work well by finding the right signals quickly and using minimal power.</a:t>
            </a:r>
            <a:endParaRPr lang="en-DE"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b="1" dirty="0"/>
              <a:t>Flexibility in Applications: </a:t>
            </a:r>
            <a:r>
              <a:rPr lang="en-DE" b="0" dirty="0"/>
              <a:t>The </a:t>
            </a:r>
            <a:r>
              <a:rPr lang="en-DE" b="0" dirty="0" err="1"/>
              <a:t>Goertzel</a:t>
            </a:r>
            <a:r>
              <a:rPr lang="en-DE" b="0" dirty="0"/>
              <a:t> Algorithm can be implemented to various programming environments and hardware setups. T</a:t>
            </a:r>
            <a:r>
              <a:rPr lang="en-GB" dirty="0"/>
              <a:t>his means it can work well with various devices, from simple microcontrollers to complex systems.</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Customization for Specific Needs: </a:t>
            </a:r>
            <a:r>
              <a:rPr lang="en-GB" dirty="0"/>
              <a:t>Users can tailor the algorithm to their specific requirements, optimizing it</a:t>
            </a:r>
            <a:endParaRPr lang="de-DE" b="0" dirty="0"/>
          </a:p>
          <a:p>
            <a:endParaRPr lang="en-DE" dirty="0"/>
          </a:p>
          <a:p>
            <a:endParaRPr lang="en-DE" dirty="0"/>
          </a:p>
          <a:p>
            <a:endParaRPr lang="en-DE" dirty="0"/>
          </a:p>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4</a:t>
            </a:fld>
            <a:endParaRPr lang="en-DE"/>
          </a:p>
        </p:txBody>
      </p:sp>
    </p:spTree>
    <p:extLst>
      <p:ext uri="{BB962C8B-B14F-4D97-AF65-F5344CB8AC3E}">
        <p14:creationId xmlns:p14="http://schemas.microsoft.com/office/powerpoint/2010/main" val="3186190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Sampling Frequency</a:t>
            </a:r>
            <a:r>
              <a:rPr lang="en-GB" dirty="0"/>
              <a:t> (fs) determines how frequently we measure the signal.</a:t>
            </a:r>
            <a:r>
              <a:rPr lang="en-DE" dirty="0"/>
              <a:t> 4 MHz in HW</a:t>
            </a:r>
          </a:p>
          <a:p>
            <a:r>
              <a:rPr lang="en-GB" b="1" dirty="0"/>
              <a:t>Desired Frequency</a:t>
            </a:r>
            <a:r>
              <a:rPr lang="en-GB" dirty="0"/>
              <a:t> (f0) is the frequency component we are interested in.</a:t>
            </a:r>
            <a:r>
              <a:rPr lang="en-DE" dirty="0"/>
              <a:t> Signal Frequency to detect is 150 </a:t>
            </a:r>
            <a:r>
              <a:rPr lang="en-DE" dirty="0" err="1"/>
              <a:t>KHz</a:t>
            </a:r>
            <a:endParaRPr lang="en-DE" dirty="0"/>
          </a:p>
          <a:p>
            <a:r>
              <a:rPr lang="en-GB" b="1" dirty="0"/>
              <a:t>Number of Samples</a:t>
            </a:r>
            <a:r>
              <a:rPr lang="en-GB" dirty="0"/>
              <a:t> (N) tells us how many data points we have to work with.</a:t>
            </a:r>
            <a:r>
              <a:rPr lang="en-DE" dirty="0"/>
              <a:t>Number of Samples in the dataset is 135</a:t>
            </a:r>
          </a:p>
          <a:p>
            <a:r>
              <a:rPr lang="de-DE" b="1" dirty="0"/>
              <a:t>Time </a:t>
            </a:r>
            <a:r>
              <a:rPr lang="de-DE" b="1" dirty="0" err="1"/>
              <a:t>Steps</a:t>
            </a:r>
            <a:r>
              <a:rPr lang="en-DE" b="1" dirty="0"/>
              <a:t> </a:t>
            </a:r>
            <a:r>
              <a:rPr lang="en-DE" b="0" dirty="0"/>
              <a:t>(t)</a:t>
            </a:r>
            <a:r>
              <a:rPr lang="en-DE" b="1" dirty="0"/>
              <a:t> </a:t>
            </a:r>
            <a:r>
              <a:rPr lang="en-GB" dirty="0"/>
              <a:t>helps us relate each sample to its specific point in time</a:t>
            </a:r>
            <a:endParaRPr lang="en-DE" dirty="0"/>
          </a:p>
          <a:p>
            <a:endParaRPr lang="en-DE" dirty="0"/>
          </a:p>
          <a:p>
            <a:r>
              <a:rPr lang="en-DE" dirty="0"/>
              <a:t>T</a:t>
            </a:r>
            <a:r>
              <a:rPr lang="en-GB" dirty="0" err="1"/>
              <a:t>hese</a:t>
            </a:r>
            <a:r>
              <a:rPr lang="en-GB" dirty="0"/>
              <a:t> parameters are essential inputs for setting up and using the </a:t>
            </a:r>
            <a:r>
              <a:rPr lang="en-GB" dirty="0" err="1"/>
              <a:t>Goertzel</a:t>
            </a:r>
            <a:r>
              <a:rPr lang="en-GB" dirty="0"/>
              <a:t> Filter effectively. They define the characteristics of the signal we're </a:t>
            </a:r>
            <a:r>
              <a:rPr lang="en-GB" dirty="0" err="1"/>
              <a:t>analyzing</a:t>
            </a:r>
            <a:r>
              <a:rPr lang="en-GB" dirty="0"/>
              <a:t> and how finely we're sampling it in time. </a:t>
            </a:r>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5</a:t>
            </a:fld>
            <a:endParaRPr lang="en-DE"/>
          </a:p>
        </p:txBody>
      </p:sp>
    </p:spTree>
    <p:extLst>
      <p:ext uri="{BB962C8B-B14F-4D97-AF65-F5344CB8AC3E}">
        <p14:creationId xmlns:p14="http://schemas.microsoft.com/office/powerpoint/2010/main" val="109286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State Variables (</a:t>
            </a:r>
            <a:r>
              <a:rPr lang="en-DE" b="1" dirty="0"/>
              <a:t>w0 w1 w2) </a:t>
            </a:r>
            <a:r>
              <a:rPr lang="en-GB" dirty="0"/>
              <a:t>Intermediate variables that store the state of the filter at each step. They represent the internal memory of the system.</a:t>
            </a:r>
            <a:endParaRPr lang="en-DE" dirty="0"/>
          </a:p>
          <a:p>
            <a:endParaRPr lang="en-DE" dirty="0"/>
          </a:p>
          <a:p>
            <a:r>
              <a:rPr lang="en-GB" dirty="0"/>
              <a:t>The </a:t>
            </a:r>
            <a:r>
              <a:rPr lang="en-GB" dirty="0" err="1"/>
              <a:t>Goertzel</a:t>
            </a:r>
            <a:r>
              <a:rPr lang="en-GB" dirty="0"/>
              <a:t> algorithm operates by recursively updating these state variables, effectively filtering and detecting specific frequency components in the input signal. The signal flow graph illustrates how the input signal and state variables interact to produce the output signal, providing a clear visual representation of the process.</a:t>
            </a:r>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6</a:t>
            </a:fld>
            <a:endParaRPr lang="en-DE"/>
          </a:p>
        </p:txBody>
      </p:sp>
    </p:spTree>
    <p:extLst>
      <p:ext uri="{BB962C8B-B14F-4D97-AF65-F5344CB8AC3E}">
        <p14:creationId xmlns:p14="http://schemas.microsoft.com/office/powerpoint/2010/main" val="254139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1-6 These are the precalculated constants of </a:t>
            </a:r>
            <a:r>
              <a:rPr lang="en-DE" dirty="0" err="1"/>
              <a:t>goertzel</a:t>
            </a:r>
            <a:r>
              <a:rPr lang="en-DE" dirty="0"/>
              <a:t> filter</a:t>
            </a:r>
          </a:p>
          <a:p>
            <a:endParaRPr lang="en-DE" dirty="0"/>
          </a:p>
          <a:p>
            <a:r>
              <a:rPr lang="en-DE" dirty="0"/>
              <a:t>7-These are the internal states</a:t>
            </a:r>
          </a:p>
          <a:p>
            <a:r>
              <a:rPr lang="en-DE" dirty="0"/>
              <a:t>These are calculated by the given values in our HW.</a:t>
            </a:r>
          </a:p>
          <a:p>
            <a:endParaRPr lang="en-DE" dirty="0"/>
          </a:p>
          <a:p>
            <a:endParaRPr lang="en-DE" dirty="0"/>
          </a:p>
        </p:txBody>
      </p:sp>
      <p:sp>
        <p:nvSpPr>
          <p:cNvPr id="4" name="Slide Number Placeholder 3"/>
          <p:cNvSpPr>
            <a:spLocks noGrp="1"/>
          </p:cNvSpPr>
          <p:nvPr>
            <p:ph type="sldNum" sz="quarter" idx="5"/>
          </p:nvPr>
        </p:nvSpPr>
        <p:spPr/>
        <p:txBody>
          <a:bodyPr/>
          <a:lstStyle/>
          <a:p>
            <a:fld id="{2DA07870-DBBA-4676-B445-CD9C43510A05}" type="slidenum">
              <a:rPr lang="en-DE" smtClean="0"/>
              <a:t>7</a:t>
            </a:fld>
            <a:endParaRPr lang="en-DE"/>
          </a:p>
        </p:txBody>
      </p:sp>
    </p:spTree>
    <p:extLst>
      <p:ext uri="{BB962C8B-B14F-4D97-AF65-F5344CB8AC3E}">
        <p14:creationId xmlns:p14="http://schemas.microsoft.com/office/powerpoint/2010/main" val="95087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clk</a:t>
            </a:r>
            <a:r>
              <a:rPr lang="en-GB" dirty="0"/>
              <a:t>: in </a:t>
            </a:r>
            <a:r>
              <a:rPr lang="en-GB" dirty="0" err="1"/>
              <a:t>std_logic</a:t>
            </a:r>
            <a:r>
              <a:rPr lang="en-GB" dirty="0"/>
              <a:t>; -- operations are performed on Rising and falling edge.</a:t>
            </a:r>
          </a:p>
          <a:p>
            <a:r>
              <a:rPr lang="en-GB" dirty="0" err="1"/>
              <a:t>rst</a:t>
            </a:r>
            <a:r>
              <a:rPr lang="en-GB" dirty="0"/>
              <a:t>: in </a:t>
            </a:r>
            <a:r>
              <a:rPr lang="en-GB" dirty="0" err="1"/>
              <a:t>std_logic</a:t>
            </a:r>
            <a:r>
              <a:rPr lang="en-GB" dirty="0"/>
              <a:t>;   -- rising edge signal, all internal and external signals are set to 0.</a:t>
            </a:r>
            <a:endParaRPr lang="en-DE" dirty="0"/>
          </a:p>
          <a:p>
            <a:r>
              <a:rPr lang="en-GB" dirty="0"/>
              <a:t>x : in unsigned(11 </a:t>
            </a:r>
            <a:r>
              <a:rPr lang="en-GB" dirty="0" err="1"/>
              <a:t>downto</a:t>
            </a:r>
            <a:r>
              <a:rPr lang="en-GB" dirty="0"/>
              <a:t> 0);  -- input values have 5v DC bias and multiplied by 100 to remove the </a:t>
            </a:r>
            <a:r>
              <a:rPr lang="en-GB" dirty="0" err="1"/>
              <a:t>negat</a:t>
            </a:r>
            <a:r>
              <a:rPr lang="en-DE" dirty="0" err="1"/>
              <a:t>i</a:t>
            </a:r>
            <a:r>
              <a:rPr lang="en-GB" dirty="0"/>
              <a:t>ve samples</a:t>
            </a:r>
            <a:r>
              <a:rPr lang="en-DE" dirty="0"/>
              <a:t>.</a:t>
            </a:r>
          </a:p>
        </p:txBody>
      </p:sp>
      <p:sp>
        <p:nvSpPr>
          <p:cNvPr id="4" name="Slide Number Placeholder 3"/>
          <p:cNvSpPr>
            <a:spLocks noGrp="1"/>
          </p:cNvSpPr>
          <p:nvPr>
            <p:ph type="sldNum" sz="quarter" idx="5"/>
          </p:nvPr>
        </p:nvSpPr>
        <p:spPr/>
        <p:txBody>
          <a:bodyPr/>
          <a:lstStyle/>
          <a:p>
            <a:fld id="{2DA07870-DBBA-4676-B445-CD9C43510A05}" type="slidenum">
              <a:rPr lang="en-DE" smtClean="0"/>
              <a:t>8</a:t>
            </a:fld>
            <a:endParaRPr lang="en-DE"/>
          </a:p>
        </p:txBody>
      </p:sp>
    </p:spTree>
    <p:extLst>
      <p:ext uri="{BB962C8B-B14F-4D97-AF65-F5344CB8AC3E}">
        <p14:creationId xmlns:p14="http://schemas.microsoft.com/office/powerpoint/2010/main" val="2594694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All of them are signed</a:t>
            </a:r>
          </a:p>
          <a:p>
            <a:r>
              <a:rPr lang="de-DE" dirty="0"/>
              <a:t>S</a:t>
            </a:r>
            <a:r>
              <a:rPr lang="en-DE" dirty="0" err="1"/>
              <a:t>igned</a:t>
            </a:r>
            <a:r>
              <a:rPr lang="en-DE" dirty="0"/>
              <a:t>: + and – values 20 bits</a:t>
            </a:r>
          </a:p>
          <a:p>
            <a:r>
              <a:rPr lang="de-DE" dirty="0"/>
              <a:t>A</a:t>
            </a:r>
            <a:r>
              <a:rPr lang="en-DE" dirty="0"/>
              <a:t>,</a:t>
            </a:r>
            <a:r>
              <a:rPr lang="en-DE" dirty="0" err="1"/>
              <a:t>b,c,d</a:t>
            </a:r>
            <a:r>
              <a:rPr lang="en-DE" dirty="0"/>
              <a:t> size:20 bits. </a:t>
            </a:r>
            <a:r>
              <a:rPr lang="de-DE" dirty="0"/>
              <a:t>D</a:t>
            </a:r>
            <a:r>
              <a:rPr lang="en-DE" dirty="0" err="1"/>
              <a:t>eclaration</a:t>
            </a:r>
            <a:r>
              <a:rPr lang="en-DE" dirty="0"/>
              <a:t> :  initialisation</a:t>
            </a:r>
          </a:p>
          <a:p>
            <a:r>
              <a:rPr lang="de-DE" dirty="0"/>
              <a:t>W</a:t>
            </a:r>
            <a:r>
              <a:rPr lang="en-DE" dirty="0" err="1"/>
              <a:t>ith</a:t>
            </a:r>
            <a:r>
              <a:rPr lang="en-DE" dirty="0"/>
              <a:t> </a:t>
            </a:r>
            <a:r>
              <a:rPr lang="en-DE" dirty="0" err="1"/>
              <a:t>to_signed</a:t>
            </a:r>
            <a:r>
              <a:rPr lang="en-DE" dirty="0"/>
              <a:t> we </a:t>
            </a:r>
            <a:r>
              <a:rPr lang="de-DE" dirty="0"/>
              <a:t>C</a:t>
            </a:r>
            <a:r>
              <a:rPr lang="en-DE" dirty="0" err="1"/>
              <a:t>onvert</a:t>
            </a:r>
            <a:r>
              <a:rPr lang="en-DE" dirty="0"/>
              <a:t> 973(decimal) to 20 bit binary number</a:t>
            </a:r>
          </a:p>
          <a:p>
            <a:endParaRPr lang="en-DE" dirty="0"/>
          </a:p>
          <a:p>
            <a:r>
              <a:rPr lang="en-DE" dirty="0"/>
              <a:t>These are internal signals for intermediate values. </a:t>
            </a:r>
          </a:p>
          <a:p>
            <a:r>
              <a:rPr lang="de-DE" dirty="0"/>
              <a:t>Y</a:t>
            </a:r>
            <a:r>
              <a:rPr lang="en-DE" dirty="0"/>
              <a:t> real and y imaginary are the outputs. As the output has imaginary real part.</a:t>
            </a:r>
          </a:p>
          <a:p>
            <a:endParaRPr lang="en-DE" dirty="0"/>
          </a:p>
          <a:p>
            <a:r>
              <a:rPr lang="en-DE" dirty="0"/>
              <a:t>W’s are extracted from paper, </a:t>
            </a:r>
          </a:p>
          <a:p>
            <a:endParaRPr lang="en-DE" dirty="0"/>
          </a:p>
          <a:p>
            <a:r>
              <a:rPr lang="en-DE" dirty="0"/>
              <a:t>When </a:t>
            </a:r>
            <a:r>
              <a:rPr lang="de-DE" dirty="0"/>
              <a:t>C</a:t>
            </a:r>
            <a:r>
              <a:rPr lang="en-DE" dirty="0" err="1"/>
              <a:t>ounter</a:t>
            </a:r>
            <a:r>
              <a:rPr lang="en-DE" dirty="0"/>
              <a:t> reaches N(Number of samples) </a:t>
            </a:r>
          </a:p>
        </p:txBody>
      </p:sp>
      <p:sp>
        <p:nvSpPr>
          <p:cNvPr id="4" name="Slide Number Placeholder 3"/>
          <p:cNvSpPr>
            <a:spLocks noGrp="1"/>
          </p:cNvSpPr>
          <p:nvPr>
            <p:ph type="sldNum" sz="quarter" idx="5"/>
          </p:nvPr>
        </p:nvSpPr>
        <p:spPr/>
        <p:txBody>
          <a:bodyPr/>
          <a:lstStyle/>
          <a:p>
            <a:fld id="{2DA07870-DBBA-4676-B445-CD9C43510A05}" type="slidenum">
              <a:rPr lang="en-DE" smtClean="0"/>
              <a:t>9</a:t>
            </a:fld>
            <a:endParaRPr lang="en-DE"/>
          </a:p>
        </p:txBody>
      </p:sp>
    </p:spTree>
    <p:extLst>
      <p:ext uri="{BB962C8B-B14F-4D97-AF65-F5344CB8AC3E}">
        <p14:creationId xmlns:p14="http://schemas.microsoft.com/office/powerpoint/2010/main" val="221488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6D10-9B7A-4C15-6064-5941333AB3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817D1CF7-2052-9176-443A-6ADCE73A92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45AA7796-6E2E-47F9-E645-12C132B3E7AB}"/>
              </a:ext>
            </a:extLst>
          </p:cNvPr>
          <p:cNvSpPr>
            <a:spLocks noGrp="1"/>
          </p:cNvSpPr>
          <p:nvPr>
            <p:ph type="dt" sz="half" idx="10"/>
          </p:nvPr>
        </p:nvSpPr>
        <p:spPr/>
        <p:txBody>
          <a:bodyPr/>
          <a:lstStyle/>
          <a:p>
            <a:fld id="{21C6CBEC-3CEA-41DF-B036-124B088842E7}" type="datetime1">
              <a:rPr lang="en-US" smtClean="0"/>
              <a:t>6/22/2024</a:t>
            </a:fld>
            <a:endParaRPr lang="en-US" dirty="0"/>
          </a:p>
        </p:txBody>
      </p:sp>
      <p:sp>
        <p:nvSpPr>
          <p:cNvPr id="5" name="Footer Placeholder 4">
            <a:extLst>
              <a:ext uri="{FF2B5EF4-FFF2-40B4-BE49-F238E27FC236}">
                <a16:creationId xmlns:a16="http://schemas.microsoft.com/office/drawing/2014/main" id="{F8228FDE-E6F5-9484-0700-1BF83C517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C4DCD6-B42B-07AF-2F53-69FE5609FAF8}"/>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1538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3B48-5BCE-3A97-E8B4-ED10A31A5F3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D69A770-3C66-FFB9-3BC5-C8D2CF289A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9794C26-02C2-DC84-F305-73E2D3C15504}"/>
              </a:ext>
            </a:extLst>
          </p:cNvPr>
          <p:cNvSpPr>
            <a:spLocks noGrp="1"/>
          </p:cNvSpPr>
          <p:nvPr>
            <p:ph type="dt" sz="half" idx="10"/>
          </p:nvPr>
        </p:nvSpPr>
        <p:spPr/>
        <p:txBody>
          <a:bodyPr/>
          <a:lstStyle/>
          <a:p>
            <a:fld id="{6AB9767F-5485-408A-93E0-CE2A03D0B82E}" type="datetime1">
              <a:rPr lang="en-US" smtClean="0"/>
              <a:t>6/22/2024</a:t>
            </a:fld>
            <a:endParaRPr lang="en-US"/>
          </a:p>
        </p:txBody>
      </p:sp>
      <p:sp>
        <p:nvSpPr>
          <p:cNvPr id="5" name="Footer Placeholder 4">
            <a:extLst>
              <a:ext uri="{FF2B5EF4-FFF2-40B4-BE49-F238E27FC236}">
                <a16:creationId xmlns:a16="http://schemas.microsoft.com/office/drawing/2014/main" id="{2CE15A8D-E3D6-B8B7-42F2-D0698D805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58680-2D93-9C73-D3F8-88B3EF09D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851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40AF6-5811-242E-F39B-E590458EDA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C8A45A5-91F4-8685-B8FA-ED6867291A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7460D05-6706-A976-4B58-6B52E92E1C85}"/>
              </a:ext>
            </a:extLst>
          </p:cNvPr>
          <p:cNvSpPr>
            <a:spLocks noGrp="1"/>
          </p:cNvSpPr>
          <p:nvPr>
            <p:ph type="dt" sz="half" idx="10"/>
          </p:nvPr>
        </p:nvSpPr>
        <p:spPr/>
        <p:txBody>
          <a:bodyPr/>
          <a:lstStyle/>
          <a:p>
            <a:fld id="{6CD73A89-7BA7-46A7-AB31-3CB3636DE229}" type="datetime1">
              <a:rPr lang="en-US" smtClean="0"/>
              <a:t>6/22/2024</a:t>
            </a:fld>
            <a:endParaRPr lang="en-US"/>
          </a:p>
        </p:txBody>
      </p:sp>
      <p:sp>
        <p:nvSpPr>
          <p:cNvPr id="5" name="Footer Placeholder 4">
            <a:extLst>
              <a:ext uri="{FF2B5EF4-FFF2-40B4-BE49-F238E27FC236}">
                <a16:creationId xmlns:a16="http://schemas.microsoft.com/office/drawing/2014/main" id="{132E8AB7-F90B-F0DC-9A9C-D0AF87DD6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FF1BD-0EE5-5322-FE16-5B8DADF729F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980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F945-C823-4D90-AACF-9D5335FDC27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E706278-3F57-9A92-5C16-5657CBECD7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C0C67B9-DFEA-1E91-9F41-866101F41360}"/>
              </a:ext>
            </a:extLst>
          </p:cNvPr>
          <p:cNvSpPr>
            <a:spLocks noGrp="1"/>
          </p:cNvSpPr>
          <p:nvPr>
            <p:ph type="dt" sz="half" idx="10"/>
          </p:nvPr>
        </p:nvSpPr>
        <p:spPr/>
        <p:txBody>
          <a:bodyPr/>
          <a:lstStyle/>
          <a:p>
            <a:fld id="{7ABF3223-FF37-4ABD-8757-0017508573FE}" type="datetime1">
              <a:rPr lang="en-US" smtClean="0"/>
              <a:t>6/22/2024</a:t>
            </a:fld>
            <a:endParaRPr lang="en-US"/>
          </a:p>
        </p:txBody>
      </p:sp>
      <p:sp>
        <p:nvSpPr>
          <p:cNvPr id="5" name="Footer Placeholder 4">
            <a:extLst>
              <a:ext uri="{FF2B5EF4-FFF2-40B4-BE49-F238E27FC236}">
                <a16:creationId xmlns:a16="http://schemas.microsoft.com/office/drawing/2014/main" id="{BFDE67D7-C270-6835-EC3D-5815244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C9141-2415-71BE-A24D-2E239F6BA36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381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C57E-A556-D3AC-4A09-84E95F4AFC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53A2B2B8-1C75-DCF5-954F-91F694B337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205869-F4BE-6E11-0AC4-CF11CBDB460A}"/>
              </a:ext>
            </a:extLst>
          </p:cNvPr>
          <p:cNvSpPr>
            <a:spLocks noGrp="1"/>
          </p:cNvSpPr>
          <p:nvPr>
            <p:ph type="dt" sz="half" idx="10"/>
          </p:nvPr>
        </p:nvSpPr>
        <p:spPr/>
        <p:txBody>
          <a:bodyPr/>
          <a:lstStyle/>
          <a:p>
            <a:fld id="{0FDC0D0E-AF3E-4FC7-B27C-F4B6062F959B}" type="datetime1">
              <a:rPr lang="en-US" smtClean="0"/>
              <a:t>6/22/2024</a:t>
            </a:fld>
            <a:endParaRPr lang="en-US"/>
          </a:p>
        </p:txBody>
      </p:sp>
      <p:sp>
        <p:nvSpPr>
          <p:cNvPr id="5" name="Footer Placeholder 4">
            <a:extLst>
              <a:ext uri="{FF2B5EF4-FFF2-40B4-BE49-F238E27FC236}">
                <a16:creationId xmlns:a16="http://schemas.microsoft.com/office/drawing/2014/main" id="{EC8689AF-FA96-AD32-7BA1-03BE29796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3BD6E-5F8F-B1A5-2E3F-D7E2740D9D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138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D2E-796B-9864-74DA-97CA018AFEE5}"/>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82AF0EA-01FD-AEA0-DDA7-2057F6D1C2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4B3C1846-1FF0-A838-6435-658719D1AA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D05A72C-0013-6D93-BC9C-81F8A421295F}"/>
              </a:ext>
            </a:extLst>
          </p:cNvPr>
          <p:cNvSpPr>
            <a:spLocks noGrp="1"/>
          </p:cNvSpPr>
          <p:nvPr>
            <p:ph type="dt" sz="half" idx="10"/>
          </p:nvPr>
        </p:nvSpPr>
        <p:spPr/>
        <p:txBody>
          <a:bodyPr/>
          <a:lstStyle/>
          <a:p>
            <a:fld id="{683BBC0E-5C03-45D3-B815-2DFCC6F0DF64}" type="datetime1">
              <a:rPr lang="en-US" smtClean="0"/>
              <a:t>6/22/2024</a:t>
            </a:fld>
            <a:endParaRPr lang="en-US"/>
          </a:p>
        </p:txBody>
      </p:sp>
      <p:sp>
        <p:nvSpPr>
          <p:cNvPr id="6" name="Footer Placeholder 5">
            <a:extLst>
              <a:ext uri="{FF2B5EF4-FFF2-40B4-BE49-F238E27FC236}">
                <a16:creationId xmlns:a16="http://schemas.microsoft.com/office/drawing/2014/main" id="{B29FFD25-83F7-2659-DADD-7F6B2CAD5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956E7-71BD-7E6C-5C5C-777AFDC29B2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220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FD29-0CA2-A170-ABE3-92F0A29D7DF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0796CBAC-6BE5-3E27-339E-BD9B2DCE3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F36AFD-FB6F-DDAB-A49A-30C65BF359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1063FA68-9C83-642A-55DD-4F1BDC849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3858AC-4C18-EC84-0A8D-2AEF331C93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6927269C-40BA-0310-BB20-9E875F18B3D6}"/>
              </a:ext>
            </a:extLst>
          </p:cNvPr>
          <p:cNvSpPr>
            <a:spLocks noGrp="1"/>
          </p:cNvSpPr>
          <p:nvPr>
            <p:ph type="dt" sz="half" idx="10"/>
          </p:nvPr>
        </p:nvSpPr>
        <p:spPr/>
        <p:txBody>
          <a:bodyPr/>
          <a:lstStyle/>
          <a:p>
            <a:fld id="{10202A64-416C-4789-898E-B8B6D5944B19}" type="datetime1">
              <a:rPr lang="en-US" smtClean="0"/>
              <a:t>6/22/2024</a:t>
            </a:fld>
            <a:endParaRPr lang="en-US"/>
          </a:p>
        </p:txBody>
      </p:sp>
      <p:sp>
        <p:nvSpPr>
          <p:cNvPr id="8" name="Footer Placeholder 7">
            <a:extLst>
              <a:ext uri="{FF2B5EF4-FFF2-40B4-BE49-F238E27FC236}">
                <a16:creationId xmlns:a16="http://schemas.microsoft.com/office/drawing/2014/main" id="{3CB7DF4E-1661-E80B-40C5-8D8A904317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44BE47-D81E-ECDD-1F34-46774AE0D48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55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D224-8374-1483-4B58-BBAEDC2CF3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05A57C53-F49D-6167-5287-6441654E86EA}"/>
              </a:ext>
            </a:extLst>
          </p:cNvPr>
          <p:cNvSpPr>
            <a:spLocks noGrp="1"/>
          </p:cNvSpPr>
          <p:nvPr>
            <p:ph type="dt" sz="half" idx="10"/>
          </p:nvPr>
        </p:nvSpPr>
        <p:spPr/>
        <p:txBody>
          <a:bodyPr/>
          <a:lstStyle/>
          <a:p>
            <a:fld id="{C77D7001-BEFC-46BB-9EBC-6A9A6EFEA165}" type="datetime1">
              <a:rPr lang="en-US" smtClean="0"/>
              <a:t>6/22/2024</a:t>
            </a:fld>
            <a:endParaRPr lang="en-US"/>
          </a:p>
        </p:txBody>
      </p:sp>
      <p:sp>
        <p:nvSpPr>
          <p:cNvPr id="4" name="Footer Placeholder 3">
            <a:extLst>
              <a:ext uri="{FF2B5EF4-FFF2-40B4-BE49-F238E27FC236}">
                <a16:creationId xmlns:a16="http://schemas.microsoft.com/office/drawing/2014/main" id="{72240A8D-0FC1-43AC-C825-C42F1D4EA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747324-6251-BAAF-72DB-59FABAE72D0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126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3EF0C-77EF-5C1C-DEEA-1BDF9E28580E}"/>
              </a:ext>
            </a:extLst>
          </p:cNvPr>
          <p:cNvSpPr>
            <a:spLocks noGrp="1"/>
          </p:cNvSpPr>
          <p:nvPr>
            <p:ph type="dt" sz="half" idx="10"/>
          </p:nvPr>
        </p:nvSpPr>
        <p:spPr/>
        <p:txBody>
          <a:bodyPr/>
          <a:lstStyle/>
          <a:p>
            <a:fld id="{9F8FC3D5-6D49-4CD1-ADB6-B80264DF544D}" type="datetime1">
              <a:rPr lang="en-US" smtClean="0"/>
              <a:t>6/22/2024</a:t>
            </a:fld>
            <a:endParaRPr lang="en-US"/>
          </a:p>
        </p:txBody>
      </p:sp>
      <p:sp>
        <p:nvSpPr>
          <p:cNvPr id="3" name="Footer Placeholder 2">
            <a:extLst>
              <a:ext uri="{FF2B5EF4-FFF2-40B4-BE49-F238E27FC236}">
                <a16:creationId xmlns:a16="http://schemas.microsoft.com/office/drawing/2014/main" id="{6288A0F6-008D-5E59-FED9-F24F0DA30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120968-0187-D47A-6FBF-DD57C66F2F3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692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F62-1D13-6C96-1839-970CB80618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F85B0595-5B7E-4CC1-CC92-70114B283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C3E58407-EDFB-1740-2725-971C4A8BD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F48C8D-2D57-BB46-2518-FC7F1B2213E8}"/>
              </a:ext>
            </a:extLst>
          </p:cNvPr>
          <p:cNvSpPr>
            <a:spLocks noGrp="1"/>
          </p:cNvSpPr>
          <p:nvPr>
            <p:ph type="dt" sz="half" idx="10"/>
          </p:nvPr>
        </p:nvSpPr>
        <p:spPr/>
        <p:txBody>
          <a:bodyPr/>
          <a:lstStyle/>
          <a:p>
            <a:fld id="{070F8F78-A1DC-4BBD-B2E3-23ABCD8C7904}" type="datetime1">
              <a:rPr lang="en-US" smtClean="0"/>
              <a:t>6/22/2024</a:t>
            </a:fld>
            <a:endParaRPr lang="en-US" dirty="0"/>
          </a:p>
        </p:txBody>
      </p:sp>
      <p:sp>
        <p:nvSpPr>
          <p:cNvPr id="6" name="Footer Placeholder 5">
            <a:extLst>
              <a:ext uri="{FF2B5EF4-FFF2-40B4-BE49-F238E27FC236}">
                <a16:creationId xmlns:a16="http://schemas.microsoft.com/office/drawing/2014/main" id="{912500A5-431B-CE9A-3995-E3EF52C64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C41E3-A715-642E-9C63-CCE6C6D7EEA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824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DC6D-095D-9D59-887B-D8196757A1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2C6A778-4877-3142-38A7-0B43E0F2D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215ACEE-5020-FE08-FB02-CEC4846D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2CA889-1D17-ED39-ADD2-7DAF44601EA7}"/>
              </a:ext>
            </a:extLst>
          </p:cNvPr>
          <p:cNvSpPr>
            <a:spLocks noGrp="1"/>
          </p:cNvSpPr>
          <p:nvPr>
            <p:ph type="dt" sz="half" idx="10"/>
          </p:nvPr>
        </p:nvSpPr>
        <p:spPr/>
        <p:txBody>
          <a:bodyPr/>
          <a:lstStyle/>
          <a:p>
            <a:fld id="{07CA51B2-A82E-4121-A153-1F57786EF306}" type="datetime1">
              <a:rPr lang="en-US" smtClean="0"/>
              <a:t>6/22/2024</a:t>
            </a:fld>
            <a:endParaRPr lang="en-US"/>
          </a:p>
        </p:txBody>
      </p:sp>
      <p:sp>
        <p:nvSpPr>
          <p:cNvPr id="6" name="Footer Placeholder 5">
            <a:extLst>
              <a:ext uri="{FF2B5EF4-FFF2-40B4-BE49-F238E27FC236}">
                <a16:creationId xmlns:a16="http://schemas.microsoft.com/office/drawing/2014/main" id="{4A47BCB3-E6D0-C2F9-571C-703C200EC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06FFE-5DF0-2B32-F1BB-852552967C8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315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875CA-9164-6EBF-C203-6480BC1BD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5406400D-1C04-0613-D72F-82DB05D8A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515CF93-0A48-E6B0-3C24-8DA4A7A92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958B45-9A7B-48C6-B1C5-E3BB429B51B9}" type="datetime1">
              <a:rPr lang="en-US" smtClean="0"/>
              <a:t>6/22/2024</a:t>
            </a:fld>
            <a:endParaRPr lang="en-US"/>
          </a:p>
        </p:txBody>
      </p:sp>
      <p:sp>
        <p:nvSpPr>
          <p:cNvPr id="5" name="Footer Placeholder 4">
            <a:extLst>
              <a:ext uri="{FF2B5EF4-FFF2-40B4-BE49-F238E27FC236}">
                <a16:creationId xmlns:a16="http://schemas.microsoft.com/office/drawing/2014/main" id="{608F4C30-473A-BBA9-4375-F9435E153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49532F-6803-5C86-53D1-7CAA15BA0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800639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2E71E-7F7E-80EF-25B7-0FD2CA98BD52}"/>
              </a:ext>
            </a:extLst>
          </p:cNvPr>
          <p:cNvSpPr>
            <a:spLocks noGrp="1"/>
          </p:cNvSpPr>
          <p:nvPr>
            <p:ph type="ctrTitle"/>
          </p:nvPr>
        </p:nvSpPr>
        <p:spPr>
          <a:xfrm>
            <a:off x="608612" y="1539704"/>
            <a:ext cx="5519784" cy="1323439"/>
          </a:xfrm>
        </p:spPr>
        <p:txBody>
          <a:bodyPr vert="horz" lIns="91440" tIns="45720" rIns="91440" bIns="45720" rtlCol="0" anchor="t">
            <a:normAutofit fontScale="90000"/>
          </a:bodyPr>
          <a:lstStyle/>
          <a:p>
            <a:pPr algn="l"/>
            <a:r>
              <a:rPr lang="en-US" sz="6700" b="1" dirty="0" err="1">
                <a:solidFill>
                  <a:srgbClr val="EC5E0F"/>
                </a:solidFill>
              </a:rPr>
              <a:t>Goertzel</a:t>
            </a:r>
            <a:r>
              <a:rPr lang="en-US" sz="6700" b="1" dirty="0">
                <a:solidFill>
                  <a:schemeClr val="bg1"/>
                </a:solidFill>
              </a:rPr>
              <a:t> </a:t>
            </a:r>
            <a:r>
              <a:rPr lang="en-US" sz="6700" b="1" dirty="0">
                <a:solidFill>
                  <a:srgbClr val="EC5E0F"/>
                </a:solidFill>
              </a:rPr>
              <a:t>Filter</a:t>
            </a:r>
            <a:br>
              <a:rPr lang="en-US" sz="4000" dirty="0">
                <a:solidFill>
                  <a:schemeClr val="bg1"/>
                </a:solidFill>
              </a:rPr>
            </a:br>
            <a:endParaRPr lang="en-US" sz="4000" dirty="0">
              <a:solidFill>
                <a:schemeClr val="bg1"/>
              </a:solidFill>
            </a:endParaRPr>
          </a:p>
        </p:txBody>
      </p:sp>
      <p:pic>
        <p:nvPicPr>
          <p:cNvPr id="21" name="Picture 20" descr="A pink and white triangle pattern&#10;&#10;Description automatically generated">
            <a:extLst>
              <a:ext uri="{FF2B5EF4-FFF2-40B4-BE49-F238E27FC236}">
                <a16:creationId xmlns:a16="http://schemas.microsoft.com/office/drawing/2014/main" id="{3E0094C9-D8B4-073D-3DEE-C5ADAC0B0090}"/>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l="5162" r="32157" b="-1"/>
          <a:stretch/>
        </p:blipFill>
        <p:spPr>
          <a:xfrm>
            <a:off x="5793979" y="-544"/>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42" name="Group 41">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29">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4" name="Title 1">
            <a:extLst>
              <a:ext uri="{FF2B5EF4-FFF2-40B4-BE49-F238E27FC236}">
                <a16:creationId xmlns:a16="http://schemas.microsoft.com/office/drawing/2014/main" id="{868AEA1C-0809-B440-6AC1-352F750AB1B1}"/>
              </a:ext>
            </a:extLst>
          </p:cNvPr>
          <p:cNvSpPr txBox="1">
            <a:spLocks/>
          </p:cNvSpPr>
          <p:nvPr/>
        </p:nvSpPr>
        <p:spPr>
          <a:xfrm>
            <a:off x="6306175" y="416084"/>
            <a:ext cx="5517780" cy="13234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dirty="0" err="1"/>
              <a:t>Microelectronics</a:t>
            </a:r>
            <a:r>
              <a:rPr lang="en-DE" sz="2400" b="1" dirty="0"/>
              <a:t> </a:t>
            </a:r>
            <a:r>
              <a:rPr lang="de-DE" sz="2400" b="1" dirty="0"/>
              <a:t>&amp; HW/SW-Co-Design</a:t>
            </a:r>
            <a:endParaRPr lang="en-DE" sz="2400" b="1" dirty="0"/>
          </a:p>
          <a:p>
            <a:pPr algn="l"/>
            <a:r>
              <a:rPr lang="en-DE" sz="2400" b="1" dirty="0"/>
              <a:t>Summer 2024 Homework</a:t>
            </a:r>
          </a:p>
          <a:p>
            <a:pPr algn="l"/>
            <a:endParaRPr lang="en-DE" sz="2400" b="1" dirty="0"/>
          </a:p>
          <a:p>
            <a:pPr algn="l"/>
            <a:r>
              <a:rPr lang="en-US" sz="2400" b="1" dirty="0"/>
              <a:t>Prof. Dr. Peter Schulz</a:t>
            </a:r>
            <a:br>
              <a:rPr lang="en-US" sz="2400" b="1" dirty="0"/>
            </a:br>
            <a:endParaRPr lang="en-US" sz="2400" b="1" dirty="0"/>
          </a:p>
        </p:txBody>
      </p:sp>
      <p:sp>
        <p:nvSpPr>
          <p:cNvPr id="46" name="TextBox 45">
            <a:extLst>
              <a:ext uri="{FF2B5EF4-FFF2-40B4-BE49-F238E27FC236}">
                <a16:creationId xmlns:a16="http://schemas.microsoft.com/office/drawing/2014/main" id="{A093B286-61E0-2273-382D-EB679ED44BB2}"/>
              </a:ext>
            </a:extLst>
          </p:cNvPr>
          <p:cNvSpPr txBox="1"/>
          <p:nvPr/>
        </p:nvSpPr>
        <p:spPr>
          <a:xfrm>
            <a:off x="713463" y="2214727"/>
            <a:ext cx="4540216" cy="461665"/>
          </a:xfrm>
          <a:prstGeom prst="rect">
            <a:avLst/>
          </a:prstGeom>
          <a:noFill/>
        </p:spPr>
        <p:txBody>
          <a:bodyPr wrap="square">
            <a:spAutoFit/>
          </a:bodyPr>
          <a:lstStyle/>
          <a:p>
            <a:r>
              <a:rPr lang="en-DE" sz="2400" dirty="0">
                <a:solidFill>
                  <a:schemeClr val="bg1"/>
                </a:solidFill>
              </a:rPr>
              <a:t>With VDHL Implementation</a:t>
            </a:r>
          </a:p>
        </p:txBody>
      </p:sp>
      <p:sp>
        <p:nvSpPr>
          <p:cNvPr id="51" name="Slide Number Placeholder 50">
            <a:extLst>
              <a:ext uri="{FF2B5EF4-FFF2-40B4-BE49-F238E27FC236}">
                <a16:creationId xmlns:a16="http://schemas.microsoft.com/office/drawing/2014/main" id="{9D14A8F2-C3FD-7ECE-1A38-87A551E07159}"/>
              </a:ext>
            </a:extLst>
          </p:cNvPr>
          <p:cNvSpPr>
            <a:spLocks noGrp="1"/>
          </p:cNvSpPr>
          <p:nvPr>
            <p:ph type="sldNum" sz="quarter" idx="12"/>
          </p:nvPr>
        </p:nvSpPr>
        <p:spPr/>
        <p:txBody>
          <a:bodyPr/>
          <a:lstStyle/>
          <a:p>
            <a:fld id="{B2DC25EE-239B-4C5F-AAD1-255A7D5F1EE2}" type="slidenum">
              <a:rPr lang="en-US" smtClean="0"/>
              <a:t>1</a:t>
            </a:fld>
            <a:r>
              <a:rPr lang="en-US" dirty="0"/>
              <a:t> / 20</a:t>
            </a:r>
          </a:p>
        </p:txBody>
      </p:sp>
      <p:pic>
        <p:nvPicPr>
          <p:cNvPr id="4" name="Picture 2" descr="Fachhochschule Dortmund – Wikipedia">
            <a:extLst>
              <a:ext uri="{FF2B5EF4-FFF2-40B4-BE49-F238E27FC236}">
                <a16:creationId xmlns:a16="http://schemas.microsoft.com/office/drawing/2014/main" id="{179CC91A-5808-11F5-013D-8BFBE8F5F6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003AB8C-8071-E373-B260-B96FB3C67EB4}"/>
              </a:ext>
            </a:extLst>
          </p:cNvPr>
          <p:cNvSpPr>
            <a:spLocks noGrp="1"/>
          </p:cNvSpPr>
          <p:nvPr>
            <p:ph type="subTitle" idx="1"/>
          </p:nvPr>
        </p:nvSpPr>
        <p:spPr>
          <a:xfrm>
            <a:off x="608612" y="3071334"/>
            <a:ext cx="5613990" cy="2454300"/>
          </a:xfrm>
        </p:spPr>
        <p:txBody>
          <a:bodyPr vert="horz" lIns="91440" tIns="45720" rIns="91440" bIns="45720" rtlCol="0">
            <a:normAutofit/>
          </a:bodyPr>
          <a:lstStyle/>
          <a:p>
            <a:pPr indent="-228600" algn="l">
              <a:buFont typeface="Arial" panose="020B0604020202020204" pitchFamily="34" charset="0"/>
              <a:buChar char="•"/>
            </a:pPr>
            <a:r>
              <a:rPr lang="en-US" sz="2800" dirty="0">
                <a:solidFill>
                  <a:schemeClr val="bg1">
                    <a:alpha val="80000"/>
                  </a:schemeClr>
                </a:solidFill>
              </a:rPr>
              <a:t>Ali </a:t>
            </a:r>
            <a:r>
              <a:rPr lang="en-US" sz="2800" dirty="0" err="1">
                <a:solidFill>
                  <a:schemeClr val="bg1">
                    <a:alpha val="80000"/>
                  </a:schemeClr>
                </a:solidFill>
              </a:rPr>
              <a:t>Beiti</a:t>
            </a:r>
            <a:r>
              <a:rPr lang="en-US" sz="2800" dirty="0">
                <a:solidFill>
                  <a:schemeClr val="bg1">
                    <a:alpha val="80000"/>
                  </a:schemeClr>
                </a:solidFill>
              </a:rPr>
              <a:t> </a:t>
            </a:r>
            <a:r>
              <a:rPr lang="en-US" sz="2800" dirty="0" err="1">
                <a:solidFill>
                  <a:schemeClr val="bg1">
                    <a:alpha val="80000"/>
                  </a:schemeClr>
                </a:solidFill>
              </a:rPr>
              <a:t>Aydenlou</a:t>
            </a:r>
            <a:endParaRPr lang="en-DE" sz="2800" dirty="0">
              <a:solidFill>
                <a:schemeClr val="bg1">
                  <a:alpha val="80000"/>
                </a:schemeClr>
              </a:solidFill>
            </a:endParaRPr>
          </a:p>
          <a:p>
            <a:pPr indent="-228600" algn="l">
              <a:buFont typeface="Arial" panose="020B0604020202020204" pitchFamily="34" charset="0"/>
              <a:buChar char="•"/>
            </a:pPr>
            <a:r>
              <a:rPr lang="en-DE" sz="2800" dirty="0">
                <a:solidFill>
                  <a:schemeClr val="bg1">
                    <a:alpha val="80000"/>
                  </a:schemeClr>
                </a:solidFill>
              </a:rPr>
              <a:t>R</a:t>
            </a:r>
            <a:r>
              <a:rPr lang="en-US" sz="2800" dirty="0" err="1">
                <a:solidFill>
                  <a:schemeClr val="bg1">
                    <a:alpha val="80000"/>
                  </a:schemeClr>
                </a:solidFill>
              </a:rPr>
              <a:t>oghieh</a:t>
            </a:r>
            <a:r>
              <a:rPr lang="en-DE" sz="2800" dirty="0">
                <a:solidFill>
                  <a:schemeClr val="bg1">
                    <a:alpha val="80000"/>
                  </a:schemeClr>
                </a:solidFill>
              </a:rPr>
              <a:t> F</a:t>
            </a:r>
            <a:r>
              <a:rPr lang="en-US" sz="2800" dirty="0" err="1">
                <a:solidFill>
                  <a:schemeClr val="bg1">
                    <a:alpha val="80000"/>
                  </a:schemeClr>
                </a:solidFill>
              </a:rPr>
              <a:t>arajialamooti</a:t>
            </a:r>
            <a:endParaRPr lang="en-DE" sz="2800" dirty="0">
              <a:solidFill>
                <a:schemeClr val="bg1">
                  <a:alpha val="80000"/>
                </a:schemeClr>
              </a:solidFill>
            </a:endParaRPr>
          </a:p>
          <a:p>
            <a:pPr indent="-228600" algn="l">
              <a:buFont typeface="Arial" panose="020B0604020202020204" pitchFamily="34" charset="0"/>
              <a:buChar char="•"/>
            </a:pPr>
            <a:r>
              <a:rPr lang="en-US" sz="2800" dirty="0" err="1">
                <a:solidFill>
                  <a:schemeClr val="bg1">
                    <a:alpha val="80000"/>
                  </a:schemeClr>
                </a:solidFill>
              </a:rPr>
              <a:t>Ghazaleh</a:t>
            </a:r>
            <a:r>
              <a:rPr lang="en-US" sz="2800" dirty="0">
                <a:solidFill>
                  <a:schemeClr val="bg1">
                    <a:alpha val="80000"/>
                  </a:schemeClr>
                </a:solidFill>
              </a:rPr>
              <a:t> </a:t>
            </a:r>
            <a:r>
              <a:rPr lang="en-US" sz="2800" dirty="0" err="1">
                <a:solidFill>
                  <a:schemeClr val="bg1">
                    <a:alpha val="80000"/>
                  </a:schemeClr>
                </a:solidFill>
              </a:rPr>
              <a:t>Hadian</a:t>
            </a:r>
            <a:r>
              <a:rPr lang="en-US" sz="2800" dirty="0">
                <a:solidFill>
                  <a:schemeClr val="bg1">
                    <a:alpha val="80000"/>
                  </a:schemeClr>
                </a:solidFill>
              </a:rPr>
              <a:t> </a:t>
            </a:r>
            <a:r>
              <a:rPr lang="en-US" sz="2800" dirty="0" err="1">
                <a:solidFill>
                  <a:schemeClr val="bg1">
                    <a:alpha val="80000"/>
                  </a:schemeClr>
                </a:solidFill>
              </a:rPr>
              <a:t>Ghahfarokhi</a:t>
            </a:r>
            <a:endParaRPr lang="en-DE" sz="2800" dirty="0">
              <a:solidFill>
                <a:schemeClr val="bg1">
                  <a:alpha val="80000"/>
                </a:schemeClr>
              </a:solidFill>
            </a:endParaRPr>
          </a:p>
          <a:p>
            <a:pPr indent="-228600" algn="l">
              <a:buFont typeface="Arial" panose="020B0604020202020204" pitchFamily="34" charset="0"/>
              <a:buChar char="•"/>
            </a:pPr>
            <a:r>
              <a:rPr lang="en-US" sz="2800" dirty="0">
                <a:solidFill>
                  <a:schemeClr val="bg1">
                    <a:alpha val="80000"/>
                  </a:schemeClr>
                </a:solidFill>
              </a:rPr>
              <a:t>Seda</a:t>
            </a:r>
            <a:r>
              <a:rPr lang="en-DE" sz="2800" dirty="0">
                <a:solidFill>
                  <a:schemeClr val="bg1">
                    <a:alpha val="80000"/>
                  </a:schemeClr>
                </a:solidFill>
              </a:rPr>
              <a:t> Sensoy</a:t>
            </a:r>
            <a:endParaRPr lang="en-US" sz="2800" dirty="0">
              <a:solidFill>
                <a:schemeClr val="bg1">
                  <a:alpha val="80000"/>
                </a:schemeClr>
              </a:solidFill>
            </a:endParaRPr>
          </a:p>
        </p:txBody>
      </p:sp>
    </p:spTree>
    <p:extLst>
      <p:ext uri="{BB962C8B-B14F-4D97-AF65-F5344CB8AC3E}">
        <p14:creationId xmlns:p14="http://schemas.microsoft.com/office/powerpoint/2010/main" val="88926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7F978D-6E65-6CE6-043B-CE8F0D266EE0}"/>
              </a:ext>
            </a:extLst>
          </p:cNvPr>
          <p:cNvSpPr>
            <a:spLocks noGrp="1"/>
          </p:cNvSpPr>
          <p:nvPr>
            <p:ph type="sldNum" sz="quarter" idx="12"/>
          </p:nvPr>
        </p:nvSpPr>
        <p:spPr/>
        <p:txBody>
          <a:bodyPr/>
          <a:lstStyle/>
          <a:p>
            <a:fld id="{B2DC25EE-239B-4C5F-AAD1-255A7D5F1EE2}" type="slidenum">
              <a:rPr lang="en-US" smtClean="0"/>
              <a:pPr/>
              <a:t>10</a:t>
            </a:fld>
            <a:r>
              <a:rPr lang="en-US" dirty="0"/>
              <a:t> / 20</a:t>
            </a:r>
          </a:p>
        </p:txBody>
      </p:sp>
      <p:sp>
        <p:nvSpPr>
          <p:cNvPr id="12" name="Rectangle 11">
            <a:extLst>
              <a:ext uri="{FF2B5EF4-FFF2-40B4-BE49-F238E27FC236}">
                <a16:creationId xmlns:a16="http://schemas.microsoft.com/office/drawing/2014/main" id="{EA4B18B1-DC3A-88D1-FD9A-EAA068DE1A5C}"/>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pic>
        <p:nvPicPr>
          <p:cNvPr id="14" name="Picture 2" descr="Fachhochschule Dortmund – Wikipedia">
            <a:extLst>
              <a:ext uri="{FF2B5EF4-FFF2-40B4-BE49-F238E27FC236}">
                <a16:creationId xmlns:a16="http://schemas.microsoft.com/office/drawing/2014/main" id="{29C3DBF0-C67A-C3BA-E8B7-AAB2F5D7D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844E2D90-4658-A928-6023-8807E6A073CB}"/>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VHDL Implementation- Design</a:t>
            </a:r>
          </a:p>
        </p:txBody>
      </p:sp>
      <p:pic>
        <p:nvPicPr>
          <p:cNvPr id="3" name="Picture 2">
            <a:extLst>
              <a:ext uri="{FF2B5EF4-FFF2-40B4-BE49-F238E27FC236}">
                <a16:creationId xmlns:a16="http://schemas.microsoft.com/office/drawing/2014/main" id="{5A485AC9-30CD-4D56-8A16-A90D765ED429}"/>
              </a:ext>
            </a:extLst>
          </p:cNvPr>
          <p:cNvPicPr>
            <a:picLocks noChangeAspect="1"/>
          </p:cNvPicPr>
          <p:nvPr/>
        </p:nvPicPr>
        <p:blipFill>
          <a:blip r:embed="rId4"/>
          <a:stretch>
            <a:fillRect/>
          </a:stretch>
        </p:blipFill>
        <p:spPr>
          <a:xfrm>
            <a:off x="-4460" y="1805937"/>
            <a:ext cx="8948955" cy="5050668"/>
          </a:xfrm>
          <a:prstGeom prst="rect">
            <a:avLst/>
          </a:prstGeom>
        </p:spPr>
      </p:pic>
      <p:pic>
        <p:nvPicPr>
          <p:cNvPr id="13" name="Picture 12">
            <a:extLst>
              <a:ext uri="{FF2B5EF4-FFF2-40B4-BE49-F238E27FC236}">
                <a16:creationId xmlns:a16="http://schemas.microsoft.com/office/drawing/2014/main" id="{37B12D88-62F6-462F-9E9D-23F6A3FE2B7C}"/>
              </a:ext>
            </a:extLst>
          </p:cNvPr>
          <p:cNvPicPr>
            <a:picLocks noChangeAspect="1"/>
          </p:cNvPicPr>
          <p:nvPr/>
        </p:nvPicPr>
        <p:blipFill rotWithShape="1">
          <a:blip r:embed="rId5"/>
          <a:srcRect l="2740" t="47595" r="49030" b="3634"/>
          <a:stretch/>
        </p:blipFill>
        <p:spPr>
          <a:xfrm>
            <a:off x="8424035" y="1857064"/>
            <a:ext cx="3653487" cy="1929931"/>
          </a:xfrm>
          <a:prstGeom prst="rect">
            <a:avLst/>
          </a:prstGeom>
        </p:spPr>
      </p:pic>
      <p:sp>
        <p:nvSpPr>
          <p:cNvPr id="2" name="TextBox 1">
            <a:extLst>
              <a:ext uri="{FF2B5EF4-FFF2-40B4-BE49-F238E27FC236}">
                <a16:creationId xmlns:a16="http://schemas.microsoft.com/office/drawing/2014/main" id="{92CC4D2B-3B13-4C1C-8CE6-80C8BD5CB6C0}"/>
              </a:ext>
            </a:extLst>
          </p:cNvPr>
          <p:cNvSpPr txBox="1"/>
          <p:nvPr/>
        </p:nvSpPr>
        <p:spPr>
          <a:xfrm>
            <a:off x="9071534" y="6432662"/>
            <a:ext cx="1708793" cy="369332"/>
          </a:xfrm>
          <a:prstGeom prst="rect">
            <a:avLst/>
          </a:prstGeom>
          <a:noFill/>
        </p:spPr>
        <p:txBody>
          <a:bodyPr wrap="square" rtlCol="0">
            <a:spAutoFit/>
          </a:bodyPr>
          <a:lstStyle/>
          <a:p>
            <a:r>
              <a:rPr lang="en-US" dirty="0"/>
              <a:t>Created by Ali</a:t>
            </a:r>
          </a:p>
        </p:txBody>
      </p:sp>
    </p:spTree>
    <p:extLst>
      <p:ext uri="{BB962C8B-B14F-4D97-AF65-F5344CB8AC3E}">
        <p14:creationId xmlns:p14="http://schemas.microsoft.com/office/powerpoint/2010/main" val="352888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95CC3BBD-88CA-53E1-768A-1851FEE5446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11</a:t>
            </a:fld>
            <a:r>
              <a:rPr lang="en-US" dirty="0"/>
              <a:t>  / 20</a:t>
            </a:r>
          </a:p>
        </p:txBody>
      </p:sp>
      <p:sp>
        <p:nvSpPr>
          <p:cNvPr id="12" name="Rectangle 11">
            <a:extLst>
              <a:ext uri="{FF2B5EF4-FFF2-40B4-BE49-F238E27FC236}">
                <a16:creationId xmlns:a16="http://schemas.microsoft.com/office/drawing/2014/main" id="{EA4B18B1-DC3A-88D1-FD9A-EAA068DE1A5C}"/>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pic>
        <p:nvPicPr>
          <p:cNvPr id="14" name="Picture 2" descr="Fachhochschule Dortmund – Wikipedia">
            <a:extLst>
              <a:ext uri="{FF2B5EF4-FFF2-40B4-BE49-F238E27FC236}">
                <a16:creationId xmlns:a16="http://schemas.microsoft.com/office/drawing/2014/main" id="{29C3DBF0-C67A-C3BA-E8B7-AAB2F5D7D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0F7EC9-BDBD-47A4-BA07-6AA0EC98911A}"/>
              </a:ext>
            </a:extLst>
          </p:cNvPr>
          <p:cNvSpPr txBox="1"/>
          <p:nvPr/>
        </p:nvSpPr>
        <p:spPr>
          <a:xfrm>
            <a:off x="3559308" y="2948442"/>
            <a:ext cx="5051292" cy="1107996"/>
          </a:xfrm>
          <a:prstGeom prst="rect">
            <a:avLst/>
          </a:prstGeom>
          <a:noFill/>
        </p:spPr>
        <p:txBody>
          <a:bodyPr wrap="square" rtlCol="0">
            <a:spAutoFit/>
          </a:bodyPr>
          <a:lstStyle/>
          <a:p>
            <a:r>
              <a:rPr lang="en-US" sz="6600" b="1" dirty="0">
                <a:ln>
                  <a:solidFill>
                    <a:schemeClr val="accent2">
                      <a:lumMod val="50000"/>
                    </a:schemeClr>
                  </a:solidFill>
                </a:ln>
                <a:solidFill>
                  <a:srgbClr val="F16010"/>
                </a:solidFill>
                <a:latin typeface="+mj-lt"/>
                <a:ea typeface="+mj-ea"/>
                <a:cs typeface="+mj-cs"/>
              </a:rPr>
              <a:t>Verification</a:t>
            </a:r>
            <a:endParaRPr lang="en-US" sz="5400" b="1" dirty="0">
              <a:ln>
                <a:solidFill>
                  <a:schemeClr val="accent2">
                    <a:lumMod val="50000"/>
                  </a:schemeClr>
                </a:solidFill>
              </a:ln>
              <a:solidFill>
                <a:srgbClr val="F16010"/>
              </a:solidFill>
              <a:latin typeface="+mj-lt"/>
              <a:ea typeface="+mj-ea"/>
              <a:cs typeface="+mj-cs"/>
            </a:endParaRPr>
          </a:p>
        </p:txBody>
      </p:sp>
    </p:spTree>
    <p:extLst>
      <p:ext uri="{BB962C8B-B14F-4D97-AF65-F5344CB8AC3E}">
        <p14:creationId xmlns:p14="http://schemas.microsoft.com/office/powerpoint/2010/main" val="323469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4286F6-4A95-1101-E4DA-6FDE9A29589F}"/>
              </a:ext>
            </a:extLst>
          </p:cNvPr>
          <p:cNvSpPr>
            <a:spLocks noGrp="1"/>
          </p:cNvSpPr>
          <p:nvPr>
            <p:ph type="sldNum" sz="quarter" idx="12"/>
          </p:nvPr>
        </p:nvSpPr>
        <p:spPr/>
        <p:txBody>
          <a:bodyPr/>
          <a:lstStyle/>
          <a:p>
            <a:fld id="{B2DC25EE-239B-4C5F-AAD1-255A7D5F1EE2}" type="slidenum">
              <a:rPr lang="en-US" smtClean="0"/>
              <a:pPr/>
              <a:t>12</a:t>
            </a:fld>
            <a:r>
              <a:rPr lang="en-US" dirty="0"/>
              <a:t> / 20 </a:t>
            </a:r>
          </a:p>
        </p:txBody>
      </p:sp>
      <p:sp>
        <p:nvSpPr>
          <p:cNvPr id="12" name="Rectangle 11">
            <a:extLst>
              <a:ext uri="{FF2B5EF4-FFF2-40B4-BE49-F238E27FC236}">
                <a16:creationId xmlns:a16="http://schemas.microsoft.com/office/drawing/2014/main" id="{7ED3DB8E-6DD8-1000-D3E2-B4D8B0D914FD}"/>
              </a:ext>
            </a:extLst>
          </p:cNvPr>
          <p:cNvSpPr/>
          <p:nvPr/>
        </p:nvSpPr>
        <p:spPr>
          <a:xfrm>
            <a:off x="12357"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13" name="Title 1">
            <a:extLst>
              <a:ext uri="{FF2B5EF4-FFF2-40B4-BE49-F238E27FC236}">
                <a16:creationId xmlns:a16="http://schemas.microsoft.com/office/drawing/2014/main" id="{A928DD7C-B347-9211-0C55-D6F16C85FF0C}"/>
              </a:ext>
            </a:extLst>
          </p:cNvPr>
          <p:cNvSpPr txBox="1">
            <a:spLocks/>
          </p:cNvSpPr>
          <p:nvPr/>
        </p:nvSpPr>
        <p:spPr>
          <a:xfrm>
            <a:off x="123566" y="545648"/>
            <a:ext cx="12068434"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3600" b="1" dirty="0">
                <a:ln>
                  <a:solidFill>
                    <a:schemeClr val="accent2">
                      <a:lumMod val="50000"/>
                    </a:schemeClr>
                  </a:solidFill>
                </a:ln>
                <a:solidFill>
                  <a:srgbClr val="F16010"/>
                </a:solidFill>
              </a:rPr>
              <a:t>MATLAB - </a:t>
            </a:r>
            <a:r>
              <a:rPr lang="en-GB" sz="3600" b="1" dirty="0">
                <a:ln>
                  <a:solidFill>
                    <a:schemeClr val="accent2">
                      <a:lumMod val="50000"/>
                    </a:schemeClr>
                  </a:solidFill>
                </a:ln>
                <a:solidFill>
                  <a:srgbClr val="F16010"/>
                </a:solidFill>
              </a:rPr>
              <a:t>Generate 12-bit offset binary data with phase shift</a:t>
            </a:r>
            <a:endParaRPr lang="en-DE" sz="3600" b="1" dirty="0">
              <a:ln>
                <a:solidFill>
                  <a:schemeClr val="accent2">
                    <a:lumMod val="50000"/>
                  </a:schemeClr>
                </a:solidFill>
              </a:ln>
              <a:solidFill>
                <a:srgbClr val="F16010"/>
              </a:solidFill>
            </a:endParaRPr>
          </a:p>
        </p:txBody>
      </p:sp>
      <p:sp>
        <p:nvSpPr>
          <p:cNvPr id="9" name="TextBox 8">
            <a:extLst>
              <a:ext uri="{FF2B5EF4-FFF2-40B4-BE49-F238E27FC236}">
                <a16:creationId xmlns:a16="http://schemas.microsoft.com/office/drawing/2014/main" id="{BCC9C9B6-EC6C-3366-1593-2690030622D9}"/>
              </a:ext>
            </a:extLst>
          </p:cNvPr>
          <p:cNvSpPr txBox="1"/>
          <p:nvPr/>
        </p:nvSpPr>
        <p:spPr>
          <a:xfrm>
            <a:off x="975537" y="1922162"/>
            <a:ext cx="9183219" cy="1015663"/>
          </a:xfrm>
          <a:prstGeom prst="rect">
            <a:avLst/>
          </a:prstGeom>
          <a:solidFill>
            <a:srgbClr val="F2F2F2"/>
          </a:solidFill>
        </p:spPr>
        <p:txBody>
          <a:bodyPr wrap="square">
            <a:spAutoFit/>
          </a:bodyPr>
          <a:lstStyle/>
          <a:p>
            <a:r>
              <a:rPr lang="de-DE" sz="2000" b="0" i="0" dirty="0">
                <a:effectLst/>
                <a:latin typeface="Menlo"/>
              </a:rPr>
              <a:t>sine_freq = [150e3 149e3 151e3 5e3 200e3] ; </a:t>
            </a:r>
            <a:r>
              <a:rPr lang="de-DE" sz="2000" b="0" i="0" dirty="0">
                <a:solidFill>
                  <a:srgbClr val="008013"/>
                </a:solidFill>
                <a:effectLst/>
                <a:latin typeface="Menlo"/>
              </a:rPr>
              <a:t>% Different frequ</a:t>
            </a:r>
            <a:r>
              <a:rPr lang="en-DE" sz="2000" b="0" i="0" dirty="0">
                <a:solidFill>
                  <a:srgbClr val="008013"/>
                </a:solidFill>
                <a:effectLst/>
                <a:latin typeface="Menlo"/>
              </a:rPr>
              <a:t>e</a:t>
            </a:r>
            <a:r>
              <a:rPr lang="de-DE" sz="2000" b="0" i="0" dirty="0" err="1">
                <a:solidFill>
                  <a:srgbClr val="008013"/>
                </a:solidFill>
                <a:effectLst/>
                <a:latin typeface="Menlo"/>
              </a:rPr>
              <a:t>ncies</a:t>
            </a:r>
            <a:r>
              <a:rPr lang="de-DE" sz="2000" b="0" i="0" dirty="0">
                <a:solidFill>
                  <a:srgbClr val="008013"/>
                </a:solidFill>
                <a:effectLst/>
                <a:latin typeface="Menlo"/>
              </a:rPr>
              <a:t> </a:t>
            </a:r>
            <a:r>
              <a:rPr lang="de-DE" sz="2000" b="0" i="0" dirty="0" err="1">
                <a:solidFill>
                  <a:srgbClr val="008013"/>
                </a:solidFill>
                <a:effectLst/>
                <a:latin typeface="Menlo"/>
              </a:rPr>
              <a:t>for</a:t>
            </a:r>
            <a:r>
              <a:rPr lang="de-DE" sz="2000" b="0" i="0" dirty="0">
                <a:solidFill>
                  <a:srgbClr val="008013"/>
                </a:solidFill>
                <a:effectLst/>
                <a:latin typeface="Menlo"/>
              </a:rPr>
              <a:t> sine </a:t>
            </a:r>
            <a:r>
              <a:rPr lang="de-DE" sz="2000" b="0" i="0" dirty="0" err="1">
                <a:solidFill>
                  <a:srgbClr val="008013"/>
                </a:solidFill>
                <a:effectLst/>
                <a:latin typeface="Menlo"/>
              </a:rPr>
              <a:t>waves</a:t>
            </a:r>
            <a:endParaRPr lang="de-DE" sz="2000" b="0" i="0" dirty="0">
              <a:effectLst/>
              <a:latin typeface="Menlo"/>
            </a:endParaRPr>
          </a:p>
          <a:p>
            <a:endParaRPr lang="en-DE" sz="2000" b="0" i="0" dirty="0">
              <a:effectLst/>
              <a:latin typeface="Menlo"/>
            </a:endParaRPr>
          </a:p>
          <a:p>
            <a:r>
              <a:rPr lang="en-GB" sz="2000" b="0" i="0" dirty="0">
                <a:effectLst/>
                <a:latin typeface="Menlo"/>
              </a:rPr>
              <a:t>phases = [0 30 45 90 120] ; </a:t>
            </a:r>
            <a:r>
              <a:rPr lang="en-GB" sz="2000" b="0" i="0" dirty="0">
                <a:solidFill>
                  <a:srgbClr val="008013"/>
                </a:solidFill>
                <a:effectLst/>
                <a:latin typeface="Menlo"/>
              </a:rPr>
              <a:t>% Different phases in radians</a:t>
            </a:r>
            <a:endParaRPr lang="en-GB" sz="2000" b="0" i="0" dirty="0">
              <a:effectLst/>
              <a:latin typeface="Menlo"/>
            </a:endParaRPr>
          </a:p>
        </p:txBody>
      </p:sp>
      <p:sp>
        <p:nvSpPr>
          <p:cNvPr id="14" name="TextBox 13">
            <a:extLst>
              <a:ext uri="{FF2B5EF4-FFF2-40B4-BE49-F238E27FC236}">
                <a16:creationId xmlns:a16="http://schemas.microsoft.com/office/drawing/2014/main" id="{E203F82E-19BA-9F96-8DB6-EB22149696CD}"/>
              </a:ext>
            </a:extLst>
          </p:cNvPr>
          <p:cNvSpPr txBox="1"/>
          <p:nvPr/>
        </p:nvSpPr>
        <p:spPr>
          <a:xfrm>
            <a:off x="975537" y="3079889"/>
            <a:ext cx="9183219" cy="2246769"/>
          </a:xfrm>
          <a:prstGeom prst="rect">
            <a:avLst/>
          </a:prstGeom>
          <a:solidFill>
            <a:srgbClr val="F2F2F2"/>
          </a:solidFill>
        </p:spPr>
        <p:txBody>
          <a:bodyPr wrap="square">
            <a:spAutoFit/>
          </a:bodyPr>
          <a:lstStyle/>
          <a:p>
            <a:r>
              <a:rPr lang="de-DE" sz="2000" b="0" i="0" dirty="0" err="1">
                <a:solidFill>
                  <a:srgbClr val="0E00FF"/>
                </a:solidFill>
                <a:effectLst/>
                <a:latin typeface="Menlo"/>
              </a:rPr>
              <a:t>for</a:t>
            </a:r>
            <a:r>
              <a:rPr lang="de-DE" sz="2000" b="0" i="0" dirty="0">
                <a:solidFill>
                  <a:srgbClr val="0E00FF"/>
                </a:solidFill>
                <a:effectLst/>
                <a:latin typeface="Menlo"/>
              </a:rPr>
              <a:t> </a:t>
            </a:r>
            <a:r>
              <a:rPr lang="de-DE" sz="2000" b="0" i="0" dirty="0">
                <a:effectLst/>
                <a:latin typeface="Menlo"/>
              </a:rPr>
              <a:t>i = 1:length(</a:t>
            </a:r>
            <a:r>
              <a:rPr lang="de-DE" sz="2000" b="0" i="0" dirty="0" err="1">
                <a:effectLst/>
                <a:latin typeface="Menlo"/>
              </a:rPr>
              <a:t>sine_freq</a:t>
            </a:r>
            <a:r>
              <a:rPr lang="de-DE" sz="2000" b="0" i="0" dirty="0">
                <a:effectLst/>
                <a:latin typeface="Menlo"/>
              </a:rPr>
              <a:t>)</a:t>
            </a:r>
          </a:p>
          <a:p>
            <a:pPr lvl="1"/>
            <a:r>
              <a:rPr lang="de-DE" sz="2000" b="0" i="0" dirty="0" err="1">
                <a:solidFill>
                  <a:srgbClr val="0E00FF"/>
                </a:solidFill>
                <a:effectLst/>
                <a:latin typeface="Menlo"/>
              </a:rPr>
              <a:t>for</a:t>
            </a:r>
            <a:r>
              <a:rPr lang="de-DE" sz="2000" b="0" i="0" dirty="0">
                <a:solidFill>
                  <a:srgbClr val="0E00FF"/>
                </a:solidFill>
                <a:effectLst/>
                <a:latin typeface="Menlo"/>
              </a:rPr>
              <a:t> </a:t>
            </a:r>
            <a:r>
              <a:rPr lang="de-DE" sz="2000" b="0" i="0" dirty="0">
                <a:effectLst/>
                <a:latin typeface="Menlo"/>
              </a:rPr>
              <a:t>j = 1:length(</a:t>
            </a:r>
            <a:r>
              <a:rPr lang="de-DE" sz="2000" b="0" i="0" dirty="0" err="1">
                <a:effectLst/>
                <a:latin typeface="Menlo"/>
              </a:rPr>
              <a:t>phases</a:t>
            </a:r>
            <a:r>
              <a:rPr lang="de-DE" sz="2000" b="0" i="0" dirty="0">
                <a:effectLst/>
                <a:latin typeface="Menlo"/>
              </a:rPr>
              <a:t>)</a:t>
            </a:r>
          </a:p>
          <a:p>
            <a:pPr lvl="1"/>
            <a:r>
              <a:rPr lang="de-DE" sz="2000" b="0" i="0" dirty="0">
                <a:effectLst/>
                <a:latin typeface="Menlo"/>
              </a:rPr>
              <a:t>data(:,1) = round((sin(2*pi*sine_freq(i) *t + phases(j)* pi/180) + 5) *100); </a:t>
            </a:r>
          </a:p>
          <a:p>
            <a:pPr lvl="1"/>
            <a:r>
              <a:rPr lang="de-DE" sz="2000" b="0" i="0" dirty="0" err="1">
                <a:effectLst/>
                <a:latin typeface="Menlo"/>
              </a:rPr>
              <a:t>filename</a:t>
            </a:r>
            <a:r>
              <a:rPr lang="de-DE" sz="2000" b="0" i="0" dirty="0">
                <a:effectLst/>
                <a:latin typeface="Menlo"/>
              </a:rPr>
              <a:t> = </a:t>
            </a:r>
            <a:r>
              <a:rPr lang="de-DE" sz="2000" b="0" i="0" dirty="0">
                <a:solidFill>
                  <a:srgbClr val="A709F5"/>
                </a:solidFill>
                <a:effectLst/>
                <a:latin typeface="Menlo"/>
              </a:rPr>
              <a:t>'sine_'</a:t>
            </a:r>
            <a:r>
              <a:rPr lang="de-DE" sz="2000" b="0" i="0" dirty="0">
                <a:effectLst/>
                <a:latin typeface="Menlo"/>
              </a:rPr>
              <a:t>+</a:t>
            </a:r>
            <a:r>
              <a:rPr lang="de-DE" sz="2000" b="0" i="0" dirty="0" err="1">
                <a:effectLst/>
                <a:latin typeface="Menlo"/>
              </a:rPr>
              <a:t>string</a:t>
            </a:r>
            <a:r>
              <a:rPr lang="de-DE" sz="2000" b="0" i="0" dirty="0">
                <a:effectLst/>
                <a:latin typeface="Menlo"/>
              </a:rPr>
              <a:t>(</a:t>
            </a:r>
            <a:r>
              <a:rPr lang="de-DE" sz="2000" b="0" i="0" dirty="0" err="1">
                <a:effectLst/>
                <a:latin typeface="Menlo"/>
              </a:rPr>
              <a:t>sine_freq</a:t>
            </a:r>
            <a:r>
              <a:rPr lang="de-DE" sz="2000" b="0" i="0" dirty="0">
                <a:effectLst/>
                <a:latin typeface="Menlo"/>
              </a:rPr>
              <a:t>(i)) + </a:t>
            </a:r>
            <a:r>
              <a:rPr lang="de-DE" sz="2000" b="0" i="0" dirty="0">
                <a:solidFill>
                  <a:srgbClr val="A709F5"/>
                </a:solidFill>
                <a:effectLst/>
                <a:latin typeface="Menlo"/>
              </a:rPr>
              <a:t>'KHz_' </a:t>
            </a:r>
            <a:r>
              <a:rPr lang="de-DE" sz="2000" b="0" i="0" dirty="0">
                <a:effectLst/>
                <a:latin typeface="Menlo"/>
              </a:rPr>
              <a:t>+</a:t>
            </a:r>
            <a:r>
              <a:rPr lang="de-DE" sz="2000" b="0" i="0" dirty="0" err="1">
                <a:effectLst/>
                <a:latin typeface="Menlo"/>
              </a:rPr>
              <a:t>string</a:t>
            </a:r>
            <a:r>
              <a:rPr lang="de-DE" sz="2000" b="0" i="0" dirty="0">
                <a:effectLst/>
                <a:latin typeface="Menlo"/>
              </a:rPr>
              <a:t>(</a:t>
            </a:r>
            <a:r>
              <a:rPr lang="de-DE" sz="2000" b="0" i="0" dirty="0" err="1">
                <a:effectLst/>
                <a:latin typeface="Menlo"/>
              </a:rPr>
              <a:t>phases</a:t>
            </a:r>
            <a:r>
              <a:rPr lang="de-DE" sz="2000" b="0" i="0" dirty="0">
                <a:effectLst/>
                <a:latin typeface="Menlo"/>
              </a:rPr>
              <a:t>(j)) + </a:t>
            </a:r>
            <a:r>
              <a:rPr lang="de-DE" sz="2000" b="0" i="0" dirty="0">
                <a:solidFill>
                  <a:srgbClr val="A709F5"/>
                </a:solidFill>
                <a:effectLst/>
                <a:latin typeface="Menlo"/>
              </a:rPr>
              <a:t>'deg.txt'</a:t>
            </a:r>
            <a:r>
              <a:rPr lang="de-DE" sz="2000" b="0" i="0" dirty="0">
                <a:effectLst/>
                <a:latin typeface="Menlo"/>
              </a:rPr>
              <a:t>;</a:t>
            </a:r>
          </a:p>
          <a:p>
            <a:pPr lvl="1"/>
            <a:r>
              <a:rPr lang="de-DE" sz="2000" b="0" i="0" dirty="0" err="1">
                <a:effectLst/>
                <a:latin typeface="Menlo"/>
              </a:rPr>
              <a:t>dlmwrite</a:t>
            </a:r>
            <a:r>
              <a:rPr lang="de-DE" sz="2000" b="0" i="0" dirty="0">
                <a:effectLst/>
                <a:latin typeface="Menlo"/>
              </a:rPr>
              <a:t>(</a:t>
            </a:r>
            <a:r>
              <a:rPr lang="de-DE" sz="2000" b="0" i="0" dirty="0" err="1">
                <a:effectLst/>
                <a:latin typeface="Menlo"/>
              </a:rPr>
              <a:t>filename</a:t>
            </a:r>
            <a:r>
              <a:rPr lang="de-DE" sz="2000" b="0" i="0" dirty="0">
                <a:effectLst/>
                <a:latin typeface="Menlo"/>
              </a:rPr>
              <a:t>, </a:t>
            </a:r>
            <a:r>
              <a:rPr lang="de-DE" sz="2000" b="0" i="0" dirty="0" err="1">
                <a:effectLst/>
                <a:latin typeface="Menlo"/>
              </a:rPr>
              <a:t>data</a:t>
            </a:r>
            <a:r>
              <a:rPr lang="de-DE" sz="2000" b="0" i="0" dirty="0">
                <a:effectLst/>
                <a:latin typeface="Menlo"/>
              </a:rPr>
              <a:t>(:,1), </a:t>
            </a:r>
            <a:r>
              <a:rPr lang="de-DE" sz="2000" b="0" i="0" dirty="0">
                <a:solidFill>
                  <a:srgbClr val="A709F5"/>
                </a:solidFill>
                <a:effectLst/>
                <a:latin typeface="Menlo"/>
              </a:rPr>
              <a:t>' '</a:t>
            </a:r>
            <a:r>
              <a:rPr lang="de-DE" sz="2000" b="0" i="0" dirty="0">
                <a:effectLst/>
                <a:latin typeface="Menlo"/>
              </a:rPr>
              <a:t>);</a:t>
            </a:r>
          </a:p>
          <a:p>
            <a:pPr lvl="1"/>
            <a:r>
              <a:rPr lang="de-DE" sz="2000" b="0" i="0" dirty="0">
                <a:solidFill>
                  <a:srgbClr val="0E00FF"/>
                </a:solidFill>
                <a:effectLst/>
                <a:latin typeface="Menlo"/>
              </a:rPr>
              <a:t>end</a:t>
            </a:r>
            <a:endParaRPr lang="de-DE" sz="2000" b="0" i="0" dirty="0">
              <a:effectLst/>
              <a:latin typeface="Menlo"/>
            </a:endParaRPr>
          </a:p>
          <a:p>
            <a:r>
              <a:rPr lang="de-DE" sz="2000" b="0" i="0" dirty="0">
                <a:solidFill>
                  <a:srgbClr val="0E00FF"/>
                </a:solidFill>
                <a:effectLst/>
                <a:latin typeface="Menlo"/>
              </a:rPr>
              <a:t>end</a:t>
            </a:r>
            <a:endParaRPr lang="de-DE" sz="2000" b="0" i="0" dirty="0">
              <a:effectLst/>
              <a:latin typeface="Menlo"/>
            </a:endParaRPr>
          </a:p>
        </p:txBody>
      </p:sp>
      <p:pic>
        <p:nvPicPr>
          <p:cNvPr id="21" name="Picture 2" descr="Fachhochschule Dortmund – Wikipedia">
            <a:extLst>
              <a:ext uri="{FF2B5EF4-FFF2-40B4-BE49-F238E27FC236}">
                <a16:creationId xmlns:a16="http://schemas.microsoft.com/office/drawing/2014/main" id="{F7581AD7-A707-3DF0-B1BA-05C0C5037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5F17FD0-274B-4465-BC83-E064B3602FFD}"/>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136111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4286F6-4A95-1101-E4DA-6FDE9A29589F}"/>
              </a:ext>
            </a:extLst>
          </p:cNvPr>
          <p:cNvSpPr>
            <a:spLocks noGrp="1"/>
          </p:cNvSpPr>
          <p:nvPr>
            <p:ph type="sldNum" sz="quarter" idx="12"/>
          </p:nvPr>
        </p:nvSpPr>
        <p:spPr/>
        <p:txBody>
          <a:bodyPr/>
          <a:lstStyle/>
          <a:p>
            <a:fld id="{B2DC25EE-239B-4C5F-AAD1-255A7D5F1EE2}" type="slidenum">
              <a:rPr lang="en-US" smtClean="0"/>
              <a:pPr/>
              <a:t>13</a:t>
            </a:fld>
            <a:r>
              <a:rPr lang="en-US" dirty="0"/>
              <a:t>  / 20</a:t>
            </a:r>
          </a:p>
        </p:txBody>
      </p:sp>
      <p:sp>
        <p:nvSpPr>
          <p:cNvPr id="12" name="Rectangle 11">
            <a:extLst>
              <a:ext uri="{FF2B5EF4-FFF2-40B4-BE49-F238E27FC236}">
                <a16:creationId xmlns:a16="http://schemas.microsoft.com/office/drawing/2014/main" id="{7ED3DB8E-6DD8-1000-D3E2-B4D8B0D914FD}"/>
              </a:ext>
            </a:extLst>
          </p:cNvPr>
          <p:cNvSpPr/>
          <p:nvPr/>
        </p:nvSpPr>
        <p:spPr>
          <a:xfrm>
            <a:off x="12357"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13" name="Title 1">
            <a:extLst>
              <a:ext uri="{FF2B5EF4-FFF2-40B4-BE49-F238E27FC236}">
                <a16:creationId xmlns:a16="http://schemas.microsoft.com/office/drawing/2014/main" id="{A928DD7C-B347-9211-0C55-D6F16C85FF0C}"/>
              </a:ext>
            </a:extLst>
          </p:cNvPr>
          <p:cNvSpPr txBox="1">
            <a:spLocks/>
          </p:cNvSpPr>
          <p:nvPr/>
        </p:nvSpPr>
        <p:spPr>
          <a:xfrm>
            <a:off x="123566" y="545648"/>
            <a:ext cx="12068434"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n>
                  <a:solidFill>
                    <a:schemeClr val="accent2">
                      <a:lumMod val="50000"/>
                    </a:schemeClr>
                  </a:solidFill>
                </a:ln>
                <a:solidFill>
                  <a:srgbClr val="F16010"/>
                </a:solidFill>
              </a:rPr>
              <a:t>Scaled and Shifted Input Signal</a:t>
            </a:r>
            <a:endParaRPr lang="en-DE" sz="3600" b="1" dirty="0">
              <a:ln>
                <a:solidFill>
                  <a:schemeClr val="accent2">
                    <a:lumMod val="50000"/>
                  </a:schemeClr>
                </a:solidFill>
              </a:ln>
              <a:solidFill>
                <a:srgbClr val="F16010"/>
              </a:solidFill>
            </a:endParaRPr>
          </a:p>
        </p:txBody>
      </p:sp>
      <p:pic>
        <p:nvPicPr>
          <p:cNvPr id="6" name="Picture 5">
            <a:extLst>
              <a:ext uri="{FF2B5EF4-FFF2-40B4-BE49-F238E27FC236}">
                <a16:creationId xmlns:a16="http://schemas.microsoft.com/office/drawing/2014/main" id="{37A6FA47-D9E1-4A09-AA2D-96A13F61DE1C}"/>
              </a:ext>
            </a:extLst>
          </p:cNvPr>
          <p:cNvPicPr>
            <a:picLocks noChangeAspect="1"/>
          </p:cNvPicPr>
          <p:nvPr/>
        </p:nvPicPr>
        <p:blipFill>
          <a:blip r:embed="rId3"/>
          <a:stretch>
            <a:fillRect/>
          </a:stretch>
        </p:blipFill>
        <p:spPr>
          <a:xfrm>
            <a:off x="210152" y="2353889"/>
            <a:ext cx="3685032" cy="2834640"/>
          </a:xfrm>
          <a:prstGeom prst="rect">
            <a:avLst/>
          </a:prstGeom>
        </p:spPr>
      </p:pic>
      <p:pic>
        <p:nvPicPr>
          <p:cNvPr id="16" name="Picture 15">
            <a:extLst>
              <a:ext uri="{FF2B5EF4-FFF2-40B4-BE49-F238E27FC236}">
                <a16:creationId xmlns:a16="http://schemas.microsoft.com/office/drawing/2014/main" id="{09E91D6A-2208-4763-BFD4-7E7D10726D15}"/>
              </a:ext>
            </a:extLst>
          </p:cNvPr>
          <p:cNvPicPr>
            <a:picLocks noChangeAspect="1"/>
          </p:cNvPicPr>
          <p:nvPr/>
        </p:nvPicPr>
        <p:blipFill>
          <a:blip r:embed="rId4"/>
          <a:stretch>
            <a:fillRect/>
          </a:stretch>
        </p:blipFill>
        <p:spPr>
          <a:xfrm>
            <a:off x="8103742" y="2339907"/>
            <a:ext cx="3756915" cy="2834640"/>
          </a:xfrm>
          <a:prstGeom prst="rect">
            <a:avLst/>
          </a:prstGeom>
        </p:spPr>
      </p:pic>
      <p:pic>
        <p:nvPicPr>
          <p:cNvPr id="17" name="Picture 2" descr="Fachhochschule Dortmund – Wikipedia">
            <a:extLst>
              <a:ext uri="{FF2B5EF4-FFF2-40B4-BE49-F238E27FC236}">
                <a16:creationId xmlns:a16="http://schemas.microsoft.com/office/drawing/2014/main" id="{58B9B7F5-7B08-40C2-9DF3-82123133E5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59A1A21-941B-47AA-801A-9B7A1F950827}"/>
              </a:ext>
            </a:extLst>
          </p:cNvPr>
          <p:cNvPicPr>
            <a:picLocks noChangeAspect="1"/>
          </p:cNvPicPr>
          <p:nvPr/>
        </p:nvPicPr>
        <p:blipFill>
          <a:blip r:embed="rId6"/>
          <a:stretch>
            <a:fillRect/>
          </a:stretch>
        </p:blipFill>
        <p:spPr>
          <a:xfrm>
            <a:off x="4111663" y="2353889"/>
            <a:ext cx="3683012" cy="2834640"/>
          </a:xfrm>
          <a:prstGeom prst="rect">
            <a:avLst/>
          </a:prstGeom>
        </p:spPr>
      </p:pic>
      <p:sp>
        <p:nvSpPr>
          <p:cNvPr id="14" name="TextBox 13">
            <a:extLst>
              <a:ext uri="{FF2B5EF4-FFF2-40B4-BE49-F238E27FC236}">
                <a16:creationId xmlns:a16="http://schemas.microsoft.com/office/drawing/2014/main" id="{0C0E22A5-CD96-4B32-A855-3179CA6CE81B}"/>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221043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276FDA4-4B42-EC54-9470-169AFE0364F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14</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4800" b="1" dirty="0">
                <a:ln>
                  <a:solidFill>
                    <a:schemeClr val="accent2">
                      <a:lumMod val="50000"/>
                    </a:schemeClr>
                  </a:solidFill>
                </a:ln>
                <a:solidFill>
                  <a:srgbClr val="F16010"/>
                </a:solidFill>
              </a:rPr>
              <a:t>VHDL TEST BENCH</a:t>
            </a:r>
          </a:p>
        </p:txBody>
      </p:sp>
      <p:sp>
        <p:nvSpPr>
          <p:cNvPr id="38" name="Arrow: Bent 37">
            <a:extLst>
              <a:ext uri="{FF2B5EF4-FFF2-40B4-BE49-F238E27FC236}">
                <a16:creationId xmlns:a16="http://schemas.microsoft.com/office/drawing/2014/main" id="{2159C4BE-BA53-7C82-29B9-46CF1417A36A}"/>
              </a:ext>
            </a:extLst>
          </p:cNvPr>
          <p:cNvSpPr/>
          <p:nvPr/>
        </p:nvSpPr>
        <p:spPr>
          <a:xfrm flipV="1">
            <a:off x="9303418" y="2870417"/>
            <a:ext cx="595563" cy="453935"/>
          </a:xfrm>
          <a:prstGeom prst="bentArrow">
            <a:avLst/>
          </a:prstGeom>
          <a:solidFill>
            <a:srgbClr val="F160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15" name="TextBox 14">
            <a:extLst>
              <a:ext uri="{FF2B5EF4-FFF2-40B4-BE49-F238E27FC236}">
                <a16:creationId xmlns:a16="http://schemas.microsoft.com/office/drawing/2014/main" id="{C79136C6-83FE-4B8E-85C3-E54A019D817F}"/>
              </a:ext>
            </a:extLst>
          </p:cNvPr>
          <p:cNvSpPr txBox="1"/>
          <p:nvPr/>
        </p:nvSpPr>
        <p:spPr>
          <a:xfrm>
            <a:off x="9071534" y="6432662"/>
            <a:ext cx="1708793" cy="369332"/>
          </a:xfrm>
          <a:prstGeom prst="rect">
            <a:avLst/>
          </a:prstGeom>
          <a:noFill/>
        </p:spPr>
        <p:txBody>
          <a:bodyPr wrap="square" rtlCol="0">
            <a:spAutoFit/>
          </a:bodyPr>
          <a:lstStyle/>
          <a:p>
            <a:r>
              <a:rPr lang="en-US" dirty="0"/>
              <a:t>Created by Ali</a:t>
            </a:r>
          </a:p>
        </p:txBody>
      </p:sp>
      <p:pic>
        <p:nvPicPr>
          <p:cNvPr id="24" name="Picture 2" descr="Fachhochschule Dortmund – Wikipedia">
            <a:extLst>
              <a:ext uri="{FF2B5EF4-FFF2-40B4-BE49-F238E27FC236}">
                <a16:creationId xmlns:a16="http://schemas.microsoft.com/office/drawing/2014/main" id="{B1050B88-6183-4FCC-8D96-7A8F34B6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199" y="5469222"/>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4052C073-F51A-4A56-B34A-BAF5EAE4C167}"/>
              </a:ext>
            </a:extLst>
          </p:cNvPr>
          <p:cNvPicPr>
            <a:picLocks noChangeAspect="1"/>
          </p:cNvPicPr>
          <p:nvPr/>
        </p:nvPicPr>
        <p:blipFill>
          <a:blip r:embed="rId4"/>
          <a:stretch>
            <a:fillRect/>
          </a:stretch>
        </p:blipFill>
        <p:spPr>
          <a:xfrm>
            <a:off x="-28003" y="1815009"/>
            <a:ext cx="8417092" cy="5040851"/>
          </a:xfrm>
          <a:prstGeom prst="rect">
            <a:avLst/>
          </a:prstGeom>
        </p:spPr>
      </p:pic>
      <p:pic>
        <p:nvPicPr>
          <p:cNvPr id="33" name="Picture 32">
            <a:extLst>
              <a:ext uri="{FF2B5EF4-FFF2-40B4-BE49-F238E27FC236}">
                <a16:creationId xmlns:a16="http://schemas.microsoft.com/office/drawing/2014/main" id="{080F6EFD-4DF2-4427-A725-0C13865A988F}"/>
              </a:ext>
            </a:extLst>
          </p:cNvPr>
          <p:cNvPicPr>
            <a:picLocks noChangeAspect="1"/>
          </p:cNvPicPr>
          <p:nvPr/>
        </p:nvPicPr>
        <p:blipFill rotWithShape="1">
          <a:blip r:embed="rId5"/>
          <a:srcRect/>
          <a:stretch/>
        </p:blipFill>
        <p:spPr>
          <a:xfrm>
            <a:off x="5571459" y="1756527"/>
            <a:ext cx="6629529" cy="1113890"/>
          </a:xfrm>
          <a:prstGeom prst="rect">
            <a:avLst/>
          </a:prstGeom>
        </p:spPr>
      </p:pic>
      <p:pic>
        <p:nvPicPr>
          <p:cNvPr id="34" name="Picture 33">
            <a:extLst>
              <a:ext uri="{FF2B5EF4-FFF2-40B4-BE49-F238E27FC236}">
                <a16:creationId xmlns:a16="http://schemas.microsoft.com/office/drawing/2014/main" id="{C6B9B052-3F41-4CF8-AA8F-76AAE46B6D48}"/>
              </a:ext>
            </a:extLst>
          </p:cNvPr>
          <p:cNvPicPr>
            <a:picLocks noChangeAspect="1"/>
          </p:cNvPicPr>
          <p:nvPr/>
        </p:nvPicPr>
        <p:blipFill rotWithShape="1">
          <a:blip r:embed="rId6"/>
          <a:srcRect t="2882" b="9152"/>
          <a:stretch/>
        </p:blipFill>
        <p:spPr>
          <a:xfrm>
            <a:off x="7448294" y="3348426"/>
            <a:ext cx="4616116" cy="1107442"/>
          </a:xfrm>
          <a:prstGeom prst="rect">
            <a:avLst/>
          </a:prstGeom>
          <a:ln w="19050">
            <a:solidFill>
              <a:srgbClr val="FF0000"/>
            </a:solidFill>
          </a:ln>
        </p:spPr>
      </p:pic>
    </p:spTree>
    <p:extLst>
      <p:ext uri="{BB962C8B-B14F-4D97-AF65-F5344CB8AC3E}">
        <p14:creationId xmlns:p14="http://schemas.microsoft.com/office/powerpoint/2010/main" val="2341346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27F83-C556-E357-A3A7-4F3156639311}"/>
              </a:ext>
            </a:extLst>
          </p:cNvPr>
          <p:cNvSpPr>
            <a:spLocks noGrp="1"/>
          </p:cNvSpPr>
          <p:nvPr>
            <p:ph type="sldNum" sz="quarter" idx="12"/>
          </p:nvPr>
        </p:nvSpPr>
        <p:spPr/>
        <p:txBody>
          <a:bodyPr/>
          <a:lstStyle/>
          <a:p>
            <a:fld id="{B2DC25EE-239B-4C5F-AAD1-255A7D5F1EE2}" type="slidenum">
              <a:rPr lang="en-US" smtClean="0"/>
              <a:pPr/>
              <a:t>15</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err="1">
                <a:ln>
                  <a:solidFill>
                    <a:schemeClr val="accent2">
                      <a:lumMod val="50000"/>
                    </a:schemeClr>
                  </a:solidFill>
                </a:ln>
                <a:solidFill>
                  <a:srgbClr val="F16010"/>
                </a:solidFill>
              </a:rPr>
              <a:t>EPWave</a:t>
            </a:r>
            <a:r>
              <a:rPr lang="en-US" sz="4800" b="1" dirty="0">
                <a:ln>
                  <a:solidFill>
                    <a:schemeClr val="accent2">
                      <a:lumMod val="50000"/>
                    </a:schemeClr>
                  </a:solidFill>
                </a:ln>
                <a:solidFill>
                  <a:srgbClr val="F16010"/>
                </a:solidFill>
              </a:rPr>
              <a:t> Simulation</a:t>
            </a:r>
            <a:endParaRPr lang="en-DE" sz="4800" b="1" dirty="0">
              <a:ln>
                <a:solidFill>
                  <a:schemeClr val="accent2">
                    <a:lumMod val="50000"/>
                  </a:schemeClr>
                </a:solidFill>
              </a:ln>
              <a:solidFill>
                <a:srgbClr val="F16010"/>
              </a:solidFill>
            </a:endParaRPr>
          </a:p>
        </p:txBody>
      </p:sp>
      <p:pic>
        <p:nvPicPr>
          <p:cNvPr id="17" name="Picture 2" descr="Fachhochschule Dortmund – Wikipedia">
            <a:extLst>
              <a:ext uri="{FF2B5EF4-FFF2-40B4-BE49-F238E27FC236}">
                <a16:creationId xmlns:a16="http://schemas.microsoft.com/office/drawing/2014/main" id="{1629B6C6-9B9E-1972-61F4-9EB0A93F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507378"/>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EF6CE0F-D681-4F83-9121-9DAC99990102}"/>
              </a:ext>
            </a:extLst>
          </p:cNvPr>
          <p:cNvPicPr>
            <a:picLocks noChangeAspect="1"/>
          </p:cNvPicPr>
          <p:nvPr/>
        </p:nvPicPr>
        <p:blipFill>
          <a:blip r:embed="rId4"/>
          <a:stretch>
            <a:fillRect/>
          </a:stretch>
        </p:blipFill>
        <p:spPr>
          <a:xfrm>
            <a:off x="812705" y="2972753"/>
            <a:ext cx="10541095" cy="2377440"/>
          </a:xfrm>
          <a:prstGeom prst="rect">
            <a:avLst/>
          </a:prstGeom>
        </p:spPr>
      </p:pic>
      <p:pic>
        <p:nvPicPr>
          <p:cNvPr id="18" name="Picture 17">
            <a:extLst>
              <a:ext uri="{FF2B5EF4-FFF2-40B4-BE49-F238E27FC236}">
                <a16:creationId xmlns:a16="http://schemas.microsoft.com/office/drawing/2014/main" id="{FD142D66-95CC-4864-9A73-3A79F027353B}"/>
              </a:ext>
            </a:extLst>
          </p:cNvPr>
          <p:cNvPicPr>
            <a:picLocks noChangeAspect="1"/>
          </p:cNvPicPr>
          <p:nvPr/>
        </p:nvPicPr>
        <p:blipFill>
          <a:blip r:embed="rId5"/>
          <a:stretch>
            <a:fillRect/>
          </a:stretch>
        </p:blipFill>
        <p:spPr>
          <a:xfrm>
            <a:off x="385186" y="1891263"/>
            <a:ext cx="5287113" cy="1028844"/>
          </a:xfrm>
          <a:prstGeom prst="rect">
            <a:avLst/>
          </a:prstGeom>
        </p:spPr>
      </p:pic>
      <p:sp>
        <p:nvSpPr>
          <p:cNvPr id="8" name="TextBox 7">
            <a:extLst>
              <a:ext uri="{FF2B5EF4-FFF2-40B4-BE49-F238E27FC236}">
                <a16:creationId xmlns:a16="http://schemas.microsoft.com/office/drawing/2014/main" id="{75FD3306-454E-4D95-8436-9E5CEF78F574}"/>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417121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27F83-C556-E357-A3A7-4F3156639311}"/>
              </a:ext>
            </a:extLst>
          </p:cNvPr>
          <p:cNvSpPr>
            <a:spLocks noGrp="1"/>
          </p:cNvSpPr>
          <p:nvPr>
            <p:ph type="sldNum" sz="quarter" idx="12"/>
          </p:nvPr>
        </p:nvSpPr>
        <p:spPr/>
        <p:txBody>
          <a:bodyPr/>
          <a:lstStyle/>
          <a:p>
            <a:fld id="{B2DC25EE-239B-4C5F-AAD1-255A7D5F1EE2}" type="slidenum">
              <a:rPr lang="en-US" smtClean="0"/>
              <a:pPr/>
              <a:t>16</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err="1">
                <a:ln>
                  <a:solidFill>
                    <a:schemeClr val="accent2">
                      <a:lumMod val="50000"/>
                    </a:schemeClr>
                  </a:solidFill>
                </a:ln>
                <a:solidFill>
                  <a:srgbClr val="F16010"/>
                </a:solidFill>
              </a:rPr>
              <a:t>EPWave</a:t>
            </a:r>
            <a:r>
              <a:rPr lang="en-US" sz="4800" b="1" dirty="0">
                <a:ln>
                  <a:solidFill>
                    <a:schemeClr val="accent2">
                      <a:lumMod val="50000"/>
                    </a:schemeClr>
                  </a:solidFill>
                </a:ln>
                <a:solidFill>
                  <a:srgbClr val="F16010"/>
                </a:solidFill>
              </a:rPr>
              <a:t> Simulation</a:t>
            </a:r>
            <a:endParaRPr lang="en-DE" sz="4800" b="1" dirty="0">
              <a:ln>
                <a:solidFill>
                  <a:schemeClr val="accent2">
                    <a:lumMod val="50000"/>
                  </a:schemeClr>
                </a:solidFill>
              </a:ln>
              <a:solidFill>
                <a:srgbClr val="F16010"/>
              </a:solidFill>
            </a:endParaRPr>
          </a:p>
        </p:txBody>
      </p:sp>
      <p:pic>
        <p:nvPicPr>
          <p:cNvPr id="17" name="Picture 2" descr="Fachhochschule Dortmund – Wikipedia">
            <a:extLst>
              <a:ext uri="{FF2B5EF4-FFF2-40B4-BE49-F238E27FC236}">
                <a16:creationId xmlns:a16="http://schemas.microsoft.com/office/drawing/2014/main" id="{1629B6C6-9B9E-1972-61F4-9EB0A93F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507378"/>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D142D66-95CC-4864-9A73-3A79F027353B}"/>
              </a:ext>
            </a:extLst>
          </p:cNvPr>
          <p:cNvPicPr>
            <a:picLocks noChangeAspect="1"/>
          </p:cNvPicPr>
          <p:nvPr/>
        </p:nvPicPr>
        <p:blipFill>
          <a:blip r:embed="rId4"/>
          <a:stretch>
            <a:fillRect/>
          </a:stretch>
        </p:blipFill>
        <p:spPr>
          <a:xfrm>
            <a:off x="555307" y="1923161"/>
            <a:ext cx="5287113" cy="1028844"/>
          </a:xfrm>
          <a:prstGeom prst="rect">
            <a:avLst/>
          </a:prstGeom>
        </p:spPr>
      </p:pic>
      <p:pic>
        <p:nvPicPr>
          <p:cNvPr id="6" name="Picture 5">
            <a:extLst>
              <a:ext uri="{FF2B5EF4-FFF2-40B4-BE49-F238E27FC236}">
                <a16:creationId xmlns:a16="http://schemas.microsoft.com/office/drawing/2014/main" id="{4414A38A-49CA-4D98-8FFC-8B62E330BBFE}"/>
              </a:ext>
            </a:extLst>
          </p:cNvPr>
          <p:cNvPicPr>
            <a:picLocks noChangeAspect="1"/>
          </p:cNvPicPr>
          <p:nvPr/>
        </p:nvPicPr>
        <p:blipFill>
          <a:blip r:embed="rId5"/>
          <a:stretch>
            <a:fillRect/>
          </a:stretch>
        </p:blipFill>
        <p:spPr>
          <a:xfrm>
            <a:off x="686499" y="2646770"/>
            <a:ext cx="10515600" cy="3344455"/>
          </a:xfrm>
          <a:prstGeom prst="rect">
            <a:avLst/>
          </a:prstGeom>
        </p:spPr>
      </p:pic>
      <p:sp>
        <p:nvSpPr>
          <p:cNvPr id="13" name="TextBox 12">
            <a:extLst>
              <a:ext uri="{FF2B5EF4-FFF2-40B4-BE49-F238E27FC236}">
                <a16:creationId xmlns:a16="http://schemas.microsoft.com/office/drawing/2014/main" id="{BE030F72-7E83-4C1A-AC89-E70E35AAFFE2}"/>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173686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27F83-C556-E357-A3A7-4F3156639311}"/>
              </a:ext>
            </a:extLst>
          </p:cNvPr>
          <p:cNvSpPr>
            <a:spLocks noGrp="1"/>
          </p:cNvSpPr>
          <p:nvPr>
            <p:ph type="sldNum" sz="quarter" idx="12"/>
          </p:nvPr>
        </p:nvSpPr>
        <p:spPr/>
        <p:txBody>
          <a:bodyPr/>
          <a:lstStyle/>
          <a:p>
            <a:fld id="{B2DC25EE-239B-4C5F-AAD1-255A7D5F1EE2}" type="slidenum">
              <a:rPr lang="en-US" smtClean="0"/>
              <a:pPr/>
              <a:t>17</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n>
                  <a:solidFill>
                    <a:schemeClr val="accent2">
                      <a:lumMod val="50000"/>
                    </a:schemeClr>
                  </a:solidFill>
                </a:ln>
                <a:solidFill>
                  <a:srgbClr val="F16010"/>
                </a:solidFill>
              </a:rPr>
              <a:t>Result Comparison</a:t>
            </a:r>
            <a:endParaRPr lang="en-DE" sz="4800" b="1" dirty="0">
              <a:ln>
                <a:solidFill>
                  <a:schemeClr val="accent2">
                    <a:lumMod val="50000"/>
                  </a:schemeClr>
                </a:solidFill>
              </a:ln>
              <a:solidFill>
                <a:srgbClr val="F16010"/>
              </a:solidFill>
            </a:endParaRPr>
          </a:p>
        </p:txBody>
      </p:sp>
      <p:sp>
        <p:nvSpPr>
          <p:cNvPr id="22" name="TextBox 21">
            <a:extLst>
              <a:ext uri="{FF2B5EF4-FFF2-40B4-BE49-F238E27FC236}">
                <a16:creationId xmlns:a16="http://schemas.microsoft.com/office/drawing/2014/main" id="{11A65E8B-3141-47F5-950E-D0EC5B664889}"/>
              </a:ext>
            </a:extLst>
          </p:cNvPr>
          <p:cNvSpPr txBox="1"/>
          <p:nvPr/>
        </p:nvSpPr>
        <p:spPr>
          <a:xfrm>
            <a:off x="1122948" y="1912190"/>
            <a:ext cx="8775031" cy="400110"/>
          </a:xfrm>
          <a:prstGeom prst="rect">
            <a:avLst/>
          </a:prstGeom>
          <a:noFill/>
        </p:spPr>
        <p:txBody>
          <a:bodyPr wrap="square">
            <a:spAutoFit/>
          </a:bodyPr>
          <a:lstStyle/>
          <a:p>
            <a:pPr algn="ctr" rtl="0">
              <a:defRPr sz="2128" b="1" i="0" u="none" strike="noStrike" kern="1200" cap="all" spc="120" normalizeH="0" baseline="0">
                <a:solidFill>
                  <a:prstClr val="black">
                    <a:lumMod val="65000"/>
                    <a:lumOff val="35000"/>
                  </a:prstClr>
                </a:solidFill>
                <a:latin typeface="+mn-lt"/>
                <a:ea typeface="+mn-ea"/>
                <a:cs typeface="+mn-cs"/>
              </a:defRPr>
            </a:pPr>
            <a:r>
              <a:rPr lang="en-US" sz="2000" b="1" dirty="0">
                <a:ln>
                  <a:solidFill>
                    <a:schemeClr val="accent2">
                      <a:lumMod val="50000"/>
                    </a:schemeClr>
                  </a:solidFill>
                </a:ln>
                <a:latin typeface="+mj-lt"/>
                <a:ea typeface="+mj-ea"/>
                <a:cs typeface="+mj-cs"/>
              </a:rPr>
              <a:t>150 </a:t>
            </a:r>
            <a:r>
              <a:rPr lang="en-US" sz="2000" b="1" dirty="0" err="1">
                <a:ln>
                  <a:solidFill>
                    <a:schemeClr val="accent2">
                      <a:lumMod val="50000"/>
                    </a:schemeClr>
                  </a:solidFill>
                </a:ln>
                <a:latin typeface="+mj-lt"/>
                <a:ea typeface="+mj-ea"/>
                <a:cs typeface="+mj-cs"/>
              </a:rPr>
              <a:t>Khz</a:t>
            </a:r>
            <a:r>
              <a:rPr lang="en-US" sz="2000" b="1" dirty="0">
                <a:ln>
                  <a:solidFill>
                    <a:schemeClr val="accent2">
                      <a:lumMod val="50000"/>
                    </a:schemeClr>
                  </a:solidFill>
                </a:ln>
                <a:latin typeface="+mj-lt"/>
                <a:ea typeface="+mj-ea"/>
                <a:cs typeface="+mj-cs"/>
              </a:rPr>
              <a:t> signal Detection of sinewave testcases</a:t>
            </a:r>
          </a:p>
        </p:txBody>
      </p:sp>
      <p:pic>
        <p:nvPicPr>
          <p:cNvPr id="12" name="Picture 11">
            <a:extLst>
              <a:ext uri="{FF2B5EF4-FFF2-40B4-BE49-F238E27FC236}">
                <a16:creationId xmlns:a16="http://schemas.microsoft.com/office/drawing/2014/main" id="{08762434-BE64-4C12-B22D-BDCBA0275CC0}"/>
              </a:ext>
            </a:extLst>
          </p:cNvPr>
          <p:cNvPicPr>
            <a:picLocks noChangeAspect="1"/>
          </p:cNvPicPr>
          <p:nvPr/>
        </p:nvPicPr>
        <p:blipFill>
          <a:blip r:embed="rId3"/>
          <a:stretch>
            <a:fillRect/>
          </a:stretch>
        </p:blipFill>
        <p:spPr>
          <a:xfrm>
            <a:off x="938079" y="2912433"/>
            <a:ext cx="3814674" cy="2020484"/>
          </a:xfrm>
          <a:prstGeom prst="rect">
            <a:avLst/>
          </a:prstGeom>
        </p:spPr>
      </p:pic>
      <p:pic>
        <p:nvPicPr>
          <p:cNvPr id="14" name="Picture 13">
            <a:extLst>
              <a:ext uri="{FF2B5EF4-FFF2-40B4-BE49-F238E27FC236}">
                <a16:creationId xmlns:a16="http://schemas.microsoft.com/office/drawing/2014/main" id="{E2492F49-88EF-4642-B21B-32458F544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4425" y="2378335"/>
            <a:ext cx="5851927" cy="3280454"/>
          </a:xfrm>
          <a:prstGeom prst="rect">
            <a:avLst/>
          </a:prstGeom>
        </p:spPr>
      </p:pic>
      <p:pic>
        <p:nvPicPr>
          <p:cNvPr id="18" name="Picture 2" descr="Fachhochschule Dortmund – Wikipedia">
            <a:extLst>
              <a:ext uri="{FF2B5EF4-FFF2-40B4-BE49-F238E27FC236}">
                <a16:creationId xmlns:a16="http://schemas.microsoft.com/office/drawing/2014/main" id="{B4F38F1D-5B94-4E15-ABB2-BBF38AFFEC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E5D88D-F2E9-4F8B-AC2D-7381EF837723}"/>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56532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27F83-C556-E357-A3A7-4F3156639311}"/>
              </a:ext>
            </a:extLst>
          </p:cNvPr>
          <p:cNvSpPr>
            <a:spLocks noGrp="1"/>
          </p:cNvSpPr>
          <p:nvPr>
            <p:ph type="sldNum" sz="quarter" idx="12"/>
          </p:nvPr>
        </p:nvSpPr>
        <p:spPr/>
        <p:txBody>
          <a:bodyPr/>
          <a:lstStyle/>
          <a:p>
            <a:fld id="{B2DC25EE-239B-4C5F-AAD1-255A7D5F1EE2}" type="slidenum">
              <a:rPr lang="en-US" smtClean="0"/>
              <a:pPr/>
              <a:t>18</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n>
                  <a:solidFill>
                    <a:schemeClr val="accent2">
                      <a:lumMod val="50000"/>
                    </a:schemeClr>
                  </a:solidFill>
                </a:ln>
                <a:solidFill>
                  <a:srgbClr val="F16010"/>
                </a:solidFill>
              </a:rPr>
              <a:t>Result Comparison</a:t>
            </a:r>
            <a:endParaRPr lang="en-DE" sz="4800" b="1" dirty="0">
              <a:ln>
                <a:solidFill>
                  <a:schemeClr val="accent2">
                    <a:lumMod val="50000"/>
                  </a:schemeClr>
                </a:solidFill>
              </a:ln>
              <a:solidFill>
                <a:srgbClr val="F16010"/>
              </a:solidFill>
            </a:endParaRPr>
          </a:p>
        </p:txBody>
      </p:sp>
      <p:pic>
        <p:nvPicPr>
          <p:cNvPr id="19" name="Picture 2" descr="Fachhochschule Dortmund – Wikipedia">
            <a:extLst>
              <a:ext uri="{FF2B5EF4-FFF2-40B4-BE49-F238E27FC236}">
                <a16:creationId xmlns:a16="http://schemas.microsoft.com/office/drawing/2014/main" id="{7164FAF2-34B8-4CCB-AE9F-720A15092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1A65E8B-3141-47F5-950E-D0EC5B664889}"/>
              </a:ext>
            </a:extLst>
          </p:cNvPr>
          <p:cNvSpPr txBox="1"/>
          <p:nvPr/>
        </p:nvSpPr>
        <p:spPr>
          <a:xfrm>
            <a:off x="1122948" y="1912190"/>
            <a:ext cx="8775031" cy="400110"/>
          </a:xfrm>
          <a:prstGeom prst="rect">
            <a:avLst/>
          </a:prstGeom>
          <a:noFill/>
        </p:spPr>
        <p:txBody>
          <a:bodyPr wrap="square">
            <a:spAutoFit/>
          </a:bodyPr>
          <a:lstStyle/>
          <a:p>
            <a:pPr algn="ctr" rtl="0">
              <a:defRPr sz="2128" b="1" i="0" u="none" strike="noStrike" kern="1200" cap="all" spc="120" normalizeH="0" baseline="0">
                <a:solidFill>
                  <a:prstClr val="black">
                    <a:lumMod val="65000"/>
                    <a:lumOff val="35000"/>
                  </a:prstClr>
                </a:solidFill>
                <a:latin typeface="+mn-lt"/>
                <a:ea typeface="+mn-ea"/>
                <a:cs typeface="+mn-cs"/>
              </a:defRPr>
            </a:pPr>
            <a:r>
              <a:rPr lang="en-US" sz="2000" b="1" dirty="0">
                <a:ln>
                  <a:solidFill>
                    <a:schemeClr val="accent2">
                      <a:lumMod val="50000"/>
                    </a:schemeClr>
                  </a:solidFill>
                </a:ln>
                <a:latin typeface="+mj-lt"/>
                <a:ea typeface="+mj-ea"/>
                <a:cs typeface="+mj-cs"/>
              </a:rPr>
              <a:t>150 </a:t>
            </a:r>
            <a:r>
              <a:rPr lang="en-US" sz="2000" b="1" dirty="0" err="1">
                <a:ln>
                  <a:solidFill>
                    <a:schemeClr val="accent2">
                      <a:lumMod val="50000"/>
                    </a:schemeClr>
                  </a:solidFill>
                </a:ln>
                <a:latin typeface="+mj-lt"/>
                <a:ea typeface="+mj-ea"/>
                <a:cs typeface="+mj-cs"/>
              </a:rPr>
              <a:t>Khz</a:t>
            </a:r>
            <a:r>
              <a:rPr lang="en-US" sz="2000" b="1" dirty="0">
                <a:ln>
                  <a:solidFill>
                    <a:schemeClr val="accent2">
                      <a:lumMod val="50000"/>
                    </a:schemeClr>
                  </a:solidFill>
                </a:ln>
                <a:latin typeface="+mj-lt"/>
                <a:ea typeface="+mj-ea"/>
                <a:cs typeface="+mj-cs"/>
              </a:rPr>
              <a:t> signal Detection of SQUAREWAVE testcases</a:t>
            </a:r>
          </a:p>
        </p:txBody>
      </p:sp>
      <p:pic>
        <p:nvPicPr>
          <p:cNvPr id="13" name="Picture 12">
            <a:extLst>
              <a:ext uri="{FF2B5EF4-FFF2-40B4-BE49-F238E27FC236}">
                <a16:creationId xmlns:a16="http://schemas.microsoft.com/office/drawing/2014/main" id="{1A9E47A8-86E3-4B16-BB1F-9EBF6025C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921" y="2543501"/>
            <a:ext cx="7173321" cy="3257075"/>
          </a:xfrm>
          <a:prstGeom prst="rect">
            <a:avLst/>
          </a:prstGeom>
        </p:spPr>
      </p:pic>
      <p:sp>
        <p:nvSpPr>
          <p:cNvPr id="8" name="TextBox 7">
            <a:extLst>
              <a:ext uri="{FF2B5EF4-FFF2-40B4-BE49-F238E27FC236}">
                <a16:creationId xmlns:a16="http://schemas.microsoft.com/office/drawing/2014/main" id="{FE6734AA-B887-415E-97FB-C945449506A5}"/>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148214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27F83-C556-E357-A3A7-4F3156639311}"/>
              </a:ext>
            </a:extLst>
          </p:cNvPr>
          <p:cNvSpPr>
            <a:spLocks noGrp="1"/>
          </p:cNvSpPr>
          <p:nvPr>
            <p:ph type="sldNum" sz="quarter" idx="12"/>
          </p:nvPr>
        </p:nvSpPr>
        <p:spPr/>
        <p:txBody>
          <a:bodyPr/>
          <a:lstStyle/>
          <a:p>
            <a:fld id="{B2DC25EE-239B-4C5F-AAD1-255A7D5F1EE2}" type="slidenum">
              <a:rPr lang="en-US" smtClean="0"/>
              <a:pPr/>
              <a:t>19</a:t>
            </a:fld>
            <a:r>
              <a:rPr lang="en-US" dirty="0"/>
              <a:t>  / 20</a:t>
            </a:r>
          </a:p>
        </p:txBody>
      </p:sp>
      <p:sp>
        <p:nvSpPr>
          <p:cNvPr id="10" name="Rectangle 9">
            <a:extLst>
              <a:ext uri="{FF2B5EF4-FFF2-40B4-BE49-F238E27FC236}">
                <a16:creationId xmlns:a16="http://schemas.microsoft.com/office/drawing/2014/main" id="{48FE8C91-83FB-CBB5-0BBD-4C83AC9634B5}"/>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itle 1">
            <a:extLst>
              <a:ext uri="{FF2B5EF4-FFF2-40B4-BE49-F238E27FC236}">
                <a16:creationId xmlns:a16="http://schemas.microsoft.com/office/drawing/2014/main" id="{E32EB0E3-3177-0D33-8417-0F2CDB2E9F60}"/>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n>
                  <a:solidFill>
                    <a:schemeClr val="accent2">
                      <a:lumMod val="50000"/>
                    </a:schemeClr>
                  </a:solidFill>
                </a:ln>
                <a:solidFill>
                  <a:srgbClr val="F16010"/>
                </a:solidFill>
              </a:rPr>
              <a:t>Conclusion</a:t>
            </a:r>
            <a:endParaRPr lang="en-DE" sz="4800" b="1" dirty="0">
              <a:ln>
                <a:solidFill>
                  <a:schemeClr val="accent2">
                    <a:lumMod val="50000"/>
                  </a:schemeClr>
                </a:solidFill>
              </a:ln>
              <a:solidFill>
                <a:srgbClr val="F16010"/>
              </a:solidFill>
            </a:endParaRPr>
          </a:p>
        </p:txBody>
      </p:sp>
      <p:pic>
        <p:nvPicPr>
          <p:cNvPr id="17" name="Picture 2" descr="Fachhochschule Dortmund – Wikipedia">
            <a:extLst>
              <a:ext uri="{FF2B5EF4-FFF2-40B4-BE49-F238E27FC236}">
                <a16:creationId xmlns:a16="http://schemas.microsoft.com/office/drawing/2014/main" id="{1629B6C6-9B9E-1972-61F4-9EB0A93F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360" y="5507378"/>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6FAB9A-4C43-481E-887B-C2221FC13B77}"/>
              </a:ext>
            </a:extLst>
          </p:cNvPr>
          <p:cNvSpPr txBox="1"/>
          <p:nvPr/>
        </p:nvSpPr>
        <p:spPr>
          <a:xfrm>
            <a:off x="528638" y="2191268"/>
            <a:ext cx="10825162" cy="2246769"/>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a:t>
            </a:r>
            <a:r>
              <a:rPr lang="en-US" sz="2000" dirty="0" err="1"/>
              <a:t>Goertzel</a:t>
            </a:r>
            <a:r>
              <a:rPr lang="en-US" sz="2000" dirty="0"/>
              <a:t> Algorithm is a Digital Signal processing technique used for efficient and fast calculation of individual DFT coefficients.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It provides a computationally efficient alternative to the Fast Fourier Transform (FFT) algorithm when the calculation of a specific frequency component is required rather than the entire spectrum. It is widely used in Dual-tone multi frequency(DTFM) application.</a:t>
            </a:r>
          </a:p>
          <a:p>
            <a:pPr marL="342900" indent="-342900" algn="just">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BAAA558D-EE9B-4F11-AF2F-DDA4E154DAB9}"/>
              </a:ext>
            </a:extLst>
          </p:cNvPr>
          <p:cNvSpPr txBox="1"/>
          <p:nvPr/>
        </p:nvSpPr>
        <p:spPr>
          <a:xfrm>
            <a:off x="7392318" y="6488668"/>
            <a:ext cx="3388009" cy="369332"/>
          </a:xfrm>
          <a:prstGeom prst="rect">
            <a:avLst/>
          </a:prstGeom>
          <a:noFill/>
        </p:spPr>
        <p:txBody>
          <a:bodyPr wrap="square" rtlCol="0">
            <a:spAutoFit/>
          </a:bodyPr>
          <a:lstStyle/>
          <a:p>
            <a:r>
              <a:rPr lang="en-US" dirty="0"/>
              <a:t>Created by Ghazaleh &amp; </a:t>
            </a:r>
            <a:r>
              <a:rPr lang="en-US" dirty="0" err="1"/>
              <a:t>Roghieh</a:t>
            </a:r>
            <a:endParaRPr lang="en-US" dirty="0"/>
          </a:p>
        </p:txBody>
      </p:sp>
    </p:spTree>
    <p:extLst>
      <p:ext uri="{BB962C8B-B14F-4D97-AF65-F5344CB8AC3E}">
        <p14:creationId xmlns:p14="http://schemas.microsoft.com/office/powerpoint/2010/main" val="4601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13D9A0-0E1E-9258-CCB4-B1484DC5EC83}"/>
              </a:ext>
            </a:extLst>
          </p:cNvPr>
          <p:cNvSpPr>
            <a:spLocks noGrp="1"/>
          </p:cNvSpPr>
          <p:nvPr>
            <p:ph type="sldNum" sz="quarter" idx="12"/>
          </p:nvPr>
        </p:nvSpPr>
        <p:spPr/>
        <p:txBody>
          <a:bodyPr/>
          <a:lstStyle/>
          <a:p>
            <a:fld id="{B2DC25EE-239B-4C5F-AAD1-255A7D5F1EE2}" type="slidenum">
              <a:rPr lang="en-US" smtClean="0"/>
              <a:t>2</a:t>
            </a:fld>
            <a:endParaRPr lang="en-US"/>
          </a:p>
        </p:txBody>
      </p:sp>
      <p:sp>
        <p:nvSpPr>
          <p:cNvPr id="5" name="Rectangle 4">
            <a:extLst>
              <a:ext uri="{FF2B5EF4-FFF2-40B4-BE49-F238E27FC236}">
                <a16:creationId xmlns:a16="http://schemas.microsoft.com/office/drawing/2014/main" id="{C4ED02F1-72DD-8B4F-611A-1AC731376D12}"/>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6" name="Title 1">
            <a:extLst>
              <a:ext uri="{FF2B5EF4-FFF2-40B4-BE49-F238E27FC236}">
                <a16:creationId xmlns:a16="http://schemas.microsoft.com/office/drawing/2014/main" id="{9E28A592-16D2-3D2B-2363-E8650D8B07A3}"/>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Scope</a:t>
            </a:r>
            <a:endParaRPr lang="en-DE" sz="4000" b="1" dirty="0">
              <a:ln>
                <a:solidFill>
                  <a:schemeClr val="accent2">
                    <a:lumMod val="50000"/>
                  </a:schemeClr>
                </a:solidFill>
              </a:ln>
              <a:solidFill>
                <a:srgbClr val="F16010"/>
              </a:solidFill>
            </a:endParaRPr>
          </a:p>
        </p:txBody>
      </p:sp>
      <p:sp>
        <p:nvSpPr>
          <p:cNvPr id="8" name="Slide Number Placeholder 3">
            <a:extLst>
              <a:ext uri="{FF2B5EF4-FFF2-40B4-BE49-F238E27FC236}">
                <a16:creationId xmlns:a16="http://schemas.microsoft.com/office/drawing/2014/main" id="{D43A17CD-7D85-0F5B-1E7E-5C158FF31A1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2</a:t>
            </a:fld>
            <a:r>
              <a:rPr lang="en-US" dirty="0"/>
              <a:t> / 20</a:t>
            </a:r>
          </a:p>
        </p:txBody>
      </p:sp>
      <p:pic>
        <p:nvPicPr>
          <p:cNvPr id="9" name="Picture 2" descr="Fachhochschule Dortmund – Wikipedia">
            <a:extLst>
              <a:ext uri="{FF2B5EF4-FFF2-40B4-BE49-F238E27FC236}">
                <a16:creationId xmlns:a16="http://schemas.microsoft.com/office/drawing/2014/main" id="{0A460111-8494-45B8-9ED9-D1D7EE8DD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4F220F-0044-A682-707C-63EA138627AC}"/>
              </a:ext>
            </a:extLst>
          </p:cNvPr>
          <p:cNvSpPr txBox="1"/>
          <p:nvPr/>
        </p:nvSpPr>
        <p:spPr>
          <a:xfrm>
            <a:off x="838200" y="1789543"/>
            <a:ext cx="10696074" cy="461402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DE" sz="2200" dirty="0">
                <a:effectLst/>
                <a:latin typeface="+mj-lt"/>
                <a:ea typeface="Calibri" panose="020F0502020204030204" pitchFamily="34" charset="0"/>
                <a:cs typeface="Times New Roman" panose="02020603050405020304" pitchFamily="18" charset="0"/>
              </a:rPr>
              <a:t>Definition and Benefits of the </a:t>
            </a:r>
            <a:r>
              <a:rPr lang="en-DE" sz="2200" dirty="0" err="1">
                <a:effectLst/>
                <a:latin typeface="+mj-lt"/>
                <a:ea typeface="Calibri" panose="020F0502020204030204" pitchFamily="34" charset="0"/>
                <a:cs typeface="Times New Roman" panose="02020603050405020304" pitchFamily="18" charset="0"/>
              </a:rPr>
              <a:t>Goertzel</a:t>
            </a:r>
            <a:r>
              <a:rPr lang="en-DE" sz="2200" dirty="0">
                <a:effectLst/>
                <a:latin typeface="+mj-lt"/>
                <a:ea typeface="Calibri" panose="020F0502020204030204" pitchFamily="34" charset="0"/>
                <a:cs typeface="Times New Roman" panose="02020603050405020304" pitchFamily="18" charset="0"/>
              </a:rPr>
              <a:t> Algorithm</a:t>
            </a:r>
          </a:p>
          <a:p>
            <a:pPr marL="342900" indent="-342900">
              <a:lnSpc>
                <a:spcPct val="150000"/>
              </a:lnSpc>
              <a:buFont typeface="Arial" panose="020B0604020202020204" pitchFamily="34" charset="0"/>
              <a:buChar char="•"/>
            </a:pPr>
            <a:r>
              <a:rPr lang="en-GB" sz="2200" dirty="0">
                <a:effectLst/>
                <a:latin typeface="+mj-lt"/>
                <a:ea typeface="Calibri" panose="020F0502020204030204" pitchFamily="34" charset="0"/>
                <a:cs typeface="Times New Roman" panose="02020603050405020304" pitchFamily="18" charset="0"/>
              </a:rPr>
              <a:t>Design of a </a:t>
            </a:r>
            <a:r>
              <a:rPr lang="en-GB" sz="2200" dirty="0" err="1">
                <a:effectLst/>
                <a:latin typeface="+mj-lt"/>
                <a:ea typeface="Calibri" panose="020F0502020204030204" pitchFamily="34" charset="0"/>
                <a:cs typeface="Times New Roman" panose="02020603050405020304" pitchFamily="18" charset="0"/>
              </a:rPr>
              <a:t>Goertzel</a:t>
            </a:r>
            <a:r>
              <a:rPr lang="en-GB" sz="2200" dirty="0">
                <a:effectLst/>
                <a:latin typeface="+mj-lt"/>
                <a:ea typeface="Calibri" panose="020F0502020204030204" pitchFamily="34" charset="0"/>
                <a:cs typeface="Times New Roman" panose="02020603050405020304" pitchFamily="18" charset="0"/>
              </a:rPr>
              <a:t> </a:t>
            </a:r>
            <a:r>
              <a:rPr lang="en-DE" sz="2200" dirty="0">
                <a:latin typeface="+mj-lt"/>
                <a:ea typeface="Calibri" panose="020F0502020204030204" pitchFamily="34" charset="0"/>
                <a:cs typeface="Times New Roman" panose="02020603050405020304" pitchFamily="18" charset="0"/>
              </a:rPr>
              <a:t>Filter according to given specifications</a:t>
            </a:r>
          </a:p>
          <a:p>
            <a:pPr marL="342900" indent="-342900">
              <a:lnSpc>
                <a:spcPct val="150000"/>
              </a:lnSpc>
              <a:buFont typeface="Arial" panose="020B0604020202020204" pitchFamily="34" charset="0"/>
              <a:buChar char="•"/>
            </a:pPr>
            <a:r>
              <a:rPr lang="en-DE" sz="2200" dirty="0">
                <a:effectLst/>
                <a:latin typeface="+mj-lt"/>
                <a:ea typeface="Calibri" panose="020F0502020204030204" pitchFamily="34" charset="0"/>
                <a:cs typeface="Times New Roman" panose="02020603050405020304" pitchFamily="18" charset="0"/>
              </a:rPr>
              <a:t>Using </a:t>
            </a:r>
            <a:r>
              <a:rPr lang="en-DE" sz="2200" dirty="0" err="1">
                <a:effectLst/>
                <a:latin typeface="+mj-lt"/>
                <a:ea typeface="Calibri" panose="020F0502020204030204" pitchFamily="34" charset="0"/>
                <a:cs typeface="Times New Roman" panose="02020603050405020304" pitchFamily="18" charset="0"/>
              </a:rPr>
              <a:t>Matlab</a:t>
            </a:r>
            <a:r>
              <a:rPr lang="en-DE" sz="2200" dirty="0">
                <a:effectLst/>
                <a:latin typeface="+mj-lt"/>
                <a:ea typeface="Calibri" panose="020F0502020204030204" pitchFamily="34" charset="0"/>
                <a:cs typeface="Times New Roman" panose="02020603050405020304" pitchFamily="18" charset="0"/>
              </a:rPr>
              <a:t> to generate stimuli data</a:t>
            </a:r>
          </a:p>
          <a:p>
            <a:pPr marL="342900" indent="-342900">
              <a:lnSpc>
                <a:spcPct val="150000"/>
              </a:lnSpc>
              <a:buFont typeface="Arial" panose="020B0604020202020204" pitchFamily="34" charset="0"/>
              <a:buChar char="•"/>
            </a:pPr>
            <a:r>
              <a:rPr lang="de-DE" sz="2200" dirty="0" err="1">
                <a:latin typeface="+mj-lt"/>
              </a:rPr>
              <a:t>Goertzel</a:t>
            </a:r>
            <a:r>
              <a:rPr lang="de-DE" sz="2200" dirty="0">
                <a:latin typeface="+mj-lt"/>
              </a:rPr>
              <a:t> Filter VHDL </a:t>
            </a:r>
            <a:r>
              <a:rPr lang="en-DE" sz="2200" dirty="0" err="1">
                <a:latin typeface="+mj-lt"/>
              </a:rPr>
              <a:t>i</a:t>
            </a:r>
            <a:r>
              <a:rPr lang="de-DE" sz="2200" dirty="0" err="1">
                <a:latin typeface="+mj-lt"/>
              </a:rPr>
              <a:t>mplementation</a:t>
            </a:r>
            <a:endParaRPr lang="en-DE" sz="2200" dirty="0">
              <a:latin typeface="+mj-lt"/>
            </a:endParaRPr>
          </a:p>
          <a:p>
            <a:pPr marL="342900" indent="-342900">
              <a:lnSpc>
                <a:spcPct val="150000"/>
              </a:lnSpc>
              <a:buFont typeface="Arial" panose="020B0604020202020204" pitchFamily="34" charset="0"/>
              <a:buChar char="•"/>
            </a:pPr>
            <a:r>
              <a:rPr lang="en-GB" sz="2200" dirty="0">
                <a:latin typeface="+mj-lt"/>
              </a:rPr>
              <a:t>Development of a </a:t>
            </a:r>
            <a:r>
              <a:rPr lang="en-DE" sz="2200" dirty="0">
                <a:latin typeface="+mj-lt"/>
              </a:rPr>
              <a:t>t</a:t>
            </a:r>
            <a:r>
              <a:rPr lang="en-GB" sz="2200" dirty="0" err="1">
                <a:latin typeface="+mj-lt"/>
              </a:rPr>
              <a:t>est</a:t>
            </a:r>
            <a:r>
              <a:rPr lang="en-GB" sz="2200" dirty="0">
                <a:latin typeface="+mj-lt"/>
              </a:rPr>
              <a:t> </a:t>
            </a:r>
            <a:r>
              <a:rPr lang="en-DE" sz="2200" dirty="0">
                <a:latin typeface="+mj-lt"/>
              </a:rPr>
              <a:t>b</a:t>
            </a:r>
            <a:r>
              <a:rPr lang="en-GB" sz="2200" dirty="0" err="1">
                <a:latin typeface="+mj-lt"/>
              </a:rPr>
              <a:t>ench</a:t>
            </a:r>
            <a:endParaRPr lang="en-DE" sz="2200" dirty="0">
              <a:latin typeface="+mj-lt"/>
            </a:endParaRPr>
          </a:p>
          <a:p>
            <a:pPr marL="342900" indent="-342900">
              <a:lnSpc>
                <a:spcPct val="150000"/>
              </a:lnSpc>
              <a:buFont typeface="Arial" panose="020B0604020202020204" pitchFamily="34" charset="0"/>
              <a:buChar char="•"/>
            </a:pPr>
            <a:r>
              <a:rPr lang="de-DE" sz="2200" dirty="0">
                <a:latin typeface="+mj-lt"/>
              </a:rPr>
              <a:t>Test </a:t>
            </a:r>
            <a:r>
              <a:rPr lang="en-DE" sz="2200" dirty="0">
                <a:latin typeface="+mj-lt"/>
              </a:rPr>
              <a:t>c</a:t>
            </a:r>
            <a:r>
              <a:rPr lang="de-DE" sz="2200" dirty="0" err="1">
                <a:latin typeface="+mj-lt"/>
              </a:rPr>
              <a:t>ases</a:t>
            </a:r>
            <a:endParaRPr lang="en-DE" sz="2200" dirty="0">
              <a:latin typeface="+mj-lt"/>
            </a:endParaRPr>
          </a:p>
          <a:p>
            <a:pPr marL="342900" indent="-342900">
              <a:lnSpc>
                <a:spcPct val="150000"/>
              </a:lnSpc>
              <a:buFont typeface="Arial" panose="020B0604020202020204" pitchFamily="34" charset="0"/>
              <a:buChar char="•"/>
            </a:pPr>
            <a:r>
              <a:rPr lang="en-DE" sz="2200" dirty="0">
                <a:latin typeface="+mj-lt"/>
              </a:rPr>
              <a:t>EPWave Simulation Design</a:t>
            </a:r>
          </a:p>
          <a:p>
            <a:pPr marL="342900" indent="-342900">
              <a:lnSpc>
                <a:spcPct val="150000"/>
              </a:lnSpc>
              <a:buFont typeface="Arial" panose="020B0604020202020204" pitchFamily="34" charset="0"/>
              <a:buChar char="•"/>
            </a:pPr>
            <a:r>
              <a:rPr lang="en-US" sz="2200" dirty="0">
                <a:latin typeface="+mj-lt"/>
              </a:rPr>
              <a:t>Verification</a:t>
            </a:r>
            <a:endParaRPr lang="en-DE" sz="2200" dirty="0">
              <a:latin typeface="+mj-lt"/>
            </a:endParaRPr>
          </a:p>
          <a:p>
            <a:pPr marL="342900" indent="-342900">
              <a:lnSpc>
                <a:spcPct val="150000"/>
              </a:lnSpc>
              <a:buFont typeface="Arial" panose="020B0604020202020204" pitchFamily="34" charset="0"/>
              <a:buChar char="•"/>
            </a:pPr>
            <a:r>
              <a:rPr lang="en-DE" sz="2200" dirty="0">
                <a:latin typeface="+mj-lt"/>
              </a:rPr>
              <a:t>Conclusion</a:t>
            </a:r>
          </a:p>
        </p:txBody>
      </p:sp>
    </p:spTree>
    <p:extLst>
      <p:ext uri="{BB962C8B-B14F-4D97-AF65-F5344CB8AC3E}">
        <p14:creationId xmlns:p14="http://schemas.microsoft.com/office/powerpoint/2010/main" val="375402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9D6C6D-DFC2-EA17-1778-7DA67EEC1245}"/>
              </a:ext>
            </a:extLst>
          </p:cNvPr>
          <p:cNvSpPr>
            <a:spLocks noGrp="1"/>
          </p:cNvSpPr>
          <p:nvPr>
            <p:ph type="sldNum" sz="quarter" idx="12"/>
          </p:nvPr>
        </p:nvSpPr>
        <p:spPr/>
        <p:txBody>
          <a:bodyPr/>
          <a:lstStyle/>
          <a:p>
            <a:fld id="{B2DC25EE-239B-4C5F-AAD1-255A7D5F1EE2}" type="slidenum">
              <a:rPr lang="en-US" smtClean="0"/>
              <a:pPr/>
              <a:t>20</a:t>
            </a:fld>
            <a:r>
              <a:rPr lang="en-US" dirty="0"/>
              <a:t>  / 20</a:t>
            </a:r>
          </a:p>
        </p:txBody>
      </p:sp>
      <p:sp>
        <p:nvSpPr>
          <p:cNvPr id="7" name="Rectangle 6">
            <a:extLst>
              <a:ext uri="{FF2B5EF4-FFF2-40B4-BE49-F238E27FC236}">
                <a16:creationId xmlns:a16="http://schemas.microsoft.com/office/drawing/2014/main" id="{793C29A7-3351-D7AD-B11B-FB6C82167531}"/>
              </a:ext>
            </a:extLst>
          </p:cNvPr>
          <p:cNvSpPr/>
          <p:nvPr/>
        </p:nvSpPr>
        <p:spPr>
          <a:xfrm>
            <a:off x="12357"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8" name="Title 1">
            <a:extLst>
              <a:ext uri="{FF2B5EF4-FFF2-40B4-BE49-F238E27FC236}">
                <a16:creationId xmlns:a16="http://schemas.microsoft.com/office/drawing/2014/main" id="{F671CB92-ED68-9137-5B56-CEA784A048EB}"/>
              </a:ext>
            </a:extLst>
          </p:cNvPr>
          <p:cNvSpPr txBox="1">
            <a:spLocks/>
          </p:cNvSpPr>
          <p:nvPr/>
        </p:nvSpPr>
        <p:spPr>
          <a:xfrm>
            <a:off x="975537" y="430963"/>
            <a:ext cx="12068434"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References</a:t>
            </a:r>
          </a:p>
        </p:txBody>
      </p:sp>
      <p:pic>
        <p:nvPicPr>
          <p:cNvPr id="11" name="Picture 2" descr="Fachhochschule Dortmund – Wikipedia">
            <a:extLst>
              <a:ext uri="{FF2B5EF4-FFF2-40B4-BE49-F238E27FC236}">
                <a16:creationId xmlns:a16="http://schemas.microsoft.com/office/drawing/2014/main" id="{45478964-4FBC-8737-A703-03163BA78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507378"/>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D33085-1984-D2C8-21B4-C3A6C47E03DA}"/>
              </a:ext>
            </a:extLst>
          </p:cNvPr>
          <p:cNvSpPr txBox="1"/>
          <p:nvPr/>
        </p:nvSpPr>
        <p:spPr>
          <a:xfrm>
            <a:off x="465968" y="2107901"/>
            <a:ext cx="11600136" cy="190353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1600" dirty="0"/>
              <a:t>Petr </a:t>
            </a:r>
            <a:r>
              <a:rPr lang="en-GB" sz="1600" dirty="0" err="1"/>
              <a:t>Sysel</a:t>
            </a:r>
            <a:r>
              <a:rPr lang="en-GB" sz="1600" dirty="0"/>
              <a:t> and Pavel </a:t>
            </a:r>
            <a:r>
              <a:rPr lang="en-GB" sz="1600" dirty="0" err="1"/>
              <a:t>Rajmic</a:t>
            </a:r>
            <a:r>
              <a:rPr lang="en-DE" sz="1600" dirty="0"/>
              <a:t>. </a:t>
            </a:r>
            <a:r>
              <a:rPr lang="en-DE" sz="1600" b="1" dirty="0"/>
              <a:t>“</a:t>
            </a:r>
            <a:r>
              <a:rPr lang="en-GB" sz="1600" b="1" dirty="0" err="1"/>
              <a:t>Goertzel</a:t>
            </a:r>
            <a:r>
              <a:rPr lang="en-GB" sz="1600" b="1" dirty="0"/>
              <a:t> algorithm generalized to non-integer multiples of fundamental frequency</a:t>
            </a:r>
            <a:r>
              <a:rPr lang="en-DE" sz="1600" b="1" dirty="0"/>
              <a:t>.”</a:t>
            </a:r>
            <a:r>
              <a:rPr lang="en-GB" sz="1600" b="1" dirty="0"/>
              <a:t> </a:t>
            </a:r>
            <a:r>
              <a:rPr lang="en-DE" sz="1600" b="1" dirty="0"/>
              <a:t> </a:t>
            </a:r>
            <a:r>
              <a:rPr lang="en-GB" sz="1600" dirty="0"/>
              <a:t>EURASIP Journal on Advances in Signal Processing 201</a:t>
            </a:r>
            <a:r>
              <a:rPr lang="en-DE" sz="1600" dirty="0"/>
              <a:t>2.</a:t>
            </a:r>
          </a:p>
          <a:p>
            <a:pPr marL="342900" indent="-342900">
              <a:lnSpc>
                <a:spcPct val="150000"/>
              </a:lnSpc>
              <a:buFont typeface="Arial" panose="020B0604020202020204" pitchFamily="34" charset="0"/>
              <a:buChar char="•"/>
            </a:pPr>
            <a:r>
              <a:rPr lang="de-DE" sz="1600" dirty="0"/>
              <a:t>L. P. </a:t>
            </a:r>
            <a:r>
              <a:rPr lang="de-DE" sz="1600" dirty="0" err="1"/>
              <a:t>Ferreyro</a:t>
            </a:r>
            <a:r>
              <a:rPr lang="en-DE" sz="1600" dirty="0"/>
              <a:t>, </a:t>
            </a:r>
            <a:r>
              <a:rPr lang="de-DE" sz="1600" dirty="0"/>
              <a:t>M. García Redondo</a:t>
            </a:r>
            <a:r>
              <a:rPr lang="en-DE" sz="1600" dirty="0"/>
              <a:t>, </a:t>
            </a:r>
            <a:r>
              <a:rPr lang="de-DE" sz="1600" dirty="0"/>
              <a:t>M. R. Hampel</a:t>
            </a:r>
            <a:r>
              <a:rPr lang="en-DE" sz="1600" dirty="0"/>
              <a:t>, </a:t>
            </a:r>
            <a:r>
              <a:rPr lang="de-DE" sz="1600" dirty="0"/>
              <a:t>A. </a:t>
            </a:r>
            <a:r>
              <a:rPr lang="de-DE" sz="1600" dirty="0" err="1"/>
              <a:t>Almela</a:t>
            </a:r>
            <a:r>
              <a:rPr lang="en-DE" sz="1600" dirty="0"/>
              <a:t>, </a:t>
            </a:r>
            <a:r>
              <a:rPr lang="de-DE" sz="1600" dirty="0"/>
              <a:t>A. Fuster</a:t>
            </a:r>
            <a:r>
              <a:rPr lang="en-DE" sz="1600" dirty="0"/>
              <a:t>, </a:t>
            </a:r>
            <a:r>
              <a:rPr lang="de-DE" sz="1600" dirty="0"/>
              <a:t>J. </a:t>
            </a:r>
            <a:r>
              <a:rPr lang="de-DE" sz="1600" dirty="0" err="1"/>
              <a:t>Salum</a:t>
            </a:r>
            <a:r>
              <a:rPr lang="en-DE" sz="1600" dirty="0"/>
              <a:t>, </a:t>
            </a:r>
            <a:r>
              <a:rPr lang="de-DE" sz="1600" dirty="0"/>
              <a:t>J. M. </a:t>
            </a:r>
            <a:r>
              <a:rPr lang="de-DE" sz="1600" dirty="0" err="1"/>
              <a:t>Geria</a:t>
            </a:r>
            <a:r>
              <a:rPr lang="en-DE" sz="1600" dirty="0"/>
              <a:t>, </a:t>
            </a:r>
            <a:r>
              <a:rPr lang="de-DE" sz="1600" dirty="0"/>
              <a:t>J. Bonaparte</a:t>
            </a:r>
            <a:r>
              <a:rPr lang="en-DE" sz="1600" dirty="0"/>
              <a:t>, </a:t>
            </a:r>
            <a:r>
              <a:rPr lang="de-DE" sz="1600" dirty="0"/>
              <a:t>J. Bonilla-Neira</a:t>
            </a:r>
            <a:r>
              <a:rPr lang="en-DE" sz="1600" dirty="0"/>
              <a:t>, </a:t>
            </a:r>
            <a:r>
              <a:rPr lang="de-DE" sz="1600" dirty="0"/>
              <a:t>N. Müller</a:t>
            </a:r>
            <a:r>
              <a:rPr lang="en-DE" sz="1600" dirty="0"/>
              <a:t>, </a:t>
            </a:r>
            <a:r>
              <a:rPr lang="de-DE" sz="1600" dirty="0"/>
              <a:t>N. Karcher</a:t>
            </a:r>
            <a:r>
              <a:rPr lang="en-DE" sz="1600" dirty="0"/>
              <a:t>, </a:t>
            </a:r>
            <a:r>
              <a:rPr lang="de-DE" sz="1600" dirty="0"/>
              <a:t>O. Sander</a:t>
            </a:r>
            <a:r>
              <a:rPr lang="en-DE" sz="1600" dirty="0"/>
              <a:t>, </a:t>
            </a:r>
            <a:r>
              <a:rPr lang="de-DE" sz="1600" dirty="0"/>
              <a:t>M. Platino</a:t>
            </a:r>
            <a:r>
              <a:rPr lang="en-DE" sz="1600" dirty="0"/>
              <a:t>,</a:t>
            </a:r>
            <a:r>
              <a:rPr lang="de-DE" sz="1600" dirty="0"/>
              <a:t> M. Weber</a:t>
            </a:r>
            <a:r>
              <a:rPr lang="en-DE" sz="1600" dirty="0"/>
              <a:t>, </a:t>
            </a:r>
            <a:r>
              <a:rPr lang="de-DE" sz="1600" dirty="0"/>
              <a:t>A. </a:t>
            </a:r>
            <a:r>
              <a:rPr lang="de-DE" sz="1600" dirty="0" err="1"/>
              <a:t>Etchegoyen</a:t>
            </a:r>
            <a:r>
              <a:rPr lang="en-DE" sz="1600" dirty="0"/>
              <a:t>. </a:t>
            </a:r>
            <a:r>
              <a:rPr lang="en-DE" sz="1600" b="1" dirty="0"/>
              <a:t>“</a:t>
            </a:r>
            <a:r>
              <a:rPr lang="en-GB" sz="1600" b="1" dirty="0"/>
              <a:t>An Implementation of a Channelizer based on a </a:t>
            </a:r>
            <a:r>
              <a:rPr lang="en-GB" sz="1600" b="1" dirty="0" err="1"/>
              <a:t>Goertzel</a:t>
            </a:r>
            <a:r>
              <a:rPr lang="en-GB" sz="1600" b="1" dirty="0"/>
              <a:t> Filter Bank for the Read-Out of Cryogenic Sensors</a:t>
            </a:r>
            <a:r>
              <a:rPr lang="en-DE" sz="1600" b="1" dirty="0"/>
              <a:t>.” </a:t>
            </a:r>
            <a:r>
              <a:rPr lang="de-DE" sz="1600" dirty="0"/>
              <a:t>Journal </a:t>
            </a:r>
            <a:r>
              <a:rPr lang="de-DE" sz="1600" dirty="0" err="1"/>
              <a:t>of</a:t>
            </a:r>
            <a:r>
              <a:rPr lang="de-DE" sz="1600" dirty="0"/>
              <a:t> Instrumentation</a:t>
            </a:r>
            <a:r>
              <a:rPr lang="en-DE" sz="1600" dirty="0"/>
              <a:t>.</a:t>
            </a:r>
          </a:p>
        </p:txBody>
      </p:sp>
    </p:spTree>
    <p:extLst>
      <p:ext uri="{BB962C8B-B14F-4D97-AF65-F5344CB8AC3E}">
        <p14:creationId xmlns:p14="http://schemas.microsoft.com/office/powerpoint/2010/main" val="330004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A6963B-CFF4-830C-CD42-162A1CD03A48}"/>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5" name="Title 1">
            <a:extLst>
              <a:ext uri="{FF2B5EF4-FFF2-40B4-BE49-F238E27FC236}">
                <a16:creationId xmlns:a16="http://schemas.microsoft.com/office/drawing/2014/main" id="{2DCB5C3B-49D1-EF3B-22EA-7554ACFC5416}"/>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What is </a:t>
            </a:r>
            <a:r>
              <a:rPr lang="en-DE" sz="5400" b="1" dirty="0" err="1">
                <a:ln>
                  <a:solidFill>
                    <a:schemeClr val="accent2">
                      <a:lumMod val="50000"/>
                    </a:schemeClr>
                  </a:solidFill>
                </a:ln>
                <a:solidFill>
                  <a:srgbClr val="F16010"/>
                </a:solidFill>
              </a:rPr>
              <a:t>Goertzel</a:t>
            </a:r>
            <a:r>
              <a:rPr lang="en-DE" sz="5400" b="1" dirty="0">
                <a:ln>
                  <a:solidFill>
                    <a:schemeClr val="accent2">
                      <a:lumMod val="50000"/>
                    </a:schemeClr>
                  </a:solidFill>
                </a:ln>
                <a:solidFill>
                  <a:srgbClr val="F16010"/>
                </a:solidFill>
              </a:rPr>
              <a:t> Algorithm?</a:t>
            </a:r>
            <a:endParaRPr lang="en-DE" sz="4000" b="1" dirty="0">
              <a:ln>
                <a:solidFill>
                  <a:schemeClr val="accent2">
                    <a:lumMod val="50000"/>
                  </a:schemeClr>
                </a:solidFill>
              </a:ln>
              <a:solidFill>
                <a:srgbClr val="F16010"/>
              </a:solidFill>
            </a:endParaRPr>
          </a:p>
        </p:txBody>
      </p:sp>
      <p:sp>
        <p:nvSpPr>
          <p:cNvPr id="3" name="Content Placeholder 2">
            <a:extLst>
              <a:ext uri="{FF2B5EF4-FFF2-40B4-BE49-F238E27FC236}">
                <a16:creationId xmlns:a16="http://schemas.microsoft.com/office/drawing/2014/main" id="{2C554AF2-55D5-C7D8-E264-37209616DBDC}"/>
              </a:ext>
            </a:extLst>
          </p:cNvPr>
          <p:cNvSpPr>
            <a:spLocks noGrp="1"/>
          </p:cNvSpPr>
          <p:nvPr>
            <p:ph idx="1"/>
          </p:nvPr>
        </p:nvSpPr>
        <p:spPr>
          <a:xfrm>
            <a:off x="838200" y="2129294"/>
            <a:ext cx="10925432" cy="4351338"/>
          </a:xfrm>
        </p:spPr>
        <p:txBody>
          <a:bodyPr>
            <a:normAutofit/>
          </a:bodyPr>
          <a:lstStyle/>
          <a:p>
            <a:pPr>
              <a:lnSpc>
                <a:spcPct val="150000"/>
              </a:lnSpc>
            </a:pPr>
            <a:r>
              <a:rPr lang="en-DE" sz="2600" dirty="0"/>
              <a:t>A</a:t>
            </a:r>
            <a:r>
              <a:rPr lang="en-GB" sz="2600" dirty="0"/>
              <a:t> digital signal processing algorithm </a:t>
            </a:r>
            <a:endParaRPr lang="en-DE" sz="2600" dirty="0"/>
          </a:p>
          <a:p>
            <a:pPr>
              <a:lnSpc>
                <a:spcPct val="150000"/>
              </a:lnSpc>
            </a:pPr>
            <a:r>
              <a:rPr lang="en-DE" sz="2600" dirty="0"/>
              <a:t>E</a:t>
            </a:r>
            <a:r>
              <a:rPr lang="en-GB" sz="2600" dirty="0" err="1"/>
              <a:t>fficient</a:t>
            </a:r>
            <a:r>
              <a:rPr lang="en-DE" sz="2600" dirty="0"/>
              <a:t> </a:t>
            </a:r>
            <a:r>
              <a:rPr lang="en-GB" sz="2600" dirty="0"/>
              <a:t>computation of individual discrete Fourier transform (DFT) bins</a:t>
            </a:r>
            <a:endParaRPr lang="en-DE" sz="2600" dirty="0"/>
          </a:p>
          <a:p>
            <a:pPr>
              <a:lnSpc>
                <a:spcPct val="150000"/>
              </a:lnSpc>
            </a:pPr>
            <a:r>
              <a:rPr lang="en-DE" sz="2600" dirty="0"/>
              <a:t>D</a:t>
            </a:r>
            <a:r>
              <a:rPr lang="en-GB" sz="2600" dirty="0" err="1"/>
              <a:t>etecting</a:t>
            </a:r>
            <a:r>
              <a:rPr lang="en-GB" sz="2600" dirty="0"/>
              <a:t> the presence of specific frequencies in a signal</a:t>
            </a:r>
            <a:endParaRPr lang="en-DE" sz="2600" dirty="0"/>
          </a:p>
          <a:p>
            <a:pPr>
              <a:lnSpc>
                <a:spcPct val="150000"/>
              </a:lnSpc>
            </a:pPr>
            <a:r>
              <a:rPr lang="en-DE" sz="2600" dirty="0"/>
              <a:t>An </a:t>
            </a:r>
            <a:r>
              <a:rPr lang="en-GB" sz="2600" dirty="0"/>
              <a:t>efficient alternative to the fast Fourier transform (FFT)</a:t>
            </a:r>
            <a:endParaRPr lang="en-DE" sz="2600" dirty="0"/>
          </a:p>
        </p:txBody>
      </p:sp>
      <p:sp>
        <p:nvSpPr>
          <p:cNvPr id="4" name="Slide Number Placeholder 3">
            <a:extLst>
              <a:ext uri="{FF2B5EF4-FFF2-40B4-BE49-F238E27FC236}">
                <a16:creationId xmlns:a16="http://schemas.microsoft.com/office/drawing/2014/main" id="{E0BC6A74-9318-ADA6-D927-213EF573ED87}"/>
              </a:ext>
            </a:extLst>
          </p:cNvPr>
          <p:cNvSpPr>
            <a:spLocks noGrp="1"/>
          </p:cNvSpPr>
          <p:nvPr>
            <p:ph type="sldNum" sz="quarter" idx="12"/>
          </p:nvPr>
        </p:nvSpPr>
        <p:spPr/>
        <p:txBody>
          <a:bodyPr/>
          <a:lstStyle/>
          <a:p>
            <a:fld id="{B2DC25EE-239B-4C5F-AAD1-255A7D5F1EE2}" type="slidenum">
              <a:rPr lang="en-US" smtClean="0"/>
              <a:pPr/>
              <a:t>3</a:t>
            </a:fld>
            <a:r>
              <a:rPr lang="en-US" dirty="0"/>
              <a:t> / 20</a:t>
            </a:r>
          </a:p>
          <a:p>
            <a:endParaRPr lang="en-US" dirty="0"/>
          </a:p>
        </p:txBody>
      </p:sp>
      <p:pic>
        <p:nvPicPr>
          <p:cNvPr id="9" name="Picture 2" descr="Fachhochschule Dortmund – Wikipedia">
            <a:extLst>
              <a:ext uri="{FF2B5EF4-FFF2-40B4-BE49-F238E27FC236}">
                <a16:creationId xmlns:a16="http://schemas.microsoft.com/office/drawing/2014/main" id="{B97A76A9-811C-C09B-A4D3-58C45767D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5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BE7AD1A-F841-79D7-49B1-A1F07C30712D}"/>
              </a:ext>
            </a:extLst>
          </p:cNvPr>
          <p:cNvSpPr>
            <a:spLocks noGrp="1"/>
          </p:cNvSpPr>
          <p:nvPr>
            <p:ph idx="1"/>
          </p:nvPr>
        </p:nvSpPr>
        <p:spPr>
          <a:xfrm>
            <a:off x="838200" y="2042681"/>
            <a:ext cx="10006013" cy="4351338"/>
          </a:xfrm>
        </p:spPr>
        <p:txBody>
          <a:bodyPr>
            <a:normAutofit/>
          </a:bodyPr>
          <a:lstStyle/>
          <a:p>
            <a:pPr>
              <a:lnSpc>
                <a:spcPct val="150000"/>
              </a:lnSpc>
            </a:pPr>
            <a:r>
              <a:rPr lang="en-GB" dirty="0"/>
              <a:t>Efficiency in Frequency Detection</a:t>
            </a:r>
            <a:r>
              <a:rPr lang="en-DE" dirty="0"/>
              <a:t> 	</a:t>
            </a:r>
          </a:p>
          <a:p>
            <a:pPr>
              <a:lnSpc>
                <a:spcPct val="150000"/>
              </a:lnSpc>
            </a:pPr>
            <a:r>
              <a:rPr lang="en-GB" dirty="0"/>
              <a:t>Simplicity and Ease of Implementation</a:t>
            </a:r>
            <a:endParaRPr lang="en-DE" dirty="0"/>
          </a:p>
          <a:p>
            <a:pPr>
              <a:lnSpc>
                <a:spcPct val="150000"/>
              </a:lnSpc>
            </a:pPr>
            <a:r>
              <a:rPr lang="en-GB" dirty="0"/>
              <a:t>Real-time Processing Capabilities</a:t>
            </a:r>
            <a:endParaRPr lang="en-DE" dirty="0"/>
          </a:p>
          <a:p>
            <a:pPr>
              <a:lnSpc>
                <a:spcPct val="150000"/>
              </a:lnSpc>
            </a:pPr>
            <a:r>
              <a:rPr lang="de-DE" dirty="0" err="1"/>
              <a:t>Versatility</a:t>
            </a:r>
            <a:r>
              <a:rPr lang="de-DE" dirty="0"/>
              <a:t> in </a:t>
            </a:r>
            <a:r>
              <a:rPr lang="de-DE" dirty="0" err="1"/>
              <a:t>Applications</a:t>
            </a:r>
            <a:endParaRPr lang="en-DE" dirty="0"/>
          </a:p>
          <a:p>
            <a:pPr>
              <a:lnSpc>
                <a:spcPct val="150000"/>
              </a:lnSpc>
            </a:pPr>
            <a:r>
              <a:rPr lang="en-GB" dirty="0"/>
              <a:t>Flexibility in Implementation</a:t>
            </a:r>
          </a:p>
        </p:txBody>
      </p:sp>
      <p:sp>
        <p:nvSpPr>
          <p:cNvPr id="7" name="Rectangle 6">
            <a:extLst>
              <a:ext uri="{FF2B5EF4-FFF2-40B4-BE49-F238E27FC236}">
                <a16:creationId xmlns:a16="http://schemas.microsoft.com/office/drawing/2014/main" id="{95DC07F4-9593-01C5-2A96-FE37D10697EE}"/>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8" name="Title 1">
            <a:extLst>
              <a:ext uri="{FF2B5EF4-FFF2-40B4-BE49-F238E27FC236}">
                <a16:creationId xmlns:a16="http://schemas.microsoft.com/office/drawing/2014/main" id="{777FB168-CDFA-92EF-1F44-4E5B4415C177}"/>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Benefits of </a:t>
            </a:r>
            <a:r>
              <a:rPr lang="en-DE" sz="5400" b="1" dirty="0" err="1">
                <a:ln>
                  <a:solidFill>
                    <a:schemeClr val="accent2">
                      <a:lumMod val="50000"/>
                    </a:schemeClr>
                  </a:solidFill>
                </a:ln>
                <a:solidFill>
                  <a:srgbClr val="F16010"/>
                </a:solidFill>
              </a:rPr>
              <a:t>Goertzel</a:t>
            </a:r>
            <a:r>
              <a:rPr lang="en-DE" sz="5400" b="1" dirty="0">
                <a:ln>
                  <a:solidFill>
                    <a:schemeClr val="accent2">
                      <a:lumMod val="50000"/>
                    </a:schemeClr>
                  </a:solidFill>
                </a:ln>
                <a:solidFill>
                  <a:srgbClr val="F16010"/>
                </a:solidFill>
              </a:rPr>
              <a:t> Algorithm?</a:t>
            </a:r>
            <a:endParaRPr lang="en-DE" sz="4000" b="1" dirty="0">
              <a:ln>
                <a:solidFill>
                  <a:schemeClr val="accent2">
                    <a:lumMod val="50000"/>
                  </a:schemeClr>
                </a:solidFill>
              </a:ln>
              <a:solidFill>
                <a:srgbClr val="F16010"/>
              </a:solidFill>
            </a:endParaRPr>
          </a:p>
        </p:txBody>
      </p:sp>
      <p:pic>
        <p:nvPicPr>
          <p:cNvPr id="11" name="Picture 2" descr="Fachhochschule Dortmund – Wikipedia">
            <a:extLst>
              <a:ext uri="{FF2B5EF4-FFF2-40B4-BE49-F238E27FC236}">
                <a16:creationId xmlns:a16="http://schemas.microsoft.com/office/drawing/2014/main" id="{894799E1-8250-EF24-B869-860E9762B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3">
            <a:extLst>
              <a:ext uri="{FF2B5EF4-FFF2-40B4-BE49-F238E27FC236}">
                <a16:creationId xmlns:a16="http://schemas.microsoft.com/office/drawing/2014/main" id="{8D4C44EC-9F94-4B69-9AAE-F73417CE3D4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4</a:t>
            </a:fld>
            <a:r>
              <a:rPr lang="en-US" dirty="0"/>
              <a:t> / 20</a:t>
            </a:r>
          </a:p>
        </p:txBody>
      </p:sp>
    </p:spTree>
    <p:extLst>
      <p:ext uri="{BB962C8B-B14F-4D97-AF65-F5344CB8AC3E}">
        <p14:creationId xmlns:p14="http://schemas.microsoft.com/office/powerpoint/2010/main" val="363934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4286F6-4A95-1101-E4DA-6FDE9A29589F}"/>
              </a:ext>
            </a:extLst>
          </p:cNvPr>
          <p:cNvSpPr>
            <a:spLocks noGrp="1"/>
          </p:cNvSpPr>
          <p:nvPr>
            <p:ph type="sldNum" sz="quarter" idx="12"/>
          </p:nvPr>
        </p:nvSpPr>
        <p:spPr/>
        <p:txBody>
          <a:bodyPr/>
          <a:lstStyle/>
          <a:p>
            <a:fld id="{B2DC25EE-239B-4C5F-AAD1-255A7D5F1EE2}" type="slidenum">
              <a:rPr lang="en-US" smtClean="0"/>
              <a:pPr/>
              <a:t>5</a:t>
            </a:fld>
            <a:r>
              <a:rPr lang="en-US" dirty="0"/>
              <a:t> / 20</a:t>
            </a:r>
          </a:p>
          <a:p>
            <a:endParaRPr lang="en-US" dirty="0"/>
          </a:p>
        </p:txBody>
      </p:sp>
      <p:sp>
        <p:nvSpPr>
          <p:cNvPr id="12" name="Rectangle 11">
            <a:extLst>
              <a:ext uri="{FF2B5EF4-FFF2-40B4-BE49-F238E27FC236}">
                <a16:creationId xmlns:a16="http://schemas.microsoft.com/office/drawing/2014/main" id="{7ED3DB8E-6DD8-1000-D3E2-B4D8B0D914FD}"/>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3" name="Title 1">
            <a:extLst>
              <a:ext uri="{FF2B5EF4-FFF2-40B4-BE49-F238E27FC236}">
                <a16:creationId xmlns:a16="http://schemas.microsoft.com/office/drawing/2014/main" id="{A928DD7C-B347-9211-0C55-D6F16C85FF0C}"/>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MATLAB - </a:t>
            </a:r>
            <a:r>
              <a:rPr lang="de-DE" sz="5400" b="1" dirty="0" err="1">
                <a:ln>
                  <a:solidFill>
                    <a:schemeClr val="accent2">
                      <a:lumMod val="50000"/>
                    </a:schemeClr>
                  </a:solidFill>
                </a:ln>
                <a:solidFill>
                  <a:srgbClr val="F16010"/>
                </a:solidFill>
              </a:rPr>
              <a:t>Discrete</a:t>
            </a:r>
            <a:r>
              <a:rPr lang="de-DE" sz="5400" b="1" dirty="0">
                <a:ln>
                  <a:solidFill>
                    <a:schemeClr val="accent2">
                      <a:lumMod val="50000"/>
                    </a:schemeClr>
                  </a:solidFill>
                </a:ln>
                <a:solidFill>
                  <a:srgbClr val="F16010"/>
                </a:solidFill>
              </a:rPr>
              <a:t> Signal Properties</a:t>
            </a:r>
          </a:p>
        </p:txBody>
      </p:sp>
      <p:sp>
        <p:nvSpPr>
          <p:cNvPr id="22" name="TextBox 21">
            <a:extLst>
              <a:ext uri="{FF2B5EF4-FFF2-40B4-BE49-F238E27FC236}">
                <a16:creationId xmlns:a16="http://schemas.microsoft.com/office/drawing/2014/main" id="{7D515E97-5749-A5A6-AC5A-33C88245E66F}"/>
              </a:ext>
            </a:extLst>
          </p:cNvPr>
          <p:cNvSpPr txBox="1"/>
          <p:nvPr/>
        </p:nvSpPr>
        <p:spPr>
          <a:xfrm>
            <a:off x="838200" y="2873425"/>
            <a:ext cx="10240663" cy="1815882"/>
          </a:xfrm>
          <a:prstGeom prst="rect">
            <a:avLst/>
          </a:prstGeom>
          <a:solidFill>
            <a:schemeClr val="bg1">
              <a:lumMod val="95000"/>
            </a:schemeClr>
          </a:solidFill>
        </p:spPr>
        <p:txBody>
          <a:bodyPr wrap="square">
            <a:spAutoFit/>
          </a:bodyPr>
          <a:lstStyle/>
          <a:p>
            <a:r>
              <a:rPr lang="en-GB" sz="2800" b="0" i="0" dirty="0">
                <a:effectLst/>
                <a:latin typeface="Menlo"/>
              </a:rPr>
              <a:t>fs = 4e6; </a:t>
            </a:r>
            <a:r>
              <a:rPr lang="en-GB" sz="2800" b="0" i="0" dirty="0">
                <a:solidFill>
                  <a:srgbClr val="008013"/>
                </a:solidFill>
                <a:effectLst/>
                <a:latin typeface="Menlo"/>
              </a:rPr>
              <a:t>% Sampling frequency</a:t>
            </a:r>
            <a:endParaRPr lang="en-GB" sz="2800" b="0" i="0" dirty="0">
              <a:effectLst/>
              <a:latin typeface="Menlo"/>
            </a:endParaRPr>
          </a:p>
          <a:p>
            <a:r>
              <a:rPr lang="en-GB" sz="2800" b="0" i="0" dirty="0">
                <a:effectLst/>
                <a:latin typeface="Menlo"/>
              </a:rPr>
              <a:t>f0 = 150e3; </a:t>
            </a:r>
            <a:r>
              <a:rPr lang="en-GB" sz="2800" b="0" i="0" dirty="0">
                <a:solidFill>
                  <a:srgbClr val="008013"/>
                </a:solidFill>
                <a:effectLst/>
                <a:latin typeface="Menlo"/>
              </a:rPr>
              <a:t>% Desired frequency</a:t>
            </a:r>
            <a:endParaRPr lang="en-GB" sz="2800" b="0" i="0" dirty="0">
              <a:effectLst/>
              <a:latin typeface="Menlo"/>
            </a:endParaRPr>
          </a:p>
          <a:p>
            <a:r>
              <a:rPr lang="en-GB" sz="2800" b="0" i="0" dirty="0">
                <a:effectLst/>
                <a:latin typeface="Menlo"/>
              </a:rPr>
              <a:t>N = 135; </a:t>
            </a:r>
            <a:r>
              <a:rPr lang="en-GB" sz="2800" b="0" i="0" dirty="0">
                <a:solidFill>
                  <a:srgbClr val="008013"/>
                </a:solidFill>
                <a:effectLst/>
                <a:latin typeface="Menlo"/>
              </a:rPr>
              <a:t>% Number of samples</a:t>
            </a:r>
            <a:endParaRPr lang="en-DE" sz="2800" b="0" i="0" dirty="0">
              <a:solidFill>
                <a:srgbClr val="008013"/>
              </a:solidFill>
              <a:effectLst/>
              <a:latin typeface="Menlo"/>
            </a:endParaRPr>
          </a:p>
          <a:p>
            <a:r>
              <a:rPr lang="en-GB" sz="2800" b="0" i="0" dirty="0">
                <a:effectLst/>
                <a:latin typeface="Menlo"/>
              </a:rPr>
              <a:t>t = (0:N-1)*(1/fs); </a:t>
            </a:r>
            <a:r>
              <a:rPr lang="en-GB" sz="2800" b="0" i="0" dirty="0">
                <a:solidFill>
                  <a:srgbClr val="008013"/>
                </a:solidFill>
                <a:effectLst/>
                <a:latin typeface="Menlo"/>
              </a:rPr>
              <a:t>% timesteps for the desired number of samples</a:t>
            </a:r>
            <a:endParaRPr lang="en-GB" sz="2800" b="0" i="0" dirty="0">
              <a:effectLst/>
              <a:latin typeface="Menlo"/>
            </a:endParaRPr>
          </a:p>
        </p:txBody>
      </p:sp>
      <p:pic>
        <p:nvPicPr>
          <p:cNvPr id="24" name="Picture 2" descr="Fachhochschule Dortmund – Wikipedia">
            <a:extLst>
              <a:ext uri="{FF2B5EF4-FFF2-40B4-BE49-F238E27FC236}">
                <a16:creationId xmlns:a16="http://schemas.microsoft.com/office/drawing/2014/main" id="{016EDEC2-B82F-8309-CBB0-F4FBCE2FA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279C50E-A685-5950-EF8F-EDC04874579A}"/>
              </a:ext>
            </a:extLst>
          </p:cNvPr>
          <p:cNvSpPr txBox="1"/>
          <p:nvPr/>
        </p:nvSpPr>
        <p:spPr>
          <a:xfrm>
            <a:off x="815340" y="2355624"/>
            <a:ext cx="9027343" cy="400110"/>
          </a:xfrm>
          <a:prstGeom prst="rect">
            <a:avLst/>
          </a:prstGeom>
          <a:noFill/>
        </p:spPr>
        <p:txBody>
          <a:bodyPr wrap="none" rtlCol="0">
            <a:spAutoFit/>
          </a:bodyPr>
          <a:lstStyle/>
          <a:p>
            <a:r>
              <a:rPr lang="en-DE" sz="2000" dirty="0"/>
              <a:t>T</a:t>
            </a:r>
            <a:r>
              <a:rPr lang="en-GB" sz="2000" dirty="0" err="1"/>
              <a:t>hese</a:t>
            </a:r>
            <a:r>
              <a:rPr lang="en-GB" sz="2000" dirty="0"/>
              <a:t> parameters are essential inputs for setting up and using the </a:t>
            </a:r>
            <a:r>
              <a:rPr lang="en-GB" sz="2000" dirty="0" err="1"/>
              <a:t>Goertzel</a:t>
            </a:r>
            <a:r>
              <a:rPr lang="en-GB" sz="2000" dirty="0"/>
              <a:t> Filter</a:t>
            </a:r>
            <a:r>
              <a:rPr lang="en-DE" sz="2000" dirty="0"/>
              <a:t>.</a:t>
            </a:r>
          </a:p>
        </p:txBody>
      </p:sp>
    </p:spTree>
    <p:extLst>
      <p:ext uri="{BB962C8B-B14F-4D97-AF65-F5344CB8AC3E}">
        <p14:creationId xmlns:p14="http://schemas.microsoft.com/office/powerpoint/2010/main" val="277615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2BACCE-D619-17BB-0E36-9EC5C100E27D}"/>
              </a:ext>
            </a:extLst>
          </p:cNvPr>
          <p:cNvPicPr>
            <a:picLocks noChangeAspect="1"/>
          </p:cNvPicPr>
          <p:nvPr/>
        </p:nvPicPr>
        <p:blipFill rotWithShape="1">
          <a:blip r:embed="rId3"/>
          <a:srcRect t="3316"/>
          <a:stretch/>
        </p:blipFill>
        <p:spPr>
          <a:xfrm>
            <a:off x="5671562" y="2019084"/>
            <a:ext cx="6337658" cy="3768088"/>
          </a:xfrm>
          <a:prstGeom prst="rect">
            <a:avLst/>
          </a:prstGeom>
        </p:spPr>
      </p:pic>
      <p:sp>
        <p:nvSpPr>
          <p:cNvPr id="2" name="Title 1">
            <a:extLst>
              <a:ext uri="{FF2B5EF4-FFF2-40B4-BE49-F238E27FC236}">
                <a16:creationId xmlns:a16="http://schemas.microsoft.com/office/drawing/2014/main" id="{E707A100-A352-BFA7-303D-B613335073A4}"/>
              </a:ext>
            </a:extLst>
          </p:cNvPr>
          <p:cNvSpPr>
            <a:spLocks noGrp="1"/>
          </p:cNvSpPr>
          <p:nvPr>
            <p:ph type="title"/>
          </p:nvPr>
        </p:nvSpPr>
        <p:spPr>
          <a:xfrm>
            <a:off x="838200" y="567685"/>
            <a:ext cx="10515600" cy="1123003"/>
          </a:xfrm>
        </p:spPr>
        <p:txBody>
          <a:bodyPr/>
          <a:lstStyle/>
          <a:p>
            <a:endParaRPr lang="en-DE" dirty="0"/>
          </a:p>
        </p:txBody>
      </p:sp>
      <p:sp>
        <p:nvSpPr>
          <p:cNvPr id="5" name="Slide Number Placeholder 3">
            <a:extLst>
              <a:ext uri="{FF2B5EF4-FFF2-40B4-BE49-F238E27FC236}">
                <a16:creationId xmlns:a16="http://schemas.microsoft.com/office/drawing/2014/main" id="{F946CA7B-B768-EFDC-7FE1-27592E75D023}"/>
              </a:ext>
            </a:extLst>
          </p:cNvPr>
          <p:cNvSpPr txBox="1">
            <a:spLocks/>
          </p:cNvSpPr>
          <p:nvPr/>
        </p:nvSpPr>
        <p:spPr>
          <a:xfrm>
            <a:off x="8840391" y="6475461"/>
            <a:ext cx="2743200" cy="365125"/>
          </a:xfrm>
          <a:prstGeom prst="rect">
            <a:avLst/>
          </a:prstGeom>
        </p:spPr>
        <p:txBody>
          <a:bodyPr vert="horz" lIns="91440" tIns="45720" rIns="91440" bIns="45720" rtlCol="0" anchor="ctr"/>
          <a:lstStyle>
            <a:defPPr>
              <a:defRPr lang="en-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6</a:t>
            </a:fld>
            <a:r>
              <a:rPr lang="en-US" dirty="0"/>
              <a:t> / 20</a:t>
            </a:r>
          </a:p>
          <a:p>
            <a:endParaRPr lang="en-US" dirty="0"/>
          </a:p>
        </p:txBody>
      </p:sp>
      <p:sp>
        <p:nvSpPr>
          <p:cNvPr id="7" name="Rectangle 6">
            <a:extLst>
              <a:ext uri="{FF2B5EF4-FFF2-40B4-BE49-F238E27FC236}">
                <a16:creationId xmlns:a16="http://schemas.microsoft.com/office/drawing/2014/main" id="{BFBF92B0-5BC0-3FE0-C0AA-0B302ED32E89}"/>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9" name="Title 1">
            <a:extLst>
              <a:ext uri="{FF2B5EF4-FFF2-40B4-BE49-F238E27FC236}">
                <a16:creationId xmlns:a16="http://schemas.microsoft.com/office/drawing/2014/main" id="{4272A219-90CD-2600-2B18-DC09E3985FAD}"/>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000" b="1" dirty="0" err="1">
                <a:ln>
                  <a:solidFill>
                    <a:schemeClr val="accent2">
                      <a:lumMod val="50000"/>
                    </a:schemeClr>
                  </a:solidFill>
                </a:ln>
                <a:solidFill>
                  <a:srgbClr val="F16010"/>
                </a:solidFill>
              </a:rPr>
              <a:t>Goertzel</a:t>
            </a:r>
            <a:r>
              <a:rPr lang="en-DE" sz="5000" b="1" dirty="0">
                <a:ln>
                  <a:solidFill>
                    <a:schemeClr val="accent2">
                      <a:lumMod val="50000"/>
                    </a:schemeClr>
                  </a:solidFill>
                </a:ln>
                <a:solidFill>
                  <a:srgbClr val="F16010"/>
                </a:solidFill>
              </a:rPr>
              <a:t> Filter Basics</a:t>
            </a:r>
          </a:p>
        </p:txBody>
      </p:sp>
      <p:pic>
        <p:nvPicPr>
          <p:cNvPr id="11" name="Picture 2" descr="Fachhochschule Dortmund – Wikipedia">
            <a:extLst>
              <a:ext uri="{FF2B5EF4-FFF2-40B4-BE49-F238E27FC236}">
                <a16:creationId xmlns:a16="http://schemas.microsoft.com/office/drawing/2014/main" id="{A344A81A-9CDD-852C-7347-F3326D4BD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F14BEA0-4CDD-524C-CA8E-A61EE1C56882}"/>
              </a:ext>
            </a:extLst>
          </p:cNvPr>
          <p:cNvPicPr>
            <a:picLocks noChangeAspect="1"/>
          </p:cNvPicPr>
          <p:nvPr/>
        </p:nvPicPr>
        <p:blipFill rotWithShape="1">
          <a:blip r:embed="rId5"/>
          <a:srcRect t="1151" r="45202" b="3634"/>
          <a:stretch/>
        </p:blipFill>
        <p:spPr>
          <a:xfrm>
            <a:off x="633260" y="1986066"/>
            <a:ext cx="5038302" cy="4573168"/>
          </a:xfrm>
          <a:prstGeom prst="rect">
            <a:avLst/>
          </a:prstGeom>
        </p:spPr>
      </p:pic>
    </p:spTree>
    <p:extLst>
      <p:ext uri="{BB962C8B-B14F-4D97-AF65-F5344CB8AC3E}">
        <p14:creationId xmlns:p14="http://schemas.microsoft.com/office/powerpoint/2010/main" val="105970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4C0049-C89E-691D-4923-C63BEA8412F5}"/>
              </a:ext>
            </a:extLst>
          </p:cNvPr>
          <p:cNvSpPr>
            <a:spLocks noGrp="1"/>
          </p:cNvSpPr>
          <p:nvPr>
            <p:ph type="sldNum" sz="quarter" idx="12"/>
          </p:nvPr>
        </p:nvSpPr>
        <p:spPr/>
        <p:txBody>
          <a:bodyPr/>
          <a:lstStyle/>
          <a:p>
            <a:fld id="{B2DC25EE-239B-4C5F-AAD1-255A7D5F1EE2}" type="slidenum">
              <a:rPr lang="en-US" smtClean="0"/>
              <a:pPr/>
              <a:t>7</a:t>
            </a:fld>
            <a:r>
              <a:rPr lang="en-US" dirty="0"/>
              <a:t> / 20</a:t>
            </a:r>
          </a:p>
        </p:txBody>
      </p:sp>
      <p:sp>
        <p:nvSpPr>
          <p:cNvPr id="7" name="Rectangle 6">
            <a:extLst>
              <a:ext uri="{FF2B5EF4-FFF2-40B4-BE49-F238E27FC236}">
                <a16:creationId xmlns:a16="http://schemas.microsoft.com/office/drawing/2014/main" id="{A09B13E5-5672-E98A-824B-6A803AF46422}"/>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pic>
        <p:nvPicPr>
          <p:cNvPr id="21" name="Picture 2" descr="Fachhochschule Dortmund – Wikipedia">
            <a:extLst>
              <a:ext uri="{FF2B5EF4-FFF2-40B4-BE49-F238E27FC236}">
                <a16:creationId xmlns:a16="http://schemas.microsoft.com/office/drawing/2014/main" id="{DB0AE2B5-73B4-981E-895A-9579EB4AF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0AC12B-1BF8-4167-7960-0BEE471653C2}"/>
              </a:ext>
            </a:extLst>
          </p:cNvPr>
          <p:cNvSpPr txBox="1"/>
          <p:nvPr/>
        </p:nvSpPr>
        <p:spPr>
          <a:xfrm>
            <a:off x="5455481" y="2293124"/>
            <a:ext cx="6310238" cy="2677656"/>
          </a:xfrm>
          <a:prstGeom prst="rect">
            <a:avLst/>
          </a:prstGeom>
          <a:solidFill>
            <a:schemeClr val="bg1">
              <a:lumMod val="95000"/>
            </a:schemeClr>
          </a:solidFill>
        </p:spPr>
        <p:txBody>
          <a:bodyPr wrap="square">
            <a:spAutoFit/>
          </a:bodyPr>
          <a:lstStyle/>
          <a:p>
            <a:r>
              <a:rPr lang="de-DE" sz="2400" b="0" i="0" dirty="0">
                <a:effectLst/>
                <a:latin typeface="Menlo"/>
              </a:rPr>
              <a:t>k = </a:t>
            </a:r>
            <a:r>
              <a:rPr lang="de-DE" sz="2400" b="0" i="0" dirty="0" err="1">
                <a:effectLst/>
                <a:latin typeface="Menlo"/>
              </a:rPr>
              <a:t>round</a:t>
            </a:r>
            <a:r>
              <a:rPr lang="de-DE" sz="2400" b="0" i="0" dirty="0">
                <a:effectLst/>
                <a:latin typeface="Menlo"/>
              </a:rPr>
              <a:t>(N * f0/</a:t>
            </a:r>
            <a:r>
              <a:rPr lang="de-DE" sz="2400" b="0" i="0" dirty="0" err="1">
                <a:effectLst/>
                <a:latin typeface="Menlo"/>
              </a:rPr>
              <a:t>fs</a:t>
            </a:r>
            <a:r>
              <a:rPr lang="de-DE" sz="2400" b="0" i="0" dirty="0">
                <a:effectLst/>
                <a:latin typeface="Menlo"/>
              </a:rPr>
              <a:t>) ; </a:t>
            </a:r>
            <a:r>
              <a:rPr lang="de-DE" sz="2400" b="0" i="0" dirty="0">
                <a:solidFill>
                  <a:srgbClr val="008013"/>
                </a:solidFill>
                <a:effectLst/>
                <a:latin typeface="Menlo"/>
              </a:rPr>
              <a:t>%</a:t>
            </a:r>
            <a:r>
              <a:rPr lang="de-DE" sz="2400" b="0" i="0" dirty="0" err="1">
                <a:solidFill>
                  <a:srgbClr val="008013"/>
                </a:solidFill>
                <a:effectLst/>
                <a:latin typeface="Menlo"/>
              </a:rPr>
              <a:t>frequency</a:t>
            </a:r>
            <a:r>
              <a:rPr lang="de-DE" sz="2400" b="0" i="0" dirty="0">
                <a:solidFill>
                  <a:srgbClr val="008013"/>
                </a:solidFill>
                <a:effectLst/>
                <a:latin typeface="Menlo"/>
              </a:rPr>
              <a:t> </a:t>
            </a:r>
            <a:r>
              <a:rPr lang="de-DE" sz="2400" b="0" i="0" dirty="0" err="1">
                <a:solidFill>
                  <a:srgbClr val="008013"/>
                </a:solidFill>
                <a:effectLst/>
                <a:latin typeface="Menlo"/>
              </a:rPr>
              <a:t>index</a:t>
            </a:r>
            <a:r>
              <a:rPr lang="en-DE" sz="2400" b="0" i="0" dirty="0">
                <a:solidFill>
                  <a:srgbClr val="008013"/>
                </a:solidFill>
                <a:effectLst/>
                <a:latin typeface="Menlo"/>
              </a:rPr>
              <a:t>(k=6)</a:t>
            </a:r>
            <a:endParaRPr lang="de-DE" sz="2400" b="0" i="0" dirty="0">
              <a:effectLst/>
              <a:latin typeface="Menlo"/>
            </a:endParaRPr>
          </a:p>
          <a:p>
            <a:r>
              <a:rPr lang="de-DE" sz="2400" b="0" i="0" dirty="0" err="1">
                <a:effectLst/>
                <a:latin typeface="Menlo"/>
              </a:rPr>
              <a:t>alpha</a:t>
            </a:r>
            <a:r>
              <a:rPr lang="de-DE" sz="2400" b="0" i="0" dirty="0">
                <a:effectLst/>
                <a:latin typeface="Menlo"/>
              </a:rPr>
              <a:t> = 2 * </a:t>
            </a:r>
            <a:r>
              <a:rPr lang="de-DE" sz="2400" b="0" i="0" dirty="0" err="1">
                <a:effectLst/>
                <a:latin typeface="Menlo"/>
              </a:rPr>
              <a:t>pi</a:t>
            </a:r>
            <a:r>
              <a:rPr lang="de-DE" sz="2400" b="0" i="0" dirty="0">
                <a:effectLst/>
                <a:latin typeface="Menlo"/>
              </a:rPr>
              <a:t> * k / N;</a:t>
            </a:r>
          </a:p>
          <a:p>
            <a:r>
              <a:rPr lang="de-DE" sz="2400" b="0" i="0" dirty="0" err="1">
                <a:effectLst/>
                <a:latin typeface="Menlo"/>
              </a:rPr>
              <a:t>beta</a:t>
            </a:r>
            <a:r>
              <a:rPr lang="de-DE" sz="2400" b="0" i="0" dirty="0">
                <a:effectLst/>
                <a:latin typeface="Menlo"/>
              </a:rPr>
              <a:t> = 2 * </a:t>
            </a:r>
            <a:r>
              <a:rPr lang="de-DE" sz="2400" b="0" i="0" dirty="0" err="1">
                <a:effectLst/>
                <a:latin typeface="Menlo"/>
              </a:rPr>
              <a:t>pi</a:t>
            </a:r>
            <a:r>
              <a:rPr lang="de-DE" sz="2400" b="0" i="0" dirty="0">
                <a:effectLst/>
                <a:latin typeface="Menlo"/>
              </a:rPr>
              <a:t> * k * (N-1)/N;</a:t>
            </a:r>
          </a:p>
          <a:p>
            <a:r>
              <a:rPr lang="de-DE" sz="2400" b="0" i="0" dirty="0">
                <a:effectLst/>
                <a:latin typeface="Menlo"/>
              </a:rPr>
              <a:t>a = cos(</a:t>
            </a:r>
            <a:r>
              <a:rPr lang="de-DE" sz="2400" b="0" i="0" dirty="0" err="1">
                <a:effectLst/>
                <a:latin typeface="Menlo"/>
              </a:rPr>
              <a:t>beta</a:t>
            </a:r>
            <a:r>
              <a:rPr lang="de-DE" sz="2400" b="0" i="0" dirty="0">
                <a:effectLst/>
                <a:latin typeface="Menlo"/>
              </a:rPr>
              <a:t>)</a:t>
            </a:r>
          </a:p>
          <a:p>
            <a:r>
              <a:rPr lang="de-DE" sz="2400" b="0" i="0" dirty="0">
                <a:effectLst/>
                <a:latin typeface="Menlo"/>
              </a:rPr>
              <a:t>b = -1 * sin(</a:t>
            </a:r>
            <a:r>
              <a:rPr lang="de-DE" sz="2400" b="0" i="0" dirty="0" err="1">
                <a:effectLst/>
                <a:latin typeface="Menlo"/>
              </a:rPr>
              <a:t>beta</a:t>
            </a:r>
            <a:r>
              <a:rPr lang="de-DE" sz="2400" b="0" i="0" dirty="0">
                <a:effectLst/>
                <a:latin typeface="Menlo"/>
              </a:rPr>
              <a:t>)</a:t>
            </a:r>
          </a:p>
          <a:p>
            <a:r>
              <a:rPr lang="de-DE" sz="2400" b="0" i="0" dirty="0">
                <a:effectLst/>
                <a:latin typeface="Menlo"/>
              </a:rPr>
              <a:t>c = sin(</a:t>
            </a:r>
            <a:r>
              <a:rPr lang="de-DE" sz="2400" b="0" i="0" dirty="0" err="1">
                <a:effectLst/>
                <a:latin typeface="Menlo"/>
              </a:rPr>
              <a:t>alpha</a:t>
            </a:r>
            <a:r>
              <a:rPr lang="de-DE" sz="2400" b="0" i="0" dirty="0">
                <a:effectLst/>
                <a:latin typeface="Menlo"/>
              </a:rPr>
              <a:t>) * sin(</a:t>
            </a:r>
            <a:r>
              <a:rPr lang="de-DE" sz="2400" b="0" i="0" dirty="0" err="1">
                <a:effectLst/>
                <a:latin typeface="Menlo"/>
              </a:rPr>
              <a:t>beta</a:t>
            </a:r>
            <a:r>
              <a:rPr lang="de-DE" sz="2400" b="0" i="0" dirty="0">
                <a:effectLst/>
                <a:latin typeface="Menlo"/>
              </a:rPr>
              <a:t>) - cos(</a:t>
            </a:r>
            <a:r>
              <a:rPr lang="de-DE" sz="2400" b="0" i="0" dirty="0" err="1">
                <a:effectLst/>
                <a:latin typeface="Menlo"/>
              </a:rPr>
              <a:t>alpha</a:t>
            </a:r>
            <a:r>
              <a:rPr lang="de-DE" sz="2400" b="0" i="0" dirty="0">
                <a:effectLst/>
                <a:latin typeface="Menlo"/>
              </a:rPr>
              <a:t>) * cos(</a:t>
            </a:r>
            <a:r>
              <a:rPr lang="de-DE" sz="2400" b="0" i="0" dirty="0" err="1">
                <a:effectLst/>
                <a:latin typeface="Menlo"/>
              </a:rPr>
              <a:t>beta</a:t>
            </a:r>
            <a:r>
              <a:rPr lang="de-DE" sz="2400" b="0" i="0" dirty="0">
                <a:effectLst/>
                <a:latin typeface="Menlo"/>
              </a:rPr>
              <a:t>)</a:t>
            </a:r>
          </a:p>
          <a:p>
            <a:r>
              <a:rPr lang="de-DE" sz="2400" b="0" i="0" dirty="0">
                <a:effectLst/>
                <a:latin typeface="Menlo"/>
              </a:rPr>
              <a:t>d = sin(2 * </a:t>
            </a:r>
            <a:r>
              <a:rPr lang="de-DE" sz="2400" b="0" i="0" dirty="0" err="1">
                <a:effectLst/>
                <a:latin typeface="Menlo"/>
              </a:rPr>
              <a:t>pi</a:t>
            </a:r>
            <a:r>
              <a:rPr lang="de-DE" sz="2400" b="0" i="0" dirty="0">
                <a:effectLst/>
                <a:latin typeface="Menlo"/>
              </a:rPr>
              <a:t> * k)</a:t>
            </a:r>
          </a:p>
        </p:txBody>
      </p:sp>
      <p:pic>
        <p:nvPicPr>
          <p:cNvPr id="12" name="Picture 11">
            <a:extLst>
              <a:ext uri="{FF2B5EF4-FFF2-40B4-BE49-F238E27FC236}">
                <a16:creationId xmlns:a16="http://schemas.microsoft.com/office/drawing/2014/main" id="{64CAD863-B085-E1DB-A809-019A3FF8F45F}"/>
              </a:ext>
            </a:extLst>
          </p:cNvPr>
          <p:cNvPicPr>
            <a:picLocks noChangeAspect="1"/>
          </p:cNvPicPr>
          <p:nvPr/>
        </p:nvPicPr>
        <p:blipFill rotWithShape="1">
          <a:blip r:embed="rId4"/>
          <a:srcRect b="2163"/>
          <a:stretch/>
        </p:blipFill>
        <p:spPr>
          <a:xfrm>
            <a:off x="640211" y="2314601"/>
            <a:ext cx="4415640" cy="2677656"/>
          </a:xfrm>
          <a:prstGeom prst="rect">
            <a:avLst/>
          </a:prstGeom>
        </p:spPr>
      </p:pic>
      <p:sp>
        <p:nvSpPr>
          <p:cNvPr id="13" name="Title 1">
            <a:extLst>
              <a:ext uri="{FF2B5EF4-FFF2-40B4-BE49-F238E27FC236}">
                <a16:creationId xmlns:a16="http://schemas.microsoft.com/office/drawing/2014/main" id="{083C9723-7AE0-BF24-F368-40E1E140FE87}"/>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000" b="1" dirty="0" err="1">
                <a:ln>
                  <a:solidFill>
                    <a:schemeClr val="accent2">
                      <a:lumMod val="50000"/>
                    </a:schemeClr>
                  </a:solidFill>
                </a:ln>
                <a:solidFill>
                  <a:srgbClr val="F16010"/>
                </a:solidFill>
              </a:rPr>
              <a:t>Goertzel</a:t>
            </a:r>
            <a:r>
              <a:rPr lang="en-DE" sz="5000" b="1" dirty="0">
                <a:ln>
                  <a:solidFill>
                    <a:schemeClr val="accent2">
                      <a:lumMod val="50000"/>
                    </a:schemeClr>
                  </a:solidFill>
                </a:ln>
                <a:solidFill>
                  <a:srgbClr val="F16010"/>
                </a:solidFill>
              </a:rPr>
              <a:t> Filter Basics</a:t>
            </a:r>
          </a:p>
          <a:p>
            <a:r>
              <a:rPr lang="en-DE" sz="2400" b="1" dirty="0">
                <a:ln>
                  <a:solidFill>
                    <a:schemeClr val="accent2">
                      <a:lumMod val="50000"/>
                    </a:schemeClr>
                  </a:solidFill>
                </a:ln>
                <a:solidFill>
                  <a:srgbClr val="F16010"/>
                </a:solidFill>
              </a:rPr>
              <a:t>MATLAB</a:t>
            </a:r>
          </a:p>
        </p:txBody>
      </p:sp>
      <p:sp>
        <p:nvSpPr>
          <p:cNvPr id="14" name="Right Brace 13">
            <a:extLst>
              <a:ext uri="{FF2B5EF4-FFF2-40B4-BE49-F238E27FC236}">
                <a16:creationId xmlns:a16="http://schemas.microsoft.com/office/drawing/2014/main" id="{88AF3F4C-8699-9A35-862A-4759DB592046}"/>
              </a:ext>
            </a:extLst>
          </p:cNvPr>
          <p:cNvSpPr/>
          <p:nvPr/>
        </p:nvSpPr>
        <p:spPr>
          <a:xfrm>
            <a:off x="4827251" y="2441563"/>
            <a:ext cx="457200" cy="255069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DE"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5237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5D15CCD-8D2E-A2FA-0E67-785C66A875C6}"/>
              </a:ext>
            </a:extLst>
          </p:cNvPr>
          <p:cNvPicPr>
            <a:picLocks noChangeAspect="1"/>
          </p:cNvPicPr>
          <p:nvPr/>
        </p:nvPicPr>
        <p:blipFill>
          <a:blip r:embed="rId3"/>
          <a:stretch>
            <a:fillRect/>
          </a:stretch>
        </p:blipFill>
        <p:spPr>
          <a:xfrm>
            <a:off x="6440905" y="2087297"/>
            <a:ext cx="3938337" cy="3089311"/>
          </a:xfrm>
          <a:prstGeom prst="rect">
            <a:avLst/>
          </a:prstGeom>
        </p:spPr>
      </p:pic>
      <p:sp>
        <p:nvSpPr>
          <p:cNvPr id="8" name="Title 1">
            <a:extLst>
              <a:ext uri="{FF2B5EF4-FFF2-40B4-BE49-F238E27FC236}">
                <a16:creationId xmlns:a16="http://schemas.microsoft.com/office/drawing/2014/main" id="{182A020A-3D6B-A81A-3330-CEAEF8B53C36}"/>
              </a:ext>
            </a:extLst>
          </p:cNvPr>
          <p:cNvSpPr>
            <a:spLocks noGrp="1"/>
          </p:cNvSpPr>
          <p:nvPr>
            <p:ph type="title"/>
          </p:nvPr>
        </p:nvSpPr>
        <p:spPr>
          <a:xfrm>
            <a:off x="838200" y="567685"/>
            <a:ext cx="10515600" cy="1123003"/>
          </a:xfrm>
        </p:spPr>
        <p:txBody>
          <a:bodyPr/>
          <a:lstStyle/>
          <a:p>
            <a:endParaRPr lang="en-DE" dirty="0"/>
          </a:p>
        </p:txBody>
      </p:sp>
      <p:sp>
        <p:nvSpPr>
          <p:cNvPr id="9" name="Slide Number Placeholder 3">
            <a:extLst>
              <a:ext uri="{FF2B5EF4-FFF2-40B4-BE49-F238E27FC236}">
                <a16:creationId xmlns:a16="http://schemas.microsoft.com/office/drawing/2014/main" id="{4AA625DC-BABB-D118-2FCD-5222F05C951B}"/>
              </a:ext>
            </a:extLst>
          </p:cNvPr>
          <p:cNvSpPr>
            <a:spLocks noGrp="1"/>
          </p:cNvSpPr>
          <p:nvPr>
            <p:ph type="sldNum" sz="quarter" idx="12"/>
          </p:nvPr>
        </p:nvSpPr>
        <p:spPr>
          <a:xfrm>
            <a:off x="8610600" y="6356350"/>
            <a:ext cx="2743200" cy="365125"/>
          </a:xfrm>
        </p:spPr>
        <p:txBody>
          <a:bodyPr/>
          <a:lstStyle/>
          <a:p>
            <a:fld id="{B2DC25EE-239B-4C5F-AAD1-255A7D5F1EE2}" type="slidenum">
              <a:rPr lang="en-US" smtClean="0"/>
              <a:pPr/>
              <a:t>8</a:t>
            </a:fld>
            <a:r>
              <a:rPr lang="en-US" dirty="0"/>
              <a:t> / 20</a:t>
            </a:r>
          </a:p>
        </p:txBody>
      </p:sp>
      <p:sp>
        <p:nvSpPr>
          <p:cNvPr id="12" name="Rectangle 11">
            <a:extLst>
              <a:ext uri="{FF2B5EF4-FFF2-40B4-BE49-F238E27FC236}">
                <a16:creationId xmlns:a16="http://schemas.microsoft.com/office/drawing/2014/main" id="{0AC07BEF-FE55-B462-6349-D4DD96534387}"/>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pic>
        <p:nvPicPr>
          <p:cNvPr id="14" name="Picture 2" descr="Fachhochschule Dortmund – Wikipedia">
            <a:extLst>
              <a:ext uri="{FF2B5EF4-FFF2-40B4-BE49-F238E27FC236}">
                <a16:creationId xmlns:a16="http://schemas.microsoft.com/office/drawing/2014/main" id="{0EDD24A5-27AB-109E-C682-1B6A066C3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881FEF15-B1D7-BE37-F951-1F71FB2AEE00}"/>
              </a:ext>
            </a:extLst>
          </p:cNvPr>
          <p:cNvPicPr>
            <a:picLocks noChangeAspect="1"/>
          </p:cNvPicPr>
          <p:nvPr/>
        </p:nvPicPr>
        <p:blipFill>
          <a:blip r:embed="rId5"/>
          <a:stretch>
            <a:fillRect/>
          </a:stretch>
        </p:blipFill>
        <p:spPr>
          <a:xfrm>
            <a:off x="712118" y="2671232"/>
            <a:ext cx="5280613" cy="2269736"/>
          </a:xfrm>
          <a:prstGeom prst="rect">
            <a:avLst/>
          </a:prstGeom>
        </p:spPr>
      </p:pic>
      <p:sp>
        <p:nvSpPr>
          <p:cNvPr id="75" name="Title 1">
            <a:extLst>
              <a:ext uri="{FF2B5EF4-FFF2-40B4-BE49-F238E27FC236}">
                <a16:creationId xmlns:a16="http://schemas.microsoft.com/office/drawing/2014/main" id="{C742A49E-7801-E8D3-E5BA-2A3755DEC397}"/>
              </a:ext>
            </a:extLst>
          </p:cNvPr>
          <p:cNvSpPr txBox="1">
            <a:spLocks/>
          </p:cNvSpPr>
          <p:nvPr/>
        </p:nvSpPr>
        <p:spPr>
          <a:xfrm>
            <a:off x="838200" y="463981"/>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5400" b="1" dirty="0">
                <a:ln>
                  <a:solidFill>
                    <a:schemeClr val="accent2">
                      <a:lumMod val="50000"/>
                    </a:schemeClr>
                  </a:solidFill>
                </a:ln>
                <a:solidFill>
                  <a:srgbClr val="F16010"/>
                </a:solidFill>
              </a:rPr>
              <a:t>VHDL Implementation- Design</a:t>
            </a:r>
          </a:p>
        </p:txBody>
      </p:sp>
      <p:sp>
        <p:nvSpPr>
          <p:cNvPr id="17" name="Right Brace 16">
            <a:extLst>
              <a:ext uri="{FF2B5EF4-FFF2-40B4-BE49-F238E27FC236}">
                <a16:creationId xmlns:a16="http://schemas.microsoft.com/office/drawing/2014/main" id="{399F6006-C5C9-7145-F5AC-C1F015B00635}"/>
              </a:ext>
            </a:extLst>
          </p:cNvPr>
          <p:cNvSpPr/>
          <p:nvPr/>
        </p:nvSpPr>
        <p:spPr>
          <a:xfrm>
            <a:off x="5800226" y="2232882"/>
            <a:ext cx="457200" cy="294372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DE"/>
          </a:p>
        </p:txBody>
      </p:sp>
    </p:spTree>
    <p:extLst>
      <p:ext uri="{BB962C8B-B14F-4D97-AF65-F5344CB8AC3E}">
        <p14:creationId xmlns:p14="http://schemas.microsoft.com/office/powerpoint/2010/main" val="63393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305469-FCCF-D86C-7A16-DF85D961FD0B}"/>
              </a:ext>
            </a:extLst>
          </p:cNvPr>
          <p:cNvSpPr>
            <a:spLocks noGrp="1"/>
          </p:cNvSpPr>
          <p:nvPr>
            <p:ph type="sldNum" sz="quarter" idx="12"/>
          </p:nvPr>
        </p:nvSpPr>
        <p:spPr/>
        <p:txBody>
          <a:bodyPr/>
          <a:lstStyle/>
          <a:p>
            <a:fld id="{B2DC25EE-239B-4C5F-AAD1-255A7D5F1EE2}" type="slidenum">
              <a:rPr lang="en-US" smtClean="0"/>
              <a:pPr/>
              <a:t>9</a:t>
            </a:fld>
            <a:r>
              <a:rPr lang="en-US" dirty="0"/>
              <a:t>  / 20</a:t>
            </a:r>
          </a:p>
        </p:txBody>
      </p:sp>
      <p:sp>
        <p:nvSpPr>
          <p:cNvPr id="8" name="Rectangle 7">
            <a:extLst>
              <a:ext uri="{FF2B5EF4-FFF2-40B4-BE49-F238E27FC236}">
                <a16:creationId xmlns:a16="http://schemas.microsoft.com/office/drawing/2014/main" id="{58114BB3-098D-E488-D78B-A5168AF23D16}"/>
              </a:ext>
            </a:extLst>
          </p:cNvPr>
          <p:cNvSpPr/>
          <p:nvPr/>
        </p:nvSpPr>
        <p:spPr>
          <a:xfrm>
            <a:off x="0" y="496998"/>
            <a:ext cx="12192000" cy="1259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9" name="Title 1">
            <a:extLst>
              <a:ext uri="{FF2B5EF4-FFF2-40B4-BE49-F238E27FC236}">
                <a16:creationId xmlns:a16="http://schemas.microsoft.com/office/drawing/2014/main" id="{F4780760-077C-67EA-74F4-C9487A63D91C}"/>
              </a:ext>
            </a:extLst>
          </p:cNvPr>
          <p:cNvSpPr txBox="1">
            <a:spLocks/>
          </p:cNvSpPr>
          <p:nvPr/>
        </p:nvSpPr>
        <p:spPr>
          <a:xfrm>
            <a:off x="385186" y="430963"/>
            <a:ext cx="11897249"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4800" b="1" dirty="0">
                <a:ln>
                  <a:solidFill>
                    <a:schemeClr val="accent2">
                      <a:lumMod val="50000"/>
                    </a:schemeClr>
                  </a:solidFill>
                </a:ln>
                <a:solidFill>
                  <a:srgbClr val="F16010"/>
                </a:solidFill>
              </a:rPr>
              <a:t>VHDL - Implementation- Design </a:t>
            </a:r>
          </a:p>
          <a:p>
            <a:r>
              <a:rPr lang="en-DE" sz="3200" b="1" dirty="0">
                <a:ln>
                  <a:solidFill>
                    <a:schemeClr val="accent2">
                      <a:lumMod val="50000"/>
                    </a:schemeClr>
                  </a:solidFill>
                </a:ln>
                <a:solidFill>
                  <a:srgbClr val="F16010"/>
                </a:solidFill>
              </a:rPr>
              <a:t>A</a:t>
            </a:r>
            <a:r>
              <a:rPr lang="de-DE" sz="3200" b="1" dirty="0" err="1">
                <a:ln>
                  <a:solidFill>
                    <a:schemeClr val="accent2">
                      <a:lumMod val="50000"/>
                    </a:schemeClr>
                  </a:solidFill>
                </a:ln>
                <a:solidFill>
                  <a:srgbClr val="F16010"/>
                </a:solidFill>
              </a:rPr>
              <a:t>rchitectural</a:t>
            </a:r>
            <a:r>
              <a:rPr lang="de-DE" sz="3200" b="1" dirty="0">
                <a:ln>
                  <a:solidFill>
                    <a:schemeClr val="accent2">
                      <a:lumMod val="50000"/>
                    </a:schemeClr>
                  </a:solidFill>
                </a:ln>
                <a:solidFill>
                  <a:srgbClr val="F16010"/>
                </a:solidFill>
              </a:rPr>
              <a:t> </a:t>
            </a:r>
            <a:r>
              <a:rPr lang="de-DE" sz="3200" b="1" dirty="0" err="1">
                <a:ln>
                  <a:solidFill>
                    <a:schemeClr val="accent2">
                      <a:lumMod val="50000"/>
                    </a:schemeClr>
                  </a:solidFill>
                </a:ln>
                <a:solidFill>
                  <a:srgbClr val="F16010"/>
                </a:solidFill>
              </a:rPr>
              <a:t>Behaviour</a:t>
            </a:r>
            <a:r>
              <a:rPr lang="en-DE" sz="3200" b="1" dirty="0">
                <a:ln>
                  <a:solidFill>
                    <a:schemeClr val="accent2">
                      <a:lumMod val="50000"/>
                    </a:schemeClr>
                  </a:solidFill>
                </a:ln>
                <a:solidFill>
                  <a:srgbClr val="F16010"/>
                </a:solidFill>
              </a:rPr>
              <a:t> of </a:t>
            </a:r>
            <a:r>
              <a:rPr lang="en-DE" sz="3200" b="1" dirty="0" err="1">
                <a:ln>
                  <a:solidFill>
                    <a:schemeClr val="accent2">
                      <a:lumMod val="50000"/>
                    </a:schemeClr>
                  </a:solidFill>
                </a:ln>
                <a:solidFill>
                  <a:srgbClr val="F16010"/>
                </a:solidFill>
              </a:rPr>
              <a:t>Goertzel</a:t>
            </a:r>
            <a:endParaRPr lang="en-DE" sz="6000" b="1" dirty="0">
              <a:ln>
                <a:solidFill>
                  <a:schemeClr val="accent2">
                    <a:lumMod val="50000"/>
                  </a:schemeClr>
                </a:solidFill>
              </a:ln>
              <a:solidFill>
                <a:srgbClr val="F16010"/>
              </a:solidFill>
            </a:endParaRPr>
          </a:p>
        </p:txBody>
      </p:sp>
      <p:pic>
        <p:nvPicPr>
          <p:cNvPr id="12" name="Picture 11">
            <a:extLst>
              <a:ext uri="{FF2B5EF4-FFF2-40B4-BE49-F238E27FC236}">
                <a16:creationId xmlns:a16="http://schemas.microsoft.com/office/drawing/2014/main" id="{206196F7-3D52-4F30-A5AE-B2E2974722ED}"/>
              </a:ext>
            </a:extLst>
          </p:cNvPr>
          <p:cNvPicPr>
            <a:picLocks noChangeAspect="1"/>
          </p:cNvPicPr>
          <p:nvPr/>
        </p:nvPicPr>
        <p:blipFill>
          <a:blip r:embed="rId3"/>
          <a:stretch>
            <a:fillRect/>
          </a:stretch>
        </p:blipFill>
        <p:spPr>
          <a:xfrm>
            <a:off x="0" y="1842249"/>
            <a:ext cx="11739734" cy="4428378"/>
          </a:xfrm>
          <a:prstGeom prst="rect">
            <a:avLst/>
          </a:prstGeom>
        </p:spPr>
      </p:pic>
      <p:pic>
        <p:nvPicPr>
          <p:cNvPr id="14" name="Picture 2" descr="Fachhochschule Dortmund – Wikipedia">
            <a:extLst>
              <a:ext uri="{FF2B5EF4-FFF2-40B4-BE49-F238E27FC236}">
                <a16:creationId xmlns:a16="http://schemas.microsoft.com/office/drawing/2014/main" id="{4FB05362-FAA8-4E2C-B157-F9A51CC9B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441343"/>
            <a:ext cx="2358255" cy="8489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4C258AD-57C5-444E-8CFB-DD27457034F1}"/>
              </a:ext>
            </a:extLst>
          </p:cNvPr>
          <p:cNvSpPr txBox="1"/>
          <p:nvPr/>
        </p:nvSpPr>
        <p:spPr>
          <a:xfrm>
            <a:off x="9071534" y="6432662"/>
            <a:ext cx="1708793" cy="369332"/>
          </a:xfrm>
          <a:prstGeom prst="rect">
            <a:avLst/>
          </a:prstGeom>
          <a:noFill/>
        </p:spPr>
        <p:txBody>
          <a:bodyPr wrap="square" rtlCol="0">
            <a:spAutoFit/>
          </a:bodyPr>
          <a:lstStyle/>
          <a:p>
            <a:r>
              <a:rPr lang="en-US" dirty="0"/>
              <a:t>Created by Ali</a:t>
            </a:r>
          </a:p>
        </p:txBody>
      </p:sp>
    </p:spTree>
    <p:extLst>
      <p:ext uri="{BB962C8B-B14F-4D97-AF65-F5344CB8AC3E}">
        <p14:creationId xmlns:p14="http://schemas.microsoft.com/office/powerpoint/2010/main" val="2687055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256</TotalTime>
  <Words>1584</Words>
  <Application>Microsoft Office PowerPoint</Application>
  <PresentationFormat>Widescreen</PresentationFormat>
  <Paragraphs>188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Menlo</vt:lpstr>
      <vt:lpstr>Office Theme</vt:lpstr>
      <vt:lpstr>Goertzel Filter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Goertzel Filter</dc:title>
  <dc:creator>Seda Sensoy</dc:creator>
  <cp:lastModifiedBy>Ghazaleh Hadian Ghahfarokhi</cp:lastModifiedBy>
  <cp:revision>70</cp:revision>
  <dcterms:created xsi:type="dcterms:W3CDTF">2024-06-17T17:41:51Z</dcterms:created>
  <dcterms:modified xsi:type="dcterms:W3CDTF">2024-06-22T18:09:51Z</dcterms:modified>
</cp:coreProperties>
</file>