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8972dc71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8972dc7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8972dc7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8972dc7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8972dc7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8972dc7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8972dc71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8972dc71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cc35d430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cc35d430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cc35d430f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cc35d430f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a74c40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a74c40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8972dc7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8972dc7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8972dc7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8972dc7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8972dc7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8972dc7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8972dc7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8972dc7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8972dc71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8972dc71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0175" y="3019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/>
              <a:t>Interfaces graphiques en Java</a:t>
            </a:r>
            <a:endParaRPr sz="7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016588" y="4538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Fabio Cartolano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25" y="4507275"/>
            <a:ext cx="990123" cy="4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50" y="4507275"/>
            <a:ext cx="1268750" cy="4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Controller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50" y="1462088"/>
            <a:ext cx="81343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Paramétrer un projet JavaFx sur IntelliJ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63" y="1138850"/>
            <a:ext cx="4516401" cy="34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-747150" y="2057400"/>
            <a:ext cx="1217700" cy="4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826" y="1434950"/>
            <a:ext cx="32766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5907450" y="2904575"/>
            <a:ext cx="1981800" cy="484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ctrTitle"/>
          </p:nvPr>
        </p:nvSpPr>
        <p:spPr>
          <a:xfrm>
            <a:off x="520175" y="3019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/>
              <a:t>Parser un fichier csv en Java</a:t>
            </a:r>
            <a:endParaRPr sz="720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25" y="4507275"/>
            <a:ext cx="990123" cy="4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50" y="4507275"/>
            <a:ext cx="1268750" cy="4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Paramétrer un projet JavaFx sur IntelliJ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25" y="1601350"/>
            <a:ext cx="8366200" cy="23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760"/>
              <a:t>Introduction</a:t>
            </a:r>
            <a:endParaRPr sz="276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238" y="1017800"/>
            <a:ext cx="5969535" cy="40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21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55"/>
              <a:t>Partie Client ou “Front-end”</a:t>
            </a:r>
            <a:endParaRPr sz="295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5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33">
                <a:solidFill>
                  <a:srgbClr val="271A38"/>
                </a:solidFill>
                <a:highlight>
                  <a:srgbClr val="FFFFFF"/>
                </a:highlight>
              </a:rPr>
              <a:t>Il existe deux grandes familles de clients : les clients </a:t>
            </a:r>
            <a:r>
              <a:rPr b="1" lang="fr" sz="1633">
                <a:solidFill>
                  <a:schemeClr val="accent4"/>
                </a:solidFill>
                <a:highlight>
                  <a:srgbClr val="FFFFFF"/>
                </a:highlight>
              </a:rPr>
              <a:t>lourds </a:t>
            </a:r>
            <a:r>
              <a:rPr lang="fr" sz="1633">
                <a:solidFill>
                  <a:srgbClr val="271A38"/>
                </a:solidFill>
                <a:highlight>
                  <a:srgbClr val="FFFFFF"/>
                </a:highlight>
              </a:rPr>
              <a:t>ou les clients </a:t>
            </a:r>
            <a:r>
              <a:rPr b="1" lang="fr" sz="1633">
                <a:solidFill>
                  <a:schemeClr val="accent4"/>
                </a:solidFill>
                <a:highlight>
                  <a:srgbClr val="FFFFFF"/>
                </a:highlight>
              </a:rPr>
              <a:t>légers</a:t>
            </a:r>
            <a:r>
              <a:rPr lang="fr" sz="1633">
                <a:solidFill>
                  <a:srgbClr val="271A38"/>
                </a:solidFill>
                <a:highlight>
                  <a:srgbClr val="FFFFFF"/>
                </a:highlight>
              </a:rPr>
              <a:t>.</a:t>
            </a:r>
            <a:endParaRPr sz="1633"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633">
                <a:solidFill>
                  <a:schemeClr val="accent4"/>
                </a:solidFill>
                <a:highlight>
                  <a:srgbClr val="FFFFFF"/>
                </a:highlight>
              </a:rPr>
              <a:t>Un client lourd</a:t>
            </a:r>
            <a:r>
              <a:rPr lang="fr" sz="1633">
                <a:solidFill>
                  <a:srgbClr val="271A38"/>
                </a:solidFill>
                <a:highlight>
                  <a:srgbClr val="FFFFFF"/>
                </a:highlight>
              </a:rPr>
              <a:t> englobe toutes les applications que l’on installe sur chaque poste de travail des différents collaborateurs. Ces applications peuvent être liées à un serveur qui sauvegardera les données. Exemple : Word ou Excel.</a:t>
            </a:r>
            <a:endParaRPr sz="1633"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633">
                <a:solidFill>
                  <a:schemeClr val="accent4"/>
                </a:solidFill>
                <a:highlight>
                  <a:srgbClr val="FFFFFF"/>
                </a:highlight>
              </a:rPr>
              <a:t>Un client léger</a:t>
            </a:r>
            <a:r>
              <a:rPr lang="fr" sz="1633">
                <a:solidFill>
                  <a:srgbClr val="271A38"/>
                </a:solidFill>
                <a:highlight>
                  <a:srgbClr val="FFFFFF"/>
                </a:highlight>
              </a:rPr>
              <a:t> est entièrement géré par un serveur, de la gestion au stockage des données. Les utilisateurs de l’application auront accès aux données par un portail sécurisé depuis leur navigateur.</a:t>
            </a:r>
            <a:endParaRPr sz="1633"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207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760"/>
              <a:t>Client lourd ou client léger</a:t>
            </a:r>
            <a:endParaRPr sz="276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chemeClr val="dk2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902250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650"/>
              <a:buChar char="●"/>
            </a:pP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Ressources </a:t>
            </a:r>
            <a:r>
              <a:rPr lang="fr" sz="1650">
                <a:solidFill>
                  <a:schemeClr val="accent4"/>
                </a:solidFill>
                <a:highlight>
                  <a:srgbClr val="FFFFFF"/>
                </a:highlight>
              </a:rPr>
              <a:t>côté utilisateur</a:t>
            </a:r>
            <a:endParaRPr sz="165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650"/>
              <a:buChar char="●"/>
            </a:pP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Nécessite une </a:t>
            </a:r>
            <a:r>
              <a:rPr lang="fr" sz="1650">
                <a:solidFill>
                  <a:schemeClr val="accent4"/>
                </a:solidFill>
                <a:highlight>
                  <a:srgbClr val="FFFFFF"/>
                </a:highlight>
              </a:rPr>
              <a:t>installation</a:t>
            </a:r>
            <a:endParaRPr sz="165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650"/>
              <a:buChar char="●"/>
            </a:pP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Nécessite d’être </a:t>
            </a:r>
            <a:r>
              <a:rPr lang="fr" sz="1650">
                <a:solidFill>
                  <a:schemeClr val="accent4"/>
                </a:solidFill>
                <a:highlight>
                  <a:srgbClr val="FFFFFF"/>
                </a:highlight>
              </a:rPr>
              <a:t>adapté </a:t>
            </a: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au système sur lequel il sera utilisé</a:t>
            </a:r>
            <a:endParaRPr sz="1650"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650"/>
              <a:buChar char="●"/>
            </a:pP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Profite des </a:t>
            </a:r>
            <a:r>
              <a:rPr lang="fr" sz="1650">
                <a:solidFill>
                  <a:schemeClr val="accent4"/>
                </a:solidFill>
                <a:highlight>
                  <a:srgbClr val="FFFFFF"/>
                </a:highlight>
              </a:rPr>
              <a:t>performances du pc</a:t>
            </a: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 de l’utilisateur</a:t>
            </a:r>
            <a:endParaRPr sz="1650"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650"/>
              <a:buChar char="●"/>
            </a:pP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Peut fonctionner </a:t>
            </a:r>
            <a:r>
              <a:rPr lang="fr" sz="1650">
                <a:solidFill>
                  <a:schemeClr val="accent4"/>
                </a:solidFill>
                <a:highlight>
                  <a:srgbClr val="FFFFFF"/>
                </a:highlight>
              </a:rPr>
              <a:t>hors ligne</a:t>
            </a:r>
            <a:endParaRPr sz="165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673225" y="902250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650"/>
              <a:buChar char="●"/>
            </a:pP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Ressources </a:t>
            </a:r>
            <a:r>
              <a:rPr lang="fr" sz="1650">
                <a:solidFill>
                  <a:schemeClr val="accent4"/>
                </a:solidFill>
                <a:highlight>
                  <a:srgbClr val="FFFFFF"/>
                </a:highlight>
              </a:rPr>
              <a:t>côté serveur</a:t>
            </a:r>
            <a:endParaRPr sz="165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650"/>
              <a:buChar char="●"/>
            </a:pP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S’utilise dans un </a:t>
            </a:r>
            <a:r>
              <a:rPr lang="fr" sz="1650">
                <a:solidFill>
                  <a:schemeClr val="accent4"/>
                </a:solidFill>
                <a:highlight>
                  <a:srgbClr val="FFFFFF"/>
                </a:highlight>
              </a:rPr>
              <a:t>navigateur</a:t>
            </a:r>
            <a:endParaRPr sz="165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650"/>
              <a:buChar char="●"/>
            </a:pP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Nécessite qu’</a:t>
            </a:r>
            <a:r>
              <a:rPr lang="fr" sz="1650">
                <a:solidFill>
                  <a:schemeClr val="accent4"/>
                </a:solidFill>
                <a:highlight>
                  <a:srgbClr val="FFFFFF"/>
                </a:highlight>
              </a:rPr>
              <a:t>une seule version</a:t>
            </a:r>
            <a:endParaRPr sz="165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650"/>
              <a:buChar char="●"/>
            </a:pPr>
            <a:r>
              <a:rPr lang="fr" sz="1650">
                <a:solidFill>
                  <a:srgbClr val="271A38"/>
                </a:solidFill>
                <a:highlight>
                  <a:srgbClr val="FFFFFF"/>
                </a:highlight>
              </a:rPr>
              <a:t>Nécessite une </a:t>
            </a:r>
            <a:r>
              <a:rPr lang="fr" sz="1650">
                <a:solidFill>
                  <a:schemeClr val="accent4"/>
                </a:solidFill>
                <a:highlight>
                  <a:srgbClr val="FFFFFF"/>
                </a:highlight>
              </a:rPr>
              <a:t>connexion internet</a:t>
            </a:r>
            <a:endParaRPr sz="165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JavaFX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une framework permettant de créer des </a:t>
            </a:r>
            <a:r>
              <a:rPr lang="fr">
                <a:solidFill>
                  <a:schemeClr val="accent4"/>
                </a:solidFill>
              </a:rPr>
              <a:t>interfaces graphiques</a:t>
            </a:r>
            <a:r>
              <a:rPr lang="fr"/>
              <a:t> pour des applications de bureau.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On utilisera </a:t>
            </a:r>
            <a:r>
              <a:rPr lang="fr">
                <a:solidFill>
                  <a:schemeClr val="accent4"/>
                </a:solidFill>
              </a:rPr>
              <a:t>Scene Builder</a:t>
            </a:r>
            <a:r>
              <a:rPr lang="fr"/>
              <a:t> pour créer ces </a:t>
            </a:r>
            <a:r>
              <a:rPr lang="fr"/>
              <a:t>fenêtres</a:t>
            </a:r>
            <a:r>
              <a:rPr lang="fr"/>
              <a:t> et venir connecter la logique à notre code.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Composition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fichier Java </a:t>
            </a:r>
            <a:r>
              <a:rPr b="1" lang="fr">
                <a:solidFill>
                  <a:schemeClr val="accent4"/>
                </a:solidFill>
              </a:rPr>
              <a:t>‘main’ </a:t>
            </a:r>
            <a:r>
              <a:rPr lang="fr"/>
              <a:t>qui va lancer l’application avec des informations comme le </a:t>
            </a:r>
            <a:r>
              <a:rPr b="1" lang="fr">
                <a:solidFill>
                  <a:schemeClr val="accent4"/>
                </a:solidFill>
              </a:rPr>
              <a:t>titre </a:t>
            </a:r>
            <a:r>
              <a:rPr lang="fr"/>
              <a:t>et la</a:t>
            </a:r>
            <a:r>
              <a:rPr b="1" lang="fr">
                <a:solidFill>
                  <a:schemeClr val="accent4"/>
                </a:solidFill>
              </a:rPr>
              <a:t> taille de la fenêtre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Un fichier </a:t>
            </a:r>
            <a:r>
              <a:rPr b="1" lang="fr">
                <a:solidFill>
                  <a:schemeClr val="accent4"/>
                </a:solidFill>
              </a:rPr>
              <a:t>fxml </a:t>
            </a:r>
            <a:r>
              <a:rPr lang="fr"/>
              <a:t>(qu’on ouvre dans scene builder) qui contient toutes les </a:t>
            </a:r>
            <a:r>
              <a:rPr b="1" lang="fr">
                <a:solidFill>
                  <a:schemeClr val="accent4"/>
                </a:solidFill>
              </a:rPr>
              <a:t>informations graphiques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Un fichier Java dit </a:t>
            </a:r>
            <a:r>
              <a:rPr b="1" lang="fr">
                <a:solidFill>
                  <a:schemeClr val="accent4"/>
                </a:solidFill>
              </a:rPr>
              <a:t>‘Controller</a:t>
            </a:r>
            <a:r>
              <a:rPr lang="fr"/>
              <a:t>” qui contient toute la </a:t>
            </a:r>
            <a:r>
              <a:rPr b="1" lang="fr">
                <a:solidFill>
                  <a:schemeClr val="accent4"/>
                </a:solidFill>
              </a:rPr>
              <a:t>logique </a:t>
            </a:r>
            <a:r>
              <a:rPr lang="fr"/>
              <a:t>de la page.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d’application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650" y="1647675"/>
            <a:ext cx="30194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23050" y="1610363"/>
            <a:ext cx="25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Titre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23050" y="2667050"/>
            <a:ext cx="25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Label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28950" y="3723725"/>
            <a:ext cx="25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Bouton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331250" y="1723775"/>
            <a:ext cx="2071500" cy="1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240500" y="2780450"/>
            <a:ext cx="2670000" cy="1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flipH="1" rot="10199859">
            <a:off x="1511109" y="3490242"/>
            <a:ext cx="3008832" cy="1733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Main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372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Scene Builder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75" y="1079425"/>
            <a:ext cx="4935830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5491450" y="1777525"/>
            <a:ext cx="1724700" cy="506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237400" y="2760875"/>
            <a:ext cx="727500" cy="386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