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8c7da06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d8c7da06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d8c7da0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d8c7da0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d8c7da06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d8c7da0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d8c7da0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d8c7da0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d8c7da0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d8c7da0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8c7da0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d8c7da0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8c7da0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8c7da0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d8c7da0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d8c7da0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8c7da0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d8c7da0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d8c7da0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d8c7da0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cc35d430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cc35d430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d8c7da0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d8c7da0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d8c7da0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d8c7da0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d8c7da0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d8c7da0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d8c7da0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d8c7da0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135aef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135aef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135aef9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135aef9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135aef9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135aef9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135aef9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135aef9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135aef9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135aef9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135aef9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135aef9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c35d430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c35d430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3bdfd9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e3bdfd9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3bdfd9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3bdfd9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3bdfd9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e3bdfd9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e3bdfd9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e3bdfd9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e3bdfd9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e3bdfd9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e3bdfd9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e3bdfd9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3bdfd9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e3bdfd9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c35d430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c35d430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langage C -&gt; 1970 et c++ -&gt; 1990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c35d430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c35d430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c35d430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c35d430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8c7da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8c7da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8c7da0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8c7da0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d8c7da0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d8c7da0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65550" y="2312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800"/>
              <a:t>Langage</a:t>
            </a:r>
            <a:r>
              <a:rPr lang="fr" sz="7800"/>
              <a:t> Java</a:t>
            </a:r>
            <a:endParaRPr sz="7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16588" y="4538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Fabio Cartolano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25" y="4507275"/>
            <a:ext cx="990123" cy="4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50" y="4507275"/>
            <a:ext cx="1268750" cy="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Écrire dans le terminal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01500" y="1280450"/>
            <a:ext cx="557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System.out.println("Hello, World!");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complet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26" y="1709675"/>
            <a:ext cx="6055025" cy="16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langage typé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différents types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625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highlight>
                  <a:schemeClr val="lt1"/>
                </a:highlight>
              </a:rPr>
              <a:t>Les types numériques : byte, short, int, long, float, double</a:t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highlight>
                  <a:schemeClr val="lt1"/>
                </a:highlight>
              </a:rPr>
              <a:t>Le type booléen : boolean</a:t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highlight>
                  <a:schemeClr val="lt1"/>
                </a:highlight>
              </a:rPr>
              <a:t>Le type caractère : char</a:t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highlight>
                  <a:schemeClr val="lt1"/>
                </a:highlight>
              </a:rPr>
              <a:t>Les types de base : Object, String, Class</a:t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highlight>
                  <a:schemeClr val="lt1"/>
                </a:highlight>
              </a:rPr>
              <a:t>Les types collection : List, Set, Map, etc.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Déclaration de variable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25" y="1609675"/>
            <a:ext cx="6362025" cy="17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Déclaration d’une constante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5" y="1338400"/>
            <a:ext cx="8072875" cy="21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de contrôle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opérations de comparaison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Égal : 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Différent : !=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Inférieur : 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Supérieur :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Inférieur ou égal : &lt;=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Supérieur ou égal : &gt;=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opérations logiques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Et </a:t>
            </a:r>
            <a:r>
              <a:rPr lang="fr"/>
              <a:t>: &amp;&amp;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 : ||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Non : 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structure if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(condition1)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// instructions à exécuter si la condition1 est vraie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 else if (condition2)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// instructions à exécuter si la condition2 est vraie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 else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// instructions à exécuter si aucune des conditions précédentes n'est vraie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65500" y="2504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Fabio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Cartolano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265500" y="27527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DUT info</a:t>
            </a:r>
            <a:endParaRPr/>
          </a:p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Prépa ATS (année passerelle)</a:t>
            </a:r>
            <a:endParaRPr/>
          </a:p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Télecom Nancy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125" y="941225"/>
            <a:ext cx="20557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012" y="2943834"/>
            <a:ext cx="3079975" cy="12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structure switch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switch (expression)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case valeur1: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// instructions à exécuter si expression est égale à valeur1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break;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case valeur2: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// instructions à exécuter si expression est égale à valeur2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break;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default: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// instructions à exécuter si aucune des valeurs précédentes n'est égale à expression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boucle for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(initialisation ; condition ; incrémentation)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// instructions à répéter tant que la condition est vraie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exemple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for (int i = 0 ; i &lt; 10 ; i ++)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System.out.println(“Patient numéro” + i)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boucle while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while (condition)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// instructions à répéter tant que la condition est vraie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fonction Scanner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fonction scanner permet de récupérer ce que l’utilisateur écrit dans la console.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Elle nécessite d’être importé  :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D’être définie :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Scanner scanner =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i="1"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Exemple </a:t>
            </a:r>
            <a:r>
              <a:rPr lang="fr"/>
              <a:t> :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nom = scaner.nextLine()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Déclaration d’un tableau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tableauEntiers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2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déclare un tableau d'entiers</a:t>
            </a:r>
            <a:endParaRPr sz="2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String[] tableauChaines</a:t>
            </a:r>
            <a:r>
              <a:rPr lang="fr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2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déclare un tableau de chaînes de caractères</a:t>
            </a:r>
            <a:endParaRPr sz="2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370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d’un tableau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125600" y="1229875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explicite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tableauEntiers = {</a:t>
            </a:r>
            <a:r>
              <a:rPr lang="fr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String[] tableauChaines = {</a:t>
            </a:r>
            <a:r>
              <a:rPr lang="fr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"rouge"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"vert"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"bleu"</a:t>
            </a:r>
            <a:r>
              <a:rPr lang="fr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Initialisation dynamique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tableauEntiers = 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tableauEntiers[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tableauEntiers[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370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Accéder aux </a:t>
            </a:r>
            <a:r>
              <a:rPr lang="fr"/>
              <a:t>éléments</a:t>
            </a:r>
            <a:r>
              <a:rPr lang="fr"/>
              <a:t> d’un tableau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112300" y="1867825"/>
            <a:ext cx="8520600" cy="1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tableauEntiers = {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fr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.println(tabl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eauEntiers[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7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affiche 1</a:t>
            </a:r>
            <a:endParaRPr sz="17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fr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.println(tableauEntiers[</a:t>
            </a:r>
            <a:r>
              <a:rPr lang="fr" sz="1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fr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7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affiche 3</a:t>
            </a:r>
            <a:endParaRPr sz="17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multidimensionnels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3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tableau multidimensionnel est un tableau qui contient d’autres tableaux. Par exemple, un tableau à deux dimensions peut être utilisé pour stocker des données sous forme de grille ou de matrice.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[][] tableau2D = 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fr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65500" y="250425"/>
            <a:ext cx="4045200" cy="8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Efluid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265500" y="1423448"/>
            <a:ext cx="40452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Editeur de logiciel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Solution complète de gestion clientèle pour les</a:t>
            </a:r>
            <a:r>
              <a:rPr lang="fr" sz="1200"/>
              <a:t> fournisseurs d’énergie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Leader sur le marché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40 entreprises majeures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30 millions de clients au quotidien.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Plus d’1 million de lignes de code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Majoritairement développé en Java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199" y="724199"/>
            <a:ext cx="2040300" cy="7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1" y="724200"/>
            <a:ext cx="1446849" cy="7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926" y="1821575"/>
            <a:ext cx="3346526" cy="25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ArrayList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créer des tableaux de taille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ArrayList&lt;String&gt; liste = new ArrayList&lt;String&gt;()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de l’</a:t>
            </a:r>
            <a:r>
              <a:rPr lang="fr"/>
              <a:t>ArrayList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liste.size() pour la taille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liste.get(0) pour </a:t>
            </a:r>
            <a:r>
              <a:rPr lang="fr"/>
              <a:t>récupérer</a:t>
            </a:r>
            <a:r>
              <a:rPr lang="fr"/>
              <a:t> la string à l’indice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liste.add(“test”) pour ajouter une string en fin de 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private static void sayHelloTo(String recipient)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System.out.println("Hello " + recipient);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objet 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Personne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 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 prenom;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 dateDeNaissance;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Personne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(String nom, String prenom, String dateDeNaissance)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.nom = 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.prenom = prenom;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.dateDeNaissance = dateDeNaissance;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getNom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setNom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(String nom)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.nom = nom;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des getters et setters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getNom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nom;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58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setNom</a:t>
            </a: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(String nom) {</a:t>
            </a:r>
            <a:endParaRPr sz="58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8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58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5665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.nom = nom;</a:t>
            </a:r>
            <a:endParaRPr sz="5665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65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752300"/>
            <a:ext cx="85206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Né au début des années 90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Créé dans le but d’être utilisé sur les appareils grand public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Langage compilé orienté objet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Syntaxe claire et concise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 de mémoire automatique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des langages les plus utilisé au monde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88" y="83050"/>
            <a:ext cx="2570225" cy="145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31342" r="0" t="0"/>
          <a:stretch/>
        </p:blipFill>
        <p:spPr>
          <a:xfrm>
            <a:off x="2571000" y="1955425"/>
            <a:ext cx="4001976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207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60"/>
              <a:t>Utilisation des langages de programmation dans le milieu professionnels (2020)</a:t>
            </a:r>
            <a:endParaRPr sz="276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670">
                <a:solidFill>
                  <a:schemeClr val="dk2"/>
                </a:solidFill>
              </a:rPr>
              <a:t>Sources : Developpez.com</a:t>
            </a:r>
            <a:endParaRPr sz="67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100" y="1990175"/>
            <a:ext cx="70485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21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55"/>
              <a:t>Types de logiciels développés </a:t>
            </a:r>
            <a:endParaRPr sz="295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955"/>
              <a:t>avec Java (2020)</a:t>
            </a:r>
            <a:endParaRPr sz="2955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670">
                <a:solidFill>
                  <a:schemeClr val="dk2"/>
                </a:solidFill>
              </a:rPr>
              <a:t>Sources : Developpez.com</a:t>
            </a:r>
            <a:endParaRPr sz="67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Écrire un programme en 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Tous les programmes java commencent par la définition d’une classe.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nom de la classe et le nom du fichier doivent être </a:t>
            </a:r>
            <a:r>
              <a:rPr lang="fr"/>
              <a:t>les mêmes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79" y="2571750"/>
            <a:ext cx="7017625" cy="12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la méthode “main”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application Java doit contenir une méthode “main” qui est le point de démarrage de n’importe quel programme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compilateur Java commence toujours par </a:t>
            </a:r>
            <a:r>
              <a:rPr lang="fr"/>
              <a:t>exécuter</a:t>
            </a:r>
            <a:r>
              <a:rPr lang="fr"/>
              <a:t> le code de cette méthode.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75" y="2665113"/>
            <a:ext cx="5010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