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4" roundtripDataSignature="AMtx7mjOFqh9t4Luq4eZ8fIm5baC9u8E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ed672cb3f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23ed672cb3f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ed672cb3f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3ed672cb3f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ed672cb3f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3ed672cb3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ed672cb3f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3ed672cb3f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ed672cb3f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3ed672cb3f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ed672cb3f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3ed672cb3f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ed672cb3f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3ed672cb3f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ed672cb3f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3ed672cb3f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3ed6f45d55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3ed6f45d55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23ed6f45d55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ed6f45d55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3ed6f45d55_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3ed6f45d55_3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ed6f45d55_3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ed6f45d55_3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3ed6f45d55_3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3ed6f45d55_3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3ed6f45d55_3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23ed6f45d55_3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ed6f45d55_3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3ed6f45d55_3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23ed6f45d55_3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ed6f45d55_3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ed6f45d55_3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23ed6f45d55_3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ed6f45d55_3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ed6f45d55_3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3ed6f45d55_3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ed672cb3f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3ed672cb3f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ed672cb3f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3ed672cb3f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ed672cb3f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3ed672cb3f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ed672cb3f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3ed672cb3f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15"/>
          <p:cNvSpPr txBox="1"/>
          <p:nvPr>
            <p:ph type="ctrTitle"/>
          </p:nvPr>
        </p:nvSpPr>
        <p:spPr>
          <a:xfrm>
            <a:off x="427703" y="1784556"/>
            <a:ext cx="8229600" cy="16886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5"/>
          <p:cNvSpPr txBox="1"/>
          <p:nvPr>
            <p:ph idx="1" type="subTitle"/>
          </p:nvPr>
        </p:nvSpPr>
        <p:spPr>
          <a:xfrm>
            <a:off x="420328" y="3694468"/>
            <a:ext cx="8229600" cy="678426"/>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chemeClr val="lt1"/>
              </a:buClr>
              <a:buSzPts val="2800"/>
              <a:buNone/>
              <a:defRPr b="0" i="0" sz="2800">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4"/>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p:nvPr>
            <p:ph idx="2" type="pic"/>
          </p:nvPr>
        </p:nvSpPr>
        <p:spPr>
          <a:xfrm>
            <a:off x="1792288" y="459581"/>
            <a:ext cx="5486400" cy="3086100"/>
          </a:xfrm>
          <a:prstGeom prst="rect">
            <a:avLst/>
          </a:prstGeom>
          <a:noFill/>
          <a:ln>
            <a:noFill/>
          </a:ln>
        </p:spPr>
      </p:sp>
      <p:sp>
        <p:nvSpPr>
          <p:cNvPr id="75" name="Google Shape;75;p24"/>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5"/>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6"/>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6"/>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1" name="Google Shape;91;p26"/>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6"/>
          <p:cNvSpPr txBox="1"/>
          <p:nvPr>
            <p:ph type="title"/>
          </p:nvPr>
        </p:nvSpPr>
        <p:spPr>
          <a:xfrm>
            <a:off x="471947" y="224337"/>
            <a:ext cx="8259098" cy="763526"/>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 type="body"/>
          </p:nvPr>
        </p:nvSpPr>
        <p:spPr>
          <a:xfrm>
            <a:off x="463714" y="1312606"/>
            <a:ext cx="8246070" cy="346587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17"/>
          <p:cNvSpPr txBox="1"/>
          <p:nvPr>
            <p:ph type="title"/>
          </p:nvPr>
        </p:nvSpPr>
        <p:spPr>
          <a:xfrm>
            <a:off x="2392106" y="406537"/>
            <a:ext cx="6283782" cy="72534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 type="body"/>
          </p:nvPr>
        </p:nvSpPr>
        <p:spPr>
          <a:xfrm>
            <a:off x="2389238" y="1268361"/>
            <a:ext cx="6304935" cy="342013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002060"/>
              </a:buClr>
              <a:buSzPts val="2800"/>
              <a:buChar char="–"/>
              <a:defRPr>
                <a:solidFill>
                  <a:srgbClr val="00206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9"/>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20"/>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1"/>
          <p:cNvSpPr txBox="1"/>
          <p:nvPr>
            <p:ph type="title"/>
          </p:nvPr>
        </p:nvSpPr>
        <p:spPr>
          <a:xfrm>
            <a:off x="532692" y="271648"/>
            <a:ext cx="8093365" cy="7635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1"/>
          <p:cNvSpPr txBox="1"/>
          <p:nvPr>
            <p:ph idx="1" type="body"/>
          </p:nvPr>
        </p:nvSpPr>
        <p:spPr>
          <a:xfrm>
            <a:off x="522131" y="1655517"/>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21"/>
          <p:cNvSpPr txBox="1"/>
          <p:nvPr>
            <p:ph idx="2" type="body"/>
          </p:nvPr>
        </p:nvSpPr>
        <p:spPr>
          <a:xfrm>
            <a:off x="522131" y="2127914"/>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21"/>
          <p:cNvSpPr txBox="1"/>
          <p:nvPr>
            <p:ph idx="3" type="body"/>
          </p:nvPr>
        </p:nvSpPr>
        <p:spPr>
          <a:xfrm>
            <a:off x="4557252" y="1655517"/>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21"/>
          <p:cNvSpPr txBox="1"/>
          <p:nvPr>
            <p:ph idx="4" type="body"/>
          </p:nvPr>
        </p:nvSpPr>
        <p:spPr>
          <a:xfrm>
            <a:off x="4557252" y="2127914"/>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23"/>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4"/>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youtube.com/watch?v=2HHs8gb-99E" TargetMode="External"/><Relationship Id="rId4"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2625812" y="1768762"/>
            <a:ext cx="6335428" cy="1715843"/>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r">
              <a:spcBef>
                <a:spcPts val="0"/>
              </a:spcBef>
              <a:spcAft>
                <a:spcPts val="0"/>
              </a:spcAft>
              <a:buClr>
                <a:schemeClr val="dk2"/>
              </a:buClr>
              <a:buSzPts val="3600"/>
              <a:buFont typeface="Open Sans"/>
              <a:buNone/>
            </a:pPr>
            <a:r>
              <a:rPr b="1" i="0" lang="en-US">
                <a:solidFill>
                  <a:schemeClr val="dk2"/>
                </a:solidFill>
                <a:latin typeface="Open Sans"/>
                <a:ea typeface="Open Sans"/>
                <a:cs typeface="Open Sans"/>
                <a:sym typeface="Open Sans"/>
              </a:rPr>
              <a:t>Project 3: </a:t>
            </a:r>
            <a:br>
              <a:rPr b="1" i="0" lang="en-US">
                <a:solidFill>
                  <a:schemeClr val="dk2"/>
                </a:solidFill>
                <a:latin typeface="Open Sans"/>
                <a:ea typeface="Open Sans"/>
                <a:cs typeface="Open Sans"/>
                <a:sym typeface="Open Sans"/>
              </a:rPr>
            </a:br>
            <a:r>
              <a:rPr b="1" i="0" lang="en-US">
                <a:solidFill>
                  <a:schemeClr val="dk2"/>
                </a:solidFill>
                <a:latin typeface="Open Sans"/>
                <a:ea typeface="Open Sans"/>
                <a:cs typeface="Open Sans"/>
                <a:sym typeface="Open Sans"/>
              </a:rPr>
              <a:t>Self Driving Car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471947" y="224337"/>
            <a:ext cx="8259098" cy="763526"/>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Training Model</a:t>
            </a:r>
            <a:endParaRPr/>
          </a:p>
        </p:txBody>
      </p:sp>
      <p:pic>
        <p:nvPicPr>
          <p:cNvPr id="150" name="Google Shape;150;p7"/>
          <p:cNvPicPr preferRelativeResize="0"/>
          <p:nvPr/>
        </p:nvPicPr>
        <p:blipFill>
          <a:blip r:embed="rId3">
            <a:alphaModFix/>
          </a:blip>
          <a:stretch>
            <a:fillRect/>
          </a:stretch>
        </p:blipFill>
        <p:spPr>
          <a:xfrm>
            <a:off x="1547338" y="1329600"/>
            <a:ext cx="6108325" cy="3648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3ed672cb3f_0_80"/>
          <p:cNvSpPr txBox="1"/>
          <p:nvPr>
            <p:ph type="title"/>
          </p:nvPr>
        </p:nvSpPr>
        <p:spPr>
          <a:xfrm>
            <a:off x="471947" y="224337"/>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Training Model</a:t>
            </a:r>
            <a:endParaRPr/>
          </a:p>
        </p:txBody>
      </p:sp>
      <p:sp>
        <p:nvSpPr>
          <p:cNvPr id="156" name="Google Shape;156;g23ed672cb3f_0_80"/>
          <p:cNvSpPr txBox="1"/>
          <p:nvPr>
            <p:ph idx="1" type="body"/>
          </p:nvPr>
        </p:nvSpPr>
        <p:spPr>
          <a:xfrm>
            <a:off x="463714" y="1328351"/>
            <a:ext cx="8246100" cy="37626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lt1"/>
              </a:buClr>
              <a:buSzPts val="2400"/>
              <a:buNone/>
            </a:pPr>
            <a:r>
              <a:rPr lang="en-US" sz="2400">
                <a:latin typeface="Georgia"/>
                <a:ea typeface="Georgia"/>
                <a:cs typeface="Georgia"/>
                <a:sym typeface="Georgia"/>
              </a:rPr>
              <a:t>Optimizer : Adam</a:t>
            </a:r>
            <a:br>
              <a:rPr lang="en-US" sz="2400">
                <a:latin typeface="Georgia"/>
                <a:ea typeface="Georgia"/>
                <a:cs typeface="Georgia"/>
                <a:sym typeface="Georgia"/>
              </a:rPr>
            </a:br>
            <a:r>
              <a:rPr lang="en-US" sz="2400">
                <a:latin typeface="Georgia"/>
                <a:ea typeface="Georgia"/>
                <a:cs typeface="Georgia"/>
                <a:sym typeface="Georgia"/>
              </a:rPr>
              <a:t>Learning rate : 0.001</a:t>
            </a:r>
            <a:endParaRPr/>
          </a:p>
          <a:p>
            <a:pPr indent="0" lvl="0" marL="0" rtl="0" algn="l">
              <a:spcBef>
                <a:spcPts val="480"/>
              </a:spcBef>
              <a:spcAft>
                <a:spcPts val="0"/>
              </a:spcAft>
              <a:buClr>
                <a:schemeClr val="lt1"/>
              </a:buClr>
              <a:buSzPts val="2400"/>
              <a:buNone/>
            </a:pPr>
            <a:r>
              <a:rPr lang="en-US" sz="2400">
                <a:latin typeface="Georgia"/>
                <a:ea typeface="Georgia"/>
                <a:cs typeface="Georgia"/>
                <a:sym typeface="Georgia"/>
              </a:rPr>
              <a:t>Batch Size : 4</a:t>
            </a:r>
            <a:endParaRPr/>
          </a:p>
          <a:p>
            <a:pPr indent="0" lvl="0" marL="0" rtl="0" algn="l">
              <a:spcBef>
                <a:spcPts val="480"/>
              </a:spcBef>
              <a:spcAft>
                <a:spcPts val="0"/>
              </a:spcAft>
              <a:buClr>
                <a:schemeClr val="lt1"/>
              </a:buClr>
              <a:buSzPts val="2400"/>
              <a:buNone/>
            </a:pPr>
            <a:r>
              <a:rPr lang="en-US" sz="2400">
                <a:latin typeface="Georgia"/>
                <a:ea typeface="Georgia"/>
                <a:cs typeface="Georgia"/>
                <a:sym typeface="Georgia"/>
              </a:rPr>
              <a:t>Loss function : categorical crossentropy</a:t>
            </a:r>
            <a:endParaRPr sz="2400">
              <a:latin typeface="Georgia"/>
              <a:ea typeface="Georgia"/>
              <a:cs typeface="Georgia"/>
              <a:sym typeface="Georgia"/>
            </a:endParaRPr>
          </a:p>
          <a:p>
            <a:pPr indent="0" lvl="0" marL="0" rtl="0" algn="l">
              <a:spcBef>
                <a:spcPts val="480"/>
              </a:spcBef>
              <a:spcAft>
                <a:spcPts val="0"/>
              </a:spcAft>
              <a:buClr>
                <a:schemeClr val="lt1"/>
              </a:buClr>
              <a:buSzPts val="2400"/>
              <a:buNone/>
            </a:pPr>
            <a:r>
              <a:rPr lang="en-US" sz="2400">
                <a:latin typeface="Georgia"/>
                <a:ea typeface="Georgia"/>
                <a:cs typeface="Georgia"/>
                <a:sym typeface="Georgia"/>
              </a:rPr>
              <a:t>Epoch : 100</a:t>
            </a:r>
            <a:endParaRPr/>
          </a:p>
          <a:p>
            <a:pPr indent="0" lvl="0" marL="0" rtl="0" algn="l">
              <a:spcBef>
                <a:spcPts val="480"/>
              </a:spcBef>
              <a:spcAft>
                <a:spcPts val="0"/>
              </a:spcAft>
              <a:buClr>
                <a:schemeClr val="lt1"/>
              </a:buClr>
              <a:buSzPts val="2400"/>
              <a:buNone/>
            </a:pPr>
            <a:r>
              <a:rPr lang="en-US" sz="2400">
                <a:latin typeface="Georgia"/>
                <a:ea typeface="Georgia"/>
                <a:cs typeface="Georgia"/>
                <a:sym typeface="Georgia"/>
              </a:rPr>
              <a:t>Training accuracy : 0.92</a:t>
            </a:r>
            <a:endParaRPr/>
          </a:p>
          <a:p>
            <a:pPr indent="0" lvl="0" marL="0" rtl="0" algn="l">
              <a:spcBef>
                <a:spcPts val="480"/>
              </a:spcBef>
              <a:spcAft>
                <a:spcPts val="0"/>
              </a:spcAft>
              <a:buClr>
                <a:schemeClr val="lt1"/>
              </a:buClr>
              <a:buSzPts val="2400"/>
              <a:buNone/>
            </a:pPr>
            <a:r>
              <a:rPr lang="en-US" sz="2400">
                <a:latin typeface="Georgia"/>
                <a:ea typeface="Georgia"/>
                <a:cs typeface="Georgia"/>
                <a:sym typeface="Georgia"/>
              </a:rPr>
              <a:t>Validation accuracy : 0.85</a:t>
            </a:r>
            <a:endParaRPr/>
          </a:p>
          <a:p>
            <a:pPr indent="0" lvl="0" marL="0" rtl="0" algn="l">
              <a:spcBef>
                <a:spcPts val="480"/>
              </a:spcBef>
              <a:spcAft>
                <a:spcPts val="0"/>
              </a:spcAft>
              <a:buClr>
                <a:schemeClr val="lt1"/>
              </a:buClr>
              <a:buSzPts val="2400"/>
              <a:buNone/>
            </a:pPr>
            <a:r>
              <a:rPr lang="en-US" sz="2400">
                <a:latin typeface="Georgia"/>
                <a:ea typeface="Georgia"/>
                <a:cs typeface="Georgia"/>
                <a:sym typeface="Georgia"/>
              </a:rPr>
              <a:t>Training Loss : 0.2486</a:t>
            </a:r>
            <a:endParaRPr/>
          </a:p>
          <a:p>
            <a:pPr indent="0" lvl="0" marL="0" rtl="0" algn="l">
              <a:spcBef>
                <a:spcPts val="480"/>
              </a:spcBef>
              <a:spcAft>
                <a:spcPts val="0"/>
              </a:spcAft>
              <a:buClr>
                <a:schemeClr val="lt1"/>
              </a:buClr>
              <a:buSzPts val="2400"/>
              <a:buNone/>
            </a:pPr>
            <a:r>
              <a:rPr lang="en-US" sz="2400">
                <a:latin typeface="Georgia"/>
                <a:ea typeface="Georgia"/>
                <a:cs typeface="Georgia"/>
                <a:sym typeface="Georgia"/>
              </a:rPr>
              <a:t>Validation Loss : 0.6</a:t>
            </a:r>
            <a:endParaRPr/>
          </a:p>
          <a:p>
            <a:pPr indent="0" lvl="0" marL="0" rtl="0" algn="l">
              <a:spcBef>
                <a:spcPts val="480"/>
              </a:spcBef>
              <a:spcAft>
                <a:spcPts val="0"/>
              </a:spcAft>
              <a:buClr>
                <a:schemeClr val="lt1"/>
              </a:buClr>
              <a:buSzPts val="2400"/>
              <a:buNone/>
            </a:pPr>
            <a:r>
              <a:t/>
            </a:r>
            <a:endParaRPr sz="24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471947" y="224337"/>
            <a:ext cx="8259098" cy="763526"/>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Training Model</a:t>
            </a:r>
            <a:endParaRPr/>
          </a:p>
        </p:txBody>
      </p:sp>
      <p:pic>
        <p:nvPicPr>
          <p:cNvPr descr="A graph of a graph&#10;&#10;Description automatically generated with medium confidence" id="162" name="Google Shape;162;p8"/>
          <p:cNvPicPr preferRelativeResize="0"/>
          <p:nvPr/>
        </p:nvPicPr>
        <p:blipFill rotWithShape="1">
          <a:blip r:embed="rId3">
            <a:alphaModFix/>
          </a:blip>
          <a:srcRect b="49442" l="0" r="0" t="0"/>
          <a:stretch/>
        </p:blipFill>
        <p:spPr>
          <a:xfrm>
            <a:off x="70352" y="2317829"/>
            <a:ext cx="4352544" cy="2170358"/>
          </a:xfrm>
          <a:prstGeom prst="rect">
            <a:avLst/>
          </a:prstGeom>
          <a:noFill/>
          <a:ln>
            <a:noFill/>
          </a:ln>
        </p:spPr>
      </p:pic>
      <p:pic>
        <p:nvPicPr>
          <p:cNvPr descr="A graph of a graph&#10;&#10;Description automatically generated with medium confidence" id="163" name="Google Shape;163;p8"/>
          <p:cNvPicPr preferRelativeResize="0"/>
          <p:nvPr/>
        </p:nvPicPr>
        <p:blipFill rotWithShape="1">
          <a:blip r:embed="rId3">
            <a:alphaModFix/>
          </a:blip>
          <a:srcRect b="0" l="0" r="0" t="52733"/>
          <a:stretch/>
        </p:blipFill>
        <p:spPr>
          <a:xfrm>
            <a:off x="4601496" y="2317829"/>
            <a:ext cx="4350575" cy="20281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471947" y="224337"/>
            <a:ext cx="8259098" cy="763526"/>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Testing Model</a:t>
            </a:r>
            <a:endParaRPr/>
          </a:p>
        </p:txBody>
      </p:sp>
      <p:sp>
        <p:nvSpPr>
          <p:cNvPr id="169" name="Google Shape;169;p9"/>
          <p:cNvSpPr txBox="1"/>
          <p:nvPr>
            <p:ph idx="1" type="body"/>
          </p:nvPr>
        </p:nvSpPr>
        <p:spPr>
          <a:xfrm>
            <a:off x="463714" y="1754659"/>
            <a:ext cx="8246100" cy="3023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400"/>
              <a:buNone/>
            </a:pPr>
            <a:r>
              <a:rPr lang="en-US" sz="2400">
                <a:latin typeface="Georgia"/>
                <a:ea typeface="Georgia"/>
                <a:cs typeface="Georgia"/>
                <a:sym typeface="Georgia"/>
              </a:rPr>
              <a:t>Test Loss : 0.8</a:t>
            </a:r>
            <a:endParaRPr/>
          </a:p>
          <a:p>
            <a:pPr indent="0" lvl="0" marL="0" rtl="0" algn="l">
              <a:spcBef>
                <a:spcPts val="480"/>
              </a:spcBef>
              <a:spcAft>
                <a:spcPts val="0"/>
              </a:spcAft>
              <a:buClr>
                <a:schemeClr val="lt1"/>
              </a:buClr>
              <a:buSzPts val="2400"/>
              <a:buNone/>
            </a:pPr>
            <a:r>
              <a:rPr lang="en-US" sz="2400">
                <a:latin typeface="Georgia"/>
                <a:ea typeface="Georgia"/>
                <a:cs typeface="Georgia"/>
                <a:sym typeface="Georgia"/>
              </a:rPr>
              <a:t>Test accuracy: 0.78</a:t>
            </a:r>
            <a:endParaRPr/>
          </a:p>
          <a:p>
            <a:pPr indent="0" lvl="0" marL="0" rtl="0" algn="l">
              <a:spcBef>
                <a:spcPts val="480"/>
              </a:spcBef>
              <a:spcAft>
                <a:spcPts val="0"/>
              </a:spcAft>
              <a:buClr>
                <a:schemeClr val="lt1"/>
              </a:buClr>
              <a:buSzPts val="2400"/>
              <a:buNone/>
            </a:pPr>
            <a:r>
              <a:t/>
            </a:r>
            <a:endParaRPr sz="24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3ed672cb3f_0_9"/>
          <p:cNvSpPr txBox="1"/>
          <p:nvPr>
            <p:ph type="title"/>
          </p:nvPr>
        </p:nvSpPr>
        <p:spPr>
          <a:xfrm>
            <a:off x="471947" y="224337"/>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Testing Model</a:t>
            </a:r>
            <a:endParaRPr/>
          </a:p>
        </p:txBody>
      </p:sp>
      <p:pic>
        <p:nvPicPr>
          <p:cNvPr id="175" name="Google Shape;175;g23ed672cb3f_0_9"/>
          <p:cNvPicPr preferRelativeResize="0"/>
          <p:nvPr/>
        </p:nvPicPr>
        <p:blipFill>
          <a:blip r:embed="rId3">
            <a:alphaModFix/>
          </a:blip>
          <a:stretch>
            <a:fillRect/>
          </a:stretch>
        </p:blipFill>
        <p:spPr>
          <a:xfrm>
            <a:off x="1492750" y="1292637"/>
            <a:ext cx="6217392" cy="38508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471947" y="224337"/>
            <a:ext cx="8259098" cy="763526"/>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Testing Model</a:t>
            </a:r>
            <a:endParaRPr/>
          </a:p>
        </p:txBody>
      </p:sp>
      <p:pic>
        <p:nvPicPr>
          <p:cNvPr id="181" name="Google Shape;181;p10"/>
          <p:cNvPicPr preferRelativeResize="0"/>
          <p:nvPr/>
        </p:nvPicPr>
        <p:blipFill>
          <a:blip r:embed="rId3">
            <a:alphaModFix/>
          </a:blip>
          <a:stretch>
            <a:fillRect/>
          </a:stretch>
        </p:blipFill>
        <p:spPr>
          <a:xfrm>
            <a:off x="152400" y="1140263"/>
            <a:ext cx="6728614" cy="38508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3ed672cb3f_0_21"/>
          <p:cNvSpPr txBox="1"/>
          <p:nvPr>
            <p:ph type="title"/>
          </p:nvPr>
        </p:nvSpPr>
        <p:spPr>
          <a:xfrm>
            <a:off x="471947" y="224337"/>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Testing Model</a:t>
            </a:r>
            <a:endParaRPr/>
          </a:p>
        </p:txBody>
      </p:sp>
      <p:pic>
        <p:nvPicPr>
          <p:cNvPr id="187" name="Google Shape;187;g23ed672cb3f_0_21"/>
          <p:cNvPicPr preferRelativeResize="0"/>
          <p:nvPr/>
        </p:nvPicPr>
        <p:blipFill>
          <a:blip r:embed="rId3">
            <a:alphaModFix/>
          </a:blip>
          <a:stretch>
            <a:fillRect/>
          </a:stretch>
        </p:blipFill>
        <p:spPr>
          <a:xfrm>
            <a:off x="1492750" y="1140237"/>
            <a:ext cx="6217392" cy="38508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471947" y="224337"/>
            <a:ext cx="8259098" cy="763526"/>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Testing Model</a:t>
            </a:r>
            <a:endParaRPr/>
          </a:p>
        </p:txBody>
      </p:sp>
      <p:pic>
        <p:nvPicPr>
          <p:cNvPr id="193" name="Google Shape;193;p11"/>
          <p:cNvPicPr preferRelativeResize="0"/>
          <p:nvPr/>
        </p:nvPicPr>
        <p:blipFill>
          <a:blip r:embed="rId3">
            <a:alphaModFix/>
          </a:blip>
          <a:stretch>
            <a:fillRect/>
          </a:stretch>
        </p:blipFill>
        <p:spPr>
          <a:xfrm>
            <a:off x="1207688" y="1292663"/>
            <a:ext cx="6728614" cy="38508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3ed672cb3f_0_28"/>
          <p:cNvSpPr txBox="1"/>
          <p:nvPr>
            <p:ph type="title"/>
          </p:nvPr>
        </p:nvSpPr>
        <p:spPr>
          <a:xfrm>
            <a:off x="471947" y="224337"/>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Testing Model</a:t>
            </a:r>
            <a:endParaRPr/>
          </a:p>
        </p:txBody>
      </p:sp>
      <p:pic>
        <p:nvPicPr>
          <p:cNvPr id="199" name="Google Shape;199;g23ed672cb3f_0_28"/>
          <p:cNvPicPr preferRelativeResize="0"/>
          <p:nvPr/>
        </p:nvPicPr>
        <p:blipFill>
          <a:blip r:embed="rId3">
            <a:alphaModFix/>
          </a:blip>
          <a:stretch>
            <a:fillRect/>
          </a:stretch>
        </p:blipFill>
        <p:spPr>
          <a:xfrm>
            <a:off x="1492750" y="1292637"/>
            <a:ext cx="6217392" cy="38508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3ed672cb3f_0_3"/>
          <p:cNvSpPr txBox="1"/>
          <p:nvPr>
            <p:ph type="title"/>
          </p:nvPr>
        </p:nvSpPr>
        <p:spPr>
          <a:xfrm>
            <a:off x="471947" y="224337"/>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Testing Model</a:t>
            </a:r>
            <a:endParaRPr/>
          </a:p>
        </p:txBody>
      </p:sp>
      <p:pic>
        <p:nvPicPr>
          <p:cNvPr id="205" name="Google Shape;205;g23ed672cb3f_0_3"/>
          <p:cNvPicPr preferRelativeResize="0"/>
          <p:nvPr/>
        </p:nvPicPr>
        <p:blipFill>
          <a:blip r:embed="rId3">
            <a:alphaModFix/>
          </a:blip>
          <a:stretch>
            <a:fillRect/>
          </a:stretch>
        </p:blipFill>
        <p:spPr>
          <a:xfrm>
            <a:off x="1207675" y="1292637"/>
            <a:ext cx="6728658" cy="38508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471947" y="224337"/>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Segmentation</a:t>
            </a:r>
            <a:endParaRPr/>
          </a:p>
        </p:txBody>
      </p:sp>
      <p:sp>
        <p:nvSpPr>
          <p:cNvPr id="102" name="Google Shape;102;p2"/>
          <p:cNvSpPr txBox="1"/>
          <p:nvPr>
            <p:ph idx="1" type="body"/>
          </p:nvPr>
        </p:nvSpPr>
        <p:spPr>
          <a:xfrm>
            <a:off x="463714" y="1312606"/>
            <a:ext cx="8246070" cy="3465870"/>
          </a:xfrm>
          <a:prstGeom prst="rect">
            <a:avLst/>
          </a:prstGeom>
          <a:noFill/>
          <a:ln>
            <a:noFill/>
          </a:ln>
        </p:spPr>
        <p:txBody>
          <a:bodyPr anchorCtr="0" anchor="t" bIns="45700" lIns="91425" spcFirstLastPara="1" rIns="91425" wrap="square" tIns="45700">
            <a:normAutofit/>
          </a:bodyPr>
          <a:lstStyle/>
          <a:p>
            <a:pPr indent="0" lvl="0" marL="0" rtl="0" algn="l">
              <a:spcBef>
                <a:spcPts val="480"/>
              </a:spcBef>
              <a:spcAft>
                <a:spcPts val="0"/>
              </a:spcAft>
              <a:buClr>
                <a:schemeClr val="dk1"/>
              </a:buClr>
              <a:buSzPts val="1100"/>
              <a:buFont typeface="Arial"/>
              <a:buNone/>
            </a:pPr>
            <a:r>
              <a:rPr lang="en-US" sz="2400">
                <a:latin typeface="Georgia"/>
                <a:ea typeface="Georgia"/>
                <a:cs typeface="Georgia"/>
                <a:sym typeface="Georgia"/>
              </a:rPr>
              <a:t>Segmentasi Gambar adalah proses mempartisi gambar digital menjadi beberapa segmen gambar yang juga dikenal sebagai wilayah gambar atau objek gambar (kumpulan piksel). Tujuan dari segmentasi adalah untuk menyederhanakan dan/atau mengubah representasi gambar menjadi sesuatu yang lebih representatif dan lebih mudah untuk dianalisis. Segmentasi gambar sering digunakan untuk menemukan objek dan batas-batasnya</a:t>
            </a:r>
            <a:r>
              <a:rPr lang="en-US" sz="1200">
                <a:solidFill>
                  <a:srgbClr val="D1D5DB"/>
                </a:solidFill>
                <a:highlight>
                  <a:srgbClr val="444654"/>
                </a:highlight>
                <a:latin typeface="Roboto"/>
                <a:ea typeface="Roboto"/>
                <a:cs typeface="Roboto"/>
                <a:sym typeface="Roboto"/>
              </a:rPr>
              <a:t>.</a:t>
            </a:r>
            <a:endParaRPr sz="1200">
              <a:solidFill>
                <a:srgbClr val="D1D5DB"/>
              </a:solidFill>
              <a:highlight>
                <a:srgbClr val="444654"/>
              </a:highlight>
              <a:latin typeface="Roboto"/>
              <a:ea typeface="Roboto"/>
              <a:cs typeface="Roboto"/>
              <a:sym typeface="Roboto"/>
            </a:endParaRPr>
          </a:p>
          <a:p>
            <a:pPr indent="0" lvl="0" marL="0" rtl="0" algn="l">
              <a:spcBef>
                <a:spcPts val="480"/>
              </a:spcBef>
              <a:spcAft>
                <a:spcPts val="0"/>
              </a:spcAft>
              <a:buClr>
                <a:schemeClr val="lt1"/>
              </a:buClr>
              <a:buSzPts val="2400"/>
              <a:buNone/>
            </a:pPr>
            <a:r>
              <a:t/>
            </a:r>
            <a:endParaRPr sz="15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3ed672cb3f_0_35"/>
          <p:cNvSpPr txBox="1"/>
          <p:nvPr>
            <p:ph type="title"/>
          </p:nvPr>
        </p:nvSpPr>
        <p:spPr>
          <a:xfrm>
            <a:off x="471947" y="224337"/>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EXPERIMENT</a:t>
            </a:r>
            <a:endParaRPr/>
          </a:p>
        </p:txBody>
      </p:sp>
      <p:pic>
        <p:nvPicPr>
          <p:cNvPr id="211" name="Google Shape;211;g23ed672cb3f_0_35"/>
          <p:cNvPicPr preferRelativeResize="0"/>
          <p:nvPr/>
        </p:nvPicPr>
        <p:blipFill>
          <a:blip r:embed="rId3">
            <a:alphaModFix/>
          </a:blip>
          <a:stretch>
            <a:fillRect/>
          </a:stretch>
        </p:blipFill>
        <p:spPr>
          <a:xfrm>
            <a:off x="118775" y="2143199"/>
            <a:ext cx="8965325" cy="2711850"/>
          </a:xfrm>
          <a:prstGeom prst="rect">
            <a:avLst/>
          </a:prstGeom>
          <a:noFill/>
          <a:ln>
            <a:noFill/>
          </a:ln>
        </p:spPr>
      </p:pic>
      <p:sp>
        <p:nvSpPr>
          <p:cNvPr id="212" name="Google Shape;212;g23ed672cb3f_0_35"/>
          <p:cNvSpPr txBox="1"/>
          <p:nvPr>
            <p:ph type="title"/>
          </p:nvPr>
        </p:nvSpPr>
        <p:spPr>
          <a:xfrm>
            <a:off x="118772" y="1183775"/>
            <a:ext cx="8259000" cy="763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600"/>
              <a:buFont typeface="Calibri"/>
              <a:buNone/>
            </a:pPr>
            <a:r>
              <a:rPr lang="en-US">
                <a:solidFill>
                  <a:schemeClr val="lt1"/>
                </a:solidFill>
              </a:rPr>
              <a:t>ACCURACY</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3ed672cb3f_0_42"/>
          <p:cNvSpPr txBox="1"/>
          <p:nvPr>
            <p:ph type="title"/>
          </p:nvPr>
        </p:nvSpPr>
        <p:spPr>
          <a:xfrm>
            <a:off x="471947" y="224337"/>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EXPERIMENT</a:t>
            </a:r>
            <a:endParaRPr/>
          </a:p>
        </p:txBody>
      </p:sp>
      <p:pic>
        <p:nvPicPr>
          <p:cNvPr id="218" name="Google Shape;218;g23ed672cb3f_0_42"/>
          <p:cNvPicPr preferRelativeResize="0"/>
          <p:nvPr/>
        </p:nvPicPr>
        <p:blipFill>
          <a:blip r:embed="rId3">
            <a:alphaModFix/>
          </a:blip>
          <a:stretch>
            <a:fillRect/>
          </a:stretch>
        </p:blipFill>
        <p:spPr>
          <a:xfrm>
            <a:off x="1219200" y="2070962"/>
            <a:ext cx="6705600" cy="2514600"/>
          </a:xfrm>
          <a:prstGeom prst="rect">
            <a:avLst/>
          </a:prstGeom>
          <a:noFill/>
          <a:ln>
            <a:noFill/>
          </a:ln>
        </p:spPr>
      </p:pic>
      <p:sp>
        <p:nvSpPr>
          <p:cNvPr id="219" name="Google Shape;219;g23ed672cb3f_0_42"/>
          <p:cNvSpPr txBox="1"/>
          <p:nvPr>
            <p:ph type="title"/>
          </p:nvPr>
        </p:nvSpPr>
        <p:spPr>
          <a:xfrm>
            <a:off x="118772" y="1183775"/>
            <a:ext cx="8259000" cy="763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600"/>
              <a:buFont typeface="Calibri"/>
              <a:buNone/>
            </a:pPr>
            <a:r>
              <a:rPr lang="en-US">
                <a:solidFill>
                  <a:schemeClr val="lt1"/>
                </a:solidFill>
              </a:rPr>
              <a:t>IoU</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3ed672cb3f_0_50"/>
          <p:cNvSpPr txBox="1"/>
          <p:nvPr>
            <p:ph type="title"/>
          </p:nvPr>
        </p:nvSpPr>
        <p:spPr>
          <a:xfrm>
            <a:off x="471947" y="224337"/>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EXPERIMENT</a:t>
            </a:r>
            <a:endParaRPr/>
          </a:p>
        </p:txBody>
      </p:sp>
      <p:sp>
        <p:nvSpPr>
          <p:cNvPr id="225" name="Google Shape;225;g23ed672cb3f_0_50"/>
          <p:cNvSpPr txBox="1"/>
          <p:nvPr>
            <p:ph type="title"/>
          </p:nvPr>
        </p:nvSpPr>
        <p:spPr>
          <a:xfrm>
            <a:off x="118772" y="1183775"/>
            <a:ext cx="8259000" cy="763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600"/>
              <a:buFont typeface="Calibri"/>
              <a:buNone/>
            </a:pPr>
            <a:r>
              <a:rPr lang="en-US">
                <a:solidFill>
                  <a:schemeClr val="lt1"/>
                </a:solidFill>
              </a:rPr>
              <a:t>Loss</a:t>
            </a:r>
            <a:endParaRPr>
              <a:solidFill>
                <a:schemeClr val="lt1"/>
              </a:solidFill>
            </a:endParaRPr>
          </a:p>
        </p:txBody>
      </p:sp>
      <p:pic>
        <p:nvPicPr>
          <p:cNvPr id="226" name="Google Shape;226;g23ed672cb3f_0_50"/>
          <p:cNvPicPr preferRelativeResize="0"/>
          <p:nvPr/>
        </p:nvPicPr>
        <p:blipFill>
          <a:blip r:embed="rId3">
            <a:alphaModFix/>
          </a:blip>
          <a:stretch>
            <a:fillRect/>
          </a:stretch>
        </p:blipFill>
        <p:spPr>
          <a:xfrm>
            <a:off x="353300" y="2143224"/>
            <a:ext cx="8496300" cy="2543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3ed6f45d55_3_0"/>
          <p:cNvSpPr txBox="1"/>
          <p:nvPr>
            <p:ph type="title"/>
          </p:nvPr>
        </p:nvSpPr>
        <p:spPr>
          <a:xfrm>
            <a:off x="719397" y="215487"/>
            <a:ext cx="8259000" cy="7635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FCN Basic of Segmentation</a:t>
            </a:r>
            <a:endParaRPr/>
          </a:p>
        </p:txBody>
      </p:sp>
      <p:pic>
        <p:nvPicPr>
          <p:cNvPr id="233" name="Google Shape;233;g23ed6f45d55_3_0"/>
          <p:cNvPicPr preferRelativeResize="0"/>
          <p:nvPr/>
        </p:nvPicPr>
        <p:blipFill>
          <a:blip r:embed="rId3">
            <a:alphaModFix/>
          </a:blip>
          <a:stretch>
            <a:fillRect/>
          </a:stretch>
        </p:blipFill>
        <p:spPr>
          <a:xfrm>
            <a:off x="1807635" y="1680425"/>
            <a:ext cx="5528726" cy="305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3ed6f45d55_3_7"/>
          <p:cNvSpPr txBox="1"/>
          <p:nvPr>
            <p:ph type="title"/>
          </p:nvPr>
        </p:nvSpPr>
        <p:spPr>
          <a:xfrm>
            <a:off x="471947" y="224337"/>
            <a:ext cx="8259000" cy="7635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sz="2800"/>
              <a:t>Concepts of down &amp; up sampling</a:t>
            </a:r>
            <a:endParaRPr sz="2800"/>
          </a:p>
        </p:txBody>
      </p:sp>
      <p:pic>
        <p:nvPicPr>
          <p:cNvPr id="240" name="Google Shape;240;g23ed6f45d55_3_7"/>
          <p:cNvPicPr preferRelativeResize="0"/>
          <p:nvPr/>
        </p:nvPicPr>
        <p:blipFill>
          <a:blip r:embed="rId3">
            <a:alphaModFix/>
          </a:blip>
          <a:stretch>
            <a:fillRect/>
          </a:stretch>
        </p:blipFill>
        <p:spPr>
          <a:xfrm>
            <a:off x="1617835" y="1832625"/>
            <a:ext cx="5908324" cy="2433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3ed6f45d55_3_14"/>
          <p:cNvSpPr txBox="1"/>
          <p:nvPr>
            <p:ph type="title"/>
          </p:nvPr>
        </p:nvSpPr>
        <p:spPr>
          <a:xfrm>
            <a:off x="471947" y="224337"/>
            <a:ext cx="8259000" cy="7635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sz="2800"/>
              <a:t>Preview segmentation on dataset</a:t>
            </a:r>
            <a:endParaRPr sz="2800"/>
          </a:p>
        </p:txBody>
      </p:sp>
      <p:pic>
        <p:nvPicPr>
          <p:cNvPr id="247" name="Google Shape;247;g23ed6f45d55_3_14"/>
          <p:cNvPicPr preferRelativeResize="0"/>
          <p:nvPr/>
        </p:nvPicPr>
        <p:blipFill>
          <a:blip r:embed="rId3">
            <a:alphaModFix/>
          </a:blip>
          <a:stretch>
            <a:fillRect/>
          </a:stretch>
        </p:blipFill>
        <p:spPr>
          <a:xfrm>
            <a:off x="677962" y="1683576"/>
            <a:ext cx="7788075" cy="2723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3ed6f45d55_3_24"/>
          <p:cNvSpPr txBox="1"/>
          <p:nvPr>
            <p:ph type="title"/>
          </p:nvPr>
        </p:nvSpPr>
        <p:spPr>
          <a:xfrm>
            <a:off x="471947" y="224337"/>
            <a:ext cx="8259000" cy="7635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Model summary</a:t>
            </a:r>
            <a:endParaRPr/>
          </a:p>
        </p:txBody>
      </p:sp>
      <p:pic>
        <p:nvPicPr>
          <p:cNvPr id="254" name="Google Shape;254;g23ed6f45d55_3_24"/>
          <p:cNvPicPr preferRelativeResize="0"/>
          <p:nvPr/>
        </p:nvPicPr>
        <p:blipFill>
          <a:blip r:embed="rId3">
            <a:alphaModFix/>
          </a:blip>
          <a:stretch>
            <a:fillRect/>
          </a:stretch>
        </p:blipFill>
        <p:spPr>
          <a:xfrm>
            <a:off x="1964713" y="1606696"/>
            <a:ext cx="5214576" cy="19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3ed6f45d55_3_37"/>
          <p:cNvSpPr txBox="1"/>
          <p:nvPr>
            <p:ph type="title"/>
          </p:nvPr>
        </p:nvSpPr>
        <p:spPr>
          <a:xfrm>
            <a:off x="471947" y="224337"/>
            <a:ext cx="8259000" cy="7635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t/>
            </a:r>
            <a:endParaRPr/>
          </a:p>
        </p:txBody>
      </p:sp>
      <p:pic>
        <p:nvPicPr>
          <p:cNvPr id="261" name="Google Shape;261;g23ed6f45d55_3_37"/>
          <p:cNvPicPr preferRelativeResize="0"/>
          <p:nvPr/>
        </p:nvPicPr>
        <p:blipFill>
          <a:blip r:embed="rId3">
            <a:alphaModFix/>
          </a:blip>
          <a:stretch>
            <a:fillRect/>
          </a:stretch>
        </p:blipFill>
        <p:spPr>
          <a:xfrm>
            <a:off x="3108200" y="1784200"/>
            <a:ext cx="4982375" cy="537900"/>
          </a:xfrm>
          <a:prstGeom prst="rect">
            <a:avLst/>
          </a:prstGeom>
          <a:noFill/>
          <a:ln>
            <a:noFill/>
          </a:ln>
        </p:spPr>
      </p:pic>
      <p:pic>
        <p:nvPicPr>
          <p:cNvPr id="262" name="Google Shape;262;g23ed6f45d55_3_37"/>
          <p:cNvPicPr preferRelativeResize="0"/>
          <p:nvPr/>
        </p:nvPicPr>
        <p:blipFill>
          <a:blip r:embed="rId4">
            <a:alphaModFix/>
          </a:blip>
          <a:stretch>
            <a:fillRect/>
          </a:stretch>
        </p:blipFill>
        <p:spPr>
          <a:xfrm>
            <a:off x="1274721" y="2704375"/>
            <a:ext cx="5803575" cy="650800"/>
          </a:xfrm>
          <a:prstGeom prst="rect">
            <a:avLst/>
          </a:prstGeom>
          <a:noFill/>
          <a:ln>
            <a:noFill/>
          </a:ln>
        </p:spPr>
      </p:pic>
      <p:pic>
        <p:nvPicPr>
          <p:cNvPr id="263" name="Google Shape;263;g23ed6f45d55_3_37"/>
          <p:cNvPicPr preferRelativeResize="0"/>
          <p:nvPr/>
        </p:nvPicPr>
        <p:blipFill>
          <a:blip r:embed="rId5">
            <a:alphaModFix/>
          </a:blip>
          <a:stretch>
            <a:fillRect/>
          </a:stretch>
        </p:blipFill>
        <p:spPr>
          <a:xfrm>
            <a:off x="532425" y="1638812"/>
            <a:ext cx="1304925" cy="828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3ed6f45d55_3_46"/>
          <p:cNvSpPr txBox="1"/>
          <p:nvPr>
            <p:ph type="title"/>
          </p:nvPr>
        </p:nvSpPr>
        <p:spPr>
          <a:xfrm>
            <a:off x="471947" y="224337"/>
            <a:ext cx="8259000" cy="7635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t/>
            </a:r>
            <a:endParaRPr/>
          </a:p>
        </p:txBody>
      </p:sp>
      <p:pic>
        <p:nvPicPr>
          <p:cNvPr id="270" name="Google Shape;270;g23ed6f45d55_3_46"/>
          <p:cNvPicPr preferRelativeResize="0"/>
          <p:nvPr/>
        </p:nvPicPr>
        <p:blipFill>
          <a:blip r:embed="rId3">
            <a:alphaModFix/>
          </a:blip>
          <a:stretch>
            <a:fillRect/>
          </a:stretch>
        </p:blipFill>
        <p:spPr>
          <a:xfrm>
            <a:off x="1855726" y="1740800"/>
            <a:ext cx="4971924" cy="2467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g23ed6f45d55_3_60" title="test">
            <a:hlinkClick r:id="rId3"/>
          </p:cNvPr>
          <p:cNvPicPr preferRelativeResize="0"/>
          <p:nvPr/>
        </p:nvPicPr>
        <p:blipFill>
          <a:blip r:embed="rId4">
            <a:alphaModFix/>
          </a:blip>
          <a:stretch>
            <a:fillRect/>
          </a:stretch>
        </p:blipFill>
        <p:spPr>
          <a:xfrm>
            <a:off x="2799975" y="2061350"/>
            <a:ext cx="3544050" cy="1993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3ed672cb3f_0_61"/>
          <p:cNvSpPr txBox="1"/>
          <p:nvPr>
            <p:ph type="title"/>
          </p:nvPr>
        </p:nvSpPr>
        <p:spPr>
          <a:xfrm>
            <a:off x="471947" y="224337"/>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Latar Belakang</a:t>
            </a:r>
            <a:endParaRPr/>
          </a:p>
        </p:txBody>
      </p:sp>
      <p:sp>
        <p:nvSpPr>
          <p:cNvPr id="108" name="Google Shape;108;g23ed672cb3f_0_61"/>
          <p:cNvSpPr txBox="1"/>
          <p:nvPr>
            <p:ph idx="1" type="body"/>
          </p:nvPr>
        </p:nvSpPr>
        <p:spPr>
          <a:xfrm>
            <a:off x="463714" y="1312606"/>
            <a:ext cx="8246100" cy="3465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400"/>
              <a:buNone/>
            </a:pPr>
            <a:r>
              <a:rPr lang="en-US" sz="2400">
                <a:latin typeface="Georgia"/>
                <a:ea typeface="Georgia"/>
                <a:cs typeface="Georgia"/>
                <a:sym typeface="Georgia"/>
              </a:rPr>
              <a:t>Masalah umum di banyak kota besar di dunia adalah kemacetan lalu lintas dan tingginya jumlah kecelakaan. Salah satu faktor yang berperan besar dalam terjadinya insiden ini adalah kelalaian pengemudi.</a:t>
            </a:r>
            <a:endParaRPr/>
          </a:p>
          <a:p>
            <a:pPr indent="0" lvl="0" marL="0" rtl="0" algn="l">
              <a:spcBef>
                <a:spcPts val="480"/>
              </a:spcBef>
              <a:spcAft>
                <a:spcPts val="0"/>
              </a:spcAft>
              <a:buClr>
                <a:schemeClr val="lt1"/>
              </a:buClr>
              <a:buSzPts val="2400"/>
              <a:buNone/>
            </a:pPr>
            <a:r>
              <a:rPr lang="en-US" sz="2400">
                <a:latin typeface="Georgia"/>
                <a:ea typeface="Georgia"/>
                <a:cs typeface="Georgia"/>
                <a:sym typeface="Georgia"/>
              </a:rPr>
              <a:t>Menurut WHO, sistem lalu lintas adalah salah satu sistem yang paling kompleks dan berbahaya yang kita hadapi hampir setiap hari.</a:t>
            </a:r>
            <a:endParaRPr/>
          </a:p>
          <a:p>
            <a:pPr indent="0" lvl="0" marL="0" rtl="0" algn="l">
              <a:spcBef>
                <a:spcPts val="480"/>
              </a:spcBef>
              <a:spcAft>
                <a:spcPts val="0"/>
              </a:spcAft>
              <a:buClr>
                <a:schemeClr val="lt1"/>
              </a:buClr>
              <a:buSzPts val="2400"/>
              <a:buNone/>
            </a:pPr>
            <a:r>
              <a:t/>
            </a:r>
            <a:endParaRPr sz="24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3"/>
          <p:cNvSpPr txBox="1"/>
          <p:nvPr/>
        </p:nvSpPr>
        <p:spPr>
          <a:xfrm>
            <a:off x="463714" y="2571750"/>
            <a:ext cx="8246070" cy="2206726"/>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7200"/>
              <a:buFont typeface="Arial"/>
              <a:buNone/>
            </a:pPr>
            <a:r>
              <a:rPr lang="en-US" sz="7200">
                <a:solidFill>
                  <a:schemeClr val="lt1"/>
                </a:solidFill>
                <a:latin typeface="Georgia"/>
                <a:ea typeface="Georgia"/>
                <a:cs typeface="Georgia"/>
                <a:sym typeface="Georgia"/>
              </a:rPr>
              <a:t>Terimakasih</a:t>
            </a:r>
            <a:endParaRPr sz="7200">
              <a:solidFill>
                <a:schemeClr val="lt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471947" y="224337"/>
            <a:ext cx="8259098" cy="763526"/>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Tujuan</a:t>
            </a:r>
            <a:endParaRPr/>
          </a:p>
        </p:txBody>
      </p:sp>
      <p:sp>
        <p:nvSpPr>
          <p:cNvPr id="114" name="Google Shape;114;p3"/>
          <p:cNvSpPr txBox="1"/>
          <p:nvPr>
            <p:ph idx="1" type="body"/>
          </p:nvPr>
        </p:nvSpPr>
        <p:spPr>
          <a:xfrm>
            <a:off x="463714" y="2292178"/>
            <a:ext cx="8246100" cy="248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400"/>
              <a:buNone/>
            </a:pPr>
            <a:r>
              <a:rPr lang="en-US" sz="2400">
                <a:latin typeface="Georgia"/>
                <a:ea typeface="Georgia"/>
                <a:cs typeface="Georgia"/>
                <a:sym typeface="Georgia"/>
              </a:rPr>
              <a:t>Dengan konsep Mobil Mandiri (Self-Driving Car), diharapkan dapat mengurangi jumlah kecelakaan dan kemacetan akibat kelalaian pengemudi.</a:t>
            </a:r>
            <a:endParaRPr/>
          </a:p>
          <a:p>
            <a:pPr indent="0" lvl="0" marL="0" rtl="0" algn="l">
              <a:spcBef>
                <a:spcPts val="480"/>
              </a:spcBef>
              <a:spcAft>
                <a:spcPts val="0"/>
              </a:spcAft>
              <a:buClr>
                <a:schemeClr val="lt1"/>
              </a:buClr>
              <a:buSzPts val="2400"/>
              <a:buNone/>
            </a:pPr>
            <a:r>
              <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3ed672cb3f_0_69"/>
          <p:cNvSpPr txBox="1"/>
          <p:nvPr>
            <p:ph type="title"/>
          </p:nvPr>
        </p:nvSpPr>
        <p:spPr>
          <a:xfrm>
            <a:off x="471947" y="224337"/>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Data</a:t>
            </a:r>
            <a:endParaRPr/>
          </a:p>
        </p:txBody>
      </p:sp>
      <p:sp>
        <p:nvSpPr>
          <p:cNvPr id="120" name="Google Shape;120;g23ed672cb3f_0_69"/>
          <p:cNvSpPr txBox="1"/>
          <p:nvPr>
            <p:ph idx="1" type="body"/>
          </p:nvPr>
        </p:nvSpPr>
        <p:spPr>
          <a:xfrm>
            <a:off x="463725" y="1518474"/>
            <a:ext cx="8246100" cy="3260100"/>
          </a:xfrm>
          <a:prstGeom prst="rect">
            <a:avLst/>
          </a:prstGeom>
          <a:noFill/>
          <a:ln>
            <a:noFill/>
          </a:ln>
        </p:spPr>
        <p:txBody>
          <a:bodyPr anchorCtr="0" anchor="t" bIns="45700" lIns="91425" spcFirstLastPara="1" rIns="91425" wrap="square" tIns="45700">
            <a:normAutofit/>
          </a:bodyPr>
          <a:lstStyle/>
          <a:p>
            <a:pPr indent="0" lvl="0" marL="0" rtl="0" algn="l">
              <a:spcBef>
                <a:spcPts val="480"/>
              </a:spcBef>
              <a:spcAft>
                <a:spcPts val="0"/>
              </a:spcAft>
              <a:buClr>
                <a:schemeClr val="lt1"/>
              </a:buClr>
              <a:buSzPts val="2400"/>
              <a:buNone/>
            </a:pPr>
            <a:r>
              <a:rPr lang="en-US" sz="2400">
                <a:latin typeface="Georgia"/>
                <a:ea typeface="Georgia"/>
                <a:cs typeface="Georgia"/>
                <a:sym typeface="Georgia"/>
              </a:rPr>
              <a:t>Data Training : 367 gambar</a:t>
            </a:r>
            <a:endParaRPr sz="2400">
              <a:latin typeface="Georgia"/>
              <a:ea typeface="Georgia"/>
              <a:cs typeface="Georgia"/>
              <a:sym typeface="Georgia"/>
            </a:endParaRPr>
          </a:p>
          <a:p>
            <a:pPr indent="0" lvl="0" marL="0" rtl="0" algn="l">
              <a:spcBef>
                <a:spcPts val="480"/>
              </a:spcBef>
              <a:spcAft>
                <a:spcPts val="0"/>
              </a:spcAft>
              <a:buClr>
                <a:schemeClr val="lt1"/>
              </a:buClr>
              <a:buSzPts val="2400"/>
              <a:buNone/>
            </a:pPr>
            <a:r>
              <a:rPr lang="en-US" sz="2400">
                <a:latin typeface="Georgia"/>
                <a:ea typeface="Georgia"/>
                <a:cs typeface="Georgia"/>
                <a:sym typeface="Georgia"/>
              </a:rPr>
              <a:t>Data Testing : 101 gambar</a:t>
            </a:r>
            <a:endParaRPr sz="24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3ed672cb3f_0_86"/>
          <p:cNvSpPr txBox="1"/>
          <p:nvPr>
            <p:ph type="title"/>
          </p:nvPr>
        </p:nvSpPr>
        <p:spPr>
          <a:xfrm>
            <a:off x="471947" y="224337"/>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Class data</a:t>
            </a:r>
            <a:endParaRPr/>
          </a:p>
        </p:txBody>
      </p:sp>
      <p:sp>
        <p:nvSpPr>
          <p:cNvPr id="126" name="Google Shape;126;g23ed672cb3f_0_86"/>
          <p:cNvSpPr txBox="1"/>
          <p:nvPr>
            <p:ph idx="1" type="body"/>
          </p:nvPr>
        </p:nvSpPr>
        <p:spPr>
          <a:xfrm>
            <a:off x="463725" y="1518474"/>
            <a:ext cx="8246100" cy="32601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480"/>
              </a:spcBef>
              <a:spcAft>
                <a:spcPts val="0"/>
              </a:spcAft>
              <a:buClr>
                <a:schemeClr val="dk1"/>
              </a:buClr>
              <a:buSzPct val="45833"/>
              <a:buNone/>
            </a:pPr>
            <a:r>
              <a:rPr lang="en-US" sz="2400">
                <a:latin typeface="Georgia"/>
                <a:ea typeface="Georgia"/>
                <a:cs typeface="Georgia"/>
                <a:sym typeface="Georgia"/>
              </a:rPr>
              <a:t>0= Background</a:t>
            </a:r>
            <a:endParaRPr sz="2400">
              <a:latin typeface="Georgia"/>
              <a:ea typeface="Georgia"/>
              <a:cs typeface="Georgia"/>
              <a:sym typeface="Georgia"/>
            </a:endParaRPr>
          </a:p>
          <a:p>
            <a:pPr indent="0" lvl="0" marL="0" rtl="0" algn="l">
              <a:spcBef>
                <a:spcPts val="480"/>
              </a:spcBef>
              <a:spcAft>
                <a:spcPts val="0"/>
              </a:spcAft>
              <a:buClr>
                <a:schemeClr val="dk1"/>
              </a:buClr>
              <a:buSzPct val="45833"/>
              <a:buNone/>
            </a:pPr>
            <a:r>
              <a:rPr lang="en-US" sz="2400">
                <a:latin typeface="Georgia"/>
                <a:ea typeface="Georgia"/>
                <a:cs typeface="Georgia"/>
                <a:sym typeface="Georgia"/>
              </a:rPr>
              <a:t>1. Sky</a:t>
            </a:r>
            <a:endParaRPr sz="2400">
              <a:latin typeface="Georgia"/>
              <a:ea typeface="Georgia"/>
              <a:cs typeface="Georgia"/>
              <a:sym typeface="Georgia"/>
            </a:endParaRPr>
          </a:p>
          <a:p>
            <a:pPr indent="0" lvl="0" marL="0" rtl="0" algn="l">
              <a:spcBef>
                <a:spcPts val="480"/>
              </a:spcBef>
              <a:spcAft>
                <a:spcPts val="0"/>
              </a:spcAft>
              <a:buClr>
                <a:schemeClr val="dk1"/>
              </a:buClr>
              <a:buSzPct val="45833"/>
              <a:buNone/>
            </a:pPr>
            <a:r>
              <a:rPr lang="en-US" sz="2400">
                <a:latin typeface="Georgia"/>
                <a:ea typeface="Georgia"/>
                <a:cs typeface="Georgia"/>
                <a:sym typeface="Georgia"/>
              </a:rPr>
              <a:t>2. Building</a:t>
            </a:r>
            <a:endParaRPr sz="2400">
              <a:latin typeface="Georgia"/>
              <a:ea typeface="Georgia"/>
              <a:cs typeface="Georgia"/>
              <a:sym typeface="Georgia"/>
            </a:endParaRPr>
          </a:p>
          <a:p>
            <a:pPr indent="0" lvl="0" marL="0" rtl="0" algn="l">
              <a:spcBef>
                <a:spcPts val="480"/>
              </a:spcBef>
              <a:spcAft>
                <a:spcPts val="0"/>
              </a:spcAft>
              <a:buClr>
                <a:schemeClr val="dk1"/>
              </a:buClr>
              <a:buSzPct val="45833"/>
              <a:buNone/>
            </a:pPr>
            <a:r>
              <a:rPr lang="en-US" sz="2400">
                <a:latin typeface="Georgia"/>
                <a:ea typeface="Georgia"/>
                <a:cs typeface="Georgia"/>
                <a:sym typeface="Georgia"/>
              </a:rPr>
              <a:t>3. Pole</a:t>
            </a:r>
            <a:endParaRPr sz="2400">
              <a:latin typeface="Georgia"/>
              <a:ea typeface="Georgia"/>
              <a:cs typeface="Georgia"/>
              <a:sym typeface="Georgia"/>
            </a:endParaRPr>
          </a:p>
          <a:p>
            <a:pPr indent="0" lvl="0" marL="0" rtl="0" algn="l">
              <a:spcBef>
                <a:spcPts val="480"/>
              </a:spcBef>
              <a:spcAft>
                <a:spcPts val="0"/>
              </a:spcAft>
              <a:buClr>
                <a:schemeClr val="dk1"/>
              </a:buClr>
              <a:buSzPct val="45833"/>
              <a:buNone/>
            </a:pPr>
            <a:r>
              <a:rPr lang="en-US" sz="2400">
                <a:latin typeface="Georgia"/>
                <a:ea typeface="Georgia"/>
                <a:cs typeface="Georgia"/>
                <a:sym typeface="Georgia"/>
              </a:rPr>
              <a:t>4. Road</a:t>
            </a:r>
            <a:endParaRPr sz="2400">
              <a:latin typeface="Georgia"/>
              <a:ea typeface="Georgia"/>
              <a:cs typeface="Georgia"/>
              <a:sym typeface="Georgia"/>
            </a:endParaRPr>
          </a:p>
          <a:p>
            <a:pPr indent="0" lvl="0" marL="0" rtl="0" algn="l">
              <a:spcBef>
                <a:spcPts val="480"/>
              </a:spcBef>
              <a:spcAft>
                <a:spcPts val="0"/>
              </a:spcAft>
              <a:buClr>
                <a:schemeClr val="dk1"/>
              </a:buClr>
              <a:buSzPct val="45833"/>
              <a:buNone/>
            </a:pPr>
            <a:r>
              <a:rPr lang="en-US" sz="2400">
                <a:latin typeface="Georgia"/>
                <a:ea typeface="Georgia"/>
                <a:cs typeface="Georgia"/>
                <a:sym typeface="Georgia"/>
              </a:rPr>
              <a:t>5. Pavement</a:t>
            </a:r>
            <a:endParaRPr sz="2400">
              <a:latin typeface="Georgia"/>
              <a:ea typeface="Georgia"/>
              <a:cs typeface="Georgia"/>
              <a:sym typeface="Georgia"/>
            </a:endParaRPr>
          </a:p>
          <a:p>
            <a:pPr indent="0" lvl="0" marL="0" rtl="0" algn="l">
              <a:spcBef>
                <a:spcPts val="480"/>
              </a:spcBef>
              <a:spcAft>
                <a:spcPts val="0"/>
              </a:spcAft>
              <a:buClr>
                <a:schemeClr val="dk1"/>
              </a:buClr>
              <a:buSzPct val="45833"/>
              <a:buNone/>
            </a:pPr>
            <a:r>
              <a:rPr lang="en-US" sz="2400">
                <a:latin typeface="Georgia"/>
                <a:ea typeface="Georgia"/>
                <a:cs typeface="Georgia"/>
                <a:sym typeface="Georgia"/>
              </a:rPr>
              <a:t>6. tree</a:t>
            </a:r>
            <a:endParaRPr sz="2400">
              <a:latin typeface="Georgia"/>
              <a:ea typeface="Georgia"/>
              <a:cs typeface="Georgia"/>
              <a:sym typeface="Georgia"/>
            </a:endParaRPr>
          </a:p>
          <a:p>
            <a:pPr indent="0" lvl="0" marL="0" rtl="0" algn="l">
              <a:spcBef>
                <a:spcPts val="480"/>
              </a:spcBef>
              <a:spcAft>
                <a:spcPts val="0"/>
              </a:spcAft>
              <a:buClr>
                <a:schemeClr val="dk1"/>
              </a:buClr>
              <a:buSzPct val="45833"/>
              <a:buNone/>
            </a:pPr>
            <a:r>
              <a:rPr lang="en-US" sz="2400">
                <a:latin typeface="Georgia"/>
                <a:ea typeface="Georgia"/>
                <a:cs typeface="Georgia"/>
                <a:sym typeface="Georgia"/>
              </a:rPr>
              <a:t>7. SignSymbol</a:t>
            </a:r>
            <a:endParaRPr sz="2400">
              <a:latin typeface="Georgia"/>
              <a:ea typeface="Georgia"/>
              <a:cs typeface="Georgia"/>
              <a:sym typeface="Georgia"/>
            </a:endParaRPr>
          </a:p>
          <a:p>
            <a:pPr indent="0" lvl="0" marL="0" rtl="0" algn="l">
              <a:spcBef>
                <a:spcPts val="480"/>
              </a:spcBef>
              <a:spcAft>
                <a:spcPts val="0"/>
              </a:spcAft>
              <a:buClr>
                <a:schemeClr val="dk1"/>
              </a:buClr>
              <a:buSzPct val="45833"/>
              <a:buNone/>
            </a:pPr>
            <a:r>
              <a:rPr lang="en-US" sz="2400">
                <a:latin typeface="Georgia"/>
                <a:ea typeface="Georgia"/>
                <a:cs typeface="Georgia"/>
                <a:sym typeface="Georgia"/>
              </a:rPr>
              <a:t>8. Fence</a:t>
            </a:r>
            <a:endParaRPr sz="2400">
              <a:latin typeface="Georgia"/>
              <a:ea typeface="Georgia"/>
              <a:cs typeface="Georgia"/>
              <a:sym typeface="Georgia"/>
            </a:endParaRPr>
          </a:p>
          <a:p>
            <a:pPr indent="0" lvl="0" marL="0" rtl="0" algn="l">
              <a:spcBef>
                <a:spcPts val="480"/>
              </a:spcBef>
              <a:spcAft>
                <a:spcPts val="0"/>
              </a:spcAft>
              <a:buClr>
                <a:schemeClr val="dk1"/>
              </a:buClr>
              <a:buSzPct val="45833"/>
              <a:buNone/>
            </a:pPr>
            <a:r>
              <a:rPr lang="en-US" sz="2400">
                <a:latin typeface="Georgia"/>
                <a:ea typeface="Georgia"/>
                <a:cs typeface="Georgia"/>
                <a:sym typeface="Georgia"/>
              </a:rPr>
              <a:t>9. Car</a:t>
            </a:r>
            <a:endParaRPr sz="2400">
              <a:latin typeface="Georgia"/>
              <a:ea typeface="Georgia"/>
              <a:cs typeface="Georgia"/>
              <a:sym typeface="Georgia"/>
            </a:endParaRPr>
          </a:p>
          <a:p>
            <a:pPr indent="0" lvl="0" marL="0" rtl="0" algn="l">
              <a:spcBef>
                <a:spcPts val="480"/>
              </a:spcBef>
              <a:spcAft>
                <a:spcPts val="0"/>
              </a:spcAft>
              <a:buClr>
                <a:schemeClr val="dk1"/>
              </a:buClr>
              <a:buSzPct val="45833"/>
              <a:buNone/>
            </a:pPr>
            <a:r>
              <a:rPr lang="en-US" sz="2400">
                <a:latin typeface="Georgia"/>
                <a:ea typeface="Georgia"/>
                <a:cs typeface="Georgia"/>
                <a:sym typeface="Georgia"/>
              </a:rPr>
              <a:t>10. Pedestrian </a:t>
            </a:r>
            <a:endParaRPr sz="2400">
              <a:latin typeface="Georgia"/>
              <a:ea typeface="Georgia"/>
              <a:cs typeface="Georgia"/>
              <a:sym typeface="Georgia"/>
            </a:endParaRPr>
          </a:p>
          <a:p>
            <a:pPr indent="0" lvl="0" marL="0" rtl="0" algn="l">
              <a:spcBef>
                <a:spcPts val="480"/>
              </a:spcBef>
              <a:spcAft>
                <a:spcPts val="0"/>
              </a:spcAft>
              <a:buClr>
                <a:schemeClr val="dk1"/>
              </a:buClr>
              <a:buSzPct val="45833"/>
              <a:buNone/>
            </a:pPr>
            <a:r>
              <a:rPr lang="en-US" sz="2400">
                <a:latin typeface="Georgia"/>
                <a:ea typeface="Georgia"/>
                <a:cs typeface="Georgia"/>
                <a:sym typeface="Georgia"/>
              </a:rPr>
              <a:t>11. Bicyclist</a:t>
            </a:r>
            <a:endParaRPr sz="2400">
              <a:latin typeface="Georgia"/>
              <a:ea typeface="Georgia"/>
              <a:cs typeface="Georgia"/>
              <a:sym typeface="Georgia"/>
            </a:endParaRPr>
          </a:p>
          <a:p>
            <a:pPr indent="0" lvl="0" marL="0" rtl="0" algn="l">
              <a:spcBef>
                <a:spcPts val="480"/>
              </a:spcBef>
              <a:spcAft>
                <a:spcPts val="0"/>
              </a:spcAft>
              <a:buClr>
                <a:schemeClr val="lt1"/>
              </a:buClr>
              <a:buSzPct val="100000"/>
              <a:buNone/>
            </a:pPr>
            <a:r>
              <a:t/>
            </a:r>
            <a:endParaRPr sz="2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3ed672cb3f_0_91"/>
          <p:cNvSpPr txBox="1"/>
          <p:nvPr>
            <p:ph type="title"/>
          </p:nvPr>
        </p:nvSpPr>
        <p:spPr>
          <a:xfrm>
            <a:off x="471947" y="224337"/>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Class data</a:t>
            </a:r>
            <a:endParaRPr/>
          </a:p>
        </p:txBody>
      </p:sp>
      <p:pic>
        <p:nvPicPr>
          <p:cNvPr id="132" name="Google Shape;132;g23ed672cb3f_0_91"/>
          <p:cNvPicPr preferRelativeResize="0"/>
          <p:nvPr/>
        </p:nvPicPr>
        <p:blipFill>
          <a:blip r:embed="rId3">
            <a:alphaModFix/>
          </a:blip>
          <a:stretch>
            <a:fillRect/>
          </a:stretch>
        </p:blipFill>
        <p:spPr>
          <a:xfrm>
            <a:off x="2304700" y="1405650"/>
            <a:ext cx="4534600" cy="3524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txBox="1"/>
          <p:nvPr>
            <p:ph type="title"/>
          </p:nvPr>
        </p:nvSpPr>
        <p:spPr>
          <a:xfrm>
            <a:off x="4115873" y="77289"/>
            <a:ext cx="6283782" cy="116894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70C0"/>
              </a:buClr>
              <a:buSzPts val="7200"/>
              <a:buFont typeface="Calibri"/>
              <a:buNone/>
            </a:pPr>
            <a:r>
              <a:rPr lang="en-US" sz="7200"/>
              <a:t>U-Net</a:t>
            </a:r>
            <a:endParaRPr/>
          </a:p>
        </p:txBody>
      </p:sp>
      <p:pic>
        <p:nvPicPr>
          <p:cNvPr descr="A diagram of a diagram&#10;&#10;Description automatically generated" id="138" name="Google Shape;138;p4"/>
          <p:cNvPicPr preferRelativeResize="0"/>
          <p:nvPr/>
        </p:nvPicPr>
        <p:blipFill rotWithShape="1">
          <a:blip r:embed="rId3">
            <a:alphaModFix/>
          </a:blip>
          <a:srcRect b="0" l="0" r="0" t="0"/>
          <a:stretch/>
        </p:blipFill>
        <p:spPr>
          <a:xfrm>
            <a:off x="2876949" y="1470453"/>
            <a:ext cx="5402078" cy="35957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471947" y="224337"/>
            <a:ext cx="8259098" cy="763526"/>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U-Net</a:t>
            </a:r>
            <a:endParaRPr/>
          </a:p>
        </p:txBody>
      </p:sp>
      <p:sp>
        <p:nvSpPr>
          <p:cNvPr id="144" name="Google Shape;144;p5"/>
          <p:cNvSpPr txBox="1"/>
          <p:nvPr>
            <p:ph idx="1" type="body"/>
          </p:nvPr>
        </p:nvSpPr>
        <p:spPr>
          <a:xfrm>
            <a:off x="463714" y="1754659"/>
            <a:ext cx="8246070" cy="30238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400"/>
              <a:buNone/>
            </a:pPr>
            <a:r>
              <a:rPr lang="en-US" sz="2400">
                <a:latin typeface="Georgia"/>
                <a:ea typeface="Georgia"/>
                <a:cs typeface="Georgia"/>
                <a:sym typeface="Georgia"/>
              </a:rPr>
              <a:t>U-Net adalah jaringan saraf konvolusional yang dikembangkan untuk segmentasi gambar biomedis di Departemen Ilmu Komputer Universitas Freiburg. Jaringan ini didasarkan pada jaringan konvolusional penuh dan arsitekturnya dimodifikasi dan diperluas untuk bekerja dengan lebih sedikit gambar pelatihan dan menghasilkan segmentasi yang lebih tepat.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