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9" r:id="rId3"/>
    <p:sldId id="258" r:id="rId4"/>
    <p:sldId id="257" r:id="rId5"/>
    <p:sldId id="261" r:id="rId6"/>
    <p:sldId id="262" r:id="rId7"/>
    <p:sldId id="265" r:id="rId8"/>
    <p:sldId id="291" r:id="rId9"/>
    <p:sldId id="287" r:id="rId10"/>
    <p:sldId id="288" r:id="rId11"/>
    <p:sldId id="289" r:id="rId12"/>
    <p:sldId id="284" r:id="rId13"/>
    <p:sldId id="285" r:id="rId14"/>
    <p:sldId id="286" r:id="rId15"/>
    <p:sldId id="269" r:id="rId16"/>
    <p:sldId id="272" r:id="rId17"/>
    <p:sldId id="270" r:id="rId18"/>
    <p:sldId id="271" r:id="rId19"/>
    <p:sldId id="273" r:id="rId20"/>
    <p:sldId id="274" r:id="rId21"/>
    <p:sldId id="276" r:id="rId22"/>
    <p:sldId id="277" r:id="rId23"/>
    <p:sldId id="279" r:id="rId24"/>
    <p:sldId id="278" r:id="rId25"/>
    <p:sldId id="267"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72861-6F36-7F67-50F1-EA3CC8CEB647}" v="16" dt="2023-12-13T06:49:58.782"/>
    <p1510:client id="{6AD01E31-0E68-24E5-A5F1-A171EF2BC510}" v="11" dt="2023-12-13T06:04:01.778"/>
    <p1510:client id="{6F586E89-9A81-E525-E682-16C0EB495B19}" v="3" dt="2023-12-13T04:47:40.667"/>
    <p1510:client id="{9D50B76A-A5F9-F113-6180-EAC50BE7AFB4}" v="51" dt="2023-12-13T03:18:47.069"/>
    <p1510:client id="{A8B2AA33-41C3-A87C-C8E0-26245CAA1D85}" v="245" dt="2023-12-13T05:16:33.127"/>
    <p1510:client id="{B9CEB851-A1A4-C519-8C8F-1398DF3A25C6}" v="330" dt="2023-12-13T01:34:39.480"/>
    <p1510:client id="{BC685E89-2AE8-A3A7-3A17-49E376FC935C}" v="303" dt="2023-12-13T03:05:42.800"/>
    <p1510:client id="{E3BBCE31-8989-6F40-A3D4-C3707E15376C}" v="633" dt="2023-12-13T06:07:03.623"/>
    <p1510:client id="{E5C2E696-EB24-D820-DCEE-7772F1322B2C}" v="119" dt="2023-12-13T05:00:46.773"/>
    <p1510:client id="{F55D4316-F1EB-01C7-A5A8-CA669426C30C}" v="335" dt="2023-12-13T04:26:46.454"/>
  </p1510:revLst>
</p1510:revInfo>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64F643-41EF-4C3E-9248-32CF92279A6E}"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E125949-33B3-4B0D-A857-F047BA094AFD}">
      <dgm:prSet/>
      <dgm:spPr/>
      <dgm:t>
        <a:bodyPr/>
        <a:lstStyle/>
        <a:p>
          <a:r>
            <a:rPr lang="en-US"/>
            <a:t>Motivation </a:t>
          </a:r>
        </a:p>
      </dgm:t>
    </dgm:pt>
    <dgm:pt modelId="{6788EC34-34D9-47BB-8850-82B06DFE580F}" type="parTrans" cxnId="{E3C4085E-EB15-4036-B587-DFFD2D1F52AE}">
      <dgm:prSet/>
      <dgm:spPr/>
      <dgm:t>
        <a:bodyPr/>
        <a:lstStyle/>
        <a:p>
          <a:endParaRPr lang="en-US"/>
        </a:p>
      </dgm:t>
    </dgm:pt>
    <dgm:pt modelId="{D3C03545-7E5B-4249-B3A2-4F7353DA2034}" type="sibTrans" cxnId="{E3C4085E-EB15-4036-B587-DFFD2D1F52AE}">
      <dgm:prSet/>
      <dgm:spPr/>
      <dgm:t>
        <a:bodyPr/>
        <a:lstStyle/>
        <a:p>
          <a:endParaRPr lang="en-US"/>
        </a:p>
      </dgm:t>
    </dgm:pt>
    <dgm:pt modelId="{6A03D885-80FC-4A41-991F-56670C6DC171}">
      <dgm:prSet/>
      <dgm:spPr/>
      <dgm:t>
        <a:bodyPr/>
        <a:lstStyle/>
        <a:p>
          <a:r>
            <a:rPr lang="en-US"/>
            <a:t>Introduction</a:t>
          </a:r>
        </a:p>
      </dgm:t>
    </dgm:pt>
    <dgm:pt modelId="{85BB45E7-BF91-4F9B-9055-138DE0807EA6}" type="parTrans" cxnId="{3E4D4B26-B44C-4250-AA11-B1B419948A8E}">
      <dgm:prSet/>
      <dgm:spPr/>
      <dgm:t>
        <a:bodyPr/>
        <a:lstStyle/>
        <a:p>
          <a:endParaRPr lang="en-US"/>
        </a:p>
      </dgm:t>
    </dgm:pt>
    <dgm:pt modelId="{4CB0779B-D06A-47C1-B85A-3F181E01D016}" type="sibTrans" cxnId="{3E4D4B26-B44C-4250-AA11-B1B419948A8E}">
      <dgm:prSet/>
      <dgm:spPr/>
      <dgm:t>
        <a:bodyPr/>
        <a:lstStyle/>
        <a:p>
          <a:endParaRPr lang="en-US"/>
        </a:p>
      </dgm:t>
    </dgm:pt>
    <dgm:pt modelId="{EDFD9A26-705F-4106-8C0D-E297B8AC5AE5}">
      <dgm:prSet/>
      <dgm:spPr/>
      <dgm:t>
        <a:bodyPr/>
        <a:lstStyle/>
        <a:p>
          <a:r>
            <a:rPr lang="en-US"/>
            <a:t>Traditional Fully Mixed Modeling</a:t>
          </a:r>
        </a:p>
      </dgm:t>
    </dgm:pt>
    <dgm:pt modelId="{722F0801-1711-4EF1-BA1A-AE0A6D334D4B}" type="parTrans" cxnId="{CC68BED0-AC4A-44EE-AC25-8EE43A4A808E}">
      <dgm:prSet/>
      <dgm:spPr/>
      <dgm:t>
        <a:bodyPr/>
        <a:lstStyle/>
        <a:p>
          <a:endParaRPr lang="en-US"/>
        </a:p>
      </dgm:t>
    </dgm:pt>
    <dgm:pt modelId="{D4518758-9416-4F15-AF88-0DB2638F417E}" type="sibTrans" cxnId="{CC68BED0-AC4A-44EE-AC25-8EE43A4A808E}">
      <dgm:prSet/>
      <dgm:spPr/>
      <dgm:t>
        <a:bodyPr/>
        <a:lstStyle/>
        <a:p>
          <a:endParaRPr lang="en-US"/>
        </a:p>
      </dgm:t>
    </dgm:pt>
    <dgm:pt modelId="{E447F5BD-E68A-49DC-9A72-BC546437A095}">
      <dgm:prSet/>
      <dgm:spPr/>
      <dgm:t>
        <a:bodyPr/>
        <a:lstStyle/>
        <a:p>
          <a:r>
            <a:rPr lang="en-US"/>
            <a:t>Social Network based SI and SIR models</a:t>
          </a:r>
        </a:p>
      </dgm:t>
    </dgm:pt>
    <dgm:pt modelId="{9BC3B628-067A-4B71-A80A-7CD5424288C4}" type="parTrans" cxnId="{97AB6EDF-84E5-451D-A7DC-F4F98B3FBA34}">
      <dgm:prSet/>
      <dgm:spPr/>
      <dgm:t>
        <a:bodyPr/>
        <a:lstStyle/>
        <a:p>
          <a:endParaRPr lang="en-US"/>
        </a:p>
      </dgm:t>
    </dgm:pt>
    <dgm:pt modelId="{3F62984B-F6B4-43FC-9460-335678F7CFFD}" type="sibTrans" cxnId="{97AB6EDF-84E5-451D-A7DC-F4F98B3FBA34}">
      <dgm:prSet/>
      <dgm:spPr/>
      <dgm:t>
        <a:bodyPr/>
        <a:lstStyle/>
        <a:p>
          <a:endParaRPr lang="en-US"/>
        </a:p>
      </dgm:t>
    </dgm:pt>
    <dgm:pt modelId="{8E7C53E6-1D9F-4986-8129-54910C964282}">
      <dgm:prSet/>
      <dgm:spPr/>
      <dgm:t>
        <a:bodyPr/>
        <a:lstStyle/>
        <a:p>
          <a:r>
            <a:rPr lang="en-US"/>
            <a:t>Methodology</a:t>
          </a:r>
        </a:p>
      </dgm:t>
    </dgm:pt>
    <dgm:pt modelId="{898C0062-6784-4DCE-8425-1019AD387FA0}" type="parTrans" cxnId="{743C5982-F561-4556-910F-E642FAF9E69F}">
      <dgm:prSet/>
      <dgm:spPr/>
      <dgm:t>
        <a:bodyPr/>
        <a:lstStyle/>
        <a:p>
          <a:endParaRPr lang="en-US"/>
        </a:p>
      </dgm:t>
    </dgm:pt>
    <dgm:pt modelId="{4FC6F844-9C30-4D1B-BBA8-6ADBDA1D0E34}" type="sibTrans" cxnId="{743C5982-F561-4556-910F-E642FAF9E69F}">
      <dgm:prSet/>
      <dgm:spPr/>
      <dgm:t>
        <a:bodyPr/>
        <a:lstStyle/>
        <a:p>
          <a:endParaRPr lang="en-US"/>
        </a:p>
      </dgm:t>
    </dgm:pt>
    <dgm:pt modelId="{453219A7-16F2-44AF-80B4-9C78F16D0543}">
      <dgm:prSet/>
      <dgm:spPr/>
      <dgm:t>
        <a:bodyPr/>
        <a:lstStyle/>
        <a:p>
          <a:r>
            <a:rPr lang="en-US"/>
            <a:t>Implementation - Code/Video/SS</a:t>
          </a:r>
        </a:p>
      </dgm:t>
    </dgm:pt>
    <dgm:pt modelId="{AED6166B-FC84-41BE-BD65-03CBD62C1053}" type="parTrans" cxnId="{BAAFF282-61B0-4623-BB43-318D159E76C1}">
      <dgm:prSet/>
      <dgm:spPr/>
      <dgm:t>
        <a:bodyPr/>
        <a:lstStyle/>
        <a:p>
          <a:endParaRPr lang="en-US"/>
        </a:p>
      </dgm:t>
    </dgm:pt>
    <dgm:pt modelId="{F4DA411E-18BB-4A21-B4C9-CF5C80BB7C83}" type="sibTrans" cxnId="{BAAFF282-61B0-4623-BB43-318D159E76C1}">
      <dgm:prSet/>
      <dgm:spPr/>
      <dgm:t>
        <a:bodyPr/>
        <a:lstStyle/>
        <a:p>
          <a:endParaRPr lang="en-US"/>
        </a:p>
      </dgm:t>
    </dgm:pt>
    <dgm:pt modelId="{757A990F-ECEB-47CE-B273-A5289734034D}">
      <dgm:prSet/>
      <dgm:spPr/>
      <dgm:t>
        <a:bodyPr/>
        <a:lstStyle/>
        <a:p>
          <a:r>
            <a:rPr lang="en-US"/>
            <a:t>Tables </a:t>
          </a:r>
        </a:p>
      </dgm:t>
    </dgm:pt>
    <dgm:pt modelId="{5D93205B-80D1-4102-8EA2-04C747F86F79}" type="parTrans" cxnId="{8B5675DF-D195-4E77-A166-AFE5B98B82D8}">
      <dgm:prSet/>
      <dgm:spPr/>
      <dgm:t>
        <a:bodyPr/>
        <a:lstStyle/>
        <a:p>
          <a:endParaRPr lang="en-US"/>
        </a:p>
      </dgm:t>
    </dgm:pt>
    <dgm:pt modelId="{462362CC-22E0-4D6C-AB89-74ECEF310FCA}" type="sibTrans" cxnId="{8B5675DF-D195-4E77-A166-AFE5B98B82D8}">
      <dgm:prSet/>
      <dgm:spPr/>
      <dgm:t>
        <a:bodyPr/>
        <a:lstStyle/>
        <a:p>
          <a:endParaRPr lang="en-US"/>
        </a:p>
      </dgm:t>
    </dgm:pt>
    <dgm:pt modelId="{BDF67A3E-DE4A-4AB9-A9DB-E9018AB3D53A}">
      <dgm:prSet/>
      <dgm:spPr/>
      <dgm:t>
        <a:bodyPr/>
        <a:lstStyle/>
        <a:p>
          <a:r>
            <a:rPr lang="en-US"/>
            <a:t>Plots </a:t>
          </a:r>
        </a:p>
      </dgm:t>
    </dgm:pt>
    <dgm:pt modelId="{93ACD283-4F31-461C-8C8E-5C4D33236184}" type="parTrans" cxnId="{F4C5DA7C-67C5-4701-81A7-A1A0A9DC1198}">
      <dgm:prSet/>
      <dgm:spPr/>
      <dgm:t>
        <a:bodyPr/>
        <a:lstStyle/>
        <a:p>
          <a:endParaRPr lang="en-US"/>
        </a:p>
      </dgm:t>
    </dgm:pt>
    <dgm:pt modelId="{335CAC7A-0205-44F7-9BE0-CCAB12737305}" type="sibTrans" cxnId="{F4C5DA7C-67C5-4701-81A7-A1A0A9DC1198}">
      <dgm:prSet/>
      <dgm:spPr/>
      <dgm:t>
        <a:bodyPr/>
        <a:lstStyle/>
        <a:p>
          <a:endParaRPr lang="en-US"/>
        </a:p>
      </dgm:t>
    </dgm:pt>
    <dgm:pt modelId="{D6B9CFDA-CECD-452E-8109-E0AE4147BFE9}">
      <dgm:prSet/>
      <dgm:spPr/>
      <dgm:t>
        <a:bodyPr/>
        <a:lstStyle/>
        <a:p>
          <a:r>
            <a:rPr lang="en-US"/>
            <a:t>Conclusion</a:t>
          </a:r>
        </a:p>
      </dgm:t>
    </dgm:pt>
    <dgm:pt modelId="{04C44E57-E534-4B55-8F29-76FCD8F85304}" type="parTrans" cxnId="{736DAC03-B416-4889-B12C-C3169BDEFD62}">
      <dgm:prSet/>
      <dgm:spPr/>
      <dgm:t>
        <a:bodyPr/>
        <a:lstStyle/>
        <a:p>
          <a:endParaRPr lang="en-US"/>
        </a:p>
      </dgm:t>
    </dgm:pt>
    <dgm:pt modelId="{80919AB4-035F-4B02-954B-A11755CE9DD9}" type="sibTrans" cxnId="{736DAC03-B416-4889-B12C-C3169BDEFD62}">
      <dgm:prSet/>
      <dgm:spPr/>
      <dgm:t>
        <a:bodyPr/>
        <a:lstStyle/>
        <a:p>
          <a:endParaRPr lang="en-US"/>
        </a:p>
      </dgm:t>
    </dgm:pt>
    <dgm:pt modelId="{B11D90D7-60A3-4F99-9C9E-5891C1BDFB68}" type="pres">
      <dgm:prSet presAssocID="{4564F643-41EF-4C3E-9248-32CF92279A6E}" presName="linear" presStyleCnt="0">
        <dgm:presLayoutVars>
          <dgm:animLvl val="lvl"/>
          <dgm:resizeHandles val="exact"/>
        </dgm:presLayoutVars>
      </dgm:prSet>
      <dgm:spPr/>
    </dgm:pt>
    <dgm:pt modelId="{9A48A055-C45C-4D49-A3EA-AA609DCB279B}" type="pres">
      <dgm:prSet presAssocID="{FE125949-33B3-4B0D-A857-F047BA094AFD}" presName="parentText" presStyleLbl="node1" presStyleIdx="0" presStyleCnt="9">
        <dgm:presLayoutVars>
          <dgm:chMax val="0"/>
          <dgm:bulletEnabled val="1"/>
        </dgm:presLayoutVars>
      </dgm:prSet>
      <dgm:spPr/>
    </dgm:pt>
    <dgm:pt modelId="{3816087B-5A85-432F-9F41-1F572EE6AB92}" type="pres">
      <dgm:prSet presAssocID="{D3C03545-7E5B-4249-B3A2-4F7353DA2034}" presName="spacer" presStyleCnt="0"/>
      <dgm:spPr/>
    </dgm:pt>
    <dgm:pt modelId="{F7E53CBD-24C6-428D-8A70-D882AE4FA307}" type="pres">
      <dgm:prSet presAssocID="{6A03D885-80FC-4A41-991F-56670C6DC171}" presName="parentText" presStyleLbl="node1" presStyleIdx="1" presStyleCnt="9">
        <dgm:presLayoutVars>
          <dgm:chMax val="0"/>
          <dgm:bulletEnabled val="1"/>
        </dgm:presLayoutVars>
      </dgm:prSet>
      <dgm:spPr/>
    </dgm:pt>
    <dgm:pt modelId="{1E635663-35D1-48AE-A5B3-895040ABC9D3}" type="pres">
      <dgm:prSet presAssocID="{4CB0779B-D06A-47C1-B85A-3F181E01D016}" presName="spacer" presStyleCnt="0"/>
      <dgm:spPr/>
    </dgm:pt>
    <dgm:pt modelId="{127443D6-042F-4F02-809B-9C7079328841}" type="pres">
      <dgm:prSet presAssocID="{EDFD9A26-705F-4106-8C0D-E297B8AC5AE5}" presName="parentText" presStyleLbl="node1" presStyleIdx="2" presStyleCnt="9">
        <dgm:presLayoutVars>
          <dgm:chMax val="0"/>
          <dgm:bulletEnabled val="1"/>
        </dgm:presLayoutVars>
      </dgm:prSet>
      <dgm:spPr/>
    </dgm:pt>
    <dgm:pt modelId="{E4A230D8-9B2D-4E2B-BB08-B992BBA17837}" type="pres">
      <dgm:prSet presAssocID="{D4518758-9416-4F15-AF88-0DB2638F417E}" presName="spacer" presStyleCnt="0"/>
      <dgm:spPr/>
    </dgm:pt>
    <dgm:pt modelId="{E52D97F7-A3F4-414F-AA8E-3DDC12B85193}" type="pres">
      <dgm:prSet presAssocID="{E447F5BD-E68A-49DC-9A72-BC546437A095}" presName="parentText" presStyleLbl="node1" presStyleIdx="3" presStyleCnt="9">
        <dgm:presLayoutVars>
          <dgm:chMax val="0"/>
          <dgm:bulletEnabled val="1"/>
        </dgm:presLayoutVars>
      </dgm:prSet>
      <dgm:spPr/>
    </dgm:pt>
    <dgm:pt modelId="{3578820C-9D67-4163-84A6-797BE0FB189F}" type="pres">
      <dgm:prSet presAssocID="{3F62984B-F6B4-43FC-9460-335678F7CFFD}" presName="spacer" presStyleCnt="0"/>
      <dgm:spPr/>
    </dgm:pt>
    <dgm:pt modelId="{E9B490ED-C3C5-4164-92C3-DE5665C2F180}" type="pres">
      <dgm:prSet presAssocID="{8E7C53E6-1D9F-4986-8129-54910C964282}" presName="parentText" presStyleLbl="node1" presStyleIdx="4" presStyleCnt="9">
        <dgm:presLayoutVars>
          <dgm:chMax val="0"/>
          <dgm:bulletEnabled val="1"/>
        </dgm:presLayoutVars>
      </dgm:prSet>
      <dgm:spPr/>
    </dgm:pt>
    <dgm:pt modelId="{262DD14A-1EC0-4D46-A624-EDBE618E3D5F}" type="pres">
      <dgm:prSet presAssocID="{4FC6F844-9C30-4D1B-BBA8-6ADBDA1D0E34}" presName="spacer" presStyleCnt="0"/>
      <dgm:spPr/>
    </dgm:pt>
    <dgm:pt modelId="{E2713C6A-6416-402C-897A-ADE8B0E693EC}" type="pres">
      <dgm:prSet presAssocID="{453219A7-16F2-44AF-80B4-9C78F16D0543}" presName="parentText" presStyleLbl="node1" presStyleIdx="5" presStyleCnt="9">
        <dgm:presLayoutVars>
          <dgm:chMax val="0"/>
          <dgm:bulletEnabled val="1"/>
        </dgm:presLayoutVars>
      </dgm:prSet>
      <dgm:spPr/>
    </dgm:pt>
    <dgm:pt modelId="{93B68005-E6AC-4FBA-91F1-F720A7E5B170}" type="pres">
      <dgm:prSet presAssocID="{F4DA411E-18BB-4A21-B4C9-CF5C80BB7C83}" presName="spacer" presStyleCnt="0"/>
      <dgm:spPr/>
    </dgm:pt>
    <dgm:pt modelId="{E7C1F13F-872A-476E-9028-A019B5A2E6BA}" type="pres">
      <dgm:prSet presAssocID="{757A990F-ECEB-47CE-B273-A5289734034D}" presName="parentText" presStyleLbl="node1" presStyleIdx="6" presStyleCnt="9">
        <dgm:presLayoutVars>
          <dgm:chMax val="0"/>
          <dgm:bulletEnabled val="1"/>
        </dgm:presLayoutVars>
      </dgm:prSet>
      <dgm:spPr/>
    </dgm:pt>
    <dgm:pt modelId="{8B8F4A11-2482-4EE1-A762-0254A496BE53}" type="pres">
      <dgm:prSet presAssocID="{462362CC-22E0-4D6C-AB89-74ECEF310FCA}" presName="spacer" presStyleCnt="0"/>
      <dgm:spPr/>
    </dgm:pt>
    <dgm:pt modelId="{A1CEE781-2B33-47C6-83F1-C354C63880AE}" type="pres">
      <dgm:prSet presAssocID="{BDF67A3E-DE4A-4AB9-A9DB-E9018AB3D53A}" presName="parentText" presStyleLbl="node1" presStyleIdx="7" presStyleCnt="9">
        <dgm:presLayoutVars>
          <dgm:chMax val="0"/>
          <dgm:bulletEnabled val="1"/>
        </dgm:presLayoutVars>
      </dgm:prSet>
      <dgm:spPr/>
    </dgm:pt>
    <dgm:pt modelId="{52D8FBA3-9EC7-43BD-93A7-71CE19A622AB}" type="pres">
      <dgm:prSet presAssocID="{335CAC7A-0205-44F7-9BE0-CCAB12737305}" presName="spacer" presStyleCnt="0"/>
      <dgm:spPr/>
    </dgm:pt>
    <dgm:pt modelId="{F6403C10-29F7-4340-951C-AD2F99334FDA}" type="pres">
      <dgm:prSet presAssocID="{D6B9CFDA-CECD-452E-8109-E0AE4147BFE9}" presName="parentText" presStyleLbl="node1" presStyleIdx="8" presStyleCnt="9">
        <dgm:presLayoutVars>
          <dgm:chMax val="0"/>
          <dgm:bulletEnabled val="1"/>
        </dgm:presLayoutVars>
      </dgm:prSet>
      <dgm:spPr/>
    </dgm:pt>
  </dgm:ptLst>
  <dgm:cxnLst>
    <dgm:cxn modelId="{736DAC03-B416-4889-B12C-C3169BDEFD62}" srcId="{4564F643-41EF-4C3E-9248-32CF92279A6E}" destId="{D6B9CFDA-CECD-452E-8109-E0AE4147BFE9}" srcOrd="8" destOrd="0" parTransId="{04C44E57-E534-4B55-8F29-76FCD8F85304}" sibTransId="{80919AB4-035F-4B02-954B-A11755CE9DD9}"/>
    <dgm:cxn modelId="{BADCBC03-D095-4101-B486-4C0A5F6B934F}" type="presOf" srcId="{8E7C53E6-1D9F-4986-8129-54910C964282}" destId="{E9B490ED-C3C5-4164-92C3-DE5665C2F180}" srcOrd="0" destOrd="0" presId="urn:microsoft.com/office/officeart/2005/8/layout/vList2"/>
    <dgm:cxn modelId="{E7609013-A57D-4F28-80DD-E3FC4A460571}" type="presOf" srcId="{757A990F-ECEB-47CE-B273-A5289734034D}" destId="{E7C1F13F-872A-476E-9028-A019B5A2E6BA}" srcOrd="0" destOrd="0" presId="urn:microsoft.com/office/officeart/2005/8/layout/vList2"/>
    <dgm:cxn modelId="{1D662A18-EB0D-49A0-B272-4A8346386051}" type="presOf" srcId="{D6B9CFDA-CECD-452E-8109-E0AE4147BFE9}" destId="{F6403C10-29F7-4340-951C-AD2F99334FDA}" srcOrd="0" destOrd="0" presId="urn:microsoft.com/office/officeart/2005/8/layout/vList2"/>
    <dgm:cxn modelId="{3E4D4B26-B44C-4250-AA11-B1B419948A8E}" srcId="{4564F643-41EF-4C3E-9248-32CF92279A6E}" destId="{6A03D885-80FC-4A41-991F-56670C6DC171}" srcOrd="1" destOrd="0" parTransId="{85BB45E7-BF91-4F9B-9055-138DE0807EA6}" sibTransId="{4CB0779B-D06A-47C1-B85A-3F181E01D016}"/>
    <dgm:cxn modelId="{3AA4C736-084C-42D8-9ED4-2797C125DEC0}" type="presOf" srcId="{FE125949-33B3-4B0D-A857-F047BA094AFD}" destId="{9A48A055-C45C-4D49-A3EA-AA609DCB279B}" srcOrd="0" destOrd="0" presId="urn:microsoft.com/office/officeart/2005/8/layout/vList2"/>
    <dgm:cxn modelId="{E3C4085E-EB15-4036-B587-DFFD2D1F52AE}" srcId="{4564F643-41EF-4C3E-9248-32CF92279A6E}" destId="{FE125949-33B3-4B0D-A857-F047BA094AFD}" srcOrd="0" destOrd="0" parTransId="{6788EC34-34D9-47BB-8850-82B06DFE580F}" sibTransId="{D3C03545-7E5B-4249-B3A2-4F7353DA2034}"/>
    <dgm:cxn modelId="{272AA64D-927C-4280-A4B3-59CEF683296C}" type="presOf" srcId="{EDFD9A26-705F-4106-8C0D-E297B8AC5AE5}" destId="{127443D6-042F-4F02-809B-9C7079328841}" srcOrd="0" destOrd="0" presId="urn:microsoft.com/office/officeart/2005/8/layout/vList2"/>
    <dgm:cxn modelId="{9BC2FD70-B517-4A97-974F-49C3B7EDB2DB}" type="presOf" srcId="{6A03D885-80FC-4A41-991F-56670C6DC171}" destId="{F7E53CBD-24C6-428D-8A70-D882AE4FA307}" srcOrd="0" destOrd="0" presId="urn:microsoft.com/office/officeart/2005/8/layout/vList2"/>
    <dgm:cxn modelId="{8FCA0B72-BA7E-4385-8D2D-0635AD3D0B0D}" type="presOf" srcId="{E447F5BD-E68A-49DC-9A72-BC546437A095}" destId="{E52D97F7-A3F4-414F-AA8E-3DDC12B85193}" srcOrd="0" destOrd="0" presId="urn:microsoft.com/office/officeart/2005/8/layout/vList2"/>
    <dgm:cxn modelId="{EB921374-AA47-42CF-981C-3684F939923D}" type="presOf" srcId="{BDF67A3E-DE4A-4AB9-A9DB-E9018AB3D53A}" destId="{A1CEE781-2B33-47C6-83F1-C354C63880AE}" srcOrd="0" destOrd="0" presId="urn:microsoft.com/office/officeart/2005/8/layout/vList2"/>
    <dgm:cxn modelId="{54881A59-C69D-4329-AC5D-EADF58C9862A}" type="presOf" srcId="{453219A7-16F2-44AF-80B4-9C78F16D0543}" destId="{E2713C6A-6416-402C-897A-ADE8B0E693EC}" srcOrd="0" destOrd="0" presId="urn:microsoft.com/office/officeart/2005/8/layout/vList2"/>
    <dgm:cxn modelId="{F4C5DA7C-67C5-4701-81A7-A1A0A9DC1198}" srcId="{4564F643-41EF-4C3E-9248-32CF92279A6E}" destId="{BDF67A3E-DE4A-4AB9-A9DB-E9018AB3D53A}" srcOrd="7" destOrd="0" parTransId="{93ACD283-4F31-461C-8C8E-5C4D33236184}" sibTransId="{335CAC7A-0205-44F7-9BE0-CCAB12737305}"/>
    <dgm:cxn modelId="{4012B57F-66A3-4488-81CD-91A83F5440B1}" type="presOf" srcId="{4564F643-41EF-4C3E-9248-32CF92279A6E}" destId="{B11D90D7-60A3-4F99-9C9E-5891C1BDFB68}" srcOrd="0" destOrd="0" presId="urn:microsoft.com/office/officeart/2005/8/layout/vList2"/>
    <dgm:cxn modelId="{743C5982-F561-4556-910F-E642FAF9E69F}" srcId="{4564F643-41EF-4C3E-9248-32CF92279A6E}" destId="{8E7C53E6-1D9F-4986-8129-54910C964282}" srcOrd="4" destOrd="0" parTransId="{898C0062-6784-4DCE-8425-1019AD387FA0}" sibTransId="{4FC6F844-9C30-4D1B-BBA8-6ADBDA1D0E34}"/>
    <dgm:cxn modelId="{BAAFF282-61B0-4623-BB43-318D159E76C1}" srcId="{4564F643-41EF-4C3E-9248-32CF92279A6E}" destId="{453219A7-16F2-44AF-80B4-9C78F16D0543}" srcOrd="5" destOrd="0" parTransId="{AED6166B-FC84-41BE-BD65-03CBD62C1053}" sibTransId="{F4DA411E-18BB-4A21-B4C9-CF5C80BB7C83}"/>
    <dgm:cxn modelId="{CC68BED0-AC4A-44EE-AC25-8EE43A4A808E}" srcId="{4564F643-41EF-4C3E-9248-32CF92279A6E}" destId="{EDFD9A26-705F-4106-8C0D-E297B8AC5AE5}" srcOrd="2" destOrd="0" parTransId="{722F0801-1711-4EF1-BA1A-AE0A6D334D4B}" sibTransId="{D4518758-9416-4F15-AF88-0DB2638F417E}"/>
    <dgm:cxn modelId="{97AB6EDF-84E5-451D-A7DC-F4F98B3FBA34}" srcId="{4564F643-41EF-4C3E-9248-32CF92279A6E}" destId="{E447F5BD-E68A-49DC-9A72-BC546437A095}" srcOrd="3" destOrd="0" parTransId="{9BC3B628-067A-4B71-A80A-7CD5424288C4}" sibTransId="{3F62984B-F6B4-43FC-9460-335678F7CFFD}"/>
    <dgm:cxn modelId="{8B5675DF-D195-4E77-A166-AFE5B98B82D8}" srcId="{4564F643-41EF-4C3E-9248-32CF92279A6E}" destId="{757A990F-ECEB-47CE-B273-A5289734034D}" srcOrd="6" destOrd="0" parTransId="{5D93205B-80D1-4102-8EA2-04C747F86F79}" sibTransId="{462362CC-22E0-4D6C-AB89-74ECEF310FCA}"/>
    <dgm:cxn modelId="{3E612EA5-2926-4E44-A530-CA28CC549618}" type="presParOf" srcId="{B11D90D7-60A3-4F99-9C9E-5891C1BDFB68}" destId="{9A48A055-C45C-4D49-A3EA-AA609DCB279B}" srcOrd="0" destOrd="0" presId="urn:microsoft.com/office/officeart/2005/8/layout/vList2"/>
    <dgm:cxn modelId="{E807029A-E6BD-4AAC-8346-947E981CD82A}" type="presParOf" srcId="{B11D90D7-60A3-4F99-9C9E-5891C1BDFB68}" destId="{3816087B-5A85-432F-9F41-1F572EE6AB92}" srcOrd="1" destOrd="0" presId="urn:microsoft.com/office/officeart/2005/8/layout/vList2"/>
    <dgm:cxn modelId="{D1CCAACE-D111-4325-A063-8E8D8C44F349}" type="presParOf" srcId="{B11D90D7-60A3-4F99-9C9E-5891C1BDFB68}" destId="{F7E53CBD-24C6-428D-8A70-D882AE4FA307}" srcOrd="2" destOrd="0" presId="urn:microsoft.com/office/officeart/2005/8/layout/vList2"/>
    <dgm:cxn modelId="{9A4EA078-1CA3-4498-B450-881C823B79A4}" type="presParOf" srcId="{B11D90D7-60A3-4F99-9C9E-5891C1BDFB68}" destId="{1E635663-35D1-48AE-A5B3-895040ABC9D3}" srcOrd="3" destOrd="0" presId="urn:microsoft.com/office/officeart/2005/8/layout/vList2"/>
    <dgm:cxn modelId="{E3328A25-76EC-4626-A114-79EA5B6B5DC6}" type="presParOf" srcId="{B11D90D7-60A3-4F99-9C9E-5891C1BDFB68}" destId="{127443D6-042F-4F02-809B-9C7079328841}" srcOrd="4" destOrd="0" presId="urn:microsoft.com/office/officeart/2005/8/layout/vList2"/>
    <dgm:cxn modelId="{0EECE577-B173-48AA-BE67-6DD99D3CE28F}" type="presParOf" srcId="{B11D90D7-60A3-4F99-9C9E-5891C1BDFB68}" destId="{E4A230D8-9B2D-4E2B-BB08-B992BBA17837}" srcOrd="5" destOrd="0" presId="urn:microsoft.com/office/officeart/2005/8/layout/vList2"/>
    <dgm:cxn modelId="{2E0FA341-F5B2-47FD-98DE-FCFB69A95691}" type="presParOf" srcId="{B11D90D7-60A3-4F99-9C9E-5891C1BDFB68}" destId="{E52D97F7-A3F4-414F-AA8E-3DDC12B85193}" srcOrd="6" destOrd="0" presId="urn:microsoft.com/office/officeart/2005/8/layout/vList2"/>
    <dgm:cxn modelId="{088844B6-8606-4357-A20D-8EB32DED311A}" type="presParOf" srcId="{B11D90D7-60A3-4F99-9C9E-5891C1BDFB68}" destId="{3578820C-9D67-4163-84A6-797BE0FB189F}" srcOrd="7" destOrd="0" presId="urn:microsoft.com/office/officeart/2005/8/layout/vList2"/>
    <dgm:cxn modelId="{D8FA21A5-D953-4C75-B1F8-4116D9A1E823}" type="presParOf" srcId="{B11D90D7-60A3-4F99-9C9E-5891C1BDFB68}" destId="{E9B490ED-C3C5-4164-92C3-DE5665C2F180}" srcOrd="8" destOrd="0" presId="urn:microsoft.com/office/officeart/2005/8/layout/vList2"/>
    <dgm:cxn modelId="{E5E37DCB-5A35-4ED6-8E32-A1545E26DCCE}" type="presParOf" srcId="{B11D90D7-60A3-4F99-9C9E-5891C1BDFB68}" destId="{262DD14A-1EC0-4D46-A624-EDBE618E3D5F}" srcOrd="9" destOrd="0" presId="urn:microsoft.com/office/officeart/2005/8/layout/vList2"/>
    <dgm:cxn modelId="{886099CE-70BA-4C9C-B2AA-F80554E11EB0}" type="presParOf" srcId="{B11D90D7-60A3-4F99-9C9E-5891C1BDFB68}" destId="{E2713C6A-6416-402C-897A-ADE8B0E693EC}" srcOrd="10" destOrd="0" presId="urn:microsoft.com/office/officeart/2005/8/layout/vList2"/>
    <dgm:cxn modelId="{943CC296-B5ED-47E1-88D7-0F392E0F192B}" type="presParOf" srcId="{B11D90D7-60A3-4F99-9C9E-5891C1BDFB68}" destId="{93B68005-E6AC-4FBA-91F1-F720A7E5B170}" srcOrd="11" destOrd="0" presId="urn:microsoft.com/office/officeart/2005/8/layout/vList2"/>
    <dgm:cxn modelId="{443A4DD6-5EE1-46E4-93BB-BD48728AC6BA}" type="presParOf" srcId="{B11D90D7-60A3-4F99-9C9E-5891C1BDFB68}" destId="{E7C1F13F-872A-476E-9028-A019B5A2E6BA}" srcOrd="12" destOrd="0" presId="urn:microsoft.com/office/officeart/2005/8/layout/vList2"/>
    <dgm:cxn modelId="{C285801D-4929-43E3-AA28-EC000DC88AE8}" type="presParOf" srcId="{B11D90D7-60A3-4F99-9C9E-5891C1BDFB68}" destId="{8B8F4A11-2482-4EE1-A762-0254A496BE53}" srcOrd="13" destOrd="0" presId="urn:microsoft.com/office/officeart/2005/8/layout/vList2"/>
    <dgm:cxn modelId="{79E307FE-E293-4857-AF33-69789A6292FD}" type="presParOf" srcId="{B11D90D7-60A3-4F99-9C9E-5891C1BDFB68}" destId="{A1CEE781-2B33-47C6-83F1-C354C63880AE}" srcOrd="14" destOrd="0" presId="urn:microsoft.com/office/officeart/2005/8/layout/vList2"/>
    <dgm:cxn modelId="{D285BDFD-8BBF-4470-98C7-E3FCCAA000E0}" type="presParOf" srcId="{B11D90D7-60A3-4F99-9C9E-5891C1BDFB68}" destId="{52D8FBA3-9EC7-43BD-93A7-71CE19A622AB}" srcOrd="15" destOrd="0" presId="urn:microsoft.com/office/officeart/2005/8/layout/vList2"/>
    <dgm:cxn modelId="{E17D114B-F191-48B6-9638-3AF58E452F4D}" type="presParOf" srcId="{B11D90D7-60A3-4F99-9C9E-5891C1BDFB68}" destId="{F6403C10-29F7-4340-951C-AD2F99334FDA}"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8A055-C45C-4D49-A3EA-AA609DCB279B}">
      <dsp:nvSpPr>
        <dsp:cNvPr id="0" name=""/>
        <dsp:cNvSpPr/>
      </dsp:nvSpPr>
      <dsp:spPr>
        <a:xfrm>
          <a:off x="0" y="22140"/>
          <a:ext cx="6668792" cy="575639"/>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Motivation </a:t>
          </a:r>
        </a:p>
      </dsp:txBody>
      <dsp:txXfrm>
        <a:off x="28100" y="50240"/>
        <a:ext cx="6612592" cy="519439"/>
      </dsp:txXfrm>
    </dsp:sp>
    <dsp:sp modelId="{F7E53CBD-24C6-428D-8A70-D882AE4FA307}">
      <dsp:nvSpPr>
        <dsp:cNvPr id="0" name=""/>
        <dsp:cNvSpPr/>
      </dsp:nvSpPr>
      <dsp:spPr>
        <a:xfrm>
          <a:off x="0" y="666900"/>
          <a:ext cx="6668792" cy="575639"/>
        </a:xfrm>
        <a:prstGeom prst="roundRect">
          <a:avLst/>
        </a:prstGeom>
        <a:solidFill>
          <a:schemeClr val="accent5">
            <a:hueOff val="179765"/>
            <a:satOff val="513"/>
            <a:lumOff val="-34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Introduction</a:t>
          </a:r>
        </a:p>
      </dsp:txBody>
      <dsp:txXfrm>
        <a:off x="28100" y="695000"/>
        <a:ext cx="6612592" cy="519439"/>
      </dsp:txXfrm>
    </dsp:sp>
    <dsp:sp modelId="{127443D6-042F-4F02-809B-9C7079328841}">
      <dsp:nvSpPr>
        <dsp:cNvPr id="0" name=""/>
        <dsp:cNvSpPr/>
      </dsp:nvSpPr>
      <dsp:spPr>
        <a:xfrm>
          <a:off x="0" y="1311660"/>
          <a:ext cx="6668792" cy="575639"/>
        </a:xfrm>
        <a:prstGeom prst="roundRect">
          <a:avLst/>
        </a:prstGeom>
        <a:solidFill>
          <a:schemeClr val="accent5">
            <a:hueOff val="359530"/>
            <a:satOff val="1027"/>
            <a:lumOff val="-68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Traditional Fully Mixed Modeling</a:t>
          </a:r>
        </a:p>
      </dsp:txBody>
      <dsp:txXfrm>
        <a:off x="28100" y="1339760"/>
        <a:ext cx="6612592" cy="519439"/>
      </dsp:txXfrm>
    </dsp:sp>
    <dsp:sp modelId="{E52D97F7-A3F4-414F-AA8E-3DDC12B85193}">
      <dsp:nvSpPr>
        <dsp:cNvPr id="0" name=""/>
        <dsp:cNvSpPr/>
      </dsp:nvSpPr>
      <dsp:spPr>
        <a:xfrm>
          <a:off x="0" y="1956420"/>
          <a:ext cx="6668792" cy="575639"/>
        </a:xfrm>
        <a:prstGeom prst="roundRect">
          <a:avLst/>
        </a:prstGeom>
        <a:solidFill>
          <a:schemeClr val="accent5">
            <a:hueOff val="539296"/>
            <a:satOff val="1540"/>
            <a:lumOff val="-102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Social Network based SI and SIR models</a:t>
          </a:r>
        </a:p>
      </dsp:txBody>
      <dsp:txXfrm>
        <a:off x="28100" y="1984520"/>
        <a:ext cx="6612592" cy="519439"/>
      </dsp:txXfrm>
    </dsp:sp>
    <dsp:sp modelId="{E9B490ED-C3C5-4164-92C3-DE5665C2F180}">
      <dsp:nvSpPr>
        <dsp:cNvPr id="0" name=""/>
        <dsp:cNvSpPr/>
      </dsp:nvSpPr>
      <dsp:spPr>
        <a:xfrm>
          <a:off x="0" y="2601180"/>
          <a:ext cx="6668792" cy="575639"/>
        </a:xfrm>
        <a:prstGeom prst="roundRect">
          <a:avLst/>
        </a:prstGeom>
        <a:solidFill>
          <a:schemeClr val="accent5">
            <a:hueOff val="719061"/>
            <a:satOff val="2053"/>
            <a:lumOff val="-137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Methodology</a:t>
          </a:r>
        </a:p>
      </dsp:txBody>
      <dsp:txXfrm>
        <a:off x="28100" y="2629280"/>
        <a:ext cx="6612592" cy="519439"/>
      </dsp:txXfrm>
    </dsp:sp>
    <dsp:sp modelId="{E2713C6A-6416-402C-897A-ADE8B0E693EC}">
      <dsp:nvSpPr>
        <dsp:cNvPr id="0" name=""/>
        <dsp:cNvSpPr/>
      </dsp:nvSpPr>
      <dsp:spPr>
        <a:xfrm>
          <a:off x="0" y="3245940"/>
          <a:ext cx="6668792" cy="575639"/>
        </a:xfrm>
        <a:prstGeom prst="roundRect">
          <a:avLst/>
        </a:prstGeom>
        <a:solidFill>
          <a:schemeClr val="accent5">
            <a:hueOff val="898826"/>
            <a:satOff val="2567"/>
            <a:lumOff val="-171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Implementation - Code/Video/SS</a:t>
          </a:r>
        </a:p>
      </dsp:txBody>
      <dsp:txXfrm>
        <a:off x="28100" y="3274040"/>
        <a:ext cx="6612592" cy="519439"/>
      </dsp:txXfrm>
    </dsp:sp>
    <dsp:sp modelId="{E7C1F13F-872A-476E-9028-A019B5A2E6BA}">
      <dsp:nvSpPr>
        <dsp:cNvPr id="0" name=""/>
        <dsp:cNvSpPr/>
      </dsp:nvSpPr>
      <dsp:spPr>
        <a:xfrm>
          <a:off x="0" y="3890700"/>
          <a:ext cx="6668792" cy="575639"/>
        </a:xfrm>
        <a:prstGeom prst="roundRect">
          <a:avLst/>
        </a:prstGeom>
        <a:solidFill>
          <a:schemeClr val="accent5">
            <a:hueOff val="1078591"/>
            <a:satOff val="3080"/>
            <a:lumOff val="-205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Tables </a:t>
          </a:r>
        </a:p>
      </dsp:txBody>
      <dsp:txXfrm>
        <a:off x="28100" y="3918800"/>
        <a:ext cx="6612592" cy="519439"/>
      </dsp:txXfrm>
    </dsp:sp>
    <dsp:sp modelId="{A1CEE781-2B33-47C6-83F1-C354C63880AE}">
      <dsp:nvSpPr>
        <dsp:cNvPr id="0" name=""/>
        <dsp:cNvSpPr/>
      </dsp:nvSpPr>
      <dsp:spPr>
        <a:xfrm>
          <a:off x="0" y="4535460"/>
          <a:ext cx="6668792" cy="575639"/>
        </a:xfrm>
        <a:prstGeom prst="roundRect">
          <a:avLst/>
        </a:prstGeom>
        <a:solidFill>
          <a:schemeClr val="accent5">
            <a:hueOff val="1258356"/>
            <a:satOff val="3594"/>
            <a:lumOff val="-240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Plots </a:t>
          </a:r>
        </a:p>
      </dsp:txBody>
      <dsp:txXfrm>
        <a:off x="28100" y="4563560"/>
        <a:ext cx="6612592" cy="519439"/>
      </dsp:txXfrm>
    </dsp:sp>
    <dsp:sp modelId="{F6403C10-29F7-4340-951C-AD2F99334FDA}">
      <dsp:nvSpPr>
        <dsp:cNvPr id="0" name=""/>
        <dsp:cNvSpPr/>
      </dsp:nvSpPr>
      <dsp:spPr>
        <a:xfrm>
          <a:off x="0" y="5180219"/>
          <a:ext cx="6668792" cy="575639"/>
        </a:xfrm>
        <a:prstGeom prst="roundRect">
          <a:avLst/>
        </a:prstGeom>
        <a:solidFill>
          <a:schemeClr val="accent5">
            <a:hueOff val="1438121"/>
            <a:satOff val="4107"/>
            <a:lumOff val="-274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Conclusion</a:t>
          </a:r>
        </a:p>
      </dsp:txBody>
      <dsp:txXfrm>
        <a:off x="28100" y="5208319"/>
        <a:ext cx="6612592"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753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747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8625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3567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96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2213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4402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7137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2773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65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12/12/2023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32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12/12/2023</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405033446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13DF7-7501-B473-52BF-ABC73BFB158D}"/>
              </a:ext>
            </a:extLst>
          </p:cNvPr>
          <p:cNvSpPr>
            <a:spLocks noGrp="1"/>
          </p:cNvSpPr>
          <p:nvPr>
            <p:ph type="ctrTitle"/>
          </p:nvPr>
        </p:nvSpPr>
        <p:spPr>
          <a:xfrm>
            <a:off x="990000" y="395289"/>
            <a:ext cx="4075200" cy="2226688"/>
          </a:xfrm>
        </p:spPr>
        <p:txBody>
          <a:bodyPr>
            <a:noAutofit/>
          </a:bodyPr>
          <a:lstStyle/>
          <a:p>
            <a:r>
              <a:rPr lang="en-US" sz="3500" b="0" i="0">
                <a:solidFill>
                  <a:srgbClr val="000000"/>
                </a:solidFill>
                <a:effectLst/>
                <a:latin typeface="Times"/>
              </a:rPr>
              <a:t>Simulation of the SI and SIR Epidemiological Models</a:t>
            </a:r>
            <a:endParaRPr lang="en-US" sz="3500"/>
          </a:p>
        </p:txBody>
      </p:sp>
      <p:sp>
        <p:nvSpPr>
          <p:cNvPr id="3" name="Subtitle 2">
            <a:extLst>
              <a:ext uri="{FF2B5EF4-FFF2-40B4-BE49-F238E27FC236}">
                <a16:creationId xmlns:a16="http://schemas.microsoft.com/office/drawing/2014/main" id="{5370C551-5189-16A4-2468-9E09EA84968C}"/>
              </a:ext>
            </a:extLst>
          </p:cNvPr>
          <p:cNvSpPr>
            <a:spLocks noGrp="1"/>
          </p:cNvSpPr>
          <p:nvPr>
            <p:ph type="subTitle" idx="1"/>
          </p:nvPr>
        </p:nvSpPr>
        <p:spPr>
          <a:xfrm>
            <a:off x="990000" y="4248000"/>
            <a:ext cx="4075200" cy="2070001"/>
          </a:xfrm>
        </p:spPr>
        <p:txBody>
          <a:bodyPr vert="horz" lIns="91440" tIns="45720" rIns="91440" bIns="45720" rtlCol="0" anchor="t">
            <a:normAutofit/>
          </a:bodyPr>
          <a:lstStyle/>
          <a:p>
            <a:r>
              <a:rPr lang="en-US"/>
              <a:t>Hady Ziadeh</a:t>
            </a:r>
          </a:p>
          <a:p>
            <a:r>
              <a:rPr lang="en-US"/>
              <a:t>Shreyas Chaudhary</a:t>
            </a:r>
          </a:p>
          <a:p>
            <a:r>
              <a:rPr lang="en-US"/>
              <a:t>Subham Panda</a:t>
            </a:r>
          </a:p>
        </p:txBody>
      </p:sp>
      <p:grpSp>
        <p:nvGrpSpPr>
          <p:cNvPr id="45" name="Group 4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6" name="Rectangle 4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48"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53" name="Picture 52" descr="A blue and white curved wall&#10;&#10;Description automatically generated with medium confidence">
            <a:extLst>
              <a:ext uri="{FF2B5EF4-FFF2-40B4-BE49-F238E27FC236}">
                <a16:creationId xmlns:a16="http://schemas.microsoft.com/office/drawing/2014/main" id="{2095E304-7A95-9F46-2185-9531C1B91840}"/>
              </a:ext>
            </a:extLst>
          </p:cNvPr>
          <p:cNvPicPr>
            <a:picLocks noChangeAspect="1"/>
          </p:cNvPicPr>
          <p:nvPr/>
        </p:nvPicPr>
        <p:blipFill rotWithShape="1">
          <a:blip r:embed="rId2"/>
          <a:srcRect l="18770" r="14393"/>
          <a:stretch/>
        </p:blipFill>
        <p:spPr>
          <a:xfrm>
            <a:off x="6080462" y="6306"/>
            <a:ext cx="6111538" cy="6858000"/>
          </a:xfrm>
          <a:prstGeom prst="rect">
            <a:avLst/>
          </a:prstGeom>
        </p:spPr>
      </p:pic>
    </p:spTree>
    <p:extLst>
      <p:ext uri="{BB962C8B-B14F-4D97-AF65-F5344CB8AC3E}">
        <p14:creationId xmlns:p14="http://schemas.microsoft.com/office/powerpoint/2010/main" val="335362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81E80D-D4C0-16BE-5CF3-18CA12AD4946}"/>
              </a:ext>
            </a:extLst>
          </p:cNvPr>
          <p:cNvSpPr txBox="1"/>
          <p:nvPr/>
        </p:nvSpPr>
        <p:spPr>
          <a:xfrm>
            <a:off x="1396999"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100</a:t>
            </a:r>
          </a:p>
        </p:txBody>
      </p:sp>
      <p:sp>
        <p:nvSpPr>
          <p:cNvPr id="9" name="TextBox 8">
            <a:extLst>
              <a:ext uri="{FF2B5EF4-FFF2-40B4-BE49-F238E27FC236}">
                <a16:creationId xmlns:a16="http://schemas.microsoft.com/office/drawing/2014/main" id="{99080859-6C43-8DC4-F3AD-14E6D45967C8}"/>
              </a:ext>
            </a:extLst>
          </p:cNvPr>
          <p:cNvSpPr txBox="1"/>
          <p:nvPr/>
        </p:nvSpPr>
        <p:spPr>
          <a:xfrm>
            <a:off x="5386293"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250</a:t>
            </a:r>
          </a:p>
        </p:txBody>
      </p:sp>
      <p:sp>
        <p:nvSpPr>
          <p:cNvPr id="11" name="TextBox 10">
            <a:extLst>
              <a:ext uri="{FF2B5EF4-FFF2-40B4-BE49-F238E27FC236}">
                <a16:creationId xmlns:a16="http://schemas.microsoft.com/office/drawing/2014/main" id="{31AF7CEE-13BF-EDFB-C2FC-2080BEF609CC}"/>
              </a:ext>
            </a:extLst>
          </p:cNvPr>
          <p:cNvSpPr txBox="1"/>
          <p:nvPr/>
        </p:nvSpPr>
        <p:spPr>
          <a:xfrm>
            <a:off x="9084234"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500</a:t>
            </a:r>
          </a:p>
        </p:txBody>
      </p:sp>
      <p:sp>
        <p:nvSpPr>
          <p:cNvPr id="13" name="TextBox 12">
            <a:extLst>
              <a:ext uri="{FF2B5EF4-FFF2-40B4-BE49-F238E27FC236}">
                <a16:creationId xmlns:a16="http://schemas.microsoft.com/office/drawing/2014/main" id="{3BE39010-8470-181F-2976-078ED86E56DC}"/>
              </a:ext>
            </a:extLst>
          </p:cNvPr>
          <p:cNvSpPr txBox="1"/>
          <p:nvPr/>
        </p:nvSpPr>
        <p:spPr>
          <a:xfrm>
            <a:off x="5386293" y="6245411"/>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750</a:t>
            </a:r>
          </a:p>
        </p:txBody>
      </p:sp>
      <p:graphicFrame>
        <p:nvGraphicFramePr>
          <p:cNvPr id="16" name="Table 15">
            <a:extLst>
              <a:ext uri="{FF2B5EF4-FFF2-40B4-BE49-F238E27FC236}">
                <a16:creationId xmlns:a16="http://schemas.microsoft.com/office/drawing/2014/main" id="{FC5F7845-2AAE-51C4-E888-1C3967BFED26}"/>
              </a:ext>
            </a:extLst>
          </p:cNvPr>
          <p:cNvGraphicFramePr>
            <a:graphicFrameLocks noGrp="1"/>
          </p:cNvGraphicFramePr>
          <p:nvPr>
            <p:extLst>
              <p:ext uri="{D42A27DB-BD31-4B8C-83A1-F6EECF244321}">
                <p14:modId xmlns:p14="http://schemas.microsoft.com/office/powerpoint/2010/main" val="3867868997"/>
              </p:ext>
            </p:extLst>
          </p:nvPr>
        </p:nvGraphicFramePr>
        <p:xfrm>
          <a:off x="831850" y="3429597"/>
          <a:ext cx="1783959" cy="1781768"/>
        </p:xfrm>
        <a:graphic>
          <a:graphicData uri="http://schemas.openxmlformats.org/drawingml/2006/table">
            <a:tbl>
              <a:tblPr firstRow="1" bandRow="1">
                <a:tableStyleId>{5C22544A-7EE6-4342-B048-85BDC9FD1C3A}</a:tableStyleId>
              </a:tblPr>
              <a:tblGrid>
                <a:gridCol w="1783959">
                  <a:extLst>
                    <a:ext uri="{9D8B030D-6E8A-4147-A177-3AD203B41FA5}">
                      <a16:colId xmlns:a16="http://schemas.microsoft.com/office/drawing/2014/main" val="2779044161"/>
                    </a:ext>
                  </a:extLst>
                </a:gridCol>
              </a:tblGrid>
              <a:tr h="1781768">
                <a:tc>
                  <a:txBody>
                    <a:bodyPr/>
                    <a:lstStyle/>
                    <a:p>
                      <a:pPr algn="ctr"/>
                      <a:br>
                        <a:rPr lang="el-GR" sz="2800" b="0">
                          <a:solidFill>
                            <a:srgbClr val="000000"/>
                          </a:solidFill>
                          <a:effectLst/>
                          <a:latin typeface="Avenir Next LT Pro"/>
                        </a:rPr>
                      </a:br>
                      <a:r>
                        <a:rPr lang="el-GR" sz="2800" b="0">
                          <a:solidFill>
                            <a:schemeClr val="tx1"/>
                          </a:solidFill>
                          <a:effectLst/>
                          <a:latin typeface="Avenir Next LT Pro"/>
                        </a:rPr>
                        <a:t>β  = 0.5</a:t>
                      </a:r>
                    </a:p>
                    <a:p>
                      <a:pPr lvl="0" algn="ctr">
                        <a:buNone/>
                      </a:pPr>
                      <a:endParaRPr lang="el-GR" sz="2800" b="0">
                        <a:solidFill>
                          <a:schemeClr val="tx1"/>
                        </a:solidFill>
                        <a:effectLst/>
                        <a:latin typeface="Avenir Next LT Pro"/>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624460"/>
                  </a:ext>
                </a:extLst>
              </a:tr>
            </a:tbl>
          </a:graphicData>
        </a:graphic>
      </p:graphicFrame>
      <p:pic>
        <p:nvPicPr>
          <p:cNvPr id="4" name="Picture 3" descr="A graph of a graph showing a tick count&#10;&#10;Description automatically generated">
            <a:extLst>
              <a:ext uri="{FF2B5EF4-FFF2-40B4-BE49-F238E27FC236}">
                <a16:creationId xmlns:a16="http://schemas.microsoft.com/office/drawing/2014/main" id="{FF621F2A-631D-AB66-5299-FF47A7C3CF18}"/>
              </a:ext>
            </a:extLst>
          </p:cNvPr>
          <p:cNvPicPr>
            <a:picLocks noChangeAspect="1"/>
          </p:cNvPicPr>
          <p:nvPr/>
        </p:nvPicPr>
        <p:blipFill>
          <a:blip r:embed="rId2"/>
          <a:stretch>
            <a:fillRect/>
          </a:stretch>
        </p:blipFill>
        <p:spPr>
          <a:xfrm>
            <a:off x="160183" y="235105"/>
            <a:ext cx="3954270" cy="2565401"/>
          </a:xfrm>
          <a:prstGeom prst="rect">
            <a:avLst/>
          </a:prstGeom>
        </p:spPr>
      </p:pic>
      <p:pic>
        <p:nvPicPr>
          <p:cNvPr id="8" name="Picture 7" descr="A graph of a graph showing a tick count&#10;&#10;Description automatically generated">
            <a:extLst>
              <a:ext uri="{FF2B5EF4-FFF2-40B4-BE49-F238E27FC236}">
                <a16:creationId xmlns:a16="http://schemas.microsoft.com/office/drawing/2014/main" id="{D0BDE629-8D66-3474-FCE5-F1C9707D0A73}"/>
              </a:ext>
            </a:extLst>
          </p:cNvPr>
          <p:cNvPicPr>
            <a:picLocks noChangeAspect="1"/>
          </p:cNvPicPr>
          <p:nvPr/>
        </p:nvPicPr>
        <p:blipFill>
          <a:blip r:embed="rId3"/>
          <a:stretch>
            <a:fillRect/>
          </a:stretch>
        </p:blipFill>
        <p:spPr>
          <a:xfrm>
            <a:off x="4121962" y="247495"/>
            <a:ext cx="3948075" cy="2577791"/>
          </a:xfrm>
          <a:prstGeom prst="rect">
            <a:avLst/>
          </a:prstGeom>
        </p:spPr>
      </p:pic>
      <p:pic>
        <p:nvPicPr>
          <p:cNvPr id="10" name="Picture 9" descr="A graph of a graph showing a tick count&#10;&#10;Description automatically generated">
            <a:extLst>
              <a:ext uri="{FF2B5EF4-FFF2-40B4-BE49-F238E27FC236}">
                <a16:creationId xmlns:a16="http://schemas.microsoft.com/office/drawing/2014/main" id="{4A61F5BB-9D33-575A-2073-38FD95854443}"/>
              </a:ext>
            </a:extLst>
          </p:cNvPr>
          <p:cNvPicPr>
            <a:picLocks noChangeAspect="1"/>
          </p:cNvPicPr>
          <p:nvPr/>
        </p:nvPicPr>
        <p:blipFill>
          <a:blip r:embed="rId4"/>
          <a:stretch>
            <a:fillRect/>
          </a:stretch>
        </p:blipFill>
        <p:spPr>
          <a:xfrm>
            <a:off x="8074450" y="247495"/>
            <a:ext cx="3991441" cy="2577792"/>
          </a:xfrm>
          <a:prstGeom prst="rect">
            <a:avLst/>
          </a:prstGeom>
        </p:spPr>
      </p:pic>
      <p:pic>
        <p:nvPicPr>
          <p:cNvPr id="12" name="Picture 11" descr="A graph of a graph showing tick count&#10;&#10;Description automatically generated">
            <a:extLst>
              <a:ext uri="{FF2B5EF4-FFF2-40B4-BE49-F238E27FC236}">
                <a16:creationId xmlns:a16="http://schemas.microsoft.com/office/drawing/2014/main" id="{CF2E4722-CFAD-3D69-B912-56D4161965F5}"/>
              </a:ext>
            </a:extLst>
          </p:cNvPr>
          <p:cNvPicPr>
            <a:picLocks noChangeAspect="1"/>
          </p:cNvPicPr>
          <p:nvPr/>
        </p:nvPicPr>
        <p:blipFill>
          <a:blip r:embed="rId5"/>
          <a:stretch>
            <a:fillRect/>
          </a:stretch>
        </p:blipFill>
        <p:spPr>
          <a:xfrm>
            <a:off x="3886548" y="3273812"/>
            <a:ext cx="4418904" cy="2856571"/>
          </a:xfrm>
          <a:prstGeom prst="rect">
            <a:avLst/>
          </a:prstGeom>
        </p:spPr>
      </p:pic>
    </p:spTree>
    <p:extLst>
      <p:ext uri="{BB962C8B-B14F-4D97-AF65-F5344CB8AC3E}">
        <p14:creationId xmlns:p14="http://schemas.microsoft.com/office/powerpoint/2010/main" val="381725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E729-A1CB-CA33-C412-FD24540DA684}"/>
              </a:ext>
            </a:extLst>
          </p:cNvPr>
          <p:cNvSpPr>
            <a:spLocks noGrp="1"/>
          </p:cNvSpPr>
          <p:nvPr>
            <p:ph type="title"/>
          </p:nvPr>
        </p:nvSpPr>
        <p:spPr>
          <a:xfrm>
            <a:off x="8325517" y="477466"/>
            <a:ext cx="1741553" cy="1112836"/>
          </a:xfrm>
        </p:spPr>
        <p:txBody>
          <a:bodyPr>
            <a:normAutofit/>
          </a:bodyPr>
          <a:lstStyle/>
          <a:p>
            <a:br>
              <a:rPr lang="en-US" sz="2800" b="1">
                <a:latin typeface="Calibri"/>
                <a:ea typeface="+mj-lt"/>
                <a:cs typeface="+mj-lt"/>
              </a:rPr>
            </a:br>
            <a:r>
              <a:rPr lang="el-GR" sz="2800">
                <a:latin typeface="Calibri"/>
                <a:ea typeface="+mj-lt"/>
                <a:cs typeface="+mj-lt"/>
              </a:rPr>
              <a:t>β  = 0.1</a:t>
            </a:r>
          </a:p>
        </p:txBody>
      </p:sp>
      <p:sp>
        <p:nvSpPr>
          <p:cNvPr id="8" name="Title 1">
            <a:extLst>
              <a:ext uri="{FF2B5EF4-FFF2-40B4-BE49-F238E27FC236}">
                <a16:creationId xmlns:a16="http://schemas.microsoft.com/office/drawing/2014/main" id="{55F9906C-3926-A4B0-6446-859AD0360093}"/>
              </a:ext>
            </a:extLst>
          </p:cNvPr>
          <p:cNvSpPr txBox="1">
            <a:spLocks/>
          </p:cNvSpPr>
          <p:nvPr/>
        </p:nvSpPr>
        <p:spPr>
          <a:xfrm>
            <a:off x="2187681" y="480454"/>
            <a:ext cx="1741553" cy="1112836"/>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br>
              <a:rPr lang="en-US" sz="2800" b="1">
                <a:latin typeface="Calibri"/>
                <a:ea typeface="+mj-lt"/>
                <a:cs typeface="+mj-lt"/>
              </a:rPr>
            </a:br>
            <a:r>
              <a:rPr lang="el-GR" sz="2800">
                <a:latin typeface="Calibri"/>
                <a:ea typeface="+mj-lt"/>
                <a:cs typeface="+mj-lt"/>
              </a:rPr>
              <a:t>β  = 0.9</a:t>
            </a:r>
          </a:p>
        </p:txBody>
      </p:sp>
      <p:pic>
        <p:nvPicPr>
          <p:cNvPr id="6" name="Picture 5" descr="A graph of a graph showing a tick count&#10;&#10;Description automatically generated">
            <a:extLst>
              <a:ext uri="{FF2B5EF4-FFF2-40B4-BE49-F238E27FC236}">
                <a16:creationId xmlns:a16="http://schemas.microsoft.com/office/drawing/2014/main" id="{9C4CB048-FEE0-61A3-7063-99084A44FBF7}"/>
              </a:ext>
            </a:extLst>
          </p:cNvPr>
          <p:cNvPicPr>
            <a:picLocks noChangeAspect="1"/>
          </p:cNvPicPr>
          <p:nvPr/>
        </p:nvPicPr>
        <p:blipFill>
          <a:blip r:embed="rId2"/>
          <a:stretch>
            <a:fillRect/>
          </a:stretch>
        </p:blipFill>
        <p:spPr>
          <a:xfrm>
            <a:off x="219036" y="1638300"/>
            <a:ext cx="5534025" cy="3581400"/>
          </a:xfrm>
          <a:prstGeom prst="rect">
            <a:avLst/>
          </a:prstGeom>
        </p:spPr>
      </p:pic>
      <p:pic>
        <p:nvPicPr>
          <p:cNvPr id="7" name="Picture 6" descr="A graph showing a graph showing a tick count&#10;&#10;Description automatically generated">
            <a:extLst>
              <a:ext uri="{FF2B5EF4-FFF2-40B4-BE49-F238E27FC236}">
                <a16:creationId xmlns:a16="http://schemas.microsoft.com/office/drawing/2014/main" id="{4D0BA728-C22B-A399-4C6F-A94EA9142150}"/>
              </a:ext>
            </a:extLst>
          </p:cNvPr>
          <p:cNvPicPr>
            <a:picLocks noChangeAspect="1"/>
          </p:cNvPicPr>
          <p:nvPr/>
        </p:nvPicPr>
        <p:blipFill>
          <a:blip r:embed="rId3"/>
          <a:stretch>
            <a:fillRect/>
          </a:stretch>
        </p:blipFill>
        <p:spPr>
          <a:xfrm>
            <a:off x="5999085" y="1635203"/>
            <a:ext cx="5534025" cy="3581400"/>
          </a:xfrm>
          <a:prstGeom prst="rect">
            <a:avLst/>
          </a:prstGeom>
        </p:spPr>
      </p:pic>
    </p:spTree>
    <p:extLst>
      <p:ext uri="{BB962C8B-B14F-4D97-AF65-F5344CB8AC3E}">
        <p14:creationId xmlns:p14="http://schemas.microsoft.com/office/powerpoint/2010/main" val="92661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1C4E-D3E2-813F-1B0E-F9AB38971DA5}"/>
              </a:ext>
            </a:extLst>
          </p:cNvPr>
          <p:cNvSpPr>
            <a:spLocks noGrp="1"/>
          </p:cNvSpPr>
          <p:nvPr>
            <p:ph type="title"/>
          </p:nvPr>
        </p:nvSpPr>
        <p:spPr>
          <a:xfrm>
            <a:off x="989400" y="3107113"/>
            <a:ext cx="10213200" cy="649660"/>
          </a:xfrm>
        </p:spPr>
        <p:txBody>
          <a:bodyPr/>
          <a:lstStyle/>
          <a:p>
            <a:pPr algn="ctr"/>
            <a:r>
              <a:rPr lang="en-US"/>
              <a:t>SIR MODEL</a:t>
            </a:r>
          </a:p>
        </p:txBody>
      </p:sp>
    </p:spTree>
    <p:extLst>
      <p:ext uri="{BB962C8B-B14F-4D97-AF65-F5344CB8AC3E}">
        <p14:creationId xmlns:p14="http://schemas.microsoft.com/office/powerpoint/2010/main" val="130027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81E80D-D4C0-16BE-5CF3-18CA12AD4946}"/>
              </a:ext>
            </a:extLst>
          </p:cNvPr>
          <p:cNvSpPr txBox="1"/>
          <p:nvPr/>
        </p:nvSpPr>
        <p:spPr>
          <a:xfrm>
            <a:off x="1396999"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100</a:t>
            </a:r>
          </a:p>
        </p:txBody>
      </p:sp>
      <p:sp>
        <p:nvSpPr>
          <p:cNvPr id="9" name="TextBox 8">
            <a:extLst>
              <a:ext uri="{FF2B5EF4-FFF2-40B4-BE49-F238E27FC236}">
                <a16:creationId xmlns:a16="http://schemas.microsoft.com/office/drawing/2014/main" id="{99080859-6C43-8DC4-F3AD-14E6D45967C8}"/>
              </a:ext>
            </a:extLst>
          </p:cNvPr>
          <p:cNvSpPr txBox="1"/>
          <p:nvPr/>
        </p:nvSpPr>
        <p:spPr>
          <a:xfrm>
            <a:off x="5386293"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250</a:t>
            </a:r>
          </a:p>
        </p:txBody>
      </p:sp>
      <p:sp>
        <p:nvSpPr>
          <p:cNvPr id="11" name="TextBox 10">
            <a:extLst>
              <a:ext uri="{FF2B5EF4-FFF2-40B4-BE49-F238E27FC236}">
                <a16:creationId xmlns:a16="http://schemas.microsoft.com/office/drawing/2014/main" id="{31AF7CEE-13BF-EDFB-C2FC-2080BEF609CC}"/>
              </a:ext>
            </a:extLst>
          </p:cNvPr>
          <p:cNvSpPr txBox="1"/>
          <p:nvPr/>
        </p:nvSpPr>
        <p:spPr>
          <a:xfrm>
            <a:off x="9084234"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500</a:t>
            </a:r>
          </a:p>
        </p:txBody>
      </p:sp>
      <p:sp>
        <p:nvSpPr>
          <p:cNvPr id="13" name="TextBox 12">
            <a:extLst>
              <a:ext uri="{FF2B5EF4-FFF2-40B4-BE49-F238E27FC236}">
                <a16:creationId xmlns:a16="http://schemas.microsoft.com/office/drawing/2014/main" id="{3BE39010-8470-181F-2976-078ED86E56DC}"/>
              </a:ext>
            </a:extLst>
          </p:cNvPr>
          <p:cNvSpPr txBox="1"/>
          <p:nvPr/>
        </p:nvSpPr>
        <p:spPr>
          <a:xfrm>
            <a:off x="5386293" y="6245411"/>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750</a:t>
            </a:r>
          </a:p>
        </p:txBody>
      </p:sp>
      <p:graphicFrame>
        <p:nvGraphicFramePr>
          <p:cNvPr id="16" name="Table 15">
            <a:extLst>
              <a:ext uri="{FF2B5EF4-FFF2-40B4-BE49-F238E27FC236}">
                <a16:creationId xmlns:a16="http://schemas.microsoft.com/office/drawing/2014/main" id="{FC5F7845-2AAE-51C4-E888-1C3967BFED26}"/>
              </a:ext>
            </a:extLst>
          </p:cNvPr>
          <p:cNvGraphicFramePr>
            <a:graphicFrameLocks noGrp="1"/>
          </p:cNvGraphicFramePr>
          <p:nvPr>
            <p:extLst>
              <p:ext uri="{D42A27DB-BD31-4B8C-83A1-F6EECF244321}">
                <p14:modId xmlns:p14="http://schemas.microsoft.com/office/powerpoint/2010/main" val="2689234436"/>
              </p:ext>
            </p:extLst>
          </p:nvPr>
        </p:nvGraphicFramePr>
        <p:xfrm>
          <a:off x="831850" y="3429597"/>
          <a:ext cx="1783959" cy="1859280"/>
        </p:xfrm>
        <a:graphic>
          <a:graphicData uri="http://schemas.openxmlformats.org/drawingml/2006/table">
            <a:tbl>
              <a:tblPr firstRow="1" bandRow="1">
                <a:tableStyleId>{5C22544A-7EE6-4342-B048-85BDC9FD1C3A}</a:tableStyleId>
              </a:tblPr>
              <a:tblGrid>
                <a:gridCol w="1783959">
                  <a:extLst>
                    <a:ext uri="{9D8B030D-6E8A-4147-A177-3AD203B41FA5}">
                      <a16:colId xmlns:a16="http://schemas.microsoft.com/office/drawing/2014/main" val="2779044161"/>
                    </a:ext>
                  </a:extLst>
                </a:gridCol>
              </a:tblGrid>
              <a:tr h="1781768">
                <a:tc>
                  <a:txBody>
                    <a:bodyPr/>
                    <a:lstStyle/>
                    <a:p>
                      <a:pPr algn="ctr"/>
                      <a:br>
                        <a:rPr lang="el-GR" sz="2800" b="0">
                          <a:solidFill>
                            <a:srgbClr val="000000"/>
                          </a:solidFill>
                          <a:effectLst/>
                          <a:latin typeface="Avenir Next LT Pro"/>
                        </a:rPr>
                      </a:br>
                      <a:r>
                        <a:rPr lang="el-GR" sz="2800" b="0">
                          <a:solidFill>
                            <a:schemeClr val="tx1"/>
                          </a:solidFill>
                          <a:effectLst/>
                          <a:latin typeface="Avenir Next LT Pro"/>
                        </a:rPr>
                        <a:t>β  = 0.5</a:t>
                      </a:r>
                    </a:p>
                    <a:p>
                      <a:pPr lvl="0" algn="ctr">
                        <a:buNone/>
                      </a:pPr>
                      <a:r>
                        <a:rPr lang="el-GR" sz="2800" b="0" i="0" u="none" strike="noStrike" noProof="0">
                          <a:solidFill>
                            <a:srgbClr val="000000"/>
                          </a:solidFill>
                          <a:effectLst/>
                          <a:latin typeface="Segoe UI"/>
                        </a:rPr>
                        <a:t>γ  = 0.3</a:t>
                      </a:r>
                      <a:endParaRPr lang="el-GR"/>
                    </a:p>
                    <a:p>
                      <a:pPr lvl="0" algn="ctr">
                        <a:buNone/>
                      </a:pPr>
                      <a:endParaRPr lang="el-GR" sz="2800" b="0">
                        <a:solidFill>
                          <a:schemeClr val="tx1"/>
                        </a:solidFill>
                        <a:effectLst/>
                        <a:latin typeface="Avenir Next LT Pro"/>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624460"/>
                  </a:ext>
                </a:extLst>
              </a:tr>
            </a:tbl>
          </a:graphicData>
        </a:graphic>
      </p:graphicFrame>
      <p:pic>
        <p:nvPicPr>
          <p:cNvPr id="2" name="Picture 1" descr="A graph of a graph showing a number of tick count&#10;&#10;Description automatically generated">
            <a:extLst>
              <a:ext uri="{FF2B5EF4-FFF2-40B4-BE49-F238E27FC236}">
                <a16:creationId xmlns:a16="http://schemas.microsoft.com/office/drawing/2014/main" id="{794F7BE0-6D8A-71CA-CFA4-057516008657}"/>
              </a:ext>
            </a:extLst>
          </p:cNvPr>
          <p:cNvPicPr>
            <a:picLocks noChangeAspect="1"/>
          </p:cNvPicPr>
          <p:nvPr/>
        </p:nvPicPr>
        <p:blipFill>
          <a:blip r:embed="rId2"/>
          <a:stretch>
            <a:fillRect/>
          </a:stretch>
        </p:blipFill>
        <p:spPr>
          <a:xfrm>
            <a:off x="451353" y="253690"/>
            <a:ext cx="3731245" cy="2422913"/>
          </a:xfrm>
          <a:prstGeom prst="rect">
            <a:avLst/>
          </a:prstGeom>
        </p:spPr>
      </p:pic>
      <p:pic>
        <p:nvPicPr>
          <p:cNvPr id="3" name="Picture 2" descr="A graph of a graph showing a number of tick count&#10;&#10;Description automatically generated">
            <a:extLst>
              <a:ext uri="{FF2B5EF4-FFF2-40B4-BE49-F238E27FC236}">
                <a16:creationId xmlns:a16="http://schemas.microsoft.com/office/drawing/2014/main" id="{5FEFCE4B-426E-3B06-49C5-03BAEF609E9D}"/>
              </a:ext>
            </a:extLst>
          </p:cNvPr>
          <p:cNvPicPr>
            <a:picLocks noChangeAspect="1"/>
          </p:cNvPicPr>
          <p:nvPr/>
        </p:nvPicPr>
        <p:blipFill>
          <a:blip r:embed="rId3"/>
          <a:stretch>
            <a:fillRect/>
          </a:stretch>
        </p:blipFill>
        <p:spPr>
          <a:xfrm>
            <a:off x="4177719" y="253690"/>
            <a:ext cx="3780806" cy="2422913"/>
          </a:xfrm>
          <a:prstGeom prst="rect">
            <a:avLst/>
          </a:prstGeom>
        </p:spPr>
      </p:pic>
      <p:pic>
        <p:nvPicPr>
          <p:cNvPr id="5" name="Picture 4" descr="A graph of a graph showing a number of tick count&#10;&#10;Description automatically generated">
            <a:extLst>
              <a:ext uri="{FF2B5EF4-FFF2-40B4-BE49-F238E27FC236}">
                <a16:creationId xmlns:a16="http://schemas.microsoft.com/office/drawing/2014/main" id="{6D3BFE46-F01C-27E4-6718-D52DE093C04F}"/>
              </a:ext>
            </a:extLst>
          </p:cNvPr>
          <p:cNvPicPr>
            <a:picLocks noChangeAspect="1"/>
          </p:cNvPicPr>
          <p:nvPr/>
        </p:nvPicPr>
        <p:blipFill>
          <a:blip r:embed="rId4"/>
          <a:stretch>
            <a:fillRect/>
          </a:stretch>
        </p:blipFill>
        <p:spPr>
          <a:xfrm>
            <a:off x="7966035" y="253690"/>
            <a:ext cx="3712660" cy="2422913"/>
          </a:xfrm>
          <a:prstGeom prst="rect">
            <a:avLst/>
          </a:prstGeom>
        </p:spPr>
      </p:pic>
      <p:pic>
        <p:nvPicPr>
          <p:cNvPr id="6" name="Picture 5" descr="A graph of a graph showing a number of tick count&#10;&#10;Description automatically generated">
            <a:extLst>
              <a:ext uri="{FF2B5EF4-FFF2-40B4-BE49-F238E27FC236}">
                <a16:creationId xmlns:a16="http://schemas.microsoft.com/office/drawing/2014/main" id="{2B41CE13-7CCC-902E-1D0C-5EF08D7F83CC}"/>
              </a:ext>
            </a:extLst>
          </p:cNvPr>
          <p:cNvPicPr>
            <a:picLocks noChangeAspect="1"/>
          </p:cNvPicPr>
          <p:nvPr/>
        </p:nvPicPr>
        <p:blipFill>
          <a:blip r:embed="rId5"/>
          <a:stretch>
            <a:fillRect/>
          </a:stretch>
        </p:blipFill>
        <p:spPr>
          <a:xfrm>
            <a:off x="3806011" y="3280007"/>
            <a:ext cx="4579977" cy="2961888"/>
          </a:xfrm>
          <a:prstGeom prst="rect">
            <a:avLst/>
          </a:prstGeom>
        </p:spPr>
      </p:pic>
    </p:spTree>
    <p:extLst>
      <p:ext uri="{BB962C8B-B14F-4D97-AF65-F5344CB8AC3E}">
        <p14:creationId xmlns:p14="http://schemas.microsoft.com/office/powerpoint/2010/main" val="103240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E729-A1CB-CA33-C412-FD24540DA684}"/>
              </a:ext>
            </a:extLst>
          </p:cNvPr>
          <p:cNvSpPr>
            <a:spLocks noGrp="1"/>
          </p:cNvSpPr>
          <p:nvPr>
            <p:ph type="title"/>
          </p:nvPr>
        </p:nvSpPr>
        <p:spPr>
          <a:xfrm>
            <a:off x="8325517" y="477466"/>
            <a:ext cx="1741553" cy="1112836"/>
          </a:xfrm>
        </p:spPr>
        <p:txBody>
          <a:bodyPr>
            <a:normAutofit fontScale="90000"/>
          </a:bodyPr>
          <a:lstStyle/>
          <a:p>
            <a:br>
              <a:rPr lang="en-US" sz="2800" b="1">
                <a:latin typeface="Calibri"/>
                <a:ea typeface="+mj-lt"/>
                <a:cs typeface="+mj-lt"/>
              </a:rPr>
            </a:br>
            <a:r>
              <a:rPr lang="el-GR" sz="2800">
                <a:latin typeface="Calibri"/>
                <a:ea typeface="+mj-lt"/>
                <a:cs typeface="+mj-lt"/>
              </a:rPr>
              <a:t>β  = 0.3</a:t>
            </a:r>
            <a:br>
              <a:rPr lang="el-GR" sz="2800">
                <a:latin typeface="Calibri"/>
                <a:ea typeface="+mj-lt"/>
                <a:cs typeface="+mj-lt"/>
              </a:rPr>
            </a:br>
            <a:r>
              <a:rPr lang="el-GR" sz="2900">
                <a:latin typeface="Segoe UI"/>
                <a:ea typeface="+mj-lt"/>
                <a:cs typeface="Segoe UI"/>
              </a:rPr>
              <a:t>γ  = 0.8</a:t>
            </a:r>
            <a:endParaRPr lang="en-US" sz="2800" b="1">
              <a:latin typeface="Calibri"/>
              <a:ea typeface="+mj-lt"/>
              <a:cs typeface="+mj-lt"/>
            </a:endParaRPr>
          </a:p>
        </p:txBody>
      </p:sp>
      <p:sp>
        <p:nvSpPr>
          <p:cNvPr id="8" name="Title 1">
            <a:extLst>
              <a:ext uri="{FF2B5EF4-FFF2-40B4-BE49-F238E27FC236}">
                <a16:creationId xmlns:a16="http://schemas.microsoft.com/office/drawing/2014/main" id="{55F9906C-3926-A4B0-6446-859AD0360093}"/>
              </a:ext>
            </a:extLst>
          </p:cNvPr>
          <p:cNvSpPr txBox="1">
            <a:spLocks/>
          </p:cNvSpPr>
          <p:nvPr/>
        </p:nvSpPr>
        <p:spPr>
          <a:xfrm>
            <a:off x="2187681" y="480454"/>
            <a:ext cx="1741553" cy="1112836"/>
          </a:xfrm>
          <a:prstGeom prst="rect">
            <a:avLst/>
          </a:prstGeom>
        </p:spPr>
        <p:txBody>
          <a:bodyPr vert="horz" lIns="91440" tIns="45720" rIns="91440" bIns="45720" rtlCol="0" anchor="b" anchorCtr="0">
            <a:normAutofit fontScale="92500" lnSpcReduction="2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br>
              <a:rPr lang="en-US" sz="2800" b="1">
                <a:latin typeface="Calibri"/>
                <a:ea typeface="+mj-lt"/>
                <a:cs typeface="+mj-lt"/>
              </a:rPr>
            </a:br>
            <a:r>
              <a:rPr lang="el-GR" sz="2800">
                <a:latin typeface="Calibri"/>
                <a:ea typeface="+mj-lt"/>
                <a:cs typeface="+mj-lt"/>
              </a:rPr>
              <a:t>β  = 0.9</a:t>
            </a:r>
          </a:p>
          <a:p>
            <a:r>
              <a:rPr lang="el-GR" sz="2800">
                <a:latin typeface="Segoe UI"/>
                <a:ea typeface="+mj-lt"/>
                <a:cs typeface="Segoe UI"/>
              </a:rPr>
              <a:t>γ  = 0.1</a:t>
            </a:r>
            <a:endParaRPr lang="el-GR" sz="2800"/>
          </a:p>
        </p:txBody>
      </p:sp>
      <p:pic>
        <p:nvPicPr>
          <p:cNvPr id="3" name="Picture 2" descr="A graph of a graph showing a number of tick count&#10;&#10;Description automatically generated">
            <a:extLst>
              <a:ext uri="{FF2B5EF4-FFF2-40B4-BE49-F238E27FC236}">
                <a16:creationId xmlns:a16="http://schemas.microsoft.com/office/drawing/2014/main" id="{0559F83D-5C27-3704-2983-ABCA11710A64}"/>
              </a:ext>
            </a:extLst>
          </p:cNvPr>
          <p:cNvPicPr>
            <a:picLocks noChangeAspect="1"/>
          </p:cNvPicPr>
          <p:nvPr/>
        </p:nvPicPr>
        <p:blipFill>
          <a:blip r:embed="rId2"/>
          <a:stretch>
            <a:fillRect/>
          </a:stretch>
        </p:blipFill>
        <p:spPr>
          <a:xfrm>
            <a:off x="181865" y="1799373"/>
            <a:ext cx="5775634" cy="3717692"/>
          </a:xfrm>
          <a:prstGeom prst="rect">
            <a:avLst/>
          </a:prstGeom>
        </p:spPr>
      </p:pic>
      <p:pic>
        <p:nvPicPr>
          <p:cNvPr id="4" name="Picture 3" descr="A graph of a graph showing a number of tick count&#10;&#10;Description automatically generated">
            <a:extLst>
              <a:ext uri="{FF2B5EF4-FFF2-40B4-BE49-F238E27FC236}">
                <a16:creationId xmlns:a16="http://schemas.microsoft.com/office/drawing/2014/main" id="{B2197BEA-934D-0B24-7E91-744EAE479A73}"/>
              </a:ext>
            </a:extLst>
          </p:cNvPr>
          <p:cNvPicPr>
            <a:picLocks noChangeAspect="1"/>
          </p:cNvPicPr>
          <p:nvPr/>
        </p:nvPicPr>
        <p:blipFill>
          <a:blip r:embed="rId3"/>
          <a:stretch>
            <a:fillRect/>
          </a:stretch>
        </p:blipFill>
        <p:spPr>
          <a:xfrm>
            <a:off x="6228305" y="1802470"/>
            <a:ext cx="5750854" cy="3723887"/>
          </a:xfrm>
          <a:prstGeom prst="rect">
            <a:avLst/>
          </a:prstGeom>
        </p:spPr>
      </p:pic>
    </p:spTree>
    <p:extLst>
      <p:ext uri="{BB962C8B-B14F-4D97-AF65-F5344CB8AC3E}">
        <p14:creationId xmlns:p14="http://schemas.microsoft.com/office/powerpoint/2010/main" val="312880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1C4E-D3E2-813F-1B0E-F9AB38971DA5}"/>
              </a:ext>
            </a:extLst>
          </p:cNvPr>
          <p:cNvSpPr>
            <a:spLocks noGrp="1"/>
          </p:cNvSpPr>
          <p:nvPr>
            <p:ph type="title"/>
          </p:nvPr>
        </p:nvSpPr>
        <p:spPr>
          <a:xfrm>
            <a:off x="989400" y="3107113"/>
            <a:ext cx="10213200" cy="649660"/>
          </a:xfrm>
        </p:spPr>
        <p:txBody>
          <a:bodyPr/>
          <a:lstStyle/>
          <a:p>
            <a:pPr algn="ctr"/>
            <a:r>
              <a:rPr lang="en-US"/>
              <a:t>BARBASI – ALBERT / SI MODEL</a:t>
            </a:r>
          </a:p>
        </p:txBody>
      </p:sp>
    </p:spTree>
    <p:extLst>
      <p:ext uri="{BB962C8B-B14F-4D97-AF65-F5344CB8AC3E}">
        <p14:creationId xmlns:p14="http://schemas.microsoft.com/office/powerpoint/2010/main" val="98444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CF43685E-8A7F-7FFC-77A6-6E59130D2B30}"/>
              </a:ext>
            </a:extLst>
          </p:cNvPr>
          <p:cNvPicPr>
            <a:picLocks noChangeAspect="1"/>
          </p:cNvPicPr>
          <p:nvPr/>
        </p:nvPicPr>
        <p:blipFill rotWithShape="1">
          <a:blip r:embed="rId2"/>
          <a:srcRect l="28627" t="26071" r="3368" b="13214"/>
          <a:stretch/>
        </p:blipFill>
        <p:spPr>
          <a:xfrm>
            <a:off x="227106" y="250773"/>
            <a:ext cx="3758729" cy="2434799"/>
          </a:xfrm>
          <a:prstGeom prst="rect">
            <a:avLst/>
          </a:prstGeom>
        </p:spPr>
      </p:pic>
      <p:sp>
        <p:nvSpPr>
          <p:cNvPr id="7" name="TextBox 6">
            <a:extLst>
              <a:ext uri="{FF2B5EF4-FFF2-40B4-BE49-F238E27FC236}">
                <a16:creationId xmlns:a16="http://schemas.microsoft.com/office/drawing/2014/main" id="{5381E80D-D4C0-16BE-5CF3-18CA12AD4946}"/>
              </a:ext>
            </a:extLst>
          </p:cNvPr>
          <p:cNvSpPr txBox="1"/>
          <p:nvPr/>
        </p:nvSpPr>
        <p:spPr>
          <a:xfrm>
            <a:off x="1396999"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100</a:t>
            </a:r>
          </a:p>
        </p:txBody>
      </p:sp>
      <p:pic>
        <p:nvPicPr>
          <p:cNvPr id="8" name="Picture 7" descr="A screenshot of a computer&#10;&#10;Description automatically generated">
            <a:extLst>
              <a:ext uri="{FF2B5EF4-FFF2-40B4-BE49-F238E27FC236}">
                <a16:creationId xmlns:a16="http://schemas.microsoft.com/office/drawing/2014/main" id="{A686A539-23C2-55F0-A9BA-DB43154DBC0C}"/>
              </a:ext>
            </a:extLst>
          </p:cNvPr>
          <p:cNvPicPr>
            <a:picLocks noChangeAspect="1"/>
          </p:cNvPicPr>
          <p:nvPr/>
        </p:nvPicPr>
        <p:blipFill rotWithShape="1">
          <a:blip r:embed="rId3"/>
          <a:srcRect l="27880" t="26107" r="3341" b="13133"/>
          <a:stretch/>
        </p:blipFill>
        <p:spPr>
          <a:xfrm>
            <a:off x="4044576" y="249960"/>
            <a:ext cx="3796094" cy="2420848"/>
          </a:xfrm>
          <a:prstGeom prst="rect">
            <a:avLst/>
          </a:prstGeom>
        </p:spPr>
      </p:pic>
      <p:sp>
        <p:nvSpPr>
          <p:cNvPr id="9" name="TextBox 8">
            <a:extLst>
              <a:ext uri="{FF2B5EF4-FFF2-40B4-BE49-F238E27FC236}">
                <a16:creationId xmlns:a16="http://schemas.microsoft.com/office/drawing/2014/main" id="{99080859-6C43-8DC4-F3AD-14E6D45967C8}"/>
              </a:ext>
            </a:extLst>
          </p:cNvPr>
          <p:cNvSpPr txBox="1"/>
          <p:nvPr/>
        </p:nvSpPr>
        <p:spPr>
          <a:xfrm>
            <a:off x="5386293"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250</a:t>
            </a:r>
          </a:p>
        </p:txBody>
      </p:sp>
      <p:pic>
        <p:nvPicPr>
          <p:cNvPr id="10" name="Picture 9" descr="A screenshot of a computer&#10;&#10;Description automatically generated">
            <a:extLst>
              <a:ext uri="{FF2B5EF4-FFF2-40B4-BE49-F238E27FC236}">
                <a16:creationId xmlns:a16="http://schemas.microsoft.com/office/drawing/2014/main" id="{CC15620B-D592-785A-5FBE-7E60AF28710F}"/>
              </a:ext>
            </a:extLst>
          </p:cNvPr>
          <p:cNvPicPr>
            <a:picLocks noChangeAspect="1"/>
          </p:cNvPicPr>
          <p:nvPr/>
        </p:nvPicPr>
        <p:blipFill rotWithShape="1">
          <a:blip r:embed="rId4"/>
          <a:srcRect l="27741" t="25609" r="2774" b="13406"/>
          <a:stretch/>
        </p:blipFill>
        <p:spPr>
          <a:xfrm>
            <a:off x="7899400" y="252654"/>
            <a:ext cx="3788632" cy="2425625"/>
          </a:xfrm>
          <a:prstGeom prst="rect">
            <a:avLst/>
          </a:prstGeom>
        </p:spPr>
      </p:pic>
      <p:sp>
        <p:nvSpPr>
          <p:cNvPr id="11" name="TextBox 10">
            <a:extLst>
              <a:ext uri="{FF2B5EF4-FFF2-40B4-BE49-F238E27FC236}">
                <a16:creationId xmlns:a16="http://schemas.microsoft.com/office/drawing/2014/main" id="{31AF7CEE-13BF-EDFB-C2FC-2080BEF609CC}"/>
              </a:ext>
            </a:extLst>
          </p:cNvPr>
          <p:cNvSpPr txBox="1"/>
          <p:nvPr/>
        </p:nvSpPr>
        <p:spPr>
          <a:xfrm>
            <a:off x="9084234"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500</a:t>
            </a:r>
          </a:p>
        </p:txBody>
      </p:sp>
      <p:pic>
        <p:nvPicPr>
          <p:cNvPr id="12" name="Picture 11" descr="A screenshot of a computer&#10;&#10;Description automatically generated">
            <a:extLst>
              <a:ext uri="{FF2B5EF4-FFF2-40B4-BE49-F238E27FC236}">
                <a16:creationId xmlns:a16="http://schemas.microsoft.com/office/drawing/2014/main" id="{B0651F33-5509-8E23-1278-B8E44B1740EB}"/>
              </a:ext>
            </a:extLst>
          </p:cNvPr>
          <p:cNvPicPr>
            <a:picLocks noChangeAspect="1"/>
          </p:cNvPicPr>
          <p:nvPr/>
        </p:nvPicPr>
        <p:blipFill rotWithShape="1">
          <a:blip r:embed="rId5"/>
          <a:srcRect l="28706" t="25755" r="3476" b="13297"/>
          <a:stretch/>
        </p:blipFill>
        <p:spPr>
          <a:xfrm>
            <a:off x="3908113" y="3238195"/>
            <a:ext cx="4373307" cy="2864305"/>
          </a:xfrm>
          <a:prstGeom prst="rect">
            <a:avLst/>
          </a:prstGeom>
        </p:spPr>
      </p:pic>
      <p:sp>
        <p:nvSpPr>
          <p:cNvPr id="13" name="TextBox 12">
            <a:extLst>
              <a:ext uri="{FF2B5EF4-FFF2-40B4-BE49-F238E27FC236}">
                <a16:creationId xmlns:a16="http://schemas.microsoft.com/office/drawing/2014/main" id="{3BE39010-8470-181F-2976-078ED86E56DC}"/>
              </a:ext>
            </a:extLst>
          </p:cNvPr>
          <p:cNvSpPr txBox="1"/>
          <p:nvPr/>
        </p:nvSpPr>
        <p:spPr>
          <a:xfrm>
            <a:off x="5386293" y="6245411"/>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750</a:t>
            </a:r>
          </a:p>
        </p:txBody>
      </p:sp>
      <p:graphicFrame>
        <p:nvGraphicFramePr>
          <p:cNvPr id="16" name="Table 15">
            <a:extLst>
              <a:ext uri="{FF2B5EF4-FFF2-40B4-BE49-F238E27FC236}">
                <a16:creationId xmlns:a16="http://schemas.microsoft.com/office/drawing/2014/main" id="{FC5F7845-2AAE-51C4-E888-1C3967BFED26}"/>
              </a:ext>
            </a:extLst>
          </p:cNvPr>
          <p:cNvGraphicFramePr>
            <a:graphicFrameLocks noGrp="1"/>
          </p:cNvGraphicFramePr>
          <p:nvPr>
            <p:extLst>
              <p:ext uri="{D42A27DB-BD31-4B8C-83A1-F6EECF244321}">
                <p14:modId xmlns:p14="http://schemas.microsoft.com/office/powerpoint/2010/main" val="1639845676"/>
              </p:ext>
            </p:extLst>
          </p:nvPr>
        </p:nvGraphicFramePr>
        <p:xfrm>
          <a:off x="831850" y="3429597"/>
          <a:ext cx="1783959" cy="1781768"/>
        </p:xfrm>
        <a:graphic>
          <a:graphicData uri="http://schemas.openxmlformats.org/drawingml/2006/table">
            <a:tbl>
              <a:tblPr firstRow="1" bandRow="1">
                <a:tableStyleId>{5C22544A-7EE6-4342-B048-85BDC9FD1C3A}</a:tableStyleId>
              </a:tblPr>
              <a:tblGrid>
                <a:gridCol w="1783959">
                  <a:extLst>
                    <a:ext uri="{9D8B030D-6E8A-4147-A177-3AD203B41FA5}">
                      <a16:colId xmlns:a16="http://schemas.microsoft.com/office/drawing/2014/main" val="2779044161"/>
                    </a:ext>
                  </a:extLst>
                </a:gridCol>
              </a:tblGrid>
              <a:tr h="1781768">
                <a:tc>
                  <a:txBody>
                    <a:bodyPr/>
                    <a:lstStyle/>
                    <a:p>
                      <a:pPr algn="ctr"/>
                      <a:br>
                        <a:rPr lang="el-GR" sz="2800" b="0">
                          <a:solidFill>
                            <a:srgbClr val="000000"/>
                          </a:solidFill>
                          <a:effectLst/>
                          <a:latin typeface="Avenir Next LT Pro"/>
                        </a:rPr>
                      </a:br>
                      <a:r>
                        <a:rPr lang="el-GR" sz="2800" b="0">
                          <a:solidFill>
                            <a:schemeClr val="tx1"/>
                          </a:solidFill>
                          <a:effectLst/>
                          <a:latin typeface="Avenir Next LT Pro"/>
                        </a:rPr>
                        <a:t>β  = 0.2</a:t>
                      </a:r>
                      <a:endParaRPr lang="el-GR">
                        <a:latin typeface="Avenir Next LT Pro"/>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624460"/>
                  </a:ext>
                </a:extLst>
              </a:tr>
            </a:tbl>
          </a:graphicData>
        </a:graphic>
      </p:graphicFrame>
    </p:spTree>
    <p:extLst>
      <p:ext uri="{BB962C8B-B14F-4D97-AF65-F5344CB8AC3E}">
        <p14:creationId xmlns:p14="http://schemas.microsoft.com/office/powerpoint/2010/main" val="3153069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E729-A1CB-CA33-C412-FD24540DA684}"/>
              </a:ext>
            </a:extLst>
          </p:cNvPr>
          <p:cNvSpPr>
            <a:spLocks noGrp="1"/>
          </p:cNvSpPr>
          <p:nvPr>
            <p:ph type="title"/>
          </p:nvPr>
        </p:nvSpPr>
        <p:spPr>
          <a:xfrm>
            <a:off x="8325517" y="477466"/>
            <a:ext cx="1741553" cy="1112836"/>
          </a:xfrm>
        </p:spPr>
        <p:txBody>
          <a:bodyPr/>
          <a:lstStyle/>
          <a:p>
            <a:br>
              <a:rPr lang="en-US" sz="2800" b="1">
                <a:latin typeface="Calibri"/>
                <a:ea typeface="+mj-lt"/>
                <a:cs typeface="+mj-lt"/>
              </a:rPr>
            </a:br>
            <a:r>
              <a:rPr lang="el-GR" sz="2800">
                <a:latin typeface="Calibri"/>
                <a:ea typeface="+mj-lt"/>
                <a:cs typeface="+mj-lt"/>
              </a:rPr>
              <a:t>β  = 0.8</a:t>
            </a:r>
            <a:endParaRPr lang="en-US" sz="2800" b="1">
              <a:latin typeface="Calibri"/>
              <a:ea typeface="+mj-lt"/>
              <a:cs typeface="+mj-lt"/>
            </a:endParaRPr>
          </a:p>
        </p:txBody>
      </p:sp>
      <p:pic>
        <p:nvPicPr>
          <p:cNvPr id="5" name="Picture 4" descr="A screenshot of a computer&#10;&#10;Description automatically generated">
            <a:extLst>
              <a:ext uri="{FF2B5EF4-FFF2-40B4-BE49-F238E27FC236}">
                <a16:creationId xmlns:a16="http://schemas.microsoft.com/office/drawing/2014/main" id="{6A3DC9D7-9755-5ABC-3729-5AF34F203A94}"/>
              </a:ext>
            </a:extLst>
          </p:cNvPr>
          <p:cNvPicPr>
            <a:picLocks noChangeAspect="1"/>
          </p:cNvPicPr>
          <p:nvPr/>
        </p:nvPicPr>
        <p:blipFill rotWithShape="1">
          <a:blip r:embed="rId2"/>
          <a:srcRect l="27644" t="25885" r="2933" b="13387"/>
          <a:stretch/>
        </p:blipFill>
        <p:spPr>
          <a:xfrm>
            <a:off x="6278283" y="1796371"/>
            <a:ext cx="5835574" cy="3715955"/>
          </a:xfrm>
          <a:prstGeom prst="rect">
            <a:avLst/>
          </a:prstGeom>
        </p:spPr>
      </p:pic>
      <p:pic>
        <p:nvPicPr>
          <p:cNvPr id="6" name="Picture 5" descr="A screenshot of a graph&#10;&#10;Description automatically generated">
            <a:extLst>
              <a:ext uri="{FF2B5EF4-FFF2-40B4-BE49-F238E27FC236}">
                <a16:creationId xmlns:a16="http://schemas.microsoft.com/office/drawing/2014/main" id="{71589E2B-6641-E2EB-252A-EB9277664FE7}"/>
              </a:ext>
            </a:extLst>
          </p:cNvPr>
          <p:cNvPicPr>
            <a:picLocks noChangeAspect="1"/>
          </p:cNvPicPr>
          <p:nvPr/>
        </p:nvPicPr>
        <p:blipFill rotWithShape="1">
          <a:blip r:embed="rId3"/>
          <a:srcRect l="27421" t="26162" r="2829" b="13453"/>
          <a:stretch/>
        </p:blipFill>
        <p:spPr>
          <a:xfrm>
            <a:off x="115047" y="1796575"/>
            <a:ext cx="5872929" cy="3713049"/>
          </a:xfrm>
          <a:prstGeom prst="rect">
            <a:avLst/>
          </a:prstGeom>
        </p:spPr>
      </p:pic>
      <p:sp>
        <p:nvSpPr>
          <p:cNvPr id="8" name="Title 1">
            <a:extLst>
              <a:ext uri="{FF2B5EF4-FFF2-40B4-BE49-F238E27FC236}">
                <a16:creationId xmlns:a16="http://schemas.microsoft.com/office/drawing/2014/main" id="{55F9906C-3926-A4B0-6446-859AD0360093}"/>
              </a:ext>
            </a:extLst>
          </p:cNvPr>
          <p:cNvSpPr txBox="1">
            <a:spLocks/>
          </p:cNvSpPr>
          <p:nvPr/>
        </p:nvSpPr>
        <p:spPr>
          <a:xfrm>
            <a:off x="2187681" y="480454"/>
            <a:ext cx="1741553" cy="1112836"/>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br>
              <a:rPr lang="en-US" sz="2800" b="1">
                <a:latin typeface="Calibri"/>
                <a:ea typeface="+mj-lt"/>
                <a:cs typeface="+mj-lt"/>
              </a:rPr>
            </a:br>
            <a:r>
              <a:rPr lang="el-GR" sz="2800">
                <a:latin typeface="Calibri"/>
                <a:ea typeface="+mj-lt"/>
                <a:cs typeface="+mj-lt"/>
              </a:rPr>
              <a:t>β  = 0.05</a:t>
            </a:r>
            <a:endParaRPr lang="en-US" sz="2800" b="1">
              <a:latin typeface="Calibri"/>
              <a:ea typeface="+mj-lt"/>
              <a:cs typeface="+mj-lt"/>
            </a:endParaRPr>
          </a:p>
        </p:txBody>
      </p:sp>
    </p:spTree>
    <p:extLst>
      <p:ext uri="{BB962C8B-B14F-4D97-AF65-F5344CB8AC3E}">
        <p14:creationId xmlns:p14="http://schemas.microsoft.com/office/powerpoint/2010/main" val="127220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1C4E-D3E2-813F-1B0E-F9AB38971DA5}"/>
              </a:ext>
            </a:extLst>
          </p:cNvPr>
          <p:cNvSpPr>
            <a:spLocks noGrp="1"/>
          </p:cNvSpPr>
          <p:nvPr>
            <p:ph type="title"/>
          </p:nvPr>
        </p:nvSpPr>
        <p:spPr>
          <a:xfrm>
            <a:off x="989400" y="3107113"/>
            <a:ext cx="10213200" cy="649660"/>
          </a:xfrm>
        </p:spPr>
        <p:txBody>
          <a:bodyPr/>
          <a:lstStyle/>
          <a:p>
            <a:pPr algn="ctr"/>
            <a:r>
              <a:rPr lang="en-US"/>
              <a:t>BARBASI – ALBERT / SIR MODEL</a:t>
            </a:r>
          </a:p>
        </p:txBody>
      </p:sp>
    </p:spTree>
    <p:extLst>
      <p:ext uri="{BB962C8B-B14F-4D97-AF65-F5344CB8AC3E}">
        <p14:creationId xmlns:p14="http://schemas.microsoft.com/office/powerpoint/2010/main" val="159044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81E80D-D4C0-16BE-5CF3-18CA12AD4946}"/>
              </a:ext>
            </a:extLst>
          </p:cNvPr>
          <p:cNvSpPr txBox="1"/>
          <p:nvPr/>
        </p:nvSpPr>
        <p:spPr>
          <a:xfrm>
            <a:off x="1396999"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100</a:t>
            </a:r>
          </a:p>
        </p:txBody>
      </p:sp>
      <p:sp>
        <p:nvSpPr>
          <p:cNvPr id="9" name="TextBox 8">
            <a:extLst>
              <a:ext uri="{FF2B5EF4-FFF2-40B4-BE49-F238E27FC236}">
                <a16:creationId xmlns:a16="http://schemas.microsoft.com/office/drawing/2014/main" id="{99080859-6C43-8DC4-F3AD-14E6D45967C8}"/>
              </a:ext>
            </a:extLst>
          </p:cNvPr>
          <p:cNvSpPr txBox="1"/>
          <p:nvPr/>
        </p:nvSpPr>
        <p:spPr>
          <a:xfrm>
            <a:off x="5386293"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250</a:t>
            </a:r>
          </a:p>
        </p:txBody>
      </p:sp>
      <p:sp>
        <p:nvSpPr>
          <p:cNvPr id="11" name="TextBox 10">
            <a:extLst>
              <a:ext uri="{FF2B5EF4-FFF2-40B4-BE49-F238E27FC236}">
                <a16:creationId xmlns:a16="http://schemas.microsoft.com/office/drawing/2014/main" id="{31AF7CEE-13BF-EDFB-C2FC-2080BEF609CC}"/>
              </a:ext>
            </a:extLst>
          </p:cNvPr>
          <p:cNvSpPr txBox="1"/>
          <p:nvPr/>
        </p:nvSpPr>
        <p:spPr>
          <a:xfrm>
            <a:off x="9084234" y="2823882"/>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500</a:t>
            </a:r>
          </a:p>
        </p:txBody>
      </p:sp>
      <p:sp>
        <p:nvSpPr>
          <p:cNvPr id="13" name="TextBox 12">
            <a:extLst>
              <a:ext uri="{FF2B5EF4-FFF2-40B4-BE49-F238E27FC236}">
                <a16:creationId xmlns:a16="http://schemas.microsoft.com/office/drawing/2014/main" id="{3BE39010-8470-181F-2976-078ED86E56DC}"/>
              </a:ext>
            </a:extLst>
          </p:cNvPr>
          <p:cNvSpPr txBox="1"/>
          <p:nvPr/>
        </p:nvSpPr>
        <p:spPr>
          <a:xfrm>
            <a:off x="5386293" y="6245411"/>
            <a:ext cx="142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 = 750</a:t>
            </a:r>
          </a:p>
        </p:txBody>
      </p:sp>
      <p:graphicFrame>
        <p:nvGraphicFramePr>
          <p:cNvPr id="16" name="Table 15">
            <a:extLst>
              <a:ext uri="{FF2B5EF4-FFF2-40B4-BE49-F238E27FC236}">
                <a16:creationId xmlns:a16="http://schemas.microsoft.com/office/drawing/2014/main" id="{FC5F7845-2AAE-51C4-E888-1C3967BFED26}"/>
              </a:ext>
            </a:extLst>
          </p:cNvPr>
          <p:cNvGraphicFramePr>
            <a:graphicFrameLocks noGrp="1"/>
          </p:cNvGraphicFramePr>
          <p:nvPr>
            <p:extLst>
              <p:ext uri="{D42A27DB-BD31-4B8C-83A1-F6EECF244321}">
                <p14:modId xmlns:p14="http://schemas.microsoft.com/office/powerpoint/2010/main" val="552132965"/>
              </p:ext>
            </p:extLst>
          </p:nvPr>
        </p:nvGraphicFramePr>
        <p:xfrm>
          <a:off x="1003673" y="3519244"/>
          <a:ext cx="1873607" cy="1591291"/>
        </p:xfrm>
        <a:graphic>
          <a:graphicData uri="http://schemas.openxmlformats.org/drawingml/2006/table">
            <a:tbl>
              <a:tblPr firstRow="1" bandRow="1">
                <a:tableStyleId>{5C22544A-7EE6-4342-B048-85BDC9FD1C3A}</a:tableStyleId>
              </a:tblPr>
              <a:tblGrid>
                <a:gridCol w="1873607">
                  <a:extLst>
                    <a:ext uri="{9D8B030D-6E8A-4147-A177-3AD203B41FA5}">
                      <a16:colId xmlns:a16="http://schemas.microsoft.com/office/drawing/2014/main" val="2779044161"/>
                    </a:ext>
                  </a:extLst>
                </a:gridCol>
              </a:tblGrid>
              <a:tr h="1591291">
                <a:tc>
                  <a:txBody>
                    <a:bodyPr/>
                    <a:lstStyle/>
                    <a:p>
                      <a:pPr algn="ctr"/>
                      <a:br>
                        <a:rPr lang="el-GR" sz="2800" b="0">
                          <a:solidFill>
                            <a:srgbClr val="000000"/>
                          </a:solidFill>
                          <a:effectLst/>
                        </a:rPr>
                      </a:br>
                      <a:r>
                        <a:rPr lang="el-GR" sz="2800" b="0">
                          <a:solidFill>
                            <a:schemeClr val="tx1"/>
                          </a:solidFill>
                          <a:effectLst/>
                        </a:rPr>
                        <a:t>β  = 0.8</a:t>
                      </a:r>
                    </a:p>
                    <a:p>
                      <a:pPr lvl="0" algn="ctr">
                        <a:buNone/>
                      </a:pPr>
                      <a:r>
                        <a:rPr lang="el-GR" sz="2800" b="0" i="0" u="none" strike="noStrike" noProof="0">
                          <a:solidFill>
                            <a:srgbClr val="000000"/>
                          </a:solidFill>
                          <a:effectLst/>
                          <a:latin typeface="Segoe UI"/>
                        </a:rPr>
                        <a:t>γ  = 0.3</a:t>
                      </a:r>
                      <a:endParaRPr lang="el-G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624460"/>
                  </a:ext>
                </a:extLst>
              </a:tr>
            </a:tbl>
          </a:graphicData>
        </a:graphic>
      </p:graphicFrame>
      <p:pic>
        <p:nvPicPr>
          <p:cNvPr id="3" name="Picture 2" descr="A screenshot of a computer&#10;&#10;Description automatically generated">
            <a:extLst>
              <a:ext uri="{FF2B5EF4-FFF2-40B4-BE49-F238E27FC236}">
                <a16:creationId xmlns:a16="http://schemas.microsoft.com/office/drawing/2014/main" id="{97A7A1B6-48AD-7125-E030-468EA5F4C88E}"/>
              </a:ext>
            </a:extLst>
          </p:cNvPr>
          <p:cNvPicPr>
            <a:picLocks noChangeAspect="1"/>
          </p:cNvPicPr>
          <p:nvPr/>
        </p:nvPicPr>
        <p:blipFill rotWithShape="1">
          <a:blip r:embed="rId2"/>
          <a:srcRect l="28326" t="26374" r="3211" b="12934"/>
          <a:stretch/>
        </p:blipFill>
        <p:spPr>
          <a:xfrm>
            <a:off x="3980986" y="251999"/>
            <a:ext cx="3791052" cy="24272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06E04D3-3343-6A6D-8F40-998E915C4928}"/>
              </a:ext>
            </a:extLst>
          </p:cNvPr>
          <p:cNvPicPr>
            <a:picLocks noChangeAspect="1"/>
          </p:cNvPicPr>
          <p:nvPr/>
        </p:nvPicPr>
        <p:blipFill rotWithShape="1">
          <a:blip r:embed="rId3"/>
          <a:srcRect l="28542" t="26197" r="3491" b="13099"/>
          <a:stretch/>
        </p:blipFill>
        <p:spPr>
          <a:xfrm>
            <a:off x="7970644" y="250688"/>
            <a:ext cx="3722436" cy="241636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A741C4E-430C-2325-5A5D-A1682C8ABE2D}"/>
              </a:ext>
            </a:extLst>
          </p:cNvPr>
          <p:cNvPicPr>
            <a:picLocks noChangeAspect="1"/>
          </p:cNvPicPr>
          <p:nvPr/>
        </p:nvPicPr>
        <p:blipFill rotWithShape="1">
          <a:blip r:embed="rId4"/>
          <a:srcRect l="28030" t="25958" r="3299" b="12892"/>
          <a:stretch/>
        </p:blipFill>
        <p:spPr>
          <a:xfrm>
            <a:off x="3912080" y="3354444"/>
            <a:ext cx="4367475" cy="2825243"/>
          </a:xfrm>
          <a:prstGeom prst="rect">
            <a:avLst/>
          </a:prstGeom>
        </p:spPr>
      </p:pic>
      <p:pic>
        <p:nvPicPr>
          <p:cNvPr id="2" name="Picture 1" descr="A graph showing a number of tick count&#10;&#10;Description automatically generated">
            <a:extLst>
              <a:ext uri="{FF2B5EF4-FFF2-40B4-BE49-F238E27FC236}">
                <a16:creationId xmlns:a16="http://schemas.microsoft.com/office/drawing/2014/main" id="{FB65B79E-AA0D-D4F3-331C-E633760233CD}"/>
              </a:ext>
            </a:extLst>
          </p:cNvPr>
          <p:cNvPicPr>
            <a:picLocks noChangeAspect="1"/>
          </p:cNvPicPr>
          <p:nvPr/>
        </p:nvPicPr>
        <p:blipFill>
          <a:blip r:embed="rId5"/>
          <a:stretch>
            <a:fillRect/>
          </a:stretch>
        </p:blipFill>
        <p:spPr>
          <a:xfrm>
            <a:off x="189571" y="249160"/>
            <a:ext cx="3728224" cy="2419582"/>
          </a:xfrm>
          <a:prstGeom prst="rect">
            <a:avLst/>
          </a:prstGeom>
        </p:spPr>
      </p:pic>
    </p:spTree>
    <p:extLst>
      <p:ext uri="{BB962C8B-B14F-4D97-AF65-F5344CB8AC3E}">
        <p14:creationId xmlns:p14="http://schemas.microsoft.com/office/powerpoint/2010/main" val="115213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02CEE-0197-3D52-7FCA-66EE0465C9B4}"/>
              </a:ext>
            </a:extLst>
          </p:cNvPr>
          <p:cNvSpPr>
            <a:spLocks noGrp="1"/>
          </p:cNvSpPr>
          <p:nvPr>
            <p:ph type="title"/>
          </p:nvPr>
        </p:nvSpPr>
        <p:spPr>
          <a:xfrm>
            <a:off x="990000" y="946800"/>
            <a:ext cx="2802386" cy="4689475"/>
          </a:xfrm>
        </p:spPr>
        <p:txBody>
          <a:bodyPr anchor="t">
            <a:normAutofit/>
          </a:bodyPr>
          <a:lstStyle/>
          <a:p>
            <a:r>
              <a:rPr lang="en-US"/>
              <a:t>Contents</a:t>
            </a:r>
          </a:p>
        </p:txBody>
      </p:sp>
      <p:cxnSp>
        <p:nvCxnSpPr>
          <p:cNvPr id="11"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5A3A39E-EF16-9C48-D5A8-C6CCF747A1EE}"/>
              </a:ext>
            </a:extLst>
          </p:cNvPr>
          <p:cNvGraphicFramePr>
            <a:graphicFrameLocks noGrp="1"/>
          </p:cNvGraphicFramePr>
          <p:nvPr>
            <p:ph idx="1"/>
            <p:extLst>
              <p:ext uri="{D42A27DB-BD31-4B8C-83A1-F6EECF244321}">
                <p14:modId xmlns:p14="http://schemas.microsoft.com/office/powerpoint/2010/main" val="1883640850"/>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37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F9906C-3926-A4B0-6446-859AD0360093}"/>
              </a:ext>
            </a:extLst>
          </p:cNvPr>
          <p:cNvSpPr txBox="1">
            <a:spLocks/>
          </p:cNvSpPr>
          <p:nvPr/>
        </p:nvSpPr>
        <p:spPr>
          <a:xfrm>
            <a:off x="4921916" y="480454"/>
            <a:ext cx="1741553" cy="1112836"/>
          </a:xfrm>
          <a:prstGeom prst="rect">
            <a:avLst/>
          </a:prstGeom>
        </p:spPr>
        <p:txBody>
          <a:bodyPr vert="horz" lIns="91440" tIns="45720" rIns="91440" bIns="45720" rtlCol="0" anchor="b" anchorCtr="0">
            <a:normAutofit fontScale="92500" lnSpcReduction="2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br>
              <a:rPr lang="en-US" sz="2800" b="1">
                <a:latin typeface="Calibri"/>
                <a:ea typeface="+mj-lt"/>
                <a:cs typeface="+mj-lt"/>
              </a:rPr>
            </a:br>
            <a:r>
              <a:rPr lang="el-GR" sz="2800">
                <a:latin typeface="Calibri"/>
                <a:ea typeface="+mj-lt"/>
                <a:cs typeface="+mj-lt"/>
              </a:rPr>
              <a:t>β  = 1</a:t>
            </a:r>
            <a:endParaRPr lang="en-US"/>
          </a:p>
          <a:p>
            <a:pPr algn="ctr"/>
            <a:r>
              <a:rPr lang="el-GR" sz="2800">
                <a:latin typeface="Segoe UI"/>
                <a:ea typeface="+mj-lt"/>
                <a:cs typeface="Segoe UI"/>
              </a:rPr>
              <a:t>γ  = 0.05</a:t>
            </a:r>
            <a:endParaRPr lang="el-GR"/>
          </a:p>
        </p:txBody>
      </p:sp>
      <p:pic>
        <p:nvPicPr>
          <p:cNvPr id="7" name="Picture 6" descr="A screenshot of a computer&#10;&#10;Description automatically generated">
            <a:extLst>
              <a:ext uri="{FF2B5EF4-FFF2-40B4-BE49-F238E27FC236}">
                <a16:creationId xmlns:a16="http://schemas.microsoft.com/office/drawing/2014/main" id="{D9BD3D27-7177-32F9-4677-1DCB8FC5E24F}"/>
              </a:ext>
            </a:extLst>
          </p:cNvPr>
          <p:cNvPicPr>
            <a:picLocks noChangeAspect="1"/>
          </p:cNvPicPr>
          <p:nvPr/>
        </p:nvPicPr>
        <p:blipFill rotWithShape="1">
          <a:blip r:embed="rId2"/>
          <a:srcRect l="28156" t="25960" r="3352" b="13210"/>
          <a:stretch/>
        </p:blipFill>
        <p:spPr>
          <a:xfrm>
            <a:off x="2184401" y="1781430"/>
            <a:ext cx="7202675" cy="4654553"/>
          </a:xfrm>
          <a:prstGeom prst="rect">
            <a:avLst/>
          </a:prstGeom>
        </p:spPr>
      </p:pic>
    </p:spTree>
    <p:extLst>
      <p:ext uri="{BB962C8B-B14F-4D97-AF65-F5344CB8AC3E}">
        <p14:creationId xmlns:p14="http://schemas.microsoft.com/office/powerpoint/2010/main" val="2062915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F2FF-3EA7-0875-FAD6-B43744921846}"/>
              </a:ext>
            </a:extLst>
          </p:cNvPr>
          <p:cNvSpPr>
            <a:spLocks noGrp="1"/>
          </p:cNvSpPr>
          <p:nvPr>
            <p:ph type="title"/>
          </p:nvPr>
        </p:nvSpPr>
        <p:spPr>
          <a:xfrm>
            <a:off x="989400" y="2798855"/>
            <a:ext cx="10213200" cy="1112836"/>
          </a:xfrm>
        </p:spPr>
        <p:txBody>
          <a:bodyPr anchor="ctr"/>
          <a:lstStyle/>
          <a:p>
            <a:pPr algn="ctr"/>
            <a:r>
              <a:rPr lang="en-US"/>
              <a:t>WATTS STROGATZ - SI MODEL</a:t>
            </a:r>
          </a:p>
        </p:txBody>
      </p:sp>
    </p:spTree>
    <p:extLst>
      <p:ext uri="{BB962C8B-B14F-4D97-AF65-F5344CB8AC3E}">
        <p14:creationId xmlns:p14="http://schemas.microsoft.com/office/powerpoint/2010/main" val="2748664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2B5AAC-D926-CD86-F2D0-6A3CC0828843}"/>
              </a:ext>
            </a:extLst>
          </p:cNvPr>
          <p:cNvPicPr>
            <a:picLocks noChangeAspect="1"/>
          </p:cNvPicPr>
          <p:nvPr/>
        </p:nvPicPr>
        <p:blipFill>
          <a:blip r:embed="rId2"/>
          <a:stretch>
            <a:fillRect/>
          </a:stretch>
        </p:blipFill>
        <p:spPr>
          <a:xfrm>
            <a:off x="143690" y="115664"/>
            <a:ext cx="3520440" cy="2612571"/>
          </a:xfrm>
          <a:prstGeom prst="rect">
            <a:avLst/>
          </a:prstGeom>
        </p:spPr>
      </p:pic>
      <p:pic>
        <p:nvPicPr>
          <p:cNvPr id="3" name="Picture 2">
            <a:extLst>
              <a:ext uri="{FF2B5EF4-FFF2-40B4-BE49-F238E27FC236}">
                <a16:creationId xmlns:a16="http://schemas.microsoft.com/office/drawing/2014/main" id="{61CE3186-8B07-79B7-0D09-B89A555B037A}"/>
              </a:ext>
            </a:extLst>
          </p:cNvPr>
          <p:cNvPicPr>
            <a:picLocks noChangeAspect="1"/>
          </p:cNvPicPr>
          <p:nvPr/>
        </p:nvPicPr>
        <p:blipFill>
          <a:blip r:embed="rId3"/>
          <a:stretch>
            <a:fillRect/>
          </a:stretch>
        </p:blipFill>
        <p:spPr>
          <a:xfrm>
            <a:off x="4315641" y="115664"/>
            <a:ext cx="3585754" cy="2630377"/>
          </a:xfrm>
          <a:prstGeom prst="rect">
            <a:avLst/>
          </a:prstGeom>
        </p:spPr>
      </p:pic>
      <p:sp>
        <p:nvSpPr>
          <p:cNvPr id="5" name="TextBox 4">
            <a:extLst>
              <a:ext uri="{FF2B5EF4-FFF2-40B4-BE49-F238E27FC236}">
                <a16:creationId xmlns:a16="http://schemas.microsoft.com/office/drawing/2014/main" id="{65BE732B-9974-F1D4-BD87-364EF6B20327}"/>
              </a:ext>
            </a:extLst>
          </p:cNvPr>
          <p:cNvSpPr txBox="1"/>
          <p:nvPr/>
        </p:nvSpPr>
        <p:spPr>
          <a:xfrm>
            <a:off x="1386782" y="2821577"/>
            <a:ext cx="1034257" cy="369332"/>
          </a:xfrm>
          <a:prstGeom prst="rect">
            <a:avLst/>
          </a:prstGeom>
          <a:noFill/>
        </p:spPr>
        <p:txBody>
          <a:bodyPr wrap="none" rtlCol="0">
            <a:spAutoFit/>
          </a:bodyPr>
          <a:lstStyle/>
          <a:p>
            <a:r>
              <a:rPr lang="en-US"/>
              <a:t>N = 100</a:t>
            </a:r>
          </a:p>
        </p:txBody>
      </p:sp>
      <p:sp>
        <p:nvSpPr>
          <p:cNvPr id="6" name="TextBox 5">
            <a:extLst>
              <a:ext uri="{FF2B5EF4-FFF2-40B4-BE49-F238E27FC236}">
                <a16:creationId xmlns:a16="http://schemas.microsoft.com/office/drawing/2014/main" id="{C8565DCC-6B6B-8CEA-9856-54C51DCEC9E1}"/>
              </a:ext>
            </a:extLst>
          </p:cNvPr>
          <p:cNvSpPr txBox="1"/>
          <p:nvPr/>
        </p:nvSpPr>
        <p:spPr>
          <a:xfrm>
            <a:off x="5693170" y="2821577"/>
            <a:ext cx="1034257" cy="369332"/>
          </a:xfrm>
          <a:prstGeom prst="rect">
            <a:avLst/>
          </a:prstGeom>
          <a:noFill/>
        </p:spPr>
        <p:txBody>
          <a:bodyPr wrap="none" rtlCol="0">
            <a:spAutoFit/>
          </a:bodyPr>
          <a:lstStyle/>
          <a:p>
            <a:r>
              <a:rPr lang="en-US"/>
              <a:t>N = 250</a:t>
            </a:r>
          </a:p>
        </p:txBody>
      </p:sp>
      <p:pic>
        <p:nvPicPr>
          <p:cNvPr id="8" name="Picture 7">
            <a:extLst>
              <a:ext uri="{FF2B5EF4-FFF2-40B4-BE49-F238E27FC236}">
                <a16:creationId xmlns:a16="http://schemas.microsoft.com/office/drawing/2014/main" id="{8A416740-E370-06D7-59C5-623C4A49D972}"/>
              </a:ext>
            </a:extLst>
          </p:cNvPr>
          <p:cNvPicPr>
            <a:picLocks noChangeAspect="1"/>
          </p:cNvPicPr>
          <p:nvPr/>
        </p:nvPicPr>
        <p:blipFill>
          <a:blip r:embed="rId4"/>
          <a:stretch>
            <a:fillRect/>
          </a:stretch>
        </p:blipFill>
        <p:spPr>
          <a:xfrm>
            <a:off x="8552906" y="115664"/>
            <a:ext cx="3520440" cy="2630377"/>
          </a:xfrm>
          <a:prstGeom prst="rect">
            <a:avLst/>
          </a:prstGeom>
        </p:spPr>
      </p:pic>
      <p:sp>
        <p:nvSpPr>
          <p:cNvPr id="9" name="TextBox 8">
            <a:extLst>
              <a:ext uri="{FF2B5EF4-FFF2-40B4-BE49-F238E27FC236}">
                <a16:creationId xmlns:a16="http://schemas.microsoft.com/office/drawing/2014/main" id="{468F6C1E-B787-02CF-C3D7-750BA500C3A6}"/>
              </a:ext>
            </a:extLst>
          </p:cNvPr>
          <p:cNvSpPr txBox="1"/>
          <p:nvPr/>
        </p:nvSpPr>
        <p:spPr>
          <a:xfrm>
            <a:off x="9914651" y="2821577"/>
            <a:ext cx="1034257" cy="369332"/>
          </a:xfrm>
          <a:prstGeom prst="rect">
            <a:avLst/>
          </a:prstGeom>
          <a:noFill/>
        </p:spPr>
        <p:txBody>
          <a:bodyPr wrap="none" rtlCol="0">
            <a:spAutoFit/>
          </a:bodyPr>
          <a:lstStyle/>
          <a:p>
            <a:r>
              <a:rPr lang="en-US"/>
              <a:t>N = 500</a:t>
            </a:r>
          </a:p>
        </p:txBody>
      </p:sp>
      <p:pic>
        <p:nvPicPr>
          <p:cNvPr id="11" name="Picture 10">
            <a:extLst>
              <a:ext uri="{FF2B5EF4-FFF2-40B4-BE49-F238E27FC236}">
                <a16:creationId xmlns:a16="http://schemas.microsoft.com/office/drawing/2014/main" id="{C6D9726D-4D01-5A2B-6B52-9F67D4765BA7}"/>
              </a:ext>
            </a:extLst>
          </p:cNvPr>
          <p:cNvPicPr>
            <a:picLocks noChangeAspect="1"/>
          </p:cNvPicPr>
          <p:nvPr/>
        </p:nvPicPr>
        <p:blipFill>
          <a:blip r:embed="rId5"/>
          <a:stretch>
            <a:fillRect/>
          </a:stretch>
        </p:blipFill>
        <p:spPr>
          <a:xfrm>
            <a:off x="2172730" y="3429000"/>
            <a:ext cx="3520440" cy="2612571"/>
          </a:xfrm>
          <a:prstGeom prst="rect">
            <a:avLst/>
          </a:prstGeom>
        </p:spPr>
      </p:pic>
      <p:sp>
        <p:nvSpPr>
          <p:cNvPr id="12" name="TextBox 11">
            <a:extLst>
              <a:ext uri="{FF2B5EF4-FFF2-40B4-BE49-F238E27FC236}">
                <a16:creationId xmlns:a16="http://schemas.microsoft.com/office/drawing/2014/main" id="{D2A1D777-C448-F19D-01D3-7ABDB8D40E04}"/>
              </a:ext>
            </a:extLst>
          </p:cNvPr>
          <p:cNvSpPr txBox="1"/>
          <p:nvPr/>
        </p:nvSpPr>
        <p:spPr>
          <a:xfrm>
            <a:off x="3415821" y="6094996"/>
            <a:ext cx="1034257" cy="369332"/>
          </a:xfrm>
          <a:prstGeom prst="rect">
            <a:avLst/>
          </a:prstGeom>
          <a:noFill/>
        </p:spPr>
        <p:txBody>
          <a:bodyPr wrap="none" rtlCol="0">
            <a:spAutoFit/>
          </a:bodyPr>
          <a:lstStyle/>
          <a:p>
            <a:r>
              <a:rPr lang="en-US"/>
              <a:t>N = 750</a:t>
            </a:r>
          </a:p>
        </p:txBody>
      </p:sp>
      <p:pic>
        <p:nvPicPr>
          <p:cNvPr id="14" name="Picture 13">
            <a:extLst>
              <a:ext uri="{FF2B5EF4-FFF2-40B4-BE49-F238E27FC236}">
                <a16:creationId xmlns:a16="http://schemas.microsoft.com/office/drawing/2014/main" id="{0F665A40-A085-4CE3-DF49-C346D8E177AD}"/>
              </a:ext>
            </a:extLst>
          </p:cNvPr>
          <p:cNvPicPr>
            <a:picLocks noChangeAspect="1"/>
          </p:cNvPicPr>
          <p:nvPr/>
        </p:nvPicPr>
        <p:blipFill>
          <a:blip r:embed="rId6"/>
          <a:stretch>
            <a:fillRect/>
          </a:stretch>
        </p:blipFill>
        <p:spPr>
          <a:xfrm>
            <a:off x="6865618" y="3429000"/>
            <a:ext cx="3520440" cy="2612571"/>
          </a:xfrm>
          <a:prstGeom prst="rect">
            <a:avLst/>
          </a:prstGeom>
        </p:spPr>
      </p:pic>
      <p:sp>
        <p:nvSpPr>
          <p:cNvPr id="15" name="TextBox 14">
            <a:extLst>
              <a:ext uri="{FF2B5EF4-FFF2-40B4-BE49-F238E27FC236}">
                <a16:creationId xmlns:a16="http://schemas.microsoft.com/office/drawing/2014/main" id="{27D0A3F4-E9BE-CDEC-E96C-ECE8A27372FA}"/>
              </a:ext>
            </a:extLst>
          </p:cNvPr>
          <p:cNvSpPr txBox="1"/>
          <p:nvPr/>
        </p:nvSpPr>
        <p:spPr>
          <a:xfrm>
            <a:off x="7901395" y="6094996"/>
            <a:ext cx="1168910" cy="369332"/>
          </a:xfrm>
          <a:prstGeom prst="rect">
            <a:avLst/>
          </a:prstGeom>
          <a:noFill/>
        </p:spPr>
        <p:txBody>
          <a:bodyPr wrap="none" rtlCol="0">
            <a:spAutoFit/>
          </a:bodyPr>
          <a:lstStyle/>
          <a:p>
            <a:r>
              <a:rPr lang="en-US"/>
              <a:t>N = 1000</a:t>
            </a:r>
          </a:p>
        </p:txBody>
      </p:sp>
      <p:graphicFrame>
        <p:nvGraphicFramePr>
          <p:cNvPr id="20" name="Table 19">
            <a:extLst>
              <a:ext uri="{FF2B5EF4-FFF2-40B4-BE49-F238E27FC236}">
                <a16:creationId xmlns:a16="http://schemas.microsoft.com/office/drawing/2014/main" id="{959791ED-69CB-95F0-33C7-D879A29688D7}"/>
              </a:ext>
            </a:extLst>
          </p:cNvPr>
          <p:cNvGraphicFramePr>
            <a:graphicFrameLocks noGrp="1"/>
          </p:cNvGraphicFramePr>
          <p:nvPr>
            <p:extLst>
              <p:ext uri="{D42A27DB-BD31-4B8C-83A1-F6EECF244321}">
                <p14:modId xmlns:p14="http://schemas.microsoft.com/office/powerpoint/2010/main" val="1132739380"/>
              </p:ext>
            </p:extLst>
          </p:nvPr>
        </p:nvGraphicFramePr>
        <p:xfrm>
          <a:off x="310971" y="3933128"/>
          <a:ext cx="1494971" cy="1091717"/>
        </p:xfrm>
        <a:graphic>
          <a:graphicData uri="http://schemas.openxmlformats.org/drawingml/2006/table">
            <a:tbl>
              <a:tblPr firstRow="1" bandRow="1">
                <a:tableStyleId>{5C22544A-7EE6-4342-B048-85BDC9FD1C3A}</a:tableStyleId>
              </a:tblPr>
              <a:tblGrid>
                <a:gridCol w="1494971">
                  <a:extLst>
                    <a:ext uri="{9D8B030D-6E8A-4147-A177-3AD203B41FA5}">
                      <a16:colId xmlns:a16="http://schemas.microsoft.com/office/drawing/2014/main" val="1235399923"/>
                    </a:ext>
                  </a:extLst>
                </a:gridCol>
              </a:tblGrid>
              <a:tr h="1091717">
                <a:tc>
                  <a:txBody>
                    <a:bodyPr/>
                    <a:lstStyle/>
                    <a:p>
                      <a:pPr algn="ctr"/>
                      <a:r>
                        <a:rPr lang="el-GR" sz="1800" b="0">
                          <a:solidFill>
                            <a:schemeClr val="tx1"/>
                          </a:solidFill>
                          <a:effectLst/>
                        </a:rPr>
                        <a:t>β  = 0.</a:t>
                      </a:r>
                      <a:r>
                        <a:rPr lang="en-US" sz="1800" b="0">
                          <a:solidFill>
                            <a:schemeClr val="tx1"/>
                          </a:solidFill>
                          <a:effectLst/>
                        </a:rPr>
                        <a:t>1</a:t>
                      </a:r>
                      <a:endParaRPr lang="en-US"/>
                    </a:p>
                  </a:txBody>
                  <a:tcPr anchor="ctr">
                    <a:noFill/>
                  </a:tcPr>
                </a:tc>
                <a:extLst>
                  <a:ext uri="{0D108BD9-81ED-4DB2-BD59-A6C34878D82A}">
                    <a16:rowId xmlns:a16="http://schemas.microsoft.com/office/drawing/2014/main" val="2500731692"/>
                  </a:ext>
                </a:extLst>
              </a:tr>
            </a:tbl>
          </a:graphicData>
        </a:graphic>
      </p:graphicFrame>
    </p:spTree>
    <p:extLst>
      <p:ext uri="{BB962C8B-B14F-4D97-AF65-F5344CB8AC3E}">
        <p14:creationId xmlns:p14="http://schemas.microsoft.com/office/powerpoint/2010/main" val="3866690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31BB-B6C3-88E7-9759-F70B9E121ABA}"/>
              </a:ext>
            </a:extLst>
          </p:cNvPr>
          <p:cNvSpPr>
            <a:spLocks noGrp="1"/>
          </p:cNvSpPr>
          <p:nvPr>
            <p:ph type="title"/>
          </p:nvPr>
        </p:nvSpPr>
        <p:spPr>
          <a:xfrm>
            <a:off x="1309661" y="2935289"/>
            <a:ext cx="10213200" cy="1112836"/>
          </a:xfrm>
        </p:spPr>
        <p:txBody>
          <a:bodyPr anchor="ctr"/>
          <a:lstStyle/>
          <a:p>
            <a:pPr algn="ctr"/>
            <a:r>
              <a:rPr lang="en-US">
                <a:ea typeface="+mj-lt"/>
                <a:cs typeface="+mj-lt"/>
              </a:rPr>
              <a:t>WATTS STROGATZ - SIR MODEL</a:t>
            </a:r>
          </a:p>
        </p:txBody>
      </p:sp>
    </p:spTree>
    <p:extLst>
      <p:ext uri="{BB962C8B-B14F-4D97-AF65-F5344CB8AC3E}">
        <p14:creationId xmlns:p14="http://schemas.microsoft.com/office/powerpoint/2010/main" val="3936233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17B9C5-9224-A717-B474-6C5AF048C43F}"/>
              </a:ext>
            </a:extLst>
          </p:cNvPr>
          <p:cNvPicPr>
            <a:picLocks noChangeAspect="1"/>
          </p:cNvPicPr>
          <p:nvPr/>
        </p:nvPicPr>
        <p:blipFill>
          <a:blip r:embed="rId2"/>
          <a:stretch>
            <a:fillRect/>
          </a:stretch>
        </p:blipFill>
        <p:spPr>
          <a:xfrm>
            <a:off x="258022" y="304437"/>
            <a:ext cx="3555274" cy="2755231"/>
          </a:xfrm>
          <a:prstGeom prst="rect">
            <a:avLst/>
          </a:prstGeom>
        </p:spPr>
      </p:pic>
      <p:sp>
        <p:nvSpPr>
          <p:cNvPr id="3" name="TextBox 2">
            <a:extLst>
              <a:ext uri="{FF2B5EF4-FFF2-40B4-BE49-F238E27FC236}">
                <a16:creationId xmlns:a16="http://schemas.microsoft.com/office/drawing/2014/main" id="{D3DB4FAC-2A1E-3CDA-D900-53CBAC20C60A}"/>
              </a:ext>
            </a:extLst>
          </p:cNvPr>
          <p:cNvSpPr txBox="1"/>
          <p:nvPr/>
        </p:nvSpPr>
        <p:spPr>
          <a:xfrm>
            <a:off x="1386782" y="3059668"/>
            <a:ext cx="1034257" cy="369332"/>
          </a:xfrm>
          <a:prstGeom prst="rect">
            <a:avLst/>
          </a:prstGeom>
          <a:noFill/>
        </p:spPr>
        <p:txBody>
          <a:bodyPr wrap="none" rtlCol="0">
            <a:spAutoFit/>
          </a:bodyPr>
          <a:lstStyle/>
          <a:p>
            <a:r>
              <a:rPr lang="en-US"/>
              <a:t>N = 100</a:t>
            </a:r>
          </a:p>
        </p:txBody>
      </p:sp>
      <p:pic>
        <p:nvPicPr>
          <p:cNvPr id="4" name="Picture 3">
            <a:extLst>
              <a:ext uri="{FF2B5EF4-FFF2-40B4-BE49-F238E27FC236}">
                <a16:creationId xmlns:a16="http://schemas.microsoft.com/office/drawing/2014/main" id="{94AFBDED-761A-E218-5051-3A982230C6E2}"/>
              </a:ext>
            </a:extLst>
          </p:cNvPr>
          <p:cNvPicPr>
            <a:picLocks noChangeAspect="1"/>
          </p:cNvPicPr>
          <p:nvPr/>
        </p:nvPicPr>
        <p:blipFill>
          <a:blip r:embed="rId3"/>
          <a:stretch>
            <a:fillRect/>
          </a:stretch>
        </p:blipFill>
        <p:spPr>
          <a:xfrm>
            <a:off x="4395123" y="304437"/>
            <a:ext cx="3555274" cy="2755230"/>
          </a:xfrm>
          <a:prstGeom prst="rect">
            <a:avLst/>
          </a:prstGeom>
        </p:spPr>
      </p:pic>
      <p:sp>
        <p:nvSpPr>
          <p:cNvPr id="5" name="TextBox 4">
            <a:extLst>
              <a:ext uri="{FF2B5EF4-FFF2-40B4-BE49-F238E27FC236}">
                <a16:creationId xmlns:a16="http://schemas.microsoft.com/office/drawing/2014/main" id="{FDDFDDF2-D92C-9DBE-AEB2-60DB1A615FED}"/>
              </a:ext>
            </a:extLst>
          </p:cNvPr>
          <p:cNvSpPr txBox="1"/>
          <p:nvPr/>
        </p:nvSpPr>
        <p:spPr>
          <a:xfrm>
            <a:off x="5704058" y="3059668"/>
            <a:ext cx="1034257" cy="369332"/>
          </a:xfrm>
          <a:prstGeom prst="rect">
            <a:avLst/>
          </a:prstGeom>
          <a:noFill/>
        </p:spPr>
        <p:txBody>
          <a:bodyPr wrap="none" rtlCol="0">
            <a:spAutoFit/>
          </a:bodyPr>
          <a:lstStyle/>
          <a:p>
            <a:r>
              <a:rPr lang="en-US"/>
              <a:t>N = 250</a:t>
            </a:r>
          </a:p>
        </p:txBody>
      </p:sp>
      <p:pic>
        <p:nvPicPr>
          <p:cNvPr id="7" name="Picture 6">
            <a:extLst>
              <a:ext uri="{FF2B5EF4-FFF2-40B4-BE49-F238E27FC236}">
                <a16:creationId xmlns:a16="http://schemas.microsoft.com/office/drawing/2014/main" id="{4A9BDB33-674C-23E9-0607-6C1908580385}"/>
              </a:ext>
            </a:extLst>
          </p:cNvPr>
          <p:cNvPicPr>
            <a:picLocks noChangeAspect="1"/>
          </p:cNvPicPr>
          <p:nvPr/>
        </p:nvPicPr>
        <p:blipFill>
          <a:blip r:embed="rId4"/>
          <a:stretch>
            <a:fillRect/>
          </a:stretch>
        </p:blipFill>
        <p:spPr>
          <a:xfrm>
            <a:off x="8532223" y="322192"/>
            <a:ext cx="3532363" cy="2737475"/>
          </a:xfrm>
          <a:prstGeom prst="rect">
            <a:avLst/>
          </a:prstGeom>
        </p:spPr>
      </p:pic>
      <p:sp>
        <p:nvSpPr>
          <p:cNvPr id="8" name="TextBox 7">
            <a:extLst>
              <a:ext uri="{FF2B5EF4-FFF2-40B4-BE49-F238E27FC236}">
                <a16:creationId xmlns:a16="http://schemas.microsoft.com/office/drawing/2014/main" id="{2ABD40B1-650C-873D-A686-53EFFA35A8D1}"/>
              </a:ext>
            </a:extLst>
          </p:cNvPr>
          <p:cNvSpPr txBox="1"/>
          <p:nvPr/>
        </p:nvSpPr>
        <p:spPr>
          <a:xfrm>
            <a:off x="9781277" y="3059668"/>
            <a:ext cx="1034257" cy="369332"/>
          </a:xfrm>
          <a:prstGeom prst="rect">
            <a:avLst/>
          </a:prstGeom>
          <a:noFill/>
        </p:spPr>
        <p:txBody>
          <a:bodyPr wrap="none" rtlCol="0">
            <a:spAutoFit/>
          </a:bodyPr>
          <a:lstStyle/>
          <a:p>
            <a:r>
              <a:rPr lang="en-US"/>
              <a:t>N = 500</a:t>
            </a:r>
          </a:p>
        </p:txBody>
      </p:sp>
      <p:pic>
        <p:nvPicPr>
          <p:cNvPr id="9" name="Picture 8">
            <a:extLst>
              <a:ext uri="{FF2B5EF4-FFF2-40B4-BE49-F238E27FC236}">
                <a16:creationId xmlns:a16="http://schemas.microsoft.com/office/drawing/2014/main" id="{12CC25DF-8C18-CB64-97AE-DFC41BDA6C06}"/>
              </a:ext>
            </a:extLst>
          </p:cNvPr>
          <p:cNvPicPr>
            <a:picLocks noChangeAspect="1"/>
          </p:cNvPicPr>
          <p:nvPr/>
        </p:nvPicPr>
        <p:blipFill>
          <a:blip r:embed="rId5"/>
          <a:stretch>
            <a:fillRect/>
          </a:stretch>
        </p:blipFill>
        <p:spPr>
          <a:xfrm>
            <a:off x="2241369" y="3429000"/>
            <a:ext cx="3642360" cy="2755231"/>
          </a:xfrm>
          <a:prstGeom prst="rect">
            <a:avLst/>
          </a:prstGeom>
        </p:spPr>
      </p:pic>
      <p:sp>
        <p:nvSpPr>
          <p:cNvPr id="10" name="TextBox 9">
            <a:extLst>
              <a:ext uri="{FF2B5EF4-FFF2-40B4-BE49-F238E27FC236}">
                <a16:creationId xmlns:a16="http://schemas.microsoft.com/office/drawing/2014/main" id="{EF4AC816-DFAC-0FEE-A3BA-39281BD0D594}"/>
              </a:ext>
            </a:extLst>
          </p:cNvPr>
          <p:cNvSpPr txBox="1"/>
          <p:nvPr/>
        </p:nvSpPr>
        <p:spPr>
          <a:xfrm>
            <a:off x="3545420" y="6232519"/>
            <a:ext cx="1034257" cy="369332"/>
          </a:xfrm>
          <a:prstGeom prst="rect">
            <a:avLst/>
          </a:prstGeom>
          <a:noFill/>
        </p:spPr>
        <p:txBody>
          <a:bodyPr wrap="none" rtlCol="0">
            <a:spAutoFit/>
          </a:bodyPr>
          <a:lstStyle/>
          <a:p>
            <a:r>
              <a:rPr lang="en-US"/>
              <a:t>N = 750</a:t>
            </a:r>
          </a:p>
        </p:txBody>
      </p:sp>
      <p:pic>
        <p:nvPicPr>
          <p:cNvPr id="11" name="Picture 10">
            <a:extLst>
              <a:ext uri="{FF2B5EF4-FFF2-40B4-BE49-F238E27FC236}">
                <a16:creationId xmlns:a16="http://schemas.microsoft.com/office/drawing/2014/main" id="{C2E346BA-70C7-1D20-7C58-E512EA65AB5E}"/>
              </a:ext>
            </a:extLst>
          </p:cNvPr>
          <p:cNvPicPr>
            <a:picLocks noChangeAspect="1"/>
          </p:cNvPicPr>
          <p:nvPr/>
        </p:nvPicPr>
        <p:blipFill>
          <a:blip r:embed="rId6"/>
          <a:stretch>
            <a:fillRect/>
          </a:stretch>
        </p:blipFill>
        <p:spPr>
          <a:xfrm>
            <a:off x="6738315" y="3495044"/>
            <a:ext cx="3532364" cy="2737475"/>
          </a:xfrm>
          <a:prstGeom prst="rect">
            <a:avLst/>
          </a:prstGeom>
        </p:spPr>
      </p:pic>
      <p:sp>
        <p:nvSpPr>
          <p:cNvPr id="12" name="TextBox 11">
            <a:extLst>
              <a:ext uri="{FF2B5EF4-FFF2-40B4-BE49-F238E27FC236}">
                <a16:creationId xmlns:a16="http://schemas.microsoft.com/office/drawing/2014/main" id="{E0B4FCBD-2DE6-0640-3794-3429C39A6201}"/>
              </a:ext>
            </a:extLst>
          </p:cNvPr>
          <p:cNvSpPr txBox="1"/>
          <p:nvPr/>
        </p:nvSpPr>
        <p:spPr>
          <a:xfrm>
            <a:off x="7834391" y="6275030"/>
            <a:ext cx="1168910" cy="369332"/>
          </a:xfrm>
          <a:prstGeom prst="rect">
            <a:avLst/>
          </a:prstGeom>
          <a:noFill/>
        </p:spPr>
        <p:txBody>
          <a:bodyPr wrap="none" rtlCol="0">
            <a:spAutoFit/>
          </a:bodyPr>
          <a:lstStyle/>
          <a:p>
            <a:r>
              <a:rPr lang="en-US"/>
              <a:t>N = 1000</a:t>
            </a:r>
          </a:p>
        </p:txBody>
      </p:sp>
      <p:graphicFrame>
        <p:nvGraphicFramePr>
          <p:cNvPr id="13" name="Table 12">
            <a:extLst>
              <a:ext uri="{FF2B5EF4-FFF2-40B4-BE49-F238E27FC236}">
                <a16:creationId xmlns:a16="http://schemas.microsoft.com/office/drawing/2014/main" id="{14ABF1C5-E5BC-047C-C6AA-A0628E428CC4}"/>
              </a:ext>
            </a:extLst>
          </p:cNvPr>
          <p:cNvGraphicFramePr>
            <a:graphicFrameLocks noGrp="1"/>
          </p:cNvGraphicFramePr>
          <p:nvPr>
            <p:extLst>
              <p:ext uri="{D42A27DB-BD31-4B8C-83A1-F6EECF244321}">
                <p14:modId xmlns:p14="http://schemas.microsoft.com/office/powerpoint/2010/main" val="3123759363"/>
              </p:ext>
            </p:extLst>
          </p:nvPr>
        </p:nvGraphicFramePr>
        <p:xfrm>
          <a:off x="310971" y="3933128"/>
          <a:ext cx="1494971" cy="1091717"/>
        </p:xfrm>
        <a:graphic>
          <a:graphicData uri="http://schemas.openxmlformats.org/drawingml/2006/table">
            <a:tbl>
              <a:tblPr firstRow="1" bandRow="1">
                <a:tableStyleId>{5C22544A-7EE6-4342-B048-85BDC9FD1C3A}</a:tableStyleId>
              </a:tblPr>
              <a:tblGrid>
                <a:gridCol w="1494971">
                  <a:extLst>
                    <a:ext uri="{9D8B030D-6E8A-4147-A177-3AD203B41FA5}">
                      <a16:colId xmlns:a16="http://schemas.microsoft.com/office/drawing/2014/main" val="1235399923"/>
                    </a:ext>
                  </a:extLst>
                </a:gridCol>
              </a:tblGrid>
              <a:tr h="1091717">
                <a:tc>
                  <a:txBody>
                    <a:bodyPr/>
                    <a:lstStyle/>
                    <a:p>
                      <a:pPr algn="ctr"/>
                      <a:r>
                        <a:rPr lang="el-GR" sz="1800" b="0">
                          <a:solidFill>
                            <a:schemeClr val="tx1"/>
                          </a:solidFill>
                          <a:effectLst/>
                        </a:rPr>
                        <a:t>β  = 0.</a:t>
                      </a:r>
                      <a:r>
                        <a:rPr lang="en-US" sz="1800" b="0">
                          <a:solidFill>
                            <a:schemeClr val="tx1"/>
                          </a:solidFill>
                          <a:effectLst/>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b="0" i="0" u="none" strike="noStrike" noProof="0">
                          <a:solidFill>
                            <a:srgbClr val="000000"/>
                          </a:solidFill>
                          <a:effectLst/>
                          <a:latin typeface="Segoe UI"/>
                        </a:rPr>
                        <a:t>γ  = 0.</a:t>
                      </a:r>
                      <a:r>
                        <a:rPr lang="en-US" sz="1800" b="0" i="0" u="none" strike="noStrike" noProof="0">
                          <a:solidFill>
                            <a:srgbClr val="000000"/>
                          </a:solidFill>
                          <a:effectLst/>
                          <a:latin typeface="Segoe UI"/>
                        </a:rPr>
                        <a:t>05</a:t>
                      </a:r>
                      <a:endParaRPr lang="el-GR"/>
                    </a:p>
                  </a:txBody>
                  <a:tcPr anchor="ctr">
                    <a:noFill/>
                  </a:tcPr>
                </a:tc>
                <a:extLst>
                  <a:ext uri="{0D108BD9-81ED-4DB2-BD59-A6C34878D82A}">
                    <a16:rowId xmlns:a16="http://schemas.microsoft.com/office/drawing/2014/main" val="2500731692"/>
                  </a:ext>
                </a:extLst>
              </a:tr>
            </a:tbl>
          </a:graphicData>
        </a:graphic>
      </p:graphicFrame>
    </p:spTree>
    <p:extLst>
      <p:ext uri="{BB962C8B-B14F-4D97-AF65-F5344CB8AC3E}">
        <p14:creationId xmlns:p14="http://schemas.microsoft.com/office/powerpoint/2010/main" val="3727167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AB4FD-8F5F-8BF0-C87D-9C9B015F02A3}"/>
              </a:ext>
            </a:extLst>
          </p:cNvPr>
          <p:cNvSpPr>
            <a:spLocks noGrp="1"/>
          </p:cNvSpPr>
          <p:nvPr>
            <p:ph type="title"/>
          </p:nvPr>
        </p:nvSpPr>
        <p:spPr>
          <a:xfrm>
            <a:off x="7766050" y="395289"/>
            <a:ext cx="3886200" cy="1594290"/>
          </a:xfrm>
        </p:spPr>
        <p:txBody>
          <a:bodyPr wrap="square" anchor="b">
            <a:normAutofit/>
          </a:bodyPr>
          <a:lstStyle/>
          <a:p>
            <a:pPr algn="ctr"/>
            <a:r>
              <a:rPr lang="en-US"/>
              <a:t>Conclusion 	</a:t>
            </a:r>
          </a:p>
        </p:txBody>
      </p:sp>
      <p:pic>
        <p:nvPicPr>
          <p:cNvPr id="5" name="Picture 4" descr="Wooden robot over white background">
            <a:extLst>
              <a:ext uri="{FF2B5EF4-FFF2-40B4-BE49-F238E27FC236}">
                <a16:creationId xmlns:a16="http://schemas.microsoft.com/office/drawing/2014/main" id="{C6B05BF2-245F-421B-8BC6-FA209BB04725}"/>
              </a:ext>
            </a:extLst>
          </p:cNvPr>
          <p:cNvPicPr>
            <a:picLocks noChangeAspect="1"/>
          </p:cNvPicPr>
          <p:nvPr/>
        </p:nvPicPr>
        <p:blipFill rotWithShape="1">
          <a:blip r:embed="rId2"/>
          <a:srcRect r="29851" b="-10"/>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223BB3-6E23-F82D-14BD-1A5570A8CEEB}"/>
              </a:ext>
            </a:extLst>
          </p:cNvPr>
          <p:cNvSpPr>
            <a:spLocks noGrp="1"/>
          </p:cNvSpPr>
          <p:nvPr>
            <p:ph idx="1"/>
          </p:nvPr>
        </p:nvSpPr>
        <p:spPr>
          <a:xfrm>
            <a:off x="8172006" y="2877018"/>
            <a:ext cx="3060000" cy="2938561"/>
          </a:xfrm>
        </p:spPr>
        <p:txBody>
          <a:bodyPr vert="horz" lIns="91440" tIns="45720" rIns="91440" bIns="45720" rtlCol="0" anchor="t">
            <a:normAutofit/>
          </a:bodyPr>
          <a:lstStyle/>
          <a:p>
            <a:pPr marL="0" indent="0">
              <a:lnSpc>
                <a:spcPct val="140000"/>
              </a:lnSpc>
              <a:buNone/>
            </a:pPr>
            <a:r>
              <a:rPr lang="en-US" sz="1100"/>
              <a:t>We have implemented the following- </a:t>
            </a:r>
          </a:p>
          <a:p>
            <a:pPr marL="457200" indent="-457200">
              <a:lnSpc>
                <a:spcPct val="140000"/>
              </a:lnSpc>
              <a:buAutoNum type="arabicPeriod"/>
            </a:pPr>
            <a:r>
              <a:rPr lang="en-US" sz="1100"/>
              <a:t>SI model </a:t>
            </a:r>
            <a:endParaRPr lang="en-US" sz="1100">
              <a:solidFill>
                <a:srgbClr val="000000">
                  <a:alpha val="60000"/>
                </a:srgbClr>
              </a:solidFill>
            </a:endParaRPr>
          </a:p>
          <a:p>
            <a:pPr marL="457200" indent="-457200">
              <a:lnSpc>
                <a:spcPct val="140000"/>
              </a:lnSpc>
              <a:buAutoNum type="arabicPeriod"/>
            </a:pPr>
            <a:r>
              <a:rPr lang="en-US" sz="1100">
                <a:solidFill>
                  <a:srgbClr val="000000">
                    <a:alpha val="60000"/>
                  </a:srgbClr>
                </a:solidFill>
                <a:ea typeface="+mn-lt"/>
                <a:cs typeface="+mn-lt"/>
              </a:rPr>
              <a:t>SI model – WATTS</a:t>
            </a:r>
            <a:endParaRPr lang="en-US" sz="1100">
              <a:solidFill>
                <a:srgbClr val="000000">
                  <a:alpha val="60000"/>
                </a:srgbClr>
              </a:solidFill>
            </a:endParaRPr>
          </a:p>
          <a:p>
            <a:pPr marL="457200" indent="-457200">
              <a:lnSpc>
                <a:spcPct val="140000"/>
              </a:lnSpc>
              <a:buAutoNum type="arabicPeriod"/>
            </a:pPr>
            <a:r>
              <a:rPr lang="en-US" sz="1200">
                <a:solidFill>
                  <a:srgbClr val="000000"/>
                </a:solidFill>
                <a:ea typeface="+mn-lt"/>
                <a:cs typeface="+mn-lt"/>
              </a:rPr>
              <a:t>SI model – </a:t>
            </a:r>
            <a:r>
              <a:rPr lang="en-US" sz="1200" err="1">
                <a:solidFill>
                  <a:srgbClr val="000000"/>
                </a:solidFill>
                <a:ea typeface="+mn-lt"/>
                <a:cs typeface="+mn-lt"/>
              </a:rPr>
              <a:t>Barabasi</a:t>
            </a:r>
            <a:endParaRPr lang="en-US" sz="1100" err="1">
              <a:solidFill>
                <a:srgbClr val="000000">
                  <a:alpha val="60000"/>
                </a:srgbClr>
              </a:solidFill>
              <a:ea typeface="+mn-lt"/>
              <a:cs typeface="+mn-lt"/>
            </a:endParaRPr>
          </a:p>
          <a:p>
            <a:pPr marL="457200" indent="-457200">
              <a:lnSpc>
                <a:spcPct val="140000"/>
              </a:lnSpc>
              <a:buAutoNum type="arabicPeriod"/>
            </a:pPr>
            <a:r>
              <a:rPr lang="en-US" sz="1100">
                <a:solidFill>
                  <a:srgbClr val="000000">
                    <a:alpha val="60000"/>
                  </a:srgbClr>
                </a:solidFill>
              </a:rPr>
              <a:t>SIR model</a:t>
            </a:r>
            <a:endParaRPr lang="en-US" sz="1100"/>
          </a:p>
          <a:p>
            <a:pPr marL="457200" indent="-457200">
              <a:lnSpc>
                <a:spcPct val="140000"/>
              </a:lnSpc>
              <a:buAutoNum type="arabicPeriod"/>
            </a:pPr>
            <a:r>
              <a:rPr lang="en-US" sz="1100">
                <a:solidFill>
                  <a:srgbClr val="000000">
                    <a:alpha val="60000"/>
                  </a:srgbClr>
                </a:solidFill>
              </a:rPr>
              <a:t>SIR model - WATTS</a:t>
            </a:r>
            <a:endParaRPr lang="en-US" sz="1100"/>
          </a:p>
          <a:p>
            <a:pPr marL="457200" indent="-457200">
              <a:lnSpc>
                <a:spcPct val="140000"/>
              </a:lnSpc>
              <a:buAutoNum type="arabicPeriod"/>
            </a:pPr>
            <a:r>
              <a:rPr lang="en-US" sz="1100"/>
              <a:t>SIR model - </a:t>
            </a:r>
            <a:r>
              <a:rPr lang="en-US" sz="1100" err="1"/>
              <a:t>Barabasi</a:t>
            </a:r>
            <a:endParaRPr lang="en-US" sz="1100" err="1">
              <a:solidFill>
                <a:srgbClr val="000000">
                  <a:alpha val="60000"/>
                </a:srgbClr>
              </a:solidFill>
            </a:endParaRPr>
          </a:p>
          <a:p>
            <a:pPr marL="457200" indent="-457200">
              <a:lnSpc>
                <a:spcPct val="140000"/>
              </a:lnSpc>
              <a:buAutoNum type="arabicPeriod"/>
            </a:pPr>
            <a:endParaRPr lang="en-US" sz="1100">
              <a:solidFill>
                <a:srgbClr val="000000">
                  <a:alpha val="60000"/>
                </a:srgbClr>
              </a:solidFill>
            </a:endParaRPr>
          </a:p>
        </p:txBody>
      </p:sp>
    </p:spTree>
    <p:extLst>
      <p:ext uri="{BB962C8B-B14F-4D97-AF65-F5344CB8AC3E}">
        <p14:creationId xmlns:p14="http://schemas.microsoft.com/office/powerpoint/2010/main" val="567864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3AA1C-56D1-7192-6F6E-6E761E14479B}"/>
              </a:ext>
            </a:extLst>
          </p:cNvPr>
          <p:cNvSpPr>
            <a:spLocks noGrp="1"/>
          </p:cNvSpPr>
          <p:nvPr>
            <p:ph type="title"/>
          </p:nvPr>
        </p:nvSpPr>
        <p:spPr>
          <a:xfrm>
            <a:off x="1084235" y="395288"/>
            <a:ext cx="10023531" cy="1112837"/>
          </a:xfrm>
        </p:spPr>
        <p:txBody>
          <a:bodyPr vert="horz" lIns="91440" tIns="45720" rIns="91440" bIns="45720" rtlCol="0" anchor="b" anchorCtr="0">
            <a:normAutofit/>
          </a:bodyPr>
          <a:lstStyle/>
          <a:p>
            <a:pPr algn="ctr"/>
            <a:r>
              <a:rPr lang="en-US" sz="4800"/>
              <a:t>Thank You :)</a:t>
            </a:r>
          </a:p>
        </p:txBody>
      </p:sp>
      <p:cxnSp>
        <p:nvCxnSpPr>
          <p:cNvPr id="19" name="Straight Connector 1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1DC7C63B-5C10-2122-8870-11CC78031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24425" y="3429000"/>
            <a:ext cx="2339975" cy="2339975"/>
          </a:xfrm>
          <a:prstGeom prst="rect">
            <a:avLst/>
          </a:prstGeom>
        </p:spPr>
      </p:pic>
    </p:spTree>
    <p:extLst>
      <p:ext uri="{BB962C8B-B14F-4D97-AF65-F5344CB8AC3E}">
        <p14:creationId xmlns:p14="http://schemas.microsoft.com/office/powerpoint/2010/main" val="169277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441B4-2973-7F36-6DDC-C1E1576869B3}"/>
              </a:ext>
            </a:extLst>
          </p:cNvPr>
          <p:cNvSpPr>
            <a:spLocks noGrp="1"/>
          </p:cNvSpPr>
          <p:nvPr>
            <p:ph type="title"/>
          </p:nvPr>
        </p:nvSpPr>
        <p:spPr>
          <a:xfrm>
            <a:off x="4056600" y="536575"/>
            <a:ext cx="4078800" cy="1453003"/>
          </a:xfrm>
        </p:spPr>
        <p:txBody>
          <a:bodyPr wrap="square" anchor="b">
            <a:normAutofit/>
          </a:bodyPr>
          <a:lstStyle/>
          <a:p>
            <a:pPr algn="ctr"/>
            <a:r>
              <a:rPr lang="en-US"/>
              <a:t>Motivation </a:t>
            </a:r>
          </a:p>
        </p:txBody>
      </p:sp>
      <p:grpSp>
        <p:nvGrpSpPr>
          <p:cNvPr id="10" name="Group 9">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1"/>
            <a:ext cx="3838575" cy="5583024"/>
            <a:chOff x="199766" y="716801"/>
            <a:chExt cx="3838575" cy="5583024"/>
          </a:xfrm>
        </p:grpSpPr>
        <p:grpSp>
          <p:nvGrpSpPr>
            <p:cNvPr id="11" name="Group 10">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8"/>
              <a:ext cx="2457450" cy="3838575"/>
              <a:chOff x="587376" y="280988"/>
              <a:chExt cx="2457450" cy="3838575"/>
            </a:xfrm>
          </p:grpSpPr>
          <p:sp>
            <p:nvSpPr>
              <p:cNvPr id="30"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2" name="Group 21">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23">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24">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2" cy="1069728"/>
              <a:chOff x="6484113" y="2967038"/>
              <a:chExt cx="641182" cy="1069728"/>
            </a:xfrm>
          </p:grpSpPr>
          <p:grpSp>
            <p:nvGrpSpPr>
              <p:cNvPr id="14" name="Group 13">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9"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3" y="3104366"/>
                <a:ext cx="317159" cy="932400"/>
                <a:chOff x="6808136" y="2967038"/>
                <a:chExt cx="317159" cy="932400"/>
              </a:xfrm>
            </p:grpSpPr>
            <p:sp>
              <p:nvSpPr>
                <p:cNvPr id="16"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3" name="Straight Connector 52">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A5E9A3-C576-E441-C19D-22E37E30B854}"/>
              </a:ext>
            </a:extLst>
          </p:cNvPr>
          <p:cNvSpPr>
            <a:spLocks noGrp="1"/>
          </p:cNvSpPr>
          <p:nvPr>
            <p:ph idx="1"/>
          </p:nvPr>
        </p:nvSpPr>
        <p:spPr>
          <a:xfrm>
            <a:off x="4056600" y="2877018"/>
            <a:ext cx="4078800" cy="2901482"/>
          </a:xfrm>
        </p:spPr>
        <p:txBody>
          <a:bodyPr vert="horz" lIns="91440" tIns="45720" rIns="91440" bIns="45720" rtlCol="0" anchor="t">
            <a:normAutofit/>
          </a:bodyPr>
          <a:lstStyle/>
          <a:p>
            <a:pPr marL="0" indent="0" algn="just">
              <a:lnSpc>
                <a:spcPct val="140000"/>
              </a:lnSpc>
              <a:buNone/>
            </a:pPr>
            <a:r>
              <a:rPr lang="en-US" sz="1000">
                <a:ea typeface="+mn-lt"/>
                <a:cs typeface="+mn-lt"/>
              </a:rPr>
              <a:t>The SI (Susceptible-Infected) and SIR (Susceptible-Infected-Recovered) epidemiological models are essential for understanding infectious disease spread. The SI model, which focuses on susceptible and infected individuals, is useful for diseases that do not confer immunity post-infection. In contrast, the SIR model includes a recovered category, suitable for diseases were recovery grants immunity. Simulating these models helps predict outbreak trajectories, evaluate intervention impacts, and guide public health decisions. This is vital for efficient healthcare resource planning and reducing the societal impact of diseases.</a:t>
            </a:r>
            <a:endParaRPr lang="en-US" sz="1000">
              <a:solidFill>
                <a:srgbClr val="000000">
                  <a:alpha val="60000"/>
                </a:srgbClr>
              </a:solidFill>
            </a:endParaRPr>
          </a:p>
        </p:txBody>
      </p:sp>
      <p:grpSp>
        <p:nvGrpSpPr>
          <p:cNvPr id="55" name="Group 54">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1"/>
            <a:ext cx="3838575" cy="5583024"/>
            <a:chOff x="199766" y="716801"/>
            <a:chExt cx="3838575" cy="5583024"/>
          </a:xfrm>
        </p:grpSpPr>
        <p:grpSp>
          <p:nvGrpSpPr>
            <p:cNvPr id="56" name="Group 55">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8"/>
              <a:ext cx="2457450" cy="3838575"/>
              <a:chOff x="587376" y="280988"/>
              <a:chExt cx="2457450" cy="3838575"/>
            </a:xfrm>
          </p:grpSpPr>
          <p:sp>
            <p:nvSpPr>
              <p:cNvPr id="75"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9" name="Group 88">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0"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7" name="Group 56">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7" name="Group 66">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1" name="Straight Connector 70">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3"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9" name="Freeform: Shape 68">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0" name="Freeform: Shape 69">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8" name="Group 57">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2" cy="1069728"/>
              <a:chOff x="6484113" y="2967038"/>
              <a:chExt cx="641182" cy="1069728"/>
            </a:xfrm>
          </p:grpSpPr>
          <p:grpSp>
            <p:nvGrpSpPr>
              <p:cNvPr id="59" name="Group 58">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4"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3" y="3104366"/>
                <a:ext cx="317159" cy="932400"/>
                <a:chOff x="6808136" y="2967038"/>
                <a:chExt cx="317159" cy="932400"/>
              </a:xfrm>
            </p:grpSpPr>
            <p:sp>
              <p:nvSpPr>
                <p:cNvPr id="61"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7849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0457-C84B-A6DB-77C6-6B6DA092C5A4}"/>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756B931E-89A3-2F8D-8809-E6E665DFD78D}"/>
              </a:ext>
            </a:extLst>
          </p:cNvPr>
          <p:cNvSpPr>
            <a:spLocks noGrp="1"/>
          </p:cNvSpPr>
          <p:nvPr>
            <p:ph idx="1"/>
          </p:nvPr>
        </p:nvSpPr>
        <p:spPr/>
        <p:txBody>
          <a:bodyPr>
            <a:normAutofit fontScale="85000" lnSpcReduction="20000"/>
          </a:bodyPr>
          <a:lstStyle/>
          <a:p>
            <a:r>
              <a:rPr lang="en-US" b="1"/>
              <a:t>Agent-Based Modeling (ABM):</a:t>
            </a:r>
          </a:p>
          <a:p>
            <a:pPr lvl="1"/>
            <a:r>
              <a:rPr lang="en-US"/>
              <a:t>Utilizing Agent-Based Modeling (ABM) allows us to represent individuals as agents, each with specific characteristics and behaviors.</a:t>
            </a:r>
          </a:p>
          <a:p>
            <a:pPr lvl="1"/>
            <a:r>
              <a:rPr lang="en-US"/>
              <a:t>ABM is particularly effective in capturing the heterogeneity and interactions among individuals in a population.</a:t>
            </a:r>
          </a:p>
          <a:p>
            <a:r>
              <a:rPr lang="en-US" b="1"/>
              <a:t>Repast </a:t>
            </a:r>
            <a:r>
              <a:rPr lang="en-US" b="1" err="1"/>
              <a:t>Simphony</a:t>
            </a:r>
            <a:r>
              <a:rPr lang="en-US" b="1"/>
              <a:t>:</a:t>
            </a:r>
          </a:p>
          <a:p>
            <a:pPr lvl="1"/>
            <a:r>
              <a:rPr lang="en-US"/>
              <a:t>Repast </a:t>
            </a:r>
            <a:r>
              <a:rPr lang="en-US" err="1"/>
              <a:t>Simphony</a:t>
            </a:r>
            <a:r>
              <a:rPr lang="en-US"/>
              <a:t> serves as a powerful platform for implementing ABM and conducting simulations.</a:t>
            </a:r>
          </a:p>
          <a:p>
            <a:pPr lvl="1"/>
            <a:r>
              <a:rPr lang="en-US"/>
              <a:t>It provides a flexible and customizable environment for modeling complex systems, making it well-suited for studying disease spread dynamics.</a:t>
            </a:r>
          </a:p>
        </p:txBody>
      </p:sp>
    </p:spTree>
    <p:extLst>
      <p:ext uri="{BB962C8B-B14F-4D97-AF65-F5344CB8AC3E}">
        <p14:creationId xmlns:p14="http://schemas.microsoft.com/office/powerpoint/2010/main" val="19120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7CED-7FA2-C4DC-CE49-F66C30D68717}"/>
              </a:ext>
            </a:extLst>
          </p:cNvPr>
          <p:cNvSpPr>
            <a:spLocks noGrp="1"/>
          </p:cNvSpPr>
          <p:nvPr>
            <p:ph type="title"/>
          </p:nvPr>
        </p:nvSpPr>
        <p:spPr/>
        <p:txBody>
          <a:bodyPr>
            <a:normAutofit fontScale="90000"/>
          </a:bodyPr>
          <a:lstStyle/>
          <a:p>
            <a:br>
              <a:rPr lang="en-US"/>
            </a:br>
            <a:br>
              <a:rPr lang="en-US"/>
            </a:br>
            <a:br>
              <a:rPr lang="en-US"/>
            </a:br>
            <a:br>
              <a:rPr lang="en-US"/>
            </a:br>
            <a:br>
              <a:rPr lang="en-US"/>
            </a:br>
            <a:r>
              <a:rPr lang="en-US"/>
              <a:t>Traditional Fully Mixed Modeling</a:t>
            </a:r>
          </a:p>
        </p:txBody>
      </p:sp>
      <p:sp>
        <p:nvSpPr>
          <p:cNvPr id="3" name="Content Placeholder 2">
            <a:extLst>
              <a:ext uri="{FF2B5EF4-FFF2-40B4-BE49-F238E27FC236}">
                <a16:creationId xmlns:a16="http://schemas.microsoft.com/office/drawing/2014/main" id="{A01F4D74-1F97-8B24-3920-3EEB86268079}"/>
              </a:ext>
            </a:extLst>
          </p:cNvPr>
          <p:cNvSpPr>
            <a:spLocks noGrp="1"/>
          </p:cNvSpPr>
          <p:nvPr>
            <p:ph idx="1"/>
          </p:nvPr>
        </p:nvSpPr>
        <p:spPr/>
        <p:txBody>
          <a:bodyPr>
            <a:normAutofit fontScale="40000" lnSpcReduction="20000"/>
          </a:bodyPr>
          <a:lstStyle/>
          <a:p>
            <a:r>
              <a:rPr lang="en-US" sz="2900" b="1"/>
              <a:t>Model Overview:</a:t>
            </a:r>
            <a:br>
              <a:rPr lang="en-US" sz="2900"/>
            </a:br>
            <a:r>
              <a:rPr lang="en-US" sz="2900"/>
              <a:t>Traditional fully mixed modeling in epidemiology employs Agent-Based Modeling (ABM) to study infectious disease spread within a population.</a:t>
            </a:r>
          </a:p>
          <a:p>
            <a:r>
              <a:rPr lang="en-US" sz="2900" b="1"/>
              <a:t>Homogeneous Interaction:</a:t>
            </a:r>
            <a:br>
              <a:rPr lang="en-US" sz="2900"/>
            </a:br>
            <a:r>
              <a:rPr lang="en-US" sz="2900"/>
              <a:t>Individuals in the population are considered homogeneous, with an equal chance of interacting with any other member.</a:t>
            </a:r>
          </a:p>
          <a:p>
            <a:r>
              <a:rPr lang="en-US" sz="2900" b="1"/>
              <a:t>Simulation Dynamics:</a:t>
            </a:r>
            <a:br>
              <a:rPr lang="en-US" sz="2900"/>
            </a:br>
            <a:r>
              <a:rPr lang="en-US" sz="2900"/>
              <a:t>Implemented through tools like Repast </a:t>
            </a:r>
            <a:r>
              <a:rPr lang="en-US" sz="2900" err="1"/>
              <a:t>Simphony</a:t>
            </a:r>
            <a:r>
              <a:rPr lang="en-US" sz="2900"/>
              <a:t>, the simulation tracks changes in the number of susceptible (S), infected (I), and recovered (R) individuals over time.</a:t>
            </a:r>
          </a:p>
          <a:p>
            <a:r>
              <a:rPr lang="en-US" sz="2900" b="1"/>
              <a:t>Key Model Parameters:</a:t>
            </a:r>
            <a:br>
              <a:rPr lang="en-US" sz="2900"/>
            </a:br>
            <a:r>
              <a:rPr lang="en-US" sz="2900"/>
              <a:t>Exploration of </a:t>
            </a:r>
            <a:r>
              <a:rPr lang="el-GR" sz="2900"/>
              <a:t>β (</a:t>
            </a:r>
            <a:r>
              <a:rPr lang="en-US" sz="2900"/>
              <a:t>transmission rate) and </a:t>
            </a:r>
            <a:r>
              <a:rPr lang="el-GR" sz="2900"/>
              <a:t>γ (</a:t>
            </a:r>
            <a:r>
              <a:rPr lang="en-US" sz="2900"/>
              <a:t>recovery rate) allows analysis of how contagiousness and recovery impact the epidemic trajectory.</a:t>
            </a:r>
          </a:p>
          <a:p>
            <a:r>
              <a:rPr lang="en-US" sz="2900" b="1"/>
              <a:t>Insights for Public Health:</a:t>
            </a:r>
            <a:br>
              <a:rPr lang="en-US" sz="2900"/>
            </a:br>
            <a:r>
              <a:rPr lang="en-US" sz="2900"/>
              <a:t>Findings from the simulation, visualized through charts, inform public health strategies by assessing the effectiveness of interventions and control measures.</a:t>
            </a:r>
          </a:p>
          <a:p>
            <a:endParaRPr lang="en-US"/>
          </a:p>
        </p:txBody>
      </p:sp>
    </p:spTree>
    <p:extLst>
      <p:ext uri="{BB962C8B-B14F-4D97-AF65-F5344CB8AC3E}">
        <p14:creationId xmlns:p14="http://schemas.microsoft.com/office/powerpoint/2010/main" val="358058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70901-5C8F-B34F-01CE-898243685D60}"/>
              </a:ext>
            </a:extLst>
          </p:cNvPr>
          <p:cNvSpPr>
            <a:spLocks noGrp="1"/>
          </p:cNvSpPr>
          <p:nvPr>
            <p:ph idx="1"/>
          </p:nvPr>
        </p:nvSpPr>
        <p:spPr/>
        <p:txBody>
          <a:bodyPr>
            <a:normAutofit fontScale="62500" lnSpcReduction="20000"/>
          </a:bodyPr>
          <a:lstStyle/>
          <a:p>
            <a:r>
              <a:rPr lang="en-US" b="1"/>
              <a:t>Realistic Interaction Modeling:</a:t>
            </a:r>
          </a:p>
          <a:p>
            <a:pPr lvl="1"/>
            <a:r>
              <a:rPr lang="en-US"/>
              <a:t>Acknowledges that individuals interact within specific social circles, unlike fully mixed models.</a:t>
            </a:r>
          </a:p>
          <a:p>
            <a:r>
              <a:rPr lang="en-US" b="1"/>
              <a:t>Network Structure Influence:</a:t>
            </a:r>
          </a:p>
          <a:p>
            <a:pPr lvl="1"/>
            <a:r>
              <a:rPr lang="en-US"/>
              <a:t>Represents individuals as nodes connected by social edges, impacting infectious disease transmission dynamics.</a:t>
            </a:r>
          </a:p>
          <a:p>
            <a:r>
              <a:rPr lang="en-US" b="1"/>
              <a:t>Contact-based Infection:</a:t>
            </a:r>
          </a:p>
          <a:p>
            <a:pPr lvl="1"/>
            <a:r>
              <a:rPr lang="en-US"/>
              <a:t>Individuals can only infect those directly connected in the social network, mirroring real-world transmission.</a:t>
            </a:r>
          </a:p>
          <a:p>
            <a:r>
              <a:rPr lang="en-US" b="1"/>
              <a:t>Synthetic Network Models:</a:t>
            </a:r>
          </a:p>
          <a:p>
            <a:pPr lvl="1"/>
            <a:r>
              <a:rPr lang="en-US"/>
              <a:t>Utilizes Small World and </a:t>
            </a:r>
            <a:r>
              <a:rPr lang="en-US" err="1"/>
              <a:t>Barabasi</a:t>
            </a:r>
            <a:r>
              <a:rPr lang="en-US"/>
              <a:t>-Albert models to generate realistic synthetic social networks.</a:t>
            </a:r>
          </a:p>
          <a:p>
            <a:r>
              <a:rPr lang="en-US" b="1"/>
              <a:t>Public Health Insights:</a:t>
            </a:r>
          </a:p>
          <a:p>
            <a:pPr lvl="1"/>
            <a:r>
              <a:rPr lang="en-US"/>
              <a:t>Enhances understanding of network impact on disease spread, assesses targeted interventions, and informs real-world public health strategies.</a:t>
            </a:r>
          </a:p>
        </p:txBody>
      </p:sp>
      <p:sp>
        <p:nvSpPr>
          <p:cNvPr id="2" name="Title 1">
            <a:extLst>
              <a:ext uri="{FF2B5EF4-FFF2-40B4-BE49-F238E27FC236}">
                <a16:creationId xmlns:a16="http://schemas.microsoft.com/office/drawing/2014/main" id="{0E96BC4E-89AB-1670-BA51-99A4E9556079}"/>
              </a:ext>
            </a:extLst>
          </p:cNvPr>
          <p:cNvSpPr>
            <a:spLocks noGrp="1"/>
          </p:cNvSpPr>
          <p:nvPr>
            <p:ph type="title"/>
          </p:nvPr>
        </p:nvSpPr>
        <p:spPr/>
        <p:txBody>
          <a:bodyPr/>
          <a:lstStyle/>
          <a:p>
            <a:r>
              <a:rPr lang="en-US"/>
              <a:t>Social Network based SI and SIR models</a:t>
            </a:r>
          </a:p>
        </p:txBody>
      </p:sp>
    </p:spTree>
    <p:extLst>
      <p:ext uri="{BB962C8B-B14F-4D97-AF65-F5344CB8AC3E}">
        <p14:creationId xmlns:p14="http://schemas.microsoft.com/office/powerpoint/2010/main" val="25453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E745F-3B28-0001-5285-77C4DC6AD4AF}"/>
              </a:ext>
            </a:extLst>
          </p:cNvPr>
          <p:cNvSpPr>
            <a:spLocks noGrp="1"/>
          </p:cNvSpPr>
          <p:nvPr>
            <p:ph type="title"/>
          </p:nvPr>
        </p:nvSpPr>
        <p:spPr>
          <a:xfrm>
            <a:off x="990000" y="945926"/>
            <a:ext cx="3531600" cy="1815882"/>
          </a:xfrm>
        </p:spPr>
        <p:txBody>
          <a:bodyPr anchor="t">
            <a:normAutofit/>
          </a:bodyPr>
          <a:lstStyle/>
          <a:p>
            <a:r>
              <a:rPr lang="en-US"/>
              <a:t>Methodology</a:t>
            </a:r>
          </a:p>
        </p:txBody>
      </p:sp>
      <p:pic>
        <p:nvPicPr>
          <p:cNvPr id="5" name="Picture 4">
            <a:extLst>
              <a:ext uri="{FF2B5EF4-FFF2-40B4-BE49-F238E27FC236}">
                <a16:creationId xmlns:a16="http://schemas.microsoft.com/office/drawing/2014/main" id="{754F023E-31D7-2942-21F9-9A259099804F}"/>
              </a:ext>
            </a:extLst>
          </p:cNvPr>
          <p:cNvPicPr>
            <a:picLocks noChangeAspect="1"/>
          </p:cNvPicPr>
          <p:nvPr/>
        </p:nvPicPr>
        <p:blipFill rotWithShape="1">
          <a:blip r:embed="rId2"/>
          <a:srcRect r="19404" b="1"/>
          <a:stretch/>
        </p:blipFill>
        <p:spPr>
          <a:xfrm>
            <a:off x="1079500" y="3428999"/>
            <a:ext cx="3352800" cy="2339975"/>
          </a:xfrm>
          <a:prstGeom prst="rect">
            <a:avLst/>
          </a:prstGeom>
        </p:spPr>
      </p:pic>
      <p:sp>
        <p:nvSpPr>
          <p:cNvPr id="3" name="Content Placeholder 2">
            <a:extLst>
              <a:ext uri="{FF2B5EF4-FFF2-40B4-BE49-F238E27FC236}">
                <a16:creationId xmlns:a16="http://schemas.microsoft.com/office/drawing/2014/main" id="{1330CB31-6A7C-329B-2220-BC6F0FFAF804}"/>
              </a:ext>
            </a:extLst>
          </p:cNvPr>
          <p:cNvSpPr>
            <a:spLocks noGrp="1"/>
          </p:cNvSpPr>
          <p:nvPr>
            <p:ph idx="1"/>
          </p:nvPr>
        </p:nvSpPr>
        <p:spPr>
          <a:xfrm>
            <a:off x="4997457" y="935999"/>
            <a:ext cx="6114543" cy="4832975"/>
          </a:xfrm>
        </p:spPr>
        <p:txBody>
          <a:bodyPr vert="horz" lIns="91440" tIns="45720" rIns="91440" bIns="45720" rtlCol="0" anchor="t">
            <a:normAutofit/>
          </a:bodyPr>
          <a:lstStyle/>
          <a:p>
            <a:pPr marL="359410" indent="-359410" algn="just">
              <a:lnSpc>
                <a:spcPct val="140000"/>
              </a:lnSpc>
            </a:pPr>
            <a:r>
              <a:rPr lang="en-US" sz="1700"/>
              <a:t>We have used Repast </a:t>
            </a:r>
            <a:r>
              <a:rPr lang="en-US" sz="1700" err="1"/>
              <a:t>Simphony</a:t>
            </a:r>
            <a:r>
              <a:rPr lang="en-US" sz="1700"/>
              <a:t> to model disease spread scenarios with </a:t>
            </a:r>
            <a:r>
              <a:rPr lang="en-US" sz="1700" b="1"/>
              <a:t>n </a:t>
            </a:r>
            <a:r>
              <a:rPr lang="en-US" sz="1700"/>
              <a:t>number of individuals. </a:t>
            </a:r>
            <a:endParaRPr lang="en-US"/>
          </a:p>
          <a:p>
            <a:pPr marL="359410" indent="-359410" algn="just">
              <a:lnSpc>
                <a:spcPct val="140000"/>
              </a:lnSpc>
            </a:pPr>
            <a:r>
              <a:rPr lang="en-US" sz="1700"/>
              <a:t>There are 2 parts of this project. </a:t>
            </a:r>
            <a:endParaRPr lang="en-US" sz="1700">
              <a:solidFill>
                <a:srgbClr val="000000">
                  <a:alpha val="60000"/>
                </a:srgbClr>
              </a:solidFill>
            </a:endParaRPr>
          </a:p>
          <a:p>
            <a:pPr marL="359410" indent="-359410" algn="just">
              <a:lnSpc>
                <a:spcPct val="140000"/>
              </a:lnSpc>
            </a:pPr>
            <a:r>
              <a:rPr lang="en-US" sz="1700"/>
              <a:t>For Part A, we used the </a:t>
            </a:r>
            <a:r>
              <a:rPr lang="en-US" sz="1700">
                <a:ea typeface="+mn-lt"/>
                <a:cs typeface="+mn-lt"/>
              </a:rPr>
              <a:t>traditional fully mixed SI and SIR models</a:t>
            </a:r>
            <a:endParaRPr lang="en-US" sz="1700">
              <a:solidFill>
                <a:srgbClr val="000000">
                  <a:alpha val="60000"/>
                </a:srgbClr>
              </a:solidFill>
              <a:ea typeface="+mn-lt"/>
              <a:cs typeface="+mn-lt"/>
            </a:endParaRPr>
          </a:p>
          <a:p>
            <a:pPr marL="359410" indent="-359410" algn="just">
              <a:lnSpc>
                <a:spcPct val="140000"/>
              </a:lnSpc>
            </a:pPr>
            <a:r>
              <a:rPr lang="en-US" sz="1700"/>
              <a:t>For Part B, </a:t>
            </a:r>
            <a:r>
              <a:rPr lang="en-US" sz="1700">
                <a:ea typeface="+mn-lt"/>
                <a:cs typeface="+mn-lt"/>
              </a:rPr>
              <a:t>The spread is limited to individuals in contact on the network. Small World and </a:t>
            </a:r>
            <a:r>
              <a:rPr lang="en-US" sz="1700" err="1">
                <a:ea typeface="+mn-lt"/>
                <a:cs typeface="+mn-lt"/>
              </a:rPr>
              <a:t>Barabasi</a:t>
            </a:r>
            <a:r>
              <a:rPr lang="en-US" sz="1700">
                <a:ea typeface="+mn-lt"/>
                <a:cs typeface="+mn-lt"/>
              </a:rPr>
              <a:t>-Albert models are used to generate the synthetic network. Similar to Part A, the objective is to analyze changes in the number of susceptible, infected, and recovered individuals over time with different β and γ values, using the synthetic networks</a:t>
            </a:r>
            <a:endParaRPr lang="en-US" sz="1700">
              <a:solidFill>
                <a:srgbClr val="000000">
                  <a:alpha val="60000"/>
                </a:srgbClr>
              </a:solidFill>
            </a:endParaRPr>
          </a:p>
        </p:txBody>
      </p:sp>
    </p:spTree>
    <p:extLst>
      <p:ext uri="{BB962C8B-B14F-4D97-AF65-F5344CB8AC3E}">
        <p14:creationId xmlns:p14="http://schemas.microsoft.com/office/powerpoint/2010/main" val="217967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program&#10;&#10;Description automatically generated">
            <a:extLst>
              <a:ext uri="{FF2B5EF4-FFF2-40B4-BE49-F238E27FC236}">
                <a16:creationId xmlns:a16="http://schemas.microsoft.com/office/drawing/2014/main" id="{DFCC0469-9AE4-BBC5-B86E-14084688B61A}"/>
              </a:ext>
            </a:extLst>
          </p:cNvPr>
          <p:cNvPicPr>
            <a:picLocks noChangeAspect="1"/>
          </p:cNvPicPr>
          <p:nvPr/>
        </p:nvPicPr>
        <p:blipFill>
          <a:blip r:embed="rId2"/>
          <a:stretch>
            <a:fillRect/>
          </a:stretch>
        </p:blipFill>
        <p:spPr>
          <a:xfrm>
            <a:off x="0" y="0"/>
            <a:ext cx="12194495" cy="6858000"/>
          </a:xfrm>
          <a:prstGeom prst="rect">
            <a:avLst/>
          </a:prstGeom>
        </p:spPr>
      </p:pic>
    </p:spTree>
    <p:extLst>
      <p:ext uri="{BB962C8B-B14F-4D97-AF65-F5344CB8AC3E}">
        <p14:creationId xmlns:p14="http://schemas.microsoft.com/office/powerpoint/2010/main" val="320326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1C4E-D3E2-813F-1B0E-F9AB38971DA5}"/>
              </a:ext>
            </a:extLst>
          </p:cNvPr>
          <p:cNvSpPr>
            <a:spLocks noGrp="1"/>
          </p:cNvSpPr>
          <p:nvPr>
            <p:ph type="title"/>
          </p:nvPr>
        </p:nvSpPr>
        <p:spPr>
          <a:xfrm>
            <a:off x="989400" y="3107113"/>
            <a:ext cx="10213200" cy="649660"/>
          </a:xfrm>
        </p:spPr>
        <p:txBody>
          <a:bodyPr/>
          <a:lstStyle/>
          <a:p>
            <a:pPr algn="ctr"/>
            <a:r>
              <a:rPr lang="en-US"/>
              <a:t>SI MODEL</a:t>
            </a:r>
          </a:p>
        </p:txBody>
      </p:sp>
    </p:spTree>
    <p:extLst>
      <p:ext uri="{BB962C8B-B14F-4D97-AF65-F5344CB8AC3E}">
        <p14:creationId xmlns:p14="http://schemas.microsoft.com/office/powerpoint/2010/main" val="3525600245"/>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FrostyVTI</vt:lpstr>
      <vt:lpstr>Simulation of the SI and SIR Epidemiological Models</vt:lpstr>
      <vt:lpstr>Contents</vt:lpstr>
      <vt:lpstr>Motivation </vt:lpstr>
      <vt:lpstr>Introduction </vt:lpstr>
      <vt:lpstr>     Traditional Fully Mixed Modeling</vt:lpstr>
      <vt:lpstr>Social Network based SI and SIR models</vt:lpstr>
      <vt:lpstr>Methodology</vt:lpstr>
      <vt:lpstr>PowerPoint Presentation</vt:lpstr>
      <vt:lpstr>SI MODEL</vt:lpstr>
      <vt:lpstr>PowerPoint Presentation</vt:lpstr>
      <vt:lpstr> β  = 0.1</vt:lpstr>
      <vt:lpstr>SIR MODEL</vt:lpstr>
      <vt:lpstr>PowerPoint Presentation</vt:lpstr>
      <vt:lpstr> β  = 0.3 γ  = 0.8</vt:lpstr>
      <vt:lpstr>BARBASI – ALBERT / SI MODEL</vt:lpstr>
      <vt:lpstr>PowerPoint Presentation</vt:lpstr>
      <vt:lpstr> β  = 0.8</vt:lpstr>
      <vt:lpstr>BARBASI – ALBERT / SIR MODEL</vt:lpstr>
      <vt:lpstr>PowerPoint Presentation</vt:lpstr>
      <vt:lpstr>PowerPoint Presentation</vt:lpstr>
      <vt:lpstr>WATTS STROGATZ - SI MODEL</vt:lpstr>
      <vt:lpstr>PowerPoint Presentation</vt:lpstr>
      <vt:lpstr>WATTS STROGATZ - SIR MODEL</vt:lpstr>
      <vt:lpstr>PowerPoint Presentation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Subham Panda</dc:creator>
  <cp:revision>19</cp:revision>
  <dcterms:created xsi:type="dcterms:W3CDTF">2023-12-09T21:37:24Z</dcterms:created>
  <dcterms:modified xsi:type="dcterms:W3CDTF">2023-12-13T06:50:49Z</dcterms:modified>
</cp:coreProperties>
</file>