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57" r:id="rId3"/>
    <p:sldId id="258" r:id="rId4"/>
    <p:sldId id="262" r:id="rId5"/>
    <p:sldId id="286" r:id="rId6"/>
    <p:sldId id="287" r:id="rId7"/>
    <p:sldId id="260" r:id="rId8"/>
    <p:sldId id="288" r:id="rId9"/>
    <p:sldId id="289" r:id="rId10"/>
    <p:sldId id="290" r:id="rId11"/>
    <p:sldId id="299" r:id="rId12"/>
    <p:sldId id="292" r:id="rId13"/>
    <p:sldId id="293" r:id="rId14"/>
    <p:sldId id="300" r:id="rId15"/>
    <p:sldId id="295" r:id="rId16"/>
    <p:sldId id="296" r:id="rId17"/>
    <p:sldId id="269" r:id="rId18"/>
    <p:sldId id="30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7171"/>
    <a:srgbClr val="228CC1"/>
    <a:srgbClr val="1233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8.jpg"/></Relationships>
</file>

<file path=ppt/diagrams/_rels/drawing1.xml.rels><?xml version="1.0" encoding="UTF-8" standalone="yes"?>
<Relationships xmlns="http://schemas.openxmlformats.org/package/2006/relationships"><Relationship Id="rId1" Type="http://schemas.openxmlformats.org/officeDocument/2006/relationships/image" Target="../media/image8.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C85765-0AB2-4B66-922B-89F1FE7CCAE5}" type="doc">
      <dgm:prSet loTypeId="urn:microsoft.com/office/officeart/2005/8/layout/vList3" loCatId="list" qsTypeId="urn:microsoft.com/office/officeart/2005/8/quickstyle/simple1" qsCatId="simple" csTypeId="urn:microsoft.com/office/officeart/2005/8/colors/accent1_2" csCatId="accent1" phldr="1"/>
      <dgm:spPr/>
    </dgm:pt>
    <dgm:pt modelId="{5538AE7A-C7B7-4364-950E-646755CA48F5}">
      <dgm:prSet phldrT="[Text]" custT="1"/>
      <dgm:spPr/>
      <dgm:t>
        <a:bodyPr/>
        <a:lstStyle/>
        <a:p>
          <a:r>
            <a:rPr lang="fa-IR" sz="3200" dirty="0"/>
            <a:t>انواع قفل هوشمند</a:t>
          </a:r>
          <a:endParaRPr lang="en-US" sz="3200" dirty="0"/>
        </a:p>
      </dgm:t>
    </dgm:pt>
    <dgm:pt modelId="{B8699425-483F-454A-8AEC-BFDDE01C64AA}" type="parTrans" cxnId="{D9AF0222-35AC-41A2-A0EF-71D75918F519}">
      <dgm:prSet/>
      <dgm:spPr/>
      <dgm:t>
        <a:bodyPr/>
        <a:lstStyle/>
        <a:p>
          <a:endParaRPr lang="en-US"/>
        </a:p>
      </dgm:t>
    </dgm:pt>
    <dgm:pt modelId="{FF53BEF3-6C0F-42E6-8746-D55F86D364D0}" type="sibTrans" cxnId="{D9AF0222-35AC-41A2-A0EF-71D75918F519}">
      <dgm:prSet/>
      <dgm:spPr/>
      <dgm:t>
        <a:bodyPr/>
        <a:lstStyle/>
        <a:p>
          <a:endParaRPr lang="en-US"/>
        </a:p>
      </dgm:t>
    </dgm:pt>
    <dgm:pt modelId="{8731011A-3E17-49DA-BD76-C4CC1C1E412C}" type="pres">
      <dgm:prSet presAssocID="{86C85765-0AB2-4B66-922B-89F1FE7CCAE5}" presName="linearFlow" presStyleCnt="0">
        <dgm:presLayoutVars>
          <dgm:dir/>
          <dgm:resizeHandles val="exact"/>
        </dgm:presLayoutVars>
      </dgm:prSet>
      <dgm:spPr/>
    </dgm:pt>
    <dgm:pt modelId="{32620182-3118-4333-BC7F-8968BDDE9C0B}" type="pres">
      <dgm:prSet presAssocID="{5538AE7A-C7B7-4364-950E-646755CA48F5}" presName="composite" presStyleCnt="0"/>
      <dgm:spPr/>
    </dgm:pt>
    <dgm:pt modelId="{F12AC2FF-C329-489A-850D-BC2E3871E00E}" type="pres">
      <dgm:prSet presAssocID="{5538AE7A-C7B7-4364-950E-646755CA48F5}" presName="imgShp" presStyleLbl="fgImgPlace1" presStyleIdx="0" presStyleCnt="1" custScaleX="141435" custScaleY="135130"/>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l="-57000" r="-57000"/>
          </a:stretch>
        </a:blipFill>
      </dgm:spPr>
    </dgm:pt>
    <dgm:pt modelId="{46C1C2FA-BA67-4332-8FB8-FECE80068EEA}" type="pres">
      <dgm:prSet presAssocID="{5538AE7A-C7B7-4364-950E-646755CA48F5}" presName="txShp" presStyleLbl="node1" presStyleIdx="0" presStyleCnt="1">
        <dgm:presLayoutVars>
          <dgm:bulletEnabled val="1"/>
        </dgm:presLayoutVars>
      </dgm:prSet>
      <dgm:spPr/>
    </dgm:pt>
  </dgm:ptLst>
  <dgm:cxnLst>
    <dgm:cxn modelId="{9E028703-34C5-4D0F-B43C-B06F01064765}" type="presOf" srcId="{5538AE7A-C7B7-4364-950E-646755CA48F5}" destId="{46C1C2FA-BA67-4332-8FB8-FECE80068EEA}" srcOrd="0" destOrd="0" presId="urn:microsoft.com/office/officeart/2005/8/layout/vList3"/>
    <dgm:cxn modelId="{D9AF0222-35AC-41A2-A0EF-71D75918F519}" srcId="{86C85765-0AB2-4B66-922B-89F1FE7CCAE5}" destId="{5538AE7A-C7B7-4364-950E-646755CA48F5}" srcOrd="0" destOrd="0" parTransId="{B8699425-483F-454A-8AEC-BFDDE01C64AA}" sibTransId="{FF53BEF3-6C0F-42E6-8746-D55F86D364D0}"/>
    <dgm:cxn modelId="{51EE8C91-E700-4957-9B2C-A352580CBF5F}" type="presOf" srcId="{86C85765-0AB2-4B66-922B-89F1FE7CCAE5}" destId="{8731011A-3E17-49DA-BD76-C4CC1C1E412C}" srcOrd="0" destOrd="0" presId="urn:microsoft.com/office/officeart/2005/8/layout/vList3"/>
    <dgm:cxn modelId="{178558D2-370A-423E-9E08-F4EB2A246C75}" type="presParOf" srcId="{8731011A-3E17-49DA-BD76-C4CC1C1E412C}" destId="{32620182-3118-4333-BC7F-8968BDDE9C0B}" srcOrd="0" destOrd="0" presId="urn:microsoft.com/office/officeart/2005/8/layout/vList3"/>
    <dgm:cxn modelId="{803C73B4-F82A-465C-8A72-4A7A234AB9D0}" type="presParOf" srcId="{32620182-3118-4333-BC7F-8968BDDE9C0B}" destId="{F12AC2FF-C329-489A-850D-BC2E3871E00E}" srcOrd="0" destOrd="0" presId="urn:microsoft.com/office/officeart/2005/8/layout/vList3"/>
    <dgm:cxn modelId="{6C25472E-C1BB-4D4F-B3E6-15D60735BD6F}" type="presParOf" srcId="{32620182-3118-4333-BC7F-8968BDDE9C0B}" destId="{46C1C2FA-BA67-4332-8FB8-FECE80068EEA}" srcOrd="1" destOrd="0" presId="urn:microsoft.com/office/officeart/2005/8/layout/v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C1C2FA-BA67-4332-8FB8-FECE80068EEA}">
      <dsp:nvSpPr>
        <dsp:cNvPr id="0" name=""/>
        <dsp:cNvSpPr/>
      </dsp:nvSpPr>
      <dsp:spPr>
        <a:xfrm rot="10800000">
          <a:off x="1909471" y="2310501"/>
          <a:ext cx="4440603" cy="223699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86453" tIns="121920" rIns="227584" bIns="121920" numCol="1" spcCol="1270" anchor="ctr" anchorCtr="0">
          <a:noAutofit/>
        </a:bodyPr>
        <a:lstStyle/>
        <a:p>
          <a:pPr marL="0" lvl="0" indent="0" algn="ctr" defTabSz="1422400">
            <a:lnSpc>
              <a:spcPct val="90000"/>
            </a:lnSpc>
            <a:spcBef>
              <a:spcPct val="0"/>
            </a:spcBef>
            <a:spcAft>
              <a:spcPct val="35000"/>
            </a:spcAft>
            <a:buNone/>
          </a:pPr>
          <a:r>
            <a:rPr lang="fa-IR" sz="3200" kern="1200" dirty="0"/>
            <a:t>انواع قفل هوشمند</a:t>
          </a:r>
          <a:endParaRPr lang="en-US" sz="3200" kern="1200" dirty="0"/>
        </a:p>
      </dsp:txBody>
      <dsp:txXfrm rot="10800000">
        <a:off x="2468720" y="2310501"/>
        <a:ext cx="3881354" cy="2236995"/>
      </dsp:txXfrm>
    </dsp:sp>
    <dsp:sp modelId="{F12AC2FF-C329-489A-850D-BC2E3871E00E}">
      <dsp:nvSpPr>
        <dsp:cNvPr id="0" name=""/>
        <dsp:cNvSpPr/>
      </dsp:nvSpPr>
      <dsp:spPr>
        <a:xfrm>
          <a:off x="327524" y="1917573"/>
          <a:ext cx="3163894" cy="3022852"/>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l="-57000" r="-5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945DFF-3ECF-498E-9A74-9A35173F82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D54F3FB-EB31-4B0C-A317-61733D50A9F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A9D7FA-ABA1-48FC-8BBC-53C8F9ADF9FF}" type="datetimeFigureOut">
              <a:rPr lang="en-US" smtClean="0"/>
              <a:t>12/28/2023</a:t>
            </a:fld>
            <a:endParaRPr lang="en-US"/>
          </a:p>
        </p:txBody>
      </p:sp>
      <p:sp>
        <p:nvSpPr>
          <p:cNvPr id="4" name="Footer Placeholder 3">
            <a:extLst>
              <a:ext uri="{FF2B5EF4-FFF2-40B4-BE49-F238E27FC236}">
                <a16:creationId xmlns:a16="http://schemas.microsoft.com/office/drawing/2014/main" id="{F0223677-76DB-4E68-8671-E24230F0BD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60E9F85-2ADC-4023-861A-19613CD2B53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4527CE0-9ADB-4E40-B5CF-EDB48C40587E}" type="slidenum">
              <a:rPr lang="en-US" smtClean="0"/>
              <a:t>‹#›</a:t>
            </a:fld>
            <a:endParaRPr lang="en-US"/>
          </a:p>
        </p:txBody>
      </p:sp>
    </p:spTree>
    <p:extLst>
      <p:ext uri="{BB962C8B-B14F-4D97-AF65-F5344CB8AC3E}">
        <p14:creationId xmlns:p14="http://schemas.microsoft.com/office/powerpoint/2010/main" val="310304010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1FADEE-7829-4AF9-A2FA-5942C58AB52B}" type="datetimeFigureOut">
              <a:rPr lang="en-US" smtClean="0"/>
              <a:t>12/28/2023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F2C514-5C4F-4D91-94B1-17DE447BE9E6}" type="slidenum">
              <a:rPr lang="en-US" smtClean="0"/>
              <a:t>‹#›</a:t>
            </a:fld>
            <a:endParaRPr lang="en-US"/>
          </a:p>
        </p:txBody>
      </p:sp>
    </p:spTree>
    <p:extLst>
      <p:ext uri="{BB962C8B-B14F-4D97-AF65-F5344CB8AC3E}">
        <p14:creationId xmlns:p14="http://schemas.microsoft.com/office/powerpoint/2010/main" val="2047555186"/>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3" name="Picture Placeholder 1">
            <a:extLst>
              <a:ext uri="{FF2B5EF4-FFF2-40B4-BE49-F238E27FC236}">
                <a16:creationId xmlns:a16="http://schemas.microsoft.com/office/drawing/2014/main" id="{9E00E8F6-5169-438A-A505-88F044428DB2}"/>
              </a:ext>
            </a:extLst>
          </p:cNvPr>
          <p:cNvSpPr>
            <a:spLocks noGrp="1"/>
          </p:cNvSpPr>
          <p:nvPr>
            <p:ph type="pic" sz="quarter" idx="10"/>
          </p:nvPr>
        </p:nvSpPr>
        <p:spPr>
          <a:xfrm>
            <a:off x="0" y="266701"/>
            <a:ext cx="4772025" cy="6591300"/>
          </a:xfrm>
          <a:prstGeom prst="rect">
            <a:avLst/>
          </a:prstGeom>
        </p:spPr>
      </p:sp>
    </p:spTree>
    <p:extLst>
      <p:ext uri="{BB962C8B-B14F-4D97-AF65-F5344CB8AC3E}">
        <p14:creationId xmlns:p14="http://schemas.microsoft.com/office/powerpoint/2010/main" val="54711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BA1E848-6692-404E-8993-FADF66727A51}"/>
              </a:ext>
            </a:extLst>
          </p:cNvPr>
          <p:cNvSpPr/>
          <p:nvPr userDrawn="1"/>
        </p:nvSpPr>
        <p:spPr>
          <a:xfrm>
            <a:off x="0" y="502"/>
            <a:ext cx="3657600" cy="6857497"/>
          </a:xfrm>
          <a:prstGeom prst="rect">
            <a:avLst/>
          </a:prstGeom>
          <a:gradFill>
            <a:gsLst>
              <a:gs pos="0">
                <a:srgbClr val="123358"/>
              </a:gs>
              <a:gs pos="100000">
                <a:srgbClr val="228CC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7" name="Picture Placeholder 6">
            <a:extLst>
              <a:ext uri="{FF2B5EF4-FFF2-40B4-BE49-F238E27FC236}">
                <a16:creationId xmlns:a16="http://schemas.microsoft.com/office/drawing/2014/main" id="{3AF7BDCA-0317-442F-982A-FE1393B6B613}"/>
              </a:ext>
            </a:extLst>
          </p:cNvPr>
          <p:cNvSpPr>
            <a:spLocks noGrp="1"/>
          </p:cNvSpPr>
          <p:nvPr>
            <p:ph type="pic" sz="quarter" idx="10"/>
          </p:nvPr>
        </p:nvSpPr>
        <p:spPr>
          <a:xfrm>
            <a:off x="-1" y="1816103"/>
            <a:ext cx="5635908" cy="3962398"/>
          </a:xfrm>
          <a:custGeom>
            <a:avLst/>
            <a:gdLst>
              <a:gd name="connsiteX0" fmla="*/ 0 w 5635908"/>
              <a:gd name="connsiteY0" fmla="*/ 0 h 3962398"/>
              <a:gd name="connsiteX1" fmla="*/ 5635908 w 5635908"/>
              <a:gd name="connsiteY1" fmla="*/ 0 h 3962398"/>
              <a:gd name="connsiteX2" fmla="*/ 5635908 w 5635908"/>
              <a:gd name="connsiteY2" fmla="*/ 3235459 h 3962398"/>
              <a:gd name="connsiteX3" fmla="*/ 4943498 w 5635908"/>
              <a:gd name="connsiteY3" fmla="*/ 3962398 h 3962398"/>
              <a:gd name="connsiteX4" fmla="*/ 0 w 5635908"/>
              <a:gd name="connsiteY4" fmla="*/ 3962398 h 3962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5908" h="3962398">
                <a:moveTo>
                  <a:pt x="0" y="0"/>
                </a:moveTo>
                <a:lnTo>
                  <a:pt x="5635908" y="0"/>
                </a:lnTo>
                <a:lnTo>
                  <a:pt x="5635908" y="3235459"/>
                </a:lnTo>
                <a:cubicBezTo>
                  <a:pt x="5635908" y="3636882"/>
                  <a:pt x="5325853" y="3962398"/>
                  <a:pt x="4943498" y="3962398"/>
                </a:cubicBezTo>
                <a:lnTo>
                  <a:pt x="0" y="3962398"/>
                </a:lnTo>
                <a:close/>
              </a:path>
            </a:pathLst>
          </a:custGeom>
          <a:solidFill>
            <a:schemeClr val="bg2">
              <a:lumMod val="50000"/>
            </a:schemeClr>
          </a:solidFill>
        </p:spPr>
        <p:txBody>
          <a:bodyPr wrap="square">
            <a:noAutofit/>
          </a:bodyPr>
          <a:lstStyle/>
          <a:p>
            <a:endParaRPr lang="en-ID"/>
          </a:p>
        </p:txBody>
      </p:sp>
    </p:spTree>
    <p:extLst>
      <p:ext uri="{BB962C8B-B14F-4D97-AF65-F5344CB8AC3E}">
        <p14:creationId xmlns:p14="http://schemas.microsoft.com/office/powerpoint/2010/main" val="2841512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9EE8149-974B-436D-A94C-96FAD9F56A6E}"/>
              </a:ext>
            </a:extLst>
          </p:cNvPr>
          <p:cNvSpPr>
            <a:spLocks noGrp="1"/>
          </p:cNvSpPr>
          <p:nvPr>
            <p:ph type="pic" sz="quarter" idx="10"/>
          </p:nvPr>
        </p:nvSpPr>
        <p:spPr>
          <a:xfrm>
            <a:off x="6320118" y="1446074"/>
            <a:ext cx="2800701" cy="5411926"/>
          </a:xfrm>
          <a:custGeom>
            <a:avLst/>
            <a:gdLst>
              <a:gd name="connsiteX0" fmla="*/ 566896 w 2800701"/>
              <a:gd name="connsiteY0" fmla="*/ 0 h 5411926"/>
              <a:gd name="connsiteX1" fmla="*/ 2800701 w 2800701"/>
              <a:gd name="connsiteY1" fmla="*/ 0 h 5411926"/>
              <a:gd name="connsiteX2" fmla="*/ 2800701 w 2800701"/>
              <a:gd name="connsiteY2" fmla="*/ 5411926 h 5411926"/>
              <a:gd name="connsiteX3" fmla="*/ 0 w 2800701"/>
              <a:gd name="connsiteY3" fmla="*/ 5411926 h 5411926"/>
              <a:gd name="connsiteX4" fmla="*/ 0 w 2800701"/>
              <a:gd name="connsiteY4" fmla="*/ 532368 h 5411926"/>
              <a:gd name="connsiteX5" fmla="*/ 566896 w 2800701"/>
              <a:gd name="connsiteY5" fmla="*/ 0 h 5411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0701" h="5411926">
                <a:moveTo>
                  <a:pt x="566896" y="0"/>
                </a:moveTo>
                <a:lnTo>
                  <a:pt x="2800701" y="0"/>
                </a:lnTo>
                <a:lnTo>
                  <a:pt x="2800701" y="5411926"/>
                </a:lnTo>
                <a:lnTo>
                  <a:pt x="0" y="5411926"/>
                </a:lnTo>
                <a:lnTo>
                  <a:pt x="0" y="532368"/>
                </a:lnTo>
                <a:cubicBezTo>
                  <a:pt x="0" y="238210"/>
                  <a:pt x="253660" y="0"/>
                  <a:pt x="566896" y="0"/>
                </a:cubicBezTo>
                <a:close/>
              </a:path>
            </a:pathLst>
          </a:custGeom>
          <a:solidFill>
            <a:schemeClr val="bg2">
              <a:lumMod val="50000"/>
            </a:schemeClr>
          </a:solidFill>
        </p:spPr>
        <p:txBody>
          <a:bodyPr wrap="square">
            <a:noAutofit/>
          </a:bodyPr>
          <a:lstStyle/>
          <a:p>
            <a:endParaRPr lang="en-ID"/>
          </a:p>
        </p:txBody>
      </p:sp>
      <p:sp>
        <p:nvSpPr>
          <p:cNvPr id="10" name="Picture Placeholder 9">
            <a:extLst>
              <a:ext uri="{FF2B5EF4-FFF2-40B4-BE49-F238E27FC236}">
                <a16:creationId xmlns:a16="http://schemas.microsoft.com/office/drawing/2014/main" id="{22530F8C-7F1D-4A0E-8DD9-CDE4F83D5207}"/>
              </a:ext>
            </a:extLst>
          </p:cNvPr>
          <p:cNvSpPr>
            <a:spLocks noGrp="1"/>
          </p:cNvSpPr>
          <p:nvPr>
            <p:ph type="pic" sz="quarter" idx="11"/>
          </p:nvPr>
        </p:nvSpPr>
        <p:spPr>
          <a:xfrm>
            <a:off x="9391297" y="1446074"/>
            <a:ext cx="2800701" cy="4395921"/>
          </a:xfrm>
          <a:custGeom>
            <a:avLst/>
            <a:gdLst>
              <a:gd name="connsiteX0" fmla="*/ 566896 w 2800701"/>
              <a:gd name="connsiteY0" fmla="*/ 0 h 4395921"/>
              <a:gd name="connsiteX1" fmla="*/ 2800701 w 2800701"/>
              <a:gd name="connsiteY1" fmla="*/ 0 h 4395921"/>
              <a:gd name="connsiteX2" fmla="*/ 2800701 w 2800701"/>
              <a:gd name="connsiteY2" fmla="*/ 4395921 h 4395921"/>
              <a:gd name="connsiteX3" fmla="*/ 0 w 2800701"/>
              <a:gd name="connsiteY3" fmla="*/ 4395921 h 4395921"/>
              <a:gd name="connsiteX4" fmla="*/ 0 w 2800701"/>
              <a:gd name="connsiteY4" fmla="*/ 432424 h 4395921"/>
              <a:gd name="connsiteX5" fmla="*/ 566896 w 2800701"/>
              <a:gd name="connsiteY5" fmla="*/ 0 h 4395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0701" h="4395921">
                <a:moveTo>
                  <a:pt x="566896" y="0"/>
                </a:moveTo>
                <a:lnTo>
                  <a:pt x="2800701" y="0"/>
                </a:lnTo>
                <a:lnTo>
                  <a:pt x="2800701" y="4395921"/>
                </a:lnTo>
                <a:lnTo>
                  <a:pt x="0" y="4395921"/>
                </a:lnTo>
                <a:lnTo>
                  <a:pt x="0" y="432424"/>
                </a:lnTo>
                <a:cubicBezTo>
                  <a:pt x="0" y="193490"/>
                  <a:pt x="253660" y="0"/>
                  <a:pt x="566896" y="0"/>
                </a:cubicBezTo>
                <a:close/>
              </a:path>
            </a:pathLst>
          </a:custGeom>
          <a:solidFill>
            <a:schemeClr val="bg2">
              <a:lumMod val="50000"/>
            </a:schemeClr>
          </a:solidFill>
        </p:spPr>
        <p:txBody>
          <a:bodyPr wrap="square">
            <a:noAutofit/>
          </a:bodyPr>
          <a:lstStyle/>
          <a:p>
            <a:endParaRPr lang="en-ID"/>
          </a:p>
        </p:txBody>
      </p:sp>
    </p:spTree>
    <p:extLst>
      <p:ext uri="{BB962C8B-B14F-4D97-AF65-F5344CB8AC3E}">
        <p14:creationId xmlns:p14="http://schemas.microsoft.com/office/powerpoint/2010/main" val="17953306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FF08B375-C7B6-4118-A2AB-753CC421BDCA}"/>
              </a:ext>
            </a:extLst>
          </p:cNvPr>
          <p:cNvSpPr>
            <a:spLocks noGrp="1"/>
          </p:cNvSpPr>
          <p:nvPr>
            <p:ph type="pic" sz="quarter" idx="10"/>
          </p:nvPr>
        </p:nvSpPr>
        <p:spPr>
          <a:xfrm>
            <a:off x="1" y="1701119"/>
            <a:ext cx="5702301" cy="5156882"/>
          </a:xfrm>
          <a:custGeom>
            <a:avLst/>
            <a:gdLst>
              <a:gd name="connsiteX0" fmla="*/ 0 w 5702301"/>
              <a:gd name="connsiteY0" fmla="*/ 0 h 5156882"/>
              <a:gd name="connsiteX1" fmla="*/ 5001734 w 5702301"/>
              <a:gd name="connsiteY1" fmla="*/ 0 h 5156882"/>
              <a:gd name="connsiteX2" fmla="*/ 5702301 w 5702301"/>
              <a:gd name="connsiteY2" fmla="*/ 946079 h 5156882"/>
              <a:gd name="connsiteX3" fmla="*/ 5702301 w 5702301"/>
              <a:gd name="connsiteY3" fmla="*/ 5156882 h 5156882"/>
              <a:gd name="connsiteX4" fmla="*/ 0 w 5702301"/>
              <a:gd name="connsiteY4" fmla="*/ 5156882 h 5156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2301" h="5156882">
                <a:moveTo>
                  <a:pt x="0" y="0"/>
                </a:moveTo>
                <a:lnTo>
                  <a:pt x="5001734" y="0"/>
                </a:lnTo>
                <a:cubicBezTo>
                  <a:pt x="5388593" y="0"/>
                  <a:pt x="5702301" y="423645"/>
                  <a:pt x="5702301" y="946079"/>
                </a:cubicBezTo>
                <a:lnTo>
                  <a:pt x="5702301" y="5156882"/>
                </a:lnTo>
                <a:lnTo>
                  <a:pt x="0" y="5156882"/>
                </a:lnTo>
                <a:close/>
              </a:path>
            </a:pathLst>
          </a:custGeom>
          <a:solidFill>
            <a:schemeClr val="bg2">
              <a:lumMod val="50000"/>
            </a:schemeClr>
          </a:solidFill>
        </p:spPr>
        <p:txBody>
          <a:bodyPr wrap="square">
            <a:noAutofit/>
          </a:bodyPr>
          <a:lstStyle/>
          <a:p>
            <a:endParaRPr lang="en-ID"/>
          </a:p>
        </p:txBody>
      </p:sp>
    </p:spTree>
    <p:extLst>
      <p:ext uri="{BB962C8B-B14F-4D97-AF65-F5344CB8AC3E}">
        <p14:creationId xmlns:p14="http://schemas.microsoft.com/office/powerpoint/2010/main" val="2243319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DD25DABA-D26E-4444-A8A1-A6A654C40812}"/>
              </a:ext>
            </a:extLst>
          </p:cNvPr>
          <p:cNvSpPr>
            <a:spLocks noGrp="1"/>
          </p:cNvSpPr>
          <p:nvPr>
            <p:ph type="pic" sz="quarter" idx="10"/>
          </p:nvPr>
        </p:nvSpPr>
        <p:spPr>
          <a:xfrm>
            <a:off x="6807198" y="1790703"/>
            <a:ext cx="5384802" cy="3806311"/>
          </a:xfrm>
          <a:custGeom>
            <a:avLst/>
            <a:gdLst>
              <a:gd name="connsiteX0" fmla="*/ 661560 w 5384802"/>
              <a:gd name="connsiteY0" fmla="*/ 0 h 3806311"/>
              <a:gd name="connsiteX1" fmla="*/ 5384802 w 5384802"/>
              <a:gd name="connsiteY1" fmla="*/ 0 h 3806311"/>
              <a:gd name="connsiteX2" fmla="*/ 5384802 w 5384802"/>
              <a:gd name="connsiteY2" fmla="*/ 3806311 h 3806311"/>
              <a:gd name="connsiteX3" fmla="*/ 0 w 5384802"/>
              <a:gd name="connsiteY3" fmla="*/ 3806311 h 3806311"/>
              <a:gd name="connsiteX4" fmla="*/ 0 w 5384802"/>
              <a:gd name="connsiteY4" fmla="*/ 698304 h 3806311"/>
              <a:gd name="connsiteX5" fmla="*/ 661560 w 5384802"/>
              <a:gd name="connsiteY5" fmla="*/ 0 h 3806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4802" h="3806311">
                <a:moveTo>
                  <a:pt x="661560" y="0"/>
                </a:moveTo>
                <a:lnTo>
                  <a:pt x="5384802" y="0"/>
                </a:lnTo>
                <a:lnTo>
                  <a:pt x="5384802" y="3806311"/>
                </a:lnTo>
                <a:lnTo>
                  <a:pt x="0" y="3806311"/>
                </a:lnTo>
                <a:lnTo>
                  <a:pt x="0" y="698304"/>
                </a:lnTo>
                <a:cubicBezTo>
                  <a:pt x="0" y="312694"/>
                  <a:pt x="296242" y="0"/>
                  <a:pt x="661560" y="0"/>
                </a:cubicBezTo>
                <a:close/>
              </a:path>
            </a:pathLst>
          </a:custGeom>
          <a:solidFill>
            <a:schemeClr val="bg2">
              <a:lumMod val="50000"/>
            </a:schemeClr>
          </a:solidFill>
        </p:spPr>
        <p:txBody>
          <a:bodyPr wrap="square">
            <a:noAutofit/>
          </a:bodyPr>
          <a:lstStyle/>
          <a:p>
            <a:endParaRPr lang="en-ID"/>
          </a:p>
        </p:txBody>
      </p:sp>
    </p:spTree>
    <p:extLst>
      <p:ext uri="{BB962C8B-B14F-4D97-AF65-F5344CB8AC3E}">
        <p14:creationId xmlns:p14="http://schemas.microsoft.com/office/powerpoint/2010/main" val="3895776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E5ED4A1-FFE8-4C22-8BCC-B5311A73110C}"/>
              </a:ext>
            </a:extLst>
          </p:cNvPr>
          <p:cNvSpPr>
            <a:spLocks noGrp="1"/>
          </p:cNvSpPr>
          <p:nvPr>
            <p:ph type="pic" sz="quarter" idx="10"/>
          </p:nvPr>
        </p:nvSpPr>
        <p:spPr>
          <a:xfrm>
            <a:off x="1023182" y="1272782"/>
            <a:ext cx="5072818" cy="2156218"/>
          </a:xfrm>
          <a:custGeom>
            <a:avLst/>
            <a:gdLst>
              <a:gd name="connsiteX0" fmla="*/ 1793343 w 5072818"/>
              <a:gd name="connsiteY0" fmla="*/ 0 h 2156218"/>
              <a:gd name="connsiteX1" fmla="*/ 4750218 w 5072818"/>
              <a:gd name="connsiteY1" fmla="*/ 0 h 2156218"/>
              <a:gd name="connsiteX2" fmla="*/ 5072818 w 5072818"/>
              <a:gd name="connsiteY2" fmla="*/ 436445 h 2156218"/>
              <a:gd name="connsiteX3" fmla="*/ 5072818 w 5072818"/>
              <a:gd name="connsiteY3" fmla="*/ 2156217 h 2156218"/>
              <a:gd name="connsiteX4" fmla="*/ 2423981 w 5072818"/>
              <a:gd name="connsiteY4" fmla="*/ 2156217 h 2156218"/>
              <a:gd name="connsiteX5" fmla="*/ 2423981 w 5072818"/>
              <a:gd name="connsiteY5" fmla="*/ 2156218 h 2156218"/>
              <a:gd name="connsiteX6" fmla="*/ 0 w 5072818"/>
              <a:gd name="connsiteY6" fmla="*/ 2156218 h 2156218"/>
              <a:gd name="connsiteX7" fmla="*/ 0 w 5072818"/>
              <a:gd name="connsiteY7" fmla="*/ 1 h 2156218"/>
              <a:gd name="connsiteX8" fmla="*/ 1793343 w 5072818"/>
              <a:gd name="connsiteY8" fmla="*/ 1 h 2156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72818" h="2156218">
                <a:moveTo>
                  <a:pt x="1793343" y="0"/>
                </a:moveTo>
                <a:lnTo>
                  <a:pt x="4750218" y="0"/>
                </a:lnTo>
                <a:cubicBezTo>
                  <a:pt x="4928469" y="0"/>
                  <a:pt x="5072818" y="195290"/>
                  <a:pt x="5072818" y="436445"/>
                </a:cubicBezTo>
                <a:lnTo>
                  <a:pt x="5072818" y="2156217"/>
                </a:lnTo>
                <a:lnTo>
                  <a:pt x="2423981" y="2156217"/>
                </a:lnTo>
                <a:lnTo>
                  <a:pt x="2423981" y="2156218"/>
                </a:lnTo>
                <a:lnTo>
                  <a:pt x="0" y="2156218"/>
                </a:lnTo>
                <a:lnTo>
                  <a:pt x="0" y="1"/>
                </a:lnTo>
                <a:lnTo>
                  <a:pt x="1793343" y="1"/>
                </a:lnTo>
                <a:close/>
              </a:path>
            </a:pathLst>
          </a:custGeom>
          <a:solidFill>
            <a:schemeClr val="bg2">
              <a:lumMod val="50000"/>
            </a:schemeClr>
          </a:solidFill>
        </p:spPr>
        <p:txBody>
          <a:bodyPr wrap="square">
            <a:noAutofit/>
          </a:bodyPr>
          <a:lstStyle/>
          <a:p>
            <a:endParaRPr lang="en-ID"/>
          </a:p>
        </p:txBody>
      </p:sp>
      <p:sp>
        <p:nvSpPr>
          <p:cNvPr id="10" name="Picture Placeholder 9">
            <a:extLst>
              <a:ext uri="{FF2B5EF4-FFF2-40B4-BE49-F238E27FC236}">
                <a16:creationId xmlns:a16="http://schemas.microsoft.com/office/drawing/2014/main" id="{607594F3-A523-4219-A453-2DDDBEA759B5}"/>
              </a:ext>
            </a:extLst>
          </p:cNvPr>
          <p:cNvSpPr>
            <a:spLocks noGrp="1"/>
          </p:cNvSpPr>
          <p:nvPr>
            <p:ph type="pic" sz="quarter" idx="11"/>
          </p:nvPr>
        </p:nvSpPr>
        <p:spPr>
          <a:xfrm>
            <a:off x="0" y="3849037"/>
            <a:ext cx="5072818" cy="2156218"/>
          </a:xfrm>
          <a:custGeom>
            <a:avLst/>
            <a:gdLst>
              <a:gd name="connsiteX0" fmla="*/ 0 w 5072818"/>
              <a:gd name="connsiteY0" fmla="*/ 0 h 2156218"/>
              <a:gd name="connsiteX1" fmla="*/ 2423981 w 5072818"/>
              <a:gd name="connsiteY1" fmla="*/ 0 h 2156218"/>
              <a:gd name="connsiteX2" fmla="*/ 2423981 w 5072818"/>
              <a:gd name="connsiteY2" fmla="*/ 1 h 2156218"/>
              <a:gd name="connsiteX3" fmla="*/ 5072818 w 5072818"/>
              <a:gd name="connsiteY3" fmla="*/ 1 h 2156218"/>
              <a:gd name="connsiteX4" fmla="*/ 5072818 w 5072818"/>
              <a:gd name="connsiteY4" fmla="*/ 1719773 h 2156218"/>
              <a:gd name="connsiteX5" fmla="*/ 4750218 w 5072818"/>
              <a:gd name="connsiteY5" fmla="*/ 2156218 h 2156218"/>
              <a:gd name="connsiteX6" fmla="*/ 1793343 w 5072818"/>
              <a:gd name="connsiteY6" fmla="*/ 2156218 h 2156218"/>
              <a:gd name="connsiteX7" fmla="*/ 1793343 w 5072818"/>
              <a:gd name="connsiteY7" fmla="*/ 2156217 h 2156218"/>
              <a:gd name="connsiteX8" fmla="*/ 0 w 5072818"/>
              <a:gd name="connsiteY8" fmla="*/ 2156217 h 2156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72818" h="2156218">
                <a:moveTo>
                  <a:pt x="0" y="0"/>
                </a:moveTo>
                <a:lnTo>
                  <a:pt x="2423981" y="0"/>
                </a:lnTo>
                <a:lnTo>
                  <a:pt x="2423981" y="1"/>
                </a:lnTo>
                <a:lnTo>
                  <a:pt x="5072818" y="1"/>
                </a:lnTo>
                <a:lnTo>
                  <a:pt x="5072818" y="1719773"/>
                </a:lnTo>
                <a:cubicBezTo>
                  <a:pt x="5072818" y="1960929"/>
                  <a:pt x="4928469" y="2156218"/>
                  <a:pt x="4750218" y="2156218"/>
                </a:cubicBezTo>
                <a:lnTo>
                  <a:pt x="1793343" y="2156218"/>
                </a:lnTo>
                <a:lnTo>
                  <a:pt x="1793343" y="2156217"/>
                </a:lnTo>
                <a:lnTo>
                  <a:pt x="0" y="2156217"/>
                </a:lnTo>
                <a:close/>
              </a:path>
            </a:pathLst>
          </a:custGeom>
          <a:solidFill>
            <a:schemeClr val="bg2">
              <a:lumMod val="50000"/>
            </a:schemeClr>
          </a:solidFill>
        </p:spPr>
        <p:txBody>
          <a:bodyPr wrap="square">
            <a:noAutofit/>
          </a:bodyPr>
          <a:lstStyle/>
          <a:p>
            <a:endParaRPr lang="en-ID"/>
          </a:p>
        </p:txBody>
      </p:sp>
    </p:spTree>
    <p:extLst>
      <p:ext uri="{BB962C8B-B14F-4D97-AF65-F5344CB8AC3E}">
        <p14:creationId xmlns:p14="http://schemas.microsoft.com/office/powerpoint/2010/main" val="1391120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D88C0706-6403-4815-B1AD-CA400CB2FA4F}"/>
              </a:ext>
            </a:extLst>
          </p:cNvPr>
          <p:cNvSpPr>
            <a:spLocks noGrp="1"/>
          </p:cNvSpPr>
          <p:nvPr>
            <p:ph type="pic" sz="quarter" idx="10"/>
          </p:nvPr>
        </p:nvSpPr>
        <p:spPr>
          <a:xfrm>
            <a:off x="5727697" y="2184395"/>
            <a:ext cx="6464301" cy="4673603"/>
          </a:xfrm>
          <a:custGeom>
            <a:avLst/>
            <a:gdLst>
              <a:gd name="connsiteX0" fmla="*/ 794185 w 6464301"/>
              <a:gd name="connsiteY0" fmla="*/ 0 h 4673603"/>
              <a:gd name="connsiteX1" fmla="*/ 6464301 w 6464301"/>
              <a:gd name="connsiteY1" fmla="*/ 0 h 4673603"/>
              <a:gd name="connsiteX2" fmla="*/ 6464301 w 6464301"/>
              <a:gd name="connsiteY2" fmla="*/ 4673603 h 4673603"/>
              <a:gd name="connsiteX3" fmla="*/ 0 w 6464301"/>
              <a:gd name="connsiteY3" fmla="*/ 4673603 h 4673603"/>
              <a:gd name="connsiteX4" fmla="*/ 0 w 6464301"/>
              <a:gd name="connsiteY4" fmla="*/ 857417 h 4673603"/>
              <a:gd name="connsiteX5" fmla="*/ 794185 w 6464301"/>
              <a:gd name="connsiteY5" fmla="*/ 0 h 4673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4301" h="4673603">
                <a:moveTo>
                  <a:pt x="794185" y="0"/>
                </a:moveTo>
                <a:lnTo>
                  <a:pt x="6464301" y="0"/>
                </a:lnTo>
                <a:lnTo>
                  <a:pt x="6464301" y="4673603"/>
                </a:lnTo>
                <a:lnTo>
                  <a:pt x="0" y="4673603"/>
                </a:lnTo>
                <a:lnTo>
                  <a:pt x="0" y="857417"/>
                </a:lnTo>
                <a:cubicBezTo>
                  <a:pt x="0" y="383943"/>
                  <a:pt x="355630" y="0"/>
                  <a:pt x="794185" y="0"/>
                </a:cubicBezTo>
                <a:close/>
              </a:path>
            </a:pathLst>
          </a:custGeom>
          <a:solidFill>
            <a:schemeClr val="bg2">
              <a:lumMod val="50000"/>
            </a:schemeClr>
          </a:solidFill>
        </p:spPr>
        <p:txBody>
          <a:bodyPr wrap="square">
            <a:noAutofit/>
          </a:bodyPr>
          <a:lstStyle/>
          <a:p>
            <a:endParaRPr lang="en-ID"/>
          </a:p>
        </p:txBody>
      </p:sp>
    </p:spTree>
    <p:extLst>
      <p:ext uri="{BB962C8B-B14F-4D97-AF65-F5344CB8AC3E}">
        <p14:creationId xmlns:p14="http://schemas.microsoft.com/office/powerpoint/2010/main" val="4988762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778623D5-372A-42E7-9C5C-52747F7195DA}"/>
              </a:ext>
            </a:extLst>
          </p:cNvPr>
          <p:cNvSpPr>
            <a:spLocks noGrp="1"/>
          </p:cNvSpPr>
          <p:nvPr>
            <p:ph type="pic" sz="quarter" idx="10"/>
          </p:nvPr>
        </p:nvSpPr>
        <p:spPr>
          <a:xfrm>
            <a:off x="745690" y="1536700"/>
            <a:ext cx="2361369" cy="2122166"/>
          </a:xfrm>
          <a:custGeom>
            <a:avLst/>
            <a:gdLst>
              <a:gd name="connsiteX0" fmla="*/ 290111 w 2361369"/>
              <a:gd name="connsiteY0" fmla="*/ 0 h 2122166"/>
              <a:gd name="connsiteX1" fmla="*/ 2361366 w 2361369"/>
              <a:gd name="connsiteY1" fmla="*/ 0 h 2122166"/>
              <a:gd name="connsiteX2" fmla="*/ 2361366 w 2361369"/>
              <a:gd name="connsiteY2" fmla="*/ 887969 h 2122166"/>
              <a:gd name="connsiteX3" fmla="*/ 2361369 w 2361369"/>
              <a:gd name="connsiteY3" fmla="*/ 887969 h 2122166"/>
              <a:gd name="connsiteX4" fmla="*/ 2361369 w 2361369"/>
              <a:gd name="connsiteY4" fmla="*/ 1895741 h 2122166"/>
              <a:gd name="connsiteX5" fmla="*/ 2071259 w 2361369"/>
              <a:gd name="connsiteY5" fmla="*/ 2122166 h 2122166"/>
              <a:gd name="connsiteX6" fmla="*/ 3 w 2361369"/>
              <a:gd name="connsiteY6" fmla="*/ 2122165 h 2122166"/>
              <a:gd name="connsiteX7" fmla="*/ 3 w 2361369"/>
              <a:gd name="connsiteY7" fmla="*/ 1234197 h 2122166"/>
              <a:gd name="connsiteX8" fmla="*/ 0 w 2361369"/>
              <a:gd name="connsiteY8" fmla="*/ 1234197 h 2122166"/>
              <a:gd name="connsiteX9" fmla="*/ 0 w 2361369"/>
              <a:gd name="connsiteY9" fmla="*/ 226425 h 2122166"/>
              <a:gd name="connsiteX10" fmla="*/ 290111 w 2361369"/>
              <a:gd name="connsiteY10" fmla="*/ 0 h 2122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61369" h="2122166">
                <a:moveTo>
                  <a:pt x="290111" y="0"/>
                </a:moveTo>
                <a:lnTo>
                  <a:pt x="2361366" y="0"/>
                </a:lnTo>
                <a:lnTo>
                  <a:pt x="2361366" y="887969"/>
                </a:lnTo>
                <a:lnTo>
                  <a:pt x="2361369" y="887969"/>
                </a:lnTo>
                <a:lnTo>
                  <a:pt x="2361369" y="1895741"/>
                </a:lnTo>
                <a:cubicBezTo>
                  <a:pt x="2361369" y="2020775"/>
                  <a:pt x="2231460" y="2122166"/>
                  <a:pt x="2071259" y="2122166"/>
                </a:cubicBezTo>
                <a:lnTo>
                  <a:pt x="3" y="2122165"/>
                </a:lnTo>
                <a:lnTo>
                  <a:pt x="3" y="1234197"/>
                </a:lnTo>
                <a:lnTo>
                  <a:pt x="0" y="1234197"/>
                </a:lnTo>
                <a:lnTo>
                  <a:pt x="0" y="226425"/>
                </a:lnTo>
                <a:cubicBezTo>
                  <a:pt x="0" y="101392"/>
                  <a:pt x="129910" y="0"/>
                  <a:pt x="290111" y="0"/>
                </a:cubicBezTo>
                <a:close/>
              </a:path>
            </a:pathLst>
          </a:custGeom>
          <a:solidFill>
            <a:schemeClr val="bg2">
              <a:lumMod val="50000"/>
            </a:schemeClr>
          </a:solidFill>
        </p:spPr>
        <p:txBody>
          <a:bodyPr wrap="square">
            <a:noAutofit/>
          </a:bodyPr>
          <a:lstStyle/>
          <a:p>
            <a:endParaRPr lang="en-ID"/>
          </a:p>
        </p:txBody>
      </p:sp>
      <p:sp>
        <p:nvSpPr>
          <p:cNvPr id="11" name="Picture Placeholder 10">
            <a:extLst>
              <a:ext uri="{FF2B5EF4-FFF2-40B4-BE49-F238E27FC236}">
                <a16:creationId xmlns:a16="http://schemas.microsoft.com/office/drawing/2014/main" id="{41553B9A-7FEB-407E-9D78-A4B37FC929CD}"/>
              </a:ext>
            </a:extLst>
          </p:cNvPr>
          <p:cNvSpPr>
            <a:spLocks noGrp="1"/>
          </p:cNvSpPr>
          <p:nvPr>
            <p:ph type="pic" sz="quarter" idx="11"/>
          </p:nvPr>
        </p:nvSpPr>
        <p:spPr>
          <a:xfrm>
            <a:off x="3457140" y="1536700"/>
            <a:ext cx="2361369" cy="2122166"/>
          </a:xfrm>
          <a:custGeom>
            <a:avLst/>
            <a:gdLst>
              <a:gd name="connsiteX0" fmla="*/ 290111 w 2361369"/>
              <a:gd name="connsiteY0" fmla="*/ 0 h 2122166"/>
              <a:gd name="connsiteX1" fmla="*/ 2361366 w 2361369"/>
              <a:gd name="connsiteY1" fmla="*/ 0 h 2122166"/>
              <a:gd name="connsiteX2" fmla="*/ 2361366 w 2361369"/>
              <a:gd name="connsiteY2" fmla="*/ 887969 h 2122166"/>
              <a:gd name="connsiteX3" fmla="*/ 2361369 w 2361369"/>
              <a:gd name="connsiteY3" fmla="*/ 887969 h 2122166"/>
              <a:gd name="connsiteX4" fmla="*/ 2361369 w 2361369"/>
              <a:gd name="connsiteY4" fmla="*/ 1895741 h 2122166"/>
              <a:gd name="connsiteX5" fmla="*/ 2071259 w 2361369"/>
              <a:gd name="connsiteY5" fmla="*/ 2122166 h 2122166"/>
              <a:gd name="connsiteX6" fmla="*/ 3 w 2361369"/>
              <a:gd name="connsiteY6" fmla="*/ 2122165 h 2122166"/>
              <a:gd name="connsiteX7" fmla="*/ 3 w 2361369"/>
              <a:gd name="connsiteY7" fmla="*/ 1234197 h 2122166"/>
              <a:gd name="connsiteX8" fmla="*/ 0 w 2361369"/>
              <a:gd name="connsiteY8" fmla="*/ 1234197 h 2122166"/>
              <a:gd name="connsiteX9" fmla="*/ 0 w 2361369"/>
              <a:gd name="connsiteY9" fmla="*/ 226425 h 2122166"/>
              <a:gd name="connsiteX10" fmla="*/ 290111 w 2361369"/>
              <a:gd name="connsiteY10" fmla="*/ 0 h 2122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61369" h="2122166">
                <a:moveTo>
                  <a:pt x="290111" y="0"/>
                </a:moveTo>
                <a:lnTo>
                  <a:pt x="2361366" y="0"/>
                </a:lnTo>
                <a:lnTo>
                  <a:pt x="2361366" y="887969"/>
                </a:lnTo>
                <a:lnTo>
                  <a:pt x="2361369" y="887969"/>
                </a:lnTo>
                <a:lnTo>
                  <a:pt x="2361369" y="1895741"/>
                </a:lnTo>
                <a:cubicBezTo>
                  <a:pt x="2361369" y="2020775"/>
                  <a:pt x="2231460" y="2122166"/>
                  <a:pt x="2071259" y="2122166"/>
                </a:cubicBezTo>
                <a:lnTo>
                  <a:pt x="3" y="2122165"/>
                </a:lnTo>
                <a:lnTo>
                  <a:pt x="3" y="1234197"/>
                </a:lnTo>
                <a:lnTo>
                  <a:pt x="0" y="1234197"/>
                </a:lnTo>
                <a:lnTo>
                  <a:pt x="0" y="226425"/>
                </a:lnTo>
                <a:cubicBezTo>
                  <a:pt x="0" y="101392"/>
                  <a:pt x="129910" y="0"/>
                  <a:pt x="290111" y="0"/>
                </a:cubicBezTo>
                <a:close/>
              </a:path>
            </a:pathLst>
          </a:custGeom>
          <a:solidFill>
            <a:schemeClr val="bg2">
              <a:lumMod val="50000"/>
            </a:schemeClr>
          </a:solidFill>
        </p:spPr>
        <p:txBody>
          <a:bodyPr wrap="square">
            <a:noAutofit/>
          </a:bodyPr>
          <a:lstStyle/>
          <a:p>
            <a:endParaRPr lang="en-ID"/>
          </a:p>
        </p:txBody>
      </p:sp>
      <p:sp>
        <p:nvSpPr>
          <p:cNvPr id="14" name="Picture Placeholder 13">
            <a:extLst>
              <a:ext uri="{FF2B5EF4-FFF2-40B4-BE49-F238E27FC236}">
                <a16:creationId xmlns:a16="http://schemas.microsoft.com/office/drawing/2014/main" id="{ADC62783-9B85-4AE6-AC76-4D5D73B024FC}"/>
              </a:ext>
            </a:extLst>
          </p:cNvPr>
          <p:cNvSpPr>
            <a:spLocks noGrp="1"/>
          </p:cNvSpPr>
          <p:nvPr>
            <p:ph type="pic" sz="quarter" idx="12"/>
          </p:nvPr>
        </p:nvSpPr>
        <p:spPr>
          <a:xfrm>
            <a:off x="745690" y="3849037"/>
            <a:ext cx="5072818" cy="2156218"/>
          </a:xfrm>
          <a:custGeom>
            <a:avLst/>
            <a:gdLst>
              <a:gd name="connsiteX0" fmla="*/ 2648837 w 5072818"/>
              <a:gd name="connsiteY0" fmla="*/ 0 h 2156218"/>
              <a:gd name="connsiteX1" fmla="*/ 5072818 w 5072818"/>
              <a:gd name="connsiteY1" fmla="*/ 0 h 2156218"/>
              <a:gd name="connsiteX2" fmla="*/ 5072818 w 5072818"/>
              <a:gd name="connsiteY2" fmla="*/ 2156217 h 2156218"/>
              <a:gd name="connsiteX3" fmla="*/ 3279475 w 5072818"/>
              <a:gd name="connsiteY3" fmla="*/ 2156217 h 2156218"/>
              <a:gd name="connsiteX4" fmla="*/ 3279475 w 5072818"/>
              <a:gd name="connsiteY4" fmla="*/ 2156218 h 2156218"/>
              <a:gd name="connsiteX5" fmla="*/ 322600 w 5072818"/>
              <a:gd name="connsiteY5" fmla="*/ 2156218 h 2156218"/>
              <a:gd name="connsiteX6" fmla="*/ 0 w 5072818"/>
              <a:gd name="connsiteY6" fmla="*/ 1719773 h 2156218"/>
              <a:gd name="connsiteX7" fmla="*/ 0 w 5072818"/>
              <a:gd name="connsiteY7" fmla="*/ 1 h 2156218"/>
              <a:gd name="connsiteX8" fmla="*/ 2648837 w 5072818"/>
              <a:gd name="connsiteY8" fmla="*/ 1 h 2156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72818" h="2156218">
                <a:moveTo>
                  <a:pt x="2648837" y="0"/>
                </a:moveTo>
                <a:lnTo>
                  <a:pt x="5072818" y="0"/>
                </a:lnTo>
                <a:lnTo>
                  <a:pt x="5072818" y="2156217"/>
                </a:lnTo>
                <a:lnTo>
                  <a:pt x="3279475" y="2156217"/>
                </a:lnTo>
                <a:lnTo>
                  <a:pt x="3279475" y="2156218"/>
                </a:lnTo>
                <a:lnTo>
                  <a:pt x="322600" y="2156218"/>
                </a:lnTo>
                <a:cubicBezTo>
                  <a:pt x="144349" y="2156218"/>
                  <a:pt x="0" y="1960929"/>
                  <a:pt x="0" y="1719773"/>
                </a:cubicBezTo>
                <a:lnTo>
                  <a:pt x="0" y="1"/>
                </a:lnTo>
                <a:lnTo>
                  <a:pt x="2648837" y="1"/>
                </a:lnTo>
                <a:close/>
              </a:path>
            </a:pathLst>
          </a:custGeom>
          <a:solidFill>
            <a:schemeClr val="bg2">
              <a:lumMod val="50000"/>
            </a:schemeClr>
          </a:solidFill>
        </p:spPr>
        <p:txBody>
          <a:bodyPr wrap="square">
            <a:noAutofit/>
          </a:bodyPr>
          <a:lstStyle/>
          <a:p>
            <a:endParaRPr lang="en-ID"/>
          </a:p>
        </p:txBody>
      </p:sp>
    </p:spTree>
    <p:extLst>
      <p:ext uri="{BB962C8B-B14F-4D97-AF65-F5344CB8AC3E}">
        <p14:creationId xmlns:p14="http://schemas.microsoft.com/office/powerpoint/2010/main" val="32210910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6BF9B84-6976-4CAC-B8C9-E444288CAEFA}"/>
              </a:ext>
            </a:extLst>
          </p:cNvPr>
          <p:cNvSpPr/>
          <p:nvPr userDrawn="1"/>
        </p:nvSpPr>
        <p:spPr>
          <a:xfrm>
            <a:off x="0" y="3767228"/>
            <a:ext cx="12192000" cy="3090771"/>
          </a:xfrm>
          <a:prstGeom prst="rect">
            <a:avLst/>
          </a:prstGeom>
          <a:gradFill>
            <a:gsLst>
              <a:gs pos="0">
                <a:srgbClr val="123358"/>
              </a:gs>
              <a:gs pos="100000">
                <a:srgbClr val="228CC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7" name="Picture Placeholder 6">
            <a:extLst>
              <a:ext uri="{FF2B5EF4-FFF2-40B4-BE49-F238E27FC236}">
                <a16:creationId xmlns:a16="http://schemas.microsoft.com/office/drawing/2014/main" id="{572E0F23-34AE-406D-8A7A-E105E005D05A}"/>
              </a:ext>
            </a:extLst>
          </p:cNvPr>
          <p:cNvSpPr>
            <a:spLocks noGrp="1"/>
          </p:cNvSpPr>
          <p:nvPr>
            <p:ph type="pic" sz="quarter" idx="10"/>
          </p:nvPr>
        </p:nvSpPr>
        <p:spPr>
          <a:xfrm>
            <a:off x="1028401" y="1816102"/>
            <a:ext cx="10106325" cy="3962399"/>
          </a:xfrm>
          <a:custGeom>
            <a:avLst/>
            <a:gdLst>
              <a:gd name="connsiteX0" fmla="*/ 692410 w 10106325"/>
              <a:gd name="connsiteY0" fmla="*/ 0 h 3962399"/>
              <a:gd name="connsiteX1" fmla="*/ 5635908 w 10106325"/>
              <a:gd name="connsiteY1" fmla="*/ 0 h 3962399"/>
              <a:gd name="connsiteX2" fmla="*/ 5635908 w 10106325"/>
              <a:gd name="connsiteY2" fmla="*/ 1 h 3962399"/>
              <a:gd name="connsiteX3" fmla="*/ 10106325 w 10106325"/>
              <a:gd name="connsiteY3" fmla="*/ 1 h 3962399"/>
              <a:gd name="connsiteX4" fmla="*/ 10106325 w 10106325"/>
              <a:gd name="connsiteY4" fmla="*/ 3235460 h 3962399"/>
              <a:gd name="connsiteX5" fmla="*/ 9413915 w 10106325"/>
              <a:gd name="connsiteY5" fmla="*/ 3962399 h 3962399"/>
              <a:gd name="connsiteX6" fmla="*/ 4470417 w 10106325"/>
              <a:gd name="connsiteY6" fmla="*/ 3962399 h 3962399"/>
              <a:gd name="connsiteX7" fmla="*/ 4470417 w 10106325"/>
              <a:gd name="connsiteY7" fmla="*/ 3962398 h 3962399"/>
              <a:gd name="connsiteX8" fmla="*/ 0 w 10106325"/>
              <a:gd name="connsiteY8" fmla="*/ 3962398 h 3962399"/>
              <a:gd name="connsiteX9" fmla="*/ 0 w 10106325"/>
              <a:gd name="connsiteY9" fmla="*/ 726939 h 3962399"/>
              <a:gd name="connsiteX10" fmla="*/ 692410 w 10106325"/>
              <a:gd name="connsiteY10" fmla="*/ 0 h 3962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06325" h="3962399">
                <a:moveTo>
                  <a:pt x="692410" y="0"/>
                </a:moveTo>
                <a:lnTo>
                  <a:pt x="5635908" y="0"/>
                </a:lnTo>
                <a:lnTo>
                  <a:pt x="5635908" y="1"/>
                </a:lnTo>
                <a:lnTo>
                  <a:pt x="10106325" y="1"/>
                </a:lnTo>
                <a:lnTo>
                  <a:pt x="10106325" y="3235460"/>
                </a:lnTo>
                <a:cubicBezTo>
                  <a:pt x="10106325" y="3636883"/>
                  <a:pt x="9796269" y="3962399"/>
                  <a:pt x="9413915" y="3962399"/>
                </a:cubicBezTo>
                <a:lnTo>
                  <a:pt x="4470417" y="3962399"/>
                </a:lnTo>
                <a:lnTo>
                  <a:pt x="4470417" y="3962398"/>
                </a:lnTo>
                <a:lnTo>
                  <a:pt x="0" y="3962398"/>
                </a:lnTo>
                <a:lnTo>
                  <a:pt x="0" y="726939"/>
                </a:lnTo>
                <a:cubicBezTo>
                  <a:pt x="0" y="325516"/>
                  <a:pt x="310056" y="0"/>
                  <a:pt x="692410" y="0"/>
                </a:cubicBezTo>
                <a:close/>
              </a:path>
            </a:pathLst>
          </a:custGeom>
          <a:solidFill>
            <a:schemeClr val="bg2">
              <a:lumMod val="50000"/>
            </a:schemeClr>
          </a:solidFill>
        </p:spPr>
        <p:txBody>
          <a:bodyPr wrap="square">
            <a:noAutofit/>
          </a:bodyPr>
          <a:lstStyle/>
          <a:p>
            <a:endParaRPr lang="en-ID"/>
          </a:p>
        </p:txBody>
      </p:sp>
    </p:spTree>
    <p:extLst>
      <p:ext uri="{BB962C8B-B14F-4D97-AF65-F5344CB8AC3E}">
        <p14:creationId xmlns:p14="http://schemas.microsoft.com/office/powerpoint/2010/main" val="41762437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41DA87C6-C4E9-4F3D-9059-D03197E22DE4}"/>
              </a:ext>
            </a:extLst>
          </p:cNvPr>
          <p:cNvSpPr>
            <a:spLocks noGrp="1"/>
          </p:cNvSpPr>
          <p:nvPr>
            <p:ph type="pic" sz="quarter" idx="10"/>
          </p:nvPr>
        </p:nvSpPr>
        <p:spPr>
          <a:xfrm>
            <a:off x="3724513" y="3886199"/>
            <a:ext cx="8467486" cy="2971794"/>
          </a:xfrm>
          <a:custGeom>
            <a:avLst/>
            <a:gdLst>
              <a:gd name="connsiteX0" fmla="*/ 582427 w 8467486"/>
              <a:gd name="connsiteY0" fmla="*/ 0 h 2971794"/>
              <a:gd name="connsiteX1" fmla="*/ 4740706 w 8467486"/>
              <a:gd name="connsiteY1" fmla="*/ 0 h 2971794"/>
              <a:gd name="connsiteX2" fmla="*/ 4740706 w 8467486"/>
              <a:gd name="connsiteY2" fmla="*/ 1 h 2971794"/>
              <a:gd name="connsiteX3" fmla="*/ 8467486 w 8467486"/>
              <a:gd name="connsiteY3" fmla="*/ 1 h 2971794"/>
              <a:gd name="connsiteX4" fmla="*/ 8467486 w 8467486"/>
              <a:gd name="connsiteY4" fmla="*/ 2971794 h 2971794"/>
              <a:gd name="connsiteX5" fmla="*/ 4740706 w 8467486"/>
              <a:gd name="connsiteY5" fmla="*/ 2971794 h 2971794"/>
              <a:gd name="connsiteX6" fmla="*/ 0 w 8467486"/>
              <a:gd name="connsiteY6" fmla="*/ 2971794 h 2971794"/>
              <a:gd name="connsiteX7" fmla="*/ 0 w 8467486"/>
              <a:gd name="connsiteY7" fmla="*/ 545204 h 2971794"/>
              <a:gd name="connsiteX8" fmla="*/ 582427 w 8467486"/>
              <a:gd name="connsiteY8" fmla="*/ 0 h 2971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67486" h="2971794">
                <a:moveTo>
                  <a:pt x="582427" y="0"/>
                </a:moveTo>
                <a:lnTo>
                  <a:pt x="4740706" y="0"/>
                </a:lnTo>
                <a:lnTo>
                  <a:pt x="4740706" y="1"/>
                </a:lnTo>
                <a:lnTo>
                  <a:pt x="8467486" y="1"/>
                </a:lnTo>
                <a:lnTo>
                  <a:pt x="8467486" y="2971794"/>
                </a:lnTo>
                <a:lnTo>
                  <a:pt x="4740706" y="2971794"/>
                </a:lnTo>
                <a:lnTo>
                  <a:pt x="0" y="2971794"/>
                </a:lnTo>
                <a:lnTo>
                  <a:pt x="0" y="545204"/>
                </a:lnTo>
                <a:cubicBezTo>
                  <a:pt x="0" y="244137"/>
                  <a:pt x="260807" y="0"/>
                  <a:pt x="582427" y="0"/>
                </a:cubicBezTo>
                <a:close/>
              </a:path>
            </a:pathLst>
          </a:custGeom>
          <a:solidFill>
            <a:schemeClr val="bg2">
              <a:lumMod val="50000"/>
            </a:schemeClr>
          </a:solidFill>
        </p:spPr>
        <p:txBody>
          <a:bodyPr wrap="square">
            <a:noAutofit/>
          </a:bodyPr>
          <a:lstStyle/>
          <a:p>
            <a:endParaRPr lang="en-ID"/>
          </a:p>
        </p:txBody>
      </p:sp>
    </p:spTree>
    <p:extLst>
      <p:ext uri="{BB962C8B-B14F-4D97-AF65-F5344CB8AC3E}">
        <p14:creationId xmlns:p14="http://schemas.microsoft.com/office/powerpoint/2010/main" val="29068971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37B14321-636B-47F2-8CBF-EE01EADCAF8B}"/>
              </a:ext>
            </a:extLst>
          </p:cNvPr>
          <p:cNvSpPr>
            <a:spLocks noGrp="1"/>
          </p:cNvSpPr>
          <p:nvPr>
            <p:ph type="pic" sz="quarter" idx="10"/>
          </p:nvPr>
        </p:nvSpPr>
        <p:spPr>
          <a:xfrm>
            <a:off x="-1" y="1624013"/>
            <a:ext cx="12192001" cy="4167187"/>
          </a:xfrm>
          <a:custGeom>
            <a:avLst/>
            <a:gdLst>
              <a:gd name="connsiteX0" fmla="*/ 0 w 12192001"/>
              <a:gd name="connsiteY0" fmla="*/ 0 h 4167187"/>
              <a:gd name="connsiteX1" fmla="*/ 12192001 w 12192001"/>
              <a:gd name="connsiteY1" fmla="*/ 0 h 4167187"/>
              <a:gd name="connsiteX2" fmla="*/ 12192001 w 12192001"/>
              <a:gd name="connsiteY2" fmla="*/ 4167187 h 4167187"/>
              <a:gd name="connsiteX3" fmla="*/ 0 w 12192001"/>
              <a:gd name="connsiteY3" fmla="*/ 4167187 h 4167187"/>
            </a:gdLst>
            <a:ahLst/>
            <a:cxnLst>
              <a:cxn ang="0">
                <a:pos x="connsiteX0" y="connsiteY0"/>
              </a:cxn>
              <a:cxn ang="0">
                <a:pos x="connsiteX1" y="connsiteY1"/>
              </a:cxn>
              <a:cxn ang="0">
                <a:pos x="connsiteX2" y="connsiteY2"/>
              </a:cxn>
              <a:cxn ang="0">
                <a:pos x="connsiteX3" y="connsiteY3"/>
              </a:cxn>
            </a:cxnLst>
            <a:rect l="l" t="t" r="r" b="b"/>
            <a:pathLst>
              <a:path w="12192001" h="4167187">
                <a:moveTo>
                  <a:pt x="0" y="0"/>
                </a:moveTo>
                <a:lnTo>
                  <a:pt x="12192001" y="0"/>
                </a:lnTo>
                <a:lnTo>
                  <a:pt x="12192001" y="4167187"/>
                </a:lnTo>
                <a:lnTo>
                  <a:pt x="0" y="4167187"/>
                </a:lnTo>
                <a:close/>
              </a:path>
            </a:pathLst>
          </a:custGeom>
          <a:solidFill>
            <a:schemeClr val="bg2">
              <a:lumMod val="50000"/>
            </a:schemeClr>
          </a:solidFill>
        </p:spPr>
        <p:txBody>
          <a:bodyPr wrap="square">
            <a:noAutofit/>
          </a:bodyPr>
          <a:lstStyle/>
          <a:p>
            <a:endParaRPr lang="en-ID"/>
          </a:p>
        </p:txBody>
      </p:sp>
    </p:spTree>
    <p:extLst>
      <p:ext uri="{BB962C8B-B14F-4D97-AF65-F5344CB8AC3E}">
        <p14:creationId xmlns:p14="http://schemas.microsoft.com/office/powerpoint/2010/main" val="1828998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099AD62-B9E5-475C-B6C0-E056EA212D50}"/>
              </a:ext>
            </a:extLst>
          </p:cNvPr>
          <p:cNvSpPr>
            <a:spLocks noGrp="1"/>
          </p:cNvSpPr>
          <p:nvPr>
            <p:ph type="pic" sz="quarter" idx="10"/>
          </p:nvPr>
        </p:nvSpPr>
        <p:spPr>
          <a:xfrm>
            <a:off x="6095999" y="1549401"/>
            <a:ext cx="6096001" cy="4051099"/>
          </a:xfrm>
          <a:custGeom>
            <a:avLst/>
            <a:gdLst>
              <a:gd name="connsiteX0" fmla="*/ 748935 w 6096001"/>
              <a:gd name="connsiteY0" fmla="*/ 0 h 4051099"/>
              <a:gd name="connsiteX1" fmla="*/ 6096001 w 6096001"/>
              <a:gd name="connsiteY1" fmla="*/ 0 h 4051099"/>
              <a:gd name="connsiteX2" fmla="*/ 6096001 w 6096001"/>
              <a:gd name="connsiteY2" fmla="*/ 4051099 h 4051099"/>
              <a:gd name="connsiteX3" fmla="*/ 0 w 6096001"/>
              <a:gd name="connsiteY3" fmla="*/ 4051099 h 4051099"/>
              <a:gd name="connsiteX4" fmla="*/ 0 w 6096001"/>
              <a:gd name="connsiteY4" fmla="*/ 743212 h 4051099"/>
              <a:gd name="connsiteX5" fmla="*/ 748935 w 6096001"/>
              <a:gd name="connsiteY5" fmla="*/ 0 h 4051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1" h="4051099">
                <a:moveTo>
                  <a:pt x="748935" y="0"/>
                </a:moveTo>
                <a:lnTo>
                  <a:pt x="6096001" y="0"/>
                </a:lnTo>
                <a:lnTo>
                  <a:pt x="6096001" y="4051099"/>
                </a:lnTo>
                <a:lnTo>
                  <a:pt x="0" y="4051099"/>
                </a:lnTo>
                <a:lnTo>
                  <a:pt x="0" y="743212"/>
                </a:lnTo>
                <a:cubicBezTo>
                  <a:pt x="0" y="332803"/>
                  <a:pt x="335367" y="0"/>
                  <a:pt x="748935" y="0"/>
                </a:cubicBezTo>
                <a:close/>
              </a:path>
            </a:pathLst>
          </a:custGeom>
          <a:solidFill>
            <a:schemeClr val="bg2">
              <a:lumMod val="50000"/>
            </a:schemeClr>
          </a:solidFill>
        </p:spPr>
        <p:txBody>
          <a:bodyPr wrap="square">
            <a:noAutofit/>
          </a:bodyPr>
          <a:lstStyle/>
          <a:p>
            <a:endParaRPr lang="en-ID"/>
          </a:p>
        </p:txBody>
      </p:sp>
    </p:spTree>
    <p:extLst>
      <p:ext uri="{BB962C8B-B14F-4D97-AF65-F5344CB8AC3E}">
        <p14:creationId xmlns:p14="http://schemas.microsoft.com/office/powerpoint/2010/main" val="36381744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37B14321-636B-47F2-8CBF-EE01EADCAF8B}"/>
              </a:ext>
            </a:extLst>
          </p:cNvPr>
          <p:cNvSpPr>
            <a:spLocks noGrp="1"/>
          </p:cNvSpPr>
          <p:nvPr>
            <p:ph type="pic" sz="quarter" idx="10"/>
          </p:nvPr>
        </p:nvSpPr>
        <p:spPr>
          <a:xfrm>
            <a:off x="-1" y="1624013"/>
            <a:ext cx="12192001" cy="4167187"/>
          </a:xfrm>
          <a:custGeom>
            <a:avLst/>
            <a:gdLst>
              <a:gd name="connsiteX0" fmla="*/ 0 w 12192001"/>
              <a:gd name="connsiteY0" fmla="*/ 0 h 4167187"/>
              <a:gd name="connsiteX1" fmla="*/ 12192001 w 12192001"/>
              <a:gd name="connsiteY1" fmla="*/ 0 h 4167187"/>
              <a:gd name="connsiteX2" fmla="*/ 12192001 w 12192001"/>
              <a:gd name="connsiteY2" fmla="*/ 4167187 h 4167187"/>
              <a:gd name="connsiteX3" fmla="*/ 0 w 12192001"/>
              <a:gd name="connsiteY3" fmla="*/ 4167187 h 4167187"/>
            </a:gdLst>
            <a:ahLst/>
            <a:cxnLst>
              <a:cxn ang="0">
                <a:pos x="connsiteX0" y="connsiteY0"/>
              </a:cxn>
              <a:cxn ang="0">
                <a:pos x="connsiteX1" y="connsiteY1"/>
              </a:cxn>
              <a:cxn ang="0">
                <a:pos x="connsiteX2" y="connsiteY2"/>
              </a:cxn>
              <a:cxn ang="0">
                <a:pos x="connsiteX3" y="connsiteY3"/>
              </a:cxn>
            </a:cxnLst>
            <a:rect l="l" t="t" r="r" b="b"/>
            <a:pathLst>
              <a:path w="12192001" h="4167187">
                <a:moveTo>
                  <a:pt x="0" y="0"/>
                </a:moveTo>
                <a:lnTo>
                  <a:pt x="12192001" y="0"/>
                </a:lnTo>
                <a:lnTo>
                  <a:pt x="12192001" y="4167187"/>
                </a:lnTo>
                <a:lnTo>
                  <a:pt x="0" y="4167187"/>
                </a:lnTo>
                <a:close/>
              </a:path>
            </a:pathLst>
          </a:custGeom>
          <a:solidFill>
            <a:schemeClr val="bg2">
              <a:lumMod val="50000"/>
            </a:schemeClr>
          </a:solidFill>
        </p:spPr>
        <p:txBody>
          <a:bodyPr wrap="square">
            <a:noAutofit/>
          </a:bodyPr>
          <a:lstStyle/>
          <a:p>
            <a:endParaRPr lang="en-ID"/>
          </a:p>
        </p:txBody>
      </p:sp>
    </p:spTree>
    <p:extLst>
      <p:ext uri="{BB962C8B-B14F-4D97-AF65-F5344CB8AC3E}">
        <p14:creationId xmlns:p14="http://schemas.microsoft.com/office/powerpoint/2010/main" val="2546380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37B14321-636B-47F2-8CBF-EE01EADCAF8B}"/>
              </a:ext>
            </a:extLst>
          </p:cNvPr>
          <p:cNvSpPr>
            <a:spLocks noGrp="1"/>
          </p:cNvSpPr>
          <p:nvPr>
            <p:ph type="pic" sz="quarter" idx="10"/>
          </p:nvPr>
        </p:nvSpPr>
        <p:spPr>
          <a:xfrm>
            <a:off x="-1" y="1624013"/>
            <a:ext cx="12192001" cy="4167187"/>
          </a:xfrm>
          <a:custGeom>
            <a:avLst/>
            <a:gdLst>
              <a:gd name="connsiteX0" fmla="*/ 0 w 12192001"/>
              <a:gd name="connsiteY0" fmla="*/ 0 h 4167187"/>
              <a:gd name="connsiteX1" fmla="*/ 12192001 w 12192001"/>
              <a:gd name="connsiteY1" fmla="*/ 0 h 4167187"/>
              <a:gd name="connsiteX2" fmla="*/ 12192001 w 12192001"/>
              <a:gd name="connsiteY2" fmla="*/ 4167187 h 4167187"/>
              <a:gd name="connsiteX3" fmla="*/ 0 w 12192001"/>
              <a:gd name="connsiteY3" fmla="*/ 4167187 h 4167187"/>
            </a:gdLst>
            <a:ahLst/>
            <a:cxnLst>
              <a:cxn ang="0">
                <a:pos x="connsiteX0" y="connsiteY0"/>
              </a:cxn>
              <a:cxn ang="0">
                <a:pos x="connsiteX1" y="connsiteY1"/>
              </a:cxn>
              <a:cxn ang="0">
                <a:pos x="connsiteX2" y="connsiteY2"/>
              </a:cxn>
              <a:cxn ang="0">
                <a:pos x="connsiteX3" y="connsiteY3"/>
              </a:cxn>
            </a:cxnLst>
            <a:rect l="l" t="t" r="r" b="b"/>
            <a:pathLst>
              <a:path w="12192001" h="4167187">
                <a:moveTo>
                  <a:pt x="0" y="0"/>
                </a:moveTo>
                <a:lnTo>
                  <a:pt x="12192001" y="0"/>
                </a:lnTo>
                <a:lnTo>
                  <a:pt x="12192001" y="4167187"/>
                </a:lnTo>
                <a:lnTo>
                  <a:pt x="0" y="4167187"/>
                </a:lnTo>
                <a:close/>
              </a:path>
            </a:pathLst>
          </a:custGeom>
          <a:solidFill>
            <a:schemeClr val="bg2">
              <a:lumMod val="50000"/>
            </a:schemeClr>
          </a:solidFill>
        </p:spPr>
        <p:txBody>
          <a:bodyPr wrap="square">
            <a:noAutofit/>
          </a:bodyPr>
          <a:lstStyle/>
          <a:p>
            <a:endParaRPr lang="en-ID"/>
          </a:p>
        </p:txBody>
      </p:sp>
    </p:spTree>
    <p:extLst>
      <p:ext uri="{BB962C8B-B14F-4D97-AF65-F5344CB8AC3E}">
        <p14:creationId xmlns:p14="http://schemas.microsoft.com/office/powerpoint/2010/main" val="29266375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37B14321-636B-47F2-8CBF-EE01EADCAF8B}"/>
              </a:ext>
            </a:extLst>
          </p:cNvPr>
          <p:cNvSpPr>
            <a:spLocks noGrp="1"/>
          </p:cNvSpPr>
          <p:nvPr>
            <p:ph type="pic" sz="quarter" idx="10"/>
          </p:nvPr>
        </p:nvSpPr>
        <p:spPr>
          <a:xfrm>
            <a:off x="-1" y="1624013"/>
            <a:ext cx="12192001" cy="4167187"/>
          </a:xfrm>
          <a:custGeom>
            <a:avLst/>
            <a:gdLst>
              <a:gd name="connsiteX0" fmla="*/ 0 w 12192001"/>
              <a:gd name="connsiteY0" fmla="*/ 0 h 4167187"/>
              <a:gd name="connsiteX1" fmla="*/ 12192001 w 12192001"/>
              <a:gd name="connsiteY1" fmla="*/ 0 h 4167187"/>
              <a:gd name="connsiteX2" fmla="*/ 12192001 w 12192001"/>
              <a:gd name="connsiteY2" fmla="*/ 4167187 h 4167187"/>
              <a:gd name="connsiteX3" fmla="*/ 0 w 12192001"/>
              <a:gd name="connsiteY3" fmla="*/ 4167187 h 4167187"/>
            </a:gdLst>
            <a:ahLst/>
            <a:cxnLst>
              <a:cxn ang="0">
                <a:pos x="connsiteX0" y="connsiteY0"/>
              </a:cxn>
              <a:cxn ang="0">
                <a:pos x="connsiteX1" y="connsiteY1"/>
              </a:cxn>
              <a:cxn ang="0">
                <a:pos x="connsiteX2" y="connsiteY2"/>
              </a:cxn>
              <a:cxn ang="0">
                <a:pos x="connsiteX3" y="connsiteY3"/>
              </a:cxn>
            </a:cxnLst>
            <a:rect l="l" t="t" r="r" b="b"/>
            <a:pathLst>
              <a:path w="12192001" h="4167187">
                <a:moveTo>
                  <a:pt x="0" y="0"/>
                </a:moveTo>
                <a:lnTo>
                  <a:pt x="12192001" y="0"/>
                </a:lnTo>
                <a:lnTo>
                  <a:pt x="12192001" y="4167187"/>
                </a:lnTo>
                <a:lnTo>
                  <a:pt x="0" y="4167187"/>
                </a:lnTo>
                <a:close/>
              </a:path>
            </a:pathLst>
          </a:custGeom>
          <a:solidFill>
            <a:schemeClr val="bg2">
              <a:lumMod val="50000"/>
            </a:schemeClr>
          </a:solidFill>
        </p:spPr>
        <p:txBody>
          <a:bodyPr wrap="square">
            <a:noAutofit/>
          </a:bodyPr>
          <a:lstStyle/>
          <a:p>
            <a:endParaRPr lang="en-ID"/>
          </a:p>
        </p:txBody>
      </p:sp>
    </p:spTree>
    <p:extLst>
      <p:ext uri="{BB962C8B-B14F-4D97-AF65-F5344CB8AC3E}">
        <p14:creationId xmlns:p14="http://schemas.microsoft.com/office/powerpoint/2010/main" val="13262165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F0472862-83B5-40B3-A016-17B015CD0FB6}"/>
              </a:ext>
            </a:extLst>
          </p:cNvPr>
          <p:cNvSpPr>
            <a:spLocks noGrp="1"/>
          </p:cNvSpPr>
          <p:nvPr>
            <p:ph type="pic" sz="quarter" idx="10"/>
          </p:nvPr>
        </p:nvSpPr>
        <p:spPr>
          <a:xfrm>
            <a:off x="1057513" y="2392545"/>
            <a:ext cx="10076974" cy="2420995"/>
          </a:xfrm>
          <a:custGeom>
            <a:avLst/>
            <a:gdLst>
              <a:gd name="connsiteX0" fmla="*/ 1609488 w 10076974"/>
              <a:gd name="connsiteY0" fmla="*/ 0 h 2420995"/>
              <a:gd name="connsiteX1" fmla="*/ 5336268 w 10076974"/>
              <a:gd name="connsiteY1" fmla="*/ 0 h 2420995"/>
              <a:gd name="connsiteX2" fmla="*/ 10076974 w 10076974"/>
              <a:gd name="connsiteY2" fmla="*/ 0 h 2420995"/>
              <a:gd name="connsiteX3" fmla="*/ 10076974 w 10076974"/>
              <a:gd name="connsiteY3" fmla="*/ 1976839 h 2420995"/>
              <a:gd name="connsiteX4" fmla="*/ 9494546 w 10076974"/>
              <a:gd name="connsiteY4" fmla="*/ 2420994 h 2420995"/>
              <a:gd name="connsiteX5" fmla="*/ 8467486 w 10076974"/>
              <a:gd name="connsiteY5" fmla="*/ 2420994 h 2420995"/>
              <a:gd name="connsiteX6" fmla="*/ 8467486 w 10076974"/>
              <a:gd name="connsiteY6" fmla="*/ 2420995 h 2420995"/>
              <a:gd name="connsiteX7" fmla="*/ 4740706 w 10076974"/>
              <a:gd name="connsiteY7" fmla="*/ 2420995 h 2420995"/>
              <a:gd name="connsiteX8" fmla="*/ 0 w 10076974"/>
              <a:gd name="connsiteY8" fmla="*/ 2420995 h 2420995"/>
              <a:gd name="connsiteX9" fmla="*/ 0 w 10076974"/>
              <a:gd name="connsiteY9" fmla="*/ 444156 h 2420995"/>
              <a:gd name="connsiteX10" fmla="*/ 582428 w 10076974"/>
              <a:gd name="connsiteY10" fmla="*/ 1 h 2420995"/>
              <a:gd name="connsiteX11" fmla="*/ 1609488 w 10076974"/>
              <a:gd name="connsiteY11" fmla="*/ 1 h 2420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76974" h="2420995">
                <a:moveTo>
                  <a:pt x="1609488" y="0"/>
                </a:moveTo>
                <a:lnTo>
                  <a:pt x="5336268" y="0"/>
                </a:lnTo>
                <a:lnTo>
                  <a:pt x="10076974" y="0"/>
                </a:lnTo>
                <a:lnTo>
                  <a:pt x="10076974" y="1976839"/>
                </a:lnTo>
                <a:cubicBezTo>
                  <a:pt x="10076974" y="2222106"/>
                  <a:pt x="9816167" y="2420994"/>
                  <a:pt x="9494546" y="2420994"/>
                </a:cubicBezTo>
                <a:lnTo>
                  <a:pt x="8467486" y="2420994"/>
                </a:lnTo>
                <a:lnTo>
                  <a:pt x="8467486" y="2420995"/>
                </a:lnTo>
                <a:lnTo>
                  <a:pt x="4740706" y="2420995"/>
                </a:lnTo>
                <a:lnTo>
                  <a:pt x="0" y="2420995"/>
                </a:lnTo>
                <a:lnTo>
                  <a:pt x="0" y="444156"/>
                </a:lnTo>
                <a:cubicBezTo>
                  <a:pt x="0" y="198889"/>
                  <a:pt x="260807" y="1"/>
                  <a:pt x="582428" y="1"/>
                </a:cubicBezTo>
                <a:lnTo>
                  <a:pt x="1609488" y="1"/>
                </a:lnTo>
                <a:close/>
              </a:path>
            </a:pathLst>
          </a:custGeom>
          <a:solidFill>
            <a:schemeClr val="bg2">
              <a:lumMod val="50000"/>
            </a:schemeClr>
          </a:solidFill>
        </p:spPr>
        <p:txBody>
          <a:bodyPr wrap="square">
            <a:noAutofit/>
          </a:bodyPr>
          <a:lstStyle>
            <a:lvl1pPr>
              <a:defRPr>
                <a:solidFill>
                  <a:schemeClr val="bg2">
                    <a:lumMod val="50000"/>
                  </a:schemeClr>
                </a:solidFill>
              </a:defRPr>
            </a:lvl1pPr>
          </a:lstStyle>
          <a:p>
            <a:endParaRPr lang="en-ID" dirty="0"/>
          </a:p>
        </p:txBody>
      </p:sp>
    </p:spTree>
    <p:extLst>
      <p:ext uri="{BB962C8B-B14F-4D97-AF65-F5344CB8AC3E}">
        <p14:creationId xmlns:p14="http://schemas.microsoft.com/office/powerpoint/2010/main" val="36204328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FE42AA1A-27A2-4D6A-B3AB-97EC705DB27B}"/>
              </a:ext>
            </a:extLst>
          </p:cNvPr>
          <p:cNvSpPr>
            <a:spLocks noGrp="1"/>
          </p:cNvSpPr>
          <p:nvPr>
            <p:ph type="pic" sz="quarter" idx="10"/>
          </p:nvPr>
        </p:nvSpPr>
        <p:spPr>
          <a:xfrm>
            <a:off x="1054354" y="1736941"/>
            <a:ext cx="2542077" cy="2512838"/>
          </a:xfrm>
          <a:custGeom>
            <a:avLst/>
            <a:gdLst>
              <a:gd name="connsiteX0" fmla="*/ 371680 w 2542077"/>
              <a:gd name="connsiteY0" fmla="*/ 0 h 2512838"/>
              <a:gd name="connsiteX1" fmla="*/ 2542077 w 2542077"/>
              <a:gd name="connsiteY1" fmla="*/ 0 h 2512838"/>
              <a:gd name="connsiteX2" fmla="*/ 2542077 w 2542077"/>
              <a:gd name="connsiteY2" fmla="*/ 2512838 h 2512838"/>
              <a:gd name="connsiteX3" fmla="*/ 0 w 2542077"/>
              <a:gd name="connsiteY3" fmla="*/ 2512838 h 2512838"/>
              <a:gd name="connsiteX4" fmla="*/ 0 w 2542077"/>
              <a:gd name="connsiteY4" fmla="*/ 367405 h 2512838"/>
              <a:gd name="connsiteX5" fmla="*/ 371680 w 2542077"/>
              <a:gd name="connsiteY5" fmla="*/ 0 h 2512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42077" h="2512838">
                <a:moveTo>
                  <a:pt x="371680" y="0"/>
                </a:moveTo>
                <a:lnTo>
                  <a:pt x="2542077" y="0"/>
                </a:lnTo>
                <a:lnTo>
                  <a:pt x="2542077" y="2512838"/>
                </a:lnTo>
                <a:lnTo>
                  <a:pt x="0" y="2512838"/>
                </a:lnTo>
                <a:lnTo>
                  <a:pt x="0" y="367405"/>
                </a:lnTo>
                <a:cubicBezTo>
                  <a:pt x="0" y="164608"/>
                  <a:pt x="166523" y="0"/>
                  <a:pt x="371680" y="0"/>
                </a:cubicBezTo>
                <a:close/>
              </a:path>
            </a:pathLst>
          </a:custGeom>
          <a:solidFill>
            <a:schemeClr val="bg2">
              <a:lumMod val="50000"/>
            </a:schemeClr>
          </a:solidFill>
        </p:spPr>
        <p:txBody>
          <a:bodyPr wrap="square">
            <a:noAutofit/>
          </a:bodyPr>
          <a:lstStyle/>
          <a:p>
            <a:endParaRPr lang="en-ID"/>
          </a:p>
        </p:txBody>
      </p:sp>
      <p:sp>
        <p:nvSpPr>
          <p:cNvPr id="10" name="Picture Placeholder 9">
            <a:extLst>
              <a:ext uri="{FF2B5EF4-FFF2-40B4-BE49-F238E27FC236}">
                <a16:creationId xmlns:a16="http://schemas.microsoft.com/office/drawing/2014/main" id="{478A4B2E-0639-4D76-9576-C84667E252A6}"/>
              </a:ext>
            </a:extLst>
          </p:cNvPr>
          <p:cNvSpPr>
            <a:spLocks noGrp="1"/>
          </p:cNvSpPr>
          <p:nvPr>
            <p:ph type="pic" sz="quarter" idx="11"/>
          </p:nvPr>
        </p:nvSpPr>
        <p:spPr>
          <a:xfrm>
            <a:off x="4076044" y="1736941"/>
            <a:ext cx="2542077" cy="2512838"/>
          </a:xfrm>
          <a:custGeom>
            <a:avLst/>
            <a:gdLst>
              <a:gd name="connsiteX0" fmla="*/ 371679 w 2542077"/>
              <a:gd name="connsiteY0" fmla="*/ 0 h 2512838"/>
              <a:gd name="connsiteX1" fmla="*/ 2542077 w 2542077"/>
              <a:gd name="connsiteY1" fmla="*/ 0 h 2512838"/>
              <a:gd name="connsiteX2" fmla="*/ 2542077 w 2542077"/>
              <a:gd name="connsiteY2" fmla="*/ 2512838 h 2512838"/>
              <a:gd name="connsiteX3" fmla="*/ 0 w 2542077"/>
              <a:gd name="connsiteY3" fmla="*/ 2512838 h 2512838"/>
              <a:gd name="connsiteX4" fmla="*/ 0 w 2542077"/>
              <a:gd name="connsiteY4" fmla="*/ 367404 h 2512838"/>
              <a:gd name="connsiteX5" fmla="*/ 371679 w 2542077"/>
              <a:gd name="connsiteY5" fmla="*/ 0 h 2512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42077" h="2512838">
                <a:moveTo>
                  <a:pt x="371679" y="0"/>
                </a:moveTo>
                <a:lnTo>
                  <a:pt x="2542077" y="0"/>
                </a:lnTo>
                <a:lnTo>
                  <a:pt x="2542077" y="2512838"/>
                </a:lnTo>
                <a:lnTo>
                  <a:pt x="0" y="2512838"/>
                </a:lnTo>
                <a:lnTo>
                  <a:pt x="0" y="367404"/>
                </a:lnTo>
                <a:cubicBezTo>
                  <a:pt x="0" y="164608"/>
                  <a:pt x="166523" y="0"/>
                  <a:pt x="371679" y="0"/>
                </a:cubicBezTo>
                <a:close/>
              </a:path>
            </a:pathLst>
          </a:custGeom>
          <a:solidFill>
            <a:schemeClr val="bg2">
              <a:lumMod val="50000"/>
            </a:schemeClr>
          </a:solidFill>
        </p:spPr>
        <p:txBody>
          <a:bodyPr wrap="square">
            <a:noAutofit/>
          </a:bodyPr>
          <a:lstStyle/>
          <a:p>
            <a:endParaRPr lang="en-ID"/>
          </a:p>
        </p:txBody>
      </p:sp>
    </p:spTree>
    <p:extLst>
      <p:ext uri="{BB962C8B-B14F-4D97-AF65-F5344CB8AC3E}">
        <p14:creationId xmlns:p14="http://schemas.microsoft.com/office/powerpoint/2010/main" val="28645079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3" name="Graphic 1">
            <a:extLst>
              <a:ext uri="{FF2B5EF4-FFF2-40B4-BE49-F238E27FC236}">
                <a16:creationId xmlns:a16="http://schemas.microsoft.com/office/drawing/2014/main" id="{06F4DEF1-FFCD-4CFF-8326-F7EEB66C91A2}"/>
              </a:ext>
            </a:extLst>
          </p:cNvPr>
          <p:cNvSpPr/>
          <p:nvPr userDrawn="1"/>
        </p:nvSpPr>
        <p:spPr>
          <a:xfrm rot="5400000" flipH="1">
            <a:off x="8178800" y="2844800"/>
            <a:ext cx="2933700" cy="5092700"/>
          </a:xfrm>
          <a:custGeom>
            <a:avLst/>
            <a:gdLst>
              <a:gd name="connsiteX0" fmla="*/ 3285861 w 3285860"/>
              <a:gd name="connsiteY0" fmla="*/ 0 h 4906700"/>
              <a:gd name="connsiteX1" fmla="*/ 3285861 w 3285860"/>
              <a:gd name="connsiteY1" fmla="*/ 4303879 h 4906700"/>
              <a:gd name="connsiteX2" fmla="*/ 2683039 w 3285860"/>
              <a:gd name="connsiteY2" fmla="*/ 4906701 h 4906700"/>
              <a:gd name="connsiteX3" fmla="*/ 0 w 3285860"/>
              <a:gd name="connsiteY3" fmla="*/ 4906701 h 4906700"/>
              <a:gd name="connsiteX4" fmla="*/ 0 w 3285860"/>
              <a:gd name="connsiteY4" fmla="*/ 0 h 4906700"/>
              <a:gd name="connsiteX5" fmla="*/ 3285861 w 3285860"/>
              <a:gd name="connsiteY5" fmla="*/ 0 h 490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85860" h="4906700">
                <a:moveTo>
                  <a:pt x="3285861" y="0"/>
                </a:moveTo>
                <a:lnTo>
                  <a:pt x="3285861" y="4303879"/>
                </a:lnTo>
                <a:cubicBezTo>
                  <a:pt x="3285861" y="4636762"/>
                  <a:pt x="3015923" y="4906701"/>
                  <a:pt x="2683039" y="4906701"/>
                </a:cubicBezTo>
                <a:lnTo>
                  <a:pt x="0" y="4906701"/>
                </a:lnTo>
                <a:lnTo>
                  <a:pt x="0" y="0"/>
                </a:lnTo>
                <a:lnTo>
                  <a:pt x="3285861" y="0"/>
                </a:lnTo>
                <a:close/>
              </a:path>
            </a:pathLst>
          </a:custGeom>
          <a:gradFill>
            <a:gsLst>
              <a:gs pos="0">
                <a:srgbClr val="123358"/>
              </a:gs>
              <a:gs pos="100000">
                <a:srgbClr val="228CC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lt1"/>
              </a:solidFill>
            </a:endParaRPr>
          </a:p>
        </p:txBody>
      </p:sp>
      <p:pic>
        <p:nvPicPr>
          <p:cNvPr id="4" name="Picture 3">
            <a:extLst>
              <a:ext uri="{FF2B5EF4-FFF2-40B4-BE49-F238E27FC236}">
                <a16:creationId xmlns:a16="http://schemas.microsoft.com/office/drawing/2014/main" id="{9A416442-CC04-426A-AE59-313DB40128F4}"/>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5861518" y="1230474"/>
            <a:ext cx="5571824" cy="5012511"/>
          </a:xfrm>
          <a:prstGeom prst="rect">
            <a:avLst/>
          </a:prstGeom>
          <a:noFill/>
          <a:ln w="9525">
            <a:noFill/>
            <a:miter lim="800000"/>
            <a:headEnd/>
            <a:tailEnd/>
          </a:ln>
          <a:effectLst>
            <a:outerShdw blurRad="50800" dist="38100" dir="5400000" algn="t" rotWithShape="0">
              <a:prstClr val="black">
                <a:alpha val="40000"/>
              </a:prstClr>
            </a:outerShdw>
          </a:effectLst>
        </p:spPr>
      </p:pic>
      <p:sp>
        <p:nvSpPr>
          <p:cNvPr id="5" name="Picture Placeholder 7">
            <a:extLst>
              <a:ext uri="{FF2B5EF4-FFF2-40B4-BE49-F238E27FC236}">
                <a16:creationId xmlns:a16="http://schemas.microsoft.com/office/drawing/2014/main" id="{FD7098F5-D432-4396-BA6C-E224A8A966D1}"/>
              </a:ext>
            </a:extLst>
          </p:cNvPr>
          <p:cNvSpPr>
            <a:spLocks noGrp="1"/>
          </p:cNvSpPr>
          <p:nvPr>
            <p:ph type="pic" sz="quarter" idx="10"/>
          </p:nvPr>
        </p:nvSpPr>
        <p:spPr>
          <a:xfrm>
            <a:off x="6458572" y="1895724"/>
            <a:ext cx="4549303" cy="2391115"/>
          </a:xfrm>
          <a:custGeom>
            <a:avLst/>
            <a:gdLst>
              <a:gd name="connsiteX0" fmla="*/ 0 w 4724400"/>
              <a:gd name="connsiteY0" fmla="*/ 0 h 4602330"/>
              <a:gd name="connsiteX1" fmla="*/ 4724400 w 4724400"/>
              <a:gd name="connsiteY1" fmla="*/ 0 h 4602330"/>
              <a:gd name="connsiteX2" fmla="*/ 4724400 w 4724400"/>
              <a:gd name="connsiteY2" fmla="*/ 4602330 h 4602330"/>
              <a:gd name="connsiteX3" fmla="*/ 0 w 4724400"/>
              <a:gd name="connsiteY3" fmla="*/ 4602330 h 4602330"/>
            </a:gdLst>
            <a:ahLst/>
            <a:cxnLst>
              <a:cxn ang="0">
                <a:pos x="connsiteX0" y="connsiteY0"/>
              </a:cxn>
              <a:cxn ang="0">
                <a:pos x="connsiteX1" y="connsiteY1"/>
              </a:cxn>
              <a:cxn ang="0">
                <a:pos x="connsiteX2" y="connsiteY2"/>
              </a:cxn>
              <a:cxn ang="0">
                <a:pos x="connsiteX3" y="connsiteY3"/>
              </a:cxn>
            </a:cxnLst>
            <a:rect l="l" t="t" r="r" b="b"/>
            <a:pathLst>
              <a:path w="4724400" h="4602330">
                <a:moveTo>
                  <a:pt x="0" y="0"/>
                </a:moveTo>
                <a:lnTo>
                  <a:pt x="4724400" y="0"/>
                </a:lnTo>
                <a:lnTo>
                  <a:pt x="4724400" y="4602330"/>
                </a:lnTo>
                <a:lnTo>
                  <a:pt x="0" y="4602330"/>
                </a:lnTo>
                <a:close/>
              </a:path>
            </a:pathLst>
          </a:custGeom>
          <a:solidFill>
            <a:schemeClr val="bg2">
              <a:lumMod val="50000"/>
            </a:schemeClr>
          </a:solidFill>
        </p:spPr>
      </p:sp>
    </p:spTree>
    <p:extLst>
      <p:ext uri="{BB962C8B-B14F-4D97-AF65-F5344CB8AC3E}">
        <p14:creationId xmlns:p14="http://schemas.microsoft.com/office/powerpoint/2010/main" val="25557014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DDEC8E-BDAB-4445-96C9-FE50D90BF6A8}"/>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91744" y="1511307"/>
            <a:ext cx="3777784" cy="5346693"/>
          </a:xfrm>
          <a:prstGeom prst="rect">
            <a:avLst/>
          </a:prstGeom>
        </p:spPr>
      </p:pic>
      <p:sp>
        <p:nvSpPr>
          <p:cNvPr id="4" name="Picture Placeholder 2">
            <a:extLst>
              <a:ext uri="{FF2B5EF4-FFF2-40B4-BE49-F238E27FC236}">
                <a16:creationId xmlns:a16="http://schemas.microsoft.com/office/drawing/2014/main" id="{7A377C26-5D37-41FE-81FC-8E779962CE94}"/>
              </a:ext>
            </a:extLst>
          </p:cNvPr>
          <p:cNvSpPr>
            <a:spLocks noGrp="1"/>
          </p:cNvSpPr>
          <p:nvPr>
            <p:ph type="pic" sz="quarter" idx="10"/>
          </p:nvPr>
        </p:nvSpPr>
        <p:spPr>
          <a:xfrm>
            <a:off x="1749745" y="1738484"/>
            <a:ext cx="3267964" cy="5119517"/>
          </a:xfrm>
          <a:custGeom>
            <a:avLst/>
            <a:gdLst>
              <a:gd name="connsiteX0" fmla="*/ 346603 w 3307587"/>
              <a:gd name="connsiteY0" fmla="*/ 0 h 5181589"/>
              <a:gd name="connsiteX1" fmla="*/ 730807 w 3307587"/>
              <a:gd name="connsiteY1" fmla="*/ 0 h 5181589"/>
              <a:gd name="connsiteX2" fmla="*/ 730807 w 3307587"/>
              <a:gd name="connsiteY2" fmla="*/ 68499 h 5181589"/>
              <a:gd name="connsiteX3" fmla="*/ 943729 w 3307587"/>
              <a:gd name="connsiteY3" fmla="*/ 281421 h 5181589"/>
              <a:gd name="connsiteX4" fmla="*/ 2363861 w 3307587"/>
              <a:gd name="connsiteY4" fmla="*/ 281421 h 5181589"/>
              <a:gd name="connsiteX5" fmla="*/ 2576784 w 3307587"/>
              <a:gd name="connsiteY5" fmla="*/ 68499 h 5181589"/>
              <a:gd name="connsiteX6" fmla="*/ 2576784 w 3307587"/>
              <a:gd name="connsiteY6" fmla="*/ 0 h 5181589"/>
              <a:gd name="connsiteX7" fmla="*/ 2960984 w 3307587"/>
              <a:gd name="connsiteY7" fmla="*/ 0 h 5181589"/>
              <a:gd name="connsiteX8" fmla="*/ 3307587 w 3307587"/>
              <a:gd name="connsiteY8" fmla="*/ 346603 h 5181589"/>
              <a:gd name="connsiteX9" fmla="*/ 3307587 w 3307587"/>
              <a:gd name="connsiteY9" fmla="*/ 5181589 h 5181589"/>
              <a:gd name="connsiteX10" fmla="*/ 0 w 3307587"/>
              <a:gd name="connsiteY10" fmla="*/ 5181589 h 5181589"/>
              <a:gd name="connsiteX11" fmla="*/ 0 w 3307587"/>
              <a:gd name="connsiteY11" fmla="*/ 346603 h 5181589"/>
              <a:gd name="connsiteX12" fmla="*/ 346603 w 3307587"/>
              <a:gd name="connsiteY12" fmla="*/ 0 h 5181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07587" h="5181589">
                <a:moveTo>
                  <a:pt x="346603" y="0"/>
                </a:moveTo>
                <a:lnTo>
                  <a:pt x="730807" y="0"/>
                </a:lnTo>
                <a:lnTo>
                  <a:pt x="730807" y="68499"/>
                </a:lnTo>
                <a:cubicBezTo>
                  <a:pt x="730807" y="186092"/>
                  <a:pt x="826136" y="281421"/>
                  <a:pt x="943729" y="281421"/>
                </a:cubicBezTo>
                <a:lnTo>
                  <a:pt x="2363861" y="281421"/>
                </a:lnTo>
                <a:cubicBezTo>
                  <a:pt x="2481454" y="281421"/>
                  <a:pt x="2576784" y="186092"/>
                  <a:pt x="2576784" y="68499"/>
                </a:cubicBezTo>
                <a:lnTo>
                  <a:pt x="2576784" y="0"/>
                </a:lnTo>
                <a:lnTo>
                  <a:pt x="2960984" y="0"/>
                </a:lnTo>
                <a:cubicBezTo>
                  <a:pt x="3152407" y="0"/>
                  <a:pt x="3307587" y="155180"/>
                  <a:pt x="3307587" y="346603"/>
                </a:cubicBezTo>
                <a:lnTo>
                  <a:pt x="3307587" y="5181589"/>
                </a:lnTo>
                <a:lnTo>
                  <a:pt x="0" y="5181589"/>
                </a:lnTo>
                <a:lnTo>
                  <a:pt x="0" y="346603"/>
                </a:lnTo>
                <a:cubicBezTo>
                  <a:pt x="0" y="155180"/>
                  <a:pt x="155180" y="0"/>
                  <a:pt x="346603" y="0"/>
                </a:cubicBezTo>
                <a:close/>
              </a:path>
            </a:pathLst>
          </a:custGeom>
          <a:solidFill>
            <a:schemeClr val="bg2">
              <a:lumMod val="50000"/>
            </a:schemeClr>
          </a:solidFill>
        </p:spPr>
      </p:sp>
    </p:spTree>
    <p:extLst>
      <p:ext uri="{BB962C8B-B14F-4D97-AF65-F5344CB8AC3E}">
        <p14:creationId xmlns:p14="http://schemas.microsoft.com/office/powerpoint/2010/main" val="19403337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05E9E6B-6C1D-4F8C-8396-7C8C17C5B182}"/>
              </a:ext>
            </a:extLst>
          </p:cNvPr>
          <p:cNvSpPr>
            <a:spLocks noGrp="1"/>
          </p:cNvSpPr>
          <p:nvPr>
            <p:ph type="pic" sz="quarter" idx="10"/>
          </p:nvPr>
        </p:nvSpPr>
        <p:spPr>
          <a:xfrm>
            <a:off x="5727700" y="1581195"/>
            <a:ext cx="5441118" cy="2242589"/>
          </a:xfrm>
          <a:custGeom>
            <a:avLst/>
            <a:gdLst>
              <a:gd name="connsiteX0" fmla="*/ 2841150 w 5441118"/>
              <a:gd name="connsiteY0" fmla="*/ 0 h 2242589"/>
              <a:gd name="connsiteX1" fmla="*/ 5441118 w 5441118"/>
              <a:gd name="connsiteY1" fmla="*/ 0 h 2242589"/>
              <a:gd name="connsiteX2" fmla="*/ 5441118 w 5441118"/>
              <a:gd name="connsiteY2" fmla="*/ 2242588 h 2242589"/>
              <a:gd name="connsiteX3" fmla="*/ 3517574 w 5441118"/>
              <a:gd name="connsiteY3" fmla="*/ 2242588 h 2242589"/>
              <a:gd name="connsiteX4" fmla="*/ 3517574 w 5441118"/>
              <a:gd name="connsiteY4" fmla="*/ 2242589 h 2242589"/>
              <a:gd name="connsiteX5" fmla="*/ 346021 w 5441118"/>
              <a:gd name="connsiteY5" fmla="*/ 2242589 h 2242589"/>
              <a:gd name="connsiteX6" fmla="*/ 0 w 5441118"/>
              <a:gd name="connsiteY6" fmla="*/ 1788661 h 2242589"/>
              <a:gd name="connsiteX7" fmla="*/ 0 w 5441118"/>
              <a:gd name="connsiteY7" fmla="*/ 1 h 2242589"/>
              <a:gd name="connsiteX8" fmla="*/ 2841150 w 5441118"/>
              <a:gd name="connsiteY8" fmla="*/ 1 h 2242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41118" h="2242589">
                <a:moveTo>
                  <a:pt x="2841150" y="0"/>
                </a:moveTo>
                <a:lnTo>
                  <a:pt x="5441118" y="0"/>
                </a:lnTo>
                <a:lnTo>
                  <a:pt x="5441118" y="2242588"/>
                </a:lnTo>
                <a:lnTo>
                  <a:pt x="3517574" y="2242588"/>
                </a:lnTo>
                <a:lnTo>
                  <a:pt x="3517574" y="2242589"/>
                </a:lnTo>
                <a:lnTo>
                  <a:pt x="346021" y="2242589"/>
                </a:lnTo>
                <a:cubicBezTo>
                  <a:pt x="154829" y="2242589"/>
                  <a:pt x="0" y="2039477"/>
                  <a:pt x="0" y="1788661"/>
                </a:cubicBezTo>
                <a:lnTo>
                  <a:pt x="0" y="1"/>
                </a:lnTo>
                <a:lnTo>
                  <a:pt x="2841150" y="1"/>
                </a:lnTo>
                <a:close/>
              </a:path>
            </a:pathLst>
          </a:custGeom>
          <a:solidFill>
            <a:schemeClr val="bg2">
              <a:lumMod val="50000"/>
            </a:schemeClr>
          </a:solidFill>
        </p:spPr>
        <p:txBody>
          <a:bodyPr wrap="square">
            <a:noAutofit/>
          </a:bodyPr>
          <a:lstStyle/>
          <a:p>
            <a:endParaRPr lang="en-ID"/>
          </a:p>
        </p:txBody>
      </p:sp>
    </p:spTree>
    <p:extLst>
      <p:ext uri="{BB962C8B-B14F-4D97-AF65-F5344CB8AC3E}">
        <p14:creationId xmlns:p14="http://schemas.microsoft.com/office/powerpoint/2010/main" val="17436159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06CF93D-DA34-4C3D-8401-82F896196B28}"/>
              </a:ext>
            </a:extLst>
          </p:cNvPr>
          <p:cNvSpPr>
            <a:spLocks noGrp="1"/>
          </p:cNvSpPr>
          <p:nvPr>
            <p:ph type="pic" sz="quarter" idx="10"/>
          </p:nvPr>
        </p:nvSpPr>
        <p:spPr>
          <a:xfrm>
            <a:off x="2489199" y="1581439"/>
            <a:ext cx="7200900" cy="3450104"/>
          </a:xfrm>
          <a:custGeom>
            <a:avLst/>
            <a:gdLst>
              <a:gd name="connsiteX0" fmla="*/ 493352 w 7200900"/>
              <a:gd name="connsiteY0" fmla="*/ 0 h 3450104"/>
              <a:gd name="connsiteX1" fmla="*/ 4015665 w 7200900"/>
              <a:gd name="connsiteY1" fmla="*/ 0 h 3450104"/>
              <a:gd name="connsiteX2" fmla="*/ 4015665 w 7200900"/>
              <a:gd name="connsiteY2" fmla="*/ 1 h 3450104"/>
              <a:gd name="connsiteX3" fmla="*/ 7200900 w 7200900"/>
              <a:gd name="connsiteY3" fmla="*/ 1 h 3450104"/>
              <a:gd name="connsiteX4" fmla="*/ 7200900 w 7200900"/>
              <a:gd name="connsiteY4" fmla="*/ 2817150 h 3450104"/>
              <a:gd name="connsiteX5" fmla="*/ 6707548 w 7200900"/>
              <a:gd name="connsiteY5" fmla="*/ 3450104 h 3450104"/>
              <a:gd name="connsiteX6" fmla="*/ 3185236 w 7200900"/>
              <a:gd name="connsiteY6" fmla="*/ 3450104 h 3450104"/>
              <a:gd name="connsiteX7" fmla="*/ 3185236 w 7200900"/>
              <a:gd name="connsiteY7" fmla="*/ 3450103 h 3450104"/>
              <a:gd name="connsiteX8" fmla="*/ 0 w 7200900"/>
              <a:gd name="connsiteY8" fmla="*/ 3450103 h 3450104"/>
              <a:gd name="connsiteX9" fmla="*/ 0 w 7200900"/>
              <a:gd name="connsiteY9" fmla="*/ 632954 h 3450104"/>
              <a:gd name="connsiteX10" fmla="*/ 493352 w 7200900"/>
              <a:gd name="connsiteY10" fmla="*/ 0 h 3450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00900" h="3450104">
                <a:moveTo>
                  <a:pt x="493352" y="0"/>
                </a:moveTo>
                <a:lnTo>
                  <a:pt x="4015665" y="0"/>
                </a:lnTo>
                <a:lnTo>
                  <a:pt x="4015665" y="1"/>
                </a:lnTo>
                <a:lnTo>
                  <a:pt x="7200900" y="1"/>
                </a:lnTo>
                <a:lnTo>
                  <a:pt x="7200900" y="2817150"/>
                </a:lnTo>
                <a:cubicBezTo>
                  <a:pt x="7200900" y="3166674"/>
                  <a:pt x="6979981" y="3450104"/>
                  <a:pt x="6707548" y="3450104"/>
                </a:cubicBezTo>
                <a:lnTo>
                  <a:pt x="3185236" y="3450104"/>
                </a:lnTo>
                <a:lnTo>
                  <a:pt x="3185236" y="3450103"/>
                </a:lnTo>
                <a:lnTo>
                  <a:pt x="0" y="3450103"/>
                </a:lnTo>
                <a:lnTo>
                  <a:pt x="0" y="632954"/>
                </a:lnTo>
                <a:cubicBezTo>
                  <a:pt x="0" y="283430"/>
                  <a:pt x="220919" y="0"/>
                  <a:pt x="493352" y="0"/>
                </a:cubicBezTo>
                <a:close/>
              </a:path>
            </a:pathLst>
          </a:custGeom>
          <a:solidFill>
            <a:schemeClr val="bg2">
              <a:lumMod val="50000"/>
            </a:schemeClr>
          </a:solidFill>
        </p:spPr>
        <p:txBody>
          <a:bodyPr wrap="square">
            <a:noAutofit/>
          </a:bodyPr>
          <a:lstStyle/>
          <a:p>
            <a:endParaRPr lang="en-ID"/>
          </a:p>
        </p:txBody>
      </p:sp>
    </p:spTree>
    <p:extLst>
      <p:ext uri="{BB962C8B-B14F-4D97-AF65-F5344CB8AC3E}">
        <p14:creationId xmlns:p14="http://schemas.microsoft.com/office/powerpoint/2010/main" val="10864426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AADB6E6-530F-4D04-A860-8D3BF613B519}"/>
              </a:ext>
            </a:extLst>
          </p:cNvPr>
          <p:cNvSpPr>
            <a:spLocks noGrp="1"/>
          </p:cNvSpPr>
          <p:nvPr>
            <p:ph type="pic" sz="quarter" idx="10"/>
          </p:nvPr>
        </p:nvSpPr>
        <p:spPr>
          <a:xfrm>
            <a:off x="7419975" y="1228725"/>
            <a:ext cx="4772025" cy="5629275"/>
          </a:xfrm>
          <a:prstGeom prst="rect">
            <a:avLst/>
          </a:prstGeom>
        </p:spPr>
        <p:txBody>
          <a:bodyPr/>
          <a:lstStyle/>
          <a:p>
            <a:endParaRPr lang="en-ID"/>
          </a:p>
        </p:txBody>
      </p:sp>
    </p:spTree>
    <p:extLst>
      <p:ext uri="{BB962C8B-B14F-4D97-AF65-F5344CB8AC3E}">
        <p14:creationId xmlns:p14="http://schemas.microsoft.com/office/powerpoint/2010/main" val="1986945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5AD98209-606A-4AB9-8674-B444D1BD4C7F}"/>
              </a:ext>
            </a:extLst>
          </p:cNvPr>
          <p:cNvSpPr>
            <a:spLocks noGrp="1"/>
          </p:cNvSpPr>
          <p:nvPr>
            <p:ph type="pic" sz="quarter" idx="10"/>
          </p:nvPr>
        </p:nvSpPr>
        <p:spPr>
          <a:xfrm>
            <a:off x="0" y="547928"/>
            <a:ext cx="4876800" cy="6310069"/>
          </a:xfrm>
          <a:custGeom>
            <a:avLst/>
            <a:gdLst>
              <a:gd name="connsiteX0" fmla="*/ 0 w 4876800"/>
              <a:gd name="connsiteY0" fmla="*/ 0 h 6310069"/>
              <a:gd name="connsiteX1" fmla="*/ 3982106 w 4876800"/>
              <a:gd name="connsiteY1" fmla="*/ 0 h 6310069"/>
              <a:gd name="connsiteX2" fmla="*/ 4876800 w 4876800"/>
              <a:gd name="connsiteY2" fmla="*/ 859554 h 6310069"/>
              <a:gd name="connsiteX3" fmla="*/ 4876799 w 4876800"/>
              <a:gd name="connsiteY3" fmla="*/ 6310069 h 6310069"/>
              <a:gd name="connsiteX4" fmla="*/ 0 w 4876800"/>
              <a:gd name="connsiteY4" fmla="*/ 6310069 h 6310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76800" h="6310069">
                <a:moveTo>
                  <a:pt x="0" y="0"/>
                </a:moveTo>
                <a:lnTo>
                  <a:pt x="3982106" y="0"/>
                </a:lnTo>
                <a:cubicBezTo>
                  <a:pt x="4476165" y="0"/>
                  <a:pt x="4876800" y="384901"/>
                  <a:pt x="4876800" y="859554"/>
                </a:cubicBezTo>
                <a:lnTo>
                  <a:pt x="4876799" y="6310069"/>
                </a:lnTo>
                <a:lnTo>
                  <a:pt x="0" y="6310069"/>
                </a:lnTo>
                <a:close/>
              </a:path>
            </a:pathLst>
          </a:custGeom>
          <a:solidFill>
            <a:schemeClr val="bg2">
              <a:lumMod val="50000"/>
            </a:schemeClr>
          </a:solidFill>
        </p:spPr>
        <p:txBody>
          <a:bodyPr wrap="square">
            <a:noAutofit/>
          </a:bodyPr>
          <a:lstStyle/>
          <a:p>
            <a:endParaRPr lang="en-ID"/>
          </a:p>
        </p:txBody>
      </p:sp>
    </p:spTree>
    <p:extLst>
      <p:ext uri="{BB962C8B-B14F-4D97-AF65-F5344CB8AC3E}">
        <p14:creationId xmlns:p14="http://schemas.microsoft.com/office/powerpoint/2010/main" val="2762629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EA4B02A-D2CE-4117-8CF8-50DC1CE700EC}"/>
              </a:ext>
            </a:extLst>
          </p:cNvPr>
          <p:cNvSpPr>
            <a:spLocks noGrp="1"/>
          </p:cNvSpPr>
          <p:nvPr>
            <p:ph type="pic" sz="quarter" idx="10"/>
          </p:nvPr>
        </p:nvSpPr>
        <p:spPr>
          <a:xfrm>
            <a:off x="2421818" y="0"/>
            <a:ext cx="9770182" cy="3428995"/>
          </a:xfrm>
          <a:custGeom>
            <a:avLst/>
            <a:gdLst>
              <a:gd name="connsiteX0" fmla="*/ 0 w 9770182"/>
              <a:gd name="connsiteY0" fmla="*/ 0 h 3428995"/>
              <a:gd name="connsiteX1" fmla="*/ 5470049 w 9770182"/>
              <a:gd name="connsiteY1" fmla="*/ 0 h 3428995"/>
              <a:gd name="connsiteX2" fmla="*/ 9770182 w 9770182"/>
              <a:gd name="connsiteY2" fmla="*/ 0 h 3428995"/>
              <a:gd name="connsiteX3" fmla="*/ 9770182 w 9770182"/>
              <a:gd name="connsiteY3" fmla="*/ 3428994 h 3428995"/>
              <a:gd name="connsiteX4" fmla="*/ 5470049 w 9770182"/>
              <a:gd name="connsiteY4" fmla="*/ 3428994 h 3428995"/>
              <a:gd name="connsiteX5" fmla="*/ 5470049 w 9770182"/>
              <a:gd name="connsiteY5" fmla="*/ 3428995 h 3428995"/>
              <a:gd name="connsiteX6" fmla="*/ 672032 w 9770182"/>
              <a:gd name="connsiteY6" fmla="*/ 3428995 h 3428995"/>
              <a:gd name="connsiteX7" fmla="*/ 0 w 9770182"/>
              <a:gd name="connsiteY7" fmla="*/ 2799913 h 342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70182" h="3428995">
                <a:moveTo>
                  <a:pt x="0" y="0"/>
                </a:moveTo>
                <a:lnTo>
                  <a:pt x="5470049" y="0"/>
                </a:lnTo>
                <a:lnTo>
                  <a:pt x="9770182" y="0"/>
                </a:lnTo>
                <a:lnTo>
                  <a:pt x="9770182" y="3428994"/>
                </a:lnTo>
                <a:lnTo>
                  <a:pt x="5470049" y="3428994"/>
                </a:lnTo>
                <a:lnTo>
                  <a:pt x="5470049" y="3428995"/>
                </a:lnTo>
                <a:lnTo>
                  <a:pt x="672032" y="3428995"/>
                </a:lnTo>
                <a:cubicBezTo>
                  <a:pt x="300932" y="3428995"/>
                  <a:pt x="0" y="3147298"/>
                  <a:pt x="0" y="2799913"/>
                </a:cubicBezTo>
                <a:close/>
              </a:path>
            </a:pathLst>
          </a:custGeom>
          <a:solidFill>
            <a:schemeClr val="bg2">
              <a:lumMod val="50000"/>
            </a:schemeClr>
          </a:solidFill>
        </p:spPr>
        <p:txBody>
          <a:bodyPr wrap="square">
            <a:noAutofit/>
          </a:bodyPr>
          <a:lstStyle/>
          <a:p>
            <a:endParaRPr lang="en-ID"/>
          </a:p>
        </p:txBody>
      </p:sp>
    </p:spTree>
    <p:extLst>
      <p:ext uri="{BB962C8B-B14F-4D97-AF65-F5344CB8AC3E}">
        <p14:creationId xmlns:p14="http://schemas.microsoft.com/office/powerpoint/2010/main" val="2225071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7465888-3DAF-42C6-ACD7-DA0FA0A73045}"/>
              </a:ext>
            </a:extLst>
          </p:cNvPr>
          <p:cNvSpPr>
            <a:spLocks noGrp="1"/>
          </p:cNvSpPr>
          <p:nvPr>
            <p:ph type="pic" sz="quarter" idx="10"/>
          </p:nvPr>
        </p:nvSpPr>
        <p:spPr>
          <a:xfrm>
            <a:off x="2952860" y="0"/>
            <a:ext cx="2722726" cy="5602487"/>
          </a:xfrm>
          <a:custGeom>
            <a:avLst/>
            <a:gdLst>
              <a:gd name="connsiteX0" fmla="*/ 0 w 2722726"/>
              <a:gd name="connsiteY0" fmla="*/ 0 h 5602487"/>
              <a:gd name="connsiteX1" fmla="*/ 2722726 w 2722726"/>
              <a:gd name="connsiteY1" fmla="*/ 0 h 5602487"/>
              <a:gd name="connsiteX2" fmla="*/ 2722726 w 2722726"/>
              <a:gd name="connsiteY2" fmla="*/ 5051374 h 5602487"/>
              <a:gd name="connsiteX3" fmla="*/ 2171613 w 2722726"/>
              <a:gd name="connsiteY3" fmla="*/ 5602487 h 5602487"/>
              <a:gd name="connsiteX4" fmla="*/ 0 w 2722726"/>
              <a:gd name="connsiteY4" fmla="*/ 5602487 h 56024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726" h="5602487">
                <a:moveTo>
                  <a:pt x="0" y="0"/>
                </a:moveTo>
                <a:lnTo>
                  <a:pt x="2722726" y="0"/>
                </a:lnTo>
                <a:lnTo>
                  <a:pt x="2722726" y="5051374"/>
                </a:lnTo>
                <a:cubicBezTo>
                  <a:pt x="2722726" y="5355889"/>
                  <a:pt x="2476128" y="5602487"/>
                  <a:pt x="2171613" y="5602487"/>
                </a:cubicBezTo>
                <a:lnTo>
                  <a:pt x="0" y="5602487"/>
                </a:lnTo>
                <a:close/>
              </a:path>
            </a:pathLst>
          </a:custGeom>
          <a:solidFill>
            <a:schemeClr val="bg2">
              <a:lumMod val="50000"/>
            </a:schemeClr>
          </a:solidFill>
        </p:spPr>
        <p:txBody>
          <a:bodyPr wrap="square">
            <a:noAutofit/>
          </a:bodyPr>
          <a:lstStyle/>
          <a:p>
            <a:endParaRPr lang="en-ID"/>
          </a:p>
        </p:txBody>
      </p:sp>
      <p:sp>
        <p:nvSpPr>
          <p:cNvPr id="10" name="Picture Placeholder 9">
            <a:extLst>
              <a:ext uri="{FF2B5EF4-FFF2-40B4-BE49-F238E27FC236}">
                <a16:creationId xmlns:a16="http://schemas.microsoft.com/office/drawing/2014/main" id="{6C78C355-7E4F-411D-86B4-8AC2FD1556EC}"/>
              </a:ext>
            </a:extLst>
          </p:cNvPr>
          <p:cNvSpPr>
            <a:spLocks noGrp="1"/>
          </p:cNvSpPr>
          <p:nvPr>
            <p:ph type="pic" sz="quarter" idx="11"/>
          </p:nvPr>
        </p:nvSpPr>
        <p:spPr>
          <a:xfrm>
            <a:off x="1" y="1257303"/>
            <a:ext cx="2722726" cy="5602487"/>
          </a:xfrm>
          <a:custGeom>
            <a:avLst/>
            <a:gdLst>
              <a:gd name="connsiteX0" fmla="*/ 0 w 2722726"/>
              <a:gd name="connsiteY0" fmla="*/ 0 h 5602487"/>
              <a:gd name="connsiteX1" fmla="*/ 2171613 w 2722726"/>
              <a:gd name="connsiteY1" fmla="*/ 0 h 5602487"/>
              <a:gd name="connsiteX2" fmla="*/ 2722726 w 2722726"/>
              <a:gd name="connsiteY2" fmla="*/ 551113 h 5602487"/>
              <a:gd name="connsiteX3" fmla="*/ 2722726 w 2722726"/>
              <a:gd name="connsiteY3" fmla="*/ 5602487 h 5602487"/>
              <a:gd name="connsiteX4" fmla="*/ 0 w 2722726"/>
              <a:gd name="connsiteY4" fmla="*/ 5602487 h 56024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726" h="5602487">
                <a:moveTo>
                  <a:pt x="0" y="0"/>
                </a:moveTo>
                <a:lnTo>
                  <a:pt x="2171613" y="0"/>
                </a:lnTo>
                <a:cubicBezTo>
                  <a:pt x="2476128" y="0"/>
                  <a:pt x="2722726" y="246598"/>
                  <a:pt x="2722726" y="551113"/>
                </a:cubicBezTo>
                <a:lnTo>
                  <a:pt x="2722726" y="5602487"/>
                </a:lnTo>
                <a:lnTo>
                  <a:pt x="0" y="5602487"/>
                </a:lnTo>
                <a:close/>
              </a:path>
            </a:pathLst>
          </a:custGeom>
          <a:solidFill>
            <a:schemeClr val="bg2">
              <a:lumMod val="50000"/>
            </a:schemeClr>
          </a:solidFill>
        </p:spPr>
        <p:txBody>
          <a:bodyPr wrap="square">
            <a:noAutofit/>
          </a:bodyPr>
          <a:lstStyle/>
          <a:p>
            <a:endParaRPr lang="en-ID"/>
          </a:p>
        </p:txBody>
      </p:sp>
    </p:spTree>
    <p:extLst>
      <p:ext uri="{BB962C8B-B14F-4D97-AF65-F5344CB8AC3E}">
        <p14:creationId xmlns:p14="http://schemas.microsoft.com/office/powerpoint/2010/main" val="2242835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7" name="Picture Placeholder 1">
            <a:extLst>
              <a:ext uri="{FF2B5EF4-FFF2-40B4-BE49-F238E27FC236}">
                <a16:creationId xmlns:a16="http://schemas.microsoft.com/office/drawing/2014/main" id="{AB29D718-0C5F-4922-BCBA-47E3D9CD8D43}"/>
              </a:ext>
            </a:extLst>
          </p:cNvPr>
          <p:cNvSpPr>
            <a:spLocks noGrp="1"/>
          </p:cNvSpPr>
          <p:nvPr>
            <p:ph type="pic" sz="quarter" idx="11"/>
          </p:nvPr>
        </p:nvSpPr>
        <p:spPr>
          <a:xfrm>
            <a:off x="6569075" y="1652426"/>
            <a:ext cx="3819525" cy="4104534"/>
          </a:xfrm>
          <a:custGeom>
            <a:avLst/>
            <a:gdLst>
              <a:gd name="connsiteX0" fmla="*/ 558456 w 3819525"/>
              <a:gd name="connsiteY0" fmla="*/ 0 h 4104534"/>
              <a:gd name="connsiteX1" fmla="*/ 3819525 w 3819525"/>
              <a:gd name="connsiteY1" fmla="*/ 0 h 4104534"/>
              <a:gd name="connsiteX2" fmla="*/ 3819525 w 3819525"/>
              <a:gd name="connsiteY2" fmla="*/ 4104534 h 4104534"/>
              <a:gd name="connsiteX3" fmla="*/ 0 w 3819525"/>
              <a:gd name="connsiteY3" fmla="*/ 4104534 h 4104534"/>
              <a:gd name="connsiteX4" fmla="*/ 0 w 3819525"/>
              <a:gd name="connsiteY4" fmla="*/ 600128 h 4104534"/>
              <a:gd name="connsiteX5" fmla="*/ 558456 w 3819525"/>
              <a:gd name="connsiteY5" fmla="*/ 0 h 410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9525" h="4104534">
                <a:moveTo>
                  <a:pt x="558456" y="0"/>
                </a:moveTo>
                <a:lnTo>
                  <a:pt x="3819525" y="0"/>
                </a:lnTo>
                <a:lnTo>
                  <a:pt x="3819525" y="4104534"/>
                </a:lnTo>
                <a:lnTo>
                  <a:pt x="0" y="4104534"/>
                </a:lnTo>
                <a:lnTo>
                  <a:pt x="0" y="600128"/>
                </a:lnTo>
                <a:cubicBezTo>
                  <a:pt x="0" y="268874"/>
                  <a:pt x="250204" y="0"/>
                  <a:pt x="558456" y="0"/>
                </a:cubicBezTo>
                <a:close/>
              </a:path>
            </a:pathLst>
          </a:custGeom>
          <a:solidFill>
            <a:schemeClr val="bg2">
              <a:lumMod val="50000"/>
            </a:schemeClr>
          </a:solidFill>
        </p:spPr>
      </p:sp>
    </p:spTree>
    <p:extLst>
      <p:ext uri="{BB962C8B-B14F-4D97-AF65-F5344CB8AC3E}">
        <p14:creationId xmlns:p14="http://schemas.microsoft.com/office/powerpoint/2010/main" val="249777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A11873B-366E-44FF-A63C-4B28FE8A03BE}"/>
              </a:ext>
            </a:extLst>
          </p:cNvPr>
          <p:cNvSpPr>
            <a:spLocks noGrp="1"/>
          </p:cNvSpPr>
          <p:nvPr>
            <p:ph type="pic" sz="quarter" idx="10"/>
          </p:nvPr>
        </p:nvSpPr>
        <p:spPr>
          <a:xfrm>
            <a:off x="-1" y="0"/>
            <a:ext cx="5283203" cy="5942376"/>
          </a:xfrm>
          <a:custGeom>
            <a:avLst/>
            <a:gdLst>
              <a:gd name="connsiteX0" fmla="*/ 0 w 5283203"/>
              <a:gd name="connsiteY0" fmla="*/ 0 h 5942376"/>
              <a:gd name="connsiteX1" fmla="*/ 5283203 w 5283203"/>
              <a:gd name="connsiteY1" fmla="*/ 0 h 5942376"/>
              <a:gd name="connsiteX2" fmla="*/ 5283203 w 5283203"/>
              <a:gd name="connsiteY2" fmla="*/ 5212315 h 5942376"/>
              <a:gd name="connsiteX3" fmla="*/ 4313950 w 5283203"/>
              <a:gd name="connsiteY3" fmla="*/ 5942376 h 5942376"/>
              <a:gd name="connsiteX4" fmla="*/ 0 w 5283203"/>
              <a:gd name="connsiteY4" fmla="*/ 5942376 h 5942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3203" h="5942376">
                <a:moveTo>
                  <a:pt x="0" y="0"/>
                </a:moveTo>
                <a:lnTo>
                  <a:pt x="5283203" y="0"/>
                </a:lnTo>
                <a:lnTo>
                  <a:pt x="5283203" y="5212315"/>
                </a:lnTo>
                <a:cubicBezTo>
                  <a:pt x="5283203" y="5615460"/>
                  <a:pt x="4849180" y="5942376"/>
                  <a:pt x="4313950" y="5942376"/>
                </a:cubicBezTo>
                <a:lnTo>
                  <a:pt x="0" y="5942376"/>
                </a:lnTo>
                <a:close/>
              </a:path>
            </a:pathLst>
          </a:custGeom>
          <a:solidFill>
            <a:schemeClr val="bg2">
              <a:lumMod val="50000"/>
            </a:schemeClr>
          </a:solidFill>
        </p:spPr>
        <p:txBody>
          <a:bodyPr wrap="square">
            <a:noAutofit/>
          </a:bodyPr>
          <a:lstStyle/>
          <a:p>
            <a:endParaRPr lang="en-ID"/>
          </a:p>
        </p:txBody>
      </p:sp>
    </p:spTree>
    <p:extLst>
      <p:ext uri="{BB962C8B-B14F-4D97-AF65-F5344CB8AC3E}">
        <p14:creationId xmlns:p14="http://schemas.microsoft.com/office/powerpoint/2010/main" val="1473877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432865C9-A9C6-4C10-844B-1F0452142FC1}"/>
              </a:ext>
            </a:extLst>
          </p:cNvPr>
          <p:cNvSpPr/>
          <p:nvPr userDrawn="1"/>
        </p:nvSpPr>
        <p:spPr>
          <a:xfrm flipH="1">
            <a:off x="7988297" y="0"/>
            <a:ext cx="4203700" cy="6858000"/>
          </a:xfrm>
          <a:custGeom>
            <a:avLst/>
            <a:gdLst>
              <a:gd name="connsiteX0" fmla="*/ 4203700 w 4203700"/>
              <a:gd name="connsiteY0" fmla="*/ 0 h 6858000"/>
              <a:gd name="connsiteX1" fmla="*/ 0 w 4203700"/>
              <a:gd name="connsiteY1" fmla="*/ 0 h 6858000"/>
              <a:gd name="connsiteX2" fmla="*/ 0 w 4203700"/>
              <a:gd name="connsiteY2" fmla="*/ 6858000 h 6858000"/>
              <a:gd name="connsiteX3" fmla="*/ 4078018 w 4203700"/>
              <a:gd name="connsiteY3" fmla="*/ 6858000 h 6858000"/>
              <a:gd name="connsiteX4" fmla="*/ 4143086 w 4203700"/>
              <a:gd name="connsiteY4" fmla="*/ 6719285 h 6858000"/>
              <a:gd name="connsiteX5" fmla="*/ 4203700 w 4203700"/>
              <a:gd name="connsiteY5" fmla="*/ 63719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03700" h="6858000">
                <a:moveTo>
                  <a:pt x="4203700" y="0"/>
                </a:moveTo>
                <a:lnTo>
                  <a:pt x="0" y="0"/>
                </a:lnTo>
                <a:lnTo>
                  <a:pt x="0" y="6858000"/>
                </a:lnTo>
                <a:lnTo>
                  <a:pt x="4078018" y="6858000"/>
                </a:lnTo>
                <a:lnTo>
                  <a:pt x="4143086" y="6719285"/>
                </a:lnTo>
                <a:cubicBezTo>
                  <a:pt x="4182116" y="6612513"/>
                  <a:pt x="4203700" y="6495129"/>
                  <a:pt x="4203700" y="6371920"/>
                </a:cubicBezTo>
                <a:close/>
              </a:path>
            </a:pathLst>
          </a:custGeom>
          <a:gradFill>
            <a:gsLst>
              <a:gs pos="0">
                <a:srgbClr val="123358"/>
              </a:gs>
              <a:gs pos="100000">
                <a:srgbClr val="228CC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lt1"/>
              </a:solidFill>
            </a:endParaRPr>
          </a:p>
        </p:txBody>
      </p:sp>
      <p:sp>
        <p:nvSpPr>
          <p:cNvPr id="7" name="Picture Placeholder 6">
            <a:extLst>
              <a:ext uri="{FF2B5EF4-FFF2-40B4-BE49-F238E27FC236}">
                <a16:creationId xmlns:a16="http://schemas.microsoft.com/office/drawing/2014/main" id="{4F0C2EEF-51F6-4936-8CF0-92ED979E368F}"/>
              </a:ext>
            </a:extLst>
          </p:cNvPr>
          <p:cNvSpPr>
            <a:spLocks noGrp="1"/>
          </p:cNvSpPr>
          <p:nvPr>
            <p:ph type="pic" sz="quarter" idx="10"/>
          </p:nvPr>
        </p:nvSpPr>
        <p:spPr>
          <a:xfrm>
            <a:off x="6527805" y="1562098"/>
            <a:ext cx="4507949" cy="4051304"/>
          </a:xfrm>
          <a:custGeom>
            <a:avLst/>
            <a:gdLst>
              <a:gd name="connsiteX0" fmla="*/ 553833 w 4507949"/>
              <a:gd name="connsiteY0" fmla="*/ 0 h 4051304"/>
              <a:gd name="connsiteX1" fmla="*/ 4507945 w 4507949"/>
              <a:gd name="connsiteY1" fmla="*/ 0 h 4051304"/>
              <a:gd name="connsiteX2" fmla="*/ 4507945 w 4507949"/>
              <a:gd name="connsiteY2" fmla="*/ 1695169 h 4051304"/>
              <a:gd name="connsiteX3" fmla="*/ 4507949 w 4507949"/>
              <a:gd name="connsiteY3" fmla="*/ 1695169 h 4051304"/>
              <a:gd name="connsiteX4" fmla="*/ 4507949 w 4507949"/>
              <a:gd name="connsiteY4" fmla="*/ 3619049 h 4051304"/>
              <a:gd name="connsiteX5" fmla="*/ 3954118 w 4507949"/>
              <a:gd name="connsiteY5" fmla="*/ 4051304 h 4051304"/>
              <a:gd name="connsiteX6" fmla="*/ 5 w 4507949"/>
              <a:gd name="connsiteY6" fmla="*/ 4051303 h 4051304"/>
              <a:gd name="connsiteX7" fmla="*/ 5 w 4507949"/>
              <a:gd name="connsiteY7" fmla="*/ 2356133 h 4051304"/>
              <a:gd name="connsiteX8" fmla="*/ 0 w 4507949"/>
              <a:gd name="connsiteY8" fmla="*/ 2356133 h 4051304"/>
              <a:gd name="connsiteX9" fmla="*/ 0 w 4507949"/>
              <a:gd name="connsiteY9" fmla="*/ 432254 h 4051304"/>
              <a:gd name="connsiteX10" fmla="*/ 553833 w 4507949"/>
              <a:gd name="connsiteY10" fmla="*/ 0 h 405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07949" h="4051304">
                <a:moveTo>
                  <a:pt x="553833" y="0"/>
                </a:moveTo>
                <a:lnTo>
                  <a:pt x="4507945" y="0"/>
                </a:lnTo>
                <a:lnTo>
                  <a:pt x="4507945" y="1695169"/>
                </a:lnTo>
                <a:lnTo>
                  <a:pt x="4507949" y="1695169"/>
                </a:lnTo>
                <a:lnTo>
                  <a:pt x="4507949" y="3619049"/>
                </a:lnTo>
                <a:cubicBezTo>
                  <a:pt x="4507949" y="3857744"/>
                  <a:pt x="4259948" y="4051304"/>
                  <a:pt x="3954118" y="4051304"/>
                </a:cubicBezTo>
                <a:lnTo>
                  <a:pt x="5" y="4051303"/>
                </a:lnTo>
                <a:lnTo>
                  <a:pt x="5" y="2356133"/>
                </a:lnTo>
                <a:lnTo>
                  <a:pt x="0" y="2356133"/>
                </a:lnTo>
                <a:lnTo>
                  <a:pt x="0" y="432254"/>
                </a:lnTo>
                <a:cubicBezTo>
                  <a:pt x="0" y="193559"/>
                  <a:pt x="248003" y="0"/>
                  <a:pt x="553833" y="0"/>
                </a:cubicBezTo>
                <a:close/>
              </a:path>
            </a:pathLst>
          </a:custGeom>
          <a:solidFill>
            <a:schemeClr val="bg2">
              <a:lumMod val="50000"/>
            </a:schemeClr>
          </a:solidFill>
        </p:spPr>
        <p:txBody>
          <a:bodyPr wrap="square">
            <a:noAutofit/>
          </a:bodyPr>
          <a:lstStyle/>
          <a:p>
            <a:endParaRPr lang="en-ID"/>
          </a:p>
        </p:txBody>
      </p:sp>
    </p:spTree>
    <p:extLst>
      <p:ext uri="{BB962C8B-B14F-4D97-AF65-F5344CB8AC3E}">
        <p14:creationId xmlns:p14="http://schemas.microsoft.com/office/powerpoint/2010/main" val="28770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3D014959-A9FF-400B-B398-1833EC7C298A}"/>
              </a:ext>
            </a:extLst>
          </p:cNvPr>
          <p:cNvSpPr/>
          <p:nvPr userDrawn="1"/>
        </p:nvSpPr>
        <p:spPr>
          <a:xfrm rot="5400000" flipV="1">
            <a:off x="9360171" y="2911263"/>
            <a:ext cx="1692011" cy="1882727"/>
          </a:xfrm>
          <a:custGeom>
            <a:avLst/>
            <a:gdLst>
              <a:gd name="connsiteX0" fmla="*/ 0 w 4413320"/>
              <a:gd name="connsiteY0" fmla="*/ 538974 h 4387006"/>
              <a:gd name="connsiteX1" fmla="*/ 0 w 4413320"/>
              <a:gd name="connsiteY1" fmla="*/ 4387002 h 4387006"/>
              <a:gd name="connsiteX2" fmla="*/ 1846646 w 4413320"/>
              <a:gd name="connsiteY2" fmla="*/ 4387002 h 4387006"/>
              <a:gd name="connsiteX3" fmla="*/ 1846646 w 4413320"/>
              <a:gd name="connsiteY3" fmla="*/ 4387006 h 4387006"/>
              <a:gd name="connsiteX4" fmla="*/ 3942440 w 4413320"/>
              <a:gd name="connsiteY4" fmla="*/ 4387006 h 4387006"/>
              <a:gd name="connsiteX5" fmla="*/ 4413320 w 4413320"/>
              <a:gd name="connsiteY5" fmla="*/ 3848033 h 4387006"/>
              <a:gd name="connsiteX6" fmla="*/ 4413319 w 4413320"/>
              <a:gd name="connsiteY6" fmla="*/ 5 h 4387006"/>
              <a:gd name="connsiteX7" fmla="*/ 2566673 w 4413320"/>
              <a:gd name="connsiteY7" fmla="*/ 5 h 4387006"/>
              <a:gd name="connsiteX8" fmla="*/ 2566673 w 4413320"/>
              <a:gd name="connsiteY8" fmla="*/ 0 h 4387006"/>
              <a:gd name="connsiteX9" fmla="*/ 470880 w 4413320"/>
              <a:gd name="connsiteY9" fmla="*/ 0 h 4387006"/>
              <a:gd name="connsiteX10" fmla="*/ 0 w 4413320"/>
              <a:gd name="connsiteY10" fmla="*/ 538974 h 4387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13320" h="4387006">
                <a:moveTo>
                  <a:pt x="0" y="538974"/>
                </a:moveTo>
                <a:lnTo>
                  <a:pt x="0" y="4387002"/>
                </a:lnTo>
                <a:lnTo>
                  <a:pt x="1846646" y="4387002"/>
                </a:lnTo>
                <a:lnTo>
                  <a:pt x="1846646" y="4387006"/>
                </a:lnTo>
                <a:lnTo>
                  <a:pt x="3942440" y="4387006"/>
                </a:lnTo>
                <a:cubicBezTo>
                  <a:pt x="4202464" y="4387006"/>
                  <a:pt x="4413320" y="4145658"/>
                  <a:pt x="4413320" y="3848033"/>
                </a:cubicBezTo>
                <a:lnTo>
                  <a:pt x="4413319" y="5"/>
                </a:lnTo>
                <a:lnTo>
                  <a:pt x="2566673" y="5"/>
                </a:lnTo>
                <a:lnTo>
                  <a:pt x="2566673" y="0"/>
                </a:lnTo>
                <a:lnTo>
                  <a:pt x="470880" y="0"/>
                </a:lnTo>
                <a:cubicBezTo>
                  <a:pt x="210856" y="0"/>
                  <a:pt x="0" y="241349"/>
                  <a:pt x="0" y="538974"/>
                </a:cubicBezTo>
                <a:close/>
              </a:path>
            </a:pathLst>
          </a:custGeom>
          <a:gradFill>
            <a:gsLst>
              <a:gs pos="0">
                <a:srgbClr val="123358"/>
              </a:gs>
              <a:gs pos="100000">
                <a:srgbClr val="228CC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lt1"/>
              </a:solidFill>
            </a:endParaRPr>
          </a:p>
        </p:txBody>
      </p:sp>
      <p:sp>
        <p:nvSpPr>
          <p:cNvPr id="4" name="Freeform: Shape 3">
            <a:extLst>
              <a:ext uri="{FF2B5EF4-FFF2-40B4-BE49-F238E27FC236}">
                <a16:creationId xmlns:a16="http://schemas.microsoft.com/office/drawing/2014/main" id="{2146AA18-A380-407B-BB74-F00D5CD59F12}"/>
              </a:ext>
            </a:extLst>
          </p:cNvPr>
          <p:cNvSpPr/>
          <p:nvPr userDrawn="1"/>
        </p:nvSpPr>
        <p:spPr>
          <a:xfrm rot="5400000" flipV="1">
            <a:off x="6688012" y="3198470"/>
            <a:ext cx="1692011" cy="1882727"/>
          </a:xfrm>
          <a:custGeom>
            <a:avLst/>
            <a:gdLst>
              <a:gd name="connsiteX0" fmla="*/ 0 w 4413320"/>
              <a:gd name="connsiteY0" fmla="*/ 538974 h 4387006"/>
              <a:gd name="connsiteX1" fmla="*/ 0 w 4413320"/>
              <a:gd name="connsiteY1" fmla="*/ 4387002 h 4387006"/>
              <a:gd name="connsiteX2" fmla="*/ 1846646 w 4413320"/>
              <a:gd name="connsiteY2" fmla="*/ 4387002 h 4387006"/>
              <a:gd name="connsiteX3" fmla="*/ 1846646 w 4413320"/>
              <a:gd name="connsiteY3" fmla="*/ 4387006 h 4387006"/>
              <a:gd name="connsiteX4" fmla="*/ 3942440 w 4413320"/>
              <a:gd name="connsiteY4" fmla="*/ 4387006 h 4387006"/>
              <a:gd name="connsiteX5" fmla="*/ 4413320 w 4413320"/>
              <a:gd name="connsiteY5" fmla="*/ 3848033 h 4387006"/>
              <a:gd name="connsiteX6" fmla="*/ 4413319 w 4413320"/>
              <a:gd name="connsiteY6" fmla="*/ 5 h 4387006"/>
              <a:gd name="connsiteX7" fmla="*/ 2566673 w 4413320"/>
              <a:gd name="connsiteY7" fmla="*/ 5 h 4387006"/>
              <a:gd name="connsiteX8" fmla="*/ 2566673 w 4413320"/>
              <a:gd name="connsiteY8" fmla="*/ 0 h 4387006"/>
              <a:gd name="connsiteX9" fmla="*/ 470880 w 4413320"/>
              <a:gd name="connsiteY9" fmla="*/ 0 h 4387006"/>
              <a:gd name="connsiteX10" fmla="*/ 0 w 4413320"/>
              <a:gd name="connsiteY10" fmla="*/ 538974 h 4387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13320" h="4387006">
                <a:moveTo>
                  <a:pt x="0" y="538974"/>
                </a:moveTo>
                <a:lnTo>
                  <a:pt x="0" y="4387002"/>
                </a:lnTo>
                <a:lnTo>
                  <a:pt x="1846646" y="4387002"/>
                </a:lnTo>
                <a:lnTo>
                  <a:pt x="1846646" y="4387006"/>
                </a:lnTo>
                <a:lnTo>
                  <a:pt x="3942440" y="4387006"/>
                </a:lnTo>
                <a:cubicBezTo>
                  <a:pt x="4202464" y="4387006"/>
                  <a:pt x="4413320" y="4145658"/>
                  <a:pt x="4413320" y="3848033"/>
                </a:cubicBezTo>
                <a:lnTo>
                  <a:pt x="4413319" y="5"/>
                </a:lnTo>
                <a:lnTo>
                  <a:pt x="2566673" y="5"/>
                </a:lnTo>
                <a:lnTo>
                  <a:pt x="2566673" y="0"/>
                </a:lnTo>
                <a:lnTo>
                  <a:pt x="470880" y="0"/>
                </a:lnTo>
                <a:cubicBezTo>
                  <a:pt x="210856" y="0"/>
                  <a:pt x="0" y="241349"/>
                  <a:pt x="0" y="538974"/>
                </a:cubicBezTo>
                <a:close/>
              </a:path>
            </a:pathLst>
          </a:custGeom>
          <a:gradFill>
            <a:gsLst>
              <a:gs pos="0">
                <a:srgbClr val="123358"/>
              </a:gs>
              <a:gs pos="100000">
                <a:srgbClr val="228CC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lt1"/>
              </a:solidFill>
            </a:endParaRPr>
          </a:p>
        </p:txBody>
      </p:sp>
      <p:sp>
        <p:nvSpPr>
          <p:cNvPr id="5" name="Freeform: Shape 4">
            <a:extLst>
              <a:ext uri="{FF2B5EF4-FFF2-40B4-BE49-F238E27FC236}">
                <a16:creationId xmlns:a16="http://schemas.microsoft.com/office/drawing/2014/main" id="{939DA421-B6A5-4B86-AD65-28E7B4432946}"/>
              </a:ext>
            </a:extLst>
          </p:cNvPr>
          <p:cNvSpPr/>
          <p:nvPr userDrawn="1"/>
        </p:nvSpPr>
        <p:spPr>
          <a:xfrm rot="5400000" flipV="1">
            <a:off x="3965730" y="2911263"/>
            <a:ext cx="1692011" cy="1882727"/>
          </a:xfrm>
          <a:custGeom>
            <a:avLst/>
            <a:gdLst>
              <a:gd name="connsiteX0" fmla="*/ 0 w 4413320"/>
              <a:gd name="connsiteY0" fmla="*/ 538974 h 4387006"/>
              <a:gd name="connsiteX1" fmla="*/ 0 w 4413320"/>
              <a:gd name="connsiteY1" fmla="*/ 4387002 h 4387006"/>
              <a:gd name="connsiteX2" fmla="*/ 1846646 w 4413320"/>
              <a:gd name="connsiteY2" fmla="*/ 4387002 h 4387006"/>
              <a:gd name="connsiteX3" fmla="*/ 1846646 w 4413320"/>
              <a:gd name="connsiteY3" fmla="*/ 4387006 h 4387006"/>
              <a:gd name="connsiteX4" fmla="*/ 3942440 w 4413320"/>
              <a:gd name="connsiteY4" fmla="*/ 4387006 h 4387006"/>
              <a:gd name="connsiteX5" fmla="*/ 4413320 w 4413320"/>
              <a:gd name="connsiteY5" fmla="*/ 3848033 h 4387006"/>
              <a:gd name="connsiteX6" fmla="*/ 4413319 w 4413320"/>
              <a:gd name="connsiteY6" fmla="*/ 5 h 4387006"/>
              <a:gd name="connsiteX7" fmla="*/ 2566673 w 4413320"/>
              <a:gd name="connsiteY7" fmla="*/ 5 h 4387006"/>
              <a:gd name="connsiteX8" fmla="*/ 2566673 w 4413320"/>
              <a:gd name="connsiteY8" fmla="*/ 0 h 4387006"/>
              <a:gd name="connsiteX9" fmla="*/ 470880 w 4413320"/>
              <a:gd name="connsiteY9" fmla="*/ 0 h 4387006"/>
              <a:gd name="connsiteX10" fmla="*/ 0 w 4413320"/>
              <a:gd name="connsiteY10" fmla="*/ 538974 h 4387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13320" h="4387006">
                <a:moveTo>
                  <a:pt x="0" y="538974"/>
                </a:moveTo>
                <a:lnTo>
                  <a:pt x="0" y="4387002"/>
                </a:lnTo>
                <a:lnTo>
                  <a:pt x="1846646" y="4387002"/>
                </a:lnTo>
                <a:lnTo>
                  <a:pt x="1846646" y="4387006"/>
                </a:lnTo>
                <a:lnTo>
                  <a:pt x="3942440" y="4387006"/>
                </a:lnTo>
                <a:cubicBezTo>
                  <a:pt x="4202464" y="4387006"/>
                  <a:pt x="4413320" y="4145658"/>
                  <a:pt x="4413320" y="3848033"/>
                </a:cubicBezTo>
                <a:lnTo>
                  <a:pt x="4413319" y="5"/>
                </a:lnTo>
                <a:lnTo>
                  <a:pt x="2566673" y="5"/>
                </a:lnTo>
                <a:lnTo>
                  <a:pt x="2566673" y="0"/>
                </a:lnTo>
                <a:lnTo>
                  <a:pt x="470880" y="0"/>
                </a:lnTo>
                <a:cubicBezTo>
                  <a:pt x="210856" y="0"/>
                  <a:pt x="0" y="241349"/>
                  <a:pt x="0" y="538974"/>
                </a:cubicBezTo>
                <a:close/>
              </a:path>
            </a:pathLst>
          </a:custGeom>
          <a:gradFill>
            <a:gsLst>
              <a:gs pos="0">
                <a:srgbClr val="123358"/>
              </a:gs>
              <a:gs pos="100000">
                <a:srgbClr val="228CC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lt1"/>
              </a:solidFill>
            </a:endParaRPr>
          </a:p>
        </p:txBody>
      </p:sp>
      <p:sp>
        <p:nvSpPr>
          <p:cNvPr id="6" name="Freeform: Shape 5">
            <a:extLst>
              <a:ext uri="{FF2B5EF4-FFF2-40B4-BE49-F238E27FC236}">
                <a16:creationId xmlns:a16="http://schemas.microsoft.com/office/drawing/2014/main" id="{6852F595-6606-412E-8955-5923D4D5113F}"/>
              </a:ext>
            </a:extLst>
          </p:cNvPr>
          <p:cNvSpPr/>
          <p:nvPr userDrawn="1"/>
        </p:nvSpPr>
        <p:spPr>
          <a:xfrm rot="5400000" flipV="1">
            <a:off x="1310265" y="3198470"/>
            <a:ext cx="1692011" cy="1882727"/>
          </a:xfrm>
          <a:custGeom>
            <a:avLst/>
            <a:gdLst>
              <a:gd name="connsiteX0" fmla="*/ 0 w 4413320"/>
              <a:gd name="connsiteY0" fmla="*/ 538974 h 4387006"/>
              <a:gd name="connsiteX1" fmla="*/ 0 w 4413320"/>
              <a:gd name="connsiteY1" fmla="*/ 4387002 h 4387006"/>
              <a:gd name="connsiteX2" fmla="*/ 1846646 w 4413320"/>
              <a:gd name="connsiteY2" fmla="*/ 4387002 h 4387006"/>
              <a:gd name="connsiteX3" fmla="*/ 1846646 w 4413320"/>
              <a:gd name="connsiteY3" fmla="*/ 4387006 h 4387006"/>
              <a:gd name="connsiteX4" fmla="*/ 3942440 w 4413320"/>
              <a:gd name="connsiteY4" fmla="*/ 4387006 h 4387006"/>
              <a:gd name="connsiteX5" fmla="*/ 4413320 w 4413320"/>
              <a:gd name="connsiteY5" fmla="*/ 3848033 h 4387006"/>
              <a:gd name="connsiteX6" fmla="*/ 4413319 w 4413320"/>
              <a:gd name="connsiteY6" fmla="*/ 5 h 4387006"/>
              <a:gd name="connsiteX7" fmla="*/ 2566673 w 4413320"/>
              <a:gd name="connsiteY7" fmla="*/ 5 h 4387006"/>
              <a:gd name="connsiteX8" fmla="*/ 2566673 w 4413320"/>
              <a:gd name="connsiteY8" fmla="*/ 0 h 4387006"/>
              <a:gd name="connsiteX9" fmla="*/ 470880 w 4413320"/>
              <a:gd name="connsiteY9" fmla="*/ 0 h 4387006"/>
              <a:gd name="connsiteX10" fmla="*/ 0 w 4413320"/>
              <a:gd name="connsiteY10" fmla="*/ 538974 h 4387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13320" h="4387006">
                <a:moveTo>
                  <a:pt x="0" y="538974"/>
                </a:moveTo>
                <a:lnTo>
                  <a:pt x="0" y="4387002"/>
                </a:lnTo>
                <a:lnTo>
                  <a:pt x="1846646" y="4387002"/>
                </a:lnTo>
                <a:lnTo>
                  <a:pt x="1846646" y="4387006"/>
                </a:lnTo>
                <a:lnTo>
                  <a:pt x="3942440" y="4387006"/>
                </a:lnTo>
                <a:cubicBezTo>
                  <a:pt x="4202464" y="4387006"/>
                  <a:pt x="4413320" y="4145658"/>
                  <a:pt x="4413320" y="3848033"/>
                </a:cubicBezTo>
                <a:lnTo>
                  <a:pt x="4413319" y="5"/>
                </a:lnTo>
                <a:lnTo>
                  <a:pt x="2566673" y="5"/>
                </a:lnTo>
                <a:lnTo>
                  <a:pt x="2566673" y="0"/>
                </a:lnTo>
                <a:lnTo>
                  <a:pt x="470880" y="0"/>
                </a:lnTo>
                <a:cubicBezTo>
                  <a:pt x="210856" y="0"/>
                  <a:pt x="0" y="241349"/>
                  <a:pt x="0" y="538974"/>
                </a:cubicBezTo>
                <a:close/>
              </a:path>
            </a:pathLst>
          </a:custGeom>
          <a:gradFill>
            <a:gsLst>
              <a:gs pos="0">
                <a:srgbClr val="123358"/>
              </a:gs>
              <a:gs pos="100000">
                <a:srgbClr val="228CC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lt1"/>
              </a:solidFill>
            </a:endParaRPr>
          </a:p>
        </p:txBody>
      </p:sp>
      <p:sp>
        <p:nvSpPr>
          <p:cNvPr id="13" name="Picture Placeholder 12">
            <a:extLst>
              <a:ext uri="{FF2B5EF4-FFF2-40B4-BE49-F238E27FC236}">
                <a16:creationId xmlns:a16="http://schemas.microsoft.com/office/drawing/2014/main" id="{DD89CAB5-78AD-4CFB-9E3F-DF34C381DF13}"/>
              </a:ext>
            </a:extLst>
          </p:cNvPr>
          <p:cNvSpPr>
            <a:spLocks noGrp="1"/>
          </p:cNvSpPr>
          <p:nvPr>
            <p:ph type="pic" sz="quarter" idx="10"/>
          </p:nvPr>
        </p:nvSpPr>
        <p:spPr>
          <a:xfrm>
            <a:off x="1062507" y="3141428"/>
            <a:ext cx="1882727" cy="1692011"/>
          </a:xfrm>
          <a:custGeom>
            <a:avLst/>
            <a:gdLst>
              <a:gd name="connsiteX0" fmla="*/ 231306 w 1882727"/>
              <a:gd name="connsiteY0" fmla="*/ 0 h 1692011"/>
              <a:gd name="connsiteX1" fmla="*/ 1882725 w 1882727"/>
              <a:gd name="connsiteY1" fmla="*/ 0 h 1692011"/>
              <a:gd name="connsiteX2" fmla="*/ 1882725 w 1882727"/>
              <a:gd name="connsiteY2" fmla="*/ 707981 h 1692011"/>
              <a:gd name="connsiteX3" fmla="*/ 1882727 w 1882727"/>
              <a:gd name="connsiteY3" fmla="*/ 707981 h 1692011"/>
              <a:gd name="connsiteX4" fmla="*/ 1882727 w 1882727"/>
              <a:gd name="connsiteY4" fmla="*/ 1511482 h 1692011"/>
              <a:gd name="connsiteX5" fmla="*/ 1651422 w 1882727"/>
              <a:gd name="connsiteY5" fmla="*/ 1692011 h 1692011"/>
              <a:gd name="connsiteX6" fmla="*/ 2 w 1882727"/>
              <a:gd name="connsiteY6" fmla="*/ 1692011 h 1692011"/>
              <a:gd name="connsiteX7" fmla="*/ 2 w 1882727"/>
              <a:gd name="connsiteY7" fmla="*/ 984030 h 1692011"/>
              <a:gd name="connsiteX8" fmla="*/ 0 w 1882727"/>
              <a:gd name="connsiteY8" fmla="*/ 984030 h 1692011"/>
              <a:gd name="connsiteX9" fmla="*/ 0 w 1882727"/>
              <a:gd name="connsiteY9" fmla="*/ 180529 h 1692011"/>
              <a:gd name="connsiteX10" fmla="*/ 231306 w 1882727"/>
              <a:gd name="connsiteY10" fmla="*/ 0 h 169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82727" h="1692011">
                <a:moveTo>
                  <a:pt x="231306" y="0"/>
                </a:moveTo>
                <a:lnTo>
                  <a:pt x="1882725" y="0"/>
                </a:lnTo>
                <a:lnTo>
                  <a:pt x="1882725" y="707981"/>
                </a:lnTo>
                <a:lnTo>
                  <a:pt x="1882727" y="707981"/>
                </a:lnTo>
                <a:lnTo>
                  <a:pt x="1882727" y="1511482"/>
                </a:lnTo>
                <a:cubicBezTo>
                  <a:pt x="1882727" y="1611172"/>
                  <a:pt x="1779150" y="1692011"/>
                  <a:pt x="1651422" y="1692011"/>
                </a:cubicBezTo>
                <a:lnTo>
                  <a:pt x="2" y="1692011"/>
                </a:lnTo>
                <a:lnTo>
                  <a:pt x="2" y="984030"/>
                </a:lnTo>
                <a:lnTo>
                  <a:pt x="0" y="984030"/>
                </a:lnTo>
                <a:lnTo>
                  <a:pt x="0" y="180529"/>
                </a:lnTo>
                <a:cubicBezTo>
                  <a:pt x="0" y="80839"/>
                  <a:pt x="103577" y="0"/>
                  <a:pt x="231306" y="0"/>
                </a:cubicBezTo>
                <a:close/>
              </a:path>
            </a:pathLst>
          </a:custGeom>
          <a:solidFill>
            <a:schemeClr val="bg2">
              <a:lumMod val="50000"/>
            </a:schemeClr>
          </a:solidFill>
        </p:spPr>
        <p:txBody>
          <a:bodyPr wrap="square">
            <a:noAutofit/>
          </a:bodyPr>
          <a:lstStyle/>
          <a:p>
            <a:endParaRPr lang="en-ID"/>
          </a:p>
        </p:txBody>
      </p:sp>
      <p:sp>
        <p:nvSpPr>
          <p:cNvPr id="16" name="Picture Placeholder 15">
            <a:extLst>
              <a:ext uri="{FF2B5EF4-FFF2-40B4-BE49-F238E27FC236}">
                <a16:creationId xmlns:a16="http://schemas.microsoft.com/office/drawing/2014/main" id="{8EFDE630-1DDB-428D-9F4A-7B12B584D9A7}"/>
              </a:ext>
            </a:extLst>
          </p:cNvPr>
          <p:cNvSpPr>
            <a:spLocks noGrp="1"/>
          </p:cNvSpPr>
          <p:nvPr>
            <p:ph type="pic" sz="quarter" idx="11"/>
          </p:nvPr>
        </p:nvSpPr>
        <p:spPr>
          <a:xfrm>
            <a:off x="3704595" y="3141428"/>
            <a:ext cx="1882727" cy="1692011"/>
          </a:xfrm>
          <a:custGeom>
            <a:avLst/>
            <a:gdLst>
              <a:gd name="connsiteX0" fmla="*/ 231306 w 1882727"/>
              <a:gd name="connsiteY0" fmla="*/ 0 h 1692011"/>
              <a:gd name="connsiteX1" fmla="*/ 1882725 w 1882727"/>
              <a:gd name="connsiteY1" fmla="*/ 0 h 1692011"/>
              <a:gd name="connsiteX2" fmla="*/ 1882725 w 1882727"/>
              <a:gd name="connsiteY2" fmla="*/ 707981 h 1692011"/>
              <a:gd name="connsiteX3" fmla="*/ 1882727 w 1882727"/>
              <a:gd name="connsiteY3" fmla="*/ 707981 h 1692011"/>
              <a:gd name="connsiteX4" fmla="*/ 1882727 w 1882727"/>
              <a:gd name="connsiteY4" fmla="*/ 1511482 h 1692011"/>
              <a:gd name="connsiteX5" fmla="*/ 1651422 w 1882727"/>
              <a:gd name="connsiteY5" fmla="*/ 1692011 h 1692011"/>
              <a:gd name="connsiteX6" fmla="*/ 2 w 1882727"/>
              <a:gd name="connsiteY6" fmla="*/ 1692011 h 1692011"/>
              <a:gd name="connsiteX7" fmla="*/ 2 w 1882727"/>
              <a:gd name="connsiteY7" fmla="*/ 984030 h 1692011"/>
              <a:gd name="connsiteX8" fmla="*/ 0 w 1882727"/>
              <a:gd name="connsiteY8" fmla="*/ 984030 h 1692011"/>
              <a:gd name="connsiteX9" fmla="*/ 0 w 1882727"/>
              <a:gd name="connsiteY9" fmla="*/ 180529 h 1692011"/>
              <a:gd name="connsiteX10" fmla="*/ 231306 w 1882727"/>
              <a:gd name="connsiteY10" fmla="*/ 0 h 169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82727" h="1692011">
                <a:moveTo>
                  <a:pt x="231306" y="0"/>
                </a:moveTo>
                <a:lnTo>
                  <a:pt x="1882725" y="0"/>
                </a:lnTo>
                <a:lnTo>
                  <a:pt x="1882725" y="707981"/>
                </a:lnTo>
                <a:lnTo>
                  <a:pt x="1882727" y="707981"/>
                </a:lnTo>
                <a:lnTo>
                  <a:pt x="1882727" y="1511482"/>
                </a:lnTo>
                <a:cubicBezTo>
                  <a:pt x="1882727" y="1611172"/>
                  <a:pt x="1779150" y="1692011"/>
                  <a:pt x="1651422" y="1692011"/>
                </a:cubicBezTo>
                <a:lnTo>
                  <a:pt x="2" y="1692011"/>
                </a:lnTo>
                <a:lnTo>
                  <a:pt x="2" y="984030"/>
                </a:lnTo>
                <a:lnTo>
                  <a:pt x="0" y="984030"/>
                </a:lnTo>
                <a:lnTo>
                  <a:pt x="0" y="180529"/>
                </a:lnTo>
                <a:cubicBezTo>
                  <a:pt x="0" y="80839"/>
                  <a:pt x="103577" y="0"/>
                  <a:pt x="231306" y="0"/>
                </a:cubicBezTo>
                <a:close/>
              </a:path>
            </a:pathLst>
          </a:custGeom>
          <a:solidFill>
            <a:schemeClr val="bg2">
              <a:lumMod val="50000"/>
            </a:schemeClr>
          </a:solidFill>
        </p:spPr>
        <p:txBody>
          <a:bodyPr wrap="square">
            <a:noAutofit/>
          </a:bodyPr>
          <a:lstStyle/>
          <a:p>
            <a:endParaRPr lang="en-ID"/>
          </a:p>
        </p:txBody>
      </p:sp>
      <p:sp>
        <p:nvSpPr>
          <p:cNvPr id="19" name="Picture Placeholder 18">
            <a:extLst>
              <a:ext uri="{FF2B5EF4-FFF2-40B4-BE49-F238E27FC236}">
                <a16:creationId xmlns:a16="http://schemas.microsoft.com/office/drawing/2014/main" id="{6A7B1201-BCE0-47EB-A2E3-7A72BF46FCAF}"/>
              </a:ext>
            </a:extLst>
          </p:cNvPr>
          <p:cNvSpPr>
            <a:spLocks noGrp="1"/>
          </p:cNvSpPr>
          <p:nvPr>
            <p:ph type="pic" sz="quarter" idx="12"/>
          </p:nvPr>
        </p:nvSpPr>
        <p:spPr>
          <a:xfrm>
            <a:off x="6439577" y="3141428"/>
            <a:ext cx="1882727" cy="1692011"/>
          </a:xfrm>
          <a:custGeom>
            <a:avLst/>
            <a:gdLst>
              <a:gd name="connsiteX0" fmla="*/ 231306 w 1882727"/>
              <a:gd name="connsiteY0" fmla="*/ 0 h 1692011"/>
              <a:gd name="connsiteX1" fmla="*/ 1882725 w 1882727"/>
              <a:gd name="connsiteY1" fmla="*/ 0 h 1692011"/>
              <a:gd name="connsiteX2" fmla="*/ 1882725 w 1882727"/>
              <a:gd name="connsiteY2" fmla="*/ 707981 h 1692011"/>
              <a:gd name="connsiteX3" fmla="*/ 1882727 w 1882727"/>
              <a:gd name="connsiteY3" fmla="*/ 707981 h 1692011"/>
              <a:gd name="connsiteX4" fmla="*/ 1882727 w 1882727"/>
              <a:gd name="connsiteY4" fmla="*/ 1511482 h 1692011"/>
              <a:gd name="connsiteX5" fmla="*/ 1651422 w 1882727"/>
              <a:gd name="connsiteY5" fmla="*/ 1692011 h 1692011"/>
              <a:gd name="connsiteX6" fmla="*/ 2 w 1882727"/>
              <a:gd name="connsiteY6" fmla="*/ 1692011 h 1692011"/>
              <a:gd name="connsiteX7" fmla="*/ 2 w 1882727"/>
              <a:gd name="connsiteY7" fmla="*/ 984030 h 1692011"/>
              <a:gd name="connsiteX8" fmla="*/ 0 w 1882727"/>
              <a:gd name="connsiteY8" fmla="*/ 984030 h 1692011"/>
              <a:gd name="connsiteX9" fmla="*/ 0 w 1882727"/>
              <a:gd name="connsiteY9" fmla="*/ 180529 h 1692011"/>
              <a:gd name="connsiteX10" fmla="*/ 231306 w 1882727"/>
              <a:gd name="connsiteY10" fmla="*/ 0 h 169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82727" h="1692011">
                <a:moveTo>
                  <a:pt x="231306" y="0"/>
                </a:moveTo>
                <a:lnTo>
                  <a:pt x="1882725" y="0"/>
                </a:lnTo>
                <a:lnTo>
                  <a:pt x="1882725" y="707981"/>
                </a:lnTo>
                <a:lnTo>
                  <a:pt x="1882727" y="707981"/>
                </a:lnTo>
                <a:lnTo>
                  <a:pt x="1882727" y="1511482"/>
                </a:lnTo>
                <a:cubicBezTo>
                  <a:pt x="1882727" y="1611172"/>
                  <a:pt x="1779150" y="1692011"/>
                  <a:pt x="1651422" y="1692011"/>
                </a:cubicBezTo>
                <a:lnTo>
                  <a:pt x="2" y="1692011"/>
                </a:lnTo>
                <a:lnTo>
                  <a:pt x="2" y="984030"/>
                </a:lnTo>
                <a:lnTo>
                  <a:pt x="0" y="984030"/>
                </a:lnTo>
                <a:lnTo>
                  <a:pt x="0" y="180529"/>
                </a:lnTo>
                <a:cubicBezTo>
                  <a:pt x="0" y="80839"/>
                  <a:pt x="103577" y="0"/>
                  <a:pt x="231306" y="0"/>
                </a:cubicBezTo>
                <a:close/>
              </a:path>
            </a:pathLst>
          </a:custGeom>
          <a:solidFill>
            <a:schemeClr val="bg2">
              <a:lumMod val="50000"/>
            </a:schemeClr>
          </a:solidFill>
        </p:spPr>
        <p:txBody>
          <a:bodyPr wrap="square">
            <a:noAutofit/>
          </a:bodyPr>
          <a:lstStyle/>
          <a:p>
            <a:endParaRPr lang="en-ID"/>
          </a:p>
        </p:txBody>
      </p:sp>
      <p:sp>
        <p:nvSpPr>
          <p:cNvPr id="22" name="Picture Placeholder 21">
            <a:extLst>
              <a:ext uri="{FF2B5EF4-FFF2-40B4-BE49-F238E27FC236}">
                <a16:creationId xmlns:a16="http://schemas.microsoft.com/office/drawing/2014/main" id="{0CFD4475-86D2-41DC-BD8A-E7CC18FB0FD1}"/>
              </a:ext>
            </a:extLst>
          </p:cNvPr>
          <p:cNvSpPr>
            <a:spLocks noGrp="1"/>
          </p:cNvSpPr>
          <p:nvPr>
            <p:ph type="pic" sz="quarter" idx="13"/>
          </p:nvPr>
        </p:nvSpPr>
        <p:spPr>
          <a:xfrm>
            <a:off x="9098359" y="3141428"/>
            <a:ext cx="1882727" cy="1692011"/>
          </a:xfrm>
          <a:custGeom>
            <a:avLst/>
            <a:gdLst>
              <a:gd name="connsiteX0" fmla="*/ 231306 w 1882727"/>
              <a:gd name="connsiteY0" fmla="*/ 0 h 1692011"/>
              <a:gd name="connsiteX1" fmla="*/ 1882725 w 1882727"/>
              <a:gd name="connsiteY1" fmla="*/ 0 h 1692011"/>
              <a:gd name="connsiteX2" fmla="*/ 1882725 w 1882727"/>
              <a:gd name="connsiteY2" fmla="*/ 707981 h 1692011"/>
              <a:gd name="connsiteX3" fmla="*/ 1882727 w 1882727"/>
              <a:gd name="connsiteY3" fmla="*/ 707981 h 1692011"/>
              <a:gd name="connsiteX4" fmla="*/ 1882727 w 1882727"/>
              <a:gd name="connsiteY4" fmla="*/ 1511482 h 1692011"/>
              <a:gd name="connsiteX5" fmla="*/ 1651421 w 1882727"/>
              <a:gd name="connsiteY5" fmla="*/ 1692011 h 1692011"/>
              <a:gd name="connsiteX6" fmla="*/ 2 w 1882727"/>
              <a:gd name="connsiteY6" fmla="*/ 1692011 h 1692011"/>
              <a:gd name="connsiteX7" fmla="*/ 2 w 1882727"/>
              <a:gd name="connsiteY7" fmla="*/ 984030 h 1692011"/>
              <a:gd name="connsiteX8" fmla="*/ 0 w 1882727"/>
              <a:gd name="connsiteY8" fmla="*/ 984030 h 1692011"/>
              <a:gd name="connsiteX9" fmla="*/ 0 w 1882727"/>
              <a:gd name="connsiteY9" fmla="*/ 180529 h 1692011"/>
              <a:gd name="connsiteX10" fmla="*/ 231306 w 1882727"/>
              <a:gd name="connsiteY10" fmla="*/ 0 h 169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82727" h="1692011">
                <a:moveTo>
                  <a:pt x="231306" y="0"/>
                </a:moveTo>
                <a:lnTo>
                  <a:pt x="1882725" y="0"/>
                </a:lnTo>
                <a:lnTo>
                  <a:pt x="1882725" y="707981"/>
                </a:lnTo>
                <a:lnTo>
                  <a:pt x="1882727" y="707981"/>
                </a:lnTo>
                <a:lnTo>
                  <a:pt x="1882727" y="1511482"/>
                </a:lnTo>
                <a:cubicBezTo>
                  <a:pt x="1882727" y="1611172"/>
                  <a:pt x="1779150" y="1692011"/>
                  <a:pt x="1651421" y="1692011"/>
                </a:cubicBezTo>
                <a:lnTo>
                  <a:pt x="2" y="1692011"/>
                </a:lnTo>
                <a:lnTo>
                  <a:pt x="2" y="984030"/>
                </a:lnTo>
                <a:lnTo>
                  <a:pt x="0" y="984030"/>
                </a:lnTo>
                <a:lnTo>
                  <a:pt x="0" y="180529"/>
                </a:lnTo>
                <a:cubicBezTo>
                  <a:pt x="0" y="80839"/>
                  <a:pt x="103577" y="0"/>
                  <a:pt x="231306" y="0"/>
                </a:cubicBezTo>
                <a:close/>
              </a:path>
            </a:pathLst>
          </a:custGeom>
          <a:solidFill>
            <a:schemeClr val="bg2">
              <a:lumMod val="50000"/>
            </a:schemeClr>
          </a:solidFill>
        </p:spPr>
        <p:txBody>
          <a:bodyPr wrap="square">
            <a:noAutofit/>
          </a:bodyPr>
          <a:lstStyle/>
          <a:p>
            <a:endParaRPr lang="en-ID"/>
          </a:p>
        </p:txBody>
      </p:sp>
    </p:spTree>
    <p:extLst>
      <p:ext uri="{BB962C8B-B14F-4D97-AF65-F5344CB8AC3E}">
        <p14:creationId xmlns:p14="http://schemas.microsoft.com/office/powerpoint/2010/main" val="696590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2331685"/>
      </p:ext>
    </p:extLst>
  </p:cSld>
  <p:clrMap bg1="lt1" tx1="dk1" bg2="lt2" tx2="dk2" accent1="accent1" accent2="accent2" accent3="accent3" accent4="accent4" accent5="accent5" accent6="accent6" hlink="hlink" folHlink="folHlink"/>
  <p:sldLayoutIdLst>
    <p:sldLayoutId id="2147483677"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75"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49" r:id="rId19"/>
    <p:sldLayoutId id="2147483650" r:id="rId20"/>
    <p:sldLayoutId id="2147483651" r:id="rId21"/>
    <p:sldLayoutId id="2147483652" r:id="rId22"/>
    <p:sldLayoutId id="2147483669" r:id="rId23"/>
    <p:sldLayoutId id="2147483670" r:id="rId24"/>
    <p:sldLayoutId id="2147483671" r:id="rId25"/>
    <p:sldLayoutId id="2147483672" r:id="rId26"/>
    <p:sldLayoutId id="2147483673" r:id="rId27"/>
    <p:sldLayoutId id="2147483674" r:id="rId28"/>
    <p:sldLayoutId id="2147483676" r:id="rId2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12.jpg"/><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svg"/><Relationship Id="rId7" Type="http://schemas.openxmlformats.org/officeDocument/2006/relationships/diagramColors" Target="../diagrams/colors1.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821058E-058B-4B06-A945-74B6D2E9ED75}"/>
              </a:ext>
            </a:extLst>
          </p:cNvPr>
          <p:cNvSpPr txBox="1"/>
          <p:nvPr/>
        </p:nvSpPr>
        <p:spPr>
          <a:xfrm>
            <a:off x="5265997" y="666270"/>
            <a:ext cx="4830099" cy="400110"/>
          </a:xfrm>
          <a:prstGeom prst="rect">
            <a:avLst/>
          </a:prstGeom>
          <a:noFill/>
        </p:spPr>
        <p:txBody>
          <a:bodyPr wrap="square" rtlCol="0">
            <a:spAutoFit/>
          </a:bodyPr>
          <a:lstStyle/>
          <a:p>
            <a:r>
              <a:rPr lang="en-US" sz="2000" dirty="0">
                <a:solidFill>
                  <a:schemeClr val="bg1"/>
                </a:solidFill>
                <a:latin typeface="Montserrat SemiBold" panose="00000700000000000000" pitchFamily="2" charset="0"/>
                <a:ea typeface="Noto Serif" panose="02020600060500020200" pitchFamily="18" charset="0"/>
                <a:cs typeface="Poppins" panose="00000500000000000000" pitchFamily="2" charset="0"/>
              </a:rPr>
              <a:t>In The Name Of God</a:t>
            </a:r>
          </a:p>
        </p:txBody>
      </p:sp>
      <p:sp>
        <p:nvSpPr>
          <p:cNvPr id="9" name="Rectangle 8">
            <a:extLst>
              <a:ext uri="{FF2B5EF4-FFF2-40B4-BE49-F238E27FC236}">
                <a16:creationId xmlns:a16="http://schemas.microsoft.com/office/drawing/2014/main" id="{07AE4157-BCBE-4D22-B22B-EA304871D79A}"/>
              </a:ext>
            </a:extLst>
          </p:cNvPr>
          <p:cNvSpPr/>
          <p:nvPr/>
        </p:nvSpPr>
        <p:spPr>
          <a:xfrm>
            <a:off x="4644846" y="3596709"/>
            <a:ext cx="4544349" cy="1139286"/>
          </a:xfrm>
          <a:prstGeom prst="rect">
            <a:avLst/>
          </a:prstGeom>
        </p:spPr>
        <p:txBody>
          <a:bodyPr wrap="square">
            <a:spAutoFit/>
          </a:bodyPr>
          <a:lstStyle/>
          <a:p>
            <a:pPr algn="ctr" rtl="1">
              <a:lnSpc>
                <a:spcPct val="150000"/>
              </a:lnSpc>
            </a:pPr>
            <a:r>
              <a:rPr lang="fa-IR" sz="2400" dirty="0">
                <a:solidFill>
                  <a:schemeClr val="bg1"/>
                </a:solidFill>
                <a:latin typeface="Open Sans" panose="020B0606030504020204" pitchFamily="34" charset="0"/>
              </a:rPr>
              <a:t>ارائه دهنده : حدیث اشرافی</a:t>
            </a:r>
          </a:p>
          <a:p>
            <a:pPr algn="ctr" rtl="1">
              <a:lnSpc>
                <a:spcPct val="150000"/>
              </a:lnSpc>
            </a:pPr>
            <a:r>
              <a:rPr lang="fa-IR" sz="2400" dirty="0">
                <a:solidFill>
                  <a:schemeClr val="bg1"/>
                </a:solidFill>
                <a:latin typeface="Open Sans" panose="020B0606030504020204" pitchFamily="34" charset="0"/>
              </a:rPr>
              <a:t>استاد مربوطه : دکتر زهرا </a:t>
            </a:r>
            <a:r>
              <a:rPr lang="fa-IR" sz="2400" dirty="0" err="1">
                <a:solidFill>
                  <a:schemeClr val="bg1"/>
                </a:solidFill>
                <a:latin typeface="Open Sans" panose="020B0606030504020204" pitchFamily="34" charset="0"/>
              </a:rPr>
              <a:t>عصایی</a:t>
            </a:r>
            <a:endParaRPr lang="en-US" sz="2400" dirty="0">
              <a:solidFill>
                <a:schemeClr val="bg1"/>
              </a:solidFill>
              <a:latin typeface="Open Sans" panose="020B0606030504020204" pitchFamily="34" charset="0"/>
            </a:endParaRPr>
          </a:p>
        </p:txBody>
      </p:sp>
      <p:sp>
        <p:nvSpPr>
          <p:cNvPr id="11" name="TextBox 10">
            <a:extLst>
              <a:ext uri="{FF2B5EF4-FFF2-40B4-BE49-F238E27FC236}">
                <a16:creationId xmlns:a16="http://schemas.microsoft.com/office/drawing/2014/main" id="{6851897C-CFD2-46EB-BC69-BA1481ECEDB8}"/>
              </a:ext>
            </a:extLst>
          </p:cNvPr>
          <p:cNvSpPr txBox="1"/>
          <p:nvPr/>
        </p:nvSpPr>
        <p:spPr>
          <a:xfrm>
            <a:off x="5496860" y="4963593"/>
            <a:ext cx="1409993" cy="338554"/>
          </a:xfrm>
          <a:prstGeom prst="rect">
            <a:avLst/>
          </a:prstGeom>
          <a:noFill/>
        </p:spPr>
        <p:txBody>
          <a:bodyPr wrap="square" rtlCol="0">
            <a:spAutoFit/>
          </a:bodyPr>
          <a:lstStyle/>
          <a:p>
            <a:pPr algn="ctr"/>
            <a:endParaRPr lang="id-ID" sz="1600" dirty="0">
              <a:solidFill>
                <a:schemeClr val="bg1"/>
              </a:solidFill>
              <a:latin typeface="Montserrat SemiBold" panose="00000700000000000000" pitchFamily="2" charset="0"/>
              <a:ea typeface="Open Sans" panose="020B0606030504020204" pitchFamily="34" charset="0"/>
              <a:cs typeface="Poppins SemiBold" panose="00000700000000000000" pitchFamily="2" charset="0"/>
            </a:endParaRPr>
          </a:p>
        </p:txBody>
      </p:sp>
      <p:sp>
        <p:nvSpPr>
          <p:cNvPr id="17" name="TextBox 16">
            <a:extLst>
              <a:ext uri="{FF2B5EF4-FFF2-40B4-BE49-F238E27FC236}">
                <a16:creationId xmlns:a16="http://schemas.microsoft.com/office/drawing/2014/main" id="{A81C7BAD-9229-4297-AEF7-263B6FB5FA46}"/>
              </a:ext>
            </a:extLst>
          </p:cNvPr>
          <p:cNvSpPr txBox="1"/>
          <p:nvPr/>
        </p:nvSpPr>
        <p:spPr>
          <a:xfrm>
            <a:off x="4346185" y="2120065"/>
            <a:ext cx="5749911" cy="1015663"/>
          </a:xfrm>
          <a:prstGeom prst="rect">
            <a:avLst/>
          </a:prstGeom>
          <a:noFill/>
        </p:spPr>
        <p:txBody>
          <a:bodyPr wrap="square" rtlCol="0">
            <a:spAutoFit/>
          </a:bodyPr>
          <a:lstStyle/>
          <a:p>
            <a:r>
              <a:rPr lang="fa-IR" sz="6000" b="1" dirty="0">
                <a:solidFill>
                  <a:schemeClr val="accent3"/>
                </a:solidFill>
                <a:latin typeface="Arial" panose="020B0604020202020204" pitchFamily="34" charset="0"/>
                <a:ea typeface="Inter" panose="020B0502030000000004" pitchFamily="34" charset="0"/>
                <a:cs typeface="Arial" panose="020B0604020202020204" pitchFamily="34" charset="0"/>
              </a:rPr>
              <a:t>پروژه قفل هوشمند</a:t>
            </a:r>
            <a:endParaRPr lang="en-US" sz="6000" b="1" dirty="0">
              <a:solidFill>
                <a:schemeClr val="accent3"/>
              </a:solidFill>
              <a:latin typeface="Arial" panose="020B0604020202020204" pitchFamily="34" charset="0"/>
              <a:ea typeface="Inter" panose="020B0502030000000004" pitchFamily="34" charset="0"/>
              <a:cs typeface="Arial" panose="020B0604020202020204" pitchFamily="34" charset="0"/>
            </a:endParaRPr>
          </a:p>
        </p:txBody>
      </p:sp>
      <p:cxnSp>
        <p:nvCxnSpPr>
          <p:cNvPr id="32" name="Straight Arrow Connector 31">
            <a:extLst>
              <a:ext uri="{FF2B5EF4-FFF2-40B4-BE49-F238E27FC236}">
                <a16:creationId xmlns:a16="http://schemas.microsoft.com/office/drawing/2014/main" id="{240D96BD-436D-42F5-AE1B-F3F3932F10B1}"/>
              </a:ext>
            </a:extLst>
          </p:cNvPr>
          <p:cNvCxnSpPr/>
          <p:nvPr/>
        </p:nvCxnSpPr>
        <p:spPr>
          <a:xfrm>
            <a:off x="8681662" y="6235700"/>
            <a:ext cx="300560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2" name="Graphic 1">
            <a:extLst>
              <a:ext uri="{FF2B5EF4-FFF2-40B4-BE49-F238E27FC236}">
                <a16:creationId xmlns:a16="http://schemas.microsoft.com/office/drawing/2014/main" id="{1C483ED7-DB6E-42FC-B00F-386D03823A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471538" y="4009599"/>
            <a:ext cx="771525" cy="1533525"/>
          </a:xfrm>
          <a:prstGeom prst="rect">
            <a:avLst/>
          </a:prstGeom>
        </p:spPr>
      </p:pic>
      <p:pic>
        <p:nvPicPr>
          <p:cNvPr id="5" name="Picture 4">
            <a:extLst>
              <a:ext uri="{FF2B5EF4-FFF2-40B4-BE49-F238E27FC236}">
                <a16:creationId xmlns:a16="http://schemas.microsoft.com/office/drawing/2014/main" id="{7FB4140A-FA3E-4F3A-BC90-F3E4207E36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689" y="290868"/>
            <a:ext cx="3810000" cy="6667500"/>
          </a:xfrm>
          <a:prstGeom prst="rect">
            <a:avLst/>
          </a:prstGeom>
        </p:spPr>
      </p:pic>
      <p:grpSp>
        <p:nvGrpSpPr>
          <p:cNvPr id="27" name="Graphic 19">
            <a:extLst>
              <a:ext uri="{FF2B5EF4-FFF2-40B4-BE49-F238E27FC236}">
                <a16:creationId xmlns:a16="http://schemas.microsoft.com/office/drawing/2014/main" id="{BAF5A9D5-C8EE-403F-A95A-5E1D6D0DABB9}"/>
              </a:ext>
            </a:extLst>
          </p:cNvPr>
          <p:cNvGrpSpPr/>
          <p:nvPr/>
        </p:nvGrpSpPr>
        <p:grpSpPr>
          <a:xfrm>
            <a:off x="11446939" y="294012"/>
            <a:ext cx="353377" cy="353377"/>
            <a:chOff x="11233875" y="520724"/>
            <a:chExt cx="353377" cy="353377"/>
          </a:xfrm>
          <a:solidFill>
            <a:schemeClr val="bg1"/>
          </a:solidFill>
        </p:grpSpPr>
        <p:sp>
          <p:nvSpPr>
            <p:cNvPr id="28" name="Freeform: Shape 27">
              <a:extLst>
                <a:ext uri="{FF2B5EF4-FFF2-40B4-BE49-F238E27FC236}">
                  <a16:creationId xmlns:a16="http://schemas.microsoft.com/office/drawing/2014/main" id="{715CFCD9-EA9D-41CE-BABD-5EC34BD4F59E}"/>
                </a:ext>
              </a:extLst>
            </p:cNvPr>
            <p:cNvSpPr/>
            <p:nvPr/>
          </p:nvSpPr>
          <p:spPr>
            <a:xfrm>
              <a:off x="11233875" y="582636"/>
              <a:ext cx="51435" cy="230505"/>
            </a:xfrm>
            <a:custGeom>
              <a:avLst/>
              <a:gdLst>
                <a:gd name="connsiteX0" fmla="*/ 25718 w 51435"/>
                <a:gd name="connsiteY0" fmla="*/ 0 h 230505"/>
                <a:gd name="connsiteX1" fmla="*/ 0 w 51435"/>
                <a:gd name="connsiteY1" fmla="*/ 25717 h 230505"/>
                <a:gd name="connsiteX2" fmla="*/ 0 w 51435"/>
                <a:gd name="connsiteY2" fmla="*/ 204788 h 230505"/>
                <a:gd name="connsiteX3" fmla="*/ 25718 w 51435"/>
                <a:gd name="connsiteY3" fmla="*/ 230505 h 230505"/>
                <a:gd name="connsiteX4" fmla="*/ 51435 w 51435"/>
                <a:gd name="connsiteY4" fmla="*/ 204788 h 230505"/>
                <a:gd name="connsiteX5" fmla="*/ 51435 w 51435"/>
                <a:gd name="connsiteY5" fmla="*/ 25717 h 230505"/>
                <a:gd name="connsiteX6" fmla="*/ 25718 w 51435"/>
                <a:gd name="connsiteY6" fmla="*/ 0 h 230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5" h="230505">
                  <a:moveTo>
                    <a:pt x="25718" y="0"/>
                  </a:moveTo>
                  <a:cubicBezTo>
                    <a:pt x="11430" y="0"/>
                    <a:pt x="0" y="11430"/>
                    <a:pt x="0" y="25717"/>
                  </a:cubicBezTo>
                  <a:lnTo>
                    <a:pt x="0" y="204788"/>
                  </a:lnTo>
                  <a:cubicBezTo>
                    <a:pt x="0" y="219075"/>
                    <a:pt x="11430" y="230505"/>
                    <a:pt x="25718" y="230505"/>
                  </a:cubicBezTo>
                  <a:cubicBezTo>
                    <a:pt x="40005" y="230505"/>
                    <a:pt x="51435" y="219075"/>
                    <a:pt x="51435" y="204788"/>
                  </a:cubicBezTo>
                  <a:lnTo>
                    <a:pt x="51435" y="25717"/>
                  </a:lnTo>
                  <a:cubicBezTo>
                    <a:pt x="51435" y="11430"/>
                    <a:pt x="40005" y="0"/>
                    <a:pt x="25718" y="0"/>
                  </a:cubicBezTo>
                  <a:close/>
                </a:path>
              </a:pathLst>
            </a:custGeom>
            <a:grpFill/>
            <a:ln w="9525" cap="flat">
              <a:noFill/>
              <a:prstDash val="solid"/>
              <a:miter/>
            </a:ln>
          </p:spPr>
          <p:txBody>
            <a:bodyPr rtlCol="0" anchor="ctr"/>
            <a:lstStyle/>
            <a:p>
              <a:endParaRPr lang="en-ID"/>
            </a:p>
          </p:txBody>
        </p:sp>
        <p:sp>
          <p:nvSpPr>
            <p:cNvPr id="29" name="Freeform: Shape 28">
              <a:extLst>
                <a:ext uri="{FF2B5EF4-FFF2-40B4-BE49-F238E27FC236}">
                  <a16:creationId xmlns:a16="http://schemas.microsoft.com/office/drawing/2014/main" id="{15B04C1B-F800-4257-9358-385010D76B9C}"/>
                </a:ext>
              </a:extLst>
            </p:cNvPr>
            <p:cNvSpPr/>
            <p:nvPr/>
          </p:nvSpPr>
          <p:spPr>
            <a:xfrm>
              <a:off x="11434852" y="582636"/>
              <a:ext cx="51434" cy="230505"/>
            </a:xfrm>
            <a:custGeom>
              <a:avLst/>
              <a:gdLst>
                <a:gd name="connsiteX0" fmla="*/ 25717 w 51434"/>
                <a:gd name="connsiteY0" fmla="*/ 0 h 230505"/>
                <a:gd name="connsiteX1" fmla="*/ 0 w 51434"/>
                <a:gd name="connsiteY1" fmla="*/ 25717 h 230505"/>
                <a:gd name="connsiteX2" fmla="*/ 0 w 51434"/>
                <a:gd name="connsiteY2" fmla="*/ 204788 h 230505"/>
                <a:gd name="connsiteX3" fmla="*/ 25717 w 51434"/>
                <a:gd name="connsiteY3" fmla="*/ 230505 h 230505"/>
                <a:gd name="connsiteX4" fmla="*/ 51435 w 51434"/>
                <a:gd name="connsiteY4" fmla="*/ 204788 h 230505"/>
                <a:gd name="connsiteX5" fmla="*/ 51435 w 51434"/>
                <a:gd name="connsiteY5" fmla="*/ 25717 h 230505"/>
                <a:gd name="connsiteX6" fmla="*/ 25717 w 51434"/>
                <a:gd name="connsiteY6" fmla="*/ 0 h 230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4" h="230505">
                  <a:moveTo>
                    <a:pt x="25717" y="0"/>
                  </a:moveTo>
                  <a:cubicBezTo>
                    <a:pt x="11430" y="0"/>
                    <a:pt x="0" y="11430"/>
                    <a:pt x="0" y="25717"/>
                  </a:cubicBezTo>
                  <a:lnTo>
                    <a:pt x="0" y="204788"/>
                  </a:lnTo>
                  <a:cubicBezTo>
                    <a:pt x="0" y="219075"/>
                    <a:pt x="11430" y="230505"/>
                    <a:pt x="25717" y="230505"/>
                  </a:cubicBezTo>
                  <a:cubicBezTo>
                    <a:pt x="40005" y="230505"/>
                    <a:pt x="51435" y="219075"/>
                    <a:pt x="51435" y="204788"/>
                  </a:cubicBezTo>
                  <a:lnTo>
                    <a:pt x="51435" y="25717"/>
                  </a:lnTo>
                  <a:cubicBezTo>
                    <a:pt x="51435" y="11430"/>
                    <a:pt x="40005" y="0"/>
                    <a:pt x="25717" y="0"/>
                  </a:cubicBezTo>
                  <a:close/>
                </a:path>
              </a:pathLst>
            </a:custGeom>
            <a:grpFill/>
            <a:ln w="9525" cap="flat">
              <a:noFill/>
              <a:prstDash val="solid"/>
              <a:miter/>
            </a:ln>
          </p:spPr>
          <p:txBody>
            <a:bodyPr rtlCol="0" anchor="ctr"/>
            <a:lstStyle/>
            <a:p>
              <a:endParaRPr lang="en-ID"/>
            </a:p>
          </p:txBody>
        </p:sp>
        <p:sp>
          <p:nvSpPr>
            <p:cNvPr id="30" name="Freeform: Shape 29">
              <a:extLst>
                <a:ext uri="{FF2B5EF4-FFF2-40B4-BE49-F238E27FC236}">
                  <a16:creationId xmlns:a16="http://schemas.microsoft.com/office/drawing/2014/main" id="{3D9CAAAA-30B4-4723-86A3-F723BE3ABEF6}"/>
                </a:ext>
              </a:extLst>
            </p:cNvPr>
            <p:cNvSpPr/>
            <p:nvPr/>
          </p:nvSpPr>
          <p:spPr>
            <a:xfrm>
              <a:off x="11535817" y="630261"/>
              <a:ext cx="51434" cy="134302"/>
            </a:xfrm>
            <a:custGeom>
              <a:avLst/>
              <a:gdLst>
                <a:gd name="connsiteX0" fmla="*/ 25718 w 51434"/>
                <a:gd name="connsiteY0" fmla="*/ 0 h 134302"/>
                <a:gd name="connsiteX1" fmla="*/ 0 w 51434"/>
                <a:gd name="connsiteY1" fmla="*/ 25717 h 134302"/>
                <a:gd name="connsiteX2" fmla="*/ 0 w 51434"/>
                <a:gd name="connsiteY2" fmla="*/ 108585 h 134302"/>
                <a:gd name="connsiteX3" fmla="*/ 25718 w 51434"/>
                <a:gd name="connsiteY3" fmla="*/ 134303 h 134302"/>
                <a:gd name="connsiteX4" fmla="*/ 51435 w 51434"/>
                <a:gd name="connsiteY4" fmla="*/ 108585 h 134302"/>
                <a:gd name="connsiteX5" fmla="*/ 51435 w 51434"/>
                <a:gd name="connsiteY5" fmla="*/ 25717 h 134302"/>
                <a:gd name="connsiteX6" fmla="*/ 25718 w 51434"/>
                <a:gd name="connsiteY6" fmla="*/ 0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4" h="134302">
                  <a:moveTo>
                    <a:pt x="25718" y="0"/>
                  </a:moveTo>
                  <a:cubicBezTo>
                    <a:pt x="11430" y="0"/>
                    <a:pt x="0" y="11430"/>
                    <a:pt x="0" y="25717"/>
                  </a:cubicBezTo>
                  <a:lnTo>
                    <a:pt x="0" y="108585"/>
                  </a:lnTo>
                  <a:cubicBezTo>
                    <a:pt x="0" y="122873"/>
                    <a:pt x="11430" y="134303"/>
                    <a:pt x="25718" y="134303"/>
                  </a:cubicBezTo>
                  <a:cubicBezTo>
                    <a:pt x="40005" y="134303"/>
                    <a:pt x="51435" y="122873"/>
                    <a:pt x="51435" y="108585"/>
                  </a:cubicBezTo>
                  <a:lnTo>
                    <a:pt x="51435" y="25717"/>
                  </a:lnTo>
                  <a:cubicBezTo>
                    <a:pt x="51435" y="11430"/>
                    <a:pt x="40005" y="0"/>
                    <a:pt x="25718" y="0"/>
                  </a:cubicBezTo>
                  <a:close/>
                </a:path>
              </a:pathLst>
            </a:custGeom>
            <a:grpFill/>
            <a:ln w="9525" cap="flat">
              <a:noFill/>
              <a:prstDash val="solid"/>
              <a:miter/>
            </a:ln>
          </p:spPr>
          <p:txBody>
            <a:bodyPr rtlCol="0" anchor="ctr"/>
            <a:lstStyle/>
            <a:p>
              <a:endParaRPr lang="en-ID"/>
            </a:p>
          </p:txBody>
        </p:sp>
        <p:sp>
          <p:nvSpPr>
            <p:cNvPr id="31" name="Freeform: Shape 30">
              <a:extLst>
                <a:ext uri="{FF2B5EF4-FFF2-40B4-BE49-F238E27FC236}">
                  <a16:creationId xmlns:a16="http://schemas.microsoft.com/office/drawing/2014/main" id="{3B22B2E4-7AB7-41DA-9A05-D8769981F791}"/>
                </a:ext>
              </a:extLst>
            </p:cNvPr>
            <p:cNvSpPr/>
            <p:nvPr/>
          </p:nvSpPr>
          <p:spPr>
            <a:xfrm>
              <a:off x="11334840" y="520724"/>
              <a:ext cx="51434" cy="353377"/>
            </a:xfrm>
            <a:custGeom>
              <a:avLst/>
              <a:gdLst>
                <a:gd name="connsiteX0" fmla="*/ 25717 w 51434"/>
                <a:gd name="connsiteY0" fmla="*/ 0 h 353377"/>
                <a:gd name="connsiteX1" fmla="*/ 0 w 51434"/>
                <a:gd name="connsiteY1" fmla="*/ 25718 h 353377"/>
                <a:gd name="connsiteX2" fmla="*/ 0 w 51434"/>
                <a:gd name="connsiteY2" fmla="*/ 327660 h 353377"/>
                <a:gd name="connsiteX3" fmla="*/ 25717 w 51434"/>
                <a:gd name="connsiteY3" fmla="*/ 353378 h 353377"/>
                <a:gd name="connsiteX4" fmla="*/ 51435 w 51434"/>
                <a:gd name="connsiteY4" fmla="*/ 327660 h 353377"/>
                <a:gd name="connsiteX5" fmla="*/ 51435 w 51434"/>
                <a:gd name="connsiteY5" fmla="*/ 25718 h 353377"/>
                <a:gd name="connsiteX6" fmla="*/ 25717 w 51434"/>
                <a:gd name="connsiteY6" fmla="*/ 0 h 353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4" h="353377">
                  <a:moveTo>
                    <a:pt x="25717" y="0"/>
                  </a:moveTo>
                  <a:cubicBezTo>
                    <a:pt x="11430" y="0"/>
                    <a:pt x="0" y="11430"/>
                    <a:pt x="0" y="25718"/>
                  </a:cubicBezTo>
                  <a:lnTo>
                    <a:pt x="0" y="327660"/>
                  </a:lnTo>
                  <a:cubicBezTo>
                    <a:pt x="0" y="341948"/>
                    <a:pt x="11430" y="353378"/>
                    <a:pt x="25717" y="353378"/>
                  </a:cubicBezTo>
                  <a:cubicBezTo>
                    <a:pt x="40005" y="353378"/>
                    <a:pt x="51435" y="341948"/>
                    <a:pt x="51435" y="327660"/>
                  </a:cubicBezTo>
                  <a:lnTo>
                    <a:pt x="51435" y="25718"/>
                  </a:lnTo>
                  <a:cubicBezTo>
                    <a:pt x="51435" y="11430"/>
                    <a:pt x="39052" y="0"/>
                    <a:pt x="25717" y="0"/>
                  </a:cubicBezTo>
                  <a:close/>
                </a:path>
              </a:pathLst>
            </a:custGeom>
            <a:grpFill/>
            <a:ln w="9525" cap="flat">
              <a:noFill/>
              <a:prstDash val="solid"/>
              <a:miter/>
            </a:ln>
          </p:spPr>
          <p:txBody>
            <a:bodyPr rtlCol="0" anchor="ctr"/>
            <a:lstStyle/>
            <a:p>
              <a:endParaRPr lang="en-ID"/>
            </a:p>
          </p:txBody>
        </p:sp>
      </p:grpSp>
      <p:sp>
        <p:nvSpPr>
          <p:cNvPr id="36" name="TextBox 35">
            <a:extLst>
              <a:ext uri="{FF2B5EF4-FFF2-40B4-BE49-F238E27FC236}">
                <a16:creationId xmlns:a16="http://schemas.microsoft.com/office/drawing/2014/main" id="{B3CDBC14-CDC4-4D97-AF8C-72F8CC8E6E25}"/>
              </a:ext>
            </a:extLst>
          </p:cNvPr>
          <p:cNvSpPr txBox="1"/>
          <p:nvPr/>
        </p:nvSpPr>
        <p:spPr>
          <a:xfrm>
            <a:off x="4185409" y="6478831"/>
            <a:ext cx="2924175" cy="338554"/>
          </a:xfrm>
          <a:prstGeom prst="rect">
            <a:avLst/>
          </a:prstGeom>
          <a:noFill/>
        </p:spPr>
        <p:txBody>
          <a:bodyPr wrap="square" rtlCol="0">
            <a:spAutoFit/>
          </a:bodyPr>
          <a:lstStyle/>
          <a:p>
            <a:pPr algn="ctr"/>
            <a:r>
              <a:rPr lang="en-US" sz="1600" dirty="0">
                <a:solidFill>
                  <a:schemeClr val="bg1"/>
                </a:solidFill>
                <a:latin typeface="Montserrat SemiBold" panose="00000700000000000000" pitchFamily="2" charset="0"/>
                <a:ea typeface="Open Sans" panose="020B0606030504020204" pitchFamily="34" charset="0"/>
                <a:cs typeface="Open Sans" panose="020B0606030504020204" pitchFamily="34" charset="0"/>
              </a:rPr>
              <a:t>1</a:t>
            </a:r>
          </a:p>
        </p:txBody>
      </p:sp>
    </p:spTree>
    <p:extLst>
      <p:ext uri="{BB962C8B-B14F-4D97-AF65-F5344CB8AC3E}">
        <p14:creationId xmlns:p14="http://schemas.microsoft.com/office/powerpoint/2010/main" val="153239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wipe(up)">
                                      <p:cBhvr>
                                        <p:cTn id="11" dur="500"/>
                                        <p:tgtEl>
                                          <p:spTgt spid="9">
                                            <p:txEl>
                                              <p:pRg st="0" end="0"/>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wipe(up)">
                                      <p:cBhvr>
                                        <p:cTn id="15" dur="500"/>
                                        <p:tgtEl>
                                          <p:spTgt spid="9">
                                            <p:txEl>
                                              <p:pRg st="1" end="1"/>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47" name="Graphic 46">
            <a:extLst>
              <a:ext uri="{FF2B5EF4-FFF2-40B4-BE49-F238E27FC236}">
                <a16:creationId xmlns:a16="http://schemas.microsoft.com/office/drawing/2014/main" id="{DBD69E90-4C9B-494A-8729-99595961DEB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5400000" flipH="1">
            <a:off x="0" y="0"/>
            <a:ext cx="927099" cy="927099"/>
          </a:xfrm>
          <a:prstGeom prst="rect">
            <a:avLst/>
          </a:prstGeom>
        </p:spPr>
      </p:pic>
      <p:sp>
        <p:nvSpPr>
          <p:cNvPr id="37" name="TextBox 36">
            <a:extLst>
              <a:ext uri="{FF2B5EF4-FFF2-40B4-BE49-F238E27FC236}">
                <a16:creationId xmlns:a16="http://schemas.microsoft.com/office/drawing/2014/main" id="{9DD6B23A-1715-4B04-9A1C-D953BD3917BD}"/>
              </a:ext>
            </a:extLst>
          </p:cNvPr>
          <p:cNvSpPr txBox="1"/>
          <p:nvPr/>
        </p:nvSpPr>
        <p:spPr>
          <a:xfrm>
            <a:off x="3933825" y="360596"/>
            <a:ext cx="7463583" cy="707886"/>
          </a:xfrm>
          <a:prstGeom prst="rect">
            <a:avLst/>
          </a:prstGeom>
          <a:noFill/>
        </p:spPr>
        <p:txBody>
          <a:bodyPr wrap="square" rtlCol="0">
            <a:spAutoFit/>
          </a:bodyPr>
          <a:lstStyle/>
          <a:p>
            <a:pPr algn="r" rtl="1"/>
            <a:r>
              <a:rPr lang="en-US" sz="4000" b="1" dirty="0">
                <a:solidFill>
                  <a:srgbClr val="228CC1"/>
                </a:solidFill>
                <a:latin typeface="Montserrat SemiBold" panose="00000700000000000000" pitchFamily="2" charset="0"/>
              </a:rPr>
              <a:t>Percept Action</a:t>
            </a:r>
            <a:r>
              <a:rPr lang="fa-IR" sz="4000" b="1" dirty="0">
                <a:solidFill>
                  <a:srgbClr val="228CC1"/>
                </a:solidFill>
                <a:latin typeface="Montserrat SemiBold" panose="00000700000000000000" pitchFamily="2" charset="0"/>
              </a:rPr>
              <a:t> </a:t>
            </a:r>
            <a:r>
              <a:rPr lang="fa-IR" sz="4000" b="1" dirty="0">
                <a:solidFill>
                  <a:srgbClr val="228CC1"/>
                </a:solidFill>
              </a:rPr>
              <a:t>قفل ه</a:t>
            </a:r>
            <a:r>
              <a:rPr lang="fa-IR" sz="4000" b="1" dirty="0">
                <a:solidFill>
                  <a:srgbClr val="228CC1"/>
                </a:solidFill>
                <a:latin typeface="Montserrat SemiBold" panose="00000700000000000000" pitchFamily="2" charset="0"/>
              </a:rPr>
              <a:t>وشم</a:t>
            </a:r>
            <a:r>
              <a:rPr lang="fa-IR" sz="4000" b="1" dirty="0">
                <a:solidFill>
                  <a:srgbClr val="228CC1"/>
                </a:solidFill>
              </a:rPr>
              <a:t>ند</a:t>
            </a:r>
            <a:endParaRPr lang="fa-IR" sz="4000" dirty="0">
              <a:solidFill>
                <a:schemeClr val="bg1"/>
              </a:solidFill>
            </a:endParaRPr>
          </a:p>
        </p:txBody>
      </p:sp>
      <p:grpSp>
        <p:nvGrpSpPr>
          <p:cNvPr id="38" name="Graphic 19">
            <a:extLst>
              <a:ext uri="{FF2B5EF4-FFF2-40B4-BE49-F238E27FC236}">
                <a16:creationId xmlns:a16="http://schemas.microsoft.com/office/drawing/2014/main" id="{3A0251D1-3F89-4A05-88CE-FAC023EC078D}"/>
              </a:ext>
            </a:extLst>
          </p:cNvPr>
          <p:cNvGrpSpPr/>
          <p:nvPr/>
        </p:nvGrpSpPr>
        <p:grpSpPr>
          <a:xfrm>
            <a:off x="11397408" y="573722"/>
            <a:ext cx="353377" cy="353377"/>
            <a:chOff x="11233875" y="520724"/>
            <a:chExt cx="353377" cy="353377"/>
          </a:xfrm>
          <a:solidFill>
            <a:schemeClr val="bg1"/>
          </a:solidFill>
        </p:grpSpPr>
        <p:sp>
          <p:nvSpPr>
            <p:cNvPr id="39" name="Freeform: Shape 38">
              <a:extLst>
                <a:ext uri="{FF2B5EF4-FFF2-40B4-BE49-F238E27FC236}">
                  <a16:creationId xmlns:a16="http://schemas.microsoft.com/office/drawing/2014/main" id="{EBD96DD1-00E5-49BB-9E8B-947AA87FF804}"/>
                </a:ext>
              </a:extLst>
            </p:cNvPr>
            <p:cNvSpPr/>
            <p:nvPr/>
          </p:nvSpPr>
          <p:spPr>
            <a:xfrm>
              <a:off x="11233875" y="582636"/>
              <a:ext cx="51435" cy="230505"/>
            </a:xfrm>
            <a:custGeom>
              <a:avLst/>
              <a:gdLst>
                <a:gd name="connsiteX0" fmla="*/ 25718 w 51435"/>
                <a:gd name="connsiteY0" fmla="*/ 0 h 230505"/>
                <a:gd name="connsiteX1" fmla="*/ 0 w 51435"/>
                <a:gd name="connsiteY1" fmla="*/ 25717 h 230505"/>
                <a:gd name="connsiteX2" fmla="*/ 0 w 51435"/>
                <a:gd name="connsiteY2" fmla="*/ 204788 h 230505"/>
                <a:gd name="connsiteX3" fmla="*/ 25718 w 51435"/>
                <a:gd name="connsiteY3" fmla="*/ 230505 h 230505"/>
                <a:gd name="connsiteX4" fmla="*/ 51435 w 51435"/>
                <a:gd name="connsiteY4" fmla="*/ 204788 h 230505"/>
                <a:gd name="connsiteX5" fmla="*/ 51435 w 51435"/>
                <a:gd name="connsiteY5" fmla="*/ 25717 h 230505"/>
                <a:gd name="connsiteX6" fmla="*/ 25718 w 51435"/>
                <a:gd name="connsiteY6" fmla="*/ 0 h 230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5" h="230505">
                  <a:moveTo>
                    <a:pt x="25718" y="0"/>
                  </a:moveTo>
                  <a:cubicBezTo>
                    <a:pt x="11430" y="0"/>
                    <a:pt x="0" y="11430"/>
                    <a:pt x="0" y="25717"/>
                  </a:cubicBezTo>
                  <a:lnTo>
                    <a:pt x="0" y="204788"/>
                  </a:lnTo>
                  <a:cubicBezTo>
                    <a:pt x="0" y="219075"/>
                    <a:pt x="11430" y="230505"/>
                    <a:pt x="25718" y="230505"/>
                  </a:cubicBezTo>
                  <a:cubicBezTo>
                    <a:pt x="40005" y="230505"/>
                    <a:pt x="51435" y="219075"/>
                    <a:pt x="51435" y="204788"/>
                  </a:cubicBezTo>
                  <a:lnTo>
                    <a:pt x="51435" y="25717"/>
                  </a:lnTo>
                  <a:cubicBezTo>
                    <a:pt x="51435" y="11430"/>
                    <a:pt x="40005" y="0"/>
                    <a:pt x="25718" y="0"/>
                  </a:cubicBezTo>
                  <a:close/>
                </a:path>
              </a:pathLst>
            </a:custGeom>
            <a:grpFill/>
            <a:ln w="9525" cap="flat">
              <a:noFill/>
              <a:prstDash val="solid"/>
              <a:miter/>
            </a:ln>
          </p:spPr>
          <p:txBody>
            <a:bodyPr rtlCol="0" anchor="ctr"/>
            <a:lstStyle/>
            <a:p>
              <a:endParaRPr lang="en-ID"/>
            </a:p>
          </p:txBody>
        </p:sp>
        <p:sp>
          <p:nvSpPr>
            <p:cNvPr id="40" name="Freeform: Shape 39">
              <a:extLst>
                <a:ext uri="{FF2B5EF4-FFF2-40B4-BE49-F238E27FC236}">
                  <a16:creationId xmlns:a16="http://schemas.microsoft.com/office/drawing/2014/main" id="{53601823-B9FB-42CA-AAD7-F6877053811D}"/>
                </a:ext>
              </a:extLst>
            </p:cNvPr>
            <p:cNvSpPr/>
            <p:nvPr/>
          </p:nvSpPr>
          <p:spPr>
            <a:xfrm>
              <a:off x="11434852" y="582636"/>
              <a:ext cx="51434" cy="230505"/>
            </a:xfrm>
            <a:custGeom>
              <a:avLst/>
              <a:gdLst>
                <a:gd name="connsiteX0" fmla="*/ 25717 w 51434"/>
                <a:gd name="connsiteY0" fmla="*/ 0 h 230505"/>
                <a:gd name="connsiteX1" fmla="*/ 0 w 51434"/>
                <a:gd name="connsiteY1" fmla="*/ 25717 h 230505"/>
                <a:gd name="connsiteX2" fmla="*/ 0 w 51434"/>
                <a:gd name="connsiteY2" fmla="*/ 204788 h 230505"/>
                <a:gd name="connsiteX3" fmla="*/ 25717 w 51434"/>
                <a:gd name="connsiteY3" fmla="*/ 230505 h 230505"/>
                <a:gd name="connsiteX4" fmla="*/ 51435 w 51434"/>
                <a:gd name="connsiteY4" fmla="*/ 204788 h 230505"/>
                <a:gd name="connsiteX5" fmla="*/ 51435 w 51434"/>
                <a:gd name="connsiteY5" fmla="*/ 25717 h 230505"/>
                <a:gd name="connsiteX6" fmla="*/ 25717 w 51434"/>
                <a:gd name="connsiteY6" fmla="*/ 0 h 230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4" h="230505">
                  <a:moveTo>
                    <a:pt x="25717" y="0"/>
                  </a:moveTo>
                  <a:cubicBezTo>
                    <a:pt x="11430" y="0"/>
                    <a:pt x="0" y="11430"/>
                    <a:pt x="0" y="25717"/>
                  </a:cubicBezTo>
                  <a:lnTo>
                    <a:pt x="0" y="204788"/>
                  </a:lnTo>
                  <a:cubicBezTo>
                    <a:pt x="0" y="219075"/>
                    <a:pt x="11430" y="230505"/>
                    <a:pt x="25717" y="230505"/>
                  </a:cubicBezTo>
                  <a:cubicBezTo>
                    <a:pt x="40005" y="230505"/>
                    <a:pt x="51435" y="219075"/>
                    <a:pt x="51435" y="204788"/>
                  </a:cubicBezTo>
                  <a:lnTo>
                    <a:pt x="51435" y="25717"/>
                  </a:lnTo>
                  <a:cubicBezTo>
                    <a:pt x="51435" y="11430"/>
                    <a:pt x="40005" y="0"/>
                    <a:pt x="25717" y="0"/>
                  </a:cubicBezTo>
                  <a:close/>
                </a:path>
              </a:pathLst>
            </a:custGeom>
            <a:grpFill/>
            <a:ln w="9525" cap="flat">
              <a:noFill/>
              <a:prstDash val="solid"/>
              <a:miter/>
            </a:ln>
          </p:spPr>
          <p:txBody>
            <a:bodyPr rtlCol="0" anchor="ctr"/>
            <a:lstStyle/>
            <a:p>
              <a:endParaRPr lang="en-ID"/>
            </a:p>
          </p:txBody>
        </p:sp>
        <p:sp>
          <p:nvSpPr>
            <p:cNvPr id="45" name="Freeform: Shape 44">
              <a:extLst>
                <a:ext uri="{FF2B5EF4-FFF2-40B4-BE49-F238E27FC236}">
                  <a16:creationId xmlns:a16="http://schemas.microsoft.com/office/drawing/2014/main" id="{D5999786-E562-4417-B839-7B2846BAB86C}"/>
                </a:ext>
              </a:extLst>
            </p:cNvPr>
            <p:cNvSpPr/>
            <p:nvPr/>
          </p:nvSpPr>
          <p:spPr>
            <a:xfrm>
              <a:off x="11535817" y="630261"/>
              <a:ext cx="51434" cy="134302"/>
            </a:xfrm>
            <a:custGeom>
              <a:avLst/>
              <a:gdLst>
                <a:gd name="connsiteX0" fmla="*/ 25718 w 51434"/>
                <a:gd name="connsiteY0" fmla="*/ 0 h 134302"/>
                <a:gd name="connsiteX1" fmla="*/ 0 w 51434"/>
                <a:gd name="connsiteY1" fmla="*/ 25717 h 134302"/>
                <a:gd name="connsiteX2" fmla="*/ 0 w 51434"/>
                <a:gd name="connsiteY2" fmla="*/ 108585 h 134302"/>
                <a:gd name="connsiteX3" fmla="*/ 25718 w 51434"/>
                <a:gd name="connsiteY3" fmla="*/ 134303 h 134302"/>
                <a:gd name="connsiteX4" fmla="*/ 51435 w 51434"/>
                <a:gd name="connsiteY4" fmla="*/ 108585 h 134302"/>
                <a:gd name="connsiteX5" fmla="*/ 51435 w 51434"/>
                <a:gd name="connsiteY5" fmla="*/ 25717 h 134302"/>
                <a:gd name="connsiteX6" fmla="*/ 25718 w 51434"/>
                <a:gd name="connsiteY6" fmla="*/ 0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4" h="134302">
                  <a:moveTo>
                    <a:pt x="25718" y="0"/>
                  </a:moveTo>
                  <a:cubicBezTo>
                    <a:pt x="11430" y="0"/>
                    <a:pt x="0" y="11430"/>
                    <a:pt x="0" y="25717"/>
                  </a:cubicBezTo>
                  <a:lnTo>
                    <a:pt x="0" y="108585"/>
                  </a:lnTo>
                  <a:cubicBezTo>
                    <a:pt x="0" y="122873"/>
                    <a:pt x="11430" y="134303"/>
                    <a:pt x="25718" y="134303"/>
                  </a:cubicBezTo>
                  <a:cubicBezTo>
                    <a:pt x="40005" y="134303"/>
                    <a:pt x="51435" y="122873"/>
                    <a:pt x="51435" y="108585"/>
                  </a:cubicBezTo>
                  <a:lnTo>
                    <a:pt x="51435" y="25717"/>
                  </a:lnTo>
                  <a:cubicBezTo>
                    <a:pt x="51435" y="11430"/>
                    <a:pt x="40005" y="0"/>
                    <a:pt x="25718" y="0"/>
                  </a:cubicBezTo>
                  <a:close/>
                </a:path>
              </a:pathLst>
            </a:custGeom>
            <a:grpFill/>
            <a:ln w="9525" cap="flat">
              <a:noFill/>
              <a:prstDash val="solid"/>
              <a:miter/>
            </a:ln>
          </p:spPr>
          <p:txBody>
            <a:bodyPr rtlCol="0" anchor="ctr"/>
            <a:lstStyle/>
            <a:p>
              <a:endParaRPr lang="en-ID"/>
            </a:p>
          </p:txBody>
        </p:sp>
        <p:sp>
          <p:nvSpPr>
            <p:cNvPr id="49" name="Freeform: Shape 48">
              <a:extLst>
                <a:ext uri="{FF2B5EF4-FFF2-40B4-BE49-F238E27FC236}">
                  <a16:creationId xmlns:a16="http://schemas.microsoft.com/office/drawing/2014/main" id="{311F18D7-C522-485A-8C9C-19D0FB79A93D}"/>
                </a:ext>
              </a:extLst>
            </p:cNvPr>
            <p:cNvSpPr/>
            <p:nvPr/>
          </p:nvSpPr>
          <p:spPr>
            <a:xfrm>
              <a:off x="11334840" y="520724"/>
              <a:ext cx="51434" cy="353377"/>
            </a:xfrm>
            <a:custGeom>
              <a:avLst/>
              <a:gdLst>
                <a:gd name="connsiteX0" fmla="*/ 25717 w 51434"/>
                <a:gd name="connsiteY0" fmla="*/ 0 h 353377"/>
                <a:gd name="connsiteX1" fmla="*/ 0 w 51434"/>
                <a:gd name="connsiteY1" fmla="*/ 25718 h 353377"/>
                <a:gd name="connsiteX2" fmla="*/ 0 w 51434"/>
                <a:gd name="connsiteY2" fmla="*/ 327660 h 353377"/>
                <a:gd name="connsiteX3" fmla="*/ 25717 w 51434"/>
                <a:gd name="connsiteY3" fmla="*/ 353378 h 353377"/>
                <a:gd name="connsiteX4" fmla="*/ 51435 w 51434"/>
                <a:gd name="connsiteY4" fmla="*/ 327660 h 353377"/>
                <a:gd name="connsiteX5" fmla="*/ 51435 w 51434"/>
                <a:gd name="connsiteY5" fmla="*/ 25718 h 353377"/>
                <a:gd name="connsiteX6" fmla="*/ 25717 w 51434"/>
                <a:gd name="connsiteY6" fmla="*/ 0 h 353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4" h="353377">
                  <a:moveTo>
                    <a:pt x="25717" y="0"/>
                  </a:moveTo>
                  <a:cubicBezTo>
                    <a:pt x="11430" y="0"/>
                    <a:pt x="0" y="11430"/>
                    <a:pt x="0" y="25718"/>
                  </a:cubicBezTo>
                  <a:lnTo>
                    <a:pt x="0" y="327660"/>
                  </a:lnTo>
                  <a:cubicBezTo>
                    <a:pt x="0" y="341948"/>
                    <a:pt x="11430" y="353378"/>
                    <a:pt x="25717" y="353378"/>
                  </a:cubicBezTo>
                  <a:cubicBezTo>
                    <a:pt x="40005" y="353378"/>
                    <a:pt x="51435" y="341948"/>
                    <a:pt x="51435" y="327660"/>
                  </a:cubicBezTo>
                  <a:lnTo>
                    <a:pt x="51435" y="25718"/>
                  </a:lnTo>
                  <a:cubicBezTo>
                    <a:pt x="51435" y="11430"/>
                    <a:pt x="39052" y="0"/>
                    <a:pt x="25717" y="0"/>
                  </a:cubicBezTo>
                  <a:close/>
                </a:path>
              </a:pathLst>
            </a:custGeom>
            <a:grpFill/>
            <a:ln w="9525" cap="flat">
              <a:noFill/>
              <a:prstDash val="solid"/>
              <a:miter/>
            </a:ln>
          </p:spPr>
          <p:txBody>
            <a:bodyPr rtlCol="0" anchor="ctr"/>
            <a:lstStyle/>
            <a:p>
              <a:endParaRPr lang="en-ID"/>
            </a:p>
          </p:txBody>
        </p:sp>
      </p:grpSp>
      <p:sp>
        <p:nvSpPr>
          <p:cNvPr id="13" name="TextBox 12">
            <a:extLst>
              <a:ext uri="{FF2B5EF4-FFF2-40B4-BE49-F238E27FC236}">
                <a16:creationId xmlns:a16="http://schemas.microsoft.com/office/drawing/2014/main" id="{1CFCE841-AFCD-43B7-ADA2-6E6DCCC7792C}"/>
              </a:ext>
            </a:extLst>
          </p:cNvPr>
          <p:cNvSpPr txBox="1"/>
          <p:nvPr/>
        </p:nvSpPr>
        <p:spPr>
          <a:xfrm>
            <a:off x="4185409" y="6478831"/>
            <a:ext cx="2924175" cy="338554"/>
          </a:xfrm>
          <a:prstGeom prst="rect">
            <a:avLst/>
          </a:prstGeom>
          <a:noFill/>
        </p:spPr>
        <p:txBody>
          <a:bodyPr wrap="square" rtlCol="0">
            <a:spAutoFit/>
          </a:bodyPr>
          <a:lstStyle/>
          <a:p>
            <a:pPr algn="ctr"/>
            <a:r>
              <a:rPr lang="en-US" sz="1600" dirty="0">
                <a:solidFill>
                  <a:schemeClr val="bg1"/>
                </a:solidFill>
                <a:latin typeface="Montserrat SemiBold" panose="00000700000000000000" pitchFamily="2" charset="0"/>
                <a:ea typeface="Open Sans" panose="020B0606030504020204" pitchFamily="34" charset="0"/>
                <a:cs typeface="Open Sans" panose="020B0606030504020204" pitchFamily="34" charset="0"/>
              </a:rPr>
              <a:t>10</a:t>
            </a:r>
          </a:p>
        </p:txBody>
      </p:sp>
      <p:graphicFrame>
        <p:nvGraphicFramePr>
          <p:cNvPr id="14" name="Table 7">
            <a:extLst>
              <a:ext uri="{FF2B5EF4-FFF2-40B4-BE49-F238E27FC236}">
                <a16:creationId xmlns:a16="http://schemas.microsoft.com/office/drawing/2014/main" id="{C08D6060-9576-4236-B5EE-AF284B2D5796}"/>
              </a:ext>
            </a:extLst>
          </p:cNvPr>
          <p:cNvGraphicFramePr>
            <a:graphicFrameLocks noGrp="1"/>
          </p:cNvGraphicFramePr>
          <p:nvPr>
            <p:extLst>
              <p:ext uri="{D42A27DB-BD31-4B8C-83A1-F6EECF244321}">
                <p14:modId xmlns:p14="http://schemas.microsoft.com/office/powerpoint/2010/main" val="3596088596"/>
              </p:ext>
            </p:extLst>
          </p:nvPr>
        </p:nvGraphicFramePr>
        <p:xfrm>
          <a:off x="975463" y="1155632"/>
          <a:ext cx="10241074" cy="5092770"/>
        </p:xfrm>
        <a:graphic>
          <a:graphicData uri="http://schemas.openxmlformats.org/drawingml/2006/table">
            <a:tbl>
              <a:tblPr firstRow="1" bandRow="1">
                <a:tableStyleId>{5C22544A-7EE6-4342-B048-85BDC9FD1C3A}</a:tableStyleId>
              </a:tblPr>
              <a:tblGrid>
                <a:gridCol w="7127137">
                  <a:extLst>
                    <a:ext uri="{9D8B030D-6E8A-4147-A177-3AD203B41FA5}">
                      <a16:colId xmlns:a16="http://schemas.microsoft.com/office/drawing/2014/main" val="3298325113"/>
                    </a:ext>
                  </a:extLst>
                </a:gridCol>
                <a:gridCol w="3113937">
                  <a:extLst>
                    <a:ext uri="{9D8B030D-6E8A-4147-A177-3AD203B41FA5}">
                      <a16:colId xmlns:a16="http://schemas.microsoft.com/office/drawing/2014/main" val="2442817553"/>
                    </a:ext>
                  </a:extLst>
                </a:gridCol>
              </a:tblGrid>
              <a:tr h="509277">
                <a:tc>
                  <a:txBody>
                    <a:bodyPr/>
                    <a:lstStyle/>
                    <a:p>
                      <a:pPr algn="ctr" rtl="1"/>
                      <a:r>
                        <a:rPr lang="en-US" dirty="0">
                          <a:latin typeface="Arial" panose="020B0604020202020204" pitchFamily="34" charset="0"/>
                          <a:cs typeface="Arial" panose="020B0604020202020204" pitchFamily="34" charset="0"/>
                        </a:rPr>
                        <a:t>action</a:t>
                      </a:r>
                    </a:p>
                  </a:txBody>
                  <a:tcPr/>
                </a:tc>
                <a:tc>
                  <a:txBody>
                    <a:bodyPr/>
                    <a:lstStyle/>
                    <a:p>
                      <a:pPr algn="ctr" rtl="1"/>
                      <a:r>
                        <a:rPr lang="en-US" dirty="0">
                          <a:latin typeface="Arial" panose="020B0604020202020204" pitchFamily="34" charset="0"/>
                          <a:cs typeface="Arial" panose="020B0604020202020204" pitchFamily="34" charset="0"/>
                        </a:rPr>
                        <a:t>percept</a:t>
                      </a:r>
                    </a:p>
                  </a:txBody>
                  <a:tcPr/>
                </a:tc>
                <a:extLst>
                  <a:ext uri="{0D108BD9-81ED-4DB2-BD59-A6C34878D82A}">
                    <a16:rowId xmlns:a16="http://schemas.microsoft.com/office/drawing/2014/main" val="1914689906"/>
                  </a:ext>
                </a:extLst>
              </a:tr>
              <a:tr h="509277">
                <a:tc>
                  <a:txBody>
                    <a:bodyPr/>
                    <a:lstStyle/>
                    <a:p>
                      <a:pPr algn="r" rtl="1"/>
                      <a:r>
                        <a:rPr lang="fa-IR" dirty="0">
                          <a:latin typeface="Arial" panose="020B0604020202020204" pitchFamily="34" charset="0"/>
                          <a:cs typeface="+mn-cs"/>
                        </a:rPr>
                        <a:t>قفل هوشمند باز و یا بسته می شود.</a:t>
                      </a:r>
                      <a:endParaRPr lang="en-US" dirty="0">
                        <a:latin typeface="Arial" panose="020B0604020202020204" pitchFamily="34" charset="0"/>
                        <a:cs typeface="Arial" panose="020B0604020202020204" pitchFamily="34" charset="0"/>
                      </a:endParaRPr>
                    </a:p>
                  </a:txBody>
                  <a:tcPr/>
                </a:tc>
                <a:tc>
                  <a:txBody>
                    <a:bodyPr/>
                    <a:lstStyle/>
                    <a:p>
                      <a:pPr algn="r" rtl="1"/>
                      <a:r>
                        <a:rPr lang="fa-IR" sz="1600" dirty="0">
                          <a:latin typeface="Arial" panose="020B0604020202020204" pitchFamily="34" charset="0"/>
                          <a:cs typeface="+mn-cs"/>
                        </a:rPr>
                        <a:t>فشار کلید توسط کاربر</a:t>
                      </a:r>
                      <a:endParaRPr lang="fa-IR"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594081335"/>
                  </a:ext>
                </a:extLst>
              </a:tr>
              <a:tr h="509277">
                <a:tc>
                  <a:txBody>
                    <a:bodyPr/>
                    <a:lstStyle/>
                    <a:p>
                      <a:pPr algn="r" rtl="1"/>
                      <a:r>
                        <a:rPr lang="fa-IR" dirty="0">
                          <a:latin typeface="Arial" panose="020B0604020202020204" pitchFamily="34" charset="0"/>
                          <a:cs typeface="Arial" panose="020B0604020202020204" pitchFamily="34" charset="0"/>
                        </a:rPr>
                        <a:t>در صورت مطابقت داشتن </a:t>
                      </a:r>
                      <a:r>
                        <a:rPr lang="fa-IR" dirty="0" err="1">
                          <a:latin typeface="Arial" panose="020B0604020202020204" pitchFamily="34" charset="0"/>
                          <a:cs typeface="Arial" panose="020B0604020202020204" pitchFamily="34" charset="0"/>
                        </a:rPr>
                        <a:t>اثرانگشت</a:t>
                      </a:r>
                      <a:r>
                        <a:rPr lang="fa-IR" dirty="0">
                          <a:latin typeface="Arial" panose="020B0604020202020204" pitchFamily="34" charset="0"/>
                          <a:cs typeface="Arial" panose="020B0604020202020204" pitchFamily="34" charset="0"/>
                        </a:rPr>
                        <a:t> وارد شده، قفل باز می شود.</a:t>
                      </a:r>
                      <a:endParaRPr lang="en-US" dirty="0">
                        <a:latin typeface="Arial" panose="020B0604020202020204" pitchFamily="34" charset="0"/>
                        <a:cs typeface="Arial" panose="020B0604020202020204" pitchFamily="34" charset="0"/>
                      </a:endParaRPr>
                    </a:p>
                  </a:txBody>
                  <a:tcPr/>
                </a:tc>
                <a:tc>
                  <a:txBody>
                    <a:bodyPr/>
                    <a:lstStyle/>
                    <a:p>
                      <a:pPr algn="r" rtl="1"/>
                      <a:r>
                        <a:rPr lang="fa-IR" sz="1600" dirty="0">
                          <a:latin typeface="Arial" panose="020B0604020202020204" pitchFamily="34" charset="0"/>
                          <a:cs typeface="Arial" panose="020B0604020202020204" pitchFamily="34" charset="0"/>
                        </a:rPr>
                        <a:t>تشخیص </a:t>
                      </a:r>
                      <a:r>
                        <a:rPr lang="fa-IR" sz="1600" dirty="0" err="1">
                          <a:latin typeface="Arial" panose="020B0604020202020204" pitchFamily="34" charset="0"/>
                          <a:cs typeface="Arial" panose="020B0604020202020204" pitchFamily="34" charset="0"/>
                        </a:rPr>
                        <a:t>بیومتریک</a:t>
                      </a:r>
                      <a:r>
                        <a:rPr lang="fa-IR" sz="1600" dirty="0">
                          <a:latin typeface="Arial" panose="020B0604020202020204" pitchFamily="34" charset="0"/>
                          <a:cs typeface="Arial" panose="020B0604020202020204" pitchFamily="34" charset="0"/>
                        </a:rPr>
                        <a:t> </a:t>
                      </a:r>
                      <a:r>
                        <a:rPr lang="fa-IR" sz="1600" dirty="0" err="1">
                          <a:latin typeface="Arial" panose="020B0604020202020204" pitchFamily="34" charset="0"/>
                          <a:cs typeface="Arial" panose="020B0604020202020204" pitchFamily="34" charset="0"/>
                        </a:rPr>
                        <a:t>اثرانگشت</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83454517"/>
                  </a:ext>
                </a:extLst>
              </a:tr>
              <a:tr h="509277">
                <a:tc>
                  <a:txBody>
                    <a:bodyPr/>
                    <a:lstStyle/>
                    <a:p>
                      <a:pPr algn="r" rtl="1"/>
                      <a:r>
                        <a:rPr lang="fa-IR" dirty="0">
                          <a:latin typeface="Arial" panose="020B0604020202020204" pitchFamily="34" charset="0"/>
                          <a:cs typeface="+mn-cs"/>
                        </a:rPr>
                        <a:t>در صورت مطابقت داشتن چهره وارد شده، قفل باز می شود.</a:t>
                      </a:r>
                      <a:endParaRPr lang="en-US" dirty="0">
                        <a:latin typeface="Arial" panose="020B0604020202020204" pitchFamily="34" charset="0"/>
                        <a:cs typeface="Arial" panose="020B0604020202020204" pitchFamily="34" charset="0"/>
                      </a:endParaRPr>
                    </a:p>
                  </a:txBody>
                  <a:tcPr/>
                </a:tc>
                <a:tc>
                  <a:txBody>
                    <a:bodyPr/>
                    <a:lstStyle/>
                    <a:p>
                      <a:pPr algn="r" rtl="1"/>
                      <a:r>
                        <a:rPr lang="fa-IR" sz="1600" dirty="0">
                          <a:latin typeface="Arial" panose="020B0604020202020204" pitchFamily="34" charset="0"/>
                          <a:cs typeface="Arial" panose="020B0604020202020204" pitchFamily="34" charset="0"/>
                        </a:rPr>
                        <a:t>تشخیص </a:t>
                      </a:r>
                      <a:r>
                        <a:rPr lang="fa-IR" sz="1600" dirty="0" err="1">
                          <a:latin typeface="Arial" panose="020B0604020202020204" pitchFamily="34" charset="0"/>
                          <a:cs typeface="Arial" panose="020B0604020202020204" pitchFamily="34" charset="0"/>
                        </a:rPr>
                        <a:t>بیومتریک</a:t>
                      </a:r>
                      <a:r>
                        <a:rPr lang="fa-IR" sz="1600" dirty="0">
                          <a:latin typeface="Arial" panose="020B0604020202020204" pitchFamily="34" charset="0"/>
                          <a:cs typeface="Arial" panose="020B0604020202020204" pitchFamily="34" charset="0"/>
                        </a:rPr>
                        <a:t> چهره</a:t>
                      </a:r>
                    </a:p>
                  </a:txBody>
                  <a:tcPr/>
                </a:tc>
                <a:extLst>
                  <a:ext uri="{0D108BD9-81ED-4DB2-BD59-A6C34878D82A}">
                    <a16:rowId xmlns:a16="http://schemas.microsoft.com/office/drawing/2014/main" val="417495648"/>
                  </a:ext>
                </a:extLst>
              </a:tr>
              <a:tr h="509277">
                <a:tc>
                  <a:txBody>
                    <a:bodyPr/>
                    <a:lstStyle/>
                    <a:p>
                      <a:pPr algn="r" rtl="1"/>
                      <a:r>
                        <a:rPr lang="fa-IR" dirty="0">
                          <a:latin typeface="Arial" panose="020B0604020202020204" pitchFamily="34" charset="0"/>
                          <a:cs typeface="Arial" panose="020B0604020202020204" pitchFamily="34" charset="0"/>
                        </a:rPr>
                        <a:t>قفل هوشمند طبق دستور وارد شده، باز و یا بسته می شود.</a:t>
                      </a:r>
                      <a:endParaRPr lang="en-US" dirty="0">
                        <a:latin typeface="Arial" panose="020B0604020202020204" pitchFamily="34" charset="0"/>
                        <a:cs typeface="Arial" panose="020B0604020202020204" pitchFamily="34" charset="0"/>
                      </a:endParaRPr>
                    </a:p>
                  </a:txBody>
                  <a:tcPr/>
                </a:tc>
                <a:tc>
                  <a:txBody>
                    <a:bodyPr/>
                    <a:lstStyle/>
                    <a:p>
                      <a:pPr algn="r" rtl="1"/>
                      <a:r>
                        <a:rPr lang="fa-IR" sz="1600" dirty="0">
                          <a:latin typeface="Arial" panose="020B0604020202020204" pitchFamily="34" charset="0"/>
                          <a:cs typeface="Arial" panose="020B0604020202020204" pitchFamily="34" charset="0"/>
                        </a:rPr>
                        <a:t>دریافت دستور از راه دور</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41841180"/>
                  </a:ext>
                </a:extLst>
              </a:tr>
              <a:tr h="509277">
                <a:tc>
                  <a:txBody>
                    <a:bodyPr/>
                    <a:lstStyle/>
                    <a:p>
                      <a:pPr algn="r" rtl="1"/>
                      <a:r>
                        <a:rPr lang="fa-IR" dirty="0">
                          <a:latin typeface="Arial" panose="020B0604020202020204" pitchFamily="34" charset="0"/>
                          <a:cs typeface="+mn-cs"/>
                        </a:rPr>
                        <a:t>در صورت معتبر بودن دستگاه </a:t>
                      </a:r>
                      <a:r>
                        <a:rPr lang="fa-IR" dirty="0" err="1">
                          <a:latin typeface="Arial" panose="020B0604020202020204" pitchFamily="34" charset="0"/>
                          <a:cs typeface="+mn-cs"/>
                        </a:rPr>
                        <a:t>بلوتوث</a:t>
                      </a:r>
                      <a:r>
                        <a:rPr lang="fa-IR" dirty="0">
                          <a:latin typeface="Arial" panose="020B0604020202020204" pitchFamily="34" charset="0"/>
                          <a:cs typeface="+mn-cs"/>
                        </a:rPr>
                        <a:t>، قفل باز می شود.</a:t>
                      </a:r>
                      <a:endParaRPr lang="en-US" dirty="0">
                        <a:latin typeface="Arial" panose="020B0604020202020204" pitchFamily="34" charset="0"/>
                        <a:cs typeface="Arial" panose="020B0604020202020204" pitchFamily="34" charset="0"/>
                      </a:endParaRP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fa-IR" sz="1600" dirty="0">
                          <a:latin typeface="Arial" panose="020B0604020202020204" pitchFamily="34" charset="0"/>
                          <a:cs typeface="+mn-cs"/>
                        </a:rPr>
                        <a:t>استفاده از </a:t>
                      </a:r>
                      <a:r>
                        <a:rPr lang="fa-IR" sz="1600" dirty="0" err="1">
                          <a:latin typeface="Arial" panose="020B0604020202020204" pitchFamily="34" charset="0"/>
                          <a:cs typeface="+mn-cs"/>
                        </a:rPr>
                        <a:t>بلوتوث</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6959229"/>
                  </a:ext>
                </a:extLst>
              </a:tr>
              <a:tr h="509277">
                <a:tc>
                  <a:txBody>
                    <a:bodyPr/>
                    <a:lstStyle/>
                    <a:p>
                      <a:pPr algn="r" rtl="1"/>
                      <a:r>
                        <a:rPr lang="fa-IR" dirty="0">
                          <a:latin typeface="Arial" panose="020B0604020202020204" pitchFamily="34" charset="0"/>
                          <a:cs typeface="+mn-cs"/>
                        </a:rPr>
                        <a:t>در صورت معتبر بودن دستگاه وای </a:t>
                      </a:r>
                      <a:r>
                        <a:rPr lang="fa-IR" dirty="0" err="1">
                          <a:latin typeface="Arial" panose="020B0604020202020204" pitchFamily="34" charset="0"/>
                          <a:cs typeface="+mn-cs"/>
                        </a:rPr>
                        <a:t>فای</a:t>
                      </a:r>
                      <a:r>
                        <a:rPr lang="fa-IR" dirty="0">
                          <a:latin typeface="Arial" panose="020B0604020202020204" pitchFamily="34" charset="0"/>
                          <a:cs typeface="+mn-cs"/>
                        </a:rPr>
                        <a:t>، قفل باز می شود.</a:t>
                      </a:r>
                      <a:endParaRPr lang="en-US" dirty="0">
                        <a:latin typeface="Arial" panose="020B0604020202020204" pitchFamily="34" charset="0"/>
                        <a:cs typeface="Arial" panose="020B0604020202020204" pitchFamily="34" charset="0"/>
                      </a:endParaRP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fa-IR" sz="1600" dirty="0">
                          <a:latin typeface="Arial" panose="020B0604020202020204" pitchFamily="34" charset="0"/>
                          <a:cs typeface="+mn-cs"/>
                        </a:rPr>
                        <a:t>استفاده از وای </a:t>
                      </a:r>
                      <a:r>
                        <a:rPr lang="fa-IR" sz="1600" dirty="0" err="1">
                          <a:latin typeface="Arial" panose="020B0604020202020204" pitchFamily="34" charset="0"/>
                          <a:cs typeface="+mn-cs"/>
                        </a:rPr>
                        <a:t>فای</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7801683"/>
                  </a:ext>
                </a:extLst>
              </a:tr>
              <a:tr h="509277">
                <a:tc>
                  <a:txBody>
                    <a:bodyPr/>
                    <a:lstStyle/>
                    <a:p>
                      <a:pPr algn="r" rtl="1"/>
                      <a:r>
                        <a:rPr lang="fa-IR" dirty="0">
                          <a:latin typeface="Arial" panose="020B0604020202020204" pitchFamily="34" charset="0"/>
                          <a:cs typeface="+mn-cs"/>
                        </a:rPr>
                        <a:t>در صورت معتبر بودن کارت، قفل باز می شود.</a:t>
                      </a:r>
                      <a:endParaRPr lang="en-US" dirty="0">
                        <a:latin typeface="Arial" panose="020B0604020202020204" pitchFamily="34" charset="0"/>
                        <a:cs typeface="Arial" panose="020B0604020202020204" pitchFamily="34" charset="0"/>
                      </a:endParaRP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fa-IR" sz="1600" dirty="0">
                          <a:latin typeface="Arial" panose="020B0604020202020204" pitchFamily="34" charset="0"/>
                          <a:cs typeface="+mn-cs"/>
                        </a:rPr>
                        <a:t>استفاده از کارت</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618099142"/>
                  </a:ext>
                </a:extLst>
              </a:tr>
              <a:tr h="509277">
                <a:tc>
                  <a:txBody>
                    <a:bodyPr/>
                    <a:lstStyle/>
                    <a:p>
                      <a:pPr algn="r" rtl="1"/>
                      <a:r>
                        <a:rPr lang="fa-IR" dirty="0">
                          <a:latin typeface="Arial" panose="020B0604020202020204" pitchFamily="34" charset="0"/>
                          <a:cs typeface="+mn-cs"/>
                        </a:rPr>
                        <a:t>در صورت معتبر بودن رمز عبور وارد شده، قفل باز می شود.</a:t>
                      </a:r>
                      <a:endParaRPr lang="en-US" dirty="0">
                        <a:latin typeface="Arial" panose="020B0604020202020204" pitchFamily="34" charset="0"/>
                        <a:cs typeface="Arial" panose="020B0604020202020204" pitchFamily="34" charset="0"/>
                      </a:endParaRP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fa-IR" sz="1600" dirty="0">
                          <a:latin typeface="Arial" panose="020B0604020202020204" pitchFamily="34" charset="0"/>
                          <a:cs typeface="+mn-cs"/>
                        </a:rPr>
                        <a:t>استفاده از رمز عبور</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515956376"/>
                  </a:ext>
                </a:extLst>
              </a:tr>
              <a:tr h="509277">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fa-IR" dirty="0"/>
                        <a:t>قفل هوشمند فعالیت های انجام شده را ضبط می کند.</a:t>
                      </a:r>
                      <a:endParaRPr lang="en-US" dirty="0">
                        <a:latin typeface="Arial" panose="020B0604020202020204" pitchFamily="34" charset="0"/>
                        <a:cs typeface="Arial" panose="020B0604020202020204" pitchFamily="34" charset="0"/>
                      </a:endParaRP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fa-IR" sz="1600" dirty="0">
                          <a:latin typeface="Arial" panose="020B0604020202020204" pitchFamily="34" charset="0"/>
                          <a:cs typeface="+mn-cs"/>
                        </a:rPr>
                        <a:t>ذخیره سازی فعالیت ها</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694911256"/>
                  </a:ext>
                </a:extLst>
              </a:tr>
            </a:tbl>
          </a:graphicData>
        </a:graphic>
      </p:graphicFrame>
    </p:spTree>
    <p:extLst>
      <p:ext uri="{BB962C8B-B14F-4D97-AF65-F5344CB8AC3E}">
        <p14:creationId xmlns:p14="http://schemas.microsoft.com/office/powerpoint/2010/main" val="2492306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1" name="Freeform: Shape 40">
            <a:extLst>
              <a:ext uri="{FF2B5EF4-FFF2-40B4-BE49-F238E27FC236}">
                <a16:creationId xmlns:a16="http://schemas.microsoft.com/office/drawing/2014/main" id="{7821DAE1-3166-48AD-AAFF-6FE989DF210D}"/>
              </a:ext>
            </a:extLst>
          </p:cNvPr>
          <p:cNvSpPr/>
          <p:nvPr/>
        </p:nvSpPr>
        <p:spPr>
          <a:xfrm>
            <a:off x="1458237" y="1528698"/>
            <a:ext cx="737750" cy="737748"/>
          </a:xfrm>
          <a:custGeom>
            <a:avLst/>
            <a:gdLst>
              <a:gd name="connsiteX0" fmla="*/ 917575 w 917575"/>
              <a:gd name="connsiteY0" fmla="*/ 458788 h 917575"/>
              <a:gd name="connsiteX1" fmla="*/ 458788 w 917575"/>
              <a:gd name="connsiteY1" fmla="*/ 917575 h 917575"/>
              <a:gd name="connsiteX2" fmla="*/ 0 w 917575"/>
              <a:gd name="connsiteY2" fmla="*/ 458788 h 917575"/>
              <a:gd name="connsiteX3" fmla="*/ 458788 w 917575"/>
              <a:gd name="connsiteY3" fmla="*/ 0 h 917575"/>
              <a:gd name="connsiteX4" fmla="*/ 917575 w 917575"/>
              <a:gd name="connsiteY4" fmla="*/ 458788 h 917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7575" h="917575">
                <a:moveTo>
                  <a:pt x="917575" y="458788"/>
                </a:moveTo>
                <a:cubicBezTo>
                  <a:pt x="917575" y="712169"/>
                  <a:pt x="712169" y="917575"/>
                  <a:pt x="458788" y="917575"/>
                </a:cubicBezTo>
                <a:cubicBezTo>
                  <a:pt x="205406" y="917575"/>
                  <a:pt x="0" y="712169"/>
                  <a:pt x="0" y="458788"/>
                </a:cubicBezTo>
                <a:cubicBezTo>
                  <a:pt x="0" y="205406"/>
                  <a:pt x="205406" y="0"/>
                  <a:pt x="458788" y="0"/>
                </a:cubicBezTo>
                <a:cubicBezTo>
                  <a:pt x="712169" y="0"/>
                  <a:pt x="917575" y="205406"/>
                  <a:pt x="917575" y="458788"/>
                </a:cubicBezTo>
                <a:close/>
              </a:path>
            </a:pathLst>
          </a:custGeom>
          <a:solidFill>
            <a:schemeClr val="accent1"/>
          </a:solidFill>
          <a:ln w="13063" cap="flat">
            <a:noFill/>
            <a:prstDash val="solid"/>
            <a:miter/>
          </a:ln>
        </p:spPr>
        <p:txBody>
          <a:bodyPr rtlCol="0" anchor="ctr"/>
          <a:lstStyle/>
          <a:p>
            <a:endParaRPr lang="en-ID"/>
          </a:p>
        </p:txBody>
      </p:sp>
      <p:pic>
        <p:nvPicPr>
          <p:cNvPr id="46" name="Graphic 45">
            <a:extLst>
              <a:ext uri="{FF2B5EF4-FFF2-40B4-BE49-F238E27FC236}">
                <a16:creationId xmlns:a16="http://schemas.microsoft.com/office/drawing/2014/main" id="{B2B04868-55C4-4B55-9726-E9B48DA05D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303648" y="-277045"/>
            <a:ext cx="578028" cy="1148920"/>
          </a:xfrm>
          <a:prstGeom prst="rect">
            <a:avLst/>
          </a:prstGeom>
        </p:spPr>
      </p:pic>
      <p:sp>
        <p:nvSpPr>
          <p:cNvPr id="22" name="Rectangle: Top Corners Rounded 21">
            <a:extLst>
              <a:ext uri="{FF2B5EF4-FFF2-40B4-BE49-F238E27FC236}">
                <a16:creationId xmlns:a16="http://schemas.microsoft.com/office/drawing/2014/main" id="{09BAC744-43B9-4909-AF25-1D640126CD1D}"/>
              </a:ext>
            </a:extLst>
          </p:cNvPr>
          <p:cNvSpPr/>
          <p:nvPr/>
        </p:nvSpPr>
        <p:spPr>
          <a:xfrm>
            <a:off x="9161357" y="2760132"/>
            <a:ext cx="3030643" cy="4089467"/>
          </a:xfrm>
          <a:prstGeom prst="round2Same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Top Corners Rounded 22">
            <a:extLst>
              <a:ext uri="{FF2B5EF4-FFF2-40B4-BE49-F238E27FC236}">
                <a16:creationId xmlns:a16="http://schemas.microsoft.com/office/drawing/2014/main" id="{0BC4E633-EFF8-48EF-AE1E-05A2F3103A00}"/>
              </a:ext>
            </a:extLst>
          </p:cNvPr>
          <p:cNvSpPr/>
          <p:nvPr/>
        </p:nvSpPr>
        <p:spPr>
          <a:xfrm>
            <a:off x="6130714" y="3225799"/>
            <a:ext cx="2995929" cy="3632199"/>
          </a:xfrm>
          <a:prstGeom prst="round2Same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Top Corners Rounded 23">
            <a:extLst>
              <a:ext uri="{FF2B5EF4-FFF2-40B4-BE49-F238E27FC236}">
                <a16:creationId xmlns:a16="http://schemas.microsoft.com/office/drawing/2014/main" id="{9FE781F1-E09F-4738-9B34-4D2AC0B6EB97}"/>
              </a:ext>
            </a:extLst>
          </p:cNvPr>
          <p:cNvSpPr/>
          <p:nvPr/>
        </p:nvSpPr>
        <p:spPr>
          <a:xfrm>
            <a:off x="3065357" y="2963333"/>
            <a:ext cx="3030643" cy="3886266"/>
          </a:xfrm>
          <a:prstGeom prst="round2Same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Top Corners Rounded 24">
            <a:extLst>
              <a:ext uri="{FF2B5EF4-FFF2-40B4-BE49-F238E27FC236}">
                <a16:creationId xmlns:a16="http://schemas.microsoft.com/office/drawing/2014/main" id="{B880291F-E090-43EC-A77F-8BDF4DD2C8A3}"/>
              </a:ext>
            </a:extLst>
          </p:cNvPr>
          <p:cNvSpPr/>
          <p:nvPr/>
        </p:nvSpPr>
        <p:spPr>
          <a:xfrm>
            <a:off x="0" y="1803400"/>
            <a:ext cx="3030643" cy="5046200"/>
          </a:xfrm>
          <a:prstGeom prst="round2Same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E966F299-A50A-48B1-A5F8-610A34BFD64E}"/>
              </a:ext>
            </a:extLst>
          </p:cNvPr>
          <p:cNvSpPr txBox="1"/>
          <p:nvPr/>
        </p:nvSpPr>
        <p:spPr>
          <a:xfrm>
            <a:off x="6130711" y="3316723"/>
            <a:ext cx="2861570" cy="3308598"/>
          </a:xfrm>
          <a:prstGeom prst="rect">
            <a:avLst/>
          </a:prstGeom>
          <a:noFill/>
        </p:spPr>
        <p:txBody>
          <a:bodyPr wrap="square" rtlCol="0">
            <a:spAutoFit/>
          </a:bodyPr>
          <a:lstStyle/>
          <a:p>
            <a:pPr algn="ctr" rtl="1"/>
            <a:r>
              <a:rPr lang="fa-IR" sz="1700" b="1" dirty="0">
                <a:solidFill>
                  <a:schemeClr val="bg1"/>
                </a:solidFill>
                <a:latin typeface="Arial" panose="020B0604020202020204" pitchFamily="34" charset="0"/>
                <a:cs typeface="Arial" panose="020B0604020202020204" pitchFamily="34" charset="0"/>
              </a:rPr>
              <a:t>نصب و راه ‌اندازی آسان</a:t>
            </a:r>
          </a:p>
          <a:p>
            <a:pPr algn="r" rtl="1"/>
            <a:r>
              <a:rPr lang="fa-IR" sz="1600" dirty="0">
                <a:solidFill>
                  <a:schemeClr val="bg1"/>
                </a:solidFill>
                <a:latin typeface="Arial" panose="020B0604020202020204" pitchFamily="34" charset="0"/>
                <a:cs typeface="Arial" panose="020B0604020202020204" pitchFamily="34" charset="0"/>
              </a:rPr>
              <a:t>شرایط نصب و </a:t>
            </a:r>
            <a:r>
              <a:rPr lang="fa-IR" sz="1600" dirty="0" err="1">
                <a:solidFill>
                  <a:schemeClr val="bg1"/>
                </a:solidFill>
                <a:latin typeface="Arial" panose="020B0604020202020204" pitchFamily="34" charset="0"/>
                <a:cs typeface="Arial" panose="020B0604020202020204" pitchFamily="34" charset="0"/>
              </a:rPr>
              <a:t>راه‌اندازی</a:t>
            </a:r>
            <a:r>
              <a:rPr lang="fa-IR" sz="1600" dirty="0">
                <a:solidFill>
                  <a:schemeClr val="bg1"/>
                </a:solidFill>
                <a:latin typeface="Arial" panose="020B0604020202020204" pitchFamily="34" charset="0"/>
                <a:cs typeface="Arial" panose="020B0604020202020204" pitchFamily="34" charset="0"/>
              </a:rPr>
              <a:t> را در زمان خرید قفل هوشمند بررسی کنید و ببینید آیا خودتان </a:t>
            </a:r>
            <a:r>
              <a:rPr lang="fa-IR" sz="1600" dirty="0" err="1">
                <a:solidFill>
                  <a:schemeClr val="bg1"/>
                </a:solidFill>
                <a:latin typeface="Arial" panose="020B0604020202020204" pitchFamily="34" charset="0"/>
                <a:cs typeface="Arial" panose="020B0604020202020204" pitchFamily="34" charset="0"/>
              </a:rPr>
              <a:t>می‌توانید</a:t>
            </a:r>
            <a:r>
              <a:rPr lang="fa-IR" sz="1600" dirty="0">
                <a:solidFill>
                  <a:schemeClr val="bg1"/>
                </a:solidFill>
                <a:latin typeface="Arial" panose="020B0604020202020204" pitchFamily="34" charset="0"/>
                <a:cs typeface="Arial" panose="020B0604020202020204" pitchFamily="34" charset="0"/>
              </a:rPr>
              <a:t> دست به کار </a:t>
            </a:r>
            <a:r>
              <a:rPr lang="fa-IR" sz="1600" dirty="0" err="1">
                <a:solidFill>
                  <a:schemeClr val="bg1"/>
                </a:solidFill>
                <a:latin typeface="Arial" panose="020B0604020202020204" pitchFamily="34" charset="0"/>
                <a:cs typeface="Arial" panose="020B0604020202020204" pitchFamily="34" charset="0"/>
              </a:rPr>
              <a:t>شویدیا</a:t>
            </a:r>
            <a:r>
              <a:rPr lang="fa-IR" sz="1600" dirty="0">
                <a:solidFill>
                  <a:schemeClr val="bg1"/>
                </a:solidFill>
                <a:latin typeface="Arial" panose="020B0604020202020204" pitchFamily="34" charset="0"/>
                <a:cs typeface="Arial" panose="020B0604020202020204" pitchFamily="34" charset="0"/>
              </a:rPr>
              <a:t> نه. </a:t>
            </a:r>
            <a:r>
              <a:rPr lang="fa-IR" sz="1600" dirty="0" err="1">
                <a:solidFill>
                  <a:schemeClr val="bg1"/>
                </a:solidFill>
                <a:latin typeface="Arial" panose="020B0604020202020204" pitchFamily="34" charset="0"/>
                <a:cs typeface="Arial" panose="020B0604020202020204" pitchFamily="34" charset="0"/>
              </a:rPr>
              <a:t>به‌طور</a:t>
            </a:r>
            <a:r>
              <a:rPr lang="fa-IR" sz="1600" dirty="0">
                <a:solidFill>
                  <a:schemeClr val="bg1"/>
                </a:solidFill>
                <a:latin typeface="Arial" panose="020B0604020202020204" pitchFamily="34" charset="0"/>
                <a:cs typeface="Arial" panose="020B0604020202020204" pitchFamily="34" charset="0"/>
              </a:rPr>
              <a:t> کلی، نصب </a:t>
            </a:r>
            <a:r>
              <a:rPr lang="fa-IR" sz="1600" dirty="0" err="1">
                <a:solidFill>
                  <a:schemeClr val="bg1"/>
                </a:solidFill>
                <a:latin typeface="Arial" panose="020B0604020202020204" pitchFamily="34" charset="0"/>
                <a:cs typeface="Arial" panose="020B0604020202020204" pitchFamily="34" charset="0"/>
              </a:rPr>
              <a:t>قفل‌های</a:t>
            </a:r>
            <a:r>
              <a:rPr lang="fa-IR" sz="1600" dirty="0">
                <a:solidFill>
                  <a:schemeClr val="bg1"/>
                </a:solidFill>
                <a:latin typeface="Arial" panose="020B0604020202020204" pitchFamily="34" charset="0"/>
                <a:cs typeface="Arial" panose="020B0604020202020204" pitchFamily="34" charset="0"/>
              </a:rPr>
              <a:t> هوشمند بسیار آسان و سریع است؛ </a:t>
            </a:r>
            <a:r>
              <a:rPr lang="fa-IR" sz="1600" dirty="0" err="1">
                <a:solidFill>
                  <a:schemeClr val="bg1"/>
                </a:solidFill>
                <a:latin typeface="Arial" panose="020B0604020202020204" pitchFamily="34" charset="0"/>
                <a:cs typeface="Arial" panose="020B0604020202020204" pitchFamily="34" charset="0"/>
              </a:rPr>
              <a:t>به‌صورتی‌که</a:t>
            </a:r>
            <a:r>
              <a:rPr lang="fa-IR" sz="1600" dirty="0">
                <a:solidFill>
                  <a:schemeClr val="bg1"/>
                </a:solidFill>
                <a:latin typeface="Arial" panose="020B0604020202020204" pitchFamily="34" charset="0"/>
                <a:cs typeface="Arial" panose="020B0604020202020204" pitchFamily="34" charset="0"/>
              </a:rPr>
              <a:t> </a:t>
            </a:r>
            <a:r>
              <a:rPr lang="fa-IR" sz="1600" dirty="0" err="1">
                <a:solidFill>
                  <a:schemeClr val="bg1"/>
                </a:solidFill>
                <a:latin typeface="Arial" panose="020B0604020202020204" pitchFamily="34" charset="0"/>
                <a:cs typeface="Arial" panose="020B0604020202020204" pitchFamily="34" charset="0"/>
              </a:rPr>
              <a:t>راه‌اندازی</a:t>
            </a:r>
            <a:r>
              <a:rPr lang="fa-IR" sz="1600" dirty="0">
                <a:solidFill>
                  <a:schemeClr val="bg1"/>
                </a:solidFill>
                <a:latin typeface="Arial" panose="020B0604020202020204" pitchFamily="34" charset="0"/>
                <a:cs typeface="Arial" panose="020B0604020202020204" pitchFamily="34" charset="0"/>
              </a:rPr>
              <a:t> آن تقریباً حدود ۳۰ دقیقه طول </a:t>
            </a:r>
            <a:r>
              <a:rPr lang="fa-IR" sz="1600" dirty="0" err="1">
                <a:solidFill>
                  <a:schemeClr val="bg1"/>
                </a:solidFill>
                <a:latin typeface="Arial" panose="020B0604020202020204" pitchFamily="34" charset="0"/>
                <a:cs typeface="Arial" panose="020B0604020202020204" pitchFamily="34" charset="0"/>
              </a:rPr>
              <a:t>می‌کشد</a:t>
            </a:r>
            <a:r>
              <a:rPr lang="fa-IR" sz="1600" dirty="0">
                <a:solidFill>
                  <a:schemeClr val="bg1"/>
                </a:solidFill>
                <a:latin typeface="Arial" panose="020B0604020202020204" pitchFamily="34" charset="0"/>
                <a:cs typeface="Arial" panose="020B0604020202020204" pitchFamily="34" charset="0"/>
              </a:rPr>
              <a:t>.</a:t>
            </a:r>
          </a:p>
          <a:p>
            <a:pPr algn="r" rtl="1"/>
            <a:endParaRPr lang="fa-IR" sz="1600" dirty="0">
              <a:solidFill>
                <a:schemeClr val="bg1"/>
              </a:solidFill>
              <a:latin typeface="Arial" panose="020B0604020202020204" pitchFamily="34" charset="0"/>
              <a:cs typeface="Arial" panose="020B0604020202020204" pitchFamily="34" charset="0"/>
            </a:endParaRPr>
          </a:p>
          <a:p>
            <a:pPr algn="r" rtl="1"/>
            <a:r>
              <a:rPr lang="fa-IR" sz="1600" dirty="0">
                <a:solidFill>
                  <a:schemeClr val="bg1"/>
                </a:solidFill>
                <a:latin typeface="Arial" panose="020B0604020202020204" pitchFamily="34" charset="0"/>
                <a:cs typeface="Arial" panose="020B0604020202020204" pitchFamily="34" charset="0"/>
              </a:rPr>
              <a:t>با این حال اگر به هر دلیلی نصب این قفل </a:t>
            </a:r>
            <a:r>
              <a:rPr lang="fa-IR" sz="1600" dirty="0" err="1">
                <a:solidFill>
                  <a:schemeClr val="bg1"/>
                </a:solidFill>
                <a:latin typeface="Arial" panose="020B0604020202020204" pitchFamily="34" charset="0"/>
                <a:cs typeface="Arial" panose="020B0604020202020204" pitchFamily="34" charset="0"/>
              </a:rPr>
              <a:t>برای‌تان</a:t>
            </a:r>
            <a:r>
              <a:rPr lang="fa-IR" sz="1600" dirty="0">
                <a:solidFill>
                  <a:schemeClr val="bg1"/>
                </a:solidFill>
                <a:latin typeface="Arial" panose="020B0604020202020204" pitchFamily="34" charset="0"/>
                <a:cs typeface="Arial" panose="020B0604020202020204" pitchFamily="34" charset="0"/>
              </a:rPr>
              <a:t> دشوار بود، از فروشگاه محل خرید خود بخواهید تا نصب قفل را برای شما انجام دهند.</a:t>
            </a:r>
          </a:p>
        </p:txBody>
      </p:sp>
      <p:sp>
        <p:nvSpPr>
          <p:cNvPr id="27" name="TextBox 26">
            <a:extLst>
              <a:ext uri="{FF2B5EF4-FFF2-40B4-BE49-F238E27FC236}">
                <a16:creationId xmlns:a16="http://schemas.microsoft.com/office/drawing/2014/main" id="{B4B53F33-8116-4E25-9142-23F14F47694B}"/>
              </a:ext>
            </a:extLst>
          </p:cNvPr>
          <p:cNvSpPr txBox="1"/>
          <p:nvPr/>
        </p:nvSpPr>
        <p:spPr>
          <a:xfrm>
            <a:off x="3124488" y="3070502"/>
            <a:ext cx="2861569" cy="3554819"/>
          </a:xfrm>
          <a:prstGeom prst="rect">
            <a:avLst/>
          </a:prstGeom>
          <a:noFill/>
        </p:spPr>
        <p:txBody>
          <a:bodyPr wrap="square" rtlCol="0">
            <a:spAutoFit/>
          </a:bodyPr>
          <a:lstStyle/>
          <a:p>
            <a:pPr algn="ctr" rtl="1"/>
            <a:r>
              <a:rPr lang="fa-IR" sz="1700" b="1" dirty="0">
                <a:solidFill>
                  <a:schemeClr val="bg1"/>
                </a:solidFill>
                <a:latin typeface="Arial" panose="020B0604020202020204" pitchFamily="34" charset="0"/>
                <a:cs typeface="Arial" panose="020B0604020202020204" pitchFamily="34" charset="0"/>
              </a:rPr>
              <a:t>شرایط </a:t>
            </a:r>
            <a:r>
              <a:rPr lang="fa-IR" sz="1700" b="1" dirty="0" err="1">
                <a:solidFill>
                  <a:schemeClr val="bg1"/>
                </a:solidFill>
                <a:latin typeface="Arial" panose="020B0604020202020204" pitchFamily="34" charset="0"/>
                <a:cs typeface="Arial" panose="020B0604020202020204" pitchFamily="34" charset="0"/>
              </a:rPr>
              <a:t>گارانتی</a:t>
            </a:r>
            <a:r>
              <a:rPr lang="fa-IR" sz="1700" b="1" dirty="0">
                <a:solidFill>
                  <a:schemeClr val="bg1"/>
                </a:solidFill>
                <a:latin typeface="Arial" panose="020B0604020202020204" pitchFamily="34" charset="0"/>
                <a:cs typeface="Arial" panose="020B0604020202020204" pitchFamily="34" charset="0"/>
              </a:rPr>
              <a:t> و اعتبار فروشگاه</a:t>
            </a:r>
          </a:p>
          <a:p>
            <a:pPr algn="r" rtl="1"/>
            <a:r>
              <a:rPr lang="fa-IR" sz="1600" dirty="0">
                <a:solidFill>
                  <a:schemeClr val="bg1"/>
                </a:solidFill>
                <a:latin typeface="Arial" panose="020B0604020202020204" pitchFamily="34" charset="0"/>
                <a:cs typeface="Arial" panose="020B0604020202020204" pitchFamily="34" charset="0"/>
              </a:rPr>
              <a:t>قفل‌ های هوشمند باید </a:t>
            </a:r>
            <a:r>
              <a:rPr lang="fa-IR" sz="1600" dirty="0" err="1">
                <a:solidFill>
                  <a:schemeClr val="bg1"/>
                </a:solidFill>
                <a:latin typeface="Arial" panose="020B0604020202020204" pitchFamily="34" charset="0"/>
                <a:cs typeface="Arial" panose="020B0604020202020204" pitchFamily="34" charset="0"/>
              </a:rPr>
              <a:t>گارانتی</a:t>
            </a:r>
            <a:r>
              <a:rPr lang="fa-IR" sz="1600" dirty="0">
                <a:solidFill>
                  <a:schemeClr val="bg1"/>
                </a:solidFill>
                <a:latin typeface="Arial" panose="020B0604020202020204" pitchFamily="34" charset="0"/>
                <a:cs typeface="Arial" panose="020B0604020202020204" pitchFamily="34" charset="0"/>
              </a:rPr>
              <a:t> معتبر و خدمات مشتری مناسب ارائه دهند. </a:t>
            </a:r>
            <a:r>
              <a:rPr lang="fa-IR" sz="1600" dirty="0" err="1">
                <a:solidFill>
                  <a:schemeClr val="bg1"/>
                </a:solidFill>
                <a:latin typeface="Arial" panose="020B0604020202020204" pitchFamily="34" charset="0"/>
                <a:cs typeface="Arial" panose="020B0604020202020204" pitchFamily="34" charset="0"/>
              </a:rPr>
              <a:t>گارانتی</a:t>
            </a:r>
            <a:r>
              <a:rPr lang="fa-IR" sz="1600" dirty="0">
                <a:solidFill>
                  <a:schemeClr val="bg1"/>
                </a:solidFill>
                <a:latin typeface="Arial" panose="020B0604020202020204" pitchFamily="34" charset="0"/>
                <a:cs typeface="Arial" panose="020B0604020202020204" pitchFamily="34" charset="0"/>
              </a:rPr>
              <a:t> باید شامل بدنه و فناوری ‌های مختلف تعبیه شده در قفل باشد. به فروشگاه محل خرید خود هم فکر کنید و میزان رضایت مشتریان و سابقه فروشگاه را مورد بررسی قرار دهید.</a:t>
            </a:r>
          </a:p>
          <a:p>
            <a:pPr algn="r" rtl="1"/>
            <a:r>
              <a:rPr lang="fa-IR" sz="1600" dirty="0">
                <a:solidFill>
                  <a:schemeClr val="bg1"/>
                </a:solidFill>
                <a:latin typeface="Arial" panose="020B0604020202020204" pitchFamily="34" charset="0"/>
                <a:cs typeface="Arial" panose="020B0604020202020204" pitchFamily="34" charset="0"/>
              </a:rPr>
              <a:t>ببینید آیا فروشگاه مورد نظر شما خدمات بازگشت کالا ارائه می ‌کند یا از پشتیبانی و مشتری‌ مداری خوبی برخوردار است یا نه. همچنین دقت کنید که چه نوع </a:t>
            </a:r>
            <a:r>
              <a:rPr lang="fa-IR" sz="1600" dirty="0" err="1">
                <a:solidFill>
                  <a:schemeClr val="bg1"/>
                </a:solidFill>
                <a:latin typeface="Arial" panose="020B0604020202020204" pitchFamily="34" charset="0"/>
                <a:cs typeface="Arial" panose="020B0604020202020204" pitchFamily="34" charset="0"/>
              </a:rPr>
              <a:t>محصولاتی</a:t>
            </a:r>
            <a:r>
              <a:rPr lang="fa-IR" sz="1600" dirty="0">
                <a:solidFill>
                  <a:schemeClr val="bg1"/>
                </a:solidFill>
                <a:latin typeface="Arial" panose="020B0604020202020204" pitchFamily="34" charset="0"/>
                <a:cs typeface="Arial" panose="020B0604020202020204" pitchFamily="34" charset="0"/>
              </a:rPr>
              <a:t> را تحت چه برندی به فروش می ‌رسانند.</a:t>
            </a:r>
          </a:p>
        </p:txBody>
      </p:sp>
      <p:sp>
        <p:nvSpPr>
          <p:cNvPr id="28" name="TextBox 27">
            <a:extLst>
              <a:ext uri="{FF2B5EF4-FFF2-40B4-BE49-F238E27FC236}">
                <a16:creationId xmlns:a16="http://schemas.microsoft.com/office/drawing/2014/main" id="{EF1C9007-8E26-4FB6-9C33-44CB7A5B5268}"/>
              </a:ext>
            </a:extLst>
          </p:cNvPr>
          <p:cNvSpPr txBox="1"/>
          <p:nvPr/>
        </p:nvSpPr>
        <p:spPr>
          <a:xfrm>
            <a:off x="9306011" y="2849215"/>
            <a:ext cx="2741333" cy="3801041"/>
          </a:xfrm>
          <a:prstGeom prst="rect">
            <a:avLst/>
          </a:prstGeom>
          <a:noFill/>
        </p:spPr>
        <p:txBody>
          <a:bodyPr wrap="square" rtlCol="0">
            <a:spAutoFit/>
          </a:bodyPr>
          <a:lstStyle/>
          <a:p>
            <a:pPr algn="ctr" rtl="1"/>
            <a:r>
              <a:rPr lang="fa-IR" sz="1700" b="1" dirty="0">
                <a:solidFill>
                  <a:schemeClr val="bg1"/>
                </a:solidFill>
                <a:latin typeface="Arial" panose="020B0604020202020204" pitchFamily="34" charset="0"/>
                <a:cs typeface="Arial" panose="020B0604020202020204" pitchFamily="34" charset="0"/>
              </a:rPr>
              <a:t>اتصال به موبایل</a:t>
            </a:r>
          </a:p>
          <a:p>
            <a:pPr algn="r" rtl="1"/>
            <a:r>
              <a:rPr lang="fa-IR" sz="1600" dirty="0">
                <a:solidFill>
                  <a:schemeClr val="bg1"/>
                </a:solidFill>
                <a:latin typeface="Arial" panose="020B0604020202020204" pitchFamily="34" charset="0"/>
                <a:cs typeface="Arial" panose="020B0604020202020204" pitchFamily="34" charset="0"/>
              </a:rPr>
              <a:t>اتصال به گوشی همراه کاربران یکی از کلیدی ‌ترین ویژگی ‌های قفل هوشمند محسوب می‌ شود. در این وضعیت تمام عملیات از طریق یک برنامه موبایل انجام خواهد شد.</a:t>
            </a:r>
          </a:p>
          <a:p>
            <a:pPr algn="r" rtl="1"/>
            <a:r>
              <a:rPr lang="fa-IR" sz="1600" dirty="0">
                <a:solidFill>
                  <a:schemeClr val="bg1"/>
                </a:solidFill>
                <a:latin typeface="Arial" panose="020B0604020202020204" pitchFamily="34" charset="0"/>
                <a:cs typeface="Arial" panose="020B0604020202020204" pitchFamily="34" charset="0"/>
              </a:rPr>
              <a:t>به عبارت دیگر، برنامه موبایل کلید دسترسی شما به فضای داخلی و کنترل درب ورودی است. به همین دلیل قبل از هر چیزی باید دقت کنید که آیا برند مورد نظر قفل،  </a:t>
            </a:r>
            <a:r>
              <a:rPr lang="fa-IR" sz="1600" dirty="0" err="1">
                <a:solidFill>
                  <a:schemeClr val="bg1"/>
                </a:solidFill>
                <a:latin typeface="Arial" panose="020B0604020202020204" pitchFamily="34" charset="0"/>
                <a:cs typeface="Arial" panose="020B0604020202020204" pitchFamily="34" charset="0"/>
              </a:rPr>
              <a:t>اپلیکیشن</a:t>
            </a:r>
            <a:r>
              <a:rPr lang="fa-IR" sz="1600" dirty="0">
                <a:solidFill>
                  <a:schemeClr val="bg1"/>
                </a:solidFill>
                <a:latin typeface="Arial" panose="020B0604020202020204" pitchFamily="34" charset="0"/>
                <a:cs typeface="Arial" panose="020B0604020202020204" pitchFamily="34" charset="0"/>
              </a:rPr>
              <a:t> موبایل مخصوص هم ارائه می ‌دهد یا نه؛ سپس به رابطه کاربری برنامه نگاهی بیندازید و میزان راحتی در استفاده از آن را بررسی کنید.</a:t>
            </a:r>
          </a:p>
        </p:txBody>
      </p:sp>
      <p:sp>
        <p:nvSpPr>
          <p:cNvPr id="31" name="TextBox 30">
            <a:extLst>
              <a:ext uri="{FF2B5EF4-FFF2-40B4-BE49-F238E27FC236}">
                <a16:creationId xmlns:a16="http://schemas.microsoft.com/office/drawing/2014/main" id="{7D1FFA39-5BCF-43F0-876F-E566B522248B}"/>
              </a:ext>
            </a:extLst>
          </p:cNvPr>
          <p:cNvSpPr txBox="1"/>
          <p:nvPr/>
        </p:nvSpPr>
        <p:spPr>
          <a:xfrm>
            <a:off x="27452" y="1939127"/>
            <a:ext cx="2861569" cy="4539704"/>
          </a:xfrm>
          <a:prstGeom prst="rect">
            <a:avLst/>
          </a:prstGeom>
          <a:noFill/>
        </p:spPr>
        <p:txBody>
          <a:bodyPr wrap="square" rtlCol="0">
            <a:spAutoFit/>
          </a:bodyPr>
          <a:lstStyle/>
          <a:p>
            <a:pPr algn="ctr" rtl="1"/>
            <a:r>
              <a:rPr lang="fa-IR" sz="1700" b="1" dirty="0">
                <a:solidFill>
                  <a:schemeClr val="bg1"/>
                </a:solidFill>
                <a:latin typeface="Arial" panose="020B0604020202020204" pitchFamily="34" charset="0"/>
                <a:cs typeface="Arial" panose="020B0604020202020204" pitchFamily="34" charset="0"/>
              </a:rPr>
              <a:t>دارای سیستم هشدار دهنده</a:t>
            </a:r>
          </a:p>
          <a:p>
            <a:pPr algn="r" rtl="1"/>
            <a:r>
              <a:rPr lang="fa-IR" sz="1600" dirty="0">
                <a:solidFill>
                  <a:schemeClr val="bg1"/>
                </a:solidFill>
                <a:latin typeface="Arial" panose="020B0604020202020204" pitchFamily="34" charset="0"/>
                <a:cs typeface="Arial" panose="020B0604020202020204" pitchFamily="34" charset="0"/>
              </a:rPr>
              <a:t>این ویژگی در تضمین امنیت خانه شما نقشی اساسی بازی می ‌کند. قفل ‌های هوشمندی که به سیستم هشدار مجهز هستند، از طریق برنامه تلفن همراه هشدارها و اعلان ‌</a:t>
            </a:r>
            <a:r>
              <a:rPr lang="fa-IR" sz="1600" dirty="0" err="1">
                <a:solidFill>
                  <a:schemeClr val="bg1"/>
                </a:solidFill>
                <a:latin typeface="Arial" panose="020B0604020202020204" pitchFamily="34" charset="0"/>
                <a:cs typeface="Arial" panose="020B0604020202020204" pitchFamily="34" charset="0"/>
              </a:rPr>
              <a:t>هایی</a:t>
            </a:r>
            <a:r>
              <a:rPr lang="fa-IR" sz="1600" dirty="0">
                <a:solidFill>
                  <a:schemeClr val="bg1"/>
                </a:solidFill>
                <a:latin typeface="Arial" panose="020B0604020202020204" pitchFamily="34" charset="0"/>
                <a:cs typeface="Arial" panose="020B0604020202020204" pitchFamily="34" charset="0"/>
              </a:rPr>
              <a:t> را به کاربران ارسال می ‌کنند تا در مورد استفاده مشکوک از قفل به شما اطلاع رسانی شود.</a:t>
            </a:r>
          </a:p>
          <a:p>
            <a:pPr algn="r" rtl="1"/>
            <a:r>
              <a:rPr lang="fa-IR" sz="1600" dirty="0">
                <a:solidFill>
                  <a:schemeClr val="bg1"/>
                </a:solidFill>
                <a:latin typeface="Arial" panose="020B0604020202020204" pitchFamily="34" charset="0"/>
                <a:cs typeface="Arial" panose="020B0604020202020204" pitchFamily="34" charset="0"/>
              </a:rPr>
              <a:t>همچنین، سیستم هشدار کارآمد این محصولات به شما امکان می‌ دهد تا با سیستم امنیتی منزل و محیط کاری خود هماهنگ شوید. سیستم هشدار حتی می‌ تواند به صورت </a:t>
            </a:r>
            <a:r>
              <a:rPr lang="fa-IR" sz="1600" dirty="0" err="1">
                <a:solidFill>
                  <a:schemeClr val="bg1"/>
                </a:solidFill>
                <a:latin typeface="Arial" panose="020B0604020202020204" pitchFamily="34" charset="0"/>
                <a:cs typeface="Arial" panose="020B0604020202020204" pitchFamily="34" charset="0"/>
              </a:rPr>
              <a:t>آلارم</a:t>
            </a:r>
            <a:r>
              <a:rPr lang="fa-IR" sz="1600" dirty="0">
                <a:solidFill>
                  <a:schemeClr val="bg1"/>
                </a:solidFill>
                <a:latin typeface="Arial" panose="020B0604020202020204" pitchFamily="34" charset="0"/>
                <a:cs typeface="Arial" panose="020B0604020202020204" pitchFamily="34" charset="0"/>
              </a:rPr>
              <a:t> (صدا) هم باشد، به این معنا که اگر تلاشی از طرف افراد ناشناس برای ورود ناخواسته به فضای داخلی وجود داشته باشد، صدای زنگ در محیط خانه شنیده می ‌شود.</a:t>
            </a:r>
          </a:p>
        </p:txBody>
      </p:sp>
      <p:sp>
        <p:nvSpPr>
          <p:cNvPr id="32" name="TextBox 31">
            <a:extLst>
              <a:ext uri="{FF2B5EF4-FFF2-40B4-BE49-F238E27FC236}">
                <a16:creationId xmlns:a16="http://schemas.microsoft.com/office/drawing/2014/main" id="{9D7A984C-20AF-4409-8D84-A146FCB9B1AA}"/>
              </a:ext>
            </a:extLst>
          </p:cNvPr>
          <p:cNvSpPr txBox="1"/>
          <p:nvPr/>
        </p:nvSpPr>
        <p:spPr>
          <a:xfrm>
            <a:off x="3448050" y="360596"/>
            <a:ext cx="7949358" cy="707886"/>
          </a:xfrm>
          <a:prstGeom prst="rect">
            <a:avLst/>
          </a:prstGeom>
          <a:noFill/>
        </p:spPr>
        <p:txBody>
          <a:bodyPr wrap="square" rtlCol="0">
            <a:spAutoFit/>
          </a:bodyPr>
          <a:lstStyle/>
          <a:p>
            <a:pPr algn="r" rtl="1"/>
            <a:r>
              <a:rPr lang="fa-IR" sz="4000" b="1" dirty="0">
                <a:solidFill>
                  <a:srgbClr val="228CC1"/>
                </a:solidFill>
              </a:rPr>
              <a:t>نکات مهم در خرید و استفاده قفل های هوشمند</a:t>
            </a:r>
            <a:endParaRPr lang="fa-IR" sz="4000" dirty="0">
              <a:solidFill>
                <a:schemeClr val="bg1"/>
              </a:solidFill>
            </a:endParaRPr>
          </a:p>
        </p:txBody>
      </p:sp>
      <p:grpSp>
        <p:nvGrpSpPr>
          <p:cNvPr id="34" name="Graphic 19">
            <a:extLst>
              <a:ext uri="{FF2B5EF4-FFF2-40B4-BE49-F238E27FC236}">
                <a16:creationId xmlns:a16="http://schemas.microsoft.com/office/drawing/2014/main" id="{A82DA2A6-CF37-4CB6-AD28-F9B291B4CAEB}"/>
              </a:ext>
            </a:extLst>
          </p:cNvPr>
          <p:cNvGrpSpPr/>
          <p:nvPr/>
        </p:nvGrpSpPr>
        <p:grpSpPr>
          <a:xfrm>
            <a:off x="11397408" y="573722"/>
            <a:ext cx="353377" cy="353377"/>
            <a:chOff x="11233875" y="520724"/>
            <a:chExt cx="353377" cy="353377"/>
          </a:xfrm>
          <a:solidFill>
            <a:schemeClr val="bg1"/>
          </a:solidFill>
        </p:grpSpPr>
        <p:sp>
          <p:nvSpPr>
            <p:cNvPr id="35" name="Freeform: Shape 34">
              <a:extLst>
                <a:ext uri="{FF2B5EF4-FFF2-40B4-BE49-F238E27FC236}">
                  <a16:creationId xmlns:a16="http://schemas.microsoft.com/office/drawing/2014/main" id="{E3BC6FBE-DF97-4517-959B-BA4DC998DDCB}"/>
                </a:ext>
              </a:extLst>
            </p:cNvPr>
            <p:cNvSpPr/>
            <p:nvPr/>
          </p:nvSpPr>
          <p:spPr>
            <a:xfrm>
              <a:off x="11233875" y="582636"/>
              <a:ext cx="51435" cy="230505"/>
            </a:xfrm>
            <a:custGeom>
              <a:avLst/>
              <a:gdLst>
                <a:gd name="connsiteX0" fmla="*/ 25718 w 51435"/>
                <a:gd name="connsiteY0" fmla="*/ 0 h 230505"/>
                <a:gd name="connsiteX1" fmla="*/ 0 w 51435"/>
                <a:gd name="connsiteY1" fmla="*/ 25717 h 230505"/>
                <a:gd name="connsiteX2" fmla="*/ 0 w 51435"/>
                <a:gd name="connsiteY2" fmla="*/ 204788 h 230505"/>
                <a:gd name="connsiteX3" fmla="*/ 25718 w 51435"/>
                <a:gd name="connsiteY3" fmla="*/ 230505 h 230505"/>
                <a:gd name="connsiteX4" fmla="*/ 51435 w 51435"/>
                <a:gd name="connsiteY4" fmla="*/ 204788 h 230505"/>
                <a:gd name="connsiteX5" fmla="*/ 51435 w 51435"/>
                <a:gd name="connsiteY5" fmla="*/ 25717 h 230505"/>
                <a:gd name="connsiteX6" fmla="*/ 25718 w 51435"/>
                <a:gd name="connsiteY6" fmla="*/ 0 h 230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5" h="230505">
                  <a:moveTo>
                    <a:pt x="25718" y="0"/>
                  </a:moveTo>
                  <a:cubicBezTo>
                    <a:pt x="11430" y="0"/>
                    <a:pt x="0" y="11430"/>
                    <a:pt x="0" y="25717"/>
                  </a:cubicBezTo>
                  <a:lnTo>
                    <a:pt x="0" y="204788"/>
                  </a:lnTo>
                  <a:cubicBezTo>
                    <a:pt x="0" y="219075"/>
                    <a:pt x="11430" y="230505"/>
                    <a:pt x="25718" y="230505"/>
                  </a:cubicBezTo>
                  <a:cubicBezTo>
                    <a:pt x="40005" y="230505"/>
                    <a:pt x="51435" y="219075"/>
                    <a:pt x="51435" y="204788"/>
                  </a:cubicBezTo>
                  <a:lnTo>
                    <a:pt x="51435" y="25717"/>
                  </a:lnTo>
                  <a:cubicBezTo>
                    <a:pt x="51435" y="11430"/>
                    <a:pt x="40005" y="0"/>
                    <a:pt x="25718" y="0"/>
                  </a:cubicBezTo>
                  <a:close/>
                </a:path>
              </a:pathLst>
            </a:custGeom>
            <a:grpFill/>
            <a:ln w="9525" cap="flat">
              <a:noFill/>
              <a:prstDash val="solid"/>
              <a:miter/>
            </a:ln>
          </p:spPr>
          <p:txBody>
            <a:bodyPr rtlCol="0" anchor="ctr"/>
            <a:lstStyle/>
            <a:p>
              <a:endParaRPr lang="en-ID"/>
            </a:p>
          </p:txBody>
        </p:sp>
        <p:sp>
          <p:nvSpPr>
            <p:cNvPr id="36" name="Freeform: Shape 35">
              <a:extLst>
                <a:ext uri="{FF2B5EF4-FFF2-40B4-BE49-F238E27FC236}">
                  <a16:creationId xmlns:a16="http://schemas.microsoft.com/office/drawing/2014/main" id="{CB973255-78E4-4400-B707-ADFF4686E335}"/>
                </a:ext>
              </a:extLst>
            </p:cNvPr>
            <p:cNvSpPr/>
            <p:nvPr/>
          </p:nvSpPr>
          <p:spPr>
            <a:xfrm>
              <a:off x="11434852" y="582636"/>
              <a:ext cx="51434" cy="230505"/>
            </a:xfrm>
            <a:custGeom>
              <a:avLst/>
              <a:gdLst>
                <a:gd name="connsiteX0" fmla="*/ 25717 w 51434"/>
                <a:gd name="connsiteY0" fmla="*/ 0 h 230505"/>
                <a:gd name="connsiteX1" fmla="*/ 0 w 51434"/>
                <a:gd name="connsiteY1" fmla="*/ 25717 h 230505"/>
                <a:gd name="connsiteX2" fmla="*/ 0 w 51434"/>
                <a:gd name="connsiteY2" fmla="*/ 204788 h 230505"/>
                <a:gd name="connsiteX3" fmla="*/ 25717 w 51434"/>
                <a:gd name="connsiteY3" fmla="*/ 230505 h 230505"/>
                <a:gd name="connsiteX4" fmla="*/ 51435 w 51434"/>
                <a:gd name="connsiteY4" fmla="*/ 204788 h 230505"/>
                <a:gd name="connsiteX5" fmla="*/ 51435 w 51434"/>
                <a:gd name="connsiteY5" fmla="*/ 25717 h 230505"/>
                <a:gd name="connsiteX6" fmla="*/ 25717 w 51434"/>
                <a:gd name="connsiteY6" fmla="*/ 0 h 230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4" h="230505">
                  <a:moveTo>
                    <a:pt x="25717" y="0"/>
                  </a:moveTo>
                  <a:cubicBezTo>
                    <a:pt x="11430" y="0"/>
                    <a:pt x="0" y="11430"/>
                    <a:pt x="0" y="25717"/>
                  </a:cubicBezTo>
                  <a:lnTo>
                    <a:pt x="0" y="204788"/>
                  </a:lnTo>
                  <a:cubicBezTo>
                    <a:pt x="0" y="219075"/>
                    <a:pt x="11430" y="230505"/>
                    <a:pt x="25717" y="230505"/>
                  </a:cubicBezTo>
                  <a:cubicBezTo>
                    <a:pt x="40005" y="230505"/>
                    <a:pt x="51435" y="219075"/>
                    <a:pt x="51435" y="204788"/>
                  </a:cubicBezTo>
                  <a:lnTo>
                    <a:pt x="51435" y="25717"/>
                  </a:lnTo>
                  <a:cubicBezTo>
                    <a:pt x="51435" y="11430"/>
                    <a:pt x="40005" y="0"/>
                    <a:pt x="25717" y="0"/>
                  </a:cubicBezTo>
                  <a:close/>
                </a:path>
              </a:pathLst>
            </a:custGeom>
            <a:grpFill/>
            <a:ln w="9525" cap="flat">
              <a:noFill/>
              <a:prstDash val="solid"/>
              <a:miter/>
            </a:ln>
          </p:spPr>
          <p:txBody>
            <a:bodyPr rtlCol="0" anchor="ctr"/>
            <a:lstStyle/>
            <a:p>
              <a:endParaRPr lang="en-ID"/>
            </a:p>
          </p:txBody>
        </p:sp>
        <p:sp>
          <p:nvSpPr>
            <p:cNvPr id="37" name="Freeform: Shape 36">
              <a:extLst>
                <a:ext uri="{FF2B5EF4-FFF2-40B4-BE49-F238E27FC236}">
                  <a16:creationId xmlns:a16="http://schemas.microsoft.com/office/drawing/2014/main" id="{32BAE2DE-D4FC-4F24-897B-5E0A3596F918}"/>
                </a:ext>
              </a:extLst>
            </p:cNvPr>
            <p:cNvSpPr/>
            <p:nvPr/>
          </p:nvSpPr>
          <p:spPr>
            <a:xfrm>
              <a:off x="11535817" y="630261"/>
              <a:ext cx="51434" cy="134302"/>
            </a:xfrm>
            <a:custGeom>
              <a:avLst/>
              <a:gdLst>
                <a:gd name="connsiteX0" fmla="*/ 25718 w 51434"/>
                <a:gd name="connsiteY0" fmla="*/ 0 h 134302"/>
                <a:gd name="connsiteX1" fmla="*/ 0 w 51434"/>
                <a:gd name="connsiteY1" fmla="*/ 25717 h 134302"/>
                <a:gd name="connsiteX2" fmla="*/ 0 w 51434"/>
                <a:gd name="connsiteY2" fmla="*/ 108585 h 134302"/>
                <a:gd name="connsiteX3" fmla="*/ 25718 w 51434"/>
                <a:gd name="connsiteY3" fmla="*/ 134303 h 134302"/>
                <a:gd name="connsiteX4" fmla="*/ 51435 w 51434"/>
                <a:gd name="connsiteY4" fmla="*/ 108585 h 134302"/>
                <a:gd name="connsiteX5" fmla="*/ 51435 w 51434"/>
                <a:gd name="connsiteY5" fmla="*/ 25717 h 134302"/>
                <a:gd name="connsiteX6" fmla="*/ 25718 w 51434"/>
                <a:gd name="connsiteY6" fmla="*/ 0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4" h="134302">
                  <a:moveTo>
                    <a:pt x="25718" y="0"/>
                  </a:moveTo>
                  <a:cubicBezTo>
                    <a:pt x="11430" y="0"/>
                    <a:pt x="0" y="11430"/>
                    <a:pt x="0" y="25717"/>
                  </a:cubicBezTo>
                  <a:lnTo>
                    <a:pt x="0" y="108585"/>
                  </a:lnTo>
                  <a:cubicBezTo>
                    <a:pt x="0" y="122873"/>
                    <a:pt x="11430" y="134303"/>
                    <a:pt x="25718" y="134303"/>
                  </a:cubicBezTo>
                  <a:cubicBezTo>
                    <a:pt x="40005" y="134303"/>
                    <a:pt x="51435" y="122873"/>
                    <a:pt x="51435" y="108585"/>
                  </a:cubicBezTo>
                  <a:lnTo>
                    <a:pt x="51435" y="25717"/>
                  </a:lnTo>
                  <a:cubicBezTo>
                    <a:pt x="51435" y="11430"/>
                    <a:pt x="40005" y="0"/>
                    <a:pt x="25718" y="0"/>
                  </a:cubicBezTo>
                  <a:close/>
                </a:path>
              </a:pathLst>
            </a:custGeom>
            <a:grpFill/>
            <a:ln w="9525" cap="flat">
              <a:noFill/>
              <a:prstDash val="solid"/>
              <a:miter/>
            </a:ln>
          </p:spPr>
          <p:txBody>
            <a:bodyPr rtlCol="0" anchor="ctr"/>
            <a:lstStyle/>
            <a:p>
              <a:endParaRPr lang="en-ID"/>
            </a:p>
          </p:txBody>
        </p:sp>
        <p:sp>
          <p:nvSpPr>
            <p:cNvPr id="38" name="Freeform: Shape 37">
              <a:extLst>
                <a:ext uri="{FF2B5EF4-FFF2-40B4-BE49-F238E27FC236}">
                  <a16:creationId xmlns:a16="http://schemas.microsoft.com/office/drawing/2014/main" id="{A73E1CBA-83E7-4FB0-8456-8FB8EEF70772}"/>
                </a:ext>
              </a:extLst>
            </p:cNvPr>
            <p:cNvSpPr/>
            <p:nvPr/>
          </p:nvSpPr>
          <p:spPr>
            <a:xfrm>
              <a:off x="11334840" y="520724"/>
              <a:ext cx="51434" cy="353377"/>
            </a:xfrm>
            <a:custGeom>
              <a:avLst/>
              <a:gdLst>
                <a:gd name="connsiteX0" fmla="*/ 25717 w 51434"/>
                <a:gd name="connsiteY0" fmla="*/ 0 h 353377"/>
                <a:gd name="connsiteX1" fmla="*/ 0 w 51434"/>
                <a:gd name="connsiteY1" fmla="*/ 25718 h 353377"/>
                <a:gd name="connsiteX2" fmla="*/ 0 w 51434"/>
                <a:gd name="connsiteY2" fmla="*/ 327660 h 353377"/>
                <a:gd name="connsiteX3" fmla="*/ 25717 w 51434"/>
                <a:gd name="connsiteY3" fmla="*/ 353378 h 353377"/>
                <a:gd name="connsiteX4" fmla="*/ 51435 w 51434"/>
                <a:gd name="connsiteY4" fmla="*/ 327660 h 353377"/>
                <a:gd name="connsiteX5" fmla="*/ 51435 w 51434"/>
                <a:gd name="connsiteY5" fmla="*/ 25718 h 353377"/>
                <a:gd name="connsiteX6" fmla="*/ 25717 w 51434"/>
                <a:gd name="connsiteY6" fmla="*/ 0 h 353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4" h="353377">
                  <a:moveTo>
                    <a:pt x="25717" y="0"/>
                  </a:moveTo>
                  <a:cubicBezTo>
                    <a:pt x="11430" y="0"/>
                    <a:pt x="0" y="11430"/>
                    <a:pt x="0" y="25718"/>
                  </a:cubicBezTo>
                  <a:lnTo>
                    <a:pt x="0" y="327660"/>
                  </a:lnTo>
                  <a:cubicBezTo>
                    <a:pt x="0" y="341948"/>
                    <a:pt x="11430" y="353378"/>
                    <a:pt x="25717" y="353378"/>
                  </a:cubicBezTo>
                  <a:cubicBezTo>
                    <a:pt x="40005" y="353378"/>
                    <a:pt x="51435" y="341948"/>
                    <a:pt x="51435" y="327660"/>
                  </a:cubicBezTo>
                  <a:lnTo>
                    <a:pt x="51435" y="25718"/>
                  </a:lnTo>
                  <a:cubicBezTo>
                    <a:pt x="51435" y="11430"/>
                    <a:pt x="39052" y="0"/>
                    <a:pt x="25717" y="0"/>
                  </a:cubicBezTo>
                  <a:close/>
                </a:path>
              </a:pathLst>
            </a:custGeom>
            <a:grpFill/>
            <a:ln w="9525" cap="flat">
              <a:noFill/>
              <a:prstDash val="solid"/>
              <a:miter/>
            </a:ln>
          </p:spPr>
          <p:txBody>
            <a:bodyPr rtlCol="0" anchor="ctr"/>
            <a:lstStyle/>
            <a:p>
              <a:endParaRPr lang="en-ID"/>
            </a:p>
          </p:txBody>
        </p:sp>
      </p:grpSp>
      <p:sp>
        <p:nvSpPr>
          <p:cNvPr id="40" name="TextBox 39">
            <a:extLst>
              <a:ext uri="{FF2B5EF4-FFF2-40B4-BE49-F238E27FC236}">
                <a16:creationId xmlns:a16="http://schemas.microsoft.com/office/drawing/2014/main" id="{0A18607B-9634-40B3-8D3B-2DEDF1FC2204}"/>
              </a:ext>
            </a:extLst>
          </p:cNvPr>
          <p:cNvSpPr txBox="1"/>
          <p:nvPr/>
        </p:nvSpPr>
        <p:spPr>
          <a:xfrm>
            <a:off x="4185409" y="6478831"/>
            <a:ext cx="2924175" cy="338554"/>
          </a:xfrm>
          <a:prstGeom prst="rect">
            <a:avLst/>
          </a:prstGeom>
          <a:noFill/>
        </p:spPr>
        <p:txBody>
          <a:bodyPr wrap="square" rtlCol="0">
            <a:spAutoFit/>
          </a:bodyPr>
          <a:lstStyle/>
          <a:p>
            <a:pPr algn="ctr"/>
            <a:r>
              <a:rPr lang="en-US" sz="1600" dirty="0">
                <a:solidFill>
                  <a:schemeClr val="bg1"/>
                </a:solidFill>
                <a:latin typeface="Montserrat SemiBold" panose="00000700000000000000" pitchFamily="2" charset="0"/>
                <a:ea typeface="Open Sans" panose="020B0606030504020204" pitchFamily="34" charset="0"/>
                <a:cs typeface="Open Sans" panose="020B0606030504020204" pitchFamily="34" charset="0"/>
              </a:rPr>
              <a:t>11</a:t>
            </a:r>
          </a:p>
        </p:txBody>
      </p:sp>
    </p:spTree>
    <p:extLst>
      <p:ext uri="{BB962C8B-B14F-4D97-AF65-F5344CB8AC3E}">
        <p14:creationId xmlns:p14="http://schemas.microsoft.com/office/powerpoint/2010/main" val="425827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47" name="Graphic 46">
            <a:extLst>
              <a:ext uri="{FF2B5EF4-FFF2-40B4-BE49-F238E27FC236}">
                <a16:creationId xmlns:a16="http://schemas.microsoft.com/office/drawing/2014/main" id="{DBD69E90-4C9B-494A-8729-99595961DEB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5400000" flipH="1">
            <a:off x="0" y="0"/>
            <a:ext cx="927099" cy="927099"/>
          </a:xfrm>
          <a:prstGeom prst="rect">
            <a:avLst/>
          </a:prstGeom>
        </p:spPr>
      </p:pic>
      <p:sp>
        <p:nvSpPr>
          <p:cNvPr id="37" name="TextBox 36">
            <a:extLst>
              <a:ext uri="{FF2B5EF4-FFF2-40B4-BE49-F238E27FC236}">
                <a16:creationId xmlns:a16="http://schemas.microsoft.com/office/drawing/2014/main" id="{9DD6B23A-1715-4B04-9A1C-D953BD3917BD}"/>
              </a:ext>
            </a:extLst>
          </p:cNvPr>
          <p:cNvSpPr txBox="1"/>
          <p:nvPr/>
        </p:nvSpPr>
        <p:spPr>
          <a:xfrm>
            <a:off x="4533900" y="360596"/>
            <a:ext cx="6863508" cy="707886"/>
          </a:xfrm>
          <a:prstGeom prst="rect">
            <a:avLst/>
          </a:prstGeom>
          <a:noFill/>
        </p:spPr>
        <p:txBody>
          <a:bodyPr wrap="square" rtlCol="0">
            <a:spAutoFit/>
          </a:bodyPr>
          <a:lstStyle/>
          <a:p>
            <a:pPr algn="r" rtl="1"/>
            <a:r>
              <a:rPr lang="fa-IR" sz="4000" b="1" dirty="0">
                <a:solidFill>
                  <a:srgbClr val="228CC1"/>
                </a:solidFill>
              </a:rPr>
              <a:t>معیار های انتخاب قفل هوشمند</a:t>
            </a:r>
          </a:p>
        </p:txBody>
      </p:sp>
      <p:grpSp>
        <p:nvGrpSpPr>
          <p:cNvPr id="38" name="Graphic 19">
            <a:extLst>
              <a:ext uri="{FF2B5EF4-FFF2-40B4-BE49-F238E27FC236}">
                <a16:creationId xmlns:a16="http://schemas.microsoft.com/office/drawing/2014/main" id="{3A0251D1-3F89-4A05-88CE-FAC023EC078D}"/>
              </a:ext>
            </a:extLst>
          </p:cNvPr>
          <p:cNvGrpSpPr/>
          <p:nvPr/>
        </p:nvGrpSpPr>
        <p:grpSpPr>
          <a:xfrm>
            <a:off x="11397408" y="573722"/>
            <a:ext cx="353377" cy="353377"/>
            <a:chOff x="11233875" y="520724"/>
            <a:chExt cx="353377" cy="353377"/>
          </a:xfrm>
          <a:solidFill>
            <a:schemeClr val="bg1"/>
          </a:solidFill>
        </p:grpSpPr>
        <p:sp>
          <p:nvSpPr>
            <p:cNvPr id="39" name="Freeform: Shape 38">
              <a:extLst>
                <a:ext uri="{FF2B5EF4-FFF2-40B4-BE49-F238E27FC236}">
                  <a16:creationId xmlns:a16="http://schemas.microsoft.com/office/drawing/2014/main" id="{EBD96DD1-00E5-49BB-9E8B-947AA87FF804}"/>
                </a:ext>
              </a:extLst>
            </p:cNvPr>
            <p:cNvSpPr/>
            <p:nvPr/>
          </p:nvSpPr>
          <p:spPr>
            <a:xfrm>
              <a:off x="11233875" y="582636"/>
              <a:ext cx="51435" cy="230505"/>
            </a:xfrm>
            <a:custGeom>
              <a:avLst/>
              <a:gdLst>
                <a:gd name="connsiteX0" fmla="*/ 25718 w 51435"/>
                <a:gd name="connsiteY0" fmla="*/ 0 h 230505"/>
                <a:gd name="connsiteX1" fmla="*/ 0 w 51435"/>
                <a:gd name="connsiteY1" fmla="*/ 25717 h 230505"/>
                <a:gd name="connsiteX2" fmla="*/ 0 w 51435"/>
                <a:gd name="connsiteY2" fmla="*/ 204788 h 230505"/>
                <a:gd name="connsiteX3" fmla="*/ 25718 w 51435"/>
                <a:gd name="connsiteY3" fmla="*/ 230505 h 230505"/>
                <a:gd name="connsiteX4" fmla="*/ 51435 w 51435"/>
                <a:gd name="connsiteY4" fmla="*/ 204788 h 230505"/>
                <a:gd name="connsiteX5" fmla="*/ 51435 w 51435"/>
                <a:gd name="connsiteY5" fmla="*/ 25717 h 230505"/>
                <a:gd name="connsiteX6" fmla="*/ 25718 w 51435"/>
                <a:gd name="connsiteY6" fmla="*/ 0 h 230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5" h="230505">
                  <a:moveTo>
                    <a:pt x="25718" y="0"/>
                  </a:moveTo>
                  <a:cubicBezTo>
                    <a:pt x="11430" y="0"/>
                    <a:pt x="0" y="11430"/>
                    <a:pt x="0" y="25717"/>
                  </a:cubicBezTo>
                  <a:lnTo>
                    <a:pt x="0" y="204788"/>
                  </a:lnTo>
                  <a:cubicBezTo>
                    <a:pt x="0" y="219075"/>
                    <a:pt x="11430" y="230505"/>
                    <a:pt x="25718" y="230505"/>
                  </a:cubicBezTo>
                  <a:cubicBezTo>
                    <a:pt x="40005" y="230505"/>
                    <a:pt x="51435" y="219075"/>
                    <a:pt x="51435" y="204788"/>
                  </a:cubicBezTo>
                  <a:lnTo>
                    <a:pt x="51435" y="25717"/>
                  </a:lnTo>
                  <a:cubicBezTo>
                    <a:pt x="51435" y="11430"/>
                    <a:pt x="40005" y="0"/>
                    <a:pt x="25718" y="0"/>
                  </a:cubicBezTo>
                  <a:close/>
                </a:path>
              </a:pathLst>
            </a:custGeom>
            <a:grpFill/>
            <a:ln w="9525" cap="flat">
              <a:noFill/>
              <a:prstDash val="solid"/>
              <a:miter/>
            </a:ln>
          </p:spPr>
          <p:txBody>
            <a:bodyPr rtlCol="0" anchor="ctr"/>
            <a:lstStyle/>
            <a:p>
              <a:endParaRPr lang="en-ID"/>
            </a:p>
          </p:txBody>
        </p:sp>
        <p:sp>
          <p:nvSpPr>
            <p:cNvPr id="40" name="Freeform: Shape 39">
              <a:extLst>
                <a:ext uri="{FF2B5EF4-FFF2-40B4-BE49-F238E27FC236}">
                  <a16:creationId xmlns:a16="http://schemas.microsoft.com/office/drawing/2014/main" id="{53601823-B9FB-42CA-AAD7-F6877053811D}"/>
                </a:ext>
              </a:extLst>
            </p:cNvPr>
            <p:cNvSpPr/>
            <p:nvPr/>
          </p:nvSpPr>
          <p:spPr>
            <a:xfrm>
              <a:off x="11434852" y="582636"/>
              <a:ext cx="51434" cy="230505"/>
            </a:xfrm>
            <a:custGeom>
              <a:avLst/>
              <a:gdLst>
                <a:gd name="connsiteX0" fmla="*/ 25717 w 51434"/>
                <a:gd name="connsiteY0" fmla="*/ 0 h 230505"/>
                <a:gd name="connsiteX1" fmla="*/ 0 w 51434"/>
                <a:gd name="connsiteY1" fmla="*/ 25717 h 230505"/>
                <a:gd name="connsiteX2" fmla="*/ 0 w 51434"/>
                <a:gd name="connsiteY2" fmla="*/ 204788 h 230505"/>
                <a:gd name="connsiteX3" fmla="*/ 25717 w 51434"/>
                <a:gd name="connsiteY3" fmla="*/ 230505 h 230505"/>
                <a:gd name="connsiteX4" fmla="*/ 51435 w 51434"/>
                <a:gd name="connsiteY4" fmla="*/ 204788 h 230505"/>
                <a:gd name="connsiteX5" fmla="*/ 51435 w 51434"/>
                <a:gd name="connsiteY5" fmla="*/ 25717 h 230505"/>
                <a:gd name="connsiteX6" fmla="*/ 25717 w 51434"/>
                <a:gd name="connsiteY6" fmla="*/ 0 h 230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4" h="230505">
                  <a:moveTo>
                    <a:pt x="25717" y="0"/>
                  </a:moveTo>
                  <a:cubicBezTo>
                    <a:pt x="11430" y="0"/>
                    <a:pt x="0" y="11430"/>
                    <a:pt x="0" y="25717"/>
                  </a:cubicBezTo>
                  <a:lnTo>
                    <a:pt x="0" y="204788"/>
                  </a:lnTo>
                  <a:cubicBezTo>
                    <a:pt x="0" y="219075"/>
                    <a:pt x="11430" y="230505"/>
                    <a:pt x="25717" y="230505"/>
                  </a:cubicBezTo>
                  <a:cubicBezTo>
                    <a:pt x="40005" y="230505"/>
                    <a:pt x="51435" y="219075"/>
                    <a:pt x="51435" y="204788"/>
                  </a:cubicBezTo>
                  <a:lnTo>
                    <a:pt x="51435" y="25717"/>
                  </a:lnTo>
                  <a:cubicBezTo>
                    <a:pt x="51435" y="11430"/>
                    <a:pt x="40005" y="0"/>
                    <a:pt x="25717" y="0"/>
                  </a:cubicBezTo>
                  <a:close/>
                </a:path>
              </a:pathLst>
            </a:custGeom>
            <a:grpFill/>
            <a:ln w="9525" cap="flat">
              <a:noFill/>
              <a:prstDash val="solid"/>
              <a:miter/>
            </a:ln>
          </p:spPr>
          <p:txBody>
            <a:bodyPr rtlCol="0" anchor="ctr"/>
            <a:lstStyle/>
            <a:p>
              <a:endParaRPr lang="en-ID"/>
            </a:p>
          </p:txBody>
        </p:sp>
        <p:sp>
          <p:nvSpPr>
            <p:cNvPr id="45" name="Freeform: Shape 44">
              <a:extLst>
                <a:ext uri="{FF2B5EF4-FFF2-40B4-BE49-F238E27FC236}">
                  <a16:creationId xmlns:a16="http://schemas.microsoft.com/office/drawing/2014/main" id="{D5999786-E562-4417-B839-7B2846BAB86C}"/>
                </a:ext>
              </a:extLst>
            </p:cNvPr>
            <p:cNvSpPr/>
            <p:nvPr/>
          </p:nvSpPr>
          <p:spPr>
            <a:xfrm>
              <a:off x="11535817" y="630261"/>
              <a:ext cx="51434" cy="134302"/>
            </a:xfrm>
            <a:custGeom>
              <a:avLst/>
              <a:gdLst>
                <a:gd name="connsiteX0" fmla="*/ 25718 w 51434"/>
                <a:gd name="connsiteY0" fmla="*/ 0 h 134302"/>
                <a:gd name="connsiteX1" fmla="*/ 0 w 51434"/>
                <a:gd name="connsiteY1" fmla="*/ 25717 h 134302"/>
                <a:gd name="connsiteX2" fmla="*/ 0 w 51434"/>
                <a:gd name="connsiteY2" fmla="*/ 108585 h 134302"/>
                <a:gd name="connsiteX3" fmla="*/ 25718 w 51434"/>
                <a:gd name="connsiteY3" fmla="*/ 134303 h 134302"/>
                <a:gd name="connsiteX4" fmla="*/ 51435 w 51434"/>
                <a:gd name="connsiteY4" fmla="*/ 108585 h 134302"/>
                <a:gd name="connsiteX5" fmla="*/ 51435 w 51434"/>
                <a:gd name="connsiteY5" fmla="*/ 25717 h 134302"/>
                <a:gd name="connsiteX6" fmla="*/ 25718 w 51434"/>
                <a:gd name="connsiteY6" fmla="*/ 0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4" h="134302">
                  <a:moveTo>
                    <a:pt x="25718" y="0"/>
                  </a:moveTo>
                  <a:cubicBezTo>
                    <a:pt x="11430" y="0"/>
                    <a:pt x="0" y="11430"/>
                    <a:pt x="0" y="25717"/>
                  </a:cubicBezTo>
                  <a:lnTo>
                    <a:pt x="0" y="108585"/>
                  </a:lnTo>
                  <a:cubicBezTo>
                    <a:pt x="0" y="122873"/>
                    <a:pt x="11430" y="134303"/>
                    <a:pt x="25718" y="134303"/>
                  </a:cubicBezTo>
                  <a:cubicBezTo>
                    <a:pt x="40005" y="134303"/>
                    <a:pt x="51435" y="122873"/>
                    <a:pt x="51435" y="108585"/>
                  </a:cubicBezTo>
                  <a:lnTo>
                    <a:pt x="51435" y="25717"/>
                  </a:lnTo>
                  <a:cubicBezTo>
                    <a:pt x="51435" y="11430"/>
                    <a:pt x="40005" y="0"/>
                    <a:pt x="25718" y="0"/>
                  </a:cubicBezTo>
                  <a:close/>
                </a:path>
              </a:pathLst>
            </a:custGeom>
            <a:grpFill/>
            <a:ln w="9525" cap="flat">
              <a:noFill/>
              <a:prstDash val="solid"/>
              <a:miter/>
            </a:ln>
          </p:spPr>
          <p:txBody>
            <a:bodyPr rtlCol="0" anchor="ctr"/>
            <a:lstStyle/>
            <a:p>
              <a:endParaRPr lang="en-ID"/>
            </a:p>
          </p:txBody>
        </p:sp>
        <p:sp>
          <p:nvSpPr>
            <p:cNvPr id="49" name="Freeform: Shape 48">
              <a:extLst>
                <a:ext uri="{FF2B5EF4-FFF2-40B4-BE49-F238E27FC236}">
                  <a16:creationId xmlns:a16="http://schemas.microsoft.com/office/drawing/2014/main" id="{311F18D7-C522-485A-8C9C-19D0FB79A93D}"/>
                </a:ext>
              </a:extLst>
            </p:cNvPr>
            <p:cNvSpPr/>
            <p:nvPr/>
          </p:nvSpPr>
          <p:spPr>
            <a:xfrm>
              <a:off x="11334840" y="520724"/>
              <a:ext cx="51434" cy="353377"/>
            </a:xfrm>
            <a:custGeom>
              <a:avLst/>
              <a:gdLst>
                <a:gd name="connsiteX0" fmla="*/ 25717 w 51434"/>
                <a:gd name="connsiteY0" fmla="*/ 0 h 353377"/>
                <a:gd name="connsiteX1" fmla="*/ 0 w 51434"/>
                <a:gd name="connsiteY1" fmla="*/ 25718 h 353377"/>
                <a:gd name="connsiteX2" fmla="*/ 0 w 51434"/>
                <a:gd name="connsiteY2" fmla="*/ 327660 h 353377"/>
                <a:gd name="connsiteX3" fmla="*/ 25717 w 51434"/>
                <a:gd name="connsiteY3" fmla="*/ 353378 h 353377"/>
                <a:gd name="connsiteX4" fmla="*/ 51435 w 51434"/>
                <a:gd name="connsiteY4" fmla="*/ 327660 h 353377"/>
                <a:gd name="connsiteX5" fmla="*/ 51435 w 51434"/>
                <a:gd name="connsiteY5" fmla="*/ 25718 h 353377"/>
                <a:gd name="connsiteX6" fmla="*/ 25717 w 51434"/>
                <a:gd name="connsiteY6" fmla="*/ 0 h 353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4" h="353377">
                  <a:moveTo>
                    <a:pt x="25717" y="0"/>
                  </a:moveTo>
                  <a:cubicBezTo>
                    <a:pt x="11430" y="0"/>
                    <a:pt x="0" y="11430"/>
                    <a:pt x="0" y="25718"/>
                  </a:cubicBezTo>
                  <a:lnTo>
                    <a:pt x="0" y="327660"/>
                  </a:lnTo>
                  <a:cubicBezTo>
                    <a:pt x="0" y="341948"/>
                    <a:pt x="11430" y="353378"/>
                    <a:pt x="25717" y="353378"/>
                  </a:cubicBezTo>
                  <a:cubicBezTo>
                    <a:pt x="40005" y="353378"/>
                    <a:pt x="51435" y="341948"/>
                    <a:pt x="51435" y="327660"/>
                  </a:cubicBezTo>
                  <a:lnTo>
                    <a:pt x="51435" y="25718"/>
                  </a:lnTo>
                  <a:cubicBezTo>
                    <a:pt x="51435" y="11430"/>
                    <a:pt x="39052" y="0"/>
                    <a:pt x="25717" y="0"/>
                  </a:cubicBezTo>
                  <a:close/>
                </a:path>
              </a:pathLst>
            </a:custGeom>
            <a:grpFill/>
            <a:ln w="9525" cap="flat">
              <a:noFill/>
              <a:prstDash val="solid"/>
              <a:miter/>
            </a:ln>
          </p:spPr>
          <p:txBody>
            <a:bodyPr rtlCol="0" anchor="ctr"/>
            <a:lstStyle/>
            <a:p>
              <a:endParaRPr lang="en-ID"/>
            </a:p>
          </p:txBody>
        </p:sp>
      </p:grpSp>
      <p:sp>
        <p:nvSpPr>
          <p:cNvPr id="12" name="TextBox 11">
            <a:extLst>
              <a:ext uri="{FF2B5EF4-FFF2-40B4-BE49-F238E27FC236}">
                <a16:creationId xmlns:a16="http://schemas.microsoft.com/office/drawing/2014/main" id="{E19A32F5-8D6A-4C47-9592-C0977494C2AE}"/>
              </a:ext>
            </a:extLst>
          </p:cNvPr>
          <p:cNvSpPr txBox="1"/>
          <p:nvPr/>
        </p:nvSpPr>
        <p:spPr>
          <a:xfrm>
            <a:off x="4185409" y="6478831"/>
            <a:ext cx="2924175" cy="338554"/>
          </a:xfrm>
          <a:prstGeom prst="rect">
            <a:avLst/>
          </a:prstGeom>
          <a:noFill/>
        </p:spPr>
        <p:txBody>
          <a:bodyPr wrap="square" rtlCol="0">
            <a:spAutoFit/>
          </a:bodyPr>
          <a:lstStyle/>
          <a:p>
            <a:pPr algn="ctr"/>
            <a:r>
              <a:rPr lang="en-US" sz="1600" dirty="0">
                <a:solidFill>
                  <a:schemeClr val="bg1"/>
                </a:solidFill>
                <a:latin typeface="Montserrat SemiBold" panose="00000700000000000000" pitchFamily="2" charset="0"/>
                <a:ea typeface="Open Sans" panose="020B0606030504020204" pitchFamily="34" charset="0"/>
                <a:cs typeface="Open Sans" panose="020B0606030504020204" pitchFamily="34" charset="0"/>
              </a:rPr>
              <a:t>12</a:t>
            </a:r>
            <a:endParaRPr lang="fa-IR" sz="1600" dirty="0">
              <a:solidFill>
                <a:schemeClr val="bg1"/>
              </a:solidFill>
              <a:latin typeface="Montserrat SemiBold" panose="00000700000000000000" pitchFamily="2" charset="0"/>
              <a:ea typeface="Open Sans" panose="020B0606030504020204" pitchFamily="34" charset="0"/>
              <a:cs typeface="Open Sans" panose="020B0606030504020204" pitchFamily="34" charset="0"/>
            </a:endParaRPr>
          </a:p>
        </p:txBody>
      </p:sp>
      <p:sp>
        <p:nvSpPr>
          <p:cNvPr id="11" name="Rectangle: Single Corner Rounded 10">
            <a:extLst>
              <a:ext uri="{FF2B5EF4-FFF2-40B4-BE49-F238E27FC236}">
                <a16:creationId xmlns:a16="http://schemas.microsoft.com/office/drawing/2014/main" id="{5811DD3A-786D-45BA-8530-6D691AE49998}"/>
              </a:ext>
            </a:extLst>
          </p:cNvPr>
          <p:cNvSpPr/>
          <p:nvPr/>
        </p:nvSpPr>
        <p:spPr>
          <a:xfrm flipH="1">
            <a:off x="7688064" y="2547890"/>
            <a:ext cx="4503935" cy="4310109"/>
          </a:xfrm>
          <a:prstGeom prst="round1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fa-IR" dirty="0"/>
          </a:p>
          <a:p>
            <a:pPr marL="342900" indent="-342900" algn="r" rtl="1">
              <a:buFont typeface="+mj-lt"/>
              <a:buAutoNum type="arabicPeriod"/>
            </a:pPr>
            <a:endParaRPr lang="fa-IR" dirty="0"/>
          </a:p>
        </p:txBody>
      </p:sp>
      <p:sp>
        <p:nvSpPr>
          <p:cNvPr id="2" name="TextBox 1">
            <a:extLst>
              <a:ext uri="{FF2B5EF4-FFF2-40B4-BE49-F238E27FC236}">
                <a16:creationId xmlns:a16="http://schemas.microsoft.com/office/drawing/2014/main" id="{BE474AE5-5490-4827-A346-33043AB8AF1C}"/>
              </a:ext>
            </a:extLst>
          </p:cNvPr>
          <p:cNvSpPr txBox="1"/>
          <p:nvPr/>
        </p:nvSpPr>
        <p:spPr>
          <a:xfrm>
            <a:off x="8238478" y="2804085"/>
            <a:ext cx="3778928" cy="3693319"/>
          </a:xfrm>
          <a:prstGeom prst="rect">
            <a:avLst/>
          </a:prstGeom>
          <a:noFill/>
        </p:spPr>
        <p:txBody>
          <a:bodyPr wrap="square" rtlCol="0">
            <a:spAutoFit/>
          </a:bodyPr>
          <a:lstStyle/>
          <a:p>
            <a:pPr marL="342900" indent="-342900" algn="r" rtl="1">
              <a:buFont typeface="+mj-lt"/>
              <a:buAutoNum type="arabicPeriod"/>
            </a:pPr>
            <a:r>
              <a:rPr lang="fa-IR" dirty="0">
                <a:solidFill>
                  <a:schemeClr val="bg1"/>
                </a:solidFill>
                <a:latin typeface="Arial" panose="020B0604020202020204" pitchFamily="34" charset="0"/>
                <a:cs typeface="Arial" panose="020B0604020202020204" pitchFamily="34" charset="0"/>
              </a:rPr>
              <a:t>یک قفل هوشمند خوب باید امنیت و ایمنی بسیار بالایی را فراهم کند.</a:t>
            </a:r>
          </a:p>
          <a:p>
            <a:pPr marL="342900" indent="-342900" algn="r" rtl="1">
              <a:buFont typeface="+mj-lt"/>
              <a:buAutoNum type="arabicPeriod"/>
            </a:pPr>
            <a:r>
              <a:rPr lang="fa-IR" dirty="0">
                <a:solidFill>
                  <a:schemeClr val="bg1"/>
                </a:solidFill>
                <a:latin typeface="Arial" panose="020B0604020202020204" pitchFamily="34" charset="0"/>
                <a:cs typeface="Arial" panose="020B0604020202020204" pitchFamily="34" charset="0"/>
              </a:rPr>
              <a:t>دارای طراحی جذاب و زیبا باشد.</a:t>
            </a:r>
          </a:p>
          <a:p>
            <a:pPr marL="342900" indent="-342900" algn="r" rtl="1">
              <a:buFont typeface="+mj-lt"/>
              <a:buAutoNum type="arabicPeriod"/>
            </a:pPr>
            <a:r>
              <a:rPr lang="fa-IR" dirty="0">
                <a:solidFill>
                  <a:schemeClr val="bg1"/>
                </a:solidFill>
                <a:latin typeface="Arial" panose="020B0604020202020204" pitchFamily="34" charset="0"/>
                <a:cs typeface="Arial" panose="020B0604020202020204" pitchFamily="34" charset="0"/>
              </a:rPr>
              <a:t>دارای روش های باز گشایی متنوع و مختلف باشد.</a:t>
            </a:r>
          </a:p>
          <a:p>
            <a:pPr marL="342900" indent="-342900" algn="r" rtl="1">
              <a:buFont typeface="+mj-lt"/>
              <a:buAutoNum type="arabicPeriod"/>
            </a:pPr>
            <a:r>
              <a:rPr lang="fa-IR" dirty="0">
                <a:solidFill>
                  <a:schemeClr val="bg1"/>
                </a:solidFill>
                <a:latin typeface="Arial" panose="020B0604020202020204" pitchFamily="34" charset="0"/>
                <a:cs typeface="Arial" panose="020B0604020202020204" pitchFamily="34" charset="0"/>
              </a:rPr>
              <a:t>مجهز به سیستم ضد سرقت و ضد هک هستند.</a:t>
            </a:r>
          </a:p>
          <a:p>
            <a:pPr marL="342900" indent="-342900" algn="r" rtl="1">
              <a:buFont typeface="+mj-lt"/>
              <a:buAutoNum type="arabicPeriod"/>
            </a:pPr>
            <a:r>
              <a:rPr lang="fa-IR" dirty="0" err="1">
                <a:solidFill>
                  <a:schemeClr val="bg1"/>
                </a:solidFill>
                <a:latin typeface="Arial" panose="020B0604020202020204" pitchFamily="34" charset="0"/>
                <a:cs typeface="Arial" panose="020B0604020202020204" pitchFamily="34" charset="0"/>
              </a:rPr>
              <a:t>متریال</a:t>
            </a:r>
            <a:r>
              <a:rPr lang="fa-IR" dirty="0">
                <a:solidFill>
                  <a:schemeClr val="bg1"/>
                </a:solidFill>
                <a:latin typeface="Arial" panose="020B0604020202020204" pitchFamily="34" charset="0"/>
                <a:cs typeface="Arial" panose="020B0604020202020204" pitchFamily="34" charset="0"/>
              </a:rPr>
              <a:t> به کار رفته با کیفیت و با دوام با بدنه ای محکم و قوی باشد.</a:t>
            </a:r>
          </a:p>
          <a:p>
            <a:pPr marL="342900" indent="-342900" algn="r" rtl="1">
              <a:buFont typeface="+mj-lt"/>
              <a:buAutoNum type="arabicPeriod"/>
            </a:pPr>
            <a:r>
              <a:rPr lang="fa-IR" dirty="0">
                <a:solidFill>
                  <a:schemeClr val="bg1"/>
                </a:solidFill>
                <a:latin typeface="Arial" panose="020B0604020202020204" pitchFamily="34" charset="0"/>
                <a:cs typeface="Arial" panose="020B0604020202020204" pitchFamily="34" charset="0"/>
              </a:rPr>
              <a:t>یک دستگیره دیجیتال عالی باید قیمت مناسب و مقرون به صرفه ای داشته باشد.</a:t>
            </a:r>
          </a:p>
          <a:p>
            <a:pPr marL="342900" indent="-342900" algn="r" rtl="1">
              <a:buFont typeface="+mj-lt"/>
              <a:buAutoNum type="arabicPeriod"/>
            </a:pPr>
            <a:r>
              <a:rPr lang="fa-IR" dirty="0">
                <a:solidFill>
                  <a:schemeClr val="bg1"/>
                </a:solidFill>
                <a:latin typeface="Arial" panose="020B0604020202020204" pitchFamily="34" charset="0"/>
                <a:cs typeface="Arial" panose="020B0604020202020204" pitchFamily="34" charset="0"/>
              </a:rPr>
              <a:t>کاربر پسند باشد.</a:t>
            </a:r>
          </a:p>
          <a:p>
            <a:pPr marL="342900" indent="-342900" algn="r" rtl="1">
              <a:buFont typeface="+mj-lt"/>
              <a:buAutoNum type="arabicPeriod"/>
            </a:pPr>
            <a:r>
              <a:rPr lang="fa-IR" dirty="0">
                <a:solidFill>
                  <a:schemeClr val="bg1"/>
                </a:solidFill>
                <a:latin typeface="Arial" panose="020B0604020202020204" pitchFamily="34" charset="0"/>
                <a:cs typeface="Arial" panose="020B0604020202020204" pitchFamily="34" charset="0"/>
              </a:rPr>
              <a:t>ارزش هزینه ای که می کنیم را داشته باشد.</a:t>
            </a:r>
          </a:p>
        </p:txBody>
      </p:sp>
      <p:pic>
        <p:nvPicPr>
          <p:cNvPr id="8" name="Picture 7">
            <a:extLst>
              <a:ext uri="{FF2B5EF4-FFF2-40B4-BE49-F238E27FC236}">
                <a16:creationId xmlns:a16="http://schemas.microsoft.com/office/drawing/2014/main" id="{F10AB28C-FD2A-4D85-99BA-3EB1152861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000499"/>
            <a:ext cx="4762500" cy="2857500"/>
          </a:xfrm>
          <a:prstGeom prst="rect">
            <a:avLst/>
          </a:prstGeom>
        </p:spPr>
      </p:pic>
      <p:pic>
        <p:nvPicPr>
          <p:cNvPr id="10" name="Picture 9">
            <a:extLst>
              <a:ext uri="{FF2B5EF4-FFF2-40B4-BE49-F238E27FC236}">
                <a16:creationId xmlns:a16="http://schemas.microsoft.com/office/drawing/2014/main" id="{B181EB2D-D6D6-43FA-B6CE-41FD5F486A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246405"/>
            <a:ext cx="4762500" cy="2602969"/>
          </a:xfrm>
          <a:prstGeom prst="round1Rect">
            <a:avLst/>
          </a:prstGeom>
        </p:spPr>
      </p:pic>
    </p:spTree>
    <p:extLst>
      <p:ext uri="{BB962C8B-B14F-4D97-AF65-F5344CB8AC3E}">
        <p14:creationId xmlns:p14="http://schemas.microsoft.com/office/powerpoint/2010/main" val="915713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47" name="Graphic 46">
            <a:extLst>
              <a:ext uri="{FF2B5EF4-FFF2-40B4-BE49-F238E27FC236}">
                <a16:creationId xmlns:a16="http://schemas.microsoft.com/office/drawing/2014/main" id="{DBD69E90-4C9B-494A-8729-99595961DEB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5400000" flipH="1">
            <a:off x="0" y="0"/>
            <a:ext cx="927099" cy="927099"/>
          </a:xfrm>
          <a:prstGeom prst="rect">
            <a:avLst/>
          </a:prstGeom>
        </p:spPr>
      </p:pic>
      <p:sp>
        <p:nvSpPr>
          <p:cNvPr id="37" name="TextBox 36">
            <a:extLst>
              <a:ext uri="{FF2B5EF4-FFF2-40B4-BE49-F238E27FC236}">
                <a16:creationId xmlns:a16="http://schemas.microsoft.com/office/drawing/2014/main" id="{9DD6B23A-1715-4B04-9A1C-D953BD3917BD}"/>
              </a:ext>
            </a:extLst>
          </p:cNvPr>
          <p:cNvSpPr txBox="1"/>
          <p:nvPr/>
        </p:nvSpPr>
        <p:spPr>
          <a:xfrm>
            <a:off x="4533900" y="360596"/>
            <a:ext cx="6863508" cy="707886"/>
          </a:xfrm>
          <a:prstGeom prst="rect">
            <a:avLst/>
          </a:prstGeom>
          <a:noFill/>
        </p:spPr>
        <p:txBody>
          <a:bodyPr wrap="square" rtlCol="0">
            <a:spAutoFit/>
          </a:bodyPr>
          <a:lstStyle/>
          <a:p>
            <a:pPr algn="r" rtl="1"/>
            <a:r>
              <a:rPr lang="fa-IR" sz="4000" b="1" dirty="0">
                <a:solidFill>
                  <a:srgbClr val="228CC1"/>
                </a:solidFill>
              </a:rPr>
              <a:t>برترین قفل هوشمند بازار</a:t>
            </a:r>
          </a:p>
        </p:txBody>
      </p:sp>
      <p:grpSp>
        <p:nvGrpSpPr>
          <p:cNvPr id="38" name="Graphic 19">
            <a:extLst>
              <a:ext uri="{FF2B5EF4-FFF2-40B4-BE49-F238E27FC236}">
                <a16:creationId xmlns:a16="http://schemas.microsoft.com/office/drawing/2014/main" id="{3A0251D1-3F89-4A05-88CE-FAC023EC078D}"/>
              </a:ext>
            </a:extLst>
          </p:cNvPr>
          <p:cNvGrpSpPr/>
          <p:nvPr/>
        </p:nvGrpSpPr>
        <p:grpSpPr>
          <a:xfrm>
            <a:off x="11397408" y="573722"/>
            <a:ext cx="353377" cy="353377"/>
            <a:chOff x="11233875" y="520724"/>
            <a:chExt cx="353377" cy="353377"/>
          </a:xfrm>
          <a:solidFill>
            <a:schemeClr val="bg1"/>
          </a:solidFill>
        </p:grpSpPr>
        <p:sp>
          <p:nvSpPr>
            <p:cNvPr id="39" name="Freeform: Shape 38">
              <a:extLst>
                <a:ext uri="{FF2B5EF4-FFF2-40B4-BE49-F238E27FC236}">
                  <a16:creationId xmlns:a16="http://schemas.microsoft.com/office/drawing/2014/main" id="{EBD96DD1-00E5-49BB-9E8B-947AA87FF804}"/>
                </a:ext>
              </a:extLst>
            </p:cNvPr>
            <p:cNvSpPr/>
            <p:nvPr/>
          </p:nvSpPr>
          <p:spPr>
            <a:xfrm>
              <a:off x="11233875" y="582636"/>
              <a:ext cx="51435" cy="230505"/>
            </a:xfrm>
            <a:custGeom>
              <a:avLst/>
              <a:gdLst>
                <a:gd name="connsiteX0" fmla="*/ 25718 w 51435"/>
                <a:gd name="connsiteY0" fmla="*/ 0 h 230505"/>
                <a:gd name="connsiteX1" fmla="*/ 0 w 51435"/>
                <a:gd name="connsiteY1" fmla="*/ 25717 h 230505"/>
                <a:gd name="connsiteX2" fmla="*/ 0 w 51435"/>
                <a:gd name="connsiteY2" fmla="*/ 204788 h 230505"/>
                <a:gd name="connsiteX3" fmla="*/ 25718 w 51435"/>
                <a:gd name="connsiteY3" fmla="*/ 230505 h 230505"/>
                <a:gd name="connsiteX4" fmla="*/ 51435 w 51435"/>
                <a:gd name="connsiteY4" fmla="*/ 204788 h 230505"/>
                <a:gd name="connsiteX5" fmla="*/ 51435 w 51435"/>
                <a:gd name="connsiteY5" fmla="*/ 25717 h 230505"/>
                <a:gd name="connsiteX6" fmla="*/ 25718 w 51435"/>
                <a:gd name="connsiteY6" fmla="*/ 0 h 230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5" h="230505">
                  <a:moveTo>
                    <a:pt x="25718" y="0"/>
                  </a:moveTo>
                  <a:cubicBezTo>
                    <a:pt x="11430" y="0"/>
                    <a:pt x="0" y="11430"/>
                    <a:pt x="0" y="25717"/>
                  </a:cubicBezTo>
                  <a:lnTo>
                    <a:pt x="0" y="204788"/>
                  </a:lnTo>
                  <a:cubicBezTo>
                    <a:pt x="0" y="219075"/>
                    <a:pt x="11430" y="230505"/>
                    <a:pt x="25718" y="230505"/>
                  </a:cubicBezTo>
                  <a:cubicBezTo>
                    <a:pt x="40005" y="230505"/>
                    <a:pt x="51435" y="219075"/>
                    <a:pt x="51435" y="204788"/>
                  </a:cubicBezTo>
                  <a:lnTo>
                    <a:pt x="51435" y="25717"/>
                  </a:lnTo>
                  <a:cubicBezTo>
                    <a:pt x="51435" y="11430"/>
                    <a:pt x="40005" y="0"/>
                    <a:pt x="25718" y="0"/>
                  </a:cubicBezTo>
                  <a:close/>
                </a:path>
              </a:pathLst>
            </a:custGeom>
            <a:grpFill/>
            <a:ln w="9525" cap="flat">
              <a:noFill/>
              <a:prstDash val="solid"/>
              <a:miter/>
            </a:ln>
          </p:spPr>
          <p:txBody>
            <a:bodyPr rtlCol="0" anchor="ctr"/>
            <a:lstStyle/>
            <a:p>
              <a:endParaRPr lang="en-ID"/>
            </a:p>
          </p:txBody>
        </p:sp>
        <p:sp>
          <p:nvSpPr>
            <p:cNvPr id="40" name="Freeform: Shape 39">
              <a:extLst>
                <a:ext uri="{FF2B5EF4-FFF2-40B4-BE49-F238E27FC236}">
                  <a16:creationId xmlns:a16="http://schemas.microsoft.com/office/drawing/2014/main" id="{53601823-B9FB-42CA-AAD7-F6877053811D}"/>
                </a:ext>
              </a:extLst>
            </p:cNvPr>
            <p:cNvSpPr/>
            <p:nvPr/>
          </p:nvSpPr>
          <p:spPr>
            <a:xfrm>
              <a:off x="11434852" y="582636"/>
              <a:ext cx="51434" cy="230505"/>
            </a:xfrm>
            <a:custGeom>
              <a:avLst/>
              <a:gdLst>
                <a:gd name="connsiteX0" fmla="*/ 25717 w 51434"/>
                <a:gd name="connsiteY0" fmla="*/ 0 h 230505"/>
                <a:gd name="connsiteX1" fmla="*/ 0 w 51434"/>
                <a:gd name="connsiteY1" fmla="*/ 25717 h 230505"/>
                <a:gd name="connsiteX2" fmla="*/ 0 w 51434"/>
                <a:gd name="connsiteY2" fmla="*/ 204788 h 230505"/>
                <a:gd name="connsiteX3" fmla="*/ 25717 w 51434"/>
                <a:gd name="connsiteY3" fmla="*/ 230505 h 230505"/>
                <a:gd name="connsiteX4" fmla="*/ 51435 w 51434"/>
                <a:gd name="connsiteY4" fmla="*/ 204788 h 230505"/>
                <a:gd name="connsiteX5" fmla="*/ 51435 w 51434"/>
                <a:gd name="connsiteY5" fmla="*/ 25717 h 230505"/>
                <a:gd name="connsiteX6" fmla="*/ 25717 w 51434"/>
                <a:gd name="connsiteY6" fmla="*/ 0 h 230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4" h="230505">
                  <a:moveTo>
                    <a:pt x="25717" y="0"/>
                  </a:moveTo>
                  <a:cubicBezTo>
                    <a:pt x="11430" y="0"/>
                    <a:pt x="0" y="11430"/>
                    <a:pt x="0" y="25717"/>
                  </a:cubicBezTo>
                  <a:lnTo>
                    <a:pt x="0" y="204788"/>
                  </a:lnTo>
                  <a:cubicBezTo>
                    <a:pt x="0" y="219075"/>
                    <a:pt x="11430" y="230505"/>
                    <a:pt x="25717" y="230505"/>
                  </a:cubicBezTo>
                  <a:cubicBezTo>
                    <a:pt x="40005" y="230505"/>
                    <a:pt x="51435" y="219075"/>
                    <a:pt x="51435" y="204788"/>
                  </a:cubicBezTo>
                  <a:lnTo>
                    <a:pt x="51435" y="25717"/>
                  </a:lnTo>
                  <a:cubicBezTo>
                    <a:pt x="51435" y="11430"/>
                    <a:pt x="40005" y="0"/>
                    <a:pt x="25717" y="0"/>
                  </a:cubicBezTo>
                  <a:close/>
                </a:path>
              </a:pathLst>
            </a:custGeom>
            <a:grpFill/>
            <a:ln w="9525" cap="flat">
              <a:noFill/>
              <a:prstDash val="solid"/>
              <a:miter/>
            </a:ln>
          </p:spPr>
          <p:txBody>
            <a:bodyPr rtlCol="0" anchor="ctr"/>
            <a:lstStyle/>
            <a:p>
              <a:endParaRPr lang="en-ID"/>
            </a:p>
          </p:txBody>
        </p:sp>
        <p:sp>
          <p:nvSpPr>
            <p:cNvPr id="45" name="Freeform: Shape 44">
              <a:extLst>
                <a:ext uri="{FF2B5EF4-FFF2-40B4-BE49-F238E27FC236}">
                  <a16:creationId xmlns:a16="http://schemas.microsoft.com/office/drawing/2014/main" id="{D5999786-E562-4417-B839-7B2846BAB86C}"/>
                </a:ext>
              </a:extLst>
            </p:cNvPr>
            <p:cNvSpPr/>
            <p:nvPr/>
          </p:nvSpPr>
          <p:spPr>
            <a:xfrm>
              <a:off x="11535817" y="630261"/>
              <a:ext cx="51434" cy="134302"/>
            </a:xfrm>
            <a:custGeom>
              <a:avLst/>
              <a:gdLst>
                <a:gd name="connsiteX0" fmla="*/ 25718 w 51434"/>
                <a:gd name="connsiteY0" fmla="*/ 0 h 134302"/>
                <a:gd name="connsiteX1" fmla="*/ 0 w 51434"/>
                <a:gd name="connsiteY1" fmla="*/ 25717 h 134302"/>
                <a:gd name="connsiteX2" fmla="*/ 0 w 51434"/>
                <a:gd name="connsiteY2" fmla="*/ 108585 h 134302"/>
                <a:gd name="connsiteX3" fmla="*/ 25718 w 51434"/>
                <a:gd name="connsiteY3" fmla="*/ 134303 h 134302"/>
                <a:gd name="connsiteX4" fmla="*/ 51435 w 51434"/>
                <a:gd name="connsiteY4" fmla="*/ 108585 h 134302"/>
                <a:gd name="connsiteX5" fmla="*/ 51435 w 51434"/>
                <a:gd name="connsiteY5" fmla="*/ 25717 h 134302"/>
                <a:gd name="connsiteX6" fmla="*/ 25718 w 51434"/>
                <a:gd name="connsiteY6" fmla="*/ 0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4" h="134302">
                  <a:moveTo>
                    <a:pt x="25718" y="0"/>
                  </a:moveTo>
                  <a:cubicBezTo>
                    <a:pt x="11430" y="0"/>
                    <a:pt x="0" y="11430"/>
                    <a:pt x="0" y="25717"/>
                  </a:cubicBezTo>
                  <a:lnTo>
                    <a:pt x="0" y="108585"/>
                  </a:lnTo>
                  <a:cubicBezTo>
                    <a:pt x="0" y="122873"/>
                    <a:pt x="11430" y="134303"/>
                    <a:pt x="25718" y="134303"/>
                  </a:cubicBezTo>
                  <a:cubicBezTo>
                    <a:pt x="40005" y="134303"/>
                    <a:pt x="51435" y="122873"/>
                    <a:pt x="51435" y="108585"/>
                  </a:cubicBezTo>
                  <a:lnTo>
                    <a:pt x="51435" y="25717"/>
                  </a:lnTo>
                  <a:cubicBezTo>
                    <a:pt x="51435" y="11430"/>
                    <a:pt x="40005" y="0"/>
                    <a:pt x="25718" y="0"/>
                  </a:cubicBezTo>
                  <a:close/>
                </a:path>
              </a:pathLst>
            </a:custGeom>
            <a:grpFill/>
            <a:ln w="9525" cap="flat">
              <a:noFill/>
              <a:prstDash val="solid"/>
              <a:miter/>
            </a:ln>
          </p:spPr>
          <p:txBody>
            <a:bodyPr rtlCol="0" anchor="ctr"/>
            <a:lstStyle/>
            <a:p>
              <a:endParaRPr lang="en-ID"/>
            </a:p>
          </p:txBody>
        </p:sp>
        <p:sp>
          <p:nvSpPr>
            <p:cNvPr id="49" name="Freeform: Shape 48">
              <a:extLst>
                <a:ext uri="{FF2B5EF4-FFF2-40B4-BE49-F238E27FC236}">
                  <a16:creationId xmlns:a16="http://schemas.microsoft.com/office/drawing/2014/main" id="{311F18D7-C522-485A-8C9C-19D0FB79A93D}"/>
                </a:ext>
              </a:extLst>
            </p:cNvPr>
            <p:cNvSpPr/>
            <p:nvPr/>
          </p:nvSpPr>
          <p:spPr>
            <a:xfrm>
              <a:off x="11334840" y="520724"/>
              <a:ext cx="51434" cy="353377"/>
            </a:xfrm>
            <a:custGeom>
              <a:avLst/>
              <a:gdLst>
                <a:gd name="connsiteX0" fmla="*/ 25717 w 51434"/>
                <a:gd name="connsiteY0" fmla="*/ 0 h 353377"/>
                <a:gd name="connsiteX1" fmla="*/ 0 w 51434"/>
                <a:gd name="connsiteY1" fmla="*/ 25718 h 353377"/>
                <a:gd name="connsiteX2" fmla="*/ 0 w 51434"/>
                <a:gd name="connsiteY2" fmla="*/ 327660 h 353377"/>
                <a:gd name="connsiteX3" fmla="*/ 25717 w 51434"/>
                <a:gd name="connsiteY3" fmla="*/ 353378 h 353377"/>
                <a:gd name="connsiteX4" fmla="*/ 51435 w 51434"/>
                <a:gd name="connsiteY4" fmla="*/ 327660 h 353377"/>
                <a:gd name="connsiteX5" fmla="*/ 51435 w 51434"/>
                <a:gd name="connsiteY5" fmla="*/ 25718 h 353377"/>
                <a:gd name="connsiteX6" fmla="*/ 25717 w 51434"/>
                <a:gd name="connsiteY6" fmla="*/ 0 h 353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4" h="353377">
                  <a:moveTo>
                    <a:pt x="25717" y="0"/>
                  </a:moveTo>
                  <a:cubicBezTo>
                    <a:pt x="11430" y="0"/>
                    <a:pt x="0" y="11430"/>
                    <a:pt x="0" y="25718"/>
                  </a:cubicBezTo>
                  <a:lnTo>
                    <a:pt x="0" y="327660"/>
                  </a:lnTo>
                  <a:cubicBezTo>
                    <a:pt x="0" y="341948"/>
                    <a:pt x="11430" y="353378"/>
                    <a:pt x="25717" y="353378"/>
                  </a:cubicBezTo>
                  <a:cubicBezTo>
                    <a:pt x="40005" y="353378"/>
                    <a:pt x="51435" y="341948"/>
                    <a:pt x="51435" y="327660"/>
                  </a:cubicBezTo>
                  <a:lnTo>
                    <a:pt x="51435" y="25718"/>
                  </a:lnTo>
                  <a:cubicBezTo>
                    <a:pt x="51435" y="11430"/>
                    <a:pt x="39052" y="0"/>
                    <a:pt x="25717" y="0"/>
                  </a:cubicBezTo>
                  <a:close/>
                </a:path>
              </a:pathLst>
            </a:custGeom>
            <a:grpFill/>
            <a:ln w="9525" cap="flat">
              <a:noFill/>
              <a:prstDash val="solid"/>
              <a:miter/>
            </a:ln>
          </p:spPr>
          <p:txBody>
            <a:bodyPr rtlCol="0" anchor="ctr"/>
            <a:lstStyle/>
            <a:p>
              <a:endParaRPr lang="en-ID"/>
            </a:p>
          </p:txBody>
        </p:sp>
      </p:grpSp>
      <p:sp>
        <p:nvSpPr>
          <p:cNvPr id="9" name="TextBox 8">
            <a:extLst>
              <a:ext uri="{FF2B5EF4-FFF2-40B4-BE49-F238E27FC236}">
                <a16:creationId xmlns:a16="http://schemas.microsoft.com/office/drawing/2014/main" id="{1D6C9B7A-FC71-425A-BBBD-CF1B2573F20D}"/>
              </a:ext>
            </a:extLst>
          </p:cNvPr>
          <p:cNvSpPr txBox="1"/>
          <p:nvPr/>
        </p:nvSpPr>
        <p:spPr>
          <a:xfrm>
            <a:off x="4185409" y="6478831"/>
            <a:ext cx="2924175" cy="338554"/>
          </a:xfrm>
          <a:prstGeom prst="rect">
            <a:avLst/>
          </a:prstGeom>
          <a:noFill/>
        </p:spPr>
        <p:txBody>
          <a:bodyPr wrap="square" rtlCol="0">
            <a:spAutoFit/>
          </a:bodyPr>
          <a:lstStyle/>
          <a:p>
            <a:pPr algn="ctr"/>
            <a:r>
              <a:rPr lang="en-US" sz="1600" dirty="0">
                <a:solidFill>
                  <a:schemeClr val="bg1"/>
                </a:solidFill>
                <a:latin typeface="Montserrat SemiBold" panose="00000700000000000000" pitchFamily="2" charset="0"/>
                <a:ea typeface="Open Sans" panose="020B0606030504020204" pitchFamily="34" charset="0"/>
                <a:cs typeface="Open Sans" panose="020B0606030504020204" pitchFamily="34" charset="0"/>
              </a:rPr>
              <a:t>13</a:t>
            </a:r>
            <a:endParaRPr lang="fa-IR" sz="1600" dirty="0">
              <a:solidFill>
                <a:schemeClr val="bg1"/>
              </a:solidFill>
              <a:latin typeface="Montserrat SemiBold" panose="00000700000000000000" pitchFamily="2"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60F1474E-8370-4DC6-8768-BAFE0D05A8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283749" y="1139994"/>
            <a:ext cx="2640182" cy="4791075"/>
          </a:xfrm>
          <a:prstGeom prst="rect">
            <a:avLst/>
          </a:prstGeom>
        </p:spPr>
      </p:pic>
      <p:sp>
        <p:nvSpPr>
          <p:cNvPr id="6" name="Rectangle: Rounded Corners 5">
            <a:extLst>
              <a:ext uri="{FF2B5EF4-FFF2-40B4-BE49-F238E27FC236}">
                <a16:creationId xmlns:a16="http://schemas.microsoft.com/office/drawing/2014/main" id="{990FB2A1-8189-4699-A719-3A96F671FD9B}"/>
              </a:ext>
            </a:extLst>
          </p:cNvPr>
          <p:cNvSpPr/>
          <p:nvPr/>
        </p:nvSpPr>
        <p:spPr>
          <a:xfrm>
            <a:off x="1171852" y="866139"/>
            <a:ext cx="2894121" cy="5250576"/>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0DAA6A84-E93A-4460-BDD1-CB95CA9B2AEC}"/>
              </a:ext>
            </a:extLst>
          </p:cNvPr>
          <p:cNvCxnSpPr>
            <a:cxnSpLocks/>
            <a:stCxn id="6" idx="3"/>
          </p:cNvCxnSpPr>
          <p:nvPr/>
        </p:nvCxnSpPr>
        <p:spPr>
          <a:xfrm>
            <a:off x="4065973" y="3491427"/>
            <a:ext cx="247687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34C7A3A2-108E-4273-AD05-7DC989668FA2}"/>
              </a:ext>
            </a:extLst>
          </p:cNvPr>
          <p:cNvSpPr/>
          <p:nvPr/>
        </p:nvSpPr>
        <p:spPr>
          <a:xfrm>
            <a:off x="6542843" y="2125764"/>
            <a:ext cx="2796466" cy="2731326"/>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lnSpc>
                <a:spcPct val="150000"/>
              </a:lnSpc>
            </a:pPr>
            <a:r>
              <a:rPr lang="fa-IR" b="1" dirty="0">
                <a:latin typeface="Arial" panose="020B0604020202020204" pitchFamily="34" charset="0"/>
                <a:cs typeface="Arial" panose="020B0604020202020204" pitchFamily="34" charset="0"/>
              </a:rPr>
              <a:t>قفل هوشمند </a:t>
            </a:r>
            <a:r>
              <a:rPr lang="fa-IR" b="1" dirty="0" err="1">
                <a:latin typeface="Arial" panose="020B0604020202020204" pitchFamily="34" charset="0"/>
                <a:cs typeface="Arial" panose="020B0604020202020204" pitchFamily="34" charset="0"/>
              </a:rPr>
              <a:t>سامسونگ</a:t>
            </a:r>
            <a:endParaRPr lang="fa-IR" b="1" dirty="0">
              <a:latin typeface="Arial" panose="020B0604020202020204" pitchFamily="34" charset="0"/>
              <a:cs typeface="Arial" panose="020B0604020202020204" pitchFamily="34" charset="0"/>
            </a:endParaRPr>
          </a:p>
          <a:p>
            <a:pPr algn="ctr" rtl="1">
              <a:lnSpc>
                <a:spcPct val="150000"/>
              </a:lnSpc>
            </a:pPr>
            <a:r>
              <a:rPr lang="fa-IR" b="1" dirty="0">
                <a:latin typeface="Arial" panose="020B0604020202020204" pitchFamily="34" charset="0"/>
                <a:cs typeface="Arial" panose="020B0604020202020204" pitchFamily="34" charset="0"/>
              </a:rPr>
              <a:t>مدل</a:t>
            </a:r>
            <a:r>
              <a:rPr lang="fa-IR" dirty="0">
                <a:latin typeface="Arial" panose="020B0604020202020204" pitchFamily="34" charset="0"/>
                <a:cs typeface="Arial" panose="020B0604020202020204" pitchFamily="34" charset="0"/>
              </a:rPr>
              <a:t> </a:t>
            </a:r>
            <a:r>
              <a:rPr lang="en-US" dirty="0">
                <a:latin typeface="Montserrat Bold" panose="00000800000000000000" pitchFamily="2" charset="0"/>
                <a:cs typeface="Arial" panose="020B0604020202020204" pitchFamily="34" charset="0"/>
              </a:rPr>
              <a:t>SHS-P718</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9004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47" name="Graphic 46">
            <a:extLst>
              <a:ext uri="{FF2B5EF4-FFF2-40B4-BE49-F238E27FC236}">
                <a16:creationId xmlns:a16="http://schemas.microsoft.com/office/drawing/2014/main" id="{DBD69E90-4C9B-494A-8729-99595961DEB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5400000" flipH="1">
            <a:off x="0" y="0"/>
            <a:ext cx="927099" cy="927099"/>
          </a:xfrm>
          <a:prstGeom prst="rect">
            <a:avLst/>
          </a:prstGeom>
        </p:spPr>
      </p:pic>
      <p:sp>
        <p:nvSpPr>
          <p:cNvPr id="37" name="TextBox 36">
            <a:extLst>
              <a:ext uri="{FF2B5EF4-FFF2-40B4-BE49-F238E27FC236}">
                <a16:creationId xmlns:a16="http://schemas.microsoft.com/office/drawing/2014/main" id="{9DD6B23A-1715-4B04-9A1C-D953BD3917BD}"/>
              </a:ext>
            </a:extLst>
          </p:cNvPr>
          <p:cNvSpPr txBox="1"/>
          <p:nvPr/>
        </p:nvSpPr>
        <p:spPr>
          <a:xfrm>
            <a:off x="4533900" y="360596"/>
            <a:ext cx="6863508" cy="707886"/>
          </a:xfrm>
          <a:prstGeom prst="rect">
            <a:avLst/>
          </a:prstGeom>
          <a:noFill/>
        </p:spPr>
        <p:txBody>
          <a:bodyPr wrap="square" rtlCol="0">
            <a:spAutoFit/>
          </a:bodyPr>
          <a:lstStyle/>
          <a:p>
            <a:pPr algn="r" rtl="1"/>
            <a:r>
              <a:rPr lang="fa-IR" sz="4000" b="1" dirty="0">
                <a:solidFill>
                  <a:srgbClr val="228CC1"/>
                </a:solidFill>
              </a:rPr>
              <a:t>قابلیت های قفل هوشمند منتخب</a:t>
            </a:r>
          </a:p>
        </p:txBody>
      </p:sp>
      <p:grpSp>
        <p:nvGrpSpPr>
          <p:cNvPr id="38" name="Graphic 19">
            <a:extLst>
              <a:ext uri="{FF2B5EF4-FFF2-40B4-BE49-F238E27FC236}">
                <a16:creationId xmlns:a16="http://schemas.microsoft.com/office/drawing/2014/main" id="{3A0251D1-3F89-4A05-88CE-FAC023EC078D}"/>
              </a:ext>
            </a:extLst>
          </p:cNvPr>
          <p:cNvGrpSpPr/>
          <p:nvPr/>
        </p:nvGrpSpPr>
        <p:grpSpPr>
          <a:xfrm>
            <a:off x="11397408" y="573722"/>
            <a:ext cx="353377" cy="353377"/>
            <a:chOff x="11233875" y="520724"/>
            <a:chExt cx="353377" cy="353377"/>
          </a:xfrm>
          <a:solidFill>
            <a:schemeClr val="bg1"/>
          </a:solidFill>
        </p:grpSpPr>
        <p:sp>
          <p:nvSpPr>
            <p:cNvPr id="39" name="Freeform: Shape 38">
              <a:extLst>
                <a:ext uri="{FF2B5EF4-FFF2-40B4-BE49-F238E27FC236}">
                  <a16:creationId xmlns:a16="http://schemas.microsoft.com/office/drawing/2014/main" id="{EBD96DD1-00E5-49BB-9E8B-947AA87FF804}"/>
                </a:ext>
              </a:extLst>
            </p:cNvPr>
            <p:cNvSpPr/>
            <p:nvPr/>
          </p:nvSpPr>
          <p:spPr>
            <a:xfrm>
              <a:off x="11233875" y="582636"/>
              <a:ext cx="51435" cy="230505"/>
            </a:xfrm>
            <a:custGeom>
              <a:avLst/>
              <a:gdLst>
                <a:gd name="connsiteX0" fmla="*/ 25718 w 51435"/>
                <a:gd name="connsiteY0" fmla="*/ 0 h 230505"/>
                <a:gd name="connsiteX1" fmla="*/ 0 w 51435"/>
                <a:gd name="connsiteY1" fmla="*/ 25717 h 230505"/>
                <a:gd name="connsiteX2" fmla="*/ 0 w 51435"/>
                <a:gd name="connsiteY2" fmla="*/ 204788 h 230505"/>
                <a:gd name="connsiteX3" fmla="*/ 25718 w 51435"/>
                <a:gd name="connsiteY3" fmla="*/ 230505 h 230505"/>
                <a:gd name="connsiteX4" fmla="*/ 51435 w 51435"/>
                <a:gd name="connsiteY4" fmla="*/ 204788 h 230505"/>
                <a:gd name="connsiteX5" fmla="*/ 51435 w 51435"/>
                <a:gd name="connsiteY5" fmla="*/ 25717 h 230505"/>
                <a:gd name="connsiteX6" fmla="*/ 25718 w 51435"/>
                <a:gd name="connsiteY6" fmla="*/ 0 h 230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5" h="230505">
                  <a:moveTo>
                    <a:pt x="25718" y="0"/>
                  </a:moveTo>
                  <a:cubicBezTo>
                    <a:pt x="11430" y="0"/>
                    <a:pt x="0" y="11430"/>
                    <a:pt x="0" y="25717"/>
                  </a:cubicBezTo>
                  <a:lnTo>
                    <a:pt x="0" y="204788"/>
                  </a:lnTo>
                  <a:cubicBezTo>
                    <a:pt x="0" y="219075"/>
                    <a:pt x="11430" y="230505"/>
                    <a:pt x="25718" y="230505"/>
                  </a:cubicBezTo>
                  <a:cubicBezTo>
                    <a:pt x="40005" y="230505"/>
                    <a:pt x="51435" y="219075"/>
                    <a:pt x="51435" y="204788"/>
                  </a:cubicBezTo>
                  <a:lnTo>
                    <a:pt x="51435" y="25717"/>
                  </a:lnTo>
                  <a:cubicBezTo>
                    <a:pt x="51435" y="11430"/>
                    <a:pt x="40005" y="0"/>
                    <a:pt x="25718" y="0"/>
                  </a:cubicBezTo>
                  <a:close/>
                </a:path>
              </a:pathLst>
            </a:custGeom>
            <a:grpFill/>
            <a:ln w="9525" cap="flat">
              <a:noFill/>
              <a:prstDash val="solid"/>
              <a:miter/>
            </a:ln>
          </p:spPr>
          <p:txBody>
            <a:bodyPr rtlCol="0" anchor="ctr"/>
            <a:lstStyle/>
            <a:p>
              <a:endParaRPr lang="en-ID"/>
            </a:p>
          </p:txBody>
        </p:sp>
        <p:sp>
          <p:nvSpPr>
            <p:cNvPr id="40" name="Freeform: Shape 39">
              <a:extLst>
                <a:ext uri="{FF2B5EF4-FFF2-40B4-BE49-F238E27FC236}">
                  <a16:creationId xmlns:a16="http://schemas.microsoft.com/office/drawing/2014/main" id="{53601823-B9FB-42CA-AAD7-F6877053811D}"/>
                </a:ext>
              </a:extLst>
            </p:cNvPr>
            <p:cNvSpPr/>
            <p:nvPr/>
          </p:nvSpPr>
          <p:spPr>
            <a:xfrm>
              <a:off x="11434852" y="582636"/>
              <a:ext cx="51434" cy="230505"/>
            </a:xfrm>
            <a:custGeom>
              <a:avLst/>
              <a:gdLst>
                <a:gd name="connsiteX0" fmla="*/ 25717 w 51434"/>
                <a:gd name="connsiteY0" fmla="*/ 0 h 230505"/>
                <a:gd name="connsiteX1" fmla="*/ 0 w 51434"/>
                <a:gd name="connsiteY1" fmla="*/ 25717 h 230505"/>
                <a:gd name="connsiteX2" fmla="*/ 0 w 51434"/>
                <a:gd name="connsiteY2" fmla="*/ 204788 h 230505"/>
                <a:gd name="connsiteX3" fmla="*/ 25717 w 51434"/>
                <a:gd name="connsiteY3" fmla="*/ 230505 h 230505"/>
                <a:gd name="connsiteX4" fmla="*/ 51435 w 51434"/>
                <a:gd name="connsiteY4" fmla="*/ 204788 h 230505"/>
                <a:gd name="connsiteX5" fmla="*/ 51435 w 51434"/>
                <a:gd name="connsiteY5" fmla="*/ 25717 h 230505"/>
                <a:gd name="connsiteX6" fmla="*/ 25717 w 51434"/>
                <a:gd name="connsiteY6" fmla="*/ 0 h 230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4" h="230505">
                  <a:moveTo>
                    <a:pt x="25717" y="0"/>
                  </a:moveTo>
                  <a:cubicBezTo>
                    <a:pt x="11430" y="0"/>
                    <a:pt x="0" y="11430"/>
                    <a:pt x="0" y="25717"/>
                  </a:cubicBezTo>
                  <a:lnTo>
                    <a:pt x="0" y="204788"/>
                  </a:lnTo>
                  <a:cubicBezTo>
                    <a:pt x="0" y="219075"/>
                    <a:pt x="11430" y="230505"/>
                    <a:pt x="25717" y="230505"/>
                  </a:cubicBezTo>
                  <a:cubicBezTo>
                    <a:pt x="40005" y="230505"/>
                    <a:pt x="51435" y="219075"/>
                    <a:pt x="51435" y="204788"/>
                  </a:cubicBezTo>
                  <a:lnTo>
                    <a:pt x="51435" y="25717"/>
                  </a:lnTo>
                  <a:cubicBezTo>
                    <a:pt x="51435" y="11430"/>
                    <a:pt x="40005" y="0"/>
                    <a:pt x="25717" y="0"/>
                  </a:cubicBezTo>
                  <a:close/>
                </a:path>
              </a:pathLst>
            </a:custGeom>
            <a:grpFill/>
            <a:ln w="9525" cap="flat">
              <a:noFill/>
              <a:prstDash val="solid"/>
              <a:miter/>
            </a:ln>
          </p:spPr>
          <p:txBody>
            <a:bodyPr rtlCol="0" anchor="ctr"/>
            <a:lstStyle/>
            <a:p>
              <a:endParaRPr lang="en-ID"/>
            </a:p>
          </p:txBody>
        </p:sp>
        <p:sp>
          <p:nvSpPr>
            <p:cNvPr id="45" name="Freeform: Shape 44">
              <a:extLst>
                <a:ext uri="{FF2B5EF4-FFF2-40B4-BE49-F238E27FC236}">
                  <a16:creationId xmlns:a16="http://schemas.microsoft.com/office/drawing/2014/main" id="{D5999786-E562-4417-B839-7B2846BAB86C}"/>
                </a:ext>
              </a:extLst>
            </p:cNvPr>
            <p:cNvSpPr/>
            <p:nvPr/>
          </p:nvSpPr>
          <p:spPr>
            <a:xfrm>
              <a:off x="11535817" y="630261"/>
              <a:ext cx="51434" cy="134302"/>
            </a:xfrm>
            <a:custGeom>
              <a:avLst/>
              <a:gdLst>
                <a:gd name="connsiteX0" fmla="*/ 25718 w 51434"/>
                <a:gd name="connsiteY0" fmla="*/ 0 h 134302"/>
                <a:gd name="connsiteX1" fmla="*/ 0 w 51434"/>
                <a:gd name="connsiteY1" fmla="*/ 25717 h 134302"/>
                <a:gd name="connsiteX2" fmla="*/ 0 w 51434"/>
                <a:gd name="connsiteY2" fmla="*/ 108585 h 134302"/>
                <a:gd name="connsiteX3" fmla="*/ 25718 w 51434"/>
                <a:gd name="connsiteY3" fmla="*/ 134303 h 134302"/>
                <a:gd name="connsiteX4" fmla="*/ 51435 w 51434"/>
                <a:gd name="connsiteY4" fmla="*/ 108585 h 134302"/>
                <a:gd name="connsiteX5" fmla="*/ 51435 w 51434"/>
                <a:gd name="connsiteY5" fmla="*/ 25717 h 134302"/>
                <a:gd name="connsiteX6" fmla="*/ 25718 w 51434"/>
                <a:gd name="connsiteY6" fmla="*/ 0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4" h="134302">
                  <a:moveTo>
                    <a:pt x="25718" y="0"/>
                  </a:moveTo>
                  <a:cubicBezTo>
                    <a:pt x="11430" y="0"/>
                    <a:pt x="0" y="11430"/>
                    <a:pt x="0" y="25717"/>
                  </a:cubicBezTo>
                  <a:lnTo>
                    <a:pt x="0" y="108585"/>
                  </a:lnTo>
                  <a:cubicBezTo>
                    <a:pt x="0" y="122873"/>
                    <a:pt x="11430" y="134303"/>
                    <a:pt x="25718" y="134303"/>
                  </a:cubicBezTo>
                  <a:cubicBezTo>
                    <a:pt x="40005" y="134303"/>
                    <a:pt x="51435" y="122873"/>
                    <a:pt x="51435" y="108585"/>
                  </a:cubicBezTo>
                  <a:lnTo>
                    <a:pt x="51435" y="25717"/>
                  </a:lnTo>
                  <a:cubicBezTo>
                    <a:pt x="51435" y="11430"/>
                    <a:pt x="40005" y="0"/>
                    <a:pt x="25718" y="0"/>
                  </a:cubicBezTo>
                  <a:close/>
                </a:path>
              </a:pathLst>
            </a:custGeom>
            <a:grpFill/>
            <a:ln w="9525" cap="flat">
              <a:noFill/>
              <a:prstDash val="solid"/>
              <a:miter/>
            </a:ln>
          </p:spPr>
          <p:txBody>
            <a:bodyPr rtlCol="0" anchor="ctr"/>
            <a:lstStyle/>
            <a:p>
              <a:endParaRPr lang="en-ID"/>
            </a:p>
          </p:txBody>
        </p:sp>
        <p:sp>
          <p:nvSpPr>
            <p:cNvPr id="49" name="Freeform: Shape 48">
              <a:extLst>
                <a:ext uri="{FF2B5EF4-FFF2-40B4-BE49-F238E27FC236}">
                  <a16:creationId xmlns:a16="http://schemas.microsoft.com/office/drawing/2014/main" id="{311F18D7-C522-485A-8C9C-19D0FB79A93D}"/>
                </a:ext>
              </a:extLst>
            </p:cNvPr>
            <p:cNvSpPr/>
            <p:nvPr/>
          </p:nvSpPr>
          <p:spPr>
            <a:xfrm>
              <a:off x="11334840" y="520724"/>
              <a:ext cx="51434" cy="353377"/>
            </a:xfrm>
            <a:custGeom>
              <a:avLst/>
              <a:gdLst>
                <a:gd name="connsiteX0" fmla="*/ 25717 w 51434"/>
                <a:gd name="connsiteY0" fmla="*/ 0 h 353377"/>
                <a:gd name="connsiteX1" fmla="*/ 0 w 51434"/>
                <a:gd name="connsiteY1" fmla="*/ 25718 h 353377"/>
                <a:gd name="connsiteX2" fmla="*/ 0 w 51434"/>
                <a:gd name="connsiteY2" fmla="*/ 327660 h 353377"/>
                <a:gd name="connsiteX3" fmla="*/ 25717 w 51434"/>
                <a:gd name="connsiteY3" fmla="*/ 353378 h 353377"/>
                <a:gd name="connsiteX4" fmla="*/ 51435 w 51434"/>
                <a:gd name="connsiteY4" fmla="*/ 327660 h 353377"/>
                <a:gd name="connsiteX5" fmla="*/ 51435 w 51434"/>
                <a:gd name="connsiteY5" fmla="*/ 25718 h 353377"/>
                <a:gd name="connsiteX6" fmla="*/ 25717 w 51434"/>
                <a:gd name="connsiteY6" fmla="*/ 0 h 353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4" h="353377">
                  <a:moveTo>
                    <a:pt x="25717" y="0"/>
                  </a:moveTo>
                  <a:cubicBezTo>
                    <a:pt x="11430" y="0"/>
                    <a:pt x="0" y="11430"/>
                    <a:pt x="0" y="25718"/>
                  </a:cubicBezTo>
                  <a:lnTo>
                    <a:pt x="0" y="327660"/>
                  </a:lnTo>
                  <a:cubicBezTo>
                    <a:pt x="0" y="341948"/>
                    <a:pt x="11430" y="353378"/>
                    <a:pt x="25717" y="353378"/>
                  </a:cubicBezTo>
                  <a:cubicBezTo>
                    <a:pt x="40005" y="353378"/>
                    <a:pt x="51435" y="341948"/>
                    <a:pt x="51435" y="327660"/>
                  </a:cubicBezTo>
                  <a:lnTo>
                    <a:pt x="51435" y="25718"/>
                  </a:lnTo>
                  <a:cubicBezTo>
                    <a:pt x="51435" y="11430"/>
                    <a:pt x="39052" y="0"/>
                    <a:pt x="25717" y="0"/>
                  </a:cubicBezTo>
                  <a:close/>
                </a:path>
              </a:pathLst>
            </a:custGeom>
            <a:grpFill/>
            <a:ln w="9525" cap="flat">
              <a:noFill/>
              <a:prstDash val="solid"/>
              <a:miter/>
            </a:ln>
          </p:spPr>
          <p:txBody>
            <a:bodyPr rtlCol="0" anchor="ctr"/>
            <a:lstStyle/>
            <a:p>
              <a:endParaRPr lang="en-ID"/>
            </a:p>
          </p:txBody>
        </p:sp>
      </p:grpSp>
      <p:sp>
        <p:nvSpPr>
          <p:cNvPr id="2" name="Rectangle: Top Corners Rounded 1">
            <a:extLst>
              <a:ext uri="{FF2B5EF4-FFF2-40B4-BE49-F238E27FC236}">
                <a16:creationId xmlns:a16="http://schemas.microsoft.com/office/drawing/2014/main" id="{4E9ED196-D12F-4A4E-9034-3AEEFA21392B}"/>
              </a:ext>
            </a:extLst>
          </p:cNvPr>
          <p:cNvSpPr/>
          <p:nvPr/>
        </p:nvSpPr>
        <p:spPr>
          <a:xfrm>
            <a:off x="0" y="1202137"/>
            <a:ext cx="12192001" cy="5655864"/>
          </a:xfrm>
          <a:prstGeom prst="round2Same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r>
              <a:rPr lang="fa-IR" dirty="0">
                <a:latin typeface="Arial" panose="020B0604020202020204" pitchFamily="34" charset="0"/>
                <a:cs typeface="Arial" panose="020B0604020202020204" pitchFamily="34" charset="0"/>
              </a:rPr>
              <a:t>1. به این قفل می ‌توان یک رمز بین 4 تا 12 رقم و 100 اثر انگشت را شناسایی نمود.</a:t>
            </a:r>
          </a:p>
          <a:p>
            <a:pPr algn="r" rtl="1"/>
            <a:r>
              <a:rPr lang="fa-IR" dirty="0">
                <a:latin typeface="Arial" panose="020B0604020202020204" pitchFamily="34" charset="0"/>
                <a:cs typeface="Arial" panose="020B0604020202020204" pitchFamily="34" charset="0"/>
              </a:rPr>
              <a:t>2. این مدل قفل دارای دو عدد کارت </a:t>
            </a:r>
            <a:r>
              <a:rPr lang="en-US" dirty="0">
                <a:latin typeface="Arial" panose="020B0604020202020204" pitchFamily="34" charset="0"/>
                <a:cs typeface="Arial" panose="020B0604020202020204" pitchFamily="34" charset="0"/>
              </a:rPr>
              <a:t>KEY TAG </a:t>
            </a:r>
            <a:r>
              <a:rPr lang="fa-IR" dirty="0">
                <a:latin typeface="Arial" panose="020B0604020202020204" pitchFamily="34" charset="0"/>
                <a:cs typeface="Arial" panose="020B0604020202020204" pitchFamily="34" charset="0"/>
              </a:rPr>
              <a:t> می ‌باشد که تا 20 عدد کارت را می ‌توانید به آن شناسایی نمایید.</a:t>
            </a:r>
          </a:p>
          <a:p>
            <a:pPr algn="r" rtl="1"/>
            <a:r>
              <a:rPr lang="fa-IR" dirty="0">
                <a:latin typeface="Arial" panose="020B0604020202020204" pitchFamily="34" charset="0"/>
                <a:cs typeface="Arial" panose="020B0604020202020204" pitchFamily="34" charset="0"/>
              </a:rPr>
              <a:t>3. همچنین دارای ورودی امنیتی </a:t>
            </a:r>
            <a:r>
              <a:rPr lang="fa-IR" dirty="0" err="1">
                <a:latin typeface="Arial" panose="020B0604020202020204" pitchFamily="34" charset="0"/>
                <a:cs typeface="Arial" panose="020B0604020202020204" pitchFamily="34" charset="0"/>
              </a:rPr>
              <a:t>دوبل</a:t>
            </a:r>
            <a:r>
              <a:rPr lang="fa-IR" dirty="0">
                <a:latin typeface="Arial" panose="020B0604020202020204" pitchFamily="34" charset="0"/>
                <a:cs typeface="Arial" panose="020B0604020202020204" pitchFamily="34" charset="0"/>
              </a:rPr>
              <a:t> جهت استفاده هم ‌زمان از رمز و اثر انگشت می ‌باشد.</a:t>
            </a:r>
          </a:p>
          <a:p>
            <a:pPr algn="r" rtl="1"/>
            <a:r>
              <a:rPr lang="fa-IR" dirty="0">
                <a:latin typeface="Arial" panose="020B0604020202020204" pitchFamily="34" charset="0"/>
                <a:cs typeface="Arial" panose="020B0604020202020204" pitchFamily="34" charset="0"/>
              </a:rPr>
              <a:t>4. در مورد دسترسی کارت می توانید از انواع </a:t>
            </a:r>
            <a:r>
              <a:rPr lang="fa-IR" dirty="0" err="1">
                <a:latin typeface="Arial" panose="020B0604020202020204" pitchFamily="34" charset="0"/>
                <a:cs typeface="Arial" panose="020B0604020202020204" pitchFamily="34" charset="0"/>
              </a:rPr>
              <a:t>تگ</a:t>
            </a:r>
            <a:r>
              <a:rPr lang="fa-IR" dirty="0">
                <a:latin typeface="Arial" panose="020B0604020202020204" pitchFamily="34" charset="0"/>
                <a:cs typeface="Arial" panose="020B0604020202020204" pitchFamily="34" charset="0"/>
              </a:rPr>
              <a:t> های </a:t>
            </a:r>
            <a:r>
              <a:rPr lang="en-US" dirty="0">
                <a:latin typeface="Arial" panose="020B0604020202020204" pitchFamily="34" charset="0"/>
                <a:cs typeface="Arial" panose="020B0604020202020204" pitchFamily="34" charset="0"/>
              </a:rPr>
              <a:t> FRID</a:t>
            </a:r>
            <a:r>
              <a:rPr lang="fa-IR" dirty="0">
                <a:latin typeface="Arial" panose="020B0604020202020204" pitchFamily="34" charset="0"/>
                <a:cs typeface="Arial" panose="020B0604020202020204" pitchFamily="34" charset="0"/>
              </a:rPr>
              <a:t>با فرکانس 13.56 </a:t>
            </a:r>
            <a:r>
              <a:rPr lang="fa-IR" dirty="0" err="1">
                <a:latin typeface="Arial" panose="020B0604020202020204" pitchFamily="34" charset="0"/>
                <a:cs typeface="Arial" panose="020B0604020202020204" pitchFamily="34" charset="0"/>
              </a:rPr>
              <a:t>مگاهرتز</a:t>
            </a:r>
            <a:r>
              <a:rPr lang="fa-IR" dirty="0">
                <a:latin typeface="Arial" panose="020B0604020202020204" pitchFamily="34" charset="0"/>
                <a:cs typeface="Arial" panose="020B0604020202020204" pitchFamily="34" charset="0"/>
              </a:rPr>
              <a:t> در قالب کارت های بزرگ (مشابه کارت های بانکی)، </a:t>
            </a:r>
            <a:r>
              <a:rPr lang="en-US" dirty="0">
                <a:latin typeface="Arial" panose="020B0604020202020204" pitchFamily="34" charset="0"/>
                <a:cs typeface="Arial" panose="020B0604020202020204" pitchFamily="34" charset="0"/>
              </a:rPr>
              <a:t>KEY TAG</a:t>
            </a:r>
            <a:r>
              <a:rPr lang="fa-IR" dirty="0">
                <a:latin typeface="Arial" panose="020B0604020202020204" pitchFamily="34" charset="0"/>
                <a:cs typeface="Arial" panose="020B0604020202020204" pitchFamily="34" charset="0"/>
              </a:rPr>
              <a:t> (</a:t>
            </a:r>
            <a:r>
              <a:rPr lang="fa-IR" dirty="0" err="1">
                <a:latin typeface="Arial" panose="020B0604020202020204" pitchFamily="34" charset="0"/>
                <a:cs typeface="Arial" panose="020B0604020202020204" pitchFamily="34" charset="0"/>
              </a:rPr>
              <a:t>جاسوئیچی</a:t>
            </a:r>
            <a:r>
              <a:rPr lang="fa-IR" dirty="0">
                <a:latin typeface="Arial" panose="020B0604020202020204" pitchFamily="34" charset="0"/>
                <a:cs typeface="Arial" panose="020B0604020202020204" pitchFamily="34" charset="0"/>
              </a:rPr>
              <a:t> مانند) و کارت های </a:t>
            </a:r>
            <a:r>
              <a:rPr lang="fa-IR" dirty="0" err="1">
                <a:latin typeface="Arial" panose="020B0604020202020204" pitchFamily="34" charset="0"/>
                <a:cs typeface="Arial" panose="020B0604020202020204" pitchFamily="34" charset="0"/>
              </a:rPr>
              <a:t>اسمارت</a:t>
            </a:r>
            <a:r>
              <a:rPr lang="fa-IR" dirty="0">
                <a:latin typeface="Arial" panose="020B0604020202020204" pitchFamily="34" charset="0"/>
                <a:cs typeface="Arial" panose="020B0604020202020204" pitchFamily="34" charset="0"/>
              </a:rPr>
              <a:t> (کارت های پشت برچسب دار مخصوص گوشی هوشمند) استفاده نمایید.</a:t>
            </a:r>
          </a:p>
          <a:p>
            <a:pPr algn="r" rtl="1"/>
            <a:r>
              <a:rPr lang="fa-IR" dirty="0">
                <a:latin typeface="Arial" panose="020B0604020202020204" pitchFamily="34" charset="0"/>
                <a:cs typeface="Arial" panose="020B0604020202020204" pitchFamily="34" charset="0"/>
              </a:rPr>
              <a:t>5. در صورت گم شدن یکی از کارت ها کافیست کارت ها را از اول به قفل معرفی کنید تا کارت مفقود شده به طور خودکار غیرفعال شود.</a:t>
            </a:r>
          </a:p>
          <a:p>
            <a:pPr algn="r" rtl="1"/>
            <a:r>
              <a:rPr lang="fa-IR" dirty="0">
                <a:latin typeface="Arial" panose="020B0604020202020204" pitchFamily="34" charset="0"/>
                <a:cs typeface="Arial" panose="020B0604020202020204" pitchFamily="34" charset="0"/>
              </a:rPr>
              <a:t>6. این قفل دارای سیستم نمایش تصادفی اعداد می باشد و برای هر کاربر جای اعداد را به شکل متفاوتی نمایش می دهد تا نفر بعدی از روی جای انگشت نفر قبلی به رمز اصلی پی نبرد.</a:t>
            </a:r>
          </a:p>
          <a:p>
            <a:pPr algn="r" rtl="1"/>
            <a:r>
              <a:rPr lang="fa-IR" dirty="0">
                <a:latin typeface="Arial" panose="020B0604020202020204" pitchFamily="34" charset="0"/>
                <a:cs typeface="Arial" panose="020B0604020202020204" pitchFamily="34" charset="0"/>
              </a:rPr>
              <a:t>7. این قفل قابلیت اضافه شدن به خانه هوشمند را دارد. به این ترتیب می ‌توانید از هر جای دنیا و هر زمان که بخواهید آن را کنترل و درب را باز و بسته نمایید.</a:t>
            </a:r>
          </a:p>
          <a:p>
            <a:pPr algn="r" rtl="1"/>
            <a:r>
              <a:rPr lang="fa-IR" dirty="0">
                <a:latin typeface="Arial" panose="020B0604020202020204" pitchFamily="34" charset="0"/>
                <a:cs typeface="Arial" panose="020B0604020202020204" pitchFamily="34" charset="0"/>
              </a:rPr>
              <a:t>8. در سیستم </a:t>
            </a:r>
            <a:r>
              <a:rPr lang="fa-IR" dirty="0" err="1">
                <a:latin typeface="Arial" panose="020B0604020202020204" pitchFamily="34" charset="0"/>
                <a:cs typeface="Arial" panose="020B0604020202020204" pitchFamily="34" charset="0"/>
              </a:rPr>
              <a:t>بیومتریک</a:t>
            </a:r>
            <a:r>
              <a:rPr lang="fa-IR" dirty="0">
                <a:latin typeface="Arial" panose="020B0604020202020204" pitchFamily="34" charset="0"/>
                <a:cs typeface="Arial" panose="020B0604020202020204" pitchFamily="34" charset="0"/>
              </a:rPr>
              <a:t> </a:t>
            </a:r>
            <a:r>
              <a:rPr lang="fa-IR" dirty="0" err="1">
                <a:latin typeface="Arial" panose="020B0604020202020204" pitchFamily="34" charset="0"/>
                <a:cs typeface="Arial" panose="020B0604020202020204" pitchFamily="34" charset="0"/>
              </a:rPr>
              <a:t>اثرانگشت</a:t>
            </a:r>
            <a:r>
              <a:rPr lang="fa-IR" dirty="0">
                <a:latin typeface="Arial" panose="020B0604020202020204" pitchFamily="34" charset="0"/>
                <a:cs typeface="Arial" panose="020B0604020202020204" pitchFamily="34" charset="0"/>
              </a:rPr>
              <a:t> باید جریان خون در دست گردش داشته باشد در غیر این صورت دستگاه اثر انگشت را شناسایی </a:t>
            </a:r>
            <a:r>
              <a:rPr lang="fa-IR" dirty="0" err="1">
                <a:latin typeface="Arial" panose="020B0604020202020204" pitchFamily="34" charset="0"/>
                <a:cs typeface="Arial" panose="020B0604020202020204" pitchFamily="34" charset="0"/>
              </a:rPr>
              <a:t>نمی</a:t>
            </a:r>
            <a:r>
              <a:rPr lang="fa-IR" dirty="0">
                <a:latin typeface="Arial" panose="020B0604020202020204" pitchFamily="34" charset="0"/>
                <a:cs typeface="Arial" panose="020B0604020202020204" pitchFamily="34" charset="0"/>
              </a:rPr>
              <a:t> ‌کند. بنابراین به هیچ عنوان </a:t>
            </a:r>
            <a:r>
              <a:rPr lang="fa-IR" dirty="0" err="1">
                <a:latin typeface="Arial" panose="020B0604020202020204" pitchFamily="34" charset="0"/>
                <a:cs typeface="Arial" panose="020B0604020202020204" pitchFamily="34" charset="0"/>
              </a:rPr>
              <a:t>نمی</a:t>
            </a:r>
            <a:r>
              <a:rPr lang="fa-IR" dirty="0">
                <a:latin typeface="Arial" panose="020B0604020202020204" pitchFamily="34" charset="0"/>
                <a:cs typeface="Arial" panose="020B0604020202020204" pitchFamily="34" charset="0"/>
              </a:rPr>
              <a:t> ‌توان آن را هک یا از اثر انگشت کپی شده استفاده نمود.</a:t>
            </a:r>
          </a:p>
          <a:p>
            <a:pPr algn="r" rtl="1"/>
            <a:r>
              <a:rPr lang="fa-IR" dirty="0">
                <a:latin typeface="Arial" panose="020B0604020202020204" pitchFamily="34" charset="0"/>
                <a:cs typeface="Arial" panose="020B0604020202020204" pitchFamily="34" charset="0"/>
              </a:rPr>
              <a:t>9. </a:t>
            </a:r>
            <a:r>
              <a:rPr lang="fa-IR" dirty="0" err="1">
                <a:latin typeface="Arial" panose="020B0604020202020204" pitchFamily="34" charset="0"/>
                <a:cs typeface="Arial" panose="020B0604020202020204" pitchFamily="34" charset="0"/>
              </a:rPr>
              <a:t>آلارم</a:t>
            </a:r>
            <a:r>
              <a:rPr lang="fa-IR" dirty="0">
                <a:latin typeface="Arial" panose="020B0604020202020204" pitchFamily="34" charset="0"/>
                <a:cs typeface="Arial" panose="020B0604020202020204" pitchFamily="34" charset="0"/>
              </a:rPr>
              <a:t> ضد سرقت در قفل هوشمند </a:t>
            </a:r>
            <a:r>
              <a:rPr lang="fa-IR" dirty="0" err="1">
                <a:latin typeface="Arial" panose="020B0604020202020204" pitchFamily="34" charset="0"/>
                <a:cs typeface="Arial" panose="020B0604020202020204" pitchFamily="34" charset="0"/>
              </a:rPr>
              <a:t>سامسونگ</a:t>
            </a:r>
            <a:r>
              <a:rPr lang="en-US" dirty="0">
                <a:latin typeface="Arial" panose="020B0604020202020204" pitchFamily="34" charset="0"/>
                <a:cs typeface="Arial" panose="020B0604020202020204" pitchFamily="34" charset="0"/>
              </a:rPr>
              <a:t> shs-p718 </a:t>
            </a:r>
            <a:r>
              <a:rPr lang="fa-IR" dirty="0">
                <a:latin typeface="Arial" panose="020B0604020202020204" pitchFamily="34" charset="0"/>
                <a:cs typeface="Arial" panose="020B0604020202020204" pitchFamily="34" charset="0"/>
              </a:rPr>
              <a:t>با اعمال فشار روی این دستگیره دیجیتالی شروع به آژیر کشیدن می کند. همچنین در صورت استفاده از دسترسی های </a:t>
            </a:r>
            <a:r>
              <a:rPr lang="fa-IR" dirty="0" err="1">
                <a:latin typeface="Arial" panose="020B0604020202020204" pitchFamily="34" charset="0"/>
                <a:cs typeface="Arial" panose="020B0604020202020204" pitchFamily="34" charset="0"/>
              </a:rPr>
              <a:t>فیک</a:t>
            </a:r>
            <a:r>
              <a:rPr lang="fa-IR" dirty="0">
                <a:latin typeface="Arial" panose="020B0604020202020204" pitchFamily="34" charset="0"/>
                <a:cs typeface="Arial" panose="020B0604020202020204" pitchFamily="34" charset="0"/>
              </a:rPr>
              <a:t> این </a:t>
            </a:r>
            <a:r>
              <a:rPr lang="fa-IR" dirty="0" err="1">
                <a:latin typeface="Arial" panose="020B0604020202020204" pitchFamily="34" charset="0"/>
                <a:cs typeface="Arial" panose="020B0604020202020204" pitchFamily="34" charset="0"/>
              </a:rPr>
              <a:t>آلارم</a:t>
            </a:r>
            <a:r>
              <a:rPr lang="fa-IR" dirty="0">
                <a:latin typeface="Arial" panose="020B0604020202020204" pitchFamily="34" charset="0"/>
                <a:cs typeface="Arial" panose="020B0604020202020204" pitchFamily="34" charset="0"/>
              </a:rPr>
              <a:t> به صدا در می آید. </a:t>
            </a:r>
            <a:r>
              <a:rPr lang="fa-IR" dirty="0" err="1">
                <a:latin typeface="Arial" panose="020B0604020202020204" pitchFamily="34" charset="0"/>
                <a:cs typeface="Arial" panose="020B0604020202020204" pitchFamily="34" charset="0"/>
              </a:rPr>
              <a:t>آلارم</a:t>
            </a:r>
            <a:r>
              <a:rPr lang="fa-IR" dirty="0">
                <a:latin typeface="Arial" panose="020B0604020202020204" pitchFamily="34" charset="0"/>
                <a:cs typeface="Arial" panose="020B0604020202020204" pitchFamily="34" charset="0"/>
              </a:rPr>
              <a:t> ضد حریق بواسطه یک </a:t>
            </a:r>
            <a:r>
              <a:rPr lang="fa-IR" dirty="0" err="1">
                <a:latin typeface="Arial" panose="020B0604020202020204" pitchFamily="34" charset="0"/>
                <a:cs typeface="Arial" panose="020B0604020202020204" pitchFamily="34" charset="0"/>
              </a:rPr>
              <a:t>سنسور</a:t>
            </a:r>
            <a:r>
              <a:rPr lang="fa-IR" dirty="0">
                <a:latin typeface="Arial" panose="020B0604020202020204" pitchFamily="34" charset="0"/>
                <a:cs typeface="Arial" panose="020B0604020202020204" pitchFamily="34" charset="0"/>
              </a:rPr>
              <a:t> تشخیص دما در حرارت بالا با آژیر کشیدن کاربران را نسبت به اطفاء به موقع حریق مطلع می کند.</a:t>
            </a:r>
          </a:p>
          <a:p>
            <a:pPr algn="r" rtl="1"/>
            <a:r>
              <a:rPr lang="fa-IR" dirty="0">
                <a:latin typeface="Arial" panose="020B0604020202020204" pitchFamily="34" charset="0"/>
                <a:cs typeface="Arial" panose="020B0604020202020204" pitchFamily="34" charset="0"/>
              </a:rPr>
              <a:t>10. نقطه ضعف قفل دیجیتال </a:t>
            </a:r>
            <a:r>
              <a:rPr lang="fa-IR" dirty="0" err="1">
                <a:latin typeface="Arial" panose="020B0604020202020204" pitchFamily="34" charset="0"/>
                <a:cs typeface="Arial" panose="020B0604020202020204" pitchFamily="34" charset="0"/>
              </a:rPr>
              <a:t>سامسونگ</a:t>
            </a:r>
            <a:r>
              <a:rPr lang="fa-IR" dirty="0">
                <a:latin typeface="Arial" panose="020B0604020202020204" pitchFamily="34" charset="0"/>
                <a:cs typeface="Arial" panose="020B0604020202020204" pitchFamily="34" charset="0"/>
              </a:rPr>
              <a:t> عدم داشتن </a:t>
            </a:r>
            <a:r>
              <a:rPr lang="fa-IR" dirty="0" err="1">
                <a:latin typeface="Arial" panose="020B0604020202020204" pitchFamily="34" charset="0"/>
                <a:cs typeface="Arial" panose="020B0604020202020204" pitchFamily="34" charset="0"/>
              </a:rPr>
              <a:t>اپلیکیشن</a:t>
            </a:r>
            <a:r>
              <a:rPr lang="fa-IR" dirty="0">
                <a:latin typeface="Arial" panose="020B0604020202020204" pitchFamily="34" charset="0"/>
                <a:cs typeface="Arial" panose="020B0604020202020204" pitchFamily="34" charset="0"/>
              </a:rPr>
              <a:t> قابل ساپورت روی انواع گوشی هوشمند </a:t>
            </a:r>
            <a:r>
              <a:rPr lang="fa-IR" dirty="0" err="1">
                <a:latin typeface="Arial" panose="020B0604020202020204" pitchFamily="34" charset="0"/>
                <a:cs typeface="Arial" panose="020B0604020202020204" pitchFamily="34" charset="0"/>
              </a:rPr>
              <a:t>سامسونگ</a:t>
            </a:r>
            <a:r>
              <a:rPr lang="fa-IR" dirty="0">
                <a:latin typeface="Arial" panose="020B0604020202020204" pitchFamily="34" charset="0"/>
                <a:cs typeface="Arial" panose="020B0604020202020204" pitchFamily="34" charset="0"/>
              </a:rPr>
              <a:t> است. </a:t>
            </a:r>
          </a:p>
          <a:p>
            <a:pPr algn="r" rtl="1"/>
            <a:r>
              <a:rPr lang="fa-IR" dirty="0">
                <a:latin typeface="Arial" panose="020B0604020202020204" pitchFamily="34" charset="0"/>
                <a:cs typeface="Arial" panose="020B0604020202020204" pitchFamily="34" charset="0"/>
              </a:rPr>
              <a:t>11. منبع تغذیه قفل هوشمند </a:t>
            </a:r>
            <a:r>
              <a:rPr lang="fa-IR" dirty="0" err="1">
                <a:latin typeface="Arial" panose="020B0604020202020204" pitchFamily="34" charset="0"/>
                <a:cs typeface="Arial" panose="020B0604020202020204" pitchFamily="34" charset="0"/>
              </a:rPr>
              <a:t>سامسونگ</a:t>
            </a:r>
            <a:r>
              <a:rPr lang="en-US" dirty="0">
                <a:latin typeface="Arial" panose="020B0604020202020204" pitchFamily="34" charset="0"/>
                <a:cs typeface="Arial" panose="020B0604020202020204" pitchFamily="34" charset="0"/>
              </a:rPr>
              <a:t>shs-p718 </a:t>
            </a:r>
            <a:r>
              <a:rPr lang="fa-IR" dirty="0">
                <a:latin typeface="Arial" panose="020B0604020202020204" pitchFamily="34" charset="0"/>
                <a:cs typeface="Arial" panose="020B0604020202020204" pitchFamily="34" charset="0"/>
              </a:rPr>
              <a:t> چهار عدد باتری قلمی استاندارد </a:t>
            </a:r>
            <a:r>
              <a:rPr lang="en-US" dirty="0">
                <a:latin typeface="Arial" panose="020B0604020202020204" pitchFamily="34" charset="0"/>
                <a:cs typeface="Arial" panose="020B0604020202020204" pitchFamily="34" charset="0"/>
              </a:rPr>
              <a:t> AA </a:t>
            </a:r>
            <a:r>
              <a:rPr lang="fa-IR" dirty="0">
                <a:latin typeface="Arial" panose="020B0604020202020204" pitchFamily="34" charset="0"/>
                <a:cs typeface="Arial" panose="020B0604020202020204" pitchFamily="34" charset="0"/>
              </a:rPr>
              <a:t>است که برای 10 بار استفاده در روز تا یک سال دوام می آورد. در صورت مشاهده </a:t>
            </a:r>
            <a:r>
              <a:rPr lang="fa-IR" dirty="0" err="1">
                <a:latin typeface="Arial" panose="020B0604020202020204" pitchFamily="34" charset="0"/>
                <a:cs typeface="Arial" panose="020B0604020202020204" pitchFamily="34" charset="0"/>
              </a:rPr>
              <a:t>آلارم</a:t>
            </a:r>
            <a:r>
              <a:rPr lang="fa-IR" dirty="0">
                <a:latin typeface="Arial" panose="020B0604020202020204" pitchFamily="34" charset="0"/>
                <a:cs typeface="Arial" panose="020B0604020202020204" pitchFamily="34" charset="0"/>
              </a:rPr>
              <a:t> اتمام باتری که یک هفته قبل از تمام شدن باتری به نمایش در می آید می بایست باتری را تعویض نمایید. در غیر اینصورت می توانید از طریق یک باتری کتابی 9 </a:t>
            </a:r>
            <a:r>
              <a:rPr lang="fa-IR" dirty="0" err="1">
                <a:latin typeface="Arial" panose="020B0604020202020204" pitchFamily="34" charset="0"/>
                <a:cs typeface="Arial" panose="020B0604020202020204" pitchFamily="34" charset="0"/>
              </a:rPr>
              <a:t>ولتی</a:t>
            </a:r>
            <a:r>
              <a:rPr lang="fa-IR" dirty="0">
                <a:latin typeface="Arial" panose="020B0604020202020204" pitchFamily="34" charset="0"/>
                <a:cs typeface="Arial" panose="020B0604020202020204" pitchFamily="34" charset="0"/>
              </a:rPr>
              <a:t> به راحتی از بیرون قفل آن را به طور موقت </a:t>
            </a:r>
            <a:r>
              <a:rPr lang="fa-IR" dirty="0" err="1">
                <a:latin typeface="Arial" panose="020B0604020202020204" pitchFamily="34" charset="0"/>
                <a:cs typeface="Arial" panose="020B0604020202020204" pitchFamily="34" charset="0"/>
              </a:rPr>
              <a:t>شارژ</a:t>
            </a:r>
            <a:r>
              <a:rPr lang="fa-IR" dirty="0">
                <a:latin typeface="Arial" panose="020B0604020202020204" pitchFamily="34" charset="0"/>
                <a:cs typeface="Arial" panose="020B0604020202020204" pitchFamily="34" charset="0"/>
              </a:rPr>
              <a:t> نمایید.</a:t>
            </a:r>
          </a:p>
          <a:p>
            <a:pPr marL="342900" indent="-342900" algn="r" rtl="1">
              <a:buFont typeface="+mj-lt"/>
              <a:buAutoNum type="arabicPeriod"/>
            </a:pPr>
            <a:endParaRPr lang="en-US"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E6B76C1C-B250-47D0-99FA-08B751DABED9}"/>
              </a:ext>
            </a:extLst>
          </p:cNvPr>
          <p:cNvSpPr txBox="1"/>
          <p:nvPr/>
        </p:nvSpPr>
        <p:spPr>
          <a:xfrm>
            <a:off x="4203164" y="6559396"/>
            <a:ext cx="2924175" cy="338554"/>
          </a:xfrm>
          <a:prstGeom prst="rect">
            <a:avLst/>
          </a:prstGeom>
          <a:noFill/>
        </p:spPr>
        <p:txBody>
          <a:bodyPr wrap="square" rtlCol="0">
            <a:spAutoFit/>
          </a:bodyPr>
          <a:lstStyle/>
          <a:p>
            <a:pPr algn="ctr"/>
            <a:r>
              <a:rPr lang="en-US" sz="1600" dirty="0">
                <a:solidFill>
                  <a:schemeClr val="bg1"/>
                </a:solidFill>
                <a:latin typeface="Montserrat SemiBold" panose="00000700000000000000" pitchFamily="2" charset="0"/>
                <a:ea typeface="Open Sans" panose="020B0606030504020204" pitchFamily="34" charset="0"/>
                <a:cs typeface="Open Sans" panose="020B0606030504020204" pitchFamily="34" charset="0"/>
              </a:rPr>
              <a:t>14</a:t>
            </a:r>
            <a:endParaRPr lang="fa-IR" sz="1600" dirty="0">
              <a:solidFill>
                <a:schemeClr val="bg1"/>
              </a:solidFill>
              <a:latin typeface="Montserrat SemiBold" panose="00000700000000000000" pitchFamily="2"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90753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47" name="Graphic 46">
            <a:extLst>
              <a:ext uri="{FF2B5EF4-FFF2-40B4-BE49-F238E27FC236}">
                <a16:creationId xmlns:a16="http://schemas.microsoft.com/office/drawing/2014/main" id="{DBD69E90-4C9B-494A-8729-99595961DEB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5400000" flipH="1">
            <a:off x="0" y="0"/>
            <a:ext cx="927099" cy="927099"/>
          </a:xfrm>
          <a:prstGeom prst="rect">
            <a:avLst/>
          </a:prstGeom>
        </p:spPr>
      </p:pic>
      <p:sp>
        <p:nvSpPr>
          <p:cNvPr id="37" name="TextBox 36">
            <a:extLst>
              <a:ext uri="{FF2B5EF4-FFF2-40B4-BE49-F238E27FC236}">
                <a16:creationId xmlns:a16="http://schemas.microsoft.com/office/drawing/2014/main" id="{9DD6B23A-1715-4B04-9A1C-D953BD3917BD}"/>
              </a:ext>
            </a:extLst>
          </p:cNvPr>
          <p:cNvSpPr txBox="1"/>
          <p:nvPr/>
        </p:nvSpPr>
        <p:spPr>
          <a:xfrm>
            <a:off x="4533900" y="360596"/>
            <a:ext cx="6863508" cy="707886"/>
          </a:xfrm>
          <a:prstGeom prst="rect">
            <a:avLst/>
          </a:prstGeom>
          <a:noFill/>
        </p:spPr>
        <p:txBody>
          <a:bodyPr wrap="square" rtlCol="0">
            <a:spAutoFit/>
          </a:bodyPr>
          <a:lstStyle/>
          <a:p>
            <a:pPr algn="r" rtl="1"/>
            <a:r>
              <a:rPr lang="fa-IR" sz="4000" b="1" dirty="0">
                <a:solidFill>
                  <a:srgbClr val="228CC1"/>
                </a:solidFill>
              </a:rPr>
              <a:t>مسائل </a:t>
            </a:r>
            <a:r>
              <a:rPr lang="fa-IR" sz="4000" b="1" dirty="0" err="1">
                <a:solidFill>
                  <a:srgbClr val="228CC1"/>
                </a:solidFill>
              </a:rPr>
              <a:t>ارضای</a:t>
            </a:r>
            <a:r>
              <a:rPr lang="fa-IR" sz="4000" b="1" dirty="0">
                <a:solidFill>
                  <a:srgbClr val="228CC1"/>
                </a:solidFill>
              </a:rPr>
              <a:t> محدودیت در قفل هوشمند</a:t>
            </a:r>
          </a:p>
        </p:txBody>
      </p:sp>
      <p:grpSp>
        <p:nvGrpSpPr>
          <p:cNvPr id="38" name="Graphic 19">
            <a:extLst>
              <a:ext uri="{FF2B5EF4-FFF2-40B4-BE49-F238E27FC236}">
                <a16:creationId xmlns:a16="http://schemas.microsoft.com/office/drawing/2014/main" id="{3A0251D1-3F89-4A05-88CE-FAC023EC078D}"/>
              </a:ext>
            </a:extLst>
          </p:cNvPr>
          <p:cNvGrpSpPr/>
          <p:nvPr/>
        </p:nvGrpSpPr>
        <p:grpSpPr>
          <a:xfrm>
            <a:off x="11397408" y="573722"/>
            <a:ext cx="353377" cy="353377"/>
            <a:chOff x="11233875" y="520724"/>
            <a:chExt cx="353377" cy="353377"/>
          </a:xfrm>
          <a:solidFill>
            <a:schemeClr val="bg1"/>
          </a:solidFill>
        </p:grpSpPr>
        <p:sp>
          <p:nvSpPr>
            <p:cNvPr id="39" name="Freeform: Shape 38">
              <a:extLst>
                <a:ext uri="{FF2B5EF4-FFF2-40B4-BE49-F238E27FC236}">
                  <a16:creationId xmlns:a16="http://schemas.microsoft.com/office/drawing/2014/main" id="{EBD96DD1-00E5-49BB-9E8B-947AA87FF804}"/>
                </a:ext>
              </a:extLst>
            </p:cNvPr>
            <p:cNvSpPr/>
            <p:nvPr/>
          </p:nvSpPr>
          <p:spPr>
            <a:xfrm>
              <a:off x="11233875" y="582636"/>
              <a:ext cx="51435" cy="230505"/>
            </a:xfrm>
            <a:custGeom>
              <a:avLst/>
              <a:gdLst>
                <a:gd name="connsiteX0" fmla="*/ 25718 w 51435"/>
                <a:gd name="connsiteY0" fmla="*/ 0 h 230505"/>
                <a:gd name="connsiteX1" fmla="*/ 0 w 51435"/>
                <a:gd name="connsiteY1" fmla="*/ 25717 h 230505"/>
                <a:gd name="connsiteX2" fmla="*/ 0 w 51435"/>
                <a:gd name="connsiteY2" fmla="*/ 204788 h 230505"/>
                <a:gd name="connsiteX3" fmla="*/ 25718 w 51435"/>
                <a:gd name="connsiteY3" fmla="*/ 230505 h 230505"/>
                <a:gd name="connsiteX4" fmla="*/ 51435 w 51435"/>
                <a:gd name="connsiteY4" fmla="*/ 204788 h 230505"/>
                <a:gd name="connsiteX5" fmla="*/ 51435 w 51435"/>
                <a:gd name="connsiteY5" fmla="*/ 25717 h 230505"/>
                <a:gd name="connsiteX6" fmla="*/ 25718 w 51435"/>
                <a:gd name="connsiteY6" fmla="*/ 0 h 230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5" h="230505">
                  <a:moveTo>
                    <a:pt x="25718" y="0"/>
                  </a:moveTo>
                  <a:cubicBezTo>
                    <a:pt x="11430" y="0"/>
                    <a:pt x="0" y="11430"/>
                    <a:pt x="0" y="25717"/>
                  </a:cubicBezTo>
                  <a:lnTo>
                    <a:pt x="0" y="204788"/>
                  </a:lnTo>
                  <a:cubicBezTo>
                    <a:pt x="0" y="219075"/>
                    <a:pt x="11430" y="230505"/>
                    <a:pt x="25718" y="230505"/>
                  </a:cubicBezTo>
                  <a:cubicBezTo>
                    <a:pt x="40005" y="230505"/>
                    <a:pt x="51435" y="219075"/>
                    <a:pt x="51435" y="204788"/>
                  </a:cubicBezTo>
                  <a:lnTo>
                    <a:pt x="51435" y="25717"/>
                  </a:lnTo>
                  <a:cubicBezTo>
                    <a:pt x="51435" y="11430"/>
                    <a:pt x="40005" y="0"/>
                    <a:pt x="25718" y="0"/>
                  </a:cubicBezTo>
                  <a:close/>
                </a:path>
              </a:pathLst>
            </a:custGeom>
            <a:grpFill/>
            <a:ln w="9525" cap="flat">
              <a:noFill/>
              <a:prstDash val="solid"/>
              <a:miter/>
            </a:ln>
          </p:spPr>
          <p:txBody>
            <a:bodyPr rtlCol="0" anchor="ctr"/>
            <a:lstStyle/>
            <a:p>
              <a:endParaRPr lang="en-ID"/>
            </a:p>
          </p:txBody>
        </p:sp>
        <p:sp>
          <p:nvSpPr>
            <p:cNvPr id="40" name="Freeform: Shape 39">
              <a:extLst>
                <a:ext uri="{FF2B5EF4-FFF2-40B4-BE49-F238E27FC236}">
                  <a16:creationId xmlns:a16="http://schemas.microsoft.com/office/drawing/2014/main" id="{53601823-B9FB-42CA-AAD7-F6877053811D}"/>
                </a:ext>
              </a:extLst>
            </p:cNvPr>
            <p:cNvSpPr/>
            <p:nvPr/>
          </p:nvSpPr>
          <p:spPr>
            <a:xfrm>
              <a:off x="11434852" y="582636"/>
              <a:ext cx="51434" cy="230505"/>
            </a:xfrm>
            <a:custGeom>
              <a:avLst/>
              <a:gdLst>
                <a:gd name="connsiteX0" fmla="*/ 25717 w 51434"/>
                <a:gd name="connsiteY0" fmla="*/ 0 h 230505"/>
                <a:gd name="connsiteX1" fmla="*/ 0 w 51434"/>
                <a:gd name="connsiteY1" fmla="*/ 25717 h 230505"/>
                <a:gd name="connsiteX2" fmla="*/ 0 w 51434"/>
                <a:gd name="connsiteY2" fmla="*/ 204788 h 230505"/>
                <a:gd name="connsiteX3" fmla="*/ 25717 w 51434"/>
                <a:gd name="connsiteY3" fmla="*/ 230505 h 230505"/>
                <a:gd name="connsiteX4" fmla="*/ 51435 w 51434"/>
                <a:gd name="connsiteY4" fmla="*/ 204788 h 230505"/>
                <a:gd name="connsiteX5" fmla="*/ 51435 w 51434"/>
                <a:gd name="connsiteY5" fmla="*/ 25717 h 230505"/>
                <a:gd name="connsiteX6" fmla="*/ 25717 w 51434"/>
                <a:gd name="connsiteY6" fmla="*/ 0 h 230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4" h="230505">
                  <a:moveTo>
                    <a:pt x="25717" y="0"/>
                  </a:moveTo>
                  <a:cubicBezTo>
                    <a:pt x="11430" y="0"/>
                    <a:pt x="0" y="11430"/>
                    <a:pt x="0" y="25717"/>
                  </a:cubicBezTo>
                  <a:lnTo>
                    <a:pt x="0" y="204788"/>
                  </a:lnTo>
                  <a:cubicBezTo>
                    <a:pt x="0" y="219075"/>
                    <a:pt x="11430" y="230505"/>
                    <a:pt x="25717" y="230505"/>
                  </a:cubicBezTo>
                  <a:cubicBezTo>
                    <a:pt x="40005" y="230505"/>
                    <a:pt x="51435" y="219075"/>
                    <a:pt x="51435" y="204788"/>
                  </a:cubicBezTo>
                  <a:lnTo>
                    <a:pt x="51435" y="25717"/>
                  </a:lnTo>
                  <a:cubicBezTo>
                    <a:pt x="51435" y="11430"/>
                    <a:pt x="40005" y="0"/>
                    <a:pt x="25717" y="0"/>
                  </a:cubicBezTo>
                  <a:close/>
                </a:path>
              </a:pathLst>
            </a:custGeom>
            <a:grpFill/>
            <a:ln w="9525" cap="flat">
              <a:noFill/>
              <a:prstDash val="solid"/>
              <a:miter/>
            </a:ln>
          </p:spPr>
          <p:txBody>
            <a:bodyPr rtlCol="0" anchor="ctr"/>
            <a:lstStyle/>
            <a:p>
              <a:endParaRPr lang="en-ID"/>
            </a:p>
          </p:txBody>
        </p:sp>
        <p:sp>
          <p:nvSpPr>
            <p:cNvPr id="45" name="Freeform: Shape 44">
              <a:extLst>
                <a:ext uri="{FF2B5EF4-FFF2-40B4-BE49-F238E27FC236}">
                  <a16:creationId xmlns:a16="http://schemas.microsoft.com/office/drawing/2014/main" id="{D5999786-E562-4417-B839-7B2846BAB86C}"/>
                </a:ext>
              </a:extLst>
            </p:cNvPr>
            <p:cNvSpPr/>
            <p:nvPr/>
          </p:nvSpPr>
          <p:spPr>
            <a:xfrm>
              <a:off x="11535817" y="630261"/>
              <a:ext cx="51434" cy="134302"/>
            </a:xfrm>
            <a:custGeom>
              <a:avLst/>
              <a:gdLst>
                <a:gd name="connsiteX0" fmla="*/ 25718 w 51434"/>
                <a:gd name="connsiteY0" fmla="*/ 0 h 134302"/>
                <a:gd name="connsiteX1" fmla="*/ 0 w 51434"/>
                <a:gd name="connsiteY1" fmla="*/ 25717 h 134302"/>
                <a:gd name="connsiteX2" fmla="*/ 0 w 51434"/>
                <a:gd name="connsiteY2" fmla="*/ 108585 h 134302"/>
                <a:gd name="connsiteX3" fmla="*/ 25718 w 51434"/>
                <a:gd name="connsiteY3" fmla="*/ 134303 h 134302"/>
                <a:gd name="connsiteX4" fmla="*/ 51435 w 51434"/>
                <a:gd name="connsiteY4" fmla="*/ 108585 h 134302"/>
                <a:gd name="connsiteX5" fmla="*/ 51435 w 51434"/>
                <a:gd name="connsiteY5" fmla="*/ 25717 h 134302"/>
                <a:gd name="connsiteX6" fmla="*/ 25718 w 51434"/>
                <a:gd name="connsiteY6" fmla="*/ 0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4" h="134302">
                  <a:moveTo>
                    <a:pt x="25718" y="0"/>
                  </a:moveTo>
                  <a:cubicBezTo>
                    <a:pt x="11430" y="0"/>
                    <a:pt x="0" y="11430"/>
                    <a:pt x="0" y="25717"/>
                  </a:cubicBezTo>
                  <a:lnTo>
                    <a:pt x="0" y="108585"/>
                  </a:lnTo>
                  <a:cubicBezTo>
                    <a:pt x="0" y="122873"/>
                    <a:pt x="11430" y="134303"/>
                    <a:pt x="25718" y="134303"/>
                  </a:cubicBezTo>
                  <a:cubicBezTo>
                    <a:pt x="40005" y="134303"/>
                    <a:pt x="51435" y="122873"/>
                    <a:pt x="51435" y="108585"/>
                  </a:cubicBezTo>
                  <a:lnTo>
                    <a:pt x="51435" y="25717"/>
                  </a:lnTo>
                  <a:cubicBezTo>
                    <a:pt x="51435" y="11430"/>
                    <a:pt x="40005" y="0"/>
                    <a:pt x="25718" y="0"/>
                  </a:cubicBezTo>
                  <a:close/>
                </a:path>
              </a:pathLst>
            </a:custGeom>
            <a:grpFill/>
            <a:ln w="9525" cap="flat">
              <a:noFill/>
              <a:prstDash val="solid"/>
              <a:miter/>
            </a:ln>
          </p:spPr>
          <p:txBody>
            <a:bodyPr rtlCol="0" anchor="ctr"/>
            <a:lstStyle/>
            <a:p>
              <a:endParaRPr lang="en-ID"/>
            </a:p>
          </p:txBody>
        </p:sp>
        <p:sp>
          <p:nvSpPr>
            <p:cNvPr id="49" name="Freeform: Shape 48">
              <a:extLst>
                <a:ext uri="{FF2B5EF4-FFF2-40B4-BE49-F238E27FC236}">
                  <a16:creationId xmlns:a16="http://schemas.microsoft.com/office/drawing/2014/main" id="{311F18D7-C522-485A-8C9C-19D0FB79A93D}"/>
                </a:ext>
              </a:extLst>
            </p:cNvPr>
            <p:cNvSpPr/>
            <p:nvPr/>
          </p:nvSpPr>
          <p:spPr>
            <a:xfrm>
              <a:off x="11334840" y="520724"/>
              <a:ext cx="51434" cy="353377"/>
            </a:xfrm>
            <a:custGeom>
              <a:avLst/>
              <a:gdLst>
                <a:gd name="connsiteX0" fmla="*/ 25717 w 51434"/>
                <a:gd name="connsiteY0" fmla="*/ 0 h 353377"/>
                <a:gd name="connsiteX1" fmla="*/ 0 w 51434"/>
                <a:gd name="connsiteY1" fmla="*/ 25718 h 353377"/>
                <a:gd name="connsiteX2" fmla="*/ 0 w 51434"/>
                <a:gd name="connsiteY2" fmla="*/ 327660 h 353377"/>
                <a:gd name="connsiteX3" fmla="*/ 25717 w 51434"/>
                <a:gd name="connsiteY3" fmla="*/ 353378 h 353377"/>
                <a:gd name="connsiteX4" fmla="*/ 51435 w 51434"/>
                <a:gd name="connsiteY4" fmla="*/ 327660 h 353377"/>
                <a:gd name="connsiteX5" fmla="*/ 51435 w 51434"/>
                <a:gd name="connsiteY5" fmla="*/ 25718 h 353377"/>
                <a:gd name="connsiteX6" fmla="*/ 25717 w 51434"/>
                <a:gd name="connsiteY6" fmla="*/ 0 h 353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4" h="353377">
                  <a:moveTo>
                    <a:pt x="25717" y="0"/>
                  </a:moveTo>
                  <a:cubicBezTo>
                    <a:pt x="11430" y="0"/>
                    <a:pt x="0" y="11430"/>
                    <a:pt x="0" y="25718"/>
                  </a:cubicBezTo>
                  <a:lnTo>
                    <a:pt x="0" y="327660"/>
                  </a:lnTo>
                  <a:cubicBezTo>
                    <a:pt x="0" y="341948"/>
                    <a:pt x="11430" y="353378"/>
                    <a:pt x="25717" y="353378"/>
                  </a:cubicBezTo>
                  <a:cubicBezTo>
                    <a:pt x="40005" y="353378"/>
                    <a:pt x="51435" y="341948"/>
                    <a:pt x="51435" y="327660"/>
                  </a:cubicBezTo>
                  <a:lnTo>
                    <a:pt x="51435" y="25718"/>
                  </a:lnTo>
                  <a:cubicBezTo>
                    <a:pt x="51435" y="11430"/>
                    <a:pt x="39052" y="0"/>
                    <a:pt x="25717" y="0"/>
                  </a:cubicBezTo>
                  <a:close/>
                </a:path>
              </a:pathLst>
            </a:custGeom>
            <a:grpFill/>
            <a:ln w="9525" cap="flat">
              <a:noFill/>
              <a:prstDash val="solid"/>
              <a:miter/>
            </a:ln>
          </p:spPr>
          <p:txBody>
            <a:bodyPr rtlCol="0" anchor="ctr"/>
            <a:lstStyle/>
            <a:p>
              <a:endParaRPr lang="en-ID"/>
            </a:p>
          </p:txBody>
        </p:sp>
      </p:grpSp>
      <p:sp>
        <p:nvSpPr>
          <p:cNvPr id="2" name="Rectangle: Single Corner Rounded 1">
            <a:extLst>
              <a:ext uri="{FF2B5EF4-FFF2-40B4-BE49-F238E27FC236}">
                <a16:creationId xmlns:a16="http://schemas.microsoft.com/office/drawing/2014/main" id="{3F0ADF95-9D14-4CF3-91BE-168AE63C8E20}"/>
              </a:ext>
            </a:extLst>
          </p:cNvPr>
          <p:cNvSpPr/>
          <p:nvPr/>
        </p:nvSpPr>
        <p:spPr>
          <a:xfrm>
            <a:off x="9954327" y="3050757"/>
            <a:ext cx="2237673" cy="3807243"/>
          </a:xfrm>
          <a:prstGeom prst="round1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latin typeface="Arial" panose="020B0604020202020204" pitchFamily="34" charset="0"/>
                <a:cs typeface="Arial" panose="020B0604020202020204" pitchFamily="34" charset="0"/>
              </a:rPr>
              <a:t>پیچیدگی رمز عبور:</a:t>
            </a:r>
            <a:endParaRPr lang="fa-IR" dirty="0">
              <a:latin typeface="Arial" panose="020B0604020202020204" pitchFamily="34" charset="0"/>
              <a:cs typeface="Arial" panose="020B0604020202020204" pitchFamily="34" charset="0"/>
            </a:endParaRPr>
          </a:p>
          <a:p>
            <a:pPr algn="ctr"/>
            <a:r>
              <a:rPr lang="fa-IR" b="1" dirty="0">
                <a:latin typeface="Arial" panose="020B0604020202020204" pitchFamily="34" charset="0"/>
                <a:cs typeface="Arial" panose="020B0604020202020204" pitchFamily="34" charset="0"/>
              </a:rPr>
              <a:t>محدودیت:</a:t>
            </a:r>
            <a:r>
              <a:rPr lang="fa-IR" dirty="0">
                <a:latin typeface="Arial" panose="020B0604020202020204" pitchFamily="34" charset="0"/>
                <a:cs typeface="Arial" panose="020B0604020202020204" pitchFamily="34" charset="0"/>
              </a:rPr>
              <a:t> تعیین پیچیدگی </a:t>
            </a:r>
            <a:r>
              <a:rPr lang="fa-IR" dirty="0" err="1">
                <a:latin typeface="Arial" panose="020B0604020202020204" pitchFamily="34" charset="0"/>
                <a:cs typeface="Arial" panose="020B0604020202020204" pitchFamily="34" charset="0"/>
              </a:rPr>
              <a:t>حداقلی</a:t>
            </a:r>
            <a:r>
              <a:rPr lang="fa-IR" dirty="0">
                <a:latin typeface="Arial" panose="020B0604020202020204" pitchFamily="34" charset="0"/>
                <a:cs typeface="Arial" panose="020B0604020202020204" pitchFamily="34" charset="0"/>
              </a:rPr>
              <a:t> برای رمز عبور، از جمله استفاده از حروف بزرگ و کوچک، اعداد، و نمادها.</a:t>
            </a:r>
          </a:p>
          <a:p>
            <a:pPr algn="ctr"/>
            <a:r>
              <a:rPr lang="fa-IR" b="1" dirty="0">
                <a:latin typeface="Arial" panose="020B0604020202020204" pitchFamily="34" charset="0"/>
                <a:cs typeface="Arial" panose="020B0604020202020204" pitchFamily="34" charset="0"/>
              </a:rPr>
              <a:t>راه حل: </a:t>
            </a:r>
            <a:r>
              <a:rPr lang="fa-IR" dirty="0">
                <a:latin typeface="Arial" panose="020B0604020202020204" pitchFamily="34" charset="0"/>
                <a:cs typeface="Arial" panose="020B0604020202020204" pitchFamily="34" charset="0"/>
              </a:rPr>
              <a:t>اطمینان از اینکه کاربران رمز عبور های قوی و مقاوم برای حملات باشند.</a:t>
            </a:r>
          </a:p>
          <a:p>
            <a:pPr algn="ctr"/>
            <a:r>
              <a:rPr lang="fa-IR" dirty="0">
                <a:latin typeface="Arial" panose="020B0604020202020204" pitchFamily="34" charset="0"/>
                <a:cs typeface="Arial" panose="020B0604020202020204" pitchFamily="34" charset="0"/>
              </a:rPr>
              <a:t>   </a:t>
            </a:r>
          </a:p>
        </p:txBody>
      </p:sp>
      <p:sp>
        <p:nvSpPr>
          <p:cNvPr id="15" name="Rectangle: Single Corner Rounded 14">
            <a:extLst>
              <a:ext uri="{FF2B5EF4-FFF2-40B4-BE49-F238E27FC236}">
                <a16:creationId xmlns:a16="http://schemas.microsoft.com/office/drawing/2014/main" id="{721573F1-21F7-46D8-90DD-7BF2EEFC4933}"/>
              </a:ext>
            </a:extLst>
          </p:cNvPr>
          <p:cNvSpPr/>
          <p:nvPr/>
        </p:nvSpPr>
        <p:spPr>
          <a:xfrm flipH="1">
            <a:off x="0" y="3050756"/>
            <a:ext cx="2237674" cy="3807244"/>
          </a:xfrm>
          <a:prstGeom prst="round1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t>حفاظت از اطلاعات شخصی:</a:t>
            </a:r>
          </a:p>
          <a:p>
            <a:pPr algn="ctr"/>
            <a:r>
              <a:rPr lang="fa-IR" b="1" dirty="0"/>
              <a:t>محدودیت: </a:t>
            </a:r>
            <a:r>
              <a:rPr lang="fa-IR" dirty="0"/>
              <a:t>حفظ حریم خصوصی اطلاعات شخصی مانند اثر انگشت یا تصویر چهره.</a:t>
            </a:r>
          </a:p>
          <a:p>
            <a:pPr algn="ctr"/>
            <a:r>
              <a:rPr lang="fa-IR" b="1" dirty="0"/>
              <a:t>راه حل: </a:t>
            </a:r>
            <a:r>
              <a:rPr lang="fa-IR" dirty="0"/>
              <a:t>استفاده از </a:t>
            </a:r>
            <a:r>
              <a:rPr lang="fa-IR" dirty="0" err="1"/>
              <a:t>الگوریتم</a:t>
            </a:r>
            <a:r>
              <a:rPr lang="fa-IR" dirty="0"/>
              <a:t>‌ ها و فناوری ‌های امنیتی جهت محافظت از اطلاعات شخصی. </a:t>
            </a:r>
          </a:p>
        </p:txBody>
      </p:sp>
      <p:sp>
        <p:nvSpPr>
          <p:cNvPr id="16" name="Rectangle: Single Corner Rounded 15">
            <a:extLst>
              <a:ext uri="{FF2B5EF4-FFF2-40B4-BE49-F238E27FC236}">
                <a16:creationId xmlns:a16="http://schemas.microsoft.com/office/drawing/2014/main" id="{453E72D1-3D10-483E-B4E9-D1D0FDCD74CD}"/>
              </a:ext>
            </a:extLst>
          </p:cNvPr>
          <p:cNvSpPr/>
          <p:nvPr/>
        </p:nvSpPr>
        <p:spPr>
          <a:xfrm flipH="1">
            <a:off x="7633182" y="3050756"/>
            <a:ext cx="2237673" cy="3807243"/>
          </a:xfrm>
          <a:prstGeom prst="round1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b="1" dirty="0"/>
              <a:t>مدیریت دسترسی:</a:t>
            </a:r>
          </a:p>
          <a:p>
            <a:pPr algn="ctr"/>
            <a:r>
              <a:rPr lang="fa-IR" b="1" dirty="0"/>
              <a:t>محدودیت:</a:t>
            </a:r>
            <a:r>
              <a:rPr lang="fa-IR" dirty="0"/>
              <a:t> تعیین دقیق دسترسی‌ ها و مجوزهای مرتبط با هر کاربر یا دستگاه.</a:t>
            </a:r>
          </a:p>
          <a:p>
            <a:pPr algn="ctr"/>
            <a:r>
              <a:rPr lang="fa-IR" b="1" dirty="0"/>
              <a:t>راه حل: </a:t>
            </a:r>
            <a:r>
              <a:rPr lang="fa-IR" dirty="0"/>
              <a:t>ایجاد نقش ‌ها و مجوزهای مناسب برای مدیریت دسترسی به اطلاعات و عملیات مختلف.</a:t>
            </a:r>
          </a:p>
          <a:p>
            <a:pPr algn="ctr"/>
            <a:endParaRPr lang="fa-IR" dirty="0"/>
          </a:p>
          <a:p>
            <a:pPr algn="ctr"/>
            <a:endParaRPr lang="fa-IR" dirty="0"/>
          </a:p>
        </p:txBody>
      </p:sp>
      <p:sp>
        <p:nvSpPr>
          <p:cNvPr id="17" name="Rectangle: Single Corner Rounded 16">
            <a:extLst>
              <a:ext uri="{FF2B5EF4-FFF2-40B4-BE49-F238E27FC236}">
                <a16:creationId xmlns:a16="http://schemas.microsoft.com/office/drawing/2014/main" id="{6BE9DE0D-69FA-4AD9-AA5A-3245C995487B}"/>
              </a:ext>
            </a:extLst>
          </p:cNvPr>
          <p:cNvSpPr/>
          <p:nvPr/>
        </p:nvSpPr>
        <p:spPr>
          <a:xfrm>
            <a:off x="2321143" y="3050756"/>
            <a:ext cx="2237674" cy="3807243"/>
          </a:xfrm>
          <a:prstGeom prst="round1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b="1" dirty="0"/>
              <a:t>حفاظت در برابر حملات فیزیکی:</a:t>
            </a:r>
          </a:p>
          <a:p>
            <a:pPr algn="ctr" rtl="1"/>
            <a:r>
              <a:rPr lang="fa-IR" b="1" dirty="0"/>
              <a:t>محدودیت:</a:t>
            </a:r>
            <a:r>
              <a:rPr lang="fa-IR" dirty="0"/>
              <a:t> مقاومت قفل در برابر حملات فیزیکی مانند تلاش‌ های نیرویی برای باز کردن قفل.</a:t>
            </a:r>
          </a:p>
          <a:p>
            <a:pPr algn="ctr" rtl="1"/>
            <a:r>
              <a:rPr lang="fa-IR" b="1" dirty="0"/>
              <a:t>راه حل: </a:t>
            </a:r>
            <a:r>
              <a:rPr lang="fa-IR" dirty="0"/>
              <a:t>استفاده از مواد مقاوم، ساختار ایمن، و سیستم‌ های هشدار و نظارت.</a:t>
            </a:r>
          </a:p>
          <a:p>
            <a:pPr algn="ctr" rtl="1"/>
            <a:endParaRPr lang="fa-IR" dirty="0"/>
          </a:p>
        </p:txBody>
      </p:sp>
      <p:sp>
        <p:nvSpPr>
          <p:cNvPr id="3" name="Rectangle: Top Corners Rounded 2">
            <a:extLst>
              <a:ext uri="{FF2B5EF4-FFF2-40B4-BE49-F238E27FC236}">
                <a16:creationId xmlns:a16="http://schemas.microsoft.com/office/drawing/2014/main" id="{AB6F2ACA-A92B-4280-B642-CABE2F7A65F1}"/>
              </a:ext>
            </a:extLst>
          </p:cNvPr>
          <p:cNvSpPr/>
          <p:nvPr/>
        </p:nvSpPr>
        <p:spPr>
          <a:xfrm>
            <a:off x="4642286" y="3050756"/>
            <a:ext cx="2907427" cy="3807244"/>
          </a:xfrm>
          <a:prstGeom prst="round2Same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b="1" dirty="0"/>
              <a:t>قابلیت برخورد با فرامین دور زدن امنیتی:</a:t>
            </a:r>
          </a:p>
          <a:p>
            <a:pPr algn="ctr" rtl="1"/>
            <a:r>
              <a:rPr lang="fa-IR" b="1" dirty="0"/>
              <a:t>محدودیت:</a:t>
            </a:r>
            <a:r>
              <a:rPr lang="fa-IR" dirty="0"/>
              <a:t> اطمینان از اینکه قفل هوشمند قابلیت مقاومت در برابر تلاش‌ های دور زدن امنیتی را دارد.</a:t>
            </a:r>
          </a:p>
          <a:p>
            <a:pPr algn="ctr" rtl="1"/>
            <a:r>
              <a:rPr lang="fa-IR" b="1" dirty="0"/>
              <a:t>راه حل: </a:t>
            </a:r>
            <a:r>
              <a:rPr lang="fa-IR" dirty="0"/>
              <a:t>آزمایش مستمر قفل در برابر روش‌ های مختلف حمله و به‌ </a:t>
            </a:r>
            <a:r>
              <a:rPr lang="fa-IR" dirty="0" err="1"/>
              <a:t>روزرسانی</a:t>
            </a:r>
            <a:r>
              <a:rPr lang="fa-IR" dirty="0"/>
              <a:t> نرم ‌افزار و سخت ‌افزار به منظور افزایش مقاومت.</a:t>
            </a:r>
          </a:p>
          <a:p>
            <a:pPr algn="ctr" rtl="1"/>
            <a:r>
              <a:rPr lang="fa-IR" dirty="0"/>
              <a:t> </a:t>
            </a:r>
          </a:p>
        </p:txBody>
      </p:sp>
      <p:sp>
        <p:nvSpPr>
          <p:cNvPr id="20" name="TextBox 19">
            <a:extLst>
              <a:ext uri="{FF2B5EF4-FFF2-40B4-BE49-F238E27FC236}">
                <a16:creationId xmlns:a16="http://schemas.microsoft.com/office/drawing/2014/main" id="{141686E7-D166-4A56-B1FD-C8367C4E51FF}"/>
              </a:ext>
            </a:extLst>
          </p:cNvPr>
          <p:cNvSpPr txBox="1"/>
          <p:nvPr/>
        </p:nvSpPr>
        <p:spPr>
          <a:xfrm>
            <a:off x="4185409" y="6478831"/>
            <a:ext cx="2924175" cy="338554"/>
          </a:xfrm>
          <a:prstGeom prst="rect">
            <a:avLst/>
          </a:prstGeom>
          <a:noFill/>
        </p:spPr>
        <p:txBody>
          <a:bodyPr wrap="square" rtlCol="0">
            <a:spAutoFit/>
          </a:bodyPr>
          <a:lstStyle/>
          <a:p>
            <a:pPr algn="ctr"/>
            <a:r>
              <a:rPr lang="en-US" sz="1600" dirty="0">
                <a:solidFill>
                  <a:schemeClr val="bg1"/>
                </a:solidFill>
                <a:latin typeface="Montserrat SemiBold" panose="00000700000000000000" pitchFamily="2" charset="0"/>
                <a:ea typeface="Open Sans" panose="020B0606030504020204" pitchFamily="34" charset="0"/>
                <a:cs typeface="Open Sans" panose="020B0606030504020204" pitchFamily="34" charset="0"/>
              </a:rPr>
              <a:t>15</a:t>
            </a:r>
            <a:endParaRPr lang="fa-IR" sz="1600" dirty="0">
              <a:solidFill>
                <a:schemeClr val="bg1"/>
              </a:solidFill>
              <a:latin typeface="Montserrat SemiBold" panose="00000700000000000000" pitchFamily="2" charset="0"/>
              <a:ea typeface="Open Sans" panose="020B0606030504020204" pitchFamily="34" charset="0"/>
              <a:cs typeface="Open Sans" panose="020B0606030504020204" pitchFamily="34" charset="0"/>
            </a:endParaRPr>
          </a:p>
        </p:txBody>
      </p:sp>
      <p:sp>
        <p:nvSpPr>
          <p:cNvPr id="4" name="Rectangle 3">
            <a:extLst>
              <a:ext uri="{FF2B5EF4-FFF2-40B4-BE49-F238E27FC236}">
                <a16:creationId xmlns:a16="http://schemas.microsoft.com/office/drawing/2014/main" id="{C6C7CF1D-9102-4F9A-BCF1-063C4868D5DE}"/>
              </a:ext>
            </a:extLst>
          </p:cNvPr>
          <p:cNvSpPr/>
          <p:nvPr/>
        </p:nvSpPr>
        <p:spPr>
          <a:xfrm>
            <a:off x="0" y="1500326"/>
            <a:ext cx="12192000" cy="1118587"/>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t>مسائل </a:t>
            </a:r>
            <a:r>
              <a:rPr lang="fa-IR" dirty="0" err="1"/>
              <a:t>ارضای</a:t>
            </a:r>
            <a:r>
              <a:rPr lang="fa-IR" dirty="0"/>
              <a:t> محدودیت در قفل‌ های هوشمند به محدودیت ‌</a:t>
            </a:r>
            <a:r>
              <a:rPr lang="fa-IR" dirty="0" err="1"/>
              <a:t>هایی</a:t>
            </a:r>
            <a:r>
              <a:rPr lang="fa-IR" dirty="0"/>
              <a:t> اشاره دارند که باید در فرایند انتخاب و استفاده از رمز عبور، تشخیص هویت، و دیگر ویژگی ‌های امنیتی مرتبط با قفل هوشمند رعایت شوند. در زیر چند مسئله مرتبط با </a:t>
            </a:r>
            <a:r>
              <a:rPr lang="fa-IR" dirty="0" err="1"/>
              <a:t>ارضای</a:t>
            </a:r>
            <a:r>
              <a:rPr lang="fa-IR" dirty="0"/>
              <a:t> محدودیت در قفل ‌های هوشمند آورده شده است:</a:t>
            </a:r>
            <a:endParaRPr lang="en-US" dirty="0"/>
          </a:p>
        </p:txBody>
      </p:sp>
    </p:spTree>
    <p:extLst>
      <p:ext uri="{BB962C8B-B14F-4D97-AF65-F5344CB8AC3E}">
        <p14:creationId xmlns:p14="http://schemas.microsoft.com/office/powerpoint/2010/main" val="635653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47" name="Graphic 46">
            <a:extLst>
              <a:ext uri="{FF2B5EF4-FFF2-40B4-BE49-F238E27FC236}">
                <a16:creationId xmlns:a16="http://schemas.microsoft.com/office/drawing/2014/main" id="{DBD69E90-4C9B-494A-8729-99595961DEB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5400000" flipH="1">
            <a:off x="0" y="0"/>
            <a:ext cx="927099" cy="927099"/>
          </a:xfrm>
          <a:prstGeom prst="rect">
            <a:avLst/>
          </a:prstGeom>
        </p:spPr>
      </p:pic>
      <p:sp>
        <p:nvSpPr>
          <p:cNvPr id="37" name="TextBox 36">
            <a:extLst>
              <a:ext uri="{FF2B5EF4-FFF2-40B4-BE49-F238E27FC236}">
                <a16:creationId xmlns:a16="http://schemas.microsoft.com/office/drawing/2014/main" id="{9DD6B23A-1715-4B04-9A1C-D953BD3917BD}"/>
              </a:ext>
            </a:extLst>
          </p:cNvPr>
          <p:cNvSpPr txBox="1"/>
          <p:nvPr/>
        </p:nvSpPr>
        <p:spPr>
          <a:xfrm>
            <a:off x="4533900" y="360596"/>
            <a:ext cx="6863508" cy="707886"/>
          </a:xfrm>
          <a:prstGeom prst="rect">
            <a:avLst/>
          </a:prstGeom>
          <a:noFill/>
        </p:spPr>
        <p:txBody>
          <a:bodyPr wrap="square" rtlCol="0">
            <a:spAutoFit/>
          </a:bodyPr>
          <a:lstStyle/>
          <a:p>
            <a:pPr algn="r" rtl="1"/>
            <a:r>
              <a:rPr lang="fa-IR" sz="4000" b="1" dirty="0">
                <a:solidFill>
                  <a:srgbClr val="228CC1"/>
                </a:solidFill>
              </a:rPr>
              <a:t>عامل مبتنی بر حل مسئله انواع مسئله</a:t>
            </a:r>
          </a:p>
        </p:txBody>
      </p:sp>
      <p:grpSp>
        <p:nvGrpSpPr>
          <p:cNvPr id="38" name="Graphic 19">
            <a:extLst>
              <a:ext uri="{FF2B5EF4-FFF2-40B4-BE49-F238E27FC236}">
                <a16:creationId xmlns:a16="http://schemas.microsoft.com/office/drawing/2014/main" id="{3A0251D1-3F89-4A05-88CE-FAC023EC078D}"/>
              </a:ext>
            </a:extLst>
          </p:cNvPr>
          <p:cNvGrpSpPr/>
          <p:nvPr/>
        </p:nvGrpSpPr>
        <p:grpSpPr>
          <a:xfrm>
            <a:off x="11397408" y="573722"/>
            <a:ext cx="353377" cy="353377"/>
            <a:chOff x="11233875" y="520724"/>
            <a:chExt cx="353377" cy="353377"/>
          </a:xfrm>
          <a:solidFill>
            <a:schemeClr val="bg1"/>
          </a:solidFill>
        </p:grpSpPr>
        <p:sp>
          <p:nvSpPr>
            <p:cNvPr id="39" name="Freeform: Shape 38">
              <a:extLst>
                <a:ext uri="{FF2B5EF4-FFF2-40B4-BE49-F238E27FC236}">
                  <a16:creationId xmlns:a16="http://schemas.microsoft.com/office/drawing/2014/main" id="{EBD96DD1-00E5-49BB-9E8B-947AA87FF804}"/>
                </a:ext>
              </a:extLst>
            </p:cNvPr>
            <p:cNvSpPr/>
            <p:nvPr/>
          </p:nvSpPr>
          <p:spPr>
            <a:xfrm>
              <a:off x="11233875" y="582636"/>
              <a:ext cx="51435" cy="230505"/>
            </a:xfrm>
            <a:custGeom>
              <a:avLst/>
              <a:gdLst>
                <a:gd name="connsiteX0" fmla="*/ 25718 w 51435"/>
                <a:gd name="connsiteY0" fmla="*/ 0 h 230505"/>
                <a:gd name="connsiteX1" fmla="*/ 0 w 51435"/>
                <a:gd name="connsiteY1" fmla="*/ 25717 h 230505"/>
                <a:gd name="connsiteX2" fmla="*/ 0 w 51435"/>
                <a:gd name="connsiteY2" fmla="*/ 204788 h 230505"/>
                <a:gd name="connsiteX3" fmla="*/ 25718 w 51435"/>
                <a:gd name="connsiteY3" fmla="*/ 230505 h 230505"/>
                <a:gd name="connsiteX4" fmla="*/ 51435 w 51435"/>
                <a:gd name="connsiteY4" fmla="*/ 204788 h 230505"/>
                <a:gd name="connsiteX5" fmla="*/ 51435 w 51435"/>
                <a:gd name="connsiteY5" fmla="*/ 25717 h 230505"/>
                <a:gd name="connsiteX6" fmla="*/ 25718 w 51435"/>
                <a:gd name="connsiteY6" fmla="*/ 0 h 230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5" h="230505">
                  <a:moveTo>
                    <a:pt x="25718" y="0"/>
                  </a:moveTo>
                  <a:cubicBezTo>
                    <a:pt x="11430" y="0"/>
                    <a:pt x="0" y="11430"/>
                    <a:pt x="0" y="25717"/>
                  </a:cubicBezTo>
                  <a:lnTo>
                    <a:pt x="0" y="204788"/>
                  </a:lnTo>
                  <a:cubicBezTo>
                    <a:pt x="0" y="219075"/>
                    <a:pt x="11430" y="230505"/>
                    <a:pt x="25718" y="230505"/>
                  </a:cubicBezTo>
                  <a:cubicBezTo>
                    <a:pt x="40005" y="230505"/>
                    <a:pt x="51435" y="219075"/>
                    <a:pt x="51435" y="204788"/>
                  </a:cubicBezTo>
                  <a:lnTo>
                    <a:pt x="51435" y="25717"/>
                  </a:lnTo>
                  <a:cubicBezTo>
                    <a:pt x="51435" y="11430"/>
                    <a:pt x="40005" y="0"/>
                    <a:pt x="25718" y="0"/>
                  </a:cubicBezTo>
                  <a:close/>
                </a:path>
              </a:pathLst>
            </a:custGeom>
            <a:grpFill/>
            <a:ln w="9525" cap="flat">
              <a:noFill/>
              <a:prstDash val="solid"/>
              <a:miter/>
            </a:ln>
          </p:spPr>
          <p:txBody>
            <a:bodyPr rtlCol="0" anchor="ctr"/>
            <a:lstStyle/>
            <a:p>
              <a:endParaRPr lang="en-ID"/>
            </a:p>
          </p:txBody>
        </p:sp>
        <p:sp>
          <p:nvSpPr>
            <p:cNvPr id="40" name="Freeform: Shape 39">
              <a:extLst>
                <a:ext uri="{FF2B5EF4-FFF2-40B4-BE49-F238E27FC236}">
                  <a16:creationId xmlns:a16="http://schemas.microsoft.com/office/drawing/2014/main" id="{53601823-B9FB-42CA-AAD7-F6877053811D}"/>
                </a:ext>
              </a:extLst>
            </p:cNvPr>
            <p:cNvSpPr/>
            <p:nvPr/>
          </p:nvSpPr>
          <p:spPr>
            <a:xfrm>
              <a:off x="11434852" y="582636"/>
              <a:ext cx="51434" cy="230505"/>
            </a:xfrm>
            <a:custGeom>
              <a:avLst/>
              <a:gdLst>
                <a:gd name="connsiteX0" fmla="*/ 25717 w 51434"/>
                <a:gd name="connsiteY0" fmla="*/ 0 h 230505"/>
                <a:gd name="connsiteX1" fmla="*/ 0 w 51434"/>
                <a:gd name="connsiteY1" fmla="*/ 25717 h 230505"/>
                <a:gd name="connsiteX2" fmla="*/ 0 w 51434"/>
                <a:gd name="connsiteY2" fmla="*/ 204788 h 230505"/>
                <a:gd name="connsiteX3" fmla="*/ 25717 w 51434"/>
                <a:gd name="connsiteY3" fmla="*/ 230505 h 230505"/>
                <a:gd name="connsiteX4" fmla="*/ 51435 w 51434"/>
                <a:gd name="connsiteY4" fmla="*/ 204788 h 230505"/>
                <a:gd name="connsiteX5" fmla="*/ 51435 w 51434"/>
                <a:gd name="connsiteY5" fmla="*/ 25717 h 230505"/>
                <a:gd name="connsiteX6" fmla="*/ 25717 w 51434"/>
                <a:gd name="connsiteY6" fmla="*/ 0 h 230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4" h="230505">
                  <a:moveTo>
                    <a:pt x="25717" y="0"/>
                  </a:moveTo>
                  <a:cubicBezTo>
                    <a:pt x="11430" y="0"/>
                    <a:pt x="0" y="11430"/>
                    <a:pt x="0" y="25717"/>
                  </a:cubicBezTo>
                  <a:lnTo>
                    <a:pt x="0" y="204788"/>
                  </a:lnTo>
                  <a:cubicBezTo>
                    <a:pt x="0" y="219075"/>
                    <a:pt x="11430" y="230505"/>
                    <a:pt x="25717" y="230505"/>
                  </a:cubicBezTo>
                  <a:cubicBezTo>
                    <a:pt x="40005" y="230505"/>
                    <a:pt x="51435" y="219075"/>
                    <a:pt x="51435" y="204788"/>
                  </a:cubicBezTo>
                  <a:lnTo>
                    <a:pt x="51435" y="25717"/>
                  </a:lnTo>
                  <a:cubicBezTo>
                    <a:pt x="51435" y="11430"/>
                    <a:pt x="40005" y="0"/>
                    <a:pt x="25717" y="0"/>
                  </a:cubicBezTo>
                  <a:close/>
                </a:path>
              </a:pathLst>
            </a:custGeom>
            <a:grpFill/>
            <a:ln w="9525" cap="flat">
              <a:noFill/>
              <a:prstDash val="solid"/>
              <a:miter/>
            </a:ln>
          </p:spPr>
          <p:txBody>
            <a:bodyPr rtlCol="0" anchor="ctr"/>
            <a:lstStyle/>
            <a:p>
              <a:endParaRPr lang="en-ID"/>
            </a:p>
          </p:txBody>
        </p:sp>
        <p:sp>
          <p:nvSpPr>
            <p:cNvPr id="45" name="Freeform: Shape 44">
              <a:extLst>
                <a:ext uri="{FF2B5EF4-FFF2-40B4-BE49-F238E27FC236}">
                  <a16:creationId xmlns:a16="http://schemas.microsoft.com/office/drawing/2014/main" id="{D5999786-E562-4417-B839-7B2846BAB86C}"/>
                </a:ext>
              </a:extLst>
            </p:cNvPr>
            <p:cNvSpPr/>
            <p:nvPr/>
          </p:nvSpPr>
          <p:spPr>
            <a:xfrm>
              <a:off x="11535817" y="630261"/>
              <a:ext cx="51434" cy="134302"/>
            </a:xfrm>
            <a:custGeom>
              <a:avLst/>
              <a:gdLst>
                <a:gd name="connsiteX0" fmla="*/ 25718 w 51434"/>
                <a:gd name="connsiteY0" fmla="*/ 0 h 134302"/>
                <a:gd name="connsiteX1" fmla="*/ 0 w 51434"/>
                <a:gd name="connsiteY1" fmla="*/ 25717 h 134302"/>
                <a:gd name="connsiteX2" fmla="*/ 0 w 51434"/>
                <a:gd name="connsiteY2" fmla="*/ 108585 h 134302"/>
                <a:gd name="connsiteX3" fmla="*/ 25718 w 51434"/>
                <a:gd name="connsiteY3" fmla="*/ 134303 h 134302"/>
                <a:gd name="connsiteX4" fmla="*/ 51435 w 51434"/>
                <a:gd name="connsiteY4" fmla="*/ 108585 h 134302"/>
                <a:gd name="connsiteX5" fmla="*/ 51435 w 51434"/>
                <a:gd name="connsiteY5" fmla="*/ 25717 h 134302"/>
                <a:gd name="connsiteX6" fmla="*/ 25718 w 51434"/>
                <a:gd name="connsiteY6" fmla="*/ 0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4" h="134302">
                  <a:moveTo>
                    <a:pt x="25718" y="0"/>
                  </a:moveTo>
                  <a:cubicBezTo>
                    <a:pt x="11430" y="0"/>
                    <a:pt x="0" y="11430"/>
                    <a:pt x="0" y="25717"/>
                  </a:cubicBezTo>
                  <a:lnTo>
                    <a:pt x="0" y="108585"/>
                  </a:lnTo>
                  <a:cubicBezTo>
                    <a:pt x="0" y="122873"/>
                    <a:pt x="11430" y="134303"/>
                    <a:pt x="25718" y="134303"/>
                  </a:cubicBezTo>
                  <a:cubicBezTo>
                    <a:pt x="40005" y="134303"/>
                    <a:pt x="51435" y="122873"/>
                    <a:pt x="51435" y="108585"/>
                  </a:cubicBezTo>
                  <a:lnTo>
                    <a:pt x="51435" y="25717"/>
                  </a:lnTo>
                  <a:cubicBezTo>
                    <a:pt x="51435" y="11430"/>
                    <a:pt x="40005" y="0"/>
                    <a:pt x="25718" y="0"/>
                  </a:cubicBezTo>
                  <a:close/>
                </a:path>
              </a:pathLst>
            </a:custGeom>
            <a:grpFill/>
            <a:ln w="9525" cap="flat">
              <a:noFill/>
              <a:prstDash val="solid"/>
              <a:miter/>
            </a:ln>
          </p:spPr>
          <p:txBody>
            <a:bodyPr rtlCol="0" anchor="ctr"/>
            <a:lstStyle/>
            <a:p>
              <a:endParaRPr lang="en-ID"/>
            </a:p>
          </p:txBody>
        </p:sp>
        <p:sp>
          <p:nvSpPr>
            <p:cNvPr id="49" name="Freeform: Shape 48">
              <a:extLst>
                <a:ext uri="{FF2B5EF4-FFF2-40B4-BE49-F238E27FC236}">
                  <a16:creationId xmlns:a16="http://schemas.microsoft.com/office/drawing/2014/main" id="{311F18D7-C522-485A-8C9C-19D0FB79A93D}"/>
                </a:ext>
              </a:extLst>
            </p:cNvPr>
            <p:cNvSpPr/>
            <p:nvPr/>
          </p:nvSpPr>
          <p:spPr>
            <a:xfrm>
              <a:off x="11334840" y="520724"/>
              <a:ext cx="51434" cy="353377"/>
            </a:xfrm>
            <a:custGeom>
              <a:avLst/>
              <a:gdLst>
                <a:gd name="connsiteX0" fmla="*/ 25717 w 51434"/>
                <a:gd name="connsiteY0" fmla="*/ 0 h 353377"/>
                <a:gd name="connsiteX1" fmla="*/ 0 w 51434"/>
                <a:gd name="connsiteY1" fmla="*/ 25718 h 353377"/>
                <a:gd name="connsiteX2" fmla="*/ 0 w 51434"/>
                <a:gd name="connsiteY2" fmla="*/ 327660 h 353377"/>
                <a:gd name="connsiteX3" fmla="*/ 25717 w 51434"/>
                <a:gd name="connsiteY3" fmla="*/ 353378 h 353377"/>
                <a:gd name="connsiteX4" fmla="*/ 51435 w 51434"/>
                <a:gd name="connsiteY4" fmla="*/ 327660 h 353377"/>
                <a:gd name="connsiteX5" fmla="*/ 51435 w 51434"/>
                <a:gd name="connsiteY5" fmla="*/ 25718 h 353377"/>
                <a:gd name="connsiteX6" fmla="*/ 25717 w 51434"/>
                <a:gd name="connsiteY6" fmla="*/ 0 h 353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4" h="353377">
                  <a:moveTo>
                    <a:pt x="25717" y="0"/>
                  </a:moveTo>
                  <a:cubicBezTo>
                    <a:pt x="11430" y="0"/>
                    <a:pt x="0" y="11430"/>
                    <a:pt x="0" y="25718"/>
                  </a:cubicBezTo>
                  <a:lnTo>
                    <a:pt x="0" y="327660"/>
                  </a:lnTo>
                  <a:cubicBezTo>
                    <a:pt x="0" y="341948"/>
                    <a:pt x="11430" y="353378"/>
                    <a:pt x="25717" y="353378"/>
                  </a:cubicBezTo>
                  <a:cubicBezTo>
                    <a:pt x="40005" y="353378"/>
                    <a:pt x="51435" y="341948"/>
                    <a:pt x="51435" y="327660"/>
                  </a:cubicBezTo>
                  <a:lnTo>
                    <a:pt x="51435" y="25718"/>
                  </a:lnTo>
                  <a:cubicBezTo>
                    <a:pt x="51435" y="11430"/>
                    <a:pt x="39052" y="0"/>
                    <a:pt x="25717" y="0"/>
                  </a:cubicBezTo>
                  <a:close/>
                </a:path>
              </a:pathLst>
            </a:custGeom>
            <a:grpFill/>
            <a:ln w="9525" cap="flat">
              <a:noFill/>
              <a:prstDash val="solid"/>
              <a:miter/>
            </a:ln>
          </p:spPr>
          <p:txBody>
            <a:bodyPr rtlCol="0" anchor="ctr"/>
            <a:lstStyle/>
            <a:p>
              <a:endParaRPr lang="en-ID"/>
            </a:p>
          </p:txBody>
        </p:sp>
      </p:grpSp>
      <p:sp>
        <p:nvSpPr>
          <p:cNvPr id="11" name="TextBox 10">
            <a:extLst>
              <a:ext uri="{FF2B5EF4-FFF2-40B4-BE49-F238E27FC236}">
                <a16:creationId xmlns:a16="http://schemas.microsoft.com/office/drawing/2014/main" id="{F872BED7-3AF6-467D-900A-E91D25FDFF35}"/>
              </a:ext>
            </a:extLst>
          </p:cNvPr>
          <p:cNvSpPr txBox="1"/>
          <p:nvPr/>
        </p:nvSpPr>
        <p:spPr>
          <a:xfrm>
            <a:off x="4185409" y="6478831"/>
            <a:ext cx="2924175" cy="338554"/>
          </a:xfrm>
          <a:prstGeom prst="rect">
            <a:avLst/>
          </a:prstGeom>
          <a:noFill/>
        </p:spPr>
        <p:txBody>
          <a:bodyPr wrap="square" rtlCol="0">
            <a:spAutoFit/>
          </a:bodyPr>
          <a:lstStyle/>
          <a:p>
            <a:pPr algn="ctr"/>
            <a:r>
              <a:rPr lang="en-US" sz="1600" dirty="0">
                <a:solidFill>
                  <a:schemeClr val="bg1"/>
                </a:solidFill>
                <a:latin typeface="Montserrat SemiBold" panose="00000700000000000000" pitchFamily="2" charset="0"/>
                <a:ea typeface="Open Sans" panose="020B0606030504020204" pitchFamily="34" charset="0"/>
                <a:cs typeface="Open Sans" panose="020B0606030504020204" pitchFamily="34" charset="0"/>
              </a:rPr>
              <a:t>16</a:t>
            </a:r>
            <a:endParaRPr lang="fa-IR" sz="1600" dirty="0">
              <a:solidFill>
                <a:schemeClr val="bg1"/>
              </a:solidFill>
              <a:latin typeface="Montserrat SemiBold" panose="00000700000000000000" pitchFamily="2" charset="0"/>
              <a:ea typeface="Open Sans" panose="020B0606030504020204" pitchFamily="34" charset="0"/>
              <a:cs typeface="Open Sans" panose="020B0606030504020204" pitchFamily="34" charset="0"/>
            </a:endParaRPr>
          </a:p>
        </p:txBody>
      </p:sp>
      <p:sp>
        <p:nvSpPr>
          <p:cNvPr id="12" name="Rectangle 11">
            <a:extLst>
              <a:ext uri="{FF2B5EF4-FFF2-40B4-BE49-F238E27FC236}">
                <a16:creationId xmlns:a16="http://schemas.microsoft.com/office/drawing/2014/main" id="{431FD155-5E2B-486A-B8FA-FC62CC28DE55}"/>
              </a:ext>
            </a:extLst>
          </p:cNvPr>
          <p:cNvSpPr/>
          <p:nvPr/>
        </p:nvSpPr>
        <p:spPr>
          <a:xfrm>
            <a:off x="0" y="1343520"/>
            <a:ext cx="12192000" cy="927099"/>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t>عوامل مبتنی بر حس مسئله در یک قفل هوشمند شامل انواع </a:t>
            </a:r>
            <a:r>
              <a:rPr lang="fa-IR" dirty="0" err="1"/>
              <a:t>سنسورها</a:t>
            </a:r>
            <a:r>
              <a:rPr lang="fa-IR" dirty="0"/>
              <a:t> و دستگاه‌ های </a:t>
            </a:r>
            <a:r>
              <a:rPr lang="fa-IR" dirty="0" err="1"/>
              <a:t>حسگر</a:t>
            </a:r>
            <a:r>
              <a:rPr lang="fa-IR" dirty="0"/>
              <a:t> حرکت می ‌شود. این </a:t>
            </a:r>
            <a:r>
              <a:rPr lang="fa-IR" dirty="0" err="1"/>
              <a:t>سنسور</a:t>
            </a:r>
            <a:r>
              <a:rPr lang="fa-IR" dirty="0"/>
              <a:t> ها و دستگاه‌ های </a:t>
            </a:r>
            <a:r>
              <a:rPr lang="fa-IR" dirty="0" err="1"/>
              <a:t>حسگر</a:t>
            </a:r>
            <a:r>
              <a:rPr lang="fa-IR" dirty="0"/>
              <a:t> می‌ توانند شامل موارد زیر باشند:</a:t>
            </a:r>
            <a:endParaRPr lang="en-US" dirty="0"/>
          </a:p>
        </p:txBody>
      </p:sp>
      <p:sp>
        <p:nvSpPr>
          <p:cNvPr id="2" name="Rectangle: Top Corners Rounded 1">
            <a:extLst>
              <a:ext uri="{FF2B5EF4-FFF2-40B4-BE49-F238E27FC236}">
                <a16:creationId xmlns:a16="http://schemas.microsoft.com/office/drawing/2014/main" id="{855AAB1E-043A-4D4C-AB25-305796F503BB}"/>
              </a:ext>
            </a:extLst>
          </p:cNvPr>
          <p:cNvSpPr/>
          <p:nvPr/>
        </p:nvSpPr>
        <p:spPr>
          <a:xfrm rot="5400000">
            <a:off x="267809" y="2102530"/>
            <a:ext cx="2441362" cy="2976979"/>
          </a:xfrm>
          <a:prstGeom prst="round2Same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Top Corners Rounded 15">
            <a:extLst>
              <a:ext uri="{FF2B5EF4-FFF2-40B4-BE49-F238E27FC236}">
                <a16:creationId xmlns:a16="http://schemas.microsoft.com/office/drawing/2014/main" id="{9A204976-0947-42E1-B92F-9E35AC2E4E07}"/>
              </a:ext>
            </a:extLst>
          </p:cNvPr>
          <p:cNvSpPr/>
          <p:nvPr/>
        </p:nvSpPr>
        <p:spPr>
          <a:xfrm rot="16200000">
            <a:off x="9482832" y="2102532"/>
            <a:ext cx="2441362" cy="2976978"/>
          </a:xfrm>
          <a:prstGeom prst="round2Same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Top Corners Rounded 16">
            <a:extLst>
              <a:ext uri="{FF2B5EF4-FFF2-40B4-BE49-F238E27FC236}">
                <a16:creationId xmlns:a16="http://schemas.microsoft.com/office/drawing/2014/main" id="{E4A8DE7E-7EDB-4341-832A-8C63B7A02B34}"/>
              </a:ext>
            </a:extLst>
          </p:cNvPr>
          <p:cNvSpPr/>
          <p:nvPr/>
        </p:nvSpPr>
        <p:spPr>
          <a:xfrm rot="16200000">
            <a:off x="3313219" y="2102530"/>
            <a:ext cx="2441362" cy="2976978"/>
          </a:xfrm>
          <a:prstGeom prst="round2Same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Top Corners Rounded 17">
            <a:extLst>
              <a:ext uri="{FF2B5EF4-FFF2-40B4-BE49-F238E27FC236}">
                <a16:creationId xmlns:a16="http://schemas.microsoft.com/office/drawing/2014/main" id="{DB227CCA-0C90-4807-BC89-8A7B052BBDB7}"/>
              </a:ext>
            </a:extLst>
          </p:cNvPr>
          <p:cNvSpPr/>
          <p:nvPr/>
        </p:nvSpPr>
        <p:spPr>
          <a:xfrm rot="5400000">
            <a:off x="6398027" y="2113626"/>
            <a:ext cx="2441362" cy="2976979"/>
          </a:xfrm>
          <a:prstGeom prst="round2Same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C5407410-BE64-4328-841F-5265043F7409}"/>
              </a:ext>
            </a:extLst>
          </p:cNvPr>
          <p:cNvSpPr/>
          <p:nvPr/>
        </p:nvSpPr>
        <p:spPr>
          <a:xfrm>
            <a:off x="0" y="4922515"/>
            <a:ext cx="12192000" cy="927099"/>
          </a:xfrm>
          <a:prstGeom prst="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t>این </a:t>
            </a:r>
            <a:r>
              <a:rPr lang="fa-IR" dirty="0" err="1"/>
              <a:t>سنسورها</a:t>
            </a:r>
            <a:r>
              <a:rPr lang="fa-IR" dirty="0"/>
              <a:t> و </a:t>
            </a:r>
            <a:r>
              <a:rPr lang="fa-IR" dirty="0" err="1"/>
              <a:t>دستگاه‌های</a:t>
            </a:r>
            <a:r>
              <a:rPr lang="fa-IR" dirty="0"/>
              <a:t> </a:t>
            </a:r>
            <a:r>
              <a:rPr lang="fa-IR" dirty="0" err="1"/>
              <a:t>حسگر</a:t>
            </a:r>
            <a:r>
              <a:rPr lang="fa-IR" dirty="0"/>
              <a:t> به سیستم قفل هوشمند کمک می ‌کنند تا به صورت هوشمندانه و با دقت حرکات و وضعیت ‌های مختلف را تشخیص داده و به آن‌ ها واکنش نشان دهد.</a:t>
            </a:r>
            <a:endParaRPr lang="en-US" dirty="0"/>
          </a:p>
        </p:txBody>
      </p:sp>
      <p:sp>
        <p:nvSpPr>
          <p:cNvPr id="3" name="TextBox 2">
            <a:extLst>
              <a:ext uri="{FF2B5EF4-FFF2-40B4-BE49-F238E27FC236}">
                <a16:creationId xmlns:a16="http://schemas.microsoft.com/office/drawing/2014/main" id="{14EBE97A-9F1B-4BC3-BBDC-58D943594BB9}"/>
              </a:ext>
            </a:extLst>
          </p:cNvPr>
          <p:cNvSpPr txBox="1"/>
          <p:nvPr/>
        </p:nvSpPr>
        <p:spPr>
          <a:xfrm>
            <a:off x="9339311" y="2592294"/>
            <a:ext cx="2728404" cy="1754326"/>
          </a:xfrm>
          <a:prstGeom prst="rect">
            <a:avLst/>
          </a:prstGeom>
          <a:noFill/>
        </p:spPr>
        <p:txBody>
          <a:bodyPr wrap="square" rtlCol="0">
            <a:spAutoFit/>
          </a:bodyPr>
          <a:lstStyle/>
          <a:p>
            <a:pPr algn="r" rtl="1"/>
            <a:r>
              <a:rPr lang="fa-IR" dirty="0">
                <a:solidFill>
                  <a:schemeClr val="bg1"/>
                </a:solidFill>
                <a:latin typeface="Arial" panose="020B0604020202020204" pitchFamily="34" charset="0"/>
                <a:cs typeface="Arial" panose="020B0604020202020204" pitchFamily="34" charset="0"/>
              </a:rPr>
              <a:t>1. </a:t>
            </a:r>
            <a:r>
              <a:rPr lang="fa-IR" dirty="0" err="1">
                <a:solidFill>
                  <a:schemeClr val="bg1"/>
                </a:solidFill>
                <a:latin typeface="Arial" panose="020B0604020202020204" pitchFamily="34" charset="0"/>
                <a:cs typeface="Arial" panose="020B0604020202020204" pitchFamily="34" charset="0"/>
              </a:rPr>
              <a:t>سنسور</a:t>
            </a:r>
            <a:r>
              <a:rPr lang="fa-IR" dirty="0">
                <a:solidFill>
                  <a:schemeClr val="bg1"/>
                </a:solidFill>
                <a:latin typeface="Arial" panose="020B0604020202020204" pitchFamily="34" charset="0"/>
                <a:cs typeface="Arial" panose="020B0604020202020204" pitchFamily="34" charset="0"/>
              </a:rPr>
              <a:t> های حرکت: </a:t>
            </a:r>
          </a:p>
          <a:p>
            <a:pPr algn="r" rtl="1"/>
            <a:r>
              <a:rPr lang="fa-IR" dirty="0">
                <a:solidFill>
                  <a:schemeClr val="bg1"/>
                </a:solidFill>
                <a:latin typeface="Arial" panose="020B0604020202020204" pitchFamily="34" charset="0"/>
                <a:cs typeface="Arial" panose="020B0604020202020204" pitchFamily="34" charset="0"/>
              </a:rPr>
              <a:t>این </a:t>
            </a:r>
            <a:r>
              <a:rPr lang="fa-IR" dirty="0" err="1">
                <a:solidFill>
                  <a:schemeClr val="bg1"/>
                </a:solidFill>
                <a:latin typeface="Arial" panose="020B0604020202020204" pitchFamily="34" charset="0"/>
                <a:cs typeface="Arial" panose="020B0604020202020204" pitchFamily="34" charset="0"/>
              </a:rPr>
              <a:t>سنسور</a:t>
            </a:r>
            <a:r>
              <a:rPr lang="fa-IR" dirty="0">
                <a:solidFill>
                  <a:schemeClr val="bg1"/>
                </a:solidFill>
                <a:latin typeface="Arial" panose="020B0604020202020204" pitchFamily="34" charset="0"/>
                <a:cs typeface="Arial" panose="020B0604020202020204" pitchFamily="34" charset="0"/>
              </a:rPr>
              <a:t> ها به دنبال تشخیص حرکت در محیط هستند. آن ‌ها می ‌توانند از فناوری ‌های مختلفی مانند </a:t>
            </a:r>
            <a:r>
              <a:rPr lang="fa-IR" dirty="0" err="1">
                <a:solidFill>
                  <a:schemeClr val="bg1"/>
                </a:solidFill>
                <a:latin typeface="Arial" panose="020B0604020202020204" pitchFamily="34" charset="0"/>
                <a:cs typeface="Arial" panose="020B0604020202020204" pitchFamily="34" charset="0"/>
              </a:rPr>
              <a:t>اولتراسونیک</a:t>
            </a:r>
            <a:r>
              <a:rPr lang="fa-IR" dirty="0">
                <a:solidFill>
                  <a:schemeClr val="bg1"/>
                </a:solidFill>
                <a:latin typeface="Arial" panose="020B0604020202020204" pitchFamily="34" charset="0"/>
                <a:cs typeface="Arial" panose="020B0604020202020204" pitchFamily="34" charset="0"/>
              </a:rPr>
              <a:t>، حرارتی یا </a:t>
            </a:r>
            <a:r>
              <a:rPr lang="fa-IR" dirty="0" err="1">
                <a:solidFill>
                  <a:schemeClr val="bg1"/>
                </a:solidFill>
                <a:latin typeface="Arial" panose="020B0604020202020204" pitchFamily="34" charset="0"/>
                <a:cs typeface="Arial" panose="020B0604020202020204" pitchFamily="34" charset="0"/>
              </a:rPr>
              <a:t>اپتیکال</a:t>
            </a:r>
            <a:r>
              <a:rPr lang="fa-IR" dirty="0">
                <a:solidFill>
                  <a:schemeClr val="bg1"/>
                </a:solidFill>
                <a:latin typeface="Arial" panose="020B0604020202020204" pitchFamily="34" charset="0"/>
                <a:cs typeface="Arial" panose="020B0604020202020204" pitchFamily="34" charset="0"/>
              </a:rPr>
              <a:t> استفاده کنند.</a:t>
            </a:r>
            <a:endParaRPr lang="en-US" dirty="0">
              <a:solidFill>
                <a:schemeClr val="bg1"/>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048AA0C8-4334-4FAE-81B4-86649293F209}"/>
              </a:ext>
            </a:extLst>
          </p:cNvPr>
          <p:cNvSpPr txBox="1"/>
          <p:nvPr/>
        </p:nvSpPr>
        <p:spPr>
          <a:xfrm>
            <a:off x="6254506" y="2592294"/>
            <a:ext cx="2728404" cy="1477328"/>
          </a:xfrm>
          <a:prstGeom prst="rect">
            <a:avLst/>
          </a:prstGeom>
          <a:noFill/>
        </p:spPr>
        <p:txBody>
          <a:bodyPr wrap="square" rtlCol="0">
            <a:spAutoFit/>
          </a:bodyPr>
          <a:lstStyle/>
          <a:p>
            <a:pPr algn="r" rtl="1"/>
            <a:r>
              <a:rPr lang="fa-IR" dirty="0">
                <a:solidFill>
                  <a:schemeClr val="bg1"/>
                </a:solidFill>
                <a:latin typeface="Arial" panose="020B0604020202020204" pitchFamily="34" charset="0"/>
                <a:cs typeface="Arial" panose="020B0604020202020204" pitchFamily="34" charset="0"/>
              </a:rPr>
              <a:t>2. </a:t>
            </a:r>
            <a:r>
              <a:rPr lang="fa-IR" dirty="0" err="1">
                <a:solidFill>
                  <a:schemeClr val="bg1"/>
                </a:solidFill>
                <a:latin typeface="Arial" panose="020B0604020202020204" pitchFamily="34" charset="0"/>
                <a:cs typeface="Arial" panose="020B0604020202020204" pitchFamily="34" charset="0"/>
              </a:rPr>
              <a:t>سنسور</a:t>
            </a:r>
            <a:r>
              <a:rPr lang="fa-IR" dirty="0">
                <a:solidFill>
                  <a:schemeClr val="bg1"/>
                </a:solidFill>
                <a:latin typeface="Arial" panose="020B0604020202020204" pitchFamily="34" charset="0"/>
                <a:cs typeface="Arial" panose="020B0604020202020204" pitchFamily="34" charset="0"/>
              </a:rPr>
              <a:t> های تشخیص لمس: </a:t>
            </a:r>
          </a:p>
          <a:p>
            <a:pPr algn="r" rtl="1"/>
            <a:r>
              <a:rPr lang="fa-IR" dirty="0">
                <a:solidFill>
                  <a:schemeClr val="bg1"/>
                </a:solidFill>
                <a:latin typeface="Arial" panose="020B0604020202020204" pitchFamily="34" charset="0"/>
                <a:cs typeface="Arial" panose="020B0604020202020204" pitchFamily="34" charset="0"/>
              </a:rPr>
              <a:t>این نوع </a:t>
            </a:r>
            <a:r>
              <a:rPr lang="fa-IR" dirty="0" err="1">
                <a:solidFill>
                  <a:schemeClr val="bg1"/>
                </a:solidFill>
                <a:latin typeface="Arial" panose="020B0604020202020204" pitchFamily="34" charset="0"/>
                <a:cs typeface="Arial" panose="020B0604020202020204" pitchFamily="34" charset="0"/>
              </a:rPr>
              <a:t>سنسور</a:t>
            </a:r>
            <a:r>
              <a:rPr lang="fa-IR" dirty="0">
                <a:solidFill>
                  <a:schemeClr val="bg1"/>
                </a:solidFill>
                <a:latin typeface="Arial" panose="020B0604020202020204" pitchFamily="34" charset="0"/>
                <a:cs typeface="Arial" panose="020B0604020202020204" pitchFamily="34" charset="0"/>
              </a:rPr>
              <a:t> ها می‌ توانند تغییرات فشار یا لمس را تشخیص داده و به عنوان یک عامل مبتنی بر حس در قفل هوشمند عمل کنند.</a:t>
            </a:r>
            <a:endParaRPr lang="en-US" dirty="0">
              <a:solidFill>
                <a:schemeClr val="bg1"/>
              </a:solidFill>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4E373350-9432-4F56-8D11-477E874A21AE}"/>
              </a:ext>
            </a:extLst>
          </p:cNvPr>
          <p:cNvSpPr txBox="1"/>
          <p:nvPr/>
        </p:nvSpPr>
        <p:spPr>
          <a:xfrm>
            <a:off x="3169698" y="2592294"/>
            <a:ext cx="2728404" cy="1754326"/>
          </a:xfrm>
          <a:prstGeom prst="rect">
            <a:avLst/>
          </a:prstGeom>
          <a:noFill/>
        </p:spPr>
        <p:txBody>
          <a:bodyPr wrap="square" rtlCol="0">
            <a:spAutoFit/>
          </a:bodyPr>
          <a:lstStyle/>
          <a:p>
            <a:pPr algn="r" rtl="1"/>
            <a:r>
              <a:rPr lang="fa-IR" dirty="0">
                <a:solidFill>
                  <a:schemeClr val="bg1"/>
                </a:solidFill>
                <a:latin typeface="Arial" panose="020B0604020202020204" pitchFamily="34" charset="0"/>
                <a:cs typeface="Arial" panose="020B0604020202020204" pitchFamily="34" charset="0"/>
              </a:rPr>
              <a:t>3. </a:t>
            </a:r>
            <a:r>
              <a:rPr lang="fa-IR" dirty="0" err="1">
                <a:solidFill>
                  <a:schemeClr val="bg1"/>
                </a:solidFill>
                <a:latin typeface="Arial" panose="020B0604020202020204" pitchFamily="34" charset="0"/>
                <a:cs typeface="Arial" panose="020B0604020202020204" pitchFamily="34" charset="0"/>
              </a:rPr>
              <a:t>سنسور</a:t>
            </a:r>
            <a:r>
              <a:rPr lang="fa-IR" dirty="0">
                <a:solidFill>
                  <a:schemeClr val="bg1"/>
                </a:solidFill>
                <a:latin typeface="Arial" panose="020B0604020202020204" pitchFamily="34" charset="0"/>
                <a:cs typeface="Arial" panose="020B0604020202020204" pitchFamily="34" charset="0"/>
              </a:rPr>
              <a:t> های تشخیص صدا: </a:t>
            </a:r>
          </a:p>
          <a:p>
            <a:pPr algn="r" rtl="1"/>
            <a:r>
              <a:rPr lang="fa-IR" dirty="0">
                <a:solidFill>
                  <a:schemeClr val="bg1"/>
                </a:solidFill>
                <a:latin typeface="Arial" panose="020B0604020202020204" pitchFamily="34" charset="0"/>
                <a:cs typeface="Arial" panose="020B0604020202020204" pitchFamily="34" charset="0"/>
              </a:rPr>
              <a:t>این نوع </a:t>
            </a:r>
            <a:r>
              <a:rPr lang="fa-IR" dirty="0" err="1">
                <a:solidFill>
                  <a:schemeClr val="bg1"/>
                </a:solidFill>
                <a:latin typeface="Arial" panose="020B0604020202020204" pitchFamily="34" charset="0"/>
                <a:cs typeface="Arial" panose="020B0604020202020204" pitchFamily="34" charset="0"/>
              </a:rPr>
              <a:t>سنسور</a:t>
            </a:r>
            <a:r>
              <a:rPr lang="fa-IR" dirty="0">
                <a:solidFill>
                  <a:schemeClr val="bg1"/>
                </a:solidFill>
                <a:latin typeface="Arial" panose="020B0604020202020204" pitchFamily="34" charset="0"/>
                <a:cs typeface="Arial" panose="020B0604020202020204" pitchFamily="34" charset="0"/>
              </a:rPr>
              <a:t> ها می ‌توانند تشخیص داده واژه‌ ها و صداهای خاص را تشخیص داده و برای باز کردن یا قفل کردن قفل هوشمند به کار بروند. </a:t>
            </a:r>
            <a:endParaRPr lang="en-US" dirty="0">
              <a:solidFill>
                <a:schemeClr val="bg1"/>
              </a:solidFill>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C0809CD4-1017-4B05-B0CA-5E1B1F140AEE}"/>
              </a:ext>
            </a:extLst>
          </p:cNvPr>
          <p:cNvSpPr txBox="1"/>
          <p:nvPr/>
        </p:nvSpPr>
        <p:spPr>
          <a:xfrm>
            <a:off x="124288" y="2592294"/>
            <a:ext cx="2728404" cy="1754326"/>
          </a:xfrm>
          <a:prstGeom prst="rect">
            <a:avLst/>
          </a:prstGeom>
          <a:noFill/>
        </p:spPr>
        <p:txBody>
          <a:bodyPr wrap="square" rtlCol="0">
            <a:spAutoFit/>
          </a:bodyPr>
          <a:lstStyle/>
          <a:p>
            <a:pPr algn="r" rtl="1"/>
            <a:r>
              <a:rPr lang="fa-IR" dirty="0">
                <a:solidFill>
                  <a:schemeClr val="bg1"/>
                </a:solidFill>
                <a:latin typeface="Arial" panose="020B0604020202020204" pitchFamily="34" charset="0"/>
                <a:cs typeface="Arial" panose="020B0604020202020204" pitchFamily="34" charset="0"/>
              </a:rPr>
              <a:t>4. </a:t>
            </a:r>
            <a:r>
              <a:rPr lang="fa-IR" dirty="0" err="1">
                <a:solidFill>
                  <a:schemeClr val="bg1"/>
                </a:solidFill>
                <a:latin typeface="Arial" panose="020B0604020202020204" pitchFamily="34" charset="0"/>
                <a:cs typeface="Arial" panose="020B0604020202020204" pitchFamily="34" charset="0"/>
              </a:rPr>
              <a:t>سنسورهای</a:t>
            </a:r>
            <a:r>
              <a:rPr lang="fa-IR" dirty="0">
                <a:solidFill>
                  <a:schemeClr val="bg1"/>
                </a:solidFill>
                <a:latin typeface="Arial" panose="020B0604020202020204" pitchFamily="34" charset="0"/>
                <a:cs typeface="Arial" panose="020B0604020202020204" pitchFamily="34" charset="0"/>
              </a:rPr>
              <a:t> </a:t>
            </a:r>
            <a:r>
              <a:rPr lang="fa-IR" dirty="0" err="1">
                <a:solidFill>
                  <a:schemeClr val="bg1"/>
                </a:solidFill>
                <a:latin typeface="Arial" panose="020B0604020202020204" pitchFamily="34" charset="0"/>
                <a:cs typeface="Arial" panose="020B0604020202020204" pitchFamily="34" charset="0"/>
              </a:rPr>
              <a:t>تشخص</a:t>
            </a:r>
            <a:r>
              <a:rPr lang="fa-IR" dirty="0">
                <a:solidFill>
                  <a:schemeClr val="bg1"/>
                </a:solidFill>
                <a:latin typeface="Arial" panose="020B0604020202020204" pitchFamily="34" charset="0"/>
                <a:cs typeface="Arial" panose="020B0604020202020204" pitchFamily="34" charset="0"/>
              </a:rPr>
              <a:t> بصری: این نوع </a:t>
            </a:r>
            <a:r>
              <a:rPr lang="fa-IR" dirty="0" err="1">
                <a:solidFill>
                  <a:schemeClr val="bg1"/>
                </a:solidFill>
                <a:latin typeface="Arial" panose="020B0604020202020204" pitchFamily="34" charset="0"/>
                <a:cs typeface="Arial" panose="020B0604020202020204" pitchFamily="34" charset="0"/>
              </a:rPr>
              <a:t>سنسورها</a:t>
            </a:r>
            <a:r>
              <a:rPr lang="fa-IR" dirty="0">
                <a:solidFill>
                  <a:schemeClr val="bg1"/>
                </a:solidFill>
                <a:latin typeface="Arial" panose="020B0604020202020204" pitchFamily="34" charset="0"/>
                <a:cs typeface="Arial" panose="020B0604020202020204" pitchFamily="34" charset="0"/>
              </a:rPr>
              <a:t> </a:t>
            </a:r>
            <a:r>
              <a:rPr lang="fa-IR" dirty="0" err="1">
                <a:solidFill>
                  <a:schemeClr val="bg1"/>
                </a:solidFill>
                <a:latin typeface="Arial" panose="020B0604020202020204" pitchFamily="34" charset="0"/>
                <a:cs typeface="Arial" panose="020B0604020202020204" pitchFamily="34" charset="0"/>
              </a:rPr>
              <a:t>می‌توانند</a:t>
            </a:r>
            <a:r>
              <a:rPr lang="fa-IR" dirty="0">
                <a:solidFill>
                  <a:schemeClr val="bg1"/>
                </a:solidFill>
                <a:latin typeface="Arial" panose="020B0604020202020204" pitchFamily="34" charset="0"/>
                <a:cs typeface="Arial" panose="020B0604020202020204" pitchFamily="34" charset="0"/>
              </a:rPr>
              <a:t> از دید بصری برای تشخیص الگوهای و </a:t>
            </a:r>
            <a:r>
              <a:rPr lang="fa-IR" dirty="0" err="1">
                <a:solidFill>
                  <a:schemeClr val="bg1"/>
                </a:solidFill>
                <a:latin typeface="Arial" panose="020B0604020202020204" pitchFamily="34" charset="0"/>
                <a:cs typeface="Arial" panose="020B0604020202020204" pitchFamily="34" charset="0"/>
              </a:rPr>
              <a:t>شکل‌های</a:t>
            </a:r>
            <a:r>
              <a:rPr lang="fa-IR" dirty="0">
                <a:solidFill>
                  <a:schemeClr val="bg1"/>
                </a:solidFill>
                <a:latin typeface="Arial" panose="020B0604020202020204" pitchFamily="34" charset="0"/>
                <a:cs typeface="Arial" panose="020B0604020202020204" pitchFamily="34" charset="0"/>
              </a:rPr>
              <a:t> خاص استفاده کرده و به عنوان یک عامل مبتنی بر حس در قفل هوشمند عمل کنند.</a:t>
            </a:r>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371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821058E-058B-4B06-A945-74B6D2E9ED75}"/>
              </a:ext>
            </a:extLst>
          </p:cNvPr>
          <p:cNvSpPr txBox="1"/>
          <p:nvPr/>
        </p:nvSpPr>
        <p:spPr>
          <a:xfrm>
            <a:off x="884727" y="3299353"/>
            <a:ext cx="5774373" cy="1938992"/>
          </a:xfrm>
          <a:prstGeom prst="rect">
            <a:avLst/>
          </a:prstGeom>
          <a:noFill/>
        </p:spPr>
        <p:txBody>
          <a:bodyPr wrap="square" rtlCol="0">
            <a:spAutoFit/>
          </a:bodyPr>
          <a:lstStyle/>
          <a:p>
            <a:r>
              <a:rPr lang="en-US" sz="2000" dirty="0">
                <a:solidFill>
                  <a:schemeClr val="bg1"/>
                </a:solidFill>
                <a:latin typeface="Montserrat SemiBold" panose="00000700000000000000" pitchFamily="2" charset="0"/>
                <a:ea typeface="Noto Serif" panose="02020600060500020200" pitchFamily="18" charset="0"/>
                <a:cs typeface="Poppins" panose="00000500000000000000" pitchFamily="2" charset="0"/>
              </a:rPr>
              <a:t>https://samsunglock.support/</a:t>
            </a:r>
          </a:p>
          <a:p>
            <a:r>
              <a:rPr lang="en-US" sz="2000" dirty="0">
                <a:solidFill>
                  <a:schemeClr val="bg1"/>
                </a:solidFill>
                <a:latin typeface="Montserrat SemiBold" panose="00000700000000000000" pitchFamily="2" charset="0"/>
                <a:ea typeface="Noto Serif" panose="02020600060500020200" pitchFamily="18" charset="0"/>
                <a:cs typeface="Poppins" panose="00000500000000000000" pitchFamily="2" charset="0"/>
              </a:rPr>
              <a:t>https://vigiato.net/</a:t>
            </a:r>
          </a:p>
          <a:p>
            <a:r>
              <a:rPr lang="en-US" sz="2000" dirty="0">
                <a:solidFill>
                  <a:schemeClr val="bg1"/>
                </a:solidFill>
                <a:latin typeface="Montserrat SemiBold" panose="00000700000000000000" pitchFamily="2" charset="0"/>
                <a:ea typeface="Noto Serif" panose="02020600060500020200" pitchFamily="18" charset="0"/>
                <a:cs typeface="Poppins" panose="00000500000000000000" pitchFamily="2" charset="0"/>
              </a:rPr>
              <a:t>https://tanserlock.com/</a:t>
            </a:r>
          </a:p>
          <a:p>
            <a:r>
              <a:rPr lang="en-US" sz="2000" dirty="0">
                <a:solidFill>
                  <a:schemeClr val="bg1"/>
                </a:solidFill>
                <a:latin typeface="Montserrat SemiBold" panose="00000700000000000000" pitchFamily="2" charset="0"/>
                <a:ea typeface="Noto Serif" panose="02020600060500020200" pitchFamily="18" charset="0"/>
                <a:cs typeface="Poppins" panose="00000500000000000000" pitchFamily="2" charset="0"/>
              </a:rPr>
              <a:t>https://asaddl.com/</a:t>
            </a:r>
          </a:p>
          <a:p>
            <a:r>
              <a:rPr lang="en-US" sz="2000" dirty="0">
                <a:solidFill>
                  <a:schemeClr val="bg1"/>
                </a:solidFill>
                <a:latin typeface="Montserrat SemiBold" panose="00000700000000000000" pitchFamily="2" charset="0"/>
                <a:ea typeface="Noto Serif" panose="02020600060500020200" pitchFamily="18" charset="0"/>
                <a:cs typeface="Poppins" panose="00000500000000000000" pitchFamily="2" charset="0"/>
              </a:rPr>
              <a:t>https://yuccahq.com/</a:t>
            </a:r>
          </a:p>
          <a:p>
            <a:r>
              <a:rPr lang="en-US" sz="2000" dirty="0">
                <a:solidFill>
                  <a:schemeClr val="bg1"/>
                </a:solidFill>
                <a:latin typeface="Montserrat SemiBold" panose="00000700000000000000" pitchFamily="2" charset="0"/>
                <a:ea typeface="Noto Serif" panose="02020600060500020200" pitchFamily="18" charset="0"/>
                <a:cs typeface="Poppins" panose="00000500000000000000" pitchFamily="2" charset="0"/>
              </a:rPr>
              <a:t>https://arialock.com/</a:t>
            </a:r>
          </a:p>
        </p:txBody>
      </p:sp>
      <p:sp>
        <p:nvSpPr>
          <p:cNvPr id="17" name="TextBox 16">
            <a:extLst>
              <a:ext uri="{FF2B5EF4-FFF2-40B4-BE49-F238E27FC236}">
                <a16:creationId xmlns:a16="http://schemas.microsoft.com/office/drawing/2014/main" id="{A81C7BAD-9229-4297-AEF7-263B6FB5FA46}"/>
              </a:ext>
            </a:extLst>
          </p:cNvPr>
          <p:cNvSpPr txBox="1"/>
          <p:nvPr/>
        </p:nvSpPr>
        <p:spPr>
          <a:xfrm>
            <a:off x="935791" y="1821512"/>
            <a:ext cx="6252409" cy="1323439"/>
          </a:xfrm>
          <a:prstGeom prst="rect">
            <a:avLst/>
          </a:prstGeom>
          <a:noFill/>
        </p:spPr>
        <p:txBody>
          <a:bodyPr wrap="square" rtlCol="0">
            <a:spAutoFit/>
          </a:bodyPr>
          <a:lstStyle/>
          <a:p>
            <a:r>
              <a:rPr lang="en-US" sz="8000" b="1" dirty="0">
                <a:solidFill>
                  <a:schemeClr val="accent3"/>
                </a:solidFill>
                <a:latin typeface="Montserrat Bold" panose="00000800000000000000" pitchFamily="2" charset="0"/>
                <a:ea typeface="Inter" panose="020B0502030000000004" pitchFamily="34" charset="0"/>
                <a:cs typeface="Poppins Medium" pitchFamily="2" charset="77"/>
              </a:rPr>
              <a:t>References</a:t>
            </a:r>
            <a:endParaRPr lang="en-US" sz="8000" b="1" dirty="0">
              <a:solidFill>
                <a:schemeClr val="bg1">
                  <a:lumMod val="95000"/>
                </a:schemeClr>
              </a:solidFill>
              <a:latin typeface="Montserrat SemiBold" panose="00000700000000000000" pitchFamily="2" charset="0"/>
              <a:ea typeface="Inter" panose="020B0502030000000004" pitchFamily="34" charset="0"/>
              <a:cs typeface="Poppins Medium" pitchFamily="2" charset="77"/>
            </a:endParaRPr>
          </a:p>
        </p:txBody>
      </p:sp>
      <p:grpSp>
        <p:nvGrpSpPr>
          <p:cNvPr id="21" name="Graphic 19">
            <a:extLst>
              <a:ext uri="{FF2B5EF4-FFF2-40B4-BE49-F238E27FC236}">
                <a16:creationId xmlns:a16="http://schemas.microsoft.com/office/drawing/2014/main" id="{88284DF8-54A6-481B-B4CA-1EE20FA99C95}"/>
              </a:ext>
            </a:extLst>
          </p:cNvPr>
          <p:cNvGrpSpPr/>
          <p:nvPr/>
        </p:nvGrpSpPr>
        <p:grpSpPr>
          <a:xfrm>
            <a:off x="325557" y="2176125"/>
            <a:ext cx="610234" cy="614211"/>
            <a:chOff x="11233875" y="520724"/>
            <a:chExt cx="353377" cy="353377"/>
          </a:xfrm>
          <a:solidFill>
            <a:schemeClr val="bg1"/>
          </a:solidFill>
        </p:grpSpPr>
        <p:sp>
          <p:nvSpPr>
            <p:cNvPr id="22" name="Freeform: Shape 21">
              <a:extLst>
                <a:ext uri="{FF2B5EF4-FFF2-40B4-BE49-F238E27FC236}">
                  <a16:creationId xmlns:a16="http://schemas.microsoft.com/office/drawing/2014/main" id="{F737C1BC-8A98-4071-A475-470AF3963BED}"/>
                </a:ext>
              </a:extLst>
            </p:cNvPr>
            <p:cNvSpPr/>
            <p:nvPr/>
          </p:nvSpPr>
          <p:spPr>
            <a:xfrm>
              <a:off x="11233875" y="582636"/>
              <a:ext cx="51435" cy="230505"/>
            </a:xfrm>
            <a:custGeom>
              <a:avLst/>
              <a:gdLst>
                <a:gd name="connsiteX0" fmla="*/ 25718 w 51435"/>
                <a:gd name="connsiteY0" fmla="*/ 0 h 230505"/>
                <a:gd name="connsiteX1" fmla="*/ 0 w 51435"/>
                <a:gd name="connsiteY1" fmla="*/ 25717 h 230505"/>
                <a:gd name="connsiteX2" fmla="*/ 0 w 51435"/>
                <a:gd name="connsiteY2" fmla="*/ 204788 h 230505"/>
                <a:gd name="connsiteX3" fmla="*/ 25718 w 51435"/>
                <a:gd name="connsiteY3" fmla="*/ 230505 h 230505"/>
                <a:gd name="connsiteX4" fmla="*/ 51435 w 51435"/>
                <a:gd name="connsiteY4" fmla="*/ 204788 h 230505"/>
                <a:gd name="connsiteX5" fmla="*/ 51435 w 51435"/>
                <a:gd name="connsiteY5" fmla="*/ 25717 h 230505"/>
                <a:gd name="connsiteX6" fmla="*/ 25718 w 51435"/>
                <a:gd name="connsiteY6" fmla="*/ 0 h 230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5" h="230505">
                  <a:moveTo>
                    <a:pt x="25718" y="0"/>
                  </a:moveTo>
                  <a:cubicBezTo>
                    <a:pt x="11430" y="0"/>
                    <a:pt x="0" y="11430"/>
                    <a:pt x="0" y="25717"/>
                  </a:cubicBezTo>
                  <a:lnTo>
                    <a:pt x="0" y="204788"/>
                  </a:lnTo>
                  <a:cubicBezTo>
                    <a:pt x="0" y="219075"/>
                    <a:pt x="11430" y="230505"/>
                    <a:pt x="25718" y="230505"/>
                  </a:cubicBezTo>
                  <a:cubicBezTo>
                    <a:pt x="40005" y="230505"/>
                    <a:pt x="51435" y="219075"/>
                    <a:pt x="51435" y="204788"/>
                  </a:cubicBezTo>
                  <a:lnTo>
                    <a:pt x="51435" y="25717"/>
                  </a:lnTo>
                  <a:cubicBezTo>
                    <a:pt x="51435" y="11430"/>
                    <a:pt x="40005" y="0"/>
                    <a:pt x="25718" y="0"/>
                  </a:cubicBezTo>
                  <a:close/>
                </a:path>
              </a:pathLst>
            </a:custGeom>
            <a:grpFill/>
            <a:ln w="9525" cap="flat">
              <a:noFill/>
              <a:prstDash val="solid"/>
              <a:miter/>
            </a:ln>
          </p:spPr>
          <p:txBody>
            <a:bodyPr rtlCol="0" anchor="ctr"/>
            <a:lstStyle/>
            <a:p>
              <a:endParaRPr lang="en-ID"/>
            </a:p>
          </p:txBody>
        </p:sp>
        <p:sp>
          <p:nvSpPr>
            <p:cNvPr id="23" name="Freeform: Shape 22">
              <a:extLst>
                <a:ext uri="{FF2B5EF4-FFF2-40B4-BE49-F238E27FC236}">
                  <a16:creationId xmlns:a16="http://schemas.microsoft.com/office/drawing/2014/main" id="{1CE76FCB-63C9-4E45-B8F7-D5F7C618154A}"/>
                </a:ext>
              </a:extLst>
            </p:cNvPr>
            <p:cNvSpPr/>
            <p:nvPr/>
          </p:nvSpPr>
          <p:spPr>
            <a:xfrm>
              <a:off x="11434852" y="582636"/>
              <a:ext cx="51434" cy="230505"/>
            </a:xfrm>
            <a:custGeom>
              <a:avLst/>
              <a:gdLst>
                <a:gd name="connsiteX0" fmla="*/ 25717 w 51434"/>
                <a:gd name="connsiteY0" fmla="*/ 0 h 230505"/>
                <a:gd name="connsiteX1" fmla="*/ 0 w 51434"/>
                <a:gd name="connsiteY1" fmla="*/ 25717 h 230505"/>
                <a:gd name="connsiteX2" fmla="*/ 0 w 51434"/>
                <a:gd name="connsiteY2" fmla="*/ 204788 h 230505"/>
                <a:gd name="connsiteX3" fmla="*/ 25717 w 51434"/>
                <a:gd name="connsiteY3" fmla="*/ 230505 h 230505"/>
                <a:gd name="connsiteX4" fmla="*/ 51435 w 51434"/>
                <a:gd name="connsiteY4" fmla="*/ 204788 h 230505"/>
                <a:gd name="connsiteX5" fmla="*/ 51435 w 51434"/>
                <a:gd name="connsiteY5" fmla="*/ 25717 h 230505"/>
                <a:gd name="connsiteX6" fmla="*/ 25717 w 51434"/>
                <a:gd name="connsiteY6" fmla="*/ 0 h 230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4" h="230505">
                  <a:moveTo>
                    <a:pt x="25717" y="0"/>
                  </a:moveTo>
                  <a:cubicBezTo>
                    <a:pt x="11430" y="0"/>
                    <a:pt x="0" y="11430"/>
                    <a:pt x="0" y="25717"/>
                  </a:cubicBezTo>
                  <a:lnTo>
                    <a:pt x="0" y="204788"/>
                  </a:lnTo>
                  <a:cubicBezTo>
                    <a:pt x="0" y="219075"/>
                    <a:pt x="11430" y="230505"/>
                    <a:pt x="25717" y="230505"/>
                  </a:cubicBezTo>
                  <a:cubicBezTo>
                    <a:pt x="40005" y="230505"/>
                    <a:pt x="51435" y="219075"/>
                    <a:pt x="51435" y="204788"/>
                  </a:cubicBezTo>
                  <a:lnTo>
                    <a:pt x="51435" y="25717"/>
                  </a:lnTo>
                  <a:cubicBezTo>
                    <a:pt x="51435" y="11430"/>
                    <a:pt x="40005" y="0"/>
                    <a:pt x="25717" y="0"/>
                  </a:cubicBezTo>
                  <a:close/>
                </a:path>
              </a:pathLst>
            </a:custGeom>
            <a:grpFill/>
            <a:ln w="9525" cap="flat">
              <a:noFill/>
              <a:prstDash val="solid"/>
              <a:miter/>
            </a:ln>
          </p:spPr>
          <p:txBody>
            <a:bodyPr rtlCol="0" anchor="ctr"/>
            <a:lstStyle/>
            <a:p>
              <a:endParaRPr lang="en-ID"/>
            </a:p>
          </p:txBody>
        </p:sp>
        <p:sp>
          <p:nvSpPr>
            <p:cNvPr id="24" name="Freeform: Shape 23">
              <a:extLst>
                <a:ext uri="{FF2B5EF4-FFF2-40B4-BE49-F238E27FC236}">
                  <a16:creationId xmlns:a16="http://schemas.microsoft.com/office/drawing/2014/main" id="{2BB51C62-10D9-41CF-8C84-E71ED007D78F}"/>
                </a:ext>
              </a:extLst>
            </p:cNvPr>
            <p:cNvSpPr/>
            <p:nvPr/>
          </p:nvSpPr>
          <p:spPr>
            <a:xfrm>
              <a:off x="11535817" y="630261"/>
              <a:ext cx="51434" cy="134302"/>
            </a:xfrm>
            <a:custGeom>
              <a:avLst/>
              <a:gdLst>
                <a:gd name="connsiteX0" fmla="*/ 25718 w 51434"/>
                <a:gd name="connsiteY0" fmla="*/ 0 h 134302"/>
                <a:gd name="connsiteX1" fmla="*/ 0 w 51434"/>
                <a:gd name="connsiteY1" fmla="*/ 25717 h 134302"/>
                <a:gd name="connsiteX2" fmla="*/ 0 w 51434"/>
                <a:gd name="connsiteY2" fmla="*/ 108585 h 134302"/>
                <a:gd name="connsiteX3" fmla="*/ 25718 w 51434"/>
                <a:gd name="connsiteY3" fmla="*/ 134303 h 134302"/>
                <a:gd name="connsiteX4" fmla="*/ 51435 w 51434"/>
                <a:gd name="connsiteY4" fmla="*/ 108585 h 134302"/>
                <a:gd name="connsiteX5" fmla="*/ 51435 w 51434"/>
                <a:gd name="connsiteY5" fmla="*/ 25717 h 134302"/>
                <a:gd name="connsiteX6" fmla="*/ 25718 w 51434"/>
                <a:gd name="connsiteY6" fmla="*/ 0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4" h="134302">
                  <a:moveTo>
                    <a:pt x="25718" y="0"/>
                  </a:moveTo>
                  <a:cubicBezTo>
                    <a:pt x="11430" y="0"/>
                    <a:pt x="0" y="11430"/>
                    <a:pt x="0" y="25717"/>
                  </a:cubicBezTo>
                  <a:lnTo>
                    <a:pt x="0" y="108585"/>
                  </a:lnTo>
                  <a:cubicBezTo>
                    <a:pt x="0" y="122873"/>
                    <a:pt x="11430" y="134303"/>
                    <a:pt x="25718" y="134303"/>
                  </a:cubicBezTo>
                  <a:cubicBezTo>
                    <a:pt x="40005" y="134303"/>
                    <a:pt x="51435" y="122873"/>
                    <a:pt x="51435" y="108585"/>
                  </a:cubicBezTo>
                  <a:lnTo>
                    <a:pt x="51435" y="25717"/>
                  </a:lnTo>
                  <a:cubicBezTo>
                    <a:pt x="51435" y="11430"/>
                    <a:pt x="40005" y="0"/>
                    <a:pt x="25718" y="0"/>
                  </a:cubicBezTo>
                  <a:close/>
                </a:path>
              </a:pathLst>
            </a:custGeom>
            <a:grpFill/>
            <a:ln w="9525" cap="flat">
              <a:noFill/>
              <a:prstDash val="solid"/>
              <a:miter/>
            </a:ln>
          </p:spPr>
          <p:txBody>
            <a:bodyPr rtlCol="0" anchor="ctr"/>
            <a:lstStyle/>
            <a:p>
              <a:endParaRPr lang="en-ID"/>
            </a:p>
          </p:txBody>
        </p:sp>
        <p:sp>
          <p:nvSpPr>
            <p:cNvPr id="25" name="Freeform: Shape 24">
              <a:extLst>
                <a:ext uri="{FF2B5EF4-FFF2-40B4-BE49-F238E27FC236}">
                  <a16:creationId xmlns:a16="http://schemas.microsoft.com/office/drawing/2014/main" id="{6C98F685-A130-4037-8FD3-33742FA4B41C}"/>
                </a:ext>
              </a:extLst>
            </p:cNvPr>
            <p:cNvSpPr/>
            <p:nvPr/>
          </p:nvSpPr>
          <p:spPr>
            <a:xfrm>
              <a:off x="11334840" y="520724"/>
              <a:ext cx="51434" cy="353377"/>
            </a:xfrm>
            <a:custGeom>
              <a:avLst/>
              <a:gdLst>
                <a:gd name="connsiteX0" fmla="*/ 25717 w 51434"/>
                <a:gd name="connsiteY0" fmla="*/ 0 h 353377"/>
                <a:gd name="connsiteX1" fmla="*/ 0 w 51434"/>
                <a:gd name="connsiteY1" fmla="*/ 25718 h 353377"/>
                <a:gd name="connsiteX2" fmla="*/ 0 w 51434"/>
                <a:gd name="connsiteY2" fmla="*/ 327660 h 353377"/>
                <a:gd name="connsiteX3" fmla="*/ 25717 w 51434"/>
                <a:gd name="connsiteY3" fmla="*/ 353378 h 353377"/>
                <a:gd name="connsiteX4" fmla="*/ 51435 w 51434"/>
                <a:gd name="connsiteY4" fmla="*/ 327660 h 353377"/>
                <a:gd name="connsiteX5" fmla="*/ 51435 w 51434"/>
                <a:gd name="connsiteY5" fmla="*/ 25718 h 353377"/>
                <a:gd name="connsiteX6" fmla="*/ 25717 w 51434"/>
                <a:gd name="connsiteY6" fmla="*/ 0 h 353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4" h="353377">
                  <a:moveTo>
                    <a:pt x="25717" y="0"/>
                  </a:moveTo>
                  <a:cubicBezTo>
                    <a:pt x="11430" y="0"/>
                    <a:pt x="0" y="11430"/>
                    <a:pt x="0" y="25718"/>
                  </a:cubicBezTo>
                  <a:lnTo>
                    <a:pt x="0" y="327660"/>
                  </a:lnTo>
                  <a:cubicBezTo>
                    <a:pt x="0" y="341948"/>
                    <a:pt x="11430" y="353378"/>
                    <a:pt x="25717" y="353378"/>
                  </a:cubicBezTo>
                  <a:cubicBezTo>
                    <a:pt x="40005" y="353378"/>
                    <a:pt x="51435" y="341948"/>
                    <a:pt x="51435" y="327660"/>
                  </a:cubicBezTo>
                  <a:lnTo>
                    <a:pt x="51435" y="25718"/>
                  </a:lnTo>
                  <a:cubicBezTo>
                    <a:pt x="51435" y="11430"/>
                    <a:pt x="39052" y="0"/>
                    <a:pt x="25717" y="0"/>
                  </a:cubicBezTo>
                  <a:close/>
                </a:path>
              </a:pathLst>
            </a:custGeom>
            <a:grpFill/>
            <a:ln w="9525" cap="flat">
              <a:noFill/>
              <a:prstDash val="solid"/>
              <a:miter/>
            </a:ln>
          </p:spPr>
          <p:txBody>
            <a:bodyPr rtlCol="0" anchor="ctr"/>
            <a:lstStyle/>
            <a:p>
              <a:endParaRPr lang="en-ID"/>
            </a:p>
          </p:txBody>
        </p:sp>
      </p:grpSp>
      <p:pic>
        <p:nvPicPr>
          <p:cNvPr id="29" name="Graphic 28">
            <a:extLst>
              <a:ext uri="{FF2B5EF4-FFF2-40B4-BE49-F238E27FC236}">
                <a16:creationId xmlns:a16="http://schemas.microsoft.com/office/drawing/2014/main" id="{D024C851-E62F-4E54-A834-EEF34D7B529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5400000" flipV="1">
            <a:off x="10864851" y="5537200"/>
            <a:ext cx="1327149" cy="1327149"/>
          </a:xfrm>
          <a:prstGeom prst="rect">
            <a:avLst/>
          </a:prstGeom>
        </p:spPr>
      </p:pic>
    </p:spTree>
    <p:extLst>
      <p:ext uri="{BB962C8B-B14F-4D97-AF65-F5344CB8AC3E}">
        <p14:creationId xmlns:p14="http://schemas.microsoft.com/office/powerpoint/2010/main" val="908832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821058E-058B-4B06-A945-74B6D2E9ED75}"/>
              </a:ext>
            </a:extLst>
          </p:cNvPr>
          <p:cNvSpPr txBox="1"/>
          <p:nvPr/>
        </p:nvSpPr>
        <p:spPr>
          <a:xfrm>
            <a:off x="884727" y="3299353"/>
            <a:ext cx="5774373" cy="400110"/>
          </a:xfrm>
          <a:prstGeom prst="rect">
            <a:avLst/>
          </a:prstGeom>
          <a:noFill/>
        </p:spPr>
        <p:txBody>
          <a:bodyPr wrap="square" rtlCol="0">
            <a:spAutoFit/>
          </a:bodyPr>
          <a:lstStyle/>
          <a:p>
            <a:r>
              <a:rPr lang="en-US" sz="2000" dirty="0">
                <a:solidFill>
                  <a:schemeClr val="bg1"/>
                </a:solidFill>
                <a:latin typeface="Montserrat SemiBold" panose="00000700000000000000" pitchFamily="2" charset="0"/>
                <a:ea typeface="Noto Serif" panose="02020600060500020200" pitchFamily="18" charset="0"/>
                <a:cs typeface="Poppins" panose="00000500000000000000" pitchFamily="2" charset="0"/>
              </a:rPr>
              <a:t> For Your Attention</a:t>
            </a:r>
          </a:p>
        </p:txBody>
      </p:sp>
      <p:sp>
        <p:nvSpPr>
          <p:cNvPr id="17" name="TextBox 16">
            <a:extLst>
              <a:ext uri="{FF2B5EF4-FFF2-40B4-BE49-F238E27FC236}">
                <a16:creationId xmlns:a16="http://schemas.microsoft.com/office/drawing/2014/main" id="{A81C7BAD-9229-4297-AEF7-263B6FB5FA46}"/>
              </a:ext>
            </a:extLst>
          </p:cNvPr>
          <p:cNvSpPr txBox="1"/>
          <p:nvPr/>
        </p:nvSpPr>
        <p:spPr>
          <a:xfrm>
            <a:off x="935791" y="1821512"/>
            <a:ext cx="6252409" cy="1323439"/>
          </a:xfrm>
          <a:prstGeom prst="rect">
            <a:avLst/>
          </a:prstGeom>
          <a:noFill/>
        </p:spPr>
        <p:txBody>
          <a:bodyPr wrap="square" rtlCol="0">
            <a:spAutoFit/>
          </a:bodyPr>
          <a:lstStyle/>
          <a:p>
            <a:r>
              <a:rPr lang="en-US" sz="8000" b="1" dirty="0">
                <a:solidFill>
                  <a:schemeClr val="accent3"/>
                </a:solidFill>
                <a:latin typeface="Montserrat Bold" panose="00000800000000000000" pitchFamily="2" charset="0"/>
                <a:ea typeface="Inter" panose="020B0502030000000004" pitchFamily="34" charset="0"/>
                <a:cs typeface="Poppins Medium" pitchFamily="2" charset="77"/>
              </a:rPr>
              <a:t>Thank</a:t>
            </a:r>
            <a:r>
              <a:rPr lang="en-US" sz="8000" b="1" dirty="0">
                <a:solidFill>
                  <a:schemeClr val="accent3"/>
                </a:solidFill>
                <a:latin typeface="Montserrat SemiBold" panose="00000700000000000000" pitchFamily="2" charset="0"/>
                <a:ea typeface="Inter" panose="020B0502030000000004" pitchFamily="34" charset="0"/>
                <a:cs typeface="Poppins Medium" pitchFamily="2" charset="77"/>
              </a:rPr>
              <a:t> </a:t>
            </a:r>
            <a:r>
              <a:rPr lang="en-US" sz="8000" b="1" dirty="0">
                <a:solidFill>
                  <a:schemeClr val="bg1">
                    <a:lumMod val="95000"/>
                  </a:schemeClr>
                </a:solidFill>
                <a:latin typeface="Montserrat SemiBold" panose="00000700000000000000" pitchFamily="2" charset="0"/>
                <a:ea typeface="Inter" panose="020B0502030000000004" pitchFamily="34" charset="0"/>
                <a:cs typeface="Poppins Medium" pitchFamily="2" charset="77"/>
              </a:rPr>
              <a:t>you</a:t>
            </a:r>
          </a:p>
        </p:txBody>
      </p:sp>
      <p:grpSp>
        <p:nvGrpSpPr>
          <p:cNvPr id="21" name="Graphic 19">
            <a:extLst>
              <a:ext uri="{FF2B5EF4-FFF2-40B4-BE49-F238E27FC236}">
                <a16:creationId xmlns:a16="http://schemas.microsoft.com/office/drawing/2014/main" id="{88284DF8-54A6-481B-B4CA-1EE20FA99C95}"/>
              </a:ext>
            </a:extLst>
          </p:cNvPr>
          <p:cNvGrpSpPr/>
          <p:nvPr/>
        </p:nvGrpSpPr>
        <p:grpSpPr>
          <a:xfrm>
            <a:off x="325557" y="2176125"/>
            <a:ext cx="610234" cy="614211"/>
            <a:chOff x="11233875" y="520724"/>
            <a:chExt cx="353377" cy="353377"/>
          </a:xfrm>
          <a:solidFill>
            <a:schemeClr val="bg1"/>
          </a:solidFill>
        </p:grpSpPr>
        <p:sp>
          <p:nvSpPr>
            <p:cNvPr id="22" name="Freeform: Shape 21">
              <a:extLst>
                <a:ext uri="{FF2B5EF4-FFF2-40B4-BE49-F238E27FC236}">
                  <a16:creationId xmlns:a16="http://schemas.microsoft.com/office/drawing/2014/main" id="{F737C1BC-8A98-4071-A475-470AF3963BED}"/>
                </a:ext>
              </a:extLst>
            </p:cNvPr>
            <p:cNvSpPr/>
            <p:nvPr/>
          </p:nvSpPr>
          <p:spPr>
            <a:xfrm>
              <a:off x="11233875" y="582636"/>
              <a:ext cx="51435" cy="230505"/>
            </a:xfrm>
            <a:custGeom>
              <a:avLst/>
              <a:gdLst>
                <a:gd name="connsiteX0" fmla="*/ 25718 w 51435"/>
                <a:gd name="connsiteY0" fmla="*/ 0 h 230505"/>
                <a:gd name="connsiteX1" fmla="*/ 0 w 51435"/>
                <a:gd name="connsiteY1" fmla="*/ 25717 h 230505"/>
                <a:gd name="connsiteX2" fmla="*/ 0 w 51435"/>
                <a:gd name="connsiteY2" fmla="*/ 204788 h 230505"/>
                <a:gd name="connsiteX3" fmla="*/ 25718 w 51435"/>
                <a:gd name="connsiteY3" fmla="*/ 230505 h 230505"/>
                <a:gd name="connsiteX4" fmla="*/ 51435 w 51435"/>
                <a:gd name="connsiteY4" fmla="*/ 204788 h 230505"/>
                <a:gd name="connsiteX5" fmla="*/ 51435 w 51435"/>
                <a:gd name="connsiteY5" fmla="*/ 25717 h 230505"/>
                <a:gd name="connsiteX6" fmla="*/ 25718 w 51435"/>
                <a:gd name="connsiteY6" fmla="*/ 0 h 230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5" h="230505">
                  <a:moveTo>
                    <a:pt x="25718" y="0"/>
                  </a:moveTo>
                  <a:cubicBezTo>
                    <a:pt x="11430" y="0"/>
                    <a:pt x="0" y="11430"/>
                    <a:pt x="0" y="25717"/>
                  </a:cubicBezTo>
                  <a:lnTo>
                    <a:pt x="0" y="204788"/>
                  </a:lnTo>
                  <a:cubicBezTo>
                    <a:pt x="0" y="219075"/>
                    <a:pt x="11430" y="230505"/>
                    <a:pt x="25718" y="230505"/>
                  </a:cubicBezTo>
                  <a:cubicBezTo>
                    <a:pt x="40005" y="230505"/>
                    <a:pt x="51435" y="219075"/>
                    <a:pt x="51435" y="204788"/>
                  </a:cubicBezTo>
                  <a:lnTo>
                    <a:pt x="51435" y="25717"/>
                  </a:lnTo>
                  <a:cubicBezTo>
                    <a:pt x="51435" y="11430"/>
                    <a:pt x="40005" y="0"/>
                    <a:pt x="25718" y="0"/>
                  </a:cubicBezTo>
                  <a:close/>
                </a:path>
              </a:pathLst>
            </a:custGeom>
            <a:grpFill/>
            <a:ln w="9525" cap="flat">
              <a:noFill/>
              <a:prstDash val="solid"/>
              <a:miter/>
            </a:ln>
          </p:spPr>
          <p:txBody>
            <a:bodyPr rtlCol="0" anchor="ctr"/>
            <a:lstStyle/>
            <a:p>
              <a:endParaRPr lang="en-ID"/>
            </a:p>
          </p:txBody>
        </p:sp>
        <p:sp>
          <p:nvSpPr>
            <p:cNvPr id="23" name="Freeform: Shape 22">
              <a:extLst>
                <a:ext uri="{FF2B5EF4-FFF2-40B4-BE49-F238E27FC236}">
                  <a16:creationId xmlns:a16="http://schemas.microsoft.com/office/drawing/2014/main" id="{1CE76FCB-63C9-4E45-B8F7-D5F7C618154A}"/>
                </a:ext>
              </a:extLst>
            </p:cNvPr>
            <p:cNvSpPr/>
            <p:nvPr/>
          </p:nvSpPr>
          <p:spPr>
            <a:xfrm>
              <a:off x="11434852" y="582636"/>
              <a:ext cx="51434" cy="230505"/>
            </a:xfrm>
            <a:custGeom>
              <a:avLst/>
              <a:gdLst>
                <a:gd name="connsiteX0" fmla="*/ 25717 w 51434"/>
                <a:gd name="connsiteY0" fmla="*/ 0 h 230505"/>
                <a:gd name="connsiteX1" fmla="*/ 0 w 51434"/>
                <a:gd name="connsiteY1" fmla="*/ 25717 h 230505"/>
                <a:gd name="connsiteX2" fmla="*/ 0 w 51434"/>
                <a:gd name="connsiteY2" fmla="*/ 204788 h 230505"/>
                <a:gd name="connsiteX3" fmla="*/ 25717 w 51434"/>
                <a:gd name="connsiteY3" fmla="*/ 230505 h 230505"/>
                <a:gd name="connsiteX4" fmla="*/ 51435 w 51434"/>
                <a:gd name="connsiteY4" fmla="*/ 204788 h 230505"/>
                <a:gd name="connsiteX5" fmla="*/ 51435 w 51434"/>
                <a:gd name="connsiteY5" fmla="*/ 25717 h 230505"/>
                <a:gd name="connsiteX6" fmla="*/ 25717 w 51434"/>
                <a:gd name="connsiteY6" fmla="*/ 0 h 230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4" h="230505">
                  <a:moveTo>
                    <a:pt x="25717" y="0"/>
                  </a:moveTo>
                  <a:cubicBezTo>
                    <a:pt x="11430" y="0"/>
                    <a:pt x="0" y="11430"/>
                    <a:pt x="0" y="25717"/>
                  </a:cubicBezTo>
                  <a:lnTo>
                    <a:pt x="0" y="204788"/>
                  </a:lnTo>
                  <a:cubicBezTo>
                    <a:pt x="0" y="219075"/>
                    <a:pt x="11430" y="230505"/>
                    <a:pt x="25717" y="230505"/>
                  </a:cubicBezTo>
                  <a:cubicBezTo>
                    <a:pt x="40005" y="230505"/>
                    <a:pt x="51435" y="219075"/>
                    <a:pt x="51435" y="204788"/>
                  </a:cubicBezTo>
                  <a:lnTo>
                    <a:pt x="51435" y="25717"/>
                  </a:lnTo>
                  <a:cubicBezTo>
                    <a:pt x="51435" y="11430"/>
                    <a:pt x="40005" y="0"/>
                    <a:pt x="25717" y="0"/>
                  </a:cubicBezTo>
                  <a:close/>
                </a:path>
              </a:pathLst>
            </a:custGeom>
            <a:grpFill/>
            <a:ln w="9525" cap="flat">
              <a:noFill/>
              <a:prstDash val="solid"/>
              <a:miter/>
            </a:ln>
          </p:spPr>
          <p:txBody>
            <a:bodyPr rtlCol="0" anchor="ctr"/>
            <a:lstStyle/>
            <a:p>
              <a:endParaRPr lang="en-ID"/>
            </a:p>
          </p:txBody>
        </p:sp>
        <p:sp>
          <p:nvSpPr>
            <p:cNvPr id="24" name="Freeform: Shape 23">
              <a:extLst>
                <a:ext uri="{FF2B5EF4-FFF2-40B4-BE49-F238E27FC236}">
                  <a16:creationId xmlns:a16="http://schemas.microsoft.com/office/drawing/2014/main" id="{2BB51C62-10D9-41CF-8C84-E71ED007D78F}"/>
                </a:ext>
              </a:extLst>
            </p:cNvPr>
            <p:cNvSpPr/>
            <p:nvPr/>
          </p:nvSpPr>
          <p:spPr>
            <a:xfrm>
              <a:off x="11535817" y="630261"/>
              <a:ext cx="51434" cy="134302"/>
            </a:xfrm>
            <a:custGeom>
              <a:avLst/>
              <a:gdLst>
                <a:gd name="connsiteX0" fmla="*/ 25718 w 51434"/>
                <a:gd name="connsiteY0" fmla="*/ 0 h 134302"/>
                <a:gd name="connsiteX1" fmla="*/ 0 w 51434"/>
                <a:gd name="connsiteY1" fmla="*/ 25717 h 134302"/>
                <a:gd name="connsiteX2" fmla="*/ 0 w 51434"/>
                <a:gd name="connsiteY2" fmla="*/ 108585 h 134302"/>
                <a:gd name="connsiteX3" fmla="*/ 25718 w 51434"/>
                <a:gd name="connsiteY3" fmla="*/ 134303 h 134302"/>
                <a:gd name="connsiteX4" fmla="*/ 51435 w 51434"/>
                <a:gd name="connsiteY4" fmla="*/ 108585 h 134302"/>
                <a:gd name="connsiteX5" fmla="*/ 51435 w 51434"/>
                <a:gd name="connsiteY5" fmla="*/ 25717 h 134302"/>
                <a:gd name="connsiteX6" fmla="*/ 25718 w 51434"/>
                <a:gd name="connsiteY6" fmla="*/ 0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4" h="134302">
                  <a:moveTo>
                    <a:pt x="25718" y="0"/>
                  </a:moveTo>
                  <a:cubicBezTo>
                    <a:pt x="11430" y="0"/>
                    <a:pt x="0" y="11430"/>
                    <a:pt x="0" y="25717"/>
                  </a:cubicBezTo>
                  <a:lnTo>
                    <a:pt x="0" y="108585"/>
                  </a:lnTo>
                  <a:cubicBezTo>
                    <a:pt x="0" y="122873"/>
                    <a:pt x="11430" y="134303"/>
                    <a:pt x="25718" y="134303"/>
                  </a:cubicBezTo>
                  <a:cubicBezTo>
                    <a:pt x="40005" y="134303"/>
                    <a:pt x="51435" y="122873"/>
                    <a:pt x="51435" y="108585"/>
                  </a:cubicBezTo>
                  <a:lnTo>
                    <a:pt x="51435" y="25717"/>
                  </a:lnTo>
                  <a:cubicBezTo>
                    <a:pt x="51435" y="11430"/>
                    <a:pt x="40005" y="0"/>
                    <a:pt x="25718" y="0"/>
                  </a:cubicBezTo>
                  <a:close/>
                </a:path>
              </a:pathLst>
            </a:custGeom>
            <a:grpFill/>
            <a:ln w="9525" cap="flat">
              <a:noFill/>
              <a:prstDash val="solid"/>
              <a:miter/>
            </a:ln>
          </p:spPr>
          <p:txBody>
            <a:bodyPr rtlCol="0" anchor="ctr"/>
            <a:lstStyle/>
            <a:p>
              <a:endParaRPr lang="en-ID"/>
            </a:p>
          </p:txBody>
        </p:sp>
        <p:sp>
          <p:nvSpPr>
            <p:cNvPr id="25" name="Freeform: Shape 24">
              <a:extLst>
                <a:ext uri="{FF2B5EF4-FFF2-40B4-BE49-F238E27FC236}">
                  <a16:creationId xmlns:a16="http://schemas.microsoft.com/office/drawing/2014/main" id="{6C98F685-A130-4037-8FD3-33742FA4B41C}"/>
                </a:ext>
              </a:extLst>
            </p:cNvPr>
            <p:cNvSpPr/>
            <p:nvPr/>
          </p:nvSpPr>
          <p:spPr>
            <a:xfrm>
              <a:off x="11334840" y="520724"/>
              <a:ext cx="51434" cy="353377"/>
            </a:xfrm>
            <a:custGeom>
              <a:avLst/>
              <a:gdLst>
                <a:gd name="connsiteX0" fmla="*/ 25717 w 51434"/>
                <a:gd name="connsiteY0" fmla="*/ 0 h 353377"/>
                <a:gd name="connsiteX1" fmla="*/ 0 w 51434"/>
                <a:gd name="connsiteY1" fmla="*/ 25718 h 353377"/>
                <a:gd name="connsiteX2" fmla="*/ 0 w 51434"/>
                <a:gd name="connsiteY2" fmla="*/ 327660 h 353377"/>
                <a:gd name="connsiteX3" fmla="*/ 25717 w 51434"/>
                <a:gd name="connsiteY3" fmla="*/ 353378 h 353377"/>
                <a:gd name="connsiteX4" fmla="*/ 51435 w 51434"/>
                <a:gd name="connsiteY4" fmla="*/ 327660 h 353377"/>
                <a:gd name="connsiteX5" fmla="*/ 51435 w 51434"/>
                <a:gd name="connsiteY5" fmla="*/ 25718 h 353377"/>
                <a:gd name="connsiteX6" fmla="*/ 25717 w 51434"/>
                <a:gd name="connsiteY6" fmla="*/ 0 h 353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4" h="353377">
                  <a:moveTo>
                    <a:pt x="25717" y="0"/>
                  </a:moveTo>
                  <a:cubicBezTo>
                    <a:pt x="11430" y="0"/>
                    <a:pt x="0" y="11430"/>
                    <a:pt x="0" y="25718"/>
                  </a:cubicBezTo>
                  <a:lnTo>
                    <a:pt x="0" y="327660"/>
                  </a:lnTo>
                  <a:cubicBezTo>
                    <a:pt x="0" y="341948"/>
                    <a:pt x="11430" y="353378"/>
                    <a:pt x="25717" y="353378"/>
                  </a:cubicBezTo>
                  <a:cubicBezTo>
                    <a:pt x="40005" y="353378"/>
                    <a:pt x="51435" y="341948"/>
                    <a:pt x="51435" y="327660"/>
                  </a:cubicBezTo>
                  <a:lnTo>
                    <a:pt x="51435" y="25718"/>
                  </a:lnTo>
                  <a:cubicBezTo>
                    <a:pt x="51435" y="11430"/>
                    <a:pt x="39052" y="0"/>
                    <a:pt x="25717" y="0"/>
                  </a:cubicBezTo>
                  <a:close/>
                </a:path>
              </a:pathLst>
            </a:custGeom>
            <a:grpFill/>
            <a:ln w="9525" cap="flat">
              <a:noFill/>
              <a:prstDash val="solid"/>
              <a:miter/>
            </a:ln>
          </p:spPr>
          <p:txBody>
            <a:bodyPr rtlCol="0" anchor="ctr"/>
            <a:lstStyle/>
            <a:p>
              <a:endParaRPr lang="en-ID"/>
            </a:p>
          </p:txBody>
        </p:sp>
      </p:grpSp>
      <p:pic>
        <p:nvPicPr>
          <p:cNvPr id="29" name="Graphic 28">
            <a:extLst>
              <a:ext uri="{FF2B5EF4-FFF2-40B4-BE49-F238E27FC236}">
                <a16:creationId xmlns:a16="http://schemas.microsoft.com/office/drawing/2014/main" id="{D024C851-E62F-4E54-A834-EEF34D7B529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5400000" flipV="1">
            <a:off x="10864851" y="5537200"/>
            <a:ext cx="1327149" cy="1327149"/>
          </a:xfrm>
          <a:prstGeom prst="rect">
            <a:avLst/>
          </a:prstGeom>
        </p:spPr>
      </p:pic>
    </p:spTree>
    <p:extLst>
      <p:ext uri="{BB962C8B-B14F-4D97-AF65-F5344CB8AC3E}">
        <p14:creationId xmlns:p14="http://schemas.microsoft.com/office/powerpoint/2010/main" val="327962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21" name="Graphic 19">
            <a:extLst>
              <a:ext uri="{FF2B5EF4-FFF2-40B4-BE49-F238E27FC236}">
                <a16:creationId xmlns:a16="http://schemas.microsoft.com/office/drawing/2014/main" id="{88284DF8-54A6-481B-B4CA-1EE20FA99C95}"/>
              </a:ext>
            </a:extLst>
          </p:cNvPr>
          <p:cNvGrpSpPr/>
          <p:nvPr/>
        </p:nvGrpSpPr>
        <p:grpSpPr>
          <a:xfrm>
            <a:off x="11500205" y="594622"/>
            <a:ext cx="353377" cy="353377"/>
            <a:chOff x="11233875" y="520724"/>
            <a:chExt cx="353377" cy="353377"/>
          </a:xfrm>
          <a:solidFill>
            <a:schemeClr val="bg1"/>
          </a:solidFill>
        </p:grpSpPr>
        <p:sp>
          <p:nvSpPr>
            <p:cNvPr id="22" name="Freeform: Shape 21">
              <a:extLst>
                <a:ext uri="{FF2B5EF4-FFF2-40B4-BE49-F238E27FC236}">
                  <a16:creationId xmlns:a16="http://schemas.microsoft.com/office/drawing/2014/main" id="{F737C1BC-8A98-4071-A475-470AF3963BED}"/>
                </a:ext>
              </a:extLst>
            </p:cNvPr>
            <p:cNvSpPr/>
            <p:nvPr/>
          </p:nvSpPr>
          <p:spPr>
            <a:xfrm>
              <a:off x="11233875" y="582636"/>
              <a:ext cx="51435" cy="230505"/>
            </a:xfrm>
            <a:custGeom>
              <a:avLst/>
              <a:gdLst>
                <a:gd name="connsiteX0" fmla="*/ 25718 w 51435"/>
                <a:gd name="connsiteY0" fmla="*/ 0 h 230505"/>
                <a:gd name="connsiteX1" fmla="*/ 0 w 51435"/>
                <a:gd name="connsiteY1" fmla="*/ 25717 h 230505"/>
                <a:gd name="connsiteX2" fmla="*/ 0 w 51435"/>
                <a:gd name="connsiteY2" fmla="*/ 204788 h 230505"/>
                <a:gd name="connsiteX3" fmla="*/ 25718 w 51435"/>
                <a:gd name="connsiteY3" fmla="*/ 230505 h 230505"/>
                <a:gd name="connsiteX4" fmla="*/ 51435 w 51435"/>
                <a:gd name="connsiteY4" fmla="*/ 204788 h 230505"/>
                <a:gd name="connsiteX5" fmla="*/ 51435 w 51435"/>
                <a:gd name="connsiteY5" fmla="*/ 25717 h 230505"/>
                <a:gd name="connsiteX6" fmla="*/ 25718 w 51435"/>
                <a:gd name="connsiteY6" fmla="*/ 0 h 230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5" h="230505">
                  <a:moveTo>
                    <a:pt x="25718" y="0"/>
                  </a:moveTo>
                  <a:cubicBezTo>
                    <a:pt x="11430" y="0"/>
                    <a:pt x="0" y="11430"/>
                    <a:pt x="0" y="25717"/>
                  </a:cubicBezTo>
                  <a:lnTo>
                    <a:pt x="0" y="204788"/>
                  </a:lnTo>
                  <a:cubicBezTo>
                    <a:pt x="0" y="219075"/>
                    <a:pt x="11430" y="230505"/>
                    <a:pt x="25718" y="230505"/>
                  </a:cubicBezTo>
                  <a:cubicBezTo>
                    <a:pt x="40005" y="230505"/>
                    <a:pt x="51435" y="219075"/>
                    <a:pt x="51435" y="204788"/>
                  </a:cubicBezTo>
                  <a:lnTo>
                    <a:pt x="51435" y="25717"/>
                  </a:lnTo>
                  <a:cubicBezTo>
                    <a:pt x="51435" y="11430"/>
                    <a:pt x="40005" y="0"/>
                    <a:pt x="25718" y="0"/>
                  </a:cubicBezTo>
                  <a:close/>
                </a:path>
              </a:pathLst>
            </a:custGeom>
            <a:grpFill/>
            <a:ln w="9525" cap="flat">
              <a:noFill/>
              <a:prstDash val="solid"/>
              <a:miter/>
            </a:ln>
          </p:spPr>
          <p:txBody>
            <a:bodyPr rtlCol="0" anchor="ctr"/>
            <a:lstStyle/>
            <a:p>
              <a:endParaRPr lang="en-ID"/>
            </a:p>
          </p:txBody>
        </p:sp>
        <p:sp>
          <p:nvSpPr>
            <p:cNvPr id="23" name="Freeform: Shape 22">
              <a:extLst>
                <a:ext uri="{FF2B5EF4-FFF2-40B4-BE49-F238E27FC236}">
                  <a16:creationId xmlns:a16="http://schemas.microsoft.com/office/drawing/2014/main" id="{1CE76FCB-63C9-4E45-B8F7-D5F7C618154A}"/>
                </a:ext>
              </a:extLst>
            </p:cNvPr>
            <p:cNvSpPr/>
            <p:nvPr/>
          </p:nvSpPr>
          <p:spPr>
            <a:xfrm>
              <a:off x="11434852" y="582636"/>
              <a:ext cx="51434" cy="230505"/>
            </a:xfrm>
            <a:custGeom>
              <a:avLst/>
              <a:gdLst>
                <a:gd name="connsiteX0" fmla="*/ 25717 w 51434"/>
                <a:gd name="connsiteY0" fmla="*/ 0 h 230505"/>
                <a:gd name="connsiteX1" fmla="*/ 0 w 51434"/>
                <a:gd name="connsiteY1" fmla="*/ 25717 h 230505"/>
                <a:gd name="connsiteX2" fmla="*/ 0 w 51434"/>
                <a:gd name="connsiteY2" fmla="*/ 204788 h 230505"/>
                <a:gd name="connsiteX3" fmla="*/ 25717 w 51434"/>
                <a:gd name="connsiteY3" fmla="*/ 230505 h 230505"/>
                <a:gd name="connsiteX4" fmla="*/ 51435 w 51434"/>
                <a:gd name="connsiteY4" fmla="*/ 204788 h 230505"/>
                <a:gd name="connsiteX5" fmla="*/ 51435 w 51434"/>
                <a:gd name="connsiteY5" fmla="*/ 25717 h 230505"/>
                <a:gd name="connsiteX6" fmla="*/ 25717 w 51434"/>
                <a:gd name="connsiteY6" fmla="*/ 0 h 230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4" h="230505">
                  <a:moveTo>
                    <a:pt x="25717" y="0"/>
                  </a:moveTo>
                  <a:cubicBezTo>
                    <a:pt x="11430" y="0"/>
                    <a:pt x="0" y="11430"/>
                    <a:pt x="0" y="25717"/>
                  </a:cubicBezTo>
                  <a:lnTo>
                    <a:pt x="0" y="204788"/>
                  </a:lnTo>
                  <a:cubicBezTo>
                    <a:pt x="0" y="219075"/>
                    <a:pt x="11430" y="230505"/>
                    <a:pt x="25717" y="230505"/>
                  </a:cubicBezTo>
                  <a:cubicBezTo>
                    <a:pt x="40005" y="230505"/>
                    <a:pt x="51435" y="219075"/>
                    <a:pt x="51435" y="204788"/>
                  </a:cubicBezTo>
                  <a:lnTo>
                    <a:pt x="51435" y="25717"/>
                  </a:lnTo>
                  <a:cubicBezTo>
                    <a:pt x="51435" y="11430"/>
                    <a:pt x="40005" y="0"/>
                    <a:pt x="25717" y="0"/>
                  </a:cubicBezTo>
                  <a:close/>
                </a:path>
              </a:pathLst>
            </a:custGeom>
            <a:grpFill/>
            <a:ln w="9525" cap="flat">
              <a:noFill/>
              <a:prstDash val="solid"/>
              <a:miter/>
            </a:ln>
          </p:spPr>
          <p:txBody>
            <a:bodyPr rtlCol="0" anchor="ctr"/>
            <a:lstStyle/>
            <a:p>
              <a:endParaRPr lang="en-ID"/>
            </a:p>
          </p:txBody>
        </p:sp>
        <p:sp>
          <p:nvSpPr>
            <p:cNvPr id="24" name="Freeform: Shape 23">
              <a:extLst>
                <a:ext uri="{FF2B5EF4-FFF2-40B4-BE49-F238E27FC236}">
                  <a16:creationId xmlns:a16="http://schemas.microsoft.com/office/drawing/2014/main" id="{2BB51C62-10D9-41CF-8C84-E71ED007D78F}"/>
                </a:ext>
              </a:extLst>
            </p:cNvPr>
            <p:cNvSpPr/>
            <p:nvPr/>
          </p:nvSpPr>
          <p:spPr>
            <a:xfrm>
              <a:off x="11535817" y="630261"/>
              <a:ext cx="51434" cy="134302"/>
            </a:xfrm>
            <a:custGeom>
              <a:avLst/>
              <a:gdLst>
                <a:gd name="connsiteX0" fmla="*/ 25718 w 51434"/>
                <a:gd name="connsiteY0" fmla="*/ 0 h 134302"/>
                <a:gd name="connsiteX1" fmla="*/ 0 w 51434"/>
                <a:gd name="connsiteY1" fmla="*/ 25717 h 134302"/>
                <a:gd name="connsiteX2" fmla="*/ 0 w 51434"/>
                <a:gd name="connsiteY2" fmla="*/ 108585 h 134302"/>
                <a:gd name="connsiteX3" fmla="*/ 25718 w 51434"/>
                <a:gd name="connsiteY3" fmla="*/ 134303 h 134302"/>
                <a:gd name="connsiteX4" fmla="*/ 51435 w 51434"/>
                <a:gd name="connsiteY4" fmla="*/ 108585 h 134302"/>
                <a:gd name="connsiteX5" fmla="*/ 51435 w 51434"/>
                <a:gd name="connsiteY5" fmla="*/ 25717 h 134302"/>
                <a:gd name="connsiteX6" fmla="*/ 25718 w 51434"/>
                <a:gd name="connsiteY6" fmla="*/ 0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4" h="134302">
                  <a:moveTo>
                    <a:pt x="25718" y="0"/>
                  </a:moveTo>
                  <a:cubicBezTo>
                    <a:pt x="11430" y="0"/>
                    <a:pt x="0" y="11430"/>
                    <a:pt x="0" y="25717"/>
                  </a:cubicBezTo>
                  <a:lnTo>
                    <a:pt x="0" y="108585"/>
                  </a:lnTo>
                  <a:cubicBezTo>
                    <a:pt x="0" y="122873"/>
                    <a:pt x="11430" y="134303"/>
                    <a:pt x="25718" y="134303"/>
                  </a:cubicBezTo>
                  <a:cubicBezTo>
                    <a:pt x="40005" y="134303"/>
                    <a:pt x="51435" y="122873"/>
                    <a:pt x="51435" y="108585"/>
                  </a:cubicBezTo>
                  <a:lnTo>
                    <a:pt x="51435" y="25717"/>
                  </a:lnTo>
                  <a:cubicBezTo>
                    <a:pt x="51435" y="11430"/>
                    <a:pt x="40005" y="0"/>
                    <a:pt x="25718" y="0"/>
                  </a:cubicBezTo>
                  <a:close/>
                </a:path>
              </a:pathLst>
            </a:custGeom>
            <a:grpFill/>
            <a:ln w="9525" cap="flat">
              <a:noFill/>
              <a:prstDash val="solid"/>
              <a:miter/>
            </a:ln>
          </p:spPr>
          <p:txBody>
            <a:bodyPr rtlCol="0" anchor="ctr"/>
            <a:lstStyle/>
            <a:p>
              <a:endParaRPr lang="en-ID"/>
            </a:p>
          </p:txBody>
        </p:sp>
        <p:sp>
          <p:nvSpPr>
            <p:cNvPr id="25" name="Freeform: Shape 24">
              <a:extLst>
                <a:ext uri="{FF2B5EF4-FFF2-40B4-BE49-F238E27FC236}">
                  <a16:creationId xmlns:a16="http://schemas.microsoft.com/office/drawing/2014/main" id="{6C98F685-A130-4037-8FD3-33742FA4B41C}"/>
                </a:ext>
              </a:extLst>
            </p:cNvPr>
            <p:cNvSpPr/>
            <p:nvPr/>
          </p:nvSpPr>
          <p:spPr>
            <a:xfrm>
              <a:off x="11334840" y="520724"/>
              <a:ext cx="51434" cy="353377"/>
            </a:xfrm>
            <a:custGeom>
              <a:avLst/>
              <a:gdLst>
                <a:gd name="connsiteX0" fmla="*/ 25717 w 51434"/>
                <a:gd name="connsiteY0" fmla="*/ 0 h 353377"/>
                <a:gd name="connsiteX1" fmla="*/ 0 w 51434"/>
                <a:gd name="connsiteY1" fmla="*/ 25718 h 353377"/>
                <a:gd name="connsiteX2" fmla="*/ 0 w 51434"/>
                <a:gd name="connsiteY2" fmla="*/ 327660 h 353377"/>
                <a:gd name="connsiteX3" fmla="*/ 25717 w 51434"/>
                <a:gd name="connsiteY3" fmla="*/ 353378 h 353377"/>
                <a:gd name="connsiteX4" fmla="*/ 51435 w 51434"/>
                <a:gd name="connsiteY4" fmla="*/ 327660 h 353377"/>
                <a:gd name="connsiteX5" fmla="*/ 51435 w 51434"/>
                <a:gd name="connsiteY5" fmla="*/ 25718 h 353377"/>
                <a:gd name="connsiteX6" fmla="*/ 25717 w 51434"/>
                <a:gd name="connsiteY6" fmla="*/ 0 h 353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4" h="353377">
                  <a:moveTo>
                    <a:pt x="25717" y="0"/>
                  </a:moveTo>
                  <a:cubicBezTo>
                    <a:pt x="11430" y="0"/>
                    <a:pt x="0" y="11430"/>
                    <a:pt x="0" y="25718"/>
                  </a:cubicBezTo>
                  <a:lnTo>
                    <a:pt x="0" y="327660"/>
                  </a:lnTo>
                  <a:cubicBezTo>
                    <a:pt x="0" y="341948"/>
                    <a:pt x="11430" y="353378"/>
                    <a:pt x="25717" y="353378"/>
                  </a:cubicBezTo>
                  <a:cubicBezTo>
                    <a:pt x="40005" y="353378"/>
                    <a:pt x="51435" y="341948"/>
                    <a:pt x="51435" y="327660"/>
                  </a:cubicBezTo>
                  <a:lnTo>
                    <a:pt x="51435" y="25718"/>
                  </a:lnTo>
                  <a:cubicBezTo>
                    <a:pt x="51435" y="11430"/>
                    <a:pt x="39052" y="0"/>
                    <a:pt x="25717" y="0"/>
                  </a:cubicBezTo>
                  <a:close/>
                </a:path>
              </a:pathLst>
            </a:custGeom>
            <a:grpFill/>
            <a:ln w="9525" cap="flat">
              <a:noFill/>
              <a:prstDash val="solid"/>
              <a:miter/>
            </a:ln>
          </p:spPr>
          <p:txBody>
            <a:bodyPr rtlCol="0" anchor="ctr"/>
            <a:lstStyle/>
            <a:p>
              <a:endParaRPr lang="en-ID"/>
            </a:p>
          </p:txBody>
        </p:sp>
      </p:grpSp>
      <p:pic>
        <p:nvPicPr>
          <p:cNvPr id="4" name="Graphic 3">
            <a:extLst>
              <a:ext uri="{FF2B5EF4-FFF2-40B4-BE49-F238E27FC236}">
                <a16:creationId xmlns:a16="http://schemas.microsoft.com/office/drawing/2014/main" id="{D4CC2194-AA28-4447-BD55-9189CE4ABD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1590" y="5930900"/>
            <a:ext cx="927099" cy="927099"/>
          </a:xfrm>
          <a:prstGeom prst="rect">
            <a:avLst/>
          </a:prstGeom>
        </p:spPr>
      </p:pic>
      <p:sp>
        <p:nvSpPr>
          <p:cNvPr id="2" name="Rectangle: Single Corner Rounded 1">
            <a:extLst>
              <a:ext uri="{FF2B5EF4-FFF2-40B4-BE49-F238E27FC236}">
                <a16:creationId xmlns:a16="http://schemas.microsoft.com/office/drawing/2014/main" id="{A51B9FBB-A8FD-48F2-A628-DFD74203C3B2}"/>
              </a:ext>
            </a:extLst>
          </p:cNvPr>
          <p:cNvSpPr/>
          <p:nvPr/>
        </p:nvSpPr>
        <p:spPr>
          <a:xfrm flipH="1">
            <a:off x="7688059" y="1411550"/>
            <a:ext cx="4503935" cy="5446450"/>
          </a:xfrm>
          <a:prstGeom prst="round1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fa-IR" dirty="0"/>
          </a:p>
          <a:p>
            <a:pPr marL="342900" indent="-342900" algn="r" rtl="1">
              <a:buFont typeface="+mj-lt"/>
              <a:buAutoNum type="arabicPeriod"/>
            </a:pPr>
            <a:endParaRPr lang="fa-IR" dirty="0"/>
          </a:p>
        </p:txBody>
      </p:sp>
      <p:sp>
        <p:nvSpPr>
          <p:cNvPr id="5" name="TextBox 4">
            <a:extLst>
              <a:ext uri="{FF2B5EF4-FFF2-40B4-BE49-F238E27FC236}">
                <a16:creationId xmlns:a16="http://schemas.microsoft.com/office/drawing/2014/main" id="{1069CC95-F7F2-42CC-87CC-F36E5808A24A}"/>
              </a:ext>
            </a:extLst>
          </p:cNvPr>
          <p:cNvSpPr txBox="1"/>
          <p:nvPr/>
        </p:nvSpPr>
        <p:spPr>
          <a:xfrm>
            <a:off x="8140823" y="1546455"/>
            <a:ext cx="4051172" cy="4847994"/>
          </a:xfrm>
          <a:prstGeom prst="rect">
            <a:avLst/>
          </a:prstGeom>
          <a:noFill/>
        </p:spPr>
        <p:txBody>
          <a:bodyPr wrap="square" rtlCol="0">
            <a:spAutoFit/>
          </a:bodyPr>
          <a:lstStyle/>
          <a:p>
            <a:pPr marL="342900" indent="-342900" algn="r" rtl="1">
              <a:lnSpc>
                <a:spcPct val="150000"/>
              </a:lnSpc>
              <a:buFont typeface="+mj-lt"/>
              <a:buAutoNum type="arabicPeriod"/>
            </a:pPr>
            <a:r>
              <a:rPr lang="fa-IR" sz="1600" dirty="0">
                <a:solidFill>
                  <a:schemeClr val="bg1"/>
                </a:solidFill>
              </a:rPr>
              <a:t>تعریف قفل هوشمند</a:t>
            </a:r>
          </a:p>
          <a:p>
            <a:pPr marL="342900" indent="-342900" algn="r" rtl="1">
              <a:lnSpc>
                <a:spcPct val="150000"/>
              </a:lnSpc>
              <a:buFont typeface="+mj-lt"/>
              <a:buAutoNum type="arabicPeriod"/>
            </a:pPr>
            <a:r>
              <a:rPr lang="fa-IR" sz="1600" dirty="0">
                <a:solidFill>
                  <a:schemeClr val="bg1"/>
                </a:solidFill>
              </a:rPr>
              <a:t>انواع قفل هوشمند</a:t>
            </a:r>
          </a:p>
          <a:p>
            <a:pPr marL="342900" indent="-342900" algn="r" rtl="1">
              <a:lnSpc>
                <a:spcPct val="150000"/>
              </a:lnSpc>
              <a:buFont typeface="+mj-lt"/>
              <a:buAutoNum type="arabicPeriod"/>
            </a:pPr>
            <a:r>
              <a:rPr lang="fa-IR" sz="1600" dirty="0">
                <a:solidFill>
                  <a:schemeClr val="bg1"/>
                </a:solidFill>
              </a:rPr>
              <a:t>مزایا و معایب قفل هوشمند</a:t>
            </a:r>
          </a:p>
          <a:p>
            <a:pPr marL="342900" indent="-342900" algn="r" rtl="1">
              <a:lnSpc>
                <a:spcPct val="150000"/>
              </a:lnSpc>
              <a:buFont typeface="+mj-lt"/>
              <a:buAutoNum type="arabicPeriod"/>
            </a:pPr>
            <a:r>
              <a:rPr lang="fa-IR" sz="1600" dirty="0">
                <a:solidFill>
                  <a:schemeClr val="bg1"/>
                </a:solidFill>
              </a:rPr>
              <a:t>حالت های قفل های هوشمند</a:t>
            </a:r>
          </a:p>
          <a:p>
            <a:pPr marL="342900" indent="-342900" algn="r" rtl="1">
              <a:lnSpc>
                <a:spcPct val="150000"/>
              </a:lnSpc>
              <a:buFont typeface="+mj-lt"/>
              <a:buAutoNum type="arabicPeriod"/>
            </a:pPr>
            <a:r>
              <a:rPr lang="fa-IR" sz="1600" dirty="0">
                <a:solidFill>
                  <a:schemeClr val="bg1"/>
                </a:solidFill>
              </a:rPr>
              <a:t>پیاده سازی حالات قفل هوشمند به زبان </a:t>
            </a:r>
            <a:r>
              <a:rPr lang="fa-IR" sz="1600" dirty="0" err="1">
                <a:solidFill>
                  <a:schemeClr val="bg1"/>
                </a:solidFill>
              </a:rPr>
              <a:t>پایتون</a:t>
            </a:r>
            <a:endParaRPr lang="fa-IR" sz="1600" dirty="0">
              <a:solidFill>
                <a:schemeClr val="bg1"/>
              </a:solidFill>
            </a:endParaRPr>
          </a:p>
          <a:p>
            <a:pPr marL="342900" indent="-342900" algn="r" rtl="1">
              <a:lnSpc>
                <a:spcPct val="150000"/>
              </a:lnSpc>
              <a:buFont typeface="+mj-lt"/>
              <a:buAutoNum type="arabicPeriod"/>
            </a:pPr>
            <a:r>
              <a:rPr lang="fa-IR" sz="1600" dirty="0">
                <a:solidFill>
                  <a:schemeClr val="bg1"/>
                </a:solidFill>
              </a:rPr>
              <a:t>ایده نو برای قفل های هوشمند</a:t>
            </a:r>
          </a:p>
          <a:p>
            <a:pPr marL="342900" indent="-342900" algn="r" rtl="1">
              <a:lnSpc>
                <a:spcPct val="150000"/>
              </a:lnSpc>
              <a:buFont typeface="+mj-lt"/>
              <a:buAutoNum type="arabicPeriod"/>
            </a:pPr>
            <a:r>
              <a:rPr lang="en-US" sz="1600" dirty="0">
                <a:solidFill>
                  <a:schemeClr val="bg1"/>
                </a:solidFill>
              </a:rPr>
              <a:t>Percept-action</a:t>
            </a:r>
            <a:r>
              <a:rPr lang="fa-IR" sz="1600" dirty="0">
                <a:solidFill>
                  <a:schemeClr val="bg1"/>
                </a:solidFill>
              </a:rPr>
              <a:t> قفل هوشمند</a:t>
            </a:r>
          </a:p>
          <a:p>
            <a:pPr marL="342900" indent="-342900" algn="r" rtl="1">
              <a:lnSpc>
                <a:spcPct val="150000"/>
              </a:lnSpc>
              <a:buFont typeface="+mj-lt"/>
              <a:buAutoNum type="arabicPeriod"/>
            </a:pPr>
            <a:r>
              <a:rPr lang="fa-IR" sz="1600" dirty="0">
                <a:solidFill>
                  <a:schemeClr val="bg1"/>
                </a:solidFill>
              </a:rPr>
              <a:t>نکات مهم در خرید و استفاده از قفل هوشمند</a:t>
            </a:r>
          </a:p>
          <a:p>
            <a:pPr marL="342900" indent="-342900" algn="r" rtl="1">
              <a:lnSpc>
                <a:spcPct val="150000"/>
              </a:lnSpc>
              <a:buFont typeface="+mj-lt"/>
              <a:buAutoNum type="arabicPeriod"/>
            </a:pPr>
            <a:r>
              <a:rPr lang="fa-IR" sz="1600" dirty="0">
                <a:solidFill>
                  <a:schemeClr val="bg1"/>
                </a:solidFill>
              </a:rPr>
              <a:t>معیارهای انتخاب قفل هوشمند</a:t>
            </a:r>
          </a:p>
          <a:p>
            <a:pPr marL="342900" indent="-342900" algn="r" rtl="1">
              <a:lnSpc>
                <a:spcPct val="150000"/>
              </a:lnSpc>
              <a:buFont typeface="+mj-lt"/>
              <a:buAutoNum type="arabicPeriod"/>
            </a:pPr>
            <a:r>
              <a:rPr lang="fa-IR" sz="1600" dirty="0">
                <a:solidFill>
                  <a:schemeClr val="bg1"/>
                </a:solidFill>
              </a:rPr>
              <a:t>برترین قفل هوشمند بازار</a:t>
            </a:r>
          </a:p>
          <a:p>
            <a:pPr marL="342900" indent="-342900" algn="r" rtl="1">
              <a:lnSpc>
                <a:spcPct val="150000"/>
              </a:lnSpc>
              <a:buFont typeface="+mj-lt"/>
              <a:buAutoNum type="arabicPeriod"/>
            </a:pPr>
            <a:r>
              <a:rPr lang="fa-IR" sz="1600" dirty="0">
                <a:solidFill>
                  <a:schemeClr val="bg1"/>
                </a:solidFill>
              </a:rPr>
              <a:t>محصول برتر بازار</a:t>
            </a:r>
          </a:p>
          <a:p>
            <a:pPr marL="342900" indent="-342900" algn="r" rtl="1">
              <a:lnSpc>
                <a:spcPct val="150000"/>
              </a:lnSpc>
              <a:buFont typeface="+mj-lt"/>
              <a:buAutoNum type="arabicPeriod"/>
            </a:pPr>
            <a:r>
              <a:rPr lang="fa-IR" sz="1600" dirty="0">
                <a:solidFill>
                  <a:schemeClr val="bg1"/>
                </a:solidFill>
              </a:rPr>
              <a:t>مسائل </a:t>
            </a:r>
            <a:r>
              <a:rPr lang="fa-IR" sz="1600" dirty="0" err="1">
                <a:solidFill>
                  <a:schemeClr val="bg1"/>
                </a:solidFill>
              </a:rPr>
              <a:t>ارضای</a:t>
            </a:r>
            <a:r>
              <a:rPr lang="fa-IR" sz="1600" dirty="0">
                <a:solidFill>
                  <a:schemeClr val="bg1"/>
                </a:solidFill>
              </a:rPr>
              <a:t> محدودیت در قفل های هوشمند</a:t>
            </a:r>
          </a:p>
          <a:p>
            <a:pPr marL="342900" indent="-342900" algn="r" rtl="1">
              <a:lnSpc>
                <a:spcPct val="150000"/>
              </a:lnSpc>
              <a:buFont typeface="+mj-lt"/>
              <a:buAutoNum type="arabicPeriod"/>
            </a:pPr>
            <a:r>
              <a:rPr lang="fa-IR" sz="1600" dirty="0">
                <a:solidFill>
                  <a:schemeClr val="bg1"/>
                </a:solidFill>
              </a:rPr>
              <a:t>عامل مبتنی بر حل مسئله انواع مسئله</a:t>
            </a:r>
          </a:p>
        </p:txBody>
      </p:sp>
      <p:sp>
        <p:nvSpPr>
          <p:cNvPr id="20" name="TextBox 19">
            <a:extLst>
              <a:ext uri="{FF2B5EF4-FFF2-40B4-BE49-F238E27FC236}">
                <a16:creationId xmlns:a16="http://schemas.microsoft.com/office/drawing/2014/main" id="{1674F245-86BE-4B94-8EFF-3D83E7A40BE4}"/>
              </a:ext>
            </a:extLst>
          </p:cNvPr>
          <p:cNvSpPr txBox="1"/>
          <p:nvPr/>
        </p:nvSpPr>
        <p:spPr>
          <a:xfrm>
            <a:off x="5672262" y="417174"/>
            <a:ext cx="5749911" cy="707886"/>
          </a:xfrm>
          <a:prstGeom prst="rect">
            <a:avLst/>
          </a:prstGeom>
          <a:noFill/>
        </p:spPr>
        <p:txBody>
          <a:bodyPr wrap="square" rtlCol="0">
            <a:spAutoFit/>
          </a:bodyPr>
          <a:lstStyle/>
          <a:p>
            <a:pPr algn="r" rtl="1"/>
            <a:r>
              <a:rPr lang="fa-IR" sz="4000" b="1" dirty="0">
                <a:solidFill>
                  <a:schemeClr val="accent3"/>
                </a:solidFill>
                <a:latin typeface="Arial" panose="020B0604020202020204" pitchFamily="34" charset="0"/>
                <a:ea typeface="Inter" panose="020B0502030000000004" pitchFamily="34" charset="0"/>
                <a:cs typeface="Arial" panose="020B0604020202020204" pitchFamily="34" charset="0"/>
              </a:rPr>
              <a:t>فهرست مطالب</a:t>
            </a:r>
            <a:endParaRPr lang="en-US" sz="4000" b="1" dirty="0">
              <a:solidFill>
                <a:schemeClr val="accent3"/>
              </a:solidFill>
              <a:latin typeface="Arial" panose="020B0604020202020204" pitchFamily="34" charset="0"/>
              <a:ea typeface="Inter" panose="020B0502030000000004" pitchFamily="34" charset="0"/>
              <a:cs typeface="Arial" panose="020B0604020202020204" pitchFamily="34" charset="0"/>
            </a:endParaRPr>
          </a:p>
        </p:txBody>
      </p:sp>
      <p:graphicFrame>
        <p:nvGraphicFramePr>
          <p:cNvPr id="8" name="Diagram 7">
            <a:extLst>
              <a:ext uri="{FF2B5EF4-FFF2-40B4-BE49-F238E27FC236}">
                <a16:creationId xmlns:a16="http://schemas.microsoft.com/office/drawing/2014/main" id="{E78808C5-64FE-417F-B412-D19BC1FFFAE8}"/>
              </a:ext>
            </a:extLst>
          </p:cNvPr>
          <p:cNvGraphicFramePr/>
          <p:nvPr>
            <p:extLst>
              <p:ext uri="{D42A27DB-BD31-4B8C-83A1-F6EECF244321}">
                <p14:modId xmlns:p14="http://schemas.microsoft.com/office/powerpoint/2010/main" val="382789455"/>
              </p:ext>
            </p:extLst>
          </p:nvPr>
        </p:nvGraphicFramePr>
        <p:xfrm>
          <a:off x="-1591" y="0"/>
          <a:ext cx="6677599" cy="68579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3" name="TextBox 12">
            <a:extLst>
              <a:ext uri="{FF2B5EF4-FFF2-40B4-BE49-F238E27FC236}">
                <a16:creationId xmlns:a16="http://schemas.microsoft.com/office/drawing/2014/main" id="{53030051-8A19-443D-9C58-2D2A24842842}"/>
              </a:ext>
            </a:extLst>
          </p:cNvPr>
          <p:cNvSpPr txBox="1"/>
          <p:nvPr/>
        </p:nvSpPr>
        <p:spPr>
          <a:xfrm>
            <a:off x="4185409" y="6478831"/>
            <a:ext cx="2924175" cy="338554"/>
          </a:xfrm>
          <a:prstGeom prst="rect">
            <a:avLst/>
          </a:prstGeom>
          <a:noFill/>
        </p:spPr>
        <p:txBody>
          <a:bodyPr wrap="square" rtlCol="0">
            <a:spAutoFit/>
          </a:bodyPr>
          <a:lstStyle/>
          <a:p>
            <a:pPr algn="ctr"/>
            <a:r>
              <a:rPr lang="en-US" sz="1600" dirty="0">
                <a:solidFill>
                  <a:schemeClr val="bg1"/>
                </a:solidFill>
                <a:latin typeface="Montserrat SemiBold" panose="00000700000000000000" pitchFamily="2" charset="0"/>
                <a:ea typeface="Open Sans" panose="020B0606030504020204" pitchFamily="34" charset="0"/>
                <a:cs typeface="Open Sans" panose="020B0606030504020204" pitchFamily="34" charset="0"/>
              </a:rPr>
              <a:t>2</a:t>
            </a:r>
          </a:p>
        </p:txBody>
      </p:sp>
    </p:spTree>
    <p:extLst>
      <p:ext uri="{BB962C8B-B14F-4D97-AF65-F5344CB8AC3E}">
        <p14:creationId xmlns:p14="http://schemas.microsoft.com/office/powerpoint/2010/main" val="3850230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40" name="Graphic 39">
            <a:extLst>
              <a:ext uri="{FF2B5EF4-FFF2-40B4-BE49-F238E27FC236}">
                <a16:creationId xmlns:a16="http://schemas.microsoft.com/office/drawing/2014/main" id="{3A49F9FA-61DB-400E-A277-616D6087B0C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1" y="10664"/>
            <a:ext cx="927099" cy="927099"/>
          </a:xfrm>
          <a:prstGeom prst="rect">
            <a:avLst/>
          </a:prstGeom>
        </p:spPr>
      </p:pic>
      <p:sp>
        <p:nvSpPr>
          <p:cNvPr id="4" name="Rectangle: Top Corners Rounded 3">
            <a:extLst>
              <a:ext uri="{FF2B5EF4-FFF2-40B4-BE49-F238E27FC236}">
                <a16:creationId xmlns:a16="http://schemas.microsoft.com/office/drawing/2014/main" id="{9AF2B02A-4FE6-4B25-A24A-E0DFBEF2A44D}"/>
              </a:ext>
            </a:extLst>
          </p:cNvPr>
          <p:cNvSpPr/>
          <p:nvPr/>
        </p:nvSpPr>
        <p:spPr>
          <a:xfrm>
            <a:off x="-1" y="1873188"/>
            <a:ext cx="12192000" cy="4984812"/>
          </a:xfrm>
          <a:prstGeom prst="round2Same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6EE3F0C-B107-4A7B-80BA-FA37F1A5985C}"/>
              </a:ext>
            </a:extLst>
          </p:cNvPr>
          <p:cNvSpPr txBox="1"/>
          <p:nvPr/>
        </p:nvSpPr>
        <p:spPr>
          <a:xfrm>
            <a:off x="754502" y="2235817"/>
            <a:ext cx="10743872" cy="4611519"/>
          </a:xfrm>
          <a:prstGeom prst="rect">
            <a:avLst/>
          </a:prstGeom>
          <a:noFill/>
        </p:spPr>
        <p:txBody>
          <a:bodyPr wrap="square" rtlCol="0">
            <a:spAutoFit/>
          </a:bodyPr>
          <a:lstStyle/>
          <a:p>
            <a:pPr algn="r" rtl="1">
              <a:lnSpc>
                <a:spcPct val="150000"/>
              </a:lnSpc>
            </a:pPr>
            <a:r>
              <a:rPr lang="fa-IR" b="0" i="0" dirty="0">
                <a:solidFill>
                  <a:schemeClr val="bg1"/>
                </a:solidFill>
                <a:effectLst/>
                <a:latin typeface="iranyekan"/>
              </a:rPr>
              <a:t>در دنیای امروزی که پیشرفت فناوری با سرعت بسیار بالایی در حرکت است، استفاده از قفل های قدیمی که امنیت بالایی ندارند و حتی افراد میتوانند به سادگی و تنها با یک سنجاق آن را باز نمایند، نمیتواند تصمیم درستی باشد. به همین دلیل یکی از </a:t>
            </a:r>
            <a:r>
              <a:rPr lang="fa-IR" b="0" i="0" dirty="0" err="1">
                <a:solidFill>
                  <a:schemeClr val="bg1"/>
                </a:solidFill>
                <a:effectLst/>
                <a:latin typeface="iranyekan"/>
              </a:rPr>
              <a:t>صنایعی</a:t>
            </a:r>
            <a:r>
              <a:rPr lang="fa-IR" b="0" i="0" dirty="0">
                <a:solidFill>
                  <a:schemeClr val="bg1"/>
                </a:solidFill>
                <a:effectLst/>
                <a:latin typeface="iranyekan"/>
              </a:rPr>
              <a:t> که با پیشرفت تکنولوژی دچار تغییرات عظیمی شد، صنعت قفل بود و این تغییرات منجر به تولید قفل هوشمند گردید.</a:t>
            </a:r>
          </a:p>
          <a:p>
            <a:pPr algn="r" rtl="1">
              <a:lnSpc>
                <a:spcPct val="150000"/>
              </a:lnSpc>
            </a:pPr>
            <a:r>
              <a:rPr lang="fa-IR" dirty="0">
                <a:solidFill>
                  <a:schemeClr val="bg1"/>
                </a:solidFill>
                <a:latin typeface="Arial" panose="020B0604020202020204" pitchFamily="34" charset="0"/>
              </a:rPr>
              <a:t>قفل هوشمند وسیله ای </a:t>
            </a:r>
            <a:r>
              <a:rPr lang="fa-IR" dirty="0" err="1">
                <a:solidFill>
                  <a:schemeClr val="bg1"/>
                </a:solidFill>
                <a:latin typeface="Arial" panose="020B0604020202020204" pitchFamily="34" charset="0"/>
              </a:rPr>
              <a:t>الکترومکانیکی</a:t>
            </a:r>
            <a:r>
              <a:rPr lang="fa-IR" dirty="0">
                <a:solidFill>
                  <a:schemeClr val="bg1"/>
                </a:solidFill>
                <a:latin typeface="Arial" panose="020B0604020202020204" pitchFamily="34" charset="0"/>
              </a:rPr>
              <a:t> است که برای محافظت از فضای داخلی خانه یا محل کار از آن استفاده می شود و با استفاده از فناوری های وای </a:t>
            </a:r>
            <a:r>
              <a:rPr lang="fa-IR" dirty="0" err="1">
                <a:solidFill>
                  <a:schemeClr val="bg1"/>
                </a:solidFill>
                <a:latin typeface="Arial" panose="020B0604020202020204" pitchFamily="34" charset="0"/>
              </a:rPr>
              <a:t>فای</a:t>
            </a:r>
            <a:r>
              <a:rPr lang="fa-IR" dirty="0">
                <a:solidFill>
                  <a:schemeClr val="bg1"/>
                </a:solidFill>
                <a:latin typeface="Arial" panose="020B0604020202020204" pitchFamily="34" charset="0"/>
              </a:rPr>
              <a:t> و </a:t>
            </a:r>
            <a:r>
              <a:rPr lang="fa-IR" dirty="0" err="1">
                <a:solidFill>
                  <a:schemeClr val="bg1"/>
                </a:solidFill>
                <a:latin typeface="Arial" panose="020B0604020202020204" pitchFamily="34" charset="0"/>
              </a:rPr>
              <a:t>بلوتوث</a:t>
            </a:r>
            <a:r>
              <a:rPr lang="fa-IR" dirty="0">
                <a:solidFill>
                  <a:schemeClr val="bg1"/>
                </a:solidFill>
                <a:latin typeface="Arial" panose="020B0604020202020204" pitchFamily="34" charset="0"/>
              </a:rPr>
              <a:t> به کاربر خود این اجازه را میدهد که بتواند از راه دور با استفاده از گوشی های هوشمند درب را باز یا بسته کند، علاوه بر این شما میتوانید با استفاده از تکنولوژی های تشخیص چهره، اثر انگشت، وارد کردن رمز و کارت که بر روی این قفل ها بر اساس نوع قفل تعبیه شده است درب خانه، محل کار، درب کمد های استخر و درب اتاق های هتل که امروزه بسیار از این قفل ها استفاده میکنند باز یا بسته کنید.</a:t>
            </a:r>
          </a:p>
          <a:p>
            <a:pPr algn="r" rtl="1">
              <a:lnSpc>
                <a:spcPct val="150000"/>
              </a:lnSpc>
            </a:pPr>
            <a:r>
              <a:rPr lang="fa-IR" dirty="0">
                <a:solidFill>
                  <a:schemeClr val="bg1"/>
                </a:solidFill>
                <a:latin typeface="Arial" panose="020B0604020202020204" pitchFamily="34" charset="0"/>
              </a:rPr>
              <a:t>قفل هوشمند علاوه بر اینکه امنیت بالایی را برای شما به ارمغان می آورد، شما را از شر کلید های مکانیکی خلاص میکند و همچنین به شما این امکان را میدهد تا عبور و مرور افراد به منزل و محل کارتان را کنترل کنید و اجازه دسترسی موقت یا دائم به دیگران بدهیم.</a:t>
            </a:r>
          </a:p>
          <a:p>
            <a:pPr algn="r" rtl="1">
              <a:lnSpc>
                <a:spcPct val="150000"/>
              </a:lnSpc>
            </a:pPr>
            <a:endParaRPr lang="en-US" dirty="0">
              <a:solidFill>
                <a:schemeClr val="bg1"/>
              </a:solidFill>
              <a:latin typeface="Arial" panose="020B0604020202020204" pitchFamily="34" charset="0"/>
            </a:endParaRPr>
          </a:p>
        </p:txBody>
      </p:sp>
      <p:sp>
        <p:nvSpPr>
          <p:cNvPr id="43" name="TextBox 42">
            <a:extLst>
              <a:ext uri="{FF2B5EF4-FFF2-40B4-BE49-F238E27FC236}">
                <a16:creationId xmlns:a16="http://schemas.microsoft.com/office/drawing/2014/main" id="{3B7A8552-4BE9-4814-B4AE-96D2EEBFC17E}"/>
              </a:ext>
            </a:extLst>
          </p:cNvPr>
          <p:cNvSpPr txBox="1"/>
          <p:nvPr/>
        </p:nvSpPr>
        <p:spPr>
          <a:xfrm>
            <a:off x="7968484" y="537851"/>
            <a:ext cx="3428924" cy="707886"/>
          </a:xfrm>
          <a:prstGeom prst="rect">
            <a:avLst/>
          </a:prstGeom>
          <a:noFill/>
        </p:spPr>
        <p:txBody>
          <a:bodyPr wrap="square" rtlCol="0">
            <a:spAutoFit/>
          </a:bodyPr>
          <a:lstStyle/>
          <a:p>
            <a:pPr algn="r" rtl="1"/>
            <a:r>
              <a:rPr lang="fa-IR" sz="4000" b="1" dirty="0">
                <a:solidFill>
                  <a:srgbClr val="228CC1"/>
                </a:solidFill>
              </a:rPr>
              <a:t>تعریف قفل هوشمند</a:t>
            </a:r>
          </a:p>
        </p:txBody>
      </p:sp>
      <p:grpSp>
        <p:nvGrpSpPr>
          <p:cNvPr id="44" name="Graphic 19">
            <a:extLst>
              <a:ext uri="{FF2B5EF4-FFF2-40B4-BE49-F238E27FC236}">
                <a16:creationId xmlns:a16="http://schemas.microsoft.com/office/drawing/2014/main" id="{5A0B555B-303A-4A4C-81F9-07027CD4982D}"/>
              </a:ext>
            </a:extLst>
          </p:cNvPr>
          <p:cNvGrpSpPr/>
          <p:nvPr/>
        </p:nvGrpSpPr>
        <p:grpSpPr>
          <a:xfrm>
            <a:off x="11397408" y="715105"/>
            <a:ext cx="353377" cy="353377"/>
            <a:chOff x="11233875" y="520724"/>
            <a:chExt cx="353377" cy="353377"/>
          </a:xfrm>
          <a:solidFill>
            <a:schemeClr val="bg1"/>
          </a:solidFill>
        </p:grpSpPr>
        <p:sp>
          <p:nvSpPr>
            <p:cNvPr id="45" name="Freeform: Shape 44">
              <a:extLst>
                <a:ext uri="{FF2B5EF4-FFF2-40B4-BE49-F238E27FC236}">
                  <a16:creationId xmlns:a16="http://schemas.microsoft.com/office/drawing/2014/main" id="{E9DF85F2-7C70-413B-B813-6D9CF3E87C11}"/>
                </a:ext>
              </a:extLst>
            </p:cNvPr>
            <p:cNvSpPr/>
            <p:nvPr/>
          </p:nvSpPr>
          <p:spPr>
            <a:xfrm>
              <a:off x="11233875" y="582636"/>
              <a:ext cx="51435" cy="230505"/>
            </a:xfrm>
            <a:custGeom>
              <a:avLst/>
              <a:gdLst>
                <a:gd name="connsiteX0" fmla="*/ 25718 w 51435"/>
                <a:gd name="connsiteY0" fmla="*/ 0 h 230505"/>
                <a:gd name="connsiteX1" fmla="*/ 0 w 51435"/>
                <a:gd name="connsiteY1" fmla="*/ 25717 h 230505"/>
                <a:gd name="connsiteX2" fmla="*/ 0 w 51435"/>
                <a:gd name="connsiteY2" fmla="*/ 204788 h 230505"/>
                <a:gd name="connsiteX3" fmla="*/ 25718 w 51435"/>
                <a:gd name="connsiteY3" fmla="*/ 230505 h 230505"/>
                <a:gd name="connsiteX4" fmla="*/ 51435 w 51435"/>
                <a:gd name="connsiteY4" fmla="*/ 204788 h 230505"/>
                <a:gd name="connsiteX5" fmla="*/ 51435 w 51435"/>
                <a:gd name="connsiteY5" fmla="*/ 25717 h 230505"/>
                <a:gd name="connsiteX6" fmla="*/ 25718 w 51435"/>
                <a:gd name="connsiteY6" fmla="*/ 0 h 230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5" h="230505">
                  <a:moveTo>
                    <a:pt x="25718" y="0"/>
                  </a:moveTo>
                  <a:cubicBezTo>
                    <a:pt x="11430" y="0"/>
                    <a:pt x="0" y="11430"/>
                    <a:pt x="0" y="25717"/>
                  </a:cubicBezTo>
                  <a:lnTo>
                    <a:pt x="0" y="204788"/>
                  </a:lnTo>
                  <a:cubicBezTo>
                    <a:pt x="0" y="219075"/>
                    <a:pt x="11430" y="230505"/>
                    <a:pt x="25718" y="230505"/>
                  </a:cubicBezTo>
                  <a:cubicBezTo>
                    <a:pt x="40005" y="230505"/>
                    <a:pt x="51435" y="219075"/>
                    <a:pt x="51435" y="204788"/>
                  </a:cubicBezTo>
                  <a:lnTo>
                    <a:pt x="51435" y="25717"/>
                  </a:lnTo>
                  <a:cubicBezTo>
                    <a:pt x="51435" y="11430"/>
                    <a:pt x="40005" y="0"/>
                    <a:pt x="25718" y="0"/>
                  </a:cubicBezTo>
                  <a:close/>
                </a:path>
              </a:pathLst>
            </a:custGeom>
            <a:grpFill/>
            <a:ln w="9525" cap="flat">
              <a:noFill/>
              <a:prstDash val="solid"/>
              <a:miter/>
            </a:ln>
          </p:spPr>
          <p:txBody>
            <a:bodyPr rtlCol="0" anchor="ctr"/>
            <a:lstStyle/>
            <a:p>
              <a:endParaRPr lang="en-ID"/>
            </a:p>
          </p:txBody>
        </p:sp>
        <p:sp>
          <p:nvSpPr>
            <p:cNvPr id="46" name="Freeform: Shape 45">
              <a:extLst>
                <a:ext uri="{FF2B5EF4-FFF2-40B4-BE49-F238E27FC236}">
                  <a16:creationId xmlns:a16="http://schemas.microsoft.com/office/drawing/2014/main" id="{FBABBAA2-6EB7-4773-8F92-6195D5097581}"/>
                </a:ext>
              </a:extLst>
            </p:cNvPr>
            <p:cNvSpPr/>
            <p:nvPr/>
          </p:nvSpPr>
          <p:spPr>
            <a:xfrm>
              <a:off x="11434852" y="582636"/>
              <a:ext cx="51434" cy="230505"/>
            </a:xfrm>
            <a:custGeom>
              <a:avLst/>
              <a:gdLst>
                <a:gd name="connsiteX0" fmla="*/ 25717 w 51434"/>
                <a:gd name="connsiteY0" fmla="*/ 0 h 230505"/>
                <a:gd name="connsiteX1" fmla="*/ 0 w 51434"/>
                <a:gd name="connsiteY1" fmla="*/ 25717 h 230505"/>
                <a:gd name="connsiteX2" fmla="*/ 0 w 51434"/>
                <a:gd name="connsiteY2" fmla="*/ 204788 h 230505"/>
                <a:gd name="connsiteX3" fmla="*/ 25717 w 51434"/>
                <a:gd name="connsiteY3" fmla="*/ 230505 h 230505"/>
                <a:gd name="connsiteX4" fmla="*/ 51435 w 51434"/>
                <a:gd name="connsiteY4" fmla="*/ 204788 h 230505"/>
                <a:gd name="connsiteX5" fmla="*/ 51435 w 51434"/>
                <a:gd name="connsiteY5" fmla="*/ 25717 h 230505"/>
                <a:gd name="connsiteX6" fmla="*/ 25717 w 51434"/>
                <a:gd name="connsiteY6" fmla="*/ 0 h 230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4" h="230505">
                  <a:moveTo>
                    <a:pt x="25717" y="0"/>
                  </a:moveTo>
                  <a:cubicBezTo>
                    <a:pt x="11430" y="0"/>
                    <a:pt x="0" y="11430"/>
                    <a:pt x="0" y="25717"/>
                  </a:cubicBezTo>
                  <a:lnTo>
                    <a:pt x="0" y="204788"/>
                  </a:lnTo>
                  <a:cubicBezTo>
                    <a:pt x="0" y="219075"/>
                    <a:pt x="11430" y="230505"/>
                    <a:pt x="25717" y="230505"/>
                  </a:cubicBezTo>
                  <a:cubicBezTo>
                    <a:pt x="40005" y="230505"/>
                    <a:pt x="51435" y="219075"/>
                    <a:pt x="51435" y="204788"/>
                  </a:cubicBezTo>
                  <a:lnTo>
                    <a:pt x="51435" y="25717"/>
                  </a:lnTo>
                  <a:cubicBezTo>
                    <a:pt x="51435" y="11430"/>
                    <a:pt x="40005" y="0"/>
                    <a:pt x="25717" y="0"/>
                  </a:cubicBezTo>
                  <a:close/>
                </a:path>
              </a:pathLst>
            </a:custGeom>
            <a:grpFill/>
            <a:ln w="9525" cap="flat">
              <a:noFill/>
              <a:prstDash val="solid"/>
              <a:miter/>
            </a:ln>
          </p:spPr>
          <p:txBody>
            <a:bodyPr rtlCol="0" anchor="ctr"/>
            <a:lstStyle/>
            <a:p>
              <a:endParaRPr lang="en-ID"/>
            </a:p>
          </p:txBody>
        </p:sp>
        <p:sp>
          <p:nvSpPr>
            <p:cNvPr id="47" name="Freeform: Shape 46">
              <a:extLst>
                <a:ext uri="{FF2B5EF4-FFF2-40B4-BE49-F238E27FC236}">
                  <a16:creationId xmlns:a16="http://schemas.microsoft.com/office/drawing/2014/main" id="{A6139FCD-43B6-4C6D-AF77-FFCB37DD4AA9}"/>
                </a:ext>
              </a:extLst>
            </p:cNvPr>
            <p:cNvSpPr/>
            <p:nvPr/>
          </p:nvSpPr>
          <p:spPr>
            <a:xfrm>
              <a:off x="11535817" y="630261"/>
              <a:ext cx="51434" cy="134302"/>
            </a:xfrm>
            <a:custGeom>
              <a:avLst/>
              <a:gdLst>
                <a:gd name="connsiteX0" fmla="*/ 25718 w 51434"/>
                <a:gd name="connsiteY0" fmla="*/ 0 h 134302"/>
                <a:gd name="connsiteX1" fmla="*/ 0 w 51434"/>
                <a:gd name="connsiteY1" fmla="*/ 25717 h 134302"/>
                <a:gd name="connsiteX2" fmla="*/ 0 w 51434"/>
                <a:gd name="connsiteY2" fmla="*/ 108585 h 134302"/>
                <a:gd name="connsiteX3" fmla="*/ 25718 w 51434"/>
                <a:gd name="connsiteY3" fmla="*/ 134303 h 134302"/>
                <a:gd name="connsiteX4" fmla="*/ 51435 w 51434"/>
                <a:gd name="connsiteY4" fmla="*/ 108585 h 134302"/>
                <a:gd name="connsiteX5" fmla="*/ 51435 w 51434"/>
                <a:gd name="connsiteY5" fmla="*/ 25717 h 134302"/>
                <a:gd name="connsiteX6" fmla="*/ 25718 w 51434"/>
                <a:gd name="connsiteY6" fmla="*/ 0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4" h="134302">
                  <a:moveTo>
                    <a:pt x="25718" y="0"/>
                  </a:moveTo>
                  <a:cubicBezTo>
                    <a:pt x="11430" y="0"/>
                    <a:pt x="0" y="11430"/>
                    <a:pt x="0" y="25717"/>
                  </a:cubicBezTo>
                  <a:lnTo>
                    <a:pt x="0" y="108585"/>
                  </a:lnTo>
                  <a:cubicBezTo>
                    <a:pt x="0" y="122873"/>
                    <a:pt x="11430" y="134303"/>
                    <a:pt x="25718" y="134303"/>
                  </a:cubicBezTo>
                  <a:cubicBezTo>
                    <a:pt x="40005" y="134303"/>
                    <a:pt x="51435" y="122873"/>
                    <a:pt x="51435" y="108585"/>
                  </a:cubicBezTo>
                  <a:lnTo>
                    <a:pt x="51435" y="25717"/>
                  </a:lnTo>
                  <a:cubicBezTo>
                    <a:pt x="51435" y="11430"/>
                    <a:pt x="40005" y="0"/>
                    <a:pt x="25718" y="0"/>
                  </a:cubicBezTo>
                  <a:close/>
                </a:path>
              </a:pathLst>
            </a:custGeom>
            <a:grpFill/>
            <a:ln w="9525" cap="flat">
              <a:noFill/>
              <a:prstDash val="solid"/>
              <a:miter/>
            </a:ln>
          </p:spPr>
          <p:txBody>
            <a:bodyPr rtlCol="0" anchor="ctr"/>
            <a:lstStyle/>
            <a:p>
              <a:endParaRPr lang="en-ID"/>
            </a:p>
          </p:txBody>
        </p:sp>
        <p:sp>
          <p:nvSpPr>
            <p:cNvPr id="48" name="Freeform: Shape 47">
              <a:extLst>
                <a:ext uri="{FF2B5EF4-FFF2-40B4-BE49-F238E27FC236}">
                  <a16:creationId xmlns:a16="http://schemas.microsoft.com/office/drawing/2014/main" id="{B87F8FDD-F339-4168-96BA-8F1E275563FA}"/>
                </a:ext>
              </a:extLst>
            </p:cNvPr>
            <p:cNvSpPr/>
            <p:nvPr/>
          </p:nvSpPr>
          <p:spPr>
            <a:xfrm>
              <a:off x="11334840" y="520724"/>
              <a:ext cx="51434" cy="353377"/>
            </a:xfrm>
            <a:custGeom>
              <a:avLst/>
              <a:gdLst>
                <a:gd name="connsiteX0" fmla="*/ 25717 w 51434"/>
                <a:gd name="connsiteY0" fmla="*/ 0 h 353377"/>
                <a:gd name="connsiteX1" fmla="*/ 0 w 51434"/>
                <a:gd name="connsiteY1" fmla="*/ 25718 h 353377"/>
                <a:gd name="connsiteX2" fmla="*/ 0 w 51434"/>
                <a:gd name="connsiteY2" fmla="*/ 327660 h 353377"/>
                <a:gd name="connsiteX3" fmla="*/ 25717 w 51434"/>
                <a:gd name="connsiteY3" fmla="*/ 353378 h 353377"/>
                <a:gd name="connsiteX4" fmla="*/ 51435 w 51434"/>
                <a:gd name="connsiteY4" fmla="*/ 327660 h 353377"/>
                <a:gd name="connsiteX5" fmla="*/ 51435 w 51434"/>
                <a:gd name="connsiteY5" fmla="*/ 25718 h 353377"/>
                <a:gd name="connsiteX6" fmla="*/ 25717 w 51434"/>
                <a:gd name="connsiteY6" fmla="*/ 0 h 353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4" h="353377">
                  <a:moveTo>
                    <a:pt x="25717" y="0"/>
                  </a:moveTo>
                  <a:cubicBezTo>
                    <a:pt x="11430" y="0"/>
                    <a:pt x="0" y="11430"/>
                    <a:pt x="0" y="25718"/>
                  </a:cubicBezTo>
                  <a:lnTo>
                    <a:pt x="0" y="327660"/>
                  </a:lnTo>
                  <a:cubicBezTo>
                    <a:pt x="0" y="341948"/>
                    <a:pt x="11430" y="353378"/>
                    <a:pt x="25717" y="353378"/>
                  </a:cubicBezTo>
                  <a:cubicBezTo>
                    <a:pt x="40005" y="353378"/>
                    <a:pt x="51435" y="341948"/>
                    <a:pt x="51435" y="327660"/>
                  </a:cubicBezTo>
                  <a:lnTo>
                    <a:pt x="51435" y="25718"/>
                  </a:lnTo>
                  <a:cubicBezTo>
                    <a:pt x="51435" y="11430"/>
                    <a:pt x="39052" y="0"/>
                    <a:pt x="25717" y="0"/>
                  </a:cubicBezTo>
                  <a:close/>
                </a:path>
              </a:pathLst>
            </a:custGeom>
            <a:grpFill/>
            <a:ln w="9525" cap="flat">
              <a:noFill/>
              <a:prstDash val="solid"/>
              <a:miter/>
            </a:ln>
          </p:spPr>
          <p:txBody>
            <a:bodyPr rtlCol="0" anchor="ctr"/>
            <a:lstStyle/>
            <a:p>
              <a:endParaRPr lang="en-ID"/>
            </a:p>
          </p:txBody>
        </p:sp>
      </p:grpSp>
      <p:sp>
        <p:nvSpPr>
          <p:cNvPr id="12" name="TextBox 11">
            <a:extLst>
              <a:ext uri="{FF2B5EF4-FFF2-40B4-BE49-F238E27FC236}">
                <a16:creationId xmlns:a16="http://schemas.microsoft.com/office/drawing/2014/main" id="{6D5E82C2-8575-4521-B54B-D34C7B5C28C7}"/>
              </a:ext>
            </a:extLst>
          </p:cNvPr>
          <p:cNvSpPr txBox="1"/>
          <p:nvPr/>
        </p:nvSpPr>
        <p:spPr>
          <a:xfrm>
            <a:off x="4185409" y="6478831"/>
            <a:ext cx="2924175" cy="338554"/>
          </a:xfrm>
          <a:prstGeom prst="rect">
            <a:avLst/>
          </a:prstGeom>
          <a:noFill/>
        </p:spPr>
        <p:txBody>
          <a:bodyPr wrap="square" rtlCol="0">
            <a:spAutoFit/>
          </a:bodyPr>
          <a:lstStyle/>
          <a:p>
            <a:pPr algn="ctr"/>
            <a:r>
              <a:rPr lang="en-US" sz="1600" dirty="0">
                <a:solidFill>
                  <a:schemeClr val="bg1"/>
                </a:solidFill>
                <a:latin typeface="Montserrat SemiBold" panose="00000700000000000000" pitchFamily="2" charset="0"/>
                <a:ea typeface="Open Sans" panose="020B0606030504020204" pitchFamily="34" charset="0"/>
                <a:cs typeface="Open Sans" panose="020B0606030504020204" pitchFamily="34" charset="0"/>
              </a:rPr>
              <a:t>3</a:t>
            </a:r>
          </a:p>
        </p:txBody>
      </p:sp>
    </p:spTree>
    <p:extLst>
      <p:ext uri="{BB962C8B-B14F-4D97-AF65-F5344CB8AC3E}">
        <p14:creationId xmlns:p14="http://schemas.microsoft.com/office/powerpoint/2010/main" val="3945656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left)">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1" name="Freeform: Shape 40">
            <a:extLst>
              <a:ext uri="{FF2B5EF4-FFF2-40B4-BE49-F238E27FC236}">
                <a16:creationId xmlns:a16="http://schemas.microsoft.com/office/drawing/2014/main" id="{7821DAE1-3166-48AD-AAFF-6FE989DF210D}"/>
              </a:ext>
            </a:extLst>
          </p:cNvPr>
          <p:cNvSpPr/>
          <p:nvPr/>
        </p:nvSpPr>
        <p:spPr>
          <a:xfrm>
            <a:off x="1458237" y="1528698"/>
            <a:ext cx="737750" cy="737748"/>
          </a:xfrm>
          <a:custGeom>
            <a:avLst/>
            <a:gdLst>
              <a:gd name="connsiteX0" fmla="*/ 917575 w 917575"/>
              <a:gd name="connsiteY0" fmla="*/ 458788 h 917575"/>
              <a:gd name="connsiteX1" fmla="*/ 458788 w 917575"/>
              <a:gd name="connsiteY1" fmla="*/ 917575 h 917575"/>
              <a:gd name="connsiteX2" fmla="*/ 0 w 917575"/>
              <a:gd name="connsiteY2" fmla="*/ 458788 h 917575"/>
              <a:gd name="connsiteX3" fmla="*/ 458788 w 917575"/>
              <a:gd name="connsiteY3" fmla="*/ 0 h 917575"/>
              <a:gd name="connsiteX4" fmla="*/ 917575 w 917575"/>
              <a:gd name="connsiteY4" fmla="*/ 458788 h 917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7575" h="917575">
                <a:moveTo>
                  <a:pt x="917575" y="458788"/>
                </a:moveTo>
                <a:cubicBezTo>
                  <a:pt x="917575" y="712169"/>
                  <a:pt x="712169" y="917575"/>
                  <a:pt x="458788" y="917575"/>
                </a:cubicBezTo>
                <a:cubicBezTo>
                  <a:pt x="205406" y="917575"/>
                  <a:pt x="0" y="712169"/>
                  <a:pt x="0" y="458788"/>
                </a:cubicBezTo>
                <a:cubicBezTo>
                  <a:pt x="0" y="205406"/>
                  <a:pt x="205406" y="0"/>
                  <a:pt x="458788" y="0"/>
                </a:cubicBezTo>
                <a:cubicBezTo>
                  <a:pt x="712169" y="0"/>
                  <a:pt x="917575" y="205406"/>
                  <a:pt x="917575" y="458788"/>
                </a:cubicBezTo>
                <a:close/>
              </a:path>
            </a:pathLst>
          </a:custGeom>
          <a:solidFill>
            <a:schemeClr val="accent1"/>
          </a:solidFill>
          <a:ln w="13063" cap="flat">
            <a:noFill/>
            <a:prstDash val="solid"/>
            <a:miter/>
          </a:ln>
        </p:spPr>
        <p:txBody>
          <a:bodyPr rtlCol="0" anchor="ctr"/>
          <a:lstStyle/>
          <a:p>
            <a:endParaRPr lang="en-ID"/>
          </a:p>
        </p:txBody>
      </p:sp>
      <p:pic>
        <p:nvPicPr>
          <p:cNvPr id="46" name="Graphic 45">
            <a:extLst>
              <a:ext uri="{FF2B5EF4-FFF2-40B4-BE49-F238E27FC236}">
                <a16:creationId xmlns:a16="http://schemas.microsoft.com/office/drawing/2014/main" id="{B2B04868-55C4-4B55-9726-E9B48DA05D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303648" y="-277045"/>
            <a:ext cx="578028" cy="1148920"/>
          </a:xfrm>
          <a:prstGeom prst="rect">
            <a:avLst/>
          </a:prstGeom>
        </p:spPr>
      </p:pic>
      <p:grpSp>
        <p:nvGrpSpPr>
          <p:cNvPr id="15" name="Graphic 19">
            <a:extLst>
              <a:ext uri="{FF2B5EF4-FFF2-40B4-BE49-F238E27FC236}">
                <a16:creationId xmlns:a16="http://schemas.microsoft.com/office/drawing/2014/main" id="{286AD407-B65A-4B2F-9983-98F2E404FD94}"/>
              </a:ext>
            </a:extLst>
          </p:cNvPr>
          <p:cNvGrpSpPr/>
          <p:nvPr/>
        </p:nvGrpSpPr>
        <p:grpSpPr>
          <a:xfrm>
            <a:off x="11397408" y="715105"/>
            <a:ext cx="353377" cy="353377"/>
            <a:chOff x="11233875" y="520724"/>
            <a:chExt cx="353377" cy="353377"/>
          </a:xfrm>
          <a:solidFill>
            <a:schemeClr val="bg1"/>
          </a:solidFill>
        </p:grpSpPr>
        <p:sp>
          <p:nvSpPr>
            <p:cNvPr id="16" name="Freeform: Shape 15">
              <a:extLst>
                <a:ext uri="{FF2B5EF4-FFF2-40B4-BE49-F238E27FC236}">
                  <a16:creationId xmlns:a16="http://schemas.microsoft.com/office/drawing/2014/main" id="{816953B9-EC52-4864-9A8A-80A787382318}"/>
                </a:ext>
              </a:extLst>
            </p:cNvPr>
            <p:cNvSpPr/>
            <p:nvPr/>
          </p:nvSpPr>
          <p:spPr>
            <a:xfrm>
              <a:off x="11233875" y="582636"/>
              <a:ext cx="51435" cy="230505"/>
            </a:xfrm>
            <a:custGeom>
              <a:avLst/>
              <a:gdLst>
                <a:gd name="connsiteX0" fmla="*/ 25718 w 51435"/>
                <a:gd name="connsiteY0" fmla="*/ 0 h 230505"/>
                <a:gd name="connsiteX1" fmla="*/ 0 w 51435"/>
                <a:gd name="connsiteY1" fmla="*/ 25717 h 230505"/>
                <a:gd name="connsiteX2" fmla="*/ 0 w 51435"/>
                <a:gd name="connsiteY2" fmla="*/ 204788 h 230505"/>
                <a:gd name="connsiteX3" fmla="*/ 25718 w 51435"/>
                <a:gd name="connsiteY3" fmla="*/ 230505 h 230505"/>
                <a:gd name="connsiteX4" fmla="*/ 51435 w 51435"/>
                <a:gd name="connsiteY4" fmla="*/ 204788 h 230505"/>
                <a:gd name="connsiteX5" fmla="*/ 51435 w 51435"/>
                <a:gd name="connsiteY5" fmla="*/ 25717 h 230505"/>
                <a:gd name="connsiteX6" fmla="*/ 25718 w 51435"/>
                <a:gd name="connsiteY6" fmla="*/ 0 h 230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5" h="230505">
                  <a:moveTo>
                    <a:pt x="25718" y="0"/>
                  </a:moveTo>
                  <a:cubicBezTo>
                    <a:pt x="11430" y="0"/>
                    <a:pt x="0" y="11430"/>
                    <a:pt x="0" y="25717"/>
                  </a:cubicBezTo>
                  <a:lnTo>
                    <a:pt x="0" y="204788"/>
                  </a:lnTo>
                  <a:cubicBezTo>
                    <a:pt x="0" y="219075"/>
                    <a:pt x="11430" y="230505"/>
                    <a:pt x="25718" y="230505"/>
                  </a:cubicBezTo>
                  <a:cubicBezTo>
                    <a:pt x="40005" y="230505"/>
                    <a:pt x="51435" y="219075"/>
                    <a:pt x="51435" y="204788"/>
                  </a:cubicBezTo>
                  <a:lnTo>
                    <a:pt x="51435" y="25717"/>
                  </a:lnTo>
                  <a:cubicBezTo>
                    <a:pt x="51435" y="11430"/>
                    <a:pt x="40005" y="0"/>
                    <a:pt x="25718" y="0"/>
                  </a:cubicBezTo>
                  <a:close/>
                </a:path>
              </a:pathLst>
            </a:custGeom>
            <a:grpFill/>
            <a:ln w="9525" cap="flat">
              <a:noFill/>
              <a:prstDash val="solid"/>
              <a:miter/>
            </a:ln>
          </p:spPr>
          <p:txBody>
            <a:bodyPr rtlCol="0" anchor="ctr"/>
            <a:lstStyle/>
            <a:p>
              <a:endParaRPr lang="en-ID"/>
            </a:p>
          </p:txBody>
        </p:sp>
        <p:sp>
          <p:nvSpPr>
            <p:cNvPr id="17" name="Freeform: Shape 16">
              <a:extLst>
                <a:ext uri="{FF2B5EF4-FFF2-40B4-BE49-F238E27FC236}">
                  <a16:creationId xmlns:a16="http://schemas.microsoft.com/office/drawing/2014/main" id="{A5235D41-4885-4280-A92F-743830D4D298}"/>
                </a:ext>
              </a:extLst>
            </p:cNvPr>
            <p:cNvSpPr/>
            <p:nvPr/>
          </p:nvSpPr>
          <p:spPr>
            <a:xfrm>
              <a:off x="11434852" y="582636"/>
              <a:ext cx="51434" cy="230505"/>
            </a:xfrm>
            <a:custGeom>
              <a:avLst/>
              <a:gdLst>
                <a:gd name="connsiteX0" fmla="*/ 25717 w 51434"/>
                <a:gd name="connsiteY0" fmla="*/ 0 h 230505"/>
                <a:gd name="connsiteX1" fmla="*/ 0 w 51434"/>
                <a:gd name="connsiteY1" fmla="*/ 25717 h 230505"/>
                <a:gd name="connsiteX2" fmla="*/ 0 w 51434"/>
                <a:gd name="connsiteY2" fmla="*/ 204788 h 230505"/>
                <a:gd name="connsiteX3" fmla="*/ 25717 w 51434"/>
                <a:gd name="connsiteY3" fmla="*/ 230505 h 230505"/>
                <a:gd name="connsiteX4" fmla="*/ 51435 w 51434"/>
                <a:gd name="connsiteY4" fmla="*/ 204788 h 230505"/>
                <a:gd name="connsiteX5" fmla="*/ 51435 w 51434"/>
                <a:gd name="connsiteY5" fmla="*/ 25717 h 230505"/>
                <a:gd name="connsiteX6" fmla="*/ 25717 w 51434"/>
                <a:gd name="connsiteY6" fmla="*/ 0 h 230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4" h="230505">
                  <a:moveTo>
                    <a:pt x="25717" y="0"/>
                  </a:moveTo>
                  <a:cubicBezTo>
                    <a:pt x="11430" y="0"/>
                    <a:pt x="0" y="11430"/>
                    <a:pt x="0" y="25717"/>
                  </a:cubicBezTo>
                  <a:lnTo>
                    <a:pt x="0" y="204788"/>
                  </a:lnTo>
                  <a:cubicBezTo>
                    <a:pt x="0" y="219075"/>
                    <a:pt x="11430" y="230505"/>
                    <a:pt x="25717" y="230505"/>
                  </a:cubicBezTo>
                  <a:cubicBezTo>
                    <a:pt x="40005" y="230505"/>
                    <a:pt x="51435" y="219075"/>
                    <a:pt x="51435" y="204788"/>
                  </a:cubicBezTo>
                  <a:lnTo>
                    <a:pt x="51435" y="25717"/>
                  </a:lnTo>
                  <a:cubicBezTo>
                    <a:pt x="51435" y="11430"/>
                    <a:pt x="40005" y="0"/>
                    <a:pt x="25717" y="0"/>
                  </a:cubicBezTo>
                  <a:close/>
                </a:path>
              </a:pathLst>
            </a:custGeom>
            <a:grpFill/>
            <a:ln w="9525" cap="flat">
              <a:noFill/>
              <a:prstDash val="solid"/>
              <a:miter/>
            </a:ln>
          </p:spPr>
          <p:txBody>
            <a:bodyPr rtlCol="0" anchor="ctr"/>
            <a:lstStyle/>
            <a:p>
              <a:endParaRPr lang="en-ID"/>
            </a:p>
          </p:txBody>
        </p:sp>
        <p:sp>
          <p:nvSpPr>
            <p:cNvPr id="18" name="Freeform: Shape 17">
              <a:extLst>
                <a:ext uri="{FF2B5EF4-FFF2-40B4-BE49-F238E27FC236}">
                  <a16:creationId xmlns:a16="http://schemas.microsoft.com/office/drawing/2014/main" id="{1F8BB1C3-2806-41AE-A6A2-99B86CD1F898}"/>
                </a:ext>
              </a:extLst>
            </p:cNvPr>
            <p:cNvSpPr/>
            <p:nvPr/>
          </p:nvSpPr>
          <p:spPr>
            <a:xfrm>
              <a:off x="11535817" y="630261"/>
              <a:ext cx="51434" cy="134302"/>
            </a:xfrm>
            <a:custGeom>
              <a:avLst/>
              <a:gdLst>
                <a:gd name="connsiteX0" fmla="*/ 25718 w 51434"/>
                <a:gd name="connsiteY0" fmla="*/ 0 h 134302"/>
                <a:gd name="connsiteX1" fmla="*/ 0 w 51434"/>
                <a:gd name="connsiteY1" fmla="*/ 25717 h 134302"/>
                <a:gd name="connsiteX2" fmla="*/ 0 w 51434"/>
                <a:gd name="connsiteY2" fmla="*/ 108585 h 134302"/>
                <a:gd name="connsiteX3" fmla="*/ 25718 w 51434"/>
                <a:gd name="connsiteY3" fmla="*/ 134303 h 134302"/>
                <a:gd name="connsiteX4" fmla="*/ 51435 w 51434"/>
                <a:gd name="connsiteY4" fmla="*/ 108585 h 134302"/>
                <a:gd name="connsiteX5" fmla="*/ 51435 w 51434"/>
                <a:gd name="connsiteY5" fmla="*/ 25717 h 134302"/>
                <a:gd name="connsiteX6" fmla="*/ 25718 w 51434"/>
                <a:gd name="connsiteY6" fmla="*/ 0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4" h="134302">
                  <a:moveTo>
                    <a:pt x="25718" y="0"/>
                  </a:moveTo>
                  <a:cubicBezTo>
                    <a:pt x="11430" y="0"/>
                    <a:pt x="0" y="11430"/>
                    <a:pt x="0" y="25717"/>
                  </a:cubicBezTo>
                  <a:lnTo>
                    <a:pt x="0" y="108585"/>
                  </a:lnTo>
                  <a:cubicBezTo>
                    <a:pt x="0" y="122873"/>
                    <a:pt x="11430" y="134303"/>
                    <a:pt x="25718" y="134303"/>
                  </a:cubicBezTo>
                  <a:cubicBezTo>
                    <a:pt x="40005" y="134303"/>
                    <a:pt x="51435" y="122873"/>
                    <a:pt x="51435" y="108585"/>
                  </a:cubicBezTo>
                  <a:lnTo>
                    <a:pt x="51435" y="25717"/>
                  </a:lnTo>
                  <a:cubicBezTo>
                    <a:pt x="51435" y="11430"/>
                    <a:pt x="40005" y="0"/>
                    <a:pt x="25718" y="0"/>
                  </a:cubicBezTo>
                  <a:close/>
                </a:path>
              </a:pathLst>
            </a:custGeom>
            <a:grpFill/>
            <a:ln w="9525" cap="flat">
              <a:noFill/>
              <a:prstDash val="solid"/>
              <a:miter/>
            </a:ln>
          </p:spPr>
          <p:txBody>
            <a:bodyPr rtlCol="0" anchor="ctr"/>
            <a:lstStyle/>
            <a:p>
              <a:endParaRPr lang="en-ID"/>
            </a:p>
          </p:txBody>
        </p:sp>
        <p:sp>
          <p:nvSpPr>
            <p:cNvPr id="19" name="Freeform: Shape 18">
              <a:extLst>
                <a:ext uri="{FF2B5EF4-FFF2-40B4-BE49-F238E27FC236}">
                  <a16:creationId xmlns:a16="http://schemas.microsoft.com/office/drawing/2014/main" id="{8FCE0D51-5797-426B-B594-F5930338F96E}"/>
                </a:ext>
              </a:extLst>
            </p:cNvPr>
            <p:cNvSpPr/>
            <p:nvPr/>
          </p:nvSpPr>
          <p:spPr>
            <a:xfrm>
              <a:off x="11334840" y="520724"/>
              <a:ext cx="51434" cy="353377"/>
            </a:xfrm>
            <a:custGeom>
              <a:avLst/>
              <a:gdLst>
                <a:gd name="connsiteX0" fmla="*/ 25717 w 51434"/>
                <a:gd name="connsiteY0" fmla="*/ 0 h 353377"/>
                <a:gd name="connsiteX1" fmla="*/ 0 w 51434"/>
                <a:gd name="connsiteY1" fmla="*/ 25718 h 353377"/>
                <a:gd name="connsiteX2" fmla="*/ 0 w 51434"/>
                <a:gd name="connsiteY2" fmla="*/ 327660 h 353377"/>
                <a:gd name="connsiteX3" fmla="*/ 25717 w 51434"/>
                <a:gd name="connsiteY3" fmla="*/ 353378 h 353377"/>
                <a:gd name="connsiteX4" fmla="*/ 51435 w 51434"/>
                <a:gd name="connsiteY4" fmla="*/ 327660 h 353377"/>
                <a:gd name="connsiteX5" fmla="*/ 51435 w 51434"/>
                <a:gd name="connsiteY5" fmla="*/ 25718 h 353377"/>
                <a:gd name="connsiteX6" fmla="*/ 25717 w 51434"/>
                <a:gd name="connsiteY6" fmla="*/ 0 h 353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4" h="353377">
                  <a:moveTo>
                    <a:pt x="25717" y="0"/>
                  </a:moveTo>
                  <a:cubicBezTo>
                    <a:pt x="11430" y="0"/>
                    <a:pt x="0" y="11430"/>
                    <a:pt x="0" y="25718"/>
                  </a:cubicBezTo>
                  <a:lnTo>
                    <a:pt x="0" y="327660"/>
                  </a:lnTo>
                  <a:cubicBezTo>
                    <a:pt x="0" y="341948"/>
                    <a:pt x="11430" y="353378"/>
                    <a:pt x="25717" y="353378"/>
                  </a:cubicBezTo>
                  <a:cubicBezTo>
                    <a:pt x="40005" y="353378"/>
                    <a:pt x="51435" y="341948"/>
                    <a:pt x="51435" y="327660"/>
                  </a:cubicBezTo>
                  <a:lnTo>
                    <a:pt x="51435" y="25718"/>
                  </a:lnTo>
                  <a:cubicBezTo>
                    <a:pt x="51435" y="11430"/>
                    <a:pt x="39052" y="0"/>
                    <a:pt x="25717" y="0"/>
                  </a:cubicBezTo>
                  <a:close/>
                </a:path>
              </a:pathLst>
            </a:custGeom>
            <a:grpFill/>
            <a:ln w="9525" cap="flat">
              <a:noFill/>
              <a:prstDash val="solid"/>
              <a:miter/>
            </a:ln>
          </p:spPr>
          <p:txBody>
            <a:bodyPr rtlCol="0" anchor="ctr"/>
            <a:lstStyle/>
            <a:p>
              <a:endParaRPr lang="en-ID"/>
            </a:p>
          </p:txBody>
        </p:sp>
      </p:grpSp>
      <p:sp>
        <p:nvSpPr>
          <p:cNvPr id="20" name="TextBox 19">
            <a:extLst>
              <a:ext uri="{FF2B5EF4-FFF2-40B4-BE49-F238E27FC236}">
                <a16:creationId xmlns:a16="http://schemas.microsoft.com/office/drawing/2014/main" id="{67ED177C-F742-4B85-9BE8-1A64D9D2DE6D}"/>
              </a:ext>
            </a:extLst>
          </p:cNvPr>
          <p:cNvSpPr txBox="1"/>
          <p:nvPr/>
        </p:nvSpPr>
        <p:spPr>
          <a:xfrm>
            <a:off x="7968484" y="537851"/>
            <a:ext cx="3428924" cy="707886"/>
          </a:xfrm>
          <a:prstGeom prst="rect">
            <a:avLst/>
          </a:prstGeom>
          <a:noFill/>
        </p:spPr>
        <p:txBody>
          <a:bodyPr wrap="square" rtlCol="0">
            <a:spAutoFit/>
          </a:bodyPr>
          <a:lstStyle/>
          <a:p>
            <a:pPr algn="r" rtl="1"/>
            <a:r>
              <a:rPr lang="fa-IR" sz="4000" b="1" dirty="0">
                <a:solidFill>
                  <a:srgbClr val="228CC1"/>
                </a:solidFill>
              </a:rPr>
              <a:t>انواع قفل هوشمند</a:t>
            </a:r>
          </a:p>
        </p:txBody>
      </p:sp>
      <p:sp>
        <p:nvSpPr>
          <p:cNvPr id="22" name="Rectangle: Top Corners Rounded 21">
            <a:extLst>
              <a:ext uri="{FF2B5EF4-FFF2-40B4-BE49-F238E27FC236}">
                <a16:creationId xmlns:a16="http://schemas.microsoft.com/office/drawing/2014/main" id="{09BAC744-43B9-4909-AF25-1D640126CD1D}"/>
              </a:ext>
            </a:extLst>
          </p:cNvPr>
          <p:cNvSpPr/>
          <p:nvPr/>
        </p:nvSpPr>
        <p:spPr>
          <a:xfrm>
            <a:off x="6303146" y="2400748"/>
            <a:ext cx="5704315" cy="4457252"/>
          </a:xfrm>
          <a:prstGeom prst="round2Same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B62B2C9-A864-40EB-82E7-8F1CFD09FFB6}"/>
              </a:ext>
            </a:extLst>
          </p:cNvPr>
          <p:cNvSpPr txBox="1"/>
          <p:nvPr/>
        </p:nvSpPr>
        <p:spPr>
          <a:xfrm>
            <a:off x="6303146" y="2913615"/>
            <a:ext cx="5270475" cy="2805320"/>
          </a:xfrm>
          <a:prstGeom prst="rect">
            <a:avLst/>
          </a:prstGeom>
          <a:noFill/>
        </p:spPr>
        <p:txBody>
          <a:bodyPr wrap="square" rtlCol="0">
            <a:spAutoFit/>
          </a:bodyPr>
          <a:lstStyle/>
          <a:p>
            <a:pPr marL="342900" indent="-342900" algn="r" rtl="1">
              <a:lnSpc>
                <a:spcPct val="150000"/>
              </a:lnSpc>
              <a:buFont typeface="+mj-lt"/>
              <a:buAutoNum type="arabicPeriod"/>
            </a:pPr>
            <a:r>
              <a:rPr lang="fa-IR" sz="2000" dirty="0" err="1">
                <a:solidFill>
                  <a:schemeClr val="bg1"/>
                </a:solidFill>
                <a:latin typeface="Arial" panose="020B0604020202020204" pitchFamily="34" charset="0"/>
                <a:cs typeface="Arial" panose="020B0604020202020204" pitchFamily="34" charset="0"/>
              </a:rPr>
              <a:t>بیومتریک</a:t>
            </a:r>
            <a:r>
              <a:rPr lang="fa-IR" sz="2000" dirty="0">
                <a:solidFill>
                  <a:schemeClr val="bg1"/>
                </a:solidFill>
                <a:latin typeface="Arial" panose="020B0604020202020204" pitchFamily="34" charset="0"/>
                <a:cs typeface="Arial" panose="020B0604020202020204" pitchFamily="34" charset="0"/>
              </a:rPr>
              <a:t> تشخیص چهره</a:t>
            </a:r>
          </a:p>
          <a:p>
            <a:pPr marL="342900" indent="-342900" algn="r" rtl="1">
              <a:lnSpc>
                <a:spcPct val="150000"/>
              </a:lnSpc>
              <a:buFont typeface="+mj-lt"/>
              <a:buAutoNum type="arabicPeriod"/>
            </a:pPr>
            <a:r>
              <a:rPr lang="fa-IR" sz="2000" dirty="0" err="1">
                <a:solidFill>
                  <a:schemeClr val="bg1"/>
                </a:solidFill>
                <a:latin typeface="Arial" panose="020B0604020202020204" pitchFamily="34" charset="0"/>
                <a:cs typeface="Arial" panose="020B0604020202020204" pitchFamily="34" charset="0"/>
              </a:rPr>
              <a:t>بیومتریک</a:t>
            </a:r>
            <a:r>
              <a:rPr lang="fa-IR" sz="2000" dirty="0">
                <a:solidFill>
                  <a:schemeClr val="bg1"/>
                </a:solidFill>
                <a:latin typeface="Arial" panose="020B0604020202020204" pitchFamily="34" charset="0"/>
                <a:cs typeface="Arial" panose="020B0604020202020204" pitchFamily="34" charset="0"/>
              </a:rPr>
              <a:t> اثر انگشتی</a:t>
            </a:r>
          </a:p>
          <a:p>
            <a:pPr marL="342900" indent="-342900" algn="r" rtl="1">
              <a:lnSpc>
                <a:spcPct val="150000"/>
              </a:lnSpc>
              <a:buFont typeface="+mj-lt"/>
              <a:buAutoNum type="arabicPeriod"/>
            </a:pPr>
            <a:r>
              <a:rPr lang="fa-IR" sz="2000" dirty="0">
                <a:solidFill>
                  <a:schemeClr val="bg1"/>
                </a:solidFill>
                <a:latin typeface="Arial" panose="020B0604020202020204" pitchFamily="34" charset="0"/>
                <a:cs typeface="Arial" panose="020B0604020202020204" pitchFamily="34" charset="0"/>
              </a:rPr>
              <a:t>قفل هوشمند با رمز عبور</a:t>
            </a:r>
          </a:p>
          <a:p>
            <a:pPr marL="342900" indent="-342900" algn="r" rtl="1">
              <a:lnSpc>
                <a:spcPct val="150000"/>
              </a:lnSpc>
              <a:buFont typeface="+mj-lt"/>
              <a:buAutoNum type="arabicPeriod"/>
            </a:pPr>
            <a:r>
              <a:rPr lang="fa-IR" sz="2000" dirty="0">
                <a:solidFill>
                  <a:schemeClr val="bg1"/>
                </a:solidFill>
                <a:latin typeface="Arial" panose="020B0604020202020204" pitchFamily="34" charset="0"/>
                <a:cs typeface="Arial" panose="020B0604020202020204" pitchFamily="34" charset="0"/>
              </a:rPr>
              <a:t>کارتی یا هتلی</a:t>
            </a:r>
          </a:p>
          <a:p>
            <a:pPr marL="342900" indent="-342900" algn="r" rtl="1">
              <a:lnSpc>
                <a:spcPct val="150000"/>
              </a:lnSpc>
              <a:buFont typeface="+mj-lt"/>
              <a:buAutoNum type="arabicPeriod"/>
            </a:pPr>
            <a:r>
              <a:rPr lang="fa-IR" sz="2000" dirty="0">
                <a:solidFill>
                  <a:schemeClr val="bg1"/>
                </a:solidFill>
                <a:latin typeface="Arial" panose="020B0604020202020204" pitchFamily="34" charset="0"/>
                <a:cs typeface="Arial" panose="020B0604020202020204" pitchFamily="34" charset="0"/>
              </a:rPr>
              <a:t>قفل هوشمند با قابلیت بازگشایی از طریق تلفن همراه</a:t>
            </a:r>
          </a:p>
          <a:p>
            <a:pPr marL="342900" indent="-342900" algn="r" rtl="1">
              <a:lnSpc>
                <a:spcPct val="150000"/>
              </a:lnSpc>
              <a:buFont typeface="+mj-lt"/>
              <a:buAutoNum type="arabicPeriod"/>
            </a:pPr>
            <a:r>
              <a:rPr lang="fa-IR" sz="2000" dirty="0">
                <a:solidFill>
                  <a:schemeClr val="bg1"/>
                </a:solidFill>
                <a:latin typeface="Arial" panose="020B0604020202020204" pitchFamily="34" charset="0"/>
                <a:cs typeface="Arial" panose="020B0604020202020204" pitchFamily="34" charset="0"/>
              </a:rPr>
              <a:t>قفل هوشمند ترکیبی</a:t>
            </a:r>
          </a:p>
        </p:txBody>
      </p:sp>
      <p:pic>
        <p:nvPicPr>
          <p:cNvPr id="8" name="Picture 7">
            <a:extLst>
              <a:ext uri="{FF2B5EF4-FFF2-40B4-BE49-F238E27FC236}">
                <a16:creationId xmlns:a16="http://schemas.microsoft.com/office/drawing/2014/main" id="{D351A9BF-6ED0-4E98-AF26-8E6706965E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539" y="2400748"/>
            <a:ext cx="5704316" cy="4457252"/>
          </a:xfrm>
          <a:prstGeom prst="round2SameRect">
            <a:avLst/>
          </a:prstGeom>
        </p:spPr>
      </p:pic>
      <p:sp>
        <p:nvSpPr>
          <p:cNvPr id="14" name="TextBox 13">
            <a:extLst>
              <a:ext uri="{FF2B5EF4-FFF2-40B4-BE49-F238E27FC236}">
                <a16:creationId xmlns:a16="http://schemas.microsoft.com/office/drawing/2014/main" id="{EA78FE91-8A0F-4597-B35C-7783E61EF833}"/>
              </a:ext>
            </a:extLst>
          </p:cNvPr>
          <p:cNvSpPr txBox="1"/>
          <p:nvPr/>
        </p:nvSpPr>
        <p:spPr>
          <a:xfrm>
            <a:off x="4185409" y="6478831"/>
            <a:ext cx="2924175" cy="338554"/>
          </a:xfrm>
          <a:prstGeom prst="rect">
            <a:avLst/>
          </a:prstGeom>
          <a:noFill/>
        </p:spPr>
        <p:txBody>
          <a:bodyPr wrap="square" rtlCol="0">
            <a:spAutoFit/>
          </a:bodyPr>
          <a:lstStyle/>
          <a:p>
            <a:pPr algn="ctr"/>
            <a:r>
              <a:rPr lang="en-US" sz="1600" dirty="0">
                <a:solidFill>
                  <a:schemeClr val="bg1"/>
                </a:solidFill>
                <a:latin typeface="Montserrat SemiBold" panose="00000700000000000000" pitchFamily="2" charset="0"/>
                <a:ea typeface="Open Sans" panose="020B0606030504020204" pitchFamily="34" charset="0"/>
                <a:cs typeface="Open Sans" panose="020B0606030504020204" pitchFamily="34" charset="0"/>
              </a:rPr>
              <a:t>4</a:t>
            </a:r>
          </a:p>
        </p:txBody>
      </p:sp>
    </p:spTree>
    <p:extLst>
      <p:ext uri="{BB962C8B-B14F-4D97-AF65-F5344CB8AC3E}">
        <p14:creationId xmlns:p14="http://schemas.microsoft.com/office/powerpoint/2010/main" val="19929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1" name="Freeform: Shape 40">
            <a:extLst>
              <a:ext uri="{FF2B5EF4-FFF2-40B4-BE49-F238E27FC236}">
                <a16:creationId xmlns:a16="http://schemas.microsoft.com/office/drawing/2014/main" id="{7821DAE1-3166-48AD-AAFF-6FE989DF210D}"/>
              </a:ext>
            </a:extLst>
          </p:cNvPr>
          <p:cNvSpPr/>
          <p:nvPr/>
        </p:nvSpPr>
        <p:spPr>
          <a:xfrm>
            <a:off x="1458237" y="1528698"/>
            <a:ext cx="737750" cy="737748"/>
          </a:xfrm>
          <a:custGeom>
            <a:avLst/>
            <a:gdLst>
              <a:gd name="connsiteX0" fmla="*/ 917575 w 917575"/>
              <a:gd name="connsiteY0" fmla="*/ 458788 h 917575"/>
              <a:gd name="connsiteX1" fmla="*/ 458788 w 917575"/>
              <a:gd name="connsiteY1" fmla="*/ 917575 h 917575"/>
              <a:gd name="connsiteX2" fmla="*/ 0 w 917575"/>
              <a:gd name="connsiteY2" fmla="*/ 458788 h 917575"/>
              <a:gd name="connsiteX3" fmla="*/ 458788 w 917575"/>
              <a:gd name="connsiteY3" fmla="*/ 0 h 917575"/>
              <a:gd name="connsiteX4" fmla="*/ 917575 w 917575"/>
              <a:gd name="connsiteY4" fmla="*/ 458788 h 917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7575" h="917575">
                <a:moveTo>
                  <a:pt x="917575" y="458788"/>
                </a:moveTo>
                <a:cubicBezTo>
                  <a:pt x="917575" y="712169"/>
                  <a:pt x="712169" y="917575"/>
                  <a:pt x="458788" y="917575"/>
                </a:cubicBezTo>
                <a:cubicBezTo>
                  <a:pt x="205406" y="917575"/>
                  <a:pt x="0" y="712169"/>
                  <a:pt x="0" y="458788"/>
                </a:cubicBezTo>
                <a:cubicBezTo>
                  <a:pt x="0" y="205406"/>
                  <a:pt x="205406" y="0"/>
                  <a:pt x="458788" y="0"/>
                </a:cubicBezTo>
                <a:cubicBezTo>
                  <a:pt x="712169" y="0"/>
                  <a:pt x="917575" y="205406"/>
                  <a:pt x="917575" y="458788"/>
                </a:cubicBezTo>
                <a:close/>
              </a:path>
            </a:pathLst>
          </a:custGeom>
          <a:solidFill>
            <a:schemeClr val="accent1"/>
          </a:solidFill>
          <a:ln w="13063" cap="flat">
            <a:noFill/>
            <a:prstDash val="solid"/>
            <a:miter/>
          </a:ln>
        </p:spPr>
        <p:txBody>
          <a:bodyPr rtlCol="0" anchor="ctr"/>
          <a:lstStyle/>
          <a:p>
            <a:endParaRPr lang="en-ID"/>
          </a:p>
        </p:txBody>
      </p:sp>
      <p:pic>
        <p:nvPicPr>
          <p:cNvPr id="46" name="Graphic 45">
            <a:extLst>
              <a:ext uri="{FF2B5EF4-FFF2-40B4-BE49-F238E27FC236}">
                <a16:creationId xmlns:a16="http://schemas.microsoft.com/office/drawing/2014/main" id="{B2B04868-55C4-4B55-9726-E9B48DA05D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303648" y="-277045"/>
            <a:ext cx="578028" cy="1148920"/>
          </a:xfrm>
          <a:prstGeom prst="rect">
            <a:avLst/>
          </a:prstGeom>
        </p:spPr>
      </p:pic>
      <p:grpSp>
        <p:nvGrpSpPr>
          <p:cNvPr id="15" name="Graphic 19">
            <a:extLst>
              <a:ext uri="{FF2B5EF4-FFF2-40B4-BE49-F238E27FC236}">
                <a16:creationId xmlns:a16="http://schemas.microsoft.com/office/drawing/2014/main" id="{286AD407-B65A-4B2F-9983-98F2E404FD94}"/>
              </a:ext>
            </a:extLst>
          </p:cNvPr>
          <p:cNvGrpSpPr/>
          <p:nvPr/>
        </p:nvGrpSpPr>
        <p:grpSpPr>
          <a:xfrm>
            <a:off x="11397408" y="715105"/>
            <a:ext cx="353377" cy="353377"/>
            <a:chOff x="11233875" y="520724"/>
            <a:chExt cx="353377" cy="353377"/>
          </a:xfrm>
          <a:solidFill>
            <a:schemeClr val="bg1"/>
          </a:solidFill>
        </p:grpSpPr>
        <p:sp>
          <p:nvSpPr>
            <p:cNvPr id="16" name="Freeform: Shape 15">
              <a:extLst>
                <a:ext uri="{FF2B5EF4-FFF2-40B4-BE49-F238E27FC236}">
                  <a16:creationId xmlns:a16="http://schemas.microsoft.com/office/drawing/2014/main" id="{816953B9-EC52-4864-9A8A-80A787382318}"/>
                </a:ext>
              </a:extLst>
            </p:cNvPr>
            <p:cNvSpPr/>
            <p:nvPr/>
          </p:nvSpPr>
          <p:spPr>
            <a:xfrm>
              <a:off x="11233875" y="582636"/>
              <a:ext cx="51435" cy="230505"/>
            </a:xfrm>
            <a:custGeom>
              <a:avLst/>
              <a:gdLst>
                <a:gd name="connsiteX0" fmla="*/ 25718 w 51435"/>
                <a:gd name="connsiteY0" fmla="*/ 0 h 230505"/>
                <a:gd name="connsiteX1" fmla="*/ 0 w 51435"/>
                <a:gd name="connsiteY1" fmla="*/ 25717 h 230505"/>
                <a:gd name="connsiteX2" fmla="*/ 0 w 51435"/>
                <a:gd name="connsiteY2" fmla="*/ 204788 h 230505"/>
                <a:gd name="connsiteX3" fmla="*/ 25718 w 51435"/>
                <a:gd name="connsiteY3" fmla="*/ 230505 h 230505"/>
                <a:gd name="connsiteX4" fmla="*/ 51435 w 51435"/>
                <a:gd name="connsiteY4" fmla="*/ 204788 h 230505"/>
                <a:gd name="connsiteX5" fmla="*/ 51435 w 51435"/>
                <a:gd name="connsiteY5" fmla="*/ 25717 h 230505"/>
                <a:gd name="connsiteX6" fmla="*/ 25718 w 51435"/>
                <a:gd name="connsiteY6" fmla="*/ 0 h 230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5" h="230505">
                  <a:moveTo>
                    <a:pt x="25718" y="0"/>
                  </a:moveTo>
                  <a:cubicBezTo>
                    <a:pt x="11430" y="0"/>
                    <a:pt x="0" y="11430"/>
                    <a:pt x="0" y="25717"/>
                  </a:cubicBezTo>
                  <a:lnTo>
                    <a:pt x="0" y="204788"/>
                  </a:lnTo>
                  <a:cubicBezTo>
                    <a:pt x="0" y="219075"/>
                    <a:pt x="11430" y="230505"/>
                    <a:pt x="25718" y="230505"/>
                  </a:cubicBezTo>
                  <a:cubicBezTo>
                    <a:pt x="40005" y="230505"/>
                    <a:pt x="51435" y="219075"/>
                    <a:pt x="51435" y="204788"/>
                  </a:cubicBezTo>
                  <a:lnTo>
                    <a:pt x="51435" y="25717"/>
                  </a:lnTo>
                  <a:cubicBezTo>
                    <a:pt x="51435" y="11430"/>
                    <a:pt x="40005" y="0"/>
                    <a:pt x="25718" y="0"/>
                  </a:cubicBezTo>
                  <a:close/>
                </a:path>
              </a:pathLst>
            </a:custGeom>
            <a:grpFill/>
            <a:ln w="9525" cap="flat">
              <a:noFill/>
              <a:prstDash val="solid"/>
              <a:miter/>
            </a:ln>
          </p:spPr>
          <p:txBody>
            <a:bodyPr rtlCol="0" anchor="ctr"/>
            <a:lstStyle/>
            <a:p>
              <a:endParaRPr lang="en-ID"/>
            </a:p>
          </p:txBody>
        </p:sp>
        <p:sp>
          <p:nvSpPr>
            <p:cNvPr id="17" name="Freeform: Shape 16">
              <a:extLst>
                <a:ext uri="{FF2B5EF4-FFF2-40B4-BE49-F238E27FC236}">
                  <a16:creationId xmlns:a16="http://schemas.microsoft.com/office/drawing/2014/main" id="{A5235D41-4885-4280-A92F-743830D4D298}"/>
                </a:ext>
              </a:extLst>
            </p:cNvPr>
            <p:cNvSpPr/>
            <p:nvPr/>
          </p:nvSpPr>
          <p:spPr>
            <a:xfrm>
              <a:off x="11434852" y="582636"/>
              <a:ext cx="51434" cy="230505"/>
            </a:xfrm>
            <a:custGeom>
              <a:avLst/>
              <a:gdLst>
                <a:gd name="connsiteX0" fmla="*/ 25717 w 51434"/>
                <a:gd name="connsiteY0" fmla="*/ 0 h 230505"/>
                <a:gd name="connsiteX1" fmla="*/ 0 w 51434"/>
                <a:gd name="connsiteY1" fmla="*/ 25717 h 230505"/>
                <a:gd name="connsiteX2" fmla="*/ 0 w 51434"/>
                <a:gd name="connsiteY2" fmla="*/ 204788 h 230505"/>
                <a:gd name="connsiteX3" fmla="*/ 25717 w 51434"/>
                <a:gd name="connsiteY3" fmla="*/ 230505 h 230505"/>
                <a:gd name="connsiteX4" fmla="*/ 51435 w 51434"/>
                <a:gd name="connsiteY4" fmla="*/ 204788 h 230505"/>
                <a:gd name="connsiteX5" fmla="*/ 51435 w 51434"/>
                <a:gd name="connsiteY5" fmla="*/ 25717 h 230505"/>
                <a:gd name="connsiteX6" fmla="*/ 25717 w 51434"/>
                <a:gd name="connsiteY6" fmla="*/ 0 h 230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4" h="230505">
                  <a:moveTo>
                    <a:pt x="25717" y="0"/>
                  </a:moveTo>
                  <a:cubicBezTo>
                    <a:pt x="11430" y="0"/>
                    <a:pt x="0" y="11430"/>
                    <a:pt x="0" y="25717"/>
                  </a:cubicBezTo>
                  <a:lnTo>
                    <a:pt x="0" y="204788"/>
                  </a:lnTo>
                  <a:cubicBezTo>
                    <a:pt x="0" y="219075"/>
                    <a:pt x="11430" y="230505"/>
                    <a:pt x="25717" y="230505"/>
                  </a:cubicBezTo>
                  <a:cubicBezTo>
                    <a:pt x="40005" y="230505"/>
                    <a:pt x="51435" y="219075"/>
                    <a:pt x="51435" y="204788"/>
                  </a:cubicBezTo>
                  <a:lnTo>
                    <a:pt x="51435" y="25717"/>
                  </a:lnTo>
                  <a:cubicBezTo>
                    <a:pt x="51435" y="11430"/>
                    <a:pt x="40005" y="0"/>
                    <a:pt x="25717" y="0"/>
                  </a:cubicBezTo>
                  <a:close/>
                </a:path>
              </a:pathLst>
            </a:custGeom>
            <a:grpFill/>
            <a:ln w="9525" cap="flat">
              <a:noFill/>
              <a:prstDash val="solid"/>
              <a:miter/>
            </a:ln>
          </p:spPr>
          <p:txBody>
            <a:bodyPr rtlCol="0" anchor="ctr"/>
            <a:lstStyle/>
            <a:p>
              <a:endParaRPr lang="en-ID"/>
            </a:p>
          </p:txBody>
        </p:sp>
        <p:sp>
          <p:nvSpPr>
            <p:cNvPr id="18" name="Freeform: Shape 17">
              <a:extLst>
                <a:ext uri="{FF2B5EF4-FFF2-40B4-BE49-F238E27FC236}">
                  <a16:creationId xmlns:a16="http://schemas.microsoft.com/office/drawing/2014/main" id="{1F8BB1C3-2806-41AE-A6A2-99B86CD1F898}"/>
                </a:ext>
              </a:extLst>
            </p:cNvPr>
            <p:cNvSpPr/>
            <p:nvPr/>
          </p:nvSpPr>
          <p:spPr>
            <a:xfrm>
              <a:off x="11535817" y="630261"/>
              <a:ext cx="51434" cy="134302"/>
            </a:xfrm>
            <a:custGeom>
              <a:avLst/>
              <a:gdLst>
                <a:gd name="connsiteX0" fmla="*/ 25718 w 51434"/>
                <a:gd name="connsiteY0" fmla="*/ 0 h 134302"/>
                <a:gd name="connsiteX1" fmla="*/ 0 w 51434"/>
                <a:gd name="connsiteY1" fmla="*/ 25717 h 134302"/>
                <a:gd name="connsiteX2" fmla="*/ 0 w 51434"/>
                <a:gd name="connsiteY2" fmla="*/ 108585 h 134302"/>
                <a:gd name="connsiteX3" fmla="*/ 25718 w 51434"/>
                <a:gd name="connsiteY3" fmla="*/ 134303 h 134302"/>
                <a:gd name="connsiteX4" fmla="*/ 51435 w 51434"/>
                <a:gd name="connsiteY4" fmla="*/ 108585 h 134302"/>
                <a:gd name="connsiteX5" fmla="*/ 51435 w 51434"/>
                <a:gd name="connsiteY5" fmla="*/ 25717 h 134302"/>
                <a:gd name="connsiteX6" fmla="*/ 25718 w 51434"/>
                <a:gd name="connsiteY6" fmla="*/ 0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4" h="134302">
                  <a:moveTo>
                    <a:pt x="25718" y="0"/>
                  </a:moveTo>
                  <a:cubicBezTo>
                    <a:pt x="11430" y="0"/>
                    <a:pt x="0" y="11430"/>
                    <a:pt x="0" y="25717"/>
                  </a:cubicBezTo>
                  <a:lnTo>
                    <a:pt x="0" y="108585"/>
                  </a:lnTo>
                  <a:cubicBezTo>
                    <a:pt x="0" y="122873"/>
                    <a:pt x="11430" y="134303"/>
                    <a:pt x="25718" y="134303"/>
                  </a:cubicBezTo>
                  <a:cubicBezTo>
                    <a:pt x="40005" y="134303"/>
                    <a:pt x="51435" y="122873"/>
                    <a:pt x="51435" y="108585"/>
                  </a:cubicBezTo>
                  <a:lnTo>
                    <a:pt x="51435" y="25717"/>
                  </a:lnTo>
                  <a:cubicBezTo>
                    <a:pt x="51435" y="11430"/>
                    <a:pt x="40005" y="0"/>
                    <a:pt x="25718" y="0"/>
                  </a:cubicBezTo>
                  <a:close/>
                </a:path>
              </a:pathLst>
            </a:custGeom>
            <a:grpFill/>
            <a:ln w="9525" cap="flat">
              <a:noFill/>
              <a:prstDash val="solid"/>
              <a:miter/>
            </a:ln>
          </p:spPr>
          <p:txBody>
            <a:bodyPr rtlCol="0" anchor="ctr"/>
            <a:lstStyle/>
            <a:p>
              <a:endParaRPr lang="en-ID"/>
            </a:p>
          </p:txBody>
        </p:sp>
        <p:sp>
          <p:nvSpPr>
            <p:cNvPr id="19" name="Freeform: Shape 18">
              <a:extLst>
                <a:ext uri="{FF2B5EF4-FFF2-40B4-BE49-F238E27FC236}">
                  <a16:creationId xmlns:a16="http://schemas.microsoft.com/office/drawing/2014/main" id="{8FCE0D51-5797-426B-B594-F5930338F96E}"/>
                </a:ext>
              </a:extLst>
            </p:cNvPr>
            <p:cNvSpPr/>
            <p:nvPr/>
          </p:nvSpPr>
          <p:spPr>
            <a:xfrm>
              <a:off x="11334840" y="520724"/>
              <a:ext cx="51434" cy="353377"/>
            </a:xfrm>
            <a:custGeom>
              <a:avLst/>
              <a:gdLst>
                <a:gd name="connsiteX0" fmla="*/ 25717 w 51434"/>
                <a:gd name="connsiteY0" fmla="*/ 0 h 353377"/>
                <a:gd name="connsiteX1" fmla="*/ 0 w 51434"/>
                <a:gd name="connsiteY1" fmla="*/ 25718 h 353377"/>
                <a:gd name="connsiteX2" fmla="*/ 0 w 51434"/>
                <a:gd name="connsiteY2" fmla="*/ 327660 h 353377"/>
                <a:gd name="connsiteX3" fmla="*/ 25717 w 51434"/>
                <a:gd name="connsiteY3" fmla="*/ 353378 h 353377"/>
                <a:gd name="connsiteX4" fmla="*/ 51435 w 51434"/>
                <a:gd name="connsiteY4" fmla="*/ 327660 h 353377"/>
                <a:gd name="connsiteX5" fmla="*/ 51435 w 51434"/>
                <a:gd name="connsiteY5" fmla="*/ 25718 h 353377"/>
                <a:gd name="connsiteX6" fmla="*/ 25717 w 51434"/>
                <a:gd name="connsiteY6" fmla="*/ 0 h 353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4" h="353377">
                  <a:moveTo>
                    <a:pt x="25717" y="0"/>
                  </a:moveTo>
                  <a:cubicBezTo>
                    <a:pt x="11430" y="0"/>
                    <a:pt x="0" y="11430"/>
                    <a:pt x="0" y="25718"/>
                  </a:cubicBezTo>
                  <a:lnTo>
                    <a:pt x="0" y="327660"/>
                  </a:lnTo>
                  <a:cubicBezTo>
                    <a:pt x="0" y="341948"/>
                    <a:pt x="11430" y="353378"/>
                    <a:pt x="25717" y="353378"/>
                  </a:cubicBezTo>
                  <a:cubicBezTo>
                    <a:pt x="40005" y="353378"/>
                    <a:pt x="51435" y="341948"/>
                    <a:pt x="51435" y="327660"/>
                  </a:cubicBezTo>
                  <a:lnTo>
                    <a:pt x="51435" y="25718"/>
                  </a:lnTo>
                  <a:cubicBezTo>
                    <a:pt x="51435" y="11430"/>
                    <a:pt x="39052" y="0"/>
                    <a:pt x="25717" y="0"/>
                  </a:cubicBezTo>
                  <a:close/>
                </a:path>
              </a:pathLst>
            </a:custGeom>
            <a:grpFill/>
            <a:ln w="9525" cap="flat">
              <a:noFill/>
              <a:prstDash val="solid"/>
              <a:miter/>
            </a:ln>
          </p:spPr>
          <p:txBody>
            <a:bodyPr rtlCol="0" anchor="ctr"/>
            <a:lstStyle/>
            <a:p>
              <a:endParaRPr lang="en-ID"/>
            </a:p>
          </p:txBody>
        </p:sp>
      </p:grpSp>
      <p:sp>
        <p:nvSpPr>
          <p:cNvPr id="20" name="TextBox 19">
            <a:extLst>
              <a:ext uri="{FF2B5EF4-FFF2-40B4-BE49-F238E27FC236}">
                <a16:creationId xmlns:a16="http://schemas.microsoft.com/office/drawing/2014/main" id="{67ED177C-F742-4B85-9BE8-1A64D9D2DE6D}"/>
              </a:ext>
            </a:extLst>
          </p:cNvPr>
          <p:cNvSpPr txBox="1"/>
          <p:nvPr/>
        </p:nvSpPr>
        <p:spPr>
          <a:xfrm>
            <a:off x="4980373" y="537851"/>
            <a:ext cx="6417035" cy="707886"/>
          </a:xfrm>
          <a:prstGeom prst="rect">
            <a:avLst/>
          </a:prstGeom>
          <a:noFill/>
        </p:spPr>
        <p:txBody>
          <a:bodyPr wrap="square" rtlCol="0">
            <a:spAutoFit/>
          </a:bodyPr>
          <a:lstStyle/>
          <a:p>
            <a:pPr algn="r" rtl="1"/>
            <a:r>
              <a:rPr lang="fa-IR" sz="4000" b="1" dirty="0">
                <a:solidFill>
                  <a:srgbClr val="228CC1"/>
                </a:solidFill>
              </a:rPr>
              <a:t>مزایای قفل هوشمند</a:t>
            </a:r>
          </a:p>
        </p:txBody>
      </p:sp>
      <p:sp>
        <p:nvSpPr>
          <p:cNvPr id="22" name="Rectangle: Top Corners Rounded 21">
            <a:extLst>
              <a:ext uri="{FF2B5EF4-FFF2-40B4-BE49-F238E27FC236}">
                <a16:creationId xmlns:a16="http://schemas.microsoft.com/office/drawing/2014/main" id="{09BAC744-43B9-4909-AF25-1D640126CD1D}"/>
              </a:ext>
            </a:extLst>
          </p:cNvPr>
          <p:cNvSpPr/>
          <p:nvPr/>
        </p:nvSpPr>
        <p:spPr>
          <a:xfrm>
            <a:off x="9161357" y="1528698"/>
            <a:ext cx="3030643" cy="5320902"/>
          </a:xfrm>
          <a:prstGeom prst="round2Same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B62B2C9-A864-40EB-82E7-8F1CFD09FFB6}"/>
              </a:ext>
            </a:extLst>
          </p:cNvPr>
          <p:cNvSpPr txBox="1"/>
          <p:nvPr/>
        </p:nvSpPr>
        <p:spPr>
          <a:xfrm>
            <a:off x="9245893" y="1711903"/>
            <a:ext cx="2861569" cy="5032147"/>
          </a:xfrm>
          <a:prstGeom prst="rect">
            <a:avLst/>
          </a:prstGeom>
          <a:noFill/>
        </p:spPr>
        <p:txBody>
          <a:bodyPr wrap="square" rtlCol="0">
            <a:spAutoFit/>
          </a:bodyPr>
          <a:lstStyle/>
          <a:p>
            <a:pPr marL="285750" indent="-285750" algn="ctr" rtl="1">
              <a:buFont typeface="Wingdings" panose="05000000000000000000" pitchFamily="2" charset="2"/>
              <a:buChar char="ü"/>
            </a:pPr>
            <a:r>
              <a:rPr lang="fa-IR" b="1" dirty="0">
                <a:solidFill>
                  <a:schemeClr val="bg1"/>
                </a:solidFill>
                <a:latin typeface="Arial" panose="020B0604020202020204" pitchFamily="34" charset="0"/>
                <a:cs typeface="Arial" panose="020B0604020202020204" pitchFamily="34" charset="0"/>
              </a:rPr>
              <a:t>امنیت</a:t>
            </a:r>
          </a:p>
          <a:p>
            <a:pPr algn="r" rtl="1"/>
            <a:r>
              <a:rPr lang="fa-IR" sz="1600" dirty="0">
                <a:solidFill>
                  <a:schemeClr val="bg1"/>
                </a:solidFill>
                <a:latin typeface="Arial" panose="020B0604020202020204" pitchFamily="34" charset="0"/>
                <a:cs typeface="Arial" panose="020B0604020202020204" pitchFamily="34" charset="0"/>
              </a:rPr>
              <a:t>در هنگام استفاده از قفل هوشمند اگر ما مکانیزم قفل خودکار را فعال کنیم و در هنگام خروج فراموش کنید قفل درب را ببندید،  این قفل به صورت اتوماتیک بسته میشود و دیگر نیازی به نگرانی از بسته شدن قفل ندارید. هنگامی که شخصی در کنار شماست و دوست ندارید رمز شما را بفهمد از رمزنگاری توابع خیالی استفاده میکنید به این صورت که قبل و بعد </a:t>
            </a:r>
            <a:r>
              <a:rPr lang="fa-IR" sz="1600" dirty="0" err="1">
                <a:solidFill>
                  <a:schemeClr val="bg1"/>
                </a:solidFill>
                <a:latin typeface="Arial" panose="020B0604020202020204" pitchFamily="34" charset="0"/>
                <a:cs typeface="Arial" panose="020B0604020202020204" pitchFamily="34" charset="0"/>
              </a:rPr>
              <a:t>رمزتان</a:t>
            </a:r>
            <a:r>
              <a:rPr lang="fa-IR" sz="1600" dirty="0">
                <a:solidFill>
                  <a:schemeClr val="bg1"/>
                </a:solidFill>
                <a:latin typeface="Arial" panose="020B0604020202020204" pitchFamily="34" charset="0"/>
                <a:cs typeface="Arial" panose="020B0604020202020204" pitchFamily="34" charset="0"/>
              </a:rPr>
              <a:t> </a:t>
            </a:r>
            <a:r>
              <a:rPr lang="fa-IR" sz="1600" dirty="0" err="1">
                <a:solidFill>
                  <a:schemeClr val="bg1"/>
                </a:solidFill>
                <a:latin typeface="Arial" panose="020B0604020202020204" pitchFamily="34" charset="0"/>
                <a:cs typeface="Arial" panose="020B0604020202020204" pitchFamily="34" charset="0"/>
              </a:rPr>
              <a:t>اعدادی</a:t>
            </a:r>
            <a:r>
              <a:rPr lang="fa-IR" sz="1600" dirty="0">
                <a:solidFill>
                  <a:schemeClr val="bg1"/>
                </a:solidFill>
                <a:latin typeface="Arial" panose="020B0604020202020204" pitchFamily="34" charset="0"/>
                <a:cs typeface="Arial" panose="020B0604020202020204" pitchFamily="34" charset="0"/>
              </a:rPr>
              <a:t> را می زنید و قفل آنها را در نظر نمیگیرد و خطا نمیدهد، در این حالت کسی متوجه رمز اصلی نخواهد شد.</a:t>
            </a:r>
          </a:p>
          <a:p>
            <a:pPr algn="r" rtl="1"/>
            <a:r>
              <a:rPr lang="fa-IR" sz="1600" dirty="0">
                <a:solidFill>
                  <a:schemeClr val="bg1"/>
                </a:solidFill>
                <a:latin typeface="Arial" panose="020B0604020202020204" pitchFamily="34" charset="0"/>
                <a:cs typeface="Arial" panose="020B0604020202020204" pitchFamily="34" charset="0"/>
              </a:rPr>
              <a:t>طراحی قفل های هوشمند به گونه ای است که اگر </a:t>
            </a:r>
            <a:r>
              <a:rPr lang="fa-IR" sz="1600" dirty="0" err="1">
                <a:solidFill>
                  <a:schemeClr val="bg1"/>
                </a:solidFill>
                <a:latin typeface="Arial" panose="020B0604020202020204" pitchFamily="34" charset="0"/>
                <a:cs typeface="Arial" panose="020B0604020202020204" pitchFamily="34" charset="0"/>
              </a:rPr>
              <a:t>سارقی</a:t>
            </a:r>
            <a:r>
              <a:rPr lang="fa-IR" sz="1600" dirty="0">
                <a:solidFill>
                  <a:schemeClr val="bg1"/>
                </a:solidFill>
                <a:latin typeface="Arial" panose="020B0604020202020204" pitchFamily="34" charset="0"/>
                <a:cs typeface="Arial" panose="020B0604020202020204" pitchFamily="34" charset="0"/>
              </a:rPr>
              <a:t> قصد باز کردن آن را داشته باشد و رمز را چندین بار اشتباه وارد کند و یا به قفل ضربه ای بزند، به سرعت صدای هشدار اعلام خطر به صدا در می آید و ما را مطلع میسازد.</a:t>
            </a:r>
          </a:p>
        </p:txBody>
      </p:sp>
      <p:sp>
        <p:nvSpPr>
          <p:cNvPr id="23" name="Rectangle: Top Corners Rounded 22">
            <a:extLst>
              <a:ext uri="{FF2B5EF4-FFF2-40B4-BE49-F238E27FC236}">
                <a16:creationId xmlns:a16="http://schemas.microsoft.com/office/drawing/2014/main" id="{0BC4E633-EFF8-48EF-AE1E-05A2F3103A00}"/>
              </a:ext>
            </a:extLst>
          </p:cNvPr>
          <p:cNvSpPr/>
          <p:nvPr/>
        </p:nvSpPr>
        <p:spPr>
          <a:xfrm>
            <a:off x="6130714" y="5140171"/>
            <a:ext cx="2995929" cy="1717828"/>
          </a:xfrm>
          <a:prstGeom prst="round2Same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Top Corners Rounded 23">
            <a:extLst>
              <a:ext uri="{FF2B5EF4-FFF2-40B4-BE49-F238E27FC236}">
                <a16:creationId xmlns:a16="http://schemas.microsoft.com/office/drawing/2014/main" id="{9FE781F1-E09F-4738-9B34-4D2AC0B6EB97}"/>
              </a:ext>
            </a:extLst>
          </p:cNvPr>
          <p:cNvSpPr/>
          <p:nvPr/>
        </p:nvSpPr>
        <p:spPr>
          <a:xfrm>
            <a:off x="3065357" y="3558694"/>
            <a:ext cx="3030643" cy="3290905"/>
          </a:xfrm>
          <a:prstGeom prst="round2Same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Top Corners Rounded 24">
            <a:extLst>
              <a:ext uri="{FF2B5EF4-FFF2-40B4-BE49-F238E27FC236}">
                <a16:creationId xmlns:a16="http://schemas.microsoft.com/office/drawing/2014/main" id="{B880291F-E090-43EC-A77F-8BDF4DD2C8A3}"/>
              </a:ext>
            </a:extLst>
          </p:cNvPr>
          <p:cNvSpPr/>
          <p:nvPr/>
        </p:nvSpPr>
        <p:spPr>
          <a:xfrm>
            <a:off x="0" y="1528698"/>
            <a:ext cx="3030643" cy="5320902"/>
          </a:xfrm>
          <a:prstGeom prst="round2Same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E966F299-A50A-48B1-A5F8-610A34BFD64E}"/>
              </a:ext>
            </a:extLst>
          </p:cNvPr>
          <p:cNvSpPr txBox="1"/>
          <p:nvPr/>
        </p:nvSpPr>
        <p:spPr>
          <a:xfrm>
            <a:off x="6180536" y="5280986"/>
            <a:ext cx="2861570" cy="1338828"/>
          </a:xfrm>
          <a:prstGeom prst="rect">
            <a:avLst/>
          </a:prstGeom>
          <a:noFill/>
        </p:spPr>
        <p:txBody>
          <a:bodyPr wrap="square" rtlCol="0">
            <a:spAutoFit/>
          </a:bodyPr>
          <a:lstStyle/>
          <a:p>
            <a:pPr marL="285750" indent="-285750" algn="ctr" rtl="1">
              <a:buFont typeface="Wingdings" panose="05000000000000000000" pitchFamily="2" charset="2"/>
              <a:buChar char="ü"/>
            </a:pPr>
            <a:r>
              <a:rPr lang="fa-IR" sz="1700" b="1" dirty="0">
                <a:solidFill>
                  <a:schemeClr val="bg1"/>
                </a:solidFill>
                <a:latin typeface="Arial" panose="020B0604020202020204" pitchFamily="34" charset="0"/>
                <a:cs typeface="Arial" panose="020B0604020202020204" pitchFamily="34" charset="0"/>
              </a:rPr>
              <a:t>نور صفحه</a:t>
            </a:r>
          </a:p>
          <a:p>
            <a:pPr algn="r" rtl="1"/>
            <a:r>
              <a:rPr lang="fa-IR" sz="1600" dirty="0">
                <a:solidFill>
                  <a:schemeClr val="bg1"/>
                </a:solidFill>
                <a:latin typeface="Arial" panose="020B0604020202020204" pitchFamily="34" charset="0"/>
                <a:cs typeface="Arial" panose="020B0604020202020204" pitchFamily="34" charset="0"/>
              </a:rPr>
              <a:t>هنگامی که شب به خانه می آیید ، قفل هوشمند شما باید دارای نور پس زمینه باشد که شماره ها را روشن کند تا شما راحت تر رمز خود را وارد کنید.</a:t>
            </a:r>
          </a:p>
        </p:txBody>
      </p:sp>
      <p:sp>
        <p:nvSpPr>
          <p:cNvPr id="27" name="TextBox 26">
            <a:extLst>
              <a:ext uri="{FF2B5EF4-FFF2-40B4-BE49-F238E27FC236}">
                <a16:creationId xmlns:a16="http://schemas.microsoft.com/office/drawing/2014/main" id="{B4B53F33-8116-4E25-9142-23F14F47694B}"/>
              </a:ext>
            </a:extLst>
          </p:cNvPr>
          <p:cNvSpPr txBox="1"/>
          <p:nvPr/>
        </p:nvSpPr>
        <p:spPr>
          <a:xfrm>
            <a:off x="49820" y="1658392"/>
            <a:ext cx="2861569" cy="4293483"/>
          </a:xfrm>
          <a:prstGeom prst="rect">
            <a:avLst/>
          </a:prstGeom>
          <a:noFill/>
        </p:spPr>
        <p:txBody>
          <a:bodyPr wrap="square" rtlCol="0">
            <a:spAutoFit/>
          </a:bodyPr>
          <a:lstStyle/>
          <a:p>
            <a:pPr marL="285750" indent="-285750" algn="ctr" rtl="1">
              <a:buFont typeface="Wingdings" panose="05000000000000000000" pitchFamily="2" charset="2"/>
              <a:buChar char="ü"/>
            </a:pPr>
            <a:r>
              <a:rPr lang="fa-IR" sz="1700" b="1" dirty="0">
                <a:solidFill>
                  <a:schemeClr val="bg1"/>
                </a:solidFill>
                <a:latin typeface="Arial" panose="020B0604020202020204" pitchFamily="34" charset="0"/>
                <a:cs typeface="Arial" panose="020B0604020202020204" pitchFamily="34" charset="0"/>
              </a:rPr>
              <a:t>کنترل از راه دور</a:t>
            </a:r>
          </a:p>
          <a:p>
            <a:pPr algn="r" rtl="1"/>
            <a:r>
              <a:rPr lang="fa-IR" sz="1600" dirty="0">
                <a:solidFill>
                  <a:schemeClr val="bg1"/>
                </a:solidFill>
                <a:latin typeface="Arial" panose="020B0604020202020204" pitchFamily="34" charset="0"/>
                <a:cs typeface="Arial" panose="020B0604020202020204" pitchFamily="34" charset="0"/>
              </a:rPr>
              <a:t>فکر کنید مادر و </a:t>
            </a:r>
            <a:r>
              <a:rPr lang="fa-IR" sz="1600" dirty="0" err="1">
                <a:solidFill>
                  <a:schemeClr val="bg1"/>
                </a:solidFill>
                <a:latin typeface="Arial" panose="020B0604020202020204" pitchFamily="34" charset="0"/>
                <a:cs typeface="Arial" panose="020B0604020202020204" pitchFamily="34" charset="0"/>
              </a:rPr>
              <a:t>پدر‌تان</a:t>
            </a:r>
            <a:r>
              <a:rPr lang="fa-IR" sz="1600" dirty="0">
                <a:solidFill>
                  <a:schemeClr val="bg1"/>
                </a:solidFill>
                <a:latin typeface="Arial" panose="020B0604020202020204" pitchFamily="34" charset="0"/>
                <a:cs typeface="Arial" panose="020B0604020202020204" pitchFamily="34" charset="0"/>
              </a:rPr>
              <a:t> از شهرستان آمده‌ </a:t>
            </a:r>
            <a:r>
              <a:rPr lang="fa-IR" sz="1600" dirty="0" err="1">
                <a:solidFill>
                  <a:schemeClr val="bg1"/>
                </a:solidFill>
                <a:latin typeface="Arial" panose="020B0604020202020204" pitchFamily="34" charset="0"/>
                <a:cs typeface="Arial" panose="020B0604020202020204" pitchFamily="34" charset="0"/>
              </a:rPr>
              <a:t>اند</a:t>
            </a:r>
            <a:r>
              <a:rPr lang="fa-IR" sz="1600" dirty="0">
                <a:solidFill>
                  <a:schemeClr val="bg1"/>
                </a:solidFill>
                <a:latin typeface="Arial" panose="020B0604020202020204" pitchFamily="34" charset="0"/>
                <a:cs typeface="Arial" panose="020B0604020202020204" pitchFamily="34" charset="0"/>
              </a:rPr>
              <a:t> و پشت درب خانه شما هستند. اگر لازم باشد شما برای این ‌که به خانه برسید ساعت ‌ها در ترافیک بمانید،</a:t>
            </a:r>
          </a:p>
          <a:p>
            <a:pPr algn="r" rtl="1"/>
            <a:r>
              <a:rPr lang="fa-IR" sz="1600" dirty="0">
                <a:solidFill>
                  <a:schemeClr val="bg1"/>
                </a:solidFill>
                <a:latin typeface="Arial" panose="020B0604020202020204" pitchFamily="34" charset="0"/>
                <a:cs typeface="Arial" panose="020B0604020202020204" pitchFamily="34" charset="0"/>
              </a:rPr>
              <a:t> چه احساسی دارید اگر در یک چشم بر هم زدن بتوانید درب را</a:t>
            </a:r>
          </a:p>
          <a:p>
            <a:pPr algn="r" rtl="1"/>
            <a:r>
              <a:rPr lang="fa-IR" sz="1600" dirty="0">
                <a:solidFill>
                  <a:schemeClr val="bg1"/>
                </a:solidFill>
                <a:latin typeface="Arial" panose="020B0604020202020204" pitchFamily="34" charset="0"/>
                <a:cs typeface="Arial" panose="020B0604020202020204" pitchFamily="34" charset="0"/>
              </a:rPr>
              <a:t> از همان محل کارتان، برای والدین خود بگشایید؟</a:t>
            </a:r>
          </a:p>
          <a:p>
            <a:pPr algn="r" rtl="1"/>
            <a:r>
              <a:rPr lang="fa-IR" sz="1600" dirty="0">
                <a:solidFill>
                  <a:schemeClr val="bg1"/>
                </a:solidFill>
                <a:latin typeface="Arial" panose="020B0604020202020204" pitchFamily="34" charset="0"/>
                <a:cs typeface="Arial" panose="020B0604020202020204" pitchFamily="34" charset="0"/>
              </a:rPr>
              <a:t>برای باز شدن درب، کافیست </a:t>
            </a:r>
          </a:p>
          <a:p>
            <a:pPr algn="r" rtl="1"/>
            <a:r>
              <a:rPr lang="fa-IR" sz="1600" dirty="0">
                <a:solidFill>
                  <a:schemeClr val="bg1"/>
                </a:solidFill>
                <a:latin typeface="Arial" panose="020B0604020202020204" pitchFamily="34" charset="0"/>
                <a:cs typeface="Arial" panose="020B0604020202020204" pitchFamily="34" charset="0"/>
              </a:rPr>
              <a:t>کد های مخصوص با تاریخ </a:t>
            </a:r>
            <a:r>
              <a:rPr lang="fa-IR" sz="1600" dirty="0" err="1">
                <a:solidFill>
                  <a:schemeClr val="bg1"/>
                </a:solidFill>
                <a:latin typeface="Arial" panose="020B0604020202020204" pitchFamily="34" charset="0"/>
                <a:cs typeface="Arial" panose="020B0604020202020204" pitchFamily="34" charset="0"/>
              </a:rPr>
              <a:t>انقضا</a:t>
            </a:r>
            <a:r>
              <a:rPr lang="fa-IR" sz="1600" dirty="0">
                <a:solidFill>
                  <a:schemeClr val="bg1"/>
                </a:solidFill>
                <a:latin typeface="Arial" panose="020B0604020202020204" pitchFamily="34" charset="0"/>
                <a:cs typeface="Arial" panose="020B0604020202020204" pitchFamily="34" charset="0"/>
              </a:rPr>
              <a:t> را در اختیار پدر و </a:t>
            </a:r>
            <a:r>
              <a:rPr lang="fa-IR" sz="1600" dirty="0" err="1">
                <a:solidFill>
                  <a:schemeClr val="bg1"/>
                </a:solidFill>
                <a:latin typeface="Arial" panose="020B0604020202020204" pitchFamily="34" charset="0"/>
                <a:cs typeface="Arial" panose="020B0604020202020204" pitchFamily="34" charset="0"/>
              </a:rPr>
              <a:t>مادرتان</a:t>
            </a:r>
            <a:r>
              <a:rPr lang="fa-IR" sz="1600" dirty="0">
                <a:solidFill>
                  <a:schemeClr val="bg1"/>
                </a:solidFill>
                <a:latin typeface="Arial" panose="020B0604020202020204" pitchFamily="34" charset="0"/>
                <a:cs typeface="Arial" panose="020B0604020202020204" pitchFamily="34" charset="0"/>
              </a:rPr>
              <a:t> قرار دهید </a:t>
            </a:r>
          </a:p>
          <a:p>
            <a:pPr algn="r" rtl="1"/>
            <a:r>
              <a:rPr lang="fa-IR" sz="1600" dirty="0">
                <a:solidFill>
                  <a:schemeClr val="bg1"/>
                </a:solidFill>
                <a:latin typeface="Arial" panose="020B0604020202020204" pitchFamily="34" charset="0"/>
                <a:cs typeface="Arial" panose="020B0604020202020204" pitchFamily="34" charset="0"/>
              </a:rPr>
              <a:t>تا به راحتی وارد خانه شوند. </a:t>
            </a:r>
          </a:p>
          <a:p>
            <a:pPr algn="r" rtl="1"/>
            <a:r>
              <a:rPr lang="fa-IR" sz="1600" dirty="0">
                <a:solidFill>
                  <a:schemeClr val="bg1"/>
                </a:solidFill>
                <a:latin typeface="Arial" panose="020B0604020202020204" pitchFamily="34" charset="0"/>
                <a:cs typeface="Arial" panose="020B0604020202020204" pitchFamily="34" charset="0"/>
              </a:rPr>
              <a:t>همچنین قابلیت کنترل درب از راه دور و از طریق </a:t>
            </a:r>
            <a:r>
              <a:rPr lang="fa-IR" sz="1600" dirty="0" err="1">
                <a:solidFill>
                  <a:schemeClr val="bg1"/>
                </a:solidFill>
                <a:latin typeface="Arial" panose="020B0604020202020204" pitchFamily="34" charset="0"/>
                <a:cs typeface="Arial" panose="020B0604020202020204" pitchFamily="34" charset="0"/>
              </a:rPr>
              <a:t>اپلیکیشن</a:t>
            </a:r>
            <a:r>
              <a:rPr lang="fa-IR" sz="1600" dirty="0">
                <a:solidFill>
                  <a:schemeClr val="bg1"/>
                </a:solidFill>
                <a:latin typeface="Arial" panose="020B0604020202020204" pitchFamily="34" charset="0"/>
                <a:cs typeface="Arial" panose="020B0604020202020204" pitchFamily="34" charset="0"/>
              </a:rPr>
              <a:t> تلفن همراه</a:t>
            </a:r>
          </a:p>
          <a:p>
            <a:pPr algn="r" rtl="1"/>
            <a:r>
              <a:rPr lang="fa-IR" sz="1600" dirty="0">
                <a:solidFill>
                  <a:schemeClr val="bg1"/>
                </a:solidFill>
                <a:latin typeface="Arial" panose="020B0604020202020204" pitchFamily="34" charset="0"/>
                <a:cs typeface="Arial" panose="020B0604020202020204" pitchFamily="34" charset="0"/>
              </a:rPr>
              <a:t> نیز در لیست مزایای قفل هوشمند وجود دارد.</a:t>
            </a:r>
          </a:p>
        </p:txBody>
      </p:sp>
      <p:sp>
        <p:nvSpPr>
          <p:cNvPr id="2" name="Rectangle: Rounded Corners 1">
            <a:extLst>
              <a:ext uri="{FF2B5EF4-FFF2-40B4-BE49-F238E27FC236}">
                <a16:creationId xmlns:a16="http://schemas.microsoft.com/office/drawing/2014/main" id="{613524BB-0101-48D4-88B3-70C7595E9D65}"/>
              </a:ext>
            </a:extLst>
          </p:cNvPr>
          <p:cNvSpPr/>
          <p:nvPr/>
        </p:nvSpPr>
        <p:spPr>
          <a:xfrm>
            <a:off x="6130713" y="1528698"/>
            <a:ext cx="2995929" cy="3514103"/>
          </a:xfrm>
          <a:prstGeom prst="round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EF1C9007-8E26-4FB6-9C33-44CB7A5B5268}"/>
              </a:ext>
            </a:extLst>
          </p:cNvPr>
          <p:cNvSpPr txBox="1"/>
          <p:nvPr/>
        </p:nvSpPr>
        <p:spPr>
          <a:xfrm>
            <a:off x="6249879" y="1711903"/>
            <a:ext cx="2741333" cy="3062377"/>
          </a:xfrm>
          <a:prstGeom prst="rect">
            <a:avLst/>
          </a:prstGeom>
          <a:noFill/>
        </p:spPr>
        <p:txBody>
          <a:bodyPr wrap="square" rtlCol="0">
            <a:spAutoFit/>
          </a:bodyPr>
          <a:lstStyle/>
          <a:p>
            <a:pPr marL="285750" indent="-285750" algn="ctr" rtl="1">
              <a:buFont typeface="Wingdings" panose="05000000000000000000" pitchFamily="2" charset="2"/>
              <a:buChar char="ü"/>
            </a:pPr>
            <a:r>
              <a:rPr lang="fa-IR" sz="1700" b="1" dirty="0">
                <a:solidFill>
                  <a:schemeClr val="bg1"/>
                </a:solidFill>
                <a:latin typeface="Arial" panose="020B0604020202020204" pitchFamily="34" charset="0"/>
                <a:cs typeface="Arial" panose="020B0604020202020204" pitchFamily="34" charset="0"/>
              </a:rPr>
              <a:t>قفل خودکار</a:t>
            </a:r>
          </a:p>
          <a:p>
            <a:pPr algn="r" rtl="1"/>
            <a:r>
              <a:rPr lang="fa-IR" sz="1600" dirty="0">
                <a:solidFill>
                  <a:schemeClr val="bg1"/>
                </a:solidFill>
                <a:latin typeface="Arial" panose="020B0604020202020204" pitchFamily="34" charset="0"/>
                <a:cs typeface="Arial" panose="020B0604020202020204" pitchFamily="34" charset="0"/>
              </a:rPr>
              <a:t>قابلیت قفل خودکار، یکی دیگر از مزایای قفل هوشمند است که به شما کمک </a:t>
            </a:r>
            <a:r>
              <a:rPr lang="fa-IR" sz="1600" dirty="0" err="1">
                <a:solidFill>
                  <a:schemeClr val="bg1"/>
                </a:solidFill>
                <a:latin typeface="Arial" panose="020B0604020202020204" pitchFamily="34" charset="0"/>
                <a:cs typeface="Arial" panose="020B0604020202020204" pitchFamily="34" charset="0"/>
              </a:rPr>
              <a:t>می‌کند</a:t>
            </a:r>
            <a:r>
              <a:rPr lang="fa-IR" sz="1600" dirty="0">
                <a:solidFill>
                  <a:schemeClr val="bg1"/>
                </a:solidFill>
                <a:latin typeface="Arial" panose="020B0604020202020204" pitchFamily="34" charset="0"/>
                <a:cs typeface="Arial" panose="020B0604020202020204" pitchFamily="34" charset="0"/>
              </a:rPr>
              <a:t> تا همیشه از قفل بودن درب منزل خود مطمئن باشید. اگر فراموش کنید که با خروج از اتاق درب را قفل کنید و یا به هر دلیلی درب قفل نشده باشد، امکان تنظیم قفل خودکار وجود دارد. با </a:t>
            </a:r>
            <a:r>
              <a:rPr lang="fa-IR" sz="1600" dirty="0" err="1">
                <a:solidFill>
                  <a:schemeClr val="bg1"/>
                </a:solidFill>
                <a:latin typeface="Arial" panose="020B0604020202020204" pitchFamily="34" charset="0"/>
                <a:cs typeface="Arial" panose="020B0604020202020204" pitchFamily="34" charset="0"/>
              </a:rPr>
              <a:t>فعالسازی</a:t>
            </a:r>
            <a:r>
              <a:rPr lang="fa-IR" sz="1600" dirty="0">
                <a:solidFill>
                  <a:schemeClr val="bg1"/>
                </a:solidFill>
                <a:latin typeface="Arial" panose="020B0604020202020204" pitchFamily="34" charset="0"/>
                <a:cs typeface="Arial" panose="020B0604020202020204" pitchFamily="34" charset="0"/>
              </a:rPr>
              <a:t> این قابلیت، پس از خروج شما درب به صورت خودکار قفل </a:t>
            </a:r>
            <a:r>
              <a:rPr lang="fa-IR" sz="1600" dirty="0" err="1">
                <a:solidFill>
                  <a:schemeClr val="bg1"/>
                </a:solidFill>
                <a:latin typeface="Arial" panose="020B0604020202020204" pitchFamily="34" charset="0"/>
                <a:cs typeface="Arial" panose="020B0604020202020204" pitchFamily="34" charset="0"/>
              </a:rPr>
              <a:t>می‌شود</a:t>
            </a:r>
            <a:r>
              <a:rPr lang="fa-IR" sz="1600" dirty="0">
                <a:solidFill>
                  <a:schemeClr val="bg1"/>
                </a:solidFill>
                <a:latin typeface="Arial" panose="020B0604020202020204" pitchFamily="34" charset="0"/>
                <a:cs typeface="Arial" panose="020B0604020202020204" pitchFamily="34" charset="0"/>
              </a:rPr>
              <a:t> و جای هیچ نگرانی از این بابت وجود ندارد.</a:t>
            </a:r>
          </a:p>
        </p:txBody>
      </p:sp>
      <p:sp>
        <p:nvSpPr>
          <p:cNvPr id="29" name="Rectangle: Rounded Corners 28">
            <a:extLst>
              <a:ext uri="{FF2B5EF4-FFF2-40B4-BE49-F238E27FC236}">
                <a16:creationId xmlns:a16="http://schemas.microsoft.com/office/drawing/2014/main" id="{578BA39B-A273-4ABA-B75E-13507CA5F074}"/>
              </a:ext>
            </a:extLst>
          </p:cNvPr>
          <p:cNvSpPr/>
          <p:nvPr/>
        </p:nvSpPr>
        <p:spPr>
          <a:xfrm>
            <a:off x="3065355" y="1528699"/>
            <a:ext cx="3030643" cy="1900301"/>
          </a:xfrm>
          <a:prstGeom prst="round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6C9C9F0F-D1D4-4268-99F4-371AEE975EF1}"/>
              </a:ext>
            </a:extLst>
          </p:cNvPr>
          <p:cNvSpPr txBox="1"/>
          <p:nvPr/>
        </p:nvSpPr>
        <p:spPr>
          <a:xfrm>
            <a:off x="3030640" y="1658392"/>
            <a:ext cx="2861569" cy="1585049"/>
          </a:xfrm>
          <a:prstGeom prst="rect">
            <a:avLst/>
          </a:prstGeom>
          <a:noFill/>
        </p:spPr>
        <p:txBody>
          <a:bodyPr wrap="square" rtlCol="0">
            <a:spAutoFit/>
          </a:bodyPr>
          <a:lstStyle/>
          <a:p>
            <a:pPr marL="285750" indent="-285750" algn="ctr" rtl="1">
              <a:buFont typeface="Wingdings" panose="05000000000000000000" pitchFamily="2" charset="2"/>
              <a:buChar char="ü"/>
            </a:pPr>
            <a:r>
              <a:rPr lang="fa-IR" sz="1700" b="1" dirty="0">
                <a:solidFill>
                  <a:schemeClr val="bg1"/>
                </a:solidFill>
                <a:latin typeface="Arial" panose="020B0604020202020204" pitchFamily="34" charset="0"/>
                <a:cs typeface="Arial" panose="020B0604020202020204" pitchFamily="34" charset="0"/>
              </a:rPr>
              <a:t>قفل کودک</a:t>
            </a:r>
          </a:p>
          <a:p>
            <a:pPr algn="r" rtl="1"/>
            <a:r>
              <a:rPr lang="fa-IR" sz="1600" dirty="0">
                <a:solidFill>
                  <a:schemeClr val="bg1"/>
                </a:solidFill>
                <a:latin typeface="Arial" panose="020B0604020202020204" pitchFamily="34" charset="0"/>
                <a:cs typeface="Arial" panose="020B0604020202020204" pitchFamily="34" charset="0"/>
              </a:rPr>
              <a:t>بسیاری از افرادی که فرزندان کم‌ سن‌ و سال در خانه دارند و نگران امنیت آن‌ ها هستند. با قفل هوشمند مجهز به قفل کودک، ایمنی فرزندان و افراد ناتوان را در محیط زندگی خود تضمین می ‌کنید.</a:t>
            </a:r>
          </a:p>
        </p:txBody>
      </p:sp>
      <p:sp>
        <p:nvSpPr>
          <p:cNvPr id="31" name="TextBox 30">
            <a:extLst>
              <a:ext uri="{FF2B5EF4-FFF2-40B4-BE49-F238E27FC236}">
                <a16:creationId xmlns:a16="http://schemas.microsoft.com/office/drawing/2014/main" id="{7D1FFA39-5BCF-43F0-876F-E566B522248B}"/>
              </a:ext>
            </a:extLst>
          </p:cNvPr>
          <p:cNvSpPr txBox="1"/>
          <p:nvPr/>
        </p:nvSpPr>
        <p:spPr>
          <a:xfrm>
            <a:off x="3115177" y="3626687"/>
            <a:ext cx="2861569" cy="2323713"/>
          </a:xfrm>
          <a:prstGeom prst="rect">
            <a:avLst/>
          </a:prstGeom>
          <a:noFill/>
        </p:spPr>
        <p:txBody>
          <a:bodyPr wrap="square" rtlCol="0">
            <a:spAutoFit/>
          </a:bodyPr>
          <a:lstStyle/>
          <a:p>
            <a:pPr marL="285750" indent="-285750" algn="ctr" rtl="1">
              <a:buFont typeface="Wingdings" panose="05000000000000000000" pitchFamily="2" charset="2"/>
              <a:buChar char="ü"/>
            </a:pPr>
            <a:r>
              <a:rPr lang="fa-IR" sz="1700" b="1" dirty="0">
                <a:solidFill>
                  <a:schemeClr val="bg1"/>
                </a:solidFill>
                <a:latin typeface="Arial" panose="020B0604020202020204" pitchFamily="34" charset="0"/>
                <a:cs typeface="Arial" panose="020B0604020202020204" pitchFamily="34" charset="0"/>
              </a:rPr>
              <a:t>کنترل ورود و خروج</a:t>
            </a:r>
          </a:p>
          <a:p>
            <a:pPr algn="r" rtl="1"/>
            <a:r>
              <a:rPr lang="fa-IR" sz="1600" dirty="0">
                <a:solidFill>
                  <a:schemeClr val="bg1"/>
                </a:solidFill>
                <a:latin typeface="Arial" panose="020B0604020202020204" pitchFamily="34" charset="0"/>
                <a:cs typeface="Arial" panose="020B0604020202020204" pitchFamily="34" charset="0"/>
              </a:rPr>
              <a:t>چقدر عالی </a:t>
            </a:r>
            <a:r>
              <a:rPr lang="fa-IR" sz="1600" dirty="0" err="1">
                <a:solidFill>
                  <a:schemeClr val="bg1"/>
                </a:solidFill>
                <a:latin typeface="Arial" panose="020B0604020202020204" pitchFamily="34" charset="0"/>
                <a:cs typeface="Arial" panose="020B0604020202020204" pitchFamily="34" charset="0"/>
              </a:rPr>
              <a:t>می‌شود</a:t>
            </a:r>
            <a:r>
              <a:rPr lang="fa-IR" sz="1600" dirty="0">
                <a:solidFill>
                  <a:schemeClr val="bg1"/>
                </a:solidFill>
                <a:latin typeface="Arial" panose="020B0604020202020204" pitchFamily="34" charset="0"/>
                <a:cs typeface="Arial" panose="020B0604020202020204" pitchFamily="34" charset="0"/>
              </a:rPr>
              <a:t> وقتی این امکان را داریم که  با نصب برنامه </a:t>
            </a:r>
          </a:p>
          <a:p>
            <a:pPr algn="r" rtl="1"/>
            <a:r>
              <a:rPr lang="fa-IR" sz="1600" dirty="0">
                <a:solidFill>
                  <a:schemeClr val="bg1"/>
                </a:solidFill>
                <a:latin typeface="Arial" panose="020B0604020202020204" pitchFamily="34" charset="0"/>
                <a:cs typeface="Arial" panose="020B0604020202020204" pitchFamily="34" charset="0"/>
              </a:rPr>
              <a:t>روی تلفن همراه یا ساعت هوشمند خود، ورود و خروج افراد را به ساختمان</a:t>
            </a:r>
          </a:p>
          <a:p>
            <a:pPr algn="r" rtl="1"/>
            <a:r>
              <a:rPr lang="fa-IR" sz="1600" dirty="0">
                <a:solidFill>
                  <a:schemeClr val="bg1"/>
                </a:solidFill>
                <a:latin typeface="Arial" panose="020B0604020202020204" pitchFamily="34" charset="0"/>
                <a:cs typeface="Arial" panose="020B0604020202020204" pitchFamily="34" charset="0"/>
              </a:rPr>
              <a:t> و خانه خود کنترل کنیم. </a:t>
            </a:r>
          </a:p>
          <a:p>
            <a:pPr algn="r" rtl="1"/>
            <a:r>
              <a:rPr lang="fa-IR" sz="1600" dirty="0">
                <a:solidFill>
                  <a:schemeClr val="bg1"/>
                </a:solidFill>
                <a:latin typeface="Arial" panose="020B0604020202020204" pitchFamily="34" charset="0"/>
                <a:cs typeface="Arial" panose="020B0604020202020204" pitchFamily="34" charset="0"/>
              </a:rPr>
              <a:t>این ویژگی، نشانه به ظاهر ساده ‌ای</a:t>
            </a:r>
          </a:p>
          <a:p>
            <a:pPr algn="r" rtl="1"/>
            <a:r>
              <a:rPr lang="fa-IR" sz="1600" dirty="0">
                <a:solidFill>
                  <a:schemeClr val="bg1"/>
                </a:solidFill>
                <a:latin typeface="Arial" panose="020B0604020202020204" pitchFamily="34" charset="0"/>
                <a:cs typeface="Arial" panose="020B0604020202020204" pitchFamily="34" charset="0"/>
              </a:rPr>
              <a:t> است که بر امنیت قفل هوشمند</a:t>
            </a:r>
          </a:p>
          <a:p>
            <a:pPr algn="r" rtl="1"/>
            <a:r>
              <a:rPr lang="fa-IR" sz="1600" dirty="0">
                <a:solidFill>
                  <a:schemeClr val="bg1"/>
                </a:solidFill>
                <a:latin typeface="Arial" panose="020B0604020202020204" pitchFamily="34" charset="0"/>
                <a:cs typeface="Arial" panose="020B0604020202020204" pitchFamily="34" charset="0"/>
              </a:rPr>
              <a:t> مهر تایید می ‌زند.</a:t>
            </a:r>
          </a:p>
        </p:txBody>
      </p:sp>
      <p:sp>
        <p:nvSpPr>
          <p:cNvPr id="33" name="TextBox 32">
            <a:extLst>
              <a:ext uri="{FF2B5EF4-FFF2-40B4-BE49-F238E27FC236}">
                <a16:creationId xmlns:a16="http://schemas.microsoft.com/office/drawing/2014/main" id="{BF95A685-F132-4ECE-96FF-5965001DAB0F}"/>
              </a:ext>
            </a:extLst>
          </p:cNvPr>
          <p:cNvSpPr txBox="1"/>
          <p:nvPr/>
        </p:nvSpPr>
        <p:spPr>
          <a:xfrm>
            <a:off x="4185409" y="6478831"/>
            <a:ext cx="2924175" cy="338554"/>
          </a:xfrm>
          <a:prstGeom prst="rect">
            <a:avLst/>
          </a:prstGeom>
          <a:noFill/>
        </p:spPr>
        <p:txBody>
          <a:bodyPr wrap="square" rtlCol="0">
            <a:spAutoFit/>
          </a:bodyPr>
          <a:lstStyle/>
          <a:p>
            <a:pPr algn="ctr"/>
            <a:r>
              <a:rPr lang="en-US" sz="1600" dirty="0">
                <a:solidFill>
                  <a:schemeClr val="bg1"/>
                </a:solidFill>
                <a:latin typeface="Montserrat SemiBold" panose="00000700000000000000" pitchFamily="2" charset="0"/>
                <a:ea typeface="Open Sans" panose="020B0606030504020204" pitchFamily="34" charset="0"/>
                <a:cs typeface="Open Sans" panose="020B0606030504020204" pitchFamily="34" charset="0"/>
              </a:rPr>
              <a:t>5</a:t>
            </a:r>
          </a:p>
        </p:txBody>
      </p:sp>
    </p:spTree>
    <p:extLst>
      <p:ext uri="{BB962C8B-B14F-4D97-AF65-F5344CB8AC3E}">
        <p14:creationId xmlns:p14="http://schemas.microsoft.com/office/powerpoint/2010/main" val="2819352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1" name="Freeform: Shape 40">
            <a:extLst>
              <a:ext uri="{FF2B5EF4-FFF2-40B4-BE49-F238E27FC236}">
                <a16:creationId xmlns:a16="http://schemas.microsoft.com/office/drawing/2014/main" id="{7821DAE1-3166-48AD-AAFF-6FE989DF210D}"/>
              </a:ext>
            </a:extLst>
          </p:cNvPr>
          <p:cNvSpPr/>
          <p:nvPr/>
        </p:nvSpPr>
        <p:spPr>
          <a:xfrm>
            <a:off x="1458237" y="1528698"/>
            <a:ext cx="737750" cy="737748"/>
          </a:xfrm>
          <a:custGeom>
            <a:avLst/>
            <a:gdLst>
              <a:gd name="connsiteX0" fmla="*/ 917575 w 917575"/>
              <a:gd name="connsiteY0" fmla="*/ 458788 h 917575"/>
              <a:gd name="connsiteX1" fmla="*/ 458788 w 917575"/>
              <a:gd name="connsiteY1" fmla="*/ 917575 h 917575"/>
              <a:gd name="connsiteX2" fmla="*/ 0 w 917575"/>
              <a:gd name="connsiteY2" fmla="*/ 458788 h 917575"/>
              <a:gd name="connsiteX3" fmla="*/ 458788 w 917575"/>
              <a:gd name="connsiteY3" fmla="*/ 0 h 917575"/>
              <a:gd name="connsiteX4" fmla="*/ 917575 w 917575"/>
              <a:gd name="connsiteY4" fmla="*/ 458788 h 917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7575" h="917575">
                <a:moveTo>
                  <a:pt x="917575" y="458788"/>
                </a:moveTo>
                <a:cubicBezTo>
                  <a:pt x="917575" y="712169"/>
                  <a:pt x="712169" y="917575"/>
                  <a:pt x="458788" y="917575"/>
                </a:cubicBezTo>
                <a:cubicBezTo>
                  <a:pt x="205406" y="917575"/>
                  <a:pt x="0" y="712169"/>
                  <a:pt x="0" y="458788"/>
                </a:cubicBezTo>
                <a:cubicBezTo>
                  <a:pt x="0" y="205406"/>
                  <a:pt x="205406" y="0"/>
                  <a:pt x="458788" y="0"/>
                </a:cubicBezTo>
                <a:cubicBezTo>
                  <a:pt x="712169" y="0"/>
                  <a:pt x="917575" y="205406"/>
                  <a:pt x="917575" y="458788"/>
                </a:cubicBezTo>
                <a:close/>
              </a:path>
            </a:pathLst>
          </a:custGeom>
          <a:solidFill>
            <a:schemeClr val="accent1"/>
          </a:solidFill>
          <a:ln w="13063" cap="flat">
            <a:noFill/>
            <a:prstDash val="solid"/>
            <a:miter/>
          </a:ln>
        </p:spPr>
        <p:txBody>
          <a:bodyPr rtlCol="0" anchor="ctr"/>
          <a:lstStyle/>
          <a:p>
            <a:endParaRPr lang="en-ID"/>
          </a:p>
        </p:txBody>
      </p:sp>
      <p:pic>
        <p:nvPicPr>
          <p:cNvPr id="46" name="Graphic 45">
            <a:extLst>
              <a:ext uri="{FF2B5EF4-FFF2-40B4-BE49-F238E27FC236}">
                <a16:creationId xmlns:a16="http://schemas.microsoft.com/office/drawing/2014/main" id="{B2B04868-55C4-4B55-9726-E9B48DA05D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303648" y="-277045"/>
            <a:ext cx="578028" cy="1148920"/>
          </a:xfrm>
          <a:prstGeom prst="rect">
            <a:avLst/>
          </a:prstGeom>
        </p:spPr>
      </p:pic>
      <p:grpSp>
        <p:nvGrpSpPr>
          <p:cNvPr id="15" name="Graphic 19">
            <a:extLst>
              <a:ext uri="{FF2B5EF4-FFF2-40B4-BE49-F238E27FC236}">
                <a16:creationId xmlns:a16="http://schemas.microsoft.com/office/drawing/2014/main" id="{286AD407-B65A-4B2F-9983-98F2E404FD94}"/>
              </a:ext>
            </a:extLst>
          </p:cNvPr>
          <p:cNvGrpSpPr/>
          <p:nvPr/>
        </p:nvGrpSpPr>
        <p:grpSpPr>
          <a:xfrm>
            <a:off x="11397408" y="715105"/>
            <a:ext cx="353377" cy="353377"/>
            <a:chOff x="11233875" y="520724"/>
            <a:chExt cx="353377" cy="353377"/>
          </a:xfrm>
          <a:solidFill>
            <a:schemeClr val="bg1"/>
          </a:solidFill>
        </p:grpSpPr>
        <p:sp>
          <p:nvSpPr>
            <p:cNvPr id="16" name="Freeform: Shape 15">
              <a:extLst>
                <a:ext uri="{FF2B5EF4-FFF2-40B4-BE49-F238E27FC236}">
                  <a16:creationId xmlns:a16="http://schemas.microsoft.com/office/drawing/2014/main" id="{816953B9-EC52-4864-9A8A-80A787382318}"/>
                </a:ext>
              </a:extLst>
            </p:cNvPr>
            <p:cNvSpPr/>
            <p:nvPr/>
          </p:nvSpPr>
          <p:spPr>
            <a:xfrm>
              <a:off x="11233875" y="582636"/>
              <a:ext cx="51435" cy="230505"/>
            </a:xfrm>
            <a:custGeom>
              <a:avLst/>
              <a:gdLst>
                <a:gd name="connsiteX0" fmla="*/ 25718 w 51435"/>
                <a:gd name="connsiteY0" fmla="*/ 0 h 230505"/>
                <a:gd name="connsiteX1" fmla="*/ 0 w 51435"/>
                <a:gd name="connsiteY1" fmla="*/ 25717 h 230505"/>
                <a:gd name="connsiteX2" fmla="*/ 0 w 51435"/>
                <a:gd name="connsiteY2" fmla="*/ 204788 h 230505"/>
                <a:gd name="connsiteX3" fmla="*/ 25718 w 51435"/>
                <a:gd name="connsiteY3" fmla="*/ 230505 h 230505"/>
                <a:gd name="connsiteX4" fmla="*/ 51435 w 51435"/>
                <a:gd name="connsiteY4" fmla="*/ 204788 h 230505"/>
                <a:gd name="connsiteX5" fmla="*/ 51435 w 51435"/>
                <a:gd name="connsiteY5" fmla="*/ 25717 h 230505"/>
                <a:gd name="connsiteX6" fmla="*/ 25718 w 51435"/>
                <a:gd name="connsiteY6" fmla="*/ 0 h 230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5" h="230505">
                  <a:moveTo>
                    <a:pt x="25718" y="0"/>
                  </a:moveTo>
                  <a:cubicBezTo>
                    <a:pt x="11430" y="0"/>
                    <a:pt x="0" y="11430"/>
                    <a:pt x="0" y="25717"/>
                  </a:cubicBezTo>
                  <a:lnTo>
                    <a:pt x="0" y="204788"/>
                  </a:lnTo>
                  <a:cubicBezTo>
                    <a:pt x="0" y="219075"/>
                    <a:pt x="11430" y="230505"/>
                    <a:pt x="25718" y="230505"/>
                  </a:cubicBezTo>
                  <a:cubicBezTo>
                    <a:pt x="40005" y="230505"/>
                    <a:pt x="51435" y="219075"/>
                    <a:pt x="51435" y="204788"/>
                  </a:cubicBezTo>
                  <a:lnTo>
                    <a:pt x="51435" y="25717"/>
                  </a:lnTo>
                  <a:cubicBezTo>
                    <a:pt x="51435" y="11430"/>
                    <a:pt x="40005" y="0"/>
                    <a:pt x="25718" y="0"/>
                  </a:cubicBezTo>
                  <a:close/>
                </a:path>
              </a:pathLst>
            </a:custGeom>
            <a:grpFill/>
            <a:ln w="9525" cap="flat">
              <a:noFill/>
              <a:prstDash val="solid"/>
              <a:miter/>
            </a:ln>
          </p:spPr>
          <p:txBody>
            <a:bodyPr rtlCol="0" anchor="ctr"/>
            <a:lstStyle/>
            <a:p>
              <a:endParaRPr lang="en-ID"/>
            </a:p>
          </p:txBody>
        </p:sp>
        <p:sp>
          <p:nvSpPr>
            <p:cNvPr id="17" name="Freeform: Shape 16">
              <a:extLst>
                <a:ext uri="{FF2B5EF4-FFF2-40B4-BE49-F238E27FC236}">
                  <a16:creationId xmlns:a16="http://schemas.microsoft.com/office/drawing/2014/main" id="{A5235D41-4885-4280-A92F-743830D4D298}"/>
                </a:ext>
              </a:extLst>
            </p:cNvPr>
            <p:cNvSpPr/>
            <p:nvPr/>
          </p:nvSpPr>
          <p:spPr>
            <a:xfrm>
              <a:off x="11434852" y="582636"/>
              <a:ext cx="51434" cy="230505"/>
            </a:xfrm>
            <a:custGeom>
              <a:avLst/>
              <a:gdLst>
                <a:gd name="connsiteX0" fmla="*/ 25717 w 51434"/>
                <a:gd name="connsiteY0" fmla="*/ 0 h 230505"/>
                <a:gd name="connsiteX1" fmla="*/ 0 w 51434"/>
                <a:gd name="connsiteY1" fmla="*/ 25717 h 230505"/>
                <a:gd name="connsiteX2" fmla="*/ 0 w 51434"/>
                <a:gd name="connsiteY2" fmla="*/ 204788 h 230505"/>
                <a:gd name="connsiteX3" fmla="*/ 25717 w 51434"/>
                <a:gd name="connsiteY3" fmla="*/ 230505 h 230505"/>
                <a:gd name="connsiteX4" fmla="*/ 51435 w 51434"/>
                <a:gd name="connsiteY4" fmla="*/ 204788 h 230505"/>
                <a:gd name="connsiteX5" fmla="*/ 51435 w 51434"/>
                <a:gd name="connsiteY5" fmla="*/ 25717 h 230505"/>
                <a:gd name="connsiteX6" fmla="*/ 25717 w 51434"/>
                <a:gd name="connsiteY6" fmla="*/ 0 h 230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4" h="230505">
                  <a:moveTo>
                    <a:pt x="25717" y="0"/>
                  </a:moveTo>
                  <a:cubicBezTo>
                    <a:pt x="11430" y="0"/>
                    <a:pt x="0" y="11430"/>
                    <a:pt x="0" y="25717"/>
                  </a:cubicBezTo>
                  <a:lnTo>
                    <a:pt x="0" y="204788"/>
                  </a:lnTo>
                  <a:cubicBezTo>
                    <a:pt x="0" y="219075"/>
                    <a:pt x="11430" y="230505"/>
                    <a:pt x="25717" y="230505"/>
                  </a:cubicBezTo>
                  <a:cubicBezTo>
                    <a:pt x="40005" y="230505"/>
                    <a:pt x="51435" y="219075"/>
                    <a:pt x="51435" y="204788"/>
                  </a:cubicBezTo>
                  <a:lnTo>
                    <a:pt x="51435" y="25717"/>
                  </a:lnTo>
                  <a:cubicBezTo>
                    <a:pt x="51435" y="11430"/>
                    <a:pt x="40005" y="0"/>
                    <a:pt x="25717" y="0"/>
                  </a:cubicBezTo>
                  <a:close/>
                </a:path>
              </a:pathLst>
            </a:custGeom>
            <a:grpFill/>
            <a:ln w="9525" cap="flat">
              <a:noFill/>
              <a:prstDash val="solid"/>
              <a:miter/>
            </a:ln>
          </p:spPr>
          <p:txBody>
            <a:bodyPr rtlCol="0" anchor="ctr"/>
            <a:lstStyle/>
            <a:p>
              <a:endParaRPr lang="en-ID"/>
            </a:p>
          </p:txBody>
        </p:sp>
        <p:sp>
          <p:nvSpPr>
            <p:cNvPr id="18" name="Freeform: Shape 17">
              <a:extLst>
                <a:ext uri="{FF2B5EF4-FFF2-40B4-BE49-F238E27FC236}">
                  <a16:creationId xmlns:a16="http://schemas.microsoft.com/office/drawing/2014/main" id="{1F8BB1C3-2806-41AE-A6A2-99B86CD1F898}"/>
                </a:ext>
              </a:extLst>
            </p:cNvPr>
            <p:cNvSpPr/>
            <p:nvPr/>
          </p:nvSpPr>
          <p:spPr>
            <a:xfrm>
              <a:off x="11535817" y="630261"/>
              <a:ext cx="51434" cy="134302"/>
            </a:xfrm>
            <a:custGeom>
              <a:avLst/>
              <a:gdLst>
                <a:gd name="connsiteX0" fmla="*/ 25718 w 51434"/>
                <a:gd name="connsiteY0" fmla="*/ 0 h 134302"/>
                <a:gd name="connsiteX1" fmla="*/ 0 w 51434"/>
                <a:gd name="connsiteY1" fmla="*/ 25717 h 134302"/>
                <a:gd name="connsiteX2" fmla="*/ 0 w 51434"/>
                <a:gd name="connsiteY2" fmla="*/ 108585 h 134302"/>
                <a:gd name="connsiteX3" fmla="*/ 25718 w 51434"/>
                <a:gd name="connsiteY3" fmla="*/ 134303 h 134302"/>
                <a:gd name="connsiteX4" fmla="*/ 51435 w 51434"/>
                <a:gd name="connsiteY4" fmla="*/ 108585 h 134302"/>
                <a:gd name="connsiteX5" fmla="*/ 51435 w 51434"/>
                <a:gd name="connsiteY5" fmla="*/ 25717 h 134302"/>
                <a:gd name="connsiteX6" fmla="*/ 25718 w 51434"/>
                <a:gd name="connsiteY6" fmla="*/ 0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4" h="134302">
                  <a:moveTo>
                    <a:pt x="25718" y="0"/>
                  </a:moveTo>
                  <a:cubicBezTo>
                    <a:pt x="11430" y="0"/>
                    <a:pt x="0" y="11430"/>
                    <a:pt x="0" y="25717"/>
                  </a:cubicBezTo>
                  <a:lnTo>
                    <a:pt x="0" y="108585"/>
                  </a:lnTo>
                  <a:cubicBezTo>
                    <a:pt x="0" y="122873"/>
                    <a:pt x="11430" y="134303"/>
                    <a:pt x="25718" y="134303"/>
                  </a:cubicBezTo>
                  <a:cubicBezTo>
                    <a:pt x="40005" y="134303"/>
                    <a:pt x="51435" y="122873"/>
                    <a:pt x="51435" y="108585"/>
                  </a:cubicBezTo>
                  <a:lnTo>
                    <a:pt x="51435" y="25717"/>
                  </a:lnTo>
                  <a:cubicBezTo>
                    <a:pt x="51435" y="11430"/>
                    <a:pt x="40005" y="0"/>
                    <a:pt x="25718" y="0"/>
                  </a:cubicBezTo>
                  <a:close/>
                </a:path>
              </a:pathLst>
            </a:custGeom>
            <a:grpFill/>
            <a:ln w="9525" cap="flat">
              <a:noFill/>
              <a:prstDash val="solid"/>
              <a:miter/>
            </a:ln>
          </p:spPr>
          <p:txBody>
            <a:bodyPr rtlCol="0" anchor="ctr"/>
            <a:lstStyle/>
            <a:p>
              <a:endParaRPr lang="en-ID"/>
            </a:p>
          </p:txBody>
        </p:sp>
        <p:sp>
          <p:nvSpPr>
            <p:cNvPr id="19" name="Freeform: Shape 18">
              <a:extLst>
                <a:ext uri="{FF2B5EF4-FFF2-40B4-BE49-F238E27FC236}">
                  <a16:creationId xmlns:a16="http://schemas.microsoft.com/office/drawing/2014/main" id="{8FCE0D51-5797-426B-B594-F5930338F96E}"/>
                </a:ext>
              </a:extLst>
            </p:cNvPr>
            <p:cNvSpPr/>
            <p:nvPr/>
          </p:nvSpPr>
          <p:spPr>
            <a:xfrm>
              <a:off x="11334840" y="520724"/>
              <a:ext cx="51434" cy="353377"/>
            </a:xfrm>
            <a:custGeom>
              <a:avLst/>
              <a:gdLst>
                <a:gd name="connsiteX0" fmla="*/ 25717 w 51434"/>
                <a:gd name="connsiteY0" fmla="*/ 0 h 353377"/>
                <a:gd name="connsiteX1" fmla="*/ 0 w 51434"/>
                <a:gd name="connsiteY1" fmla="*/ 25718 h 353377"/>
                <a:gd name="connsiteX2" fmla="*/ 0 w 51434"/>
                <a:gd name="connsiteY2" fmla="*/ 327660 h 353377"/>
                <a:gd name="connsiteX3" fmla="*/ 25717 w 51434"/>
                <a:gd name="connsiteY3" fmla="*/ 353378 h 353377"/>
                <a:gd name="connsiteX4" fmla="*/ 51435 w 51434"/>
                <a:gd name="connsiteY4" fmla="*/ 327660 h 353377"/>
                <a:gd name="connsiteX5" fmla="*/ 51435 w 51434"/>
                <a:gd name="connsiteY5" fmla="*/ 25718 h 353377"/>
                <a:gd name="connsiteX6" fmla="*/ 25717 w 51434"/>
                <a:gd name="connsiteY6" fmla="*/ 0 h 353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4" h="353377">
                  <a:moveTo>
                    <a:pt x="25717" y="0"/>
                  </a:moveTo>
                  <a:cubicBezTo>
                    <a:pt x="11430" y="0"/>
                    <a:pt x="0" y="11430"/>
                    <a:pt x="0" y="25718"/>
                  </a:cubicBezTo>
                  <a:lnTo>
                    <a:pt x="0" y="327660"/>
                  </a:lnTo>
                  <a:cubicBezTo>
                    <a:pt x="0" y="341948"/>
                    <a:pt x="11430" y="353378"/>
                    <a:pt x="25717" y="353378"/>
                  </a:cubicBezTo>
                  <a:cubicBezTo>
                    <a:pt x="40005" y="353378"/>
                    <a:pt x="51435" y="341948"/>
                    <a:pt x="51435" y="327660"/>
                  </a:cubicBezTo>
                  <a:lnTo>
                    <a:pt x="51435" y="25718"/>
                  </a:lnTo>
                  <a:cubicBezTo>
                    <a:pt x="51435" y="11430"/>
                    <a:pt x="39052" y="0"/>
                    <a:pt x="25717" y="0"/>
                  </a:cubicBezTo>
                  <a:close/>
                </a:path>
              </a:pathLst>
            </a:custGeom>
            <a:grpFill/>
            <a:ln w="9525" cap="flat">
              <a:noFill/>
              <a:prstDash val="solid"/>
              <a:miter/>
            </a:ln>
          </p:spPr>
          <p:txBody>
            <a:bodyPr rtlCol="0" anchor="ctr"/>
            <a:lstStyle/>
            <a:p>
              <a:endParaRPr lang="en-ID"/>
            </a:p>
          </p:txBody>
        </p:sp>
      </p:grpSp>
      <p:sp>
        <p:nvSpPr>
          <p:cNvPr id="20" name="TextBox 19">
            <a:extLst>
              <a:ext uri="{FF2B5EF4-FFF2-40B4-BE49-F238E27FC236}">
                <a16:creationId xmlns:a16="http://schemas.microsoft.com/office/drawing/2014/main" id="{67ED177C-F742-4B85-9BE8-1A64D9D2DE6D}"/>
              </a:ext>
            </a:extLst>
          </p:cNvPr>
          <p:cNvSpPr txBox="1"/>
          <p:nvPr/>
        </p:nvSpPr>
        <p:spPr>
          <a:xfrm>
            <a:off x="4980373" y="537851"/>
            <a:ext cx="6417035" cy="707886"/>
          </a:xfrm>
          <a:prstGeom prst="rect">
            <a:avLst/>
          </a:prstGeom>
          <a:noFill/>
        </p:spPr>
        <p:txBody>
          <a:bodyPr wrap="square" rtlCol="0">
            <a:spAutoFit/>
          </a:bodyPr>
          <a:lstStyle/>
          <a:p>
            <a:pPr algn="r" rtl="1"/>
            <a:r>
              <a:rPr lang="fa-IR" sz="4000" b="1" dirty="0">
                <a:solidFill>
                  <a:srgbClr val="228CC1"/>
                </a:solidFill>
              </a:rPr>
              <a:t>معایب قفل هوشمند</a:t>
            </a:r>
          </a:p>
        </p:txBody>
      </p:sp>
      <p:sp>
        <p:nvSpPr>
          <p:cNvPr id="22" name="Rectangle: Top Corners Rounded 21">
            <a:extLst>
              <a:ext uri="{FF2B5EF4-FFF2-40B4-BE49-F238E27FC236}">
                <a16:creationId xmlns:a16="http://schemas.microsoft.com/office/drawing/2014/main" id="{09BAC744-43B9-4909-AF25-1D640126CD1D}"/>
              </a:ext>
            </a:extLst>
          </p:cNvPr>
          <p:cNvSpPr/>
          <p:nvPr/>
        </p:nvSpPr>
        <p:spPr>
          <a:xfrm>
            <a:off x="9161357" y="3701218"/>
            <a:ext cx="3030643" cy="3148381"/>
          </a:xfrm>
          <a:prstGeom prst="round2Same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B62B2C9-A864-40EB-82E7-8F1CFD09FFB6}"/>
              </a:ext>
            </a:extLst>
          </p:cNvPr>
          <p:cNvSpPr txBox="1"/>
          <p:nvPr/>
        </p:nvSpPr>
        <p:spPr>
          <a:xfrm>
            <a:off x="9286721" y="3955866"/>
            <a:ext cx="2861569" cy="2077492"/>
          </a:xfrm>
          <a:prstGeom prst="rect">
            <a:avLst/>
          </a:prstGeom>
          <a:noFill/>
        </p:spPr>
        <p:txBody>
          <a:bodyPr wrap="square" rtlCol="0">
            <a:spAutoFit/>
          </a:bodyPr>
          <a:lstStyle/>
          <a:p>
            <a:pPr marL="285750" indent="-285750" algn="ctr" rtl="1">
              <a:buFont typeface="Wingdings" panose="05000000000000000000" pitchFamily="2" charset="2"/>
              <a:buChar char="ü"/>
            </a:pPr>
            <a:r>
              <a:rPr lang="fa-IR" sz="1700" b="1" dirty="0">
                <a:solidFill>
                  <a:schemeClr val="bg1"/>
                </a:solidFill>
                <a:latin typeface="Arial" panose="020B0604020202020204" pitchFamily="34" charset="0"/>
                <a:cs typeface="Arial" panose="020B0604020202020204" pitchFamily="34" charset="0"/>
              </a:rPr>
              <a:t>نیاز به </a:t>
            </a:r>
            <a:r>
              <a:rPr lang="fa-IR" sz="1700" b="1" dirty="0" err="1">
                <a:solidFill>
                  <a:schemeClr val="bg1"/>
                </a:solidFill>
                <a:latin typeface="Arial" panose="020B0604020202020204" pitchFamily="34" charset="0"/>
                <a:cs typeface="Arial" panose="020B0604020202020204" pitchFamily="34" charset="0"/>
              </a:rPr>
              <a:t>تعین</a:t>
            </a:r>
            <a:r>
              <a:rPr lang="fa-IR" sz="1700" b="1" dirty="0">
                <a:solidFill>
                  <a:schemeClr val="bg1"/>
                </a:solidFill>
                <a:latin typeface="Arial" panose="020B0604020202020204" pitchFamily="34" charset="0"/>
                <a:cs typeface="Arial" panose="020B0604020202020204" pitchFamily="34" charset="0"/>
              </a:rPr>
              <a:t> رمز امن</a:t>
            </a:r>
          </a:p>
          <a:p>
            <a:pPr algn="r" rtl="1"/>
            <a:r>
              <a:rPr lang="fa-IR" sz="1600" dirty="0">
                <a:solidFill>
                  <a:schemeClr val="bg1"/>
                </a:solidFill>
                <a:latin typeface="Arial" panose="020B0604020202020204" pitchFamily="34" charset="0"/>
                <a:cs typeface="Arial" panose="020B0604020202020204" pitchFamily="34" charset="0"/>
              </a:rPr>
              <a:t>نداشتن کلید مکانیکی و فراموش کردن رمز هم داستان خود را دارد. همگی احساس ناخوشایند این مشکل را با تمامی وجود تجربه </a:t>
            </a:r>
            <a:r>
              <a:rPr lang="fa-IR" sz="1600" dirty="0" err="1">
                <a:solidFill>
                  <a:schemeClr val="bg1"/>
                </a:solidFill>
                <a:latin typeface="Arial" panose="020B0604020202020204" pitchFamily="34" charset="0"/>
                <a:cs typeface="Arial" panose="020B0604020202020204" pitchFamily="34" charset="0"/>
              </a:rPr>
              <a:t>کرده‌ایم</a:t>
            </a:r>
            <a:r>
              <a:rPr lang="fa-IR" sz="1600" dirty="0">
                <a:solidFill>
                  <a:schemeClr val="bg1"/>
                </a:solidFill>
                <a:latin typeface="Arial" panose="020B0604020202020204" pitchFamily="34" charset="0"/>
                <a:cs typeface="Arial" panose="020B0604020202020204" pitchFamily="34" charset="0"/>
              </a:rPr>
              <a:t>! بنابراین سعی کنید رمزی را انتخاب کنید که برای شما ساده و قابل دسترس ولی برای سارقین سخت و غیر قابل دسترس باشد.</a:t>
            </a:r>
          </a:p>
        </p:txBody>
      </p:sp>
      <p:sp>
        <p:nvSpPr>
          <p:cNvPr id="23" name="Rectangle: Top Corners Rounded 22">
            <a:extLst>
              <a:ext uri="{FF2B5EF4-FFF2-40B4-BE49-F238E27FC236}">
                <a16:creationId xmlns:a16="http://schemas.microsoft.com/office/drawing/2014/main" id="{0BC4E633-EFF8-48EF-AE1E-05A2F3103A00}"/>
              </a:ext>
            </a:extLst>
          </p:cNvPr>
          <p:cNvSpPr/>
          <p:nvPr/>
        </p:nvSpPr>
        <p:spPr>
          <a:xfrm>
            <a:off x="6130714" y="5140171"/>
            <a:ext cx="2995929" cy="1717828"/>
          </a:xfrm>
          <a:prstGeom prst="round2Same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Top Corners Rounded 23">
            <a:extLst>
              <a:ext uri="{FF2B5EF4-FFF2-40B4-BE49-F238E27FC236}">
                <a16:creationId xmlns:a16="http://schemas.microsoft.com/office/drawing/2014/main" id="{9FE781F1-E09F-4738-9B34-4D2AC0B6EB97}"/>
              </a:ext>
            </a:extLst>
          </p:cNvPr>
          <p:cNvSpPr/>
          <p:nvPr/>
        </p:nvSpPr>
        <p:spPr>
          <a:xfrm>
            <a:off x="3065357" y="3558694"/>
            <a:ext cx="3030643" cy="3290905"/>
          </a:xfrm>
          <a:prstGeom prst="round2Same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Top Corners Rounded 24">
            <a:extLst>
              <a:ext uri="{FF2B5EF4-FFF2-40B4-BE49-F238E27FC236}">
                <a16:creationId xmlns:a16="http://schemas.microsoft.com/office/drawing/2014/main" id="{B880291F-E090-43EC-A77F-8BDF4DD2C8A3}"/>
              </a:ext>
            </a:extLst>
          </p:cNvPr>
          <p:cNvSpPr/>
          <p:nvPr/>
        </p:nvSpPr>
        <p:spPr>
          <a:xfrm>
            <a:off x="0" y="1528698"/>
            <a:ext cx="3030643" cy="5320902"/>
          </a:xfrm>
          <a:prstGeom prst="round2Same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613524BB-0101-48D4-88B3-70C7595E9D65}"/>
              </a:ext>
            </a:extLst>
          </p:cNvPr>
          <p:cNvSpPr/>
          <p:nvPr/>
        </p:nvSpPr>
        <p:spPr>
          <a:xfrm>
            <a:off x="6130713" y="1528698"/>
            <a:ext cx="2995929" cy="3514103"/>
          </a:xfrm>
          <a:prstGeom prst="round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578BA39B-A273-4ABA-B75E-13507CA5F074}"/>
              </a:ext>
            </a:extLst>
          </p:cNvPr>
          <p:cNvSpPr/>
          <p:nvPr/>
        </p:nvSpPr>
        <p:spPr>
          <a:xfrm>
            <a:off x="3065355" y="1528699"/>
            <a:ext cx="3030643" cy="1900301"/>
          </a:xfrm>
          <a:prstGeom prst="round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C9FF8812-E759-4399-AFC4-9EDD58A07154}"/>
              </a:ext>
            </a:extLst>
          </p:cNvPr>
          <p:cNvSpPr/>
          <p:nvPr/>
        </p:nvSpPr>
        <p:spPr>
          <a:xfrm>
            <a:off x="9161355" y="1528698"/>
            <a:ext cx="3030645" cy="2112937"/>
          </a:xfrm>
          <a:prstGeom prst="round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078A79B7-CF51-4344-837F-FD2F97FD780B}"/>
              </a:ext>
            </a:extLst>
          </p:cNvPr>
          <p:cNvSpPr txBox="1"/>
          <p:nvPr/>
        </p:nvSpPr>
        <p:spPr>
          <a:xfrm>
            <a:off x="3132536" y="3669128"/>
            <a:ext cx="2861570" cy="2323713"/>
          </a:xfrm>
          <a:prstGeom prst="rect">
            <a:avLst/>
          </a:prstGeom>
          <a:noFill/>
        </p:spPr>
        <p:txBody>
          <a:bodyPr wrap="square" rtlCol="0">
            <a:spAutoFit/>
          </a:bodyPr>
          <a:lstStyle/>
          <a:p>
            <a:pPr marL="285750" indent="-285750" algn="ctr" rtl="1">
              <a:buFont typeface="Wingdings" panose="05000000000000000000" pitchFamily="2" charset="2"/>
              <a:buChar char="ü"/>
            </a:pPr>
            <a:r>
              <a:rPr lang="fa-IR" sz="1700" b="1" dirty="0">
                <a:solidFill>
                  <a:schemeClr val="bg1"/>
                </a:solidFill>
                <a:latin typeface="Arial" panose="020B0604020202020204" pitchFamily="34" charset="0"/>
                <a:cs typeface="Arial" panose="020B0604020202020204" pitchFamily="34" charset="0"/>
              </a:rPr>
              <a:t>اهمیت حفظ امنیت اطلاعات</a:t>
            </a:r>
          </a:p>
          <a:p>
            <a:pPr algn="r" rtl="1"/>
            <a:r>
              <a:rPr lang="fa-IR" sz="1600" dirty="0">
                <a:solidFill>
                  <a:schemeClr val="bg1"/>
                </a:solidFill>
                <a:latin typeface="Arial" panose="020B0604020202020204" pitchFamily="34" charset="0"/>
                <a:cs typeface="Arial" panose="020B0604020202020204" pitchFamily="34" charset="0"/>
              </a:rPr>
              <a:t>در صورت هک کردن گوشی شما توسط سارقین، هر چند دزدان قدیمی </a:t>
            </a:r>
            <a:r>
              <a:rPr lang="fa-IR" sz="1600" dirty="0" err="1">
                <a:solidFill>
                  <a:schemeClr val="bg1"/>
                </a:solidFill>
                <a:latin typeface="Arial" panose="020B0604020202020204" pitchFamily="34" charset="0"/>
                <a:cs typeface="Arial" panose="020B0604020202020204" pitchFamily="34" charset="0"/>
              </a:rPr>
              <a:t>نمی</a:t>
            </a:r>
            <a:r>
              <a:rPr lang="fa-IR" sz="1600" dirty="0">
                <a:solidFill>
                  <a:schemeClr val="bg1"/>
                </a:solidFill>
                <a:latin typeface="Arial" panose="020B0604020202020204" pitchFamily="34" charset="0"/>
                <a:cs typeface="Arial" panose="020B0604020202020204" pitchFamily="34" charset="0"/>
              </a:rPr>
              <a:t>‌ توانند وارد خانه شما شوند، اما </a:t>
            </a:r>
            <a:r>
              <a:rPr lang="fa-IR" sz="1600" dirty="0" err="1">
                <a:solidFill>
                  <a:schemeClr val="bg1"/>
                </a:solidFill>
                <a:latin typeface="Arial" panose="020B0604020202020204" pitchFamily="34" charset="0"/>
                <a:cs typeface="Arial" panose="020B0604020202020204" pitchFamily="34" charset="0"/>
              </a:rPr>
              <a:t>سارقینی</a:t>
            </a:r>
            <a:r>
              <a:rPr lang="fa-IR" sz="1600" dirty="0">
                <a:solidFill>
                  <a:schemeClr val="bg1"/>
                </a:solidFill>
                <a:latin typeface="Arial" panose="020B0604020202020204" pitchFamily="34" charset="0"/>
                <a:cs typeface="Arial" panose="020B0604020202020204" pitchFamily="34" charset="0"/>
              </a:rPr>
              <a:t> که اطلاعات خود را به ‌روز کرده ‌</a:t>
            </a:r>
            <a:r>
              <a:rPr lang="fa-IR" sz="1600" dirty="0" err="1">
                <a:solidFill>
                  <a:schemeClr val="bg1"/>
                </a:solidFill>
                <a:latin typeface="Arial" panose="020B0604020202020204" pitchFamily="34" charset="0"/>
                <a:cs typeface="Arial" panose="020B0604020202020204" pitchFamily="34" charset="0"/>
              </a:rPr>
              <a:t>اند</a:t>
            </a:r>
            <a:r>
              <a:rPr lang="fa-IR" sz="1600" dirty="0">
                <a:solidFill>
                  <a:schemeClr val="bg1"/>
                </a:solidFill>
                <a:latin typeface="Arial" panose="020B0604020202020204" pitchFamily="34" charset="0"/>
                <a:cs typeface="Arial" panose="020B0604020202020204" pitchFamily="34" charset="0"/>
              </a:rPr>
              <a:t>، با اطلاعات هک شده گوشی شما، می ‌توانند به خانه ‌تان وارد ‌شوند. مگر این‌ که شما از قبل سیستم تشخیص چهره را فعال کرده باشید.</a:t>
            </a:r>
          </a:p>
        </p:txBody>
      </p:sp>
      <p:sp>
        <p:nvSpPr>
          <p:cNvPr id="34" name="TextBox 33">
            <a:extLst>
              <a:ext uri="{FF2B5EF4-FFF2-40B4-BE49-F238E27FC236}">
                <a16:creationId xmlns:a16="http://schemas.microsoft.com/office/drawing/2014/main" id="{787485B6-D6C3-4DEF-B815-D9FC36E67DFC}"/>
              </a:ext>
            </a:extLst>
          </p:cNvPr>
          <p:cNvSpPr txBox="1"/>
          <p:nvPr/>
        </p:nvSpPr>
        <p:spPr>
          <a:xfrm>
            <a:off x="125363" y="1716149"/>
            <a:ext cx="2861570" cy="4801314"/>
          </a:xfrm>
          <a:prstGeom prst="rect">
            <a:avLst/>
          </a:prstGeom>
          <a:noFill/>
        </p:spPr>
        <p:txBody>
          <a:bodyPr wrap="square" rtlCol="0">
            <a:spAutoFit/>
          </a:bodyPr>
          <a:lstStyle/>
          <a:p>
            <a:pPr marL="285750" indent="-285750" algn="ctr" rtl="1">
              <a:buFont typeface="Wingdings" panose="05000000000000000000" pitchFamily="2" charset="2"/>
              <a:buChar char="ü"/>
            </a:pPr>
            <a:r>
              <a:rPr lang="fa-IR" sz="1700" b="1" dirty="0">
                <a:solidFill>
                  <a:schemeClr val="bg1"/>
                </a:solidFill>
                <a:latin typeface="Arial" panose="020B0604020202020204" pitchFamily="34" charset="0"/>
                <a:cs typeface="Arial" panose="020B0604020202020204" pitchFamily="34" charset="0"/>
              </a:rPr>
              <a:t>مشکلات بازگشایی در صورت عدم تعیین روش جایگزین</a:t>
            </a:r>
          </a:p>
          <a:p>
            <a:pPr algn="r" rtl="1"/>
            <a:r>
              <a:rPr lang="fa-IR" sz="1600" dirty="0">
                <a:solidFill>
                  <a:schemeClr val="bg1"/>
                </a:solidFill>
                <a:latin typeface="Arial" panose="020B0604020202020204" pitchFamily="34" charset="0"/>
                <a:cs typeface="Arial" panose="020B0604020202020204" pitchFamily="34" charset="0"/>
              </a:rPr>
              <a:t>یکی دیگر از معایب قفل هوشمند این است که در صورت به سرقت رفتن تلفن همراه و یا به همراه نداشتن کلید مکانیکی، امکان ورود به منزل به راحتی </a:t>
            </a:r>
            <a:r>
              <a:rPr lang="fa-IR" sz="1600" dirty="0" err="1">
                <a:solidFill>
                  <a:schemeClr val="bg1"/>
                </a:solidFill>
                <a:latin typeface="Arial" panose="020B0604020202020204" pitchFamily="34" charset="0"/>
                <a:cs typeface="Arial" panose="020B0604020202020204" pitchFamily="34" charset="0"/>
              </a:rPr>
              <a:t>برایتان</a:t>
            </a:r>
            <a:r>
              <a:rPr lang="fa-IR" sz="1600" dirty="0">
                <a:solidFill>
                  <a:schemeClr val="bg1"/>
                </a:solidFill>
                <a:latin typeface="Arial" panose="020B0604020202020204" pitchFamily="34" charset="0"/>
                <a:cs typeface="Arial" panose="020B0604020202020204" pitchFamily="34" charset="0"/>
              </a:rPr>
              <a:t> وجود نخواهد داشت. این دردسر زمانی مضاعف می‌ شود که برق قطع باشد و یا شما برای ورود به خانه، روش‌ های دیگر نظیر اثر انگشت، رمز و … را فعال نکرده باشید.</a:t>
            </a:r>
          </a:p>
          <a:p>
            <a:pPr algn="r" rtl="1"/>
            <a:r>
              <a:rPr lang="fa-IR" sz="1600" dirty="0">
                <a:solidFill>
                  <a:schemeClr val="bg1"/>
                </a:solidFill>
                <a:latin typeface="Arial" panose="020B0604020202020204" pitchFamily="34" charset="0"/>
                <a:cs typeface="Arial" panose="020B0604020202020204" pitchFamily="34" charset="0"/>
              </a:rPr>
              <a:t>برای جلوگیری از بروز چنین مشکلاتی، کافی است روش ‌های جایگزین را برای ورود مشخص کنید. این کار از طریق </a:t>
            </a:r>
            <a:r>
              <a:rPr lang="fa-IR" sz="1600" dirty="0" err="1">
                <a:solidFill>
                  <a:schemeClr val="bg1"/>
                </a:solidFill>
                <a:latin typeface="Arial" panose="020B0604020202020204" pitchFamily="34" charset="0"/>
                <a:cs typeface="Arial" panose="020B0604020202020204" pitchFamily="34" charset="0"/>
              </a:rPr>
              <a:t>تنظیمات</a:t>
            </a:r>
            <a:r>
              <a:rPr lang="fa-IR" sz="1600" dirty="0">
                <a:solidFill>
                  <a:schemeClr val="bg1"/>
                </a:solidFill>
                <a:latin typeface="Arial" panose="020B0604020202020204" pitchFamily="34" charset="0"/>
                <a:cs typeface="Arial" panose="020B0604020202020204" pitchFamily="34" charset="0"/>
              </a:rPr>
              <a:t> قفل به راحتی انجام می ‌شود. همچنین برای رفع مشکلات مربوط به برق، می ‌توانید مدل‌ </a:t>
            </a:r>
            <a:r>
              <a:rPr lang="fa-IR" sz="1600" dirty="0" err="1">
                <a:solidFill>
                  <a:schemeClr val="bg1"/>
                </a:solidFill>
                <a:latin typeface="Arial" panose="020B0604020202020204" pitchFamily="34" charset="0"/>
                <a:cs typeface="Arial" panose="020B0604020202020204" pitchFamily="34" charset="0"/>
              </a:rPr>
              <a:t>هایی</a:t>
            </a:r>
            <a:r>
              <a:rPr lang="fa-IR" sz="1600" dirty="0">
                <a:solidFill>
                  <a:schemeClr val="bg1"/>
                </a:solidFill>
                <a:latin typeface="Arial" panose="020B0604020202020204" pitchFamily="34" charset="0"/>
                <a:cs typeface="Arial" panose="020B0604020202020204" pitchFamily="34" charset="0"/>
              </a:rPr>
              <a:t> را انتخاب کنید که با باتری عمل می ‌کنند و نیازی به اتصال مستقیم به برق ندارند.</a:t>
            </a:r>
          </a:p>
        </p:txBody>
      </p:sp>
      <p:sp>
        <p:nvSpPr>
          <p:cNvPr id="35" name="TextBox 34">
            <a:extLst>
              <a:ext uri="{FF2B5EF4-FFF2-40B4-BE49-F238E27FC236}">
                <a16:creationId xmlns:a16="http://schemas.microsoft.com/office/drawing/2014/main" id="{709D7C9F-DECB-42F3-98CB-E43723602982}"/>
              </a:ext>
            </a:extLst>
          </p:cNvPr>
          <p:cNvSpPr txBox="1"/>
          <p:nvPr/>
        </p:nvSpPr>
        <p:spPr>
          <a:xfrm>
            <a:off x="6221363" y="1716149"/>
            <a:ext cx="2861570" cy="2816156"/>
          </a:xfrm>
          <a:prstGeom prst="rect">
            <a:avLst/>
          </a:prstGeom>
          <a:noFill/>
        </p:spPr>
        <p:txBody>
          <a:bodyPr wrap="square" rtlCol="0">
            <a:spAutoFit/>
          </a:bodyPr>
          <a:lstStyle/>
          <a:p>
            <a:pPr marL="285750" indent="-285750" algn="ctr" rtl="1">
              <a:buFont typeface="Wingdings" panose="05000000000000000000" pitchFamily="2" charset="2"/>
              <a:buChar char="ü"/>
            </a:pPr>
            <a:r>
              <a:rPr lang="fa-IR" sz="1700" b="1" dirty="0">
                <a:solidFill>
                  <a:schemeClr val="bg1"/>
                </a:solidFill>
                <a:latin typeface="Arial" panose="020B0604020202020204" pitchFamily="34" charset="0"/>
                <a:cs typeface="Arial" panose="020B0604020202020204" pitchFamily="34" charset="0"/>
              </a:rPr>
              <a:t>قیمت بالا</a:t>
            </a:r>
          </a:p>
          <a:p>
            <a:pPr algn="r" rtl="1"/>
            <a:r>
              <a:rPr lang="fa-IR" sz="1600" dirty="0">
                <a:solidFill>
                  <a:schemeClr val="bg1"/>
                </a:solidFill>
                <a:latin typeface="Arial" panose="020B0604020202020204" pitchFamily="34" charset="0"/>
                <a:cs typeface="Arial" panose="020B0604020202020204" pitchFamily="34" charset="0"/>
              </a:rPr>
              <a:t>اولین عیب این قفل ‌ها، قیمت </a:t>
            </a:r>
            <a:r>
              <a:rPr lang="fa-IR" sz="1600" dirty="0" err="1">
                <a:solidFill>
                  <a:schemeClr val="bg1"/>
                </a:solidFill>
                <a:latin typeface="Arial" panose="020B0604020202020204" pitchFamily="34" charset="0"/>
                <a:cs typeface="Arial" panose="020B0604020202020204" pitchFamily="34" charset="0"/>
              </a:rPr>
              <a:t>بالا‌ی</a:t>
            </a:r>
            <a:r>
              <a:rPr lang="fa-IR" sz="1600" dirty="0">
                <a:solidFill>
                  <a:schemeClr val="bg1"/>
                </a:solidFill>
                <a:latin typeface="Arial" panose="020B0604020202020204" pitchFamily="34" charset="0"/>
                <a:cs typeface="Arial" panose="020B0604020202020204" pitchFamily="34" charset="0"/>
              </a:rPr>
              <a:t> آن ‌ها است. به نظر می‌ رسد خرید و نصب قفل هوشمند از عهده هر فردی برنیاید! به ویژه هنگام ایجاد مشکل در این نوع قفل و برای تعمیر قفل هوشمند، باید متخصصین امر برای رفع مشکل اقدام کنند و این کار معمولاً هزینه نسبتاً بالایی دارد. اما در مقایسه با امنیت بالایی که این محصول به ارمغان می ‌آورد، این هزینه ناچیز است.</a:t>
            </a:r>
          </a:p>
        </p:txBody>
      </p:sp>
      <p:sp>
        <p:nvSpPr>
          <p:cNvPr id="37" name="TextBox 36">
            <a:extLst>
              <a:ext uri="{FF2B5EF4-FFF2-40B4-BE49-F238E27FC236}">
                <a16:creationId xmlns:a16="http://schemas.microsoft.com/office/drawing/2014/main" id="{AAB6F87F-D81D-485D-ABC3-0061B2692160}"/>
              </a:ext>
            </a:extLst>
          </p:cNvPr>
          <p:cNvSpPr txBox="1"/>
          <p:nvPr/>
        </p:nvSpPr>
        <p:spPr>
          <a:xfrm>
            <a:off x="9302978" y="1716149"/>
            <a:ext cx="2861569" cy="1338828"/>
          </a:xfrm>
          <a:prstGeom prst="rect">
            <a:avLst/>
          </a:prstGeom>
          <a:noFill/>
        </p:spPr>
        <p:txBody>
          <a:bodyPr wrap="square" rtlCol="0">
            <a:spAutoFit/>
          </a:bodyPr>
          <a:lstStyle/>
          <a:p>
            <a:pPr marL="285750" indent="-285750" algn="ctr" rtl="1">
              <a:buFont typeface="Wingdings" panose="05000000000000000000" pitchFamily="2" charset="2"/>
              <a:buChar char="ü"/>
            </a:pPr>
            <a:r>
              <a:rPr lang="fa-IR" sz="1700" b="1" dirty="0">
                <a:solidFill>
                  <a:schemeClr val="bg1"/>
                </a:solidFill>
                <a:latin typeface="Arial" panose="020B0604020202020204" pitchFamily="34" charset="0"/>
                <a:cs typeface="Arial" panose="020B0604020202020204" pitchFamily="34" charset="0"/>
              </a:rPr>
              <a:t>قطعی برق</a:t>
            </a:r>
          </a:p>
          <a:p>
            <a:pPr algn="r" rtl="1"/>
            <a:r>
              <a:rPr lang="fa-IR" sz="1600" dirty="0">
                <a:solidFill>
                  <a:schemeClr val="bg1"/>
                </a:solidFill>
                <a:latin typeface="Arial" panose="020B0604020202020204" pitchFamily="34" charset="0"/>
                <a:cs typeface="Arial" panose="020B0604020202020204" pitchFamily="34" charset="0"/>
              </a:rPr>
              <a:t>این محصولات هوشمند با برق و یا باتری کار می‌ کنند و به همین دلیل، در صورت بروز اختلال در برق آن، امکان از کار افتادگی محصول وجود دارد.</a:t>
            </a:r>
          </a:p>
        </p:txBody>
      </p:sp>
      <p:sp>
        <p:nvSpPr>
          <p:cNvPr id="38" name="TextBox 37">
            <a:extLst>
              <a:ext uri="{FF2B5EF4-FFF2-40B4-BE49-F238E27FC236}">
                <a16:creationId xmlns:a16="http://schemas.microsoft.com/office/drawing/2014/main" id="{2628C9CA-9484-426F-9950-9E01CF010959}"/>
              </a:ext>
            </a:extLst>
          </p:cNvPr>
          <p:cNvSpPr txBox="1"/>
          <p:nvPr/>
        </p:nvSpPr>
        <p:spPr>
          <a:xfrm>
            <a:off x="3132537" y="1684063"/>
            <a:ext cx="2861569" cy="1354217"/>
          </a:xfrm>
          <a:prstGeom prst="rect">
            <a:avLst/>
          </a:prstGeom>
          <a:noFill/>
        </p:spPr>
        <p:txBody>
          <a:bodyPr wrap="square" rtlCol="0">
            <a:spAutoFit/>
          </a:bodyPr>
          <a:lstStyle/>
          <a:p>
            <a:pPr marL="285750" indent="-285750" algn="ctr" rtl="1">
              <a:buFont typeface="Wingdings" panose="05000000000000000000" pitchFamily="2" charset="2"/>
              <a:buChar char="ü"/>
            </a:pPr>
            <a:r>
              <a:rPr lang="fa-IR" sz="1700" b="1" dirty="0">
                <a:solidFill>
                  <a:schemeClr val="bg1"/>
                </a:solidFill>
                <a:latin typeface="Arial" panose="020B0604020202020204" pitchFamily="34" charset="0"/>
                <a:cs typeface="Arial" panose="020B0604020202020204" pitchFamily="34" charset="0"/>
              </a:rPr>
              <a:t>تشخیص </a:t>
            </a:r>
            <a:r>
              <a:rPr lang="fa-IR" sz="1700" b="1" dirty="0" err="1">
                <a:solidFill>
                  <a:schemeClr val="bg1"/>
                </a:solidFill>
                <a:latin typeface="Arial" panose="020B0604020202020204" pitchFamily="34" charset="0"/>
                <a:cs typeface="Arial" panose="020B0604020202020204" pitchFamily="34" charset="0"/>
              </a:rPr>
              <a:t>اثرانگشت</a:t>
            </a:r>
            <a:r>
              <a:rPr lang="fa-IR" sz="1700" b="1" dirty="0">
                <a:solidFill>
                  <a:schemeClr val="bg1"/>
                </a:solidFill>
                <a:latin typeface="Arial" panose="020B0604020202020204" pitchFamily="34" charset="0"/>
                <a:cs typeface="Arial" panose="020B0604020202020204" pitchFamily="34" charset="0"/>
              </a:rPr>
              <a:t> خیس یا خراشیده</a:t>
            </a:r>
          </a:p>
          <a:p>
            <a:pPr algn="r" rtl="1"/>
            <a:r>
              <a:rPr lang="fa-IR" sz="1600" dirty="0">
                <a:solidFill>
                  <a:schemeClr val="bg1"/>
                </a:solidFill>
                <a:latin typeface="Arial" panose="020B0604020202020204" pitchFamily="34" charset="0"/>
                <a:cs typeface="Arial" panose="020B0604020202020204" pitchFamily="34" charset="0"/>
              </a:rPr>
              <a:t>اگر انگشت شما خیس یا خراشیده شده باشد، ممکن است برای ورود از طریق </a:t>
            </a:r>
            <a:r>
              <a:rPr lang="fa-IR" sz="1600" dirty="0" err="1">
                <a:solidFill>
                  <a:schemeClr val="bg1"/>
                </a:solidFill>
                <a:latin typeface="Arial" panose="020B0604020202020204" pitchFamily="34" charset="0"/>
                <a:cs typeface="Arial" panose="020B0604020202020204" pitchFamily="34" charset="0"/>
              </a:rPr>
              <a:t>حسگر</a:t>
            </a:r>
            <a:r>
              <a:rPr lang="fa-IR" sz="1600" dirty="0">
                <a:solidFill>
                  <a:schemeClr val="bg1"/>
                </a:solidFill>
                <a:latin typeface="Arial" panose="020B0604020202020204" pitchFamily="34" charset="0"/>
                <a:cs typeface="Arial" panose="020B0604020202020204" pitchFamily="34" charset="0"/>
              </a:rPr>
              <a:t> اثر انگشت دچار مشکل شوید. </a:t>
            </a:r>
          </a:p>
        </p:txBody>
      </p:sp>
      <p:sp>
        <p:nvSpPr>
          <p:cNvPr id="39" name="TextBox 38">
            <a:extLst>
              <a:ext uri="{FF2B5EF4-FFF2-40B4-BE49-F238E27FC236}">
                <a16:creationId xmlns:a16="http://schemas.microsoft.com/office/drawing/2014/main" id="{4E39A75A-B231-4458-A108-C51F626F2066}"/>
              </a:ext>
            </a:extLst>
          </p:cNvPr>
          <p:cNvSpPr txBox="1"/>
          <p:nvPr/>
        </p:nvSpPr>
        <p:spPr>
          <a:xfrm>
            <a:off x="6197892" y="5199815"/>
            <a:ext cx="2861569" cy="1585049"/>
          </a:xfrm>
          <a:prstGeom prst="rect">
            <a:avLst/>
          </a:prstGeom>
          <a:noFill/>
        </p:spPr>
        <p:txBody>
          <a:bodyPr wrap="square" rtlCol="0">
            <a:spAutoFit/>
          </a:bodyPr>
          <a:lstStyle/>
          <a:p>
            <a:pPr marL="285750" indent="-285750" algn="ctr" rtl="1">
              <a:buFont typeface="Wingdings" panose="05000000000000000000" pitchFamily="2" charset="2"/>
              <a:buChar char="ü"/>
            </a:pPr>
            <a:r>
              <a:rPr lang="fa-IR" sz="1700" b="1" dirty="0">
                <a:solidFill>
                  <a:schemeClr val="bg1"/>
                </a:solidFill>
                <a:latin typeface="Arial" panose="020B0604020202020204" pitchFamily="34" charset="0"/>
                <a:cs typeface="Arial" panose="020B0604020202020204" pitchFamily="34" charset="0"/>
              </a:rPr>
              <a:t>نیاز به همراه داشتن تلفن همراه</a:t>
            </a:r>
          </a:p>
          <a:p>
            <a:pPr algn="r" rtl="1"/>
            <a:r>
              <a:rPr lang="fa-IR" sz="1600" dirty="0">
                <a:solidFill>
                  <a:schemeClr val="bg1"/>
                </a:solidFill>
                <a:latin typeface="Arial" panose="020B0604020202020204" pitchFamily="34" charset="0"/>
                <a:cs typeface="Arial" panose="020B0604020202020204" pitchFamily="34" charset="0"/>
              </a:rPr>
              <a:t>اغلب </a:t>
            </a:r>
            <a:r>
              <a:rPr lang="fa-IR" sz="1600" dirty="0" err="1">
                <a:solidFill>
                  <a:schemeClr val="bg1"/>
                </a:solidFill>
                <a:latin typeface="Arial" panose="020B0604020202020204" pitchFamily="34" charset="0"/>
                <a:cs typeface="Arial" panose="020B0604020202020204" pitchFamily="34" charset="0"/>
              </a:rPr>
              <a:t>قفل‌های</a:t>
            </a:r>
            <a:r>
              <a:rPr lang="fa-IR" sz="1600" dirty="0">
                <a:solidFill>
                  <a:schemeClr val="bg1"/>
                </a:solidFill>
                <a:latin typeface="Arial" panose="020B0604020202020204" pitchFamily="34" charset="0"/>
                <a:cs typeface="Arial" panose="020B0604020202020204" pitchFamily="34" charset="0"/>
              </a:rPr>
              <a:t> هوشمند از طریق </a:t>
            </a:r>
            <a:r>
              <a:rPr lang="fa-IR" sz="1600" dirty="0" err="1">
                <a:solidFill>
                  <a:schemeClr val="bg1"/>
                </a:solidFill>
                <a:latin typeface="Arial" panose="020B0604020202020204" pitchFamily="34" charset="0"/>
                <a:cs typeface="Arial" panose="020B0604020202020204" pitchFamily="34" charset="0"/>
              </a:rPr>
              <a:t>اپلیکیشن</a:t>
            </a:r>
            <a:r>
              <a:rPr lang="fa-IR" sz="1600" dirty="0">
                <a:solidFill>
                  <a:schemeClr val="bg1"/>
                </a:solidFill>
                <a:latin typeface="Arial" panose="020B0604020202020204" pitchFamily="34" charset="0"/>
                <a:cs typeface="Arial" panose="020B0604020202020204" pitchFamily="34" charset="0"/>
              </a:rPr>
              <a:t> تلفن همراه تنظیم و کنترل </a:t>
            </a:r>
            <a:r>
              <a:rPr lang="fa-IR" sz="1600" dirty="0" err="1">
                <a:solidFill>
                  <a:schemeClr val="bg1"/>
                </a:solidFill>
                <a:latin typeface="Arial" panose="020B0604020202020204" pitchFamily="34" charset="0"/>
                <a:cs typeface="Arial" panose="020B0604020202020204" pitchFamily="34" charset="0"/>
              </a:rPr>
              <a:t>می‌شوند</a:t>
            </a:r>
            <a:r>
              <a:rPr lang="fa-IR" sz="1600" dirty="0">
                <a:solidFill>
                  <a:schemeClr val="bg1"/>
                </a:solidFill>
                <a:latin typeface="Arial" panose="020B0604020202020204" pitchFamily="34" charset="0"/>
                <a:cs typeface="Arial" panose="020B0604020202020204" pitchFamily="34" charset="0"/>
              </a:rPr>
              <a:t>. در این </a:t>
            </a:r>
            <a:r>
              <a:rPr lang="fa-IR" sz="1600" dirty="0" err="1">
                <a:solidFill>
                  <a:schemeClr val="bg1"/>
                </a:solidFill>
                <a:latin typeface="Arial" panose="020B0604020202020204" pitchFamily="34" charset="0"/>
                <a:cs typeface="Arial" panose="020B0604020202020204" pitchFamily="34" charset="0"/>
              </a:rPr>
              <a:t>مدل‌ها</a:t>
            </a:r>
            <a:r>
              <a:rPr lang="fa-IR" sz="1600" dirty="0">
                <a:solidFill>
                  <a:schemeClr val="bg1"/>
                </a:solidFill>
                <a:latin typeface="Arial" panose="020B0604020202020204" pitchFamily="34" charset="0"/>
                <a:cs typeface="Arial" panose="020B0604020202020204" pitchFamily="34" charset="0"/>
              </a:rPr>
              <a:t>، اگر به تلفن همراه خود دسترسی نداشته باشید، برای باز کردن قفل با مشکل مواجه </a:t>
            </a:r>
            <a:r>
              <a:rPr lang="fa-IR" sz="1600" dirty="0" err="1">
                <a:solidFill>
                  <a:schemeClr val="bg1"/>
                </a:solidFill>
                <a:latin typeface="Arial" panose="020B0604020202020204" pitchFamily="34" charset="0"/>
                <a:cs typeface="Arial" panose="020B0604020202020204" pitchFamily="34" charset="0"/>
              </a:rPr>
              <a:t>می‌شوید</a:t>
            </a:r>
            <a:r>
              <a:rPr lang="fa-IR" sz="1600" dirty="0">
                <a:solidFill>
                  <a:schemeClr val="bg1"/>
                </a:solidFill>
                <a:latin typeface="Arial" panose="020B0604020202020204" pitchFamily="34" charset="0"/>
                <a:cs typeface="Arial" panose="020B0604020202020204" pitchFamily="34" charset="0"/>
              </a:rPr>
              <a:t>.</a:t>
            </a:r>
          </a:p>
        </p:txBody>
      </p:sp>
      <p:sp>
        <p:nvSpPr>
          <p:cNvPr id="26" name="TextBox 25">
            <a:extLst>
              <a:ext uri="{FF2B5EF4-FFF2-40B4-BE49-F238E27FC236}">
                <a16:creationId xmlns:a16="http://schemas.microsoft.com/office/drawing/2014/main" id="{538E77CC-C762-4090-9DC9-780D3D958C66}"/>
              </a:ext>
            </a:extLst>
          </p:cNvPr>
          <p:cNvSpPr txBox="1"/>
          <p:nvPr/>
        </p:nvSpPr>
        <p:spPr>
          <a:xfrm>
            <a:off x="4185409" y="6478831"/>
            <a:ext cx="2924175" cy="338554"/>
          </a:xfrm>
          <a:prstGeom prst="rect">
            <a:avLst/>
          </a:prstGeom>
          <a:noFill/>
        </p:spPr>
        <p:txBody>
          <a:bodyPr wrap="square" rtlCol="0">
            <a:spAutoFit/>
          </a:bodyPr>
          <a:lstStyle/>
          <a:p>
            <a:pPr algn="ctr"/>
            <a:r>
              <a:rPr lang="en-US" sz="1600" dirty="0">
                <a:solidFill>
                  <a:schemeClr val="bg1"/>
                </a:solidFill>
                <a:latin typeface="Montserrat SemiBold" panose="00000700000000000000" pitchFamily="2" charset="0"/>
                <a:ea typeface="Open Sans" panose="020B0606030504020204" pitchFamily="34" charset="0"/>
                <a:cs typeface="Open Sans" panose="020B0606030504020204" pitchFamily="34" charset="0"/>
              </a:rPr>
              <a:t>6</a:t>
            </a:r>
          </a:p>
        </p:txBody>
      </p:sp>
    </p:spTree>
    <p:extLst>
      <p:ext uri="{BB962C8B-B14F-4D97-AF65-F5344CB8AC3E}">
        <p14:creationId xmlns:p14="http://schemas.microsoft.com/office/powerpoint/2010/main" val="66580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47" name="Graphic 46">
            <a:extLst>
              <a:ext uri="{FF2B5EF4-FFF2-40B4-BE49-F238E27FC236}">
                <a16:creationId xmlns:a16="http://schemas.microsoft.com/office/drawing/2014/main" id="{DBD69E90-4C9B-494A-8729-99595961DEB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5400000" flipH="1">
            <a:off x="0" y="0"/>
            <a:ext cx="927099" cy="927099"/>
          </a:xfrm>
          <a:prstGeom prst="rect">
            <a:avLst/>
          </a:prstGeom>
        </p:spPr>
      </p:pic>
      <p:sp>
        <p:nvSpPr>
          <p:cNvPr id="37" name="TextBox 36">
            <a:extLst>
              <a:ext uri="{FF2B5EF4-FFF2-40B4-BE49-F238E27FC236}">
                <a16:creationId xmlns:a16="http://schemas.microsoft.com/office/drawing/2014/main" id="{9DD6B23A-1715-4B04-9A1C-D953BD3917BD}"/>
              </a:ext>
            </a:extLst>
          </p:cNvPr>
          <p:cNvSpPr txBox="1"/>
          <p:nvPr/>
        </p:nvSpPr>
        <p:spPr>
          <a:xfrm>
            <a:off x="6286501" y="208580"/>
            <a:ext cx="5110908" cy="707886"/>
          </a:xfrm>
          <a:prstGeom prst="rect">
            <a:avLst/>
          </a:prstGeom>
          <a:noFill/>
        </p:spPr>
        <p:txBody>
          <a:bodyPr wrap="square" rtlCol="0">
            <a:spAutoFit/>
          </a:bodyPr>
          <a:lstStyle/>
          <a:p>
            <a:pPr algn="r" rtl="1"/>
            <a:r>
              <a:rPr lang="fa-IR" sz="4000" b="1" dirty="0">
                <a:solidFill>
                  <a:srgbClr val="228CC1"/>
                </a:solidFill>
              </a:rPr>
              <a:t>حالت های قفل هوشمند</a:t>
            </a:r>
          </a:p>
        </p:txBody>
      </p:sp>
      <p:grpSp>
        <p:nvGrpSpPr>
          <p:cNvPr id="38" name="Graphic 19">
            <a:extLst>
              <a:ext uri="{FF2B5EF4-FFF2-40B4-BE49-F238E27FC236}">
                <a16:creationId xmlns:a16="http://schemas.microsoft.com/office/drawing/2014/main" id="{3A0251D1-3F89-4A05-88CE-FAC023EC078D}"/>
              </a:ext>
            </a:extLst>
          </p:cNvPr>
          <p:cNvGrpSpPr/>
          <p:nvPr/>
        </p:nvGrpSpPr>
        <p:grpSpPr>
          <a:xfrm>
            <a:off x="11397408" y="385834"/>
            <a:ext cx="353377" cy="353377"/>
            <a:chOff x="11233875" y="520724"/>
            <a:chExt cx="353377" cy="353377"/>
          </a:xfrm>
          <a:solidFill>
            <a:schemeClr val="bg1"/>
          </a:solidFill>
        </p:grpSpPr>
        <p:sp>
          <p:nvSpPr>
            <p:cNvPr id="39" name="Freeform: Shape 38">
              <a:extLst>
                <a:ext uri="{FF2B5EF4-FFF2-40B4-BE49-F238E27FC236}">
                  <a16:creationId xmlns:a16="http://schemas.microsoft.com/office/drawing/2014/main" id="{EBD96DD1-00E5-49BB-9E8B-947AA87FF804}"/>
                </a:ext>
              </a:extLst>
            </p:cNvPr>
            <p:cNvSpPr/>
            <p:nvPr/>
          </p:nvSpPr>
          <p:spPr>
            <a:xfrm>
              <a:off x="11233875" y="582636"/>
              <a:ext cx="51435" cy="230505"/>
            </a:xfrm>
            <a:custGeom>
              <a:avLst/>
              <a:gdLst>
                <a:gd name="connsiteX0" fmla="*/ 25718 w 51435"/>
                <a:gd name="connsiteY0" fmla="*/ 0 h 230505"/>
                <a:gd name="connsiteX1" fmla="*/ 0 w 51435"/>
                <a:gd name="connsiteY1" fmla="*/ 25717 h 230505"/>
                <a:gd name="connsiteX2" fmla="*/ 0 w 51435"/>
                <a:gd name="connsiteY2" fmla="*/ 204788 h 230505"/>
                <a:gd name="connsiteX3" fmla="*/ 25718 w 51435"/>
                <a:gd name="connsiteY3" fmla="*/ 230505 h 230505"/>
                <a:gd name="connsiteX4" fmla="*/ 51435 w 51435"/>
                <a:gd name="connsiteY4" fmla="*/ 204788 h 230505"/>
                <a:gd name="connsiteX5" fmla="*/ 51435 w 51435"/>
                <a:gd name="connsiteY5" fmla="*/ 25717 h 230505"/>
                <a:gd name="connsiteX6" fmla="*/ 25718 w 51435"/>
                <a:gd name="connsiteY6" fmla="*/ 0 h 230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5" h="230505">
                  <a:moveTo>
                    <a:pt x="25718" y="0"/>
                  </a:moveTo>
                  <a:cubicBezTo>
                    <a:pt x="11430" y="0"/>
                    <a:pt x="0" y="11430"/>
                    <a:pt x="0" y="25717"/>
                  </a:cubicBezTo>
                  <a:lnTo>
                    <a:pt x="0" y="204788"/>
                  </a:lnTo>
                  <a:cubicBezTo>
                    <a:pt x="0" y="219075"/>
                    <a:pt x="11430" y="230505"/>
                    <a:pt x="25718" y="230505"/>
                  </a:cubicBezTo>
                  <a:cubicBezTo>
                    <a:pt x="40005" y="230505"/>
                    <a:pt x="51435" y="219075"/>
                    <a:pt x="51435" y="204788"/>
                  </a:cubicBezTo>
                  <a:lnTo>
                    <a:pt x="51435" y="25717"/>
                  </a:lnTo>
                  <a:cubicBezTo>
                    <a:pt x="51435" y="11430"/>
                    <a:pt x="40005" y="0"/>
                    <a:pt x="25718" y="0"/>
                  </a:cubicBezTo>
                  <a:close/>
                </a:path>
              </a:pathLst>
            </a:custGeom>
            <a:grpFill/>
            <a:ln w="9525" cap="flat">
              <a:noFill/>
              <a:prstDash val="solid"/>
              <a:miter/>
            </a:ln>
          </p:spPr>
          <p:txBody>
            <a:bodyPr rtlCol="0" anchor="ctr"/>
            <a:lstStyle/>
            <a:p>
              <a:endParaRPr lang="en-ID"/>
            </a:p>
          </p:txBody>
        </p:sp>
        <p:sp>
          <p:nvSpPr>
            <p:cNvPr id="40" name="Freeform: Shape 39">
              <a:extLst>
                <a:ext uri="{FF2B5EF4-FFF2-40B4-BE49-F238E27FC236}">
                  <a16:creationId xmlns:a16="http://schemas.microsoft.com/office/drawing/2014/main" id="{53601823-B9FB-42CA-AAD7-F6877053811D}"/>
                </a:ext>
              </a:extLst>
            </p:cNvPr>
            <p:cNvSpPr/>
            <p:nvPr/>
          </p:nvSpPr>
          <p:spPr>
            <a:xfrm>
              <a:off x="11434852" y="582636"/>
              <a:ext cx="51434" cy="230505"/>
            </a:xfrm>
            <a:custGeom>
              <a:avLst/>
              <a:gdLst>
                <a:gd name="connsiteX0" fmla="*/ 25717 w 51434"/>
                <a:gd name="connsiteY0" fmla="*/ 0 h 230505"/>
                <a:gd name="connsiteX1" fmla="*/ 0 w 51434"/>
                <a:gd name="connsiteY1" fmla="*/ 25717 h 230505"/>
                <a:gd name="connsiteX2" fmla="*/ 0 w 51434"/>
                <a:gd name="connsiteY2" fmla="*/ 204788 h 230505"/>
                <a:gd name="connsiteX3" fmla="*/ 25717 w 51434"/>
                <a:gd name="connsiteY3" fmla="*/ 230505 h 230505"/>
                <a:gd name="connsiteX4" fmla="*/ 51435 w 51434"/>
                <a:gd name="connsiteY4" fmla="*/ 204788 h 230505"/>
                <a:gd name="connsiteX5" fmla="*/ 51435 w 51434"/>
                <a:gd name="connsiteY5" fmla="*/ 25717 h 230505"/>
                <a:gd name="connsiteX6" fmla="*/ 25717 w 51434"/>
                <a:gd name="connsiteY6" fmla="*/ 0 h 230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4" h="230505">
                  <a:moveTo>
                    <a:pt x="25717" y="0"/>
                  </a:moveTo>
                  <a:cubicBezTo>
                    <a:pt x="11430" y="0"/>
                    <a:pt x="0" y="11430"/>
                    <a:pt x="0" y="25717"/>
                  </a:cubicBezTo>
                  <a:lnTo>
                    <a:pt x="0" y="204788"/>
                  </a:lnTo>
                  <a:cubicBezTo>
                    <a:pt x="0" y="219075"/>
                    <a:pt x="11430" y="230505"/>
                    <a:pt x="25717" y="230505"/>
                  </a:cubicBezTo>
                  <a:cubicBezTo>
                    <a:pt x="40005" y="230505"/>
                    <a:pt x="51435" y="219075"/>
                    <a:pt x="51435" y="204788"/>
                  </a:cubicBezTo>
                  <a:lnTo>
                    <a:pt x="51435" y="25717"/>
                  </a:lnTo>
                  <a:cubicBezTo>
                    <a:pt x="51435" y="11430"/>
                    <a:pt x="40005" y="0"/>
                    <a:pt x="25717" y="0"/>
                  </a:cubicBezTo>
                  <a:close/>
                </a:path>
              </a:pathLst>
            </a:custGeom>
            <a:grpFill/>
            <a:ln w="9525" cap="flat">
              <a:noFill/>
              <a:prstDash val="solid"/>
              <a:miter/>
            </a:ln>
          </p:spPr>
          <p:txBody>
            <a:bodyPr rtlCol="0" anchor="ctr"/>
            <a:lstStyle/>
            <a:p>
              <a:endParaRPr lang="en-ID"/>
            </a:p>
          </p:txBody>
        </p:sp>
        <p:sp>
          <p:nvSpPr>
            <p:cNvPr id="45" name="Freeform: Shape 44">
              <a:extLst>
                <a:ext uri="{FF2B5EF4-FFF2-40B4-BE49-F238E27FC236}">
                  <a16:creationId xmlns:a16="http://schemas.microsoft.com/office/drawing/2014/main" id="{D5999786-E562-4417-B839-7B2846BAB86C}"/>
                </a:ext>
              </a:extLst>
            </p:cNvPr>
            <p:cNvSpPr/>
            <p:nvPr/>
          </p:nvSpPr>
          <p:spPr>
            <a:xfrm>
              <a:off x="11535817" y="630261"/>
              <a:ext cx="51434" cy="134302"/>
            </a:xfrm>
            <a:custGeom>
              <a:avLst/>
              <a:gdLst>
                <a:gd name="connsiteX0" fmla="*/ 25718 w 51434"/>
                <a:gd name="connsiteY0" fmla="*/ 0 h 134302"/>
                <a:gd name="connsiteX1" fmla="*/ 0 w 51434"/>
                <a:gd name="connsiteY1" fmla="*/ 25717 h 134302"/>
                <a:gd name="connsiteX2" fmla="*/ 0 w 51434"/>
                <a:gd name="connsiteY2" fmla="*/ 108585 h 134302"/>
                <a:gd name="connsiteX3" fmla="*/ 25718 w 51434"/>
                <a:gd name="connsiteY3" fmla="*/ 134303 h 134302"/>
                <a:gd name="connsiteX4" fmla="*/ 51435 w 51434"/>
                <a:gd name="connsiteY4" fmla="*/ 108585 h 134302"/>
                <a:gd name="connsiteX5" fmla="*/ 51435 w 51434"/>
                <a:gd name="connsiteY5" fmla="*/ 25717 h 134302"/>
                <a:gd name="connsiteX6" fmla="*/ 25718 w 51434"/>
                <a:gd name="connsiteY6" fmla="*/ 0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4" h="134302">
                  <a:moveTo>
                    <a:pt x="25718" y="0"/>
                  </a:moveTo>
                  <a:cubicBezTo>
                    <a:pt x="11430" y="0"/>
                    <a:pt x="0" y="11430"/>
                    <a:pt x="0" y="25717"/>
                  </a:cubicBezTo>
                  <a:lnTo>
                    <a:pt x="0" y="108585"/>
                  </a:lnTo>
                  <a:cubicBezTo>
                    <a:pt x="0" y="122873"/>
                    <a:pt x="11430" y="134303"/>
                    <a:pt x="25718" y="134303"/>
                  </a:cubicBezTo>
                  <a:cubicBezTo>
                    <a:pt x="40005" y="134303"/>
                    <a:pt x="51435" y="122873"/>
                    <a:pt x="51435" y="108585"/>
                  </a:cubicBezTo>
                  <a:lnTo>
                    <a:pt x="51435" y="25717"/>
                  </a:lnTo>
                  <a:cubicBezTo>
                    <a:pt x="51435" y="11430"/>
                    <a:pt x="40005" y="0"/>
                    <a:pt x="25718" y="0"/>
                  </a:cubicBezTo>
                  <a:close/>
                </a:path>
              </a:pathLst>
            </a:custGeom>
            <a:grpFill/>
            <a:ln w="9525" cap="flat">
              <a:noFill/>
              <a:prstDash val="solid"/>
              <a:miter/>
            </a:ln>
          </p:spPr>
          <p:txBody>
            <a:bodyPr rtlCol="0" anchor="ctr"/>
            <a:lstStyle/>
            <a:p>
              <a:endParaRPr lang="en-ID"/>
            </a:p>
          </p:txBody>
        </p:sp>
        <p:sp>
          <p:nvSpPr>
            <p:cNvPr id="49" name="Freeform: Shape 48">
              <a:extLst>
                <a:ext uri="{FF2B5EF4-FFF2-40B4-BE49-F238E27FC236}">
                  <a16:creationId xmlns:a16="http://schemas.microsoft.com/office/drawing/2014/main" id="{311F18D7-C522-485A-8C9C-19D0FB79A93D}"/>
                </a:ext>
              </a:extLst>
            </p:cNvPr>
            <p:cNvSpPr/>
            <p:nvPr/>
          </p:nvSpPr>
          <p:spPr>
            <a:xfrm>
              <a:off x="11334840" y="520724"/>
              <a:ext cx="51434" cy="353377"/>
            </a:xfrm>
            <a:custGeom>
              <a:avLst/>
              <a:gdLst>
                <a:gd name="connsiteX0" fmla="*/ 25717 w 51434"/>
                <a:gd name="connsiteY0" fmla="*/ 0 h 353377"/>
                <a:gd name="connsiteX1" fmla="*/ 0 w 51434"/>
                <a:gd name="connsiteY1" fmla="*/ 25718 h 353377"/>
                <a:gd name="connsiteX2" fmla="*/ 0 w 51434"/>
                <a:gd name="connsiteY2" fmla="*/ 327660 h 353377"/>
                <a:gd name="connsiteX3" fmla="*/ 25717 w 51434"/>
                <a:gd name="connsiteY3" fmla="*/ 353378 h 353377"/>
                <a:gd name="connsiteX4" fmla="*/ 51435 w 51434"/>
                <a:gd name="connsiteY4" fmla="*/ 327660 h 353377"/>
                <a:gd name="connsiteX5" fmla="*/ 51435 w 51434"/>
                <a:gd name="connsiteY5" fmla="*/ 25718 h 353377"/>
                <a:gd name="connsiteX6" fmla="*/ 25717 w 51434"/>
                <a:gd name="connsiteY6" fmla="*/ 0 h 353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4" h="353377">
                  <a:moveTo>
                    <a:pt x="25717" y="0"/>
                  </a:moveTo>
                  <a:cubicBezTo>
                    <a:pt x="11430" y="0"/>
                    <a:pt x="0" y="11430"/>
                    <a:pt x="0" y="25718"/>
                  </a:cubicBezTo>
                  <a:lnTo>
                    <a:pt x="0" y="327660"/>
                  </a:lnTo>
                  <a:cubicBezTo>
                    <a:pt x="0" y="341948"/>
                    <a:pt x="11430" y="353378"/>
                    <a:pt x="25717" y="353378"/>
                  </a:cubicBezTo>
                  <a:cubicBezTo>
                    <a:pt x="40005" y="353378"/>
                    <a:pt x="51435" y="341948"/>
                    <a:pt x="51435" y="327660"/>
                  </a:cubicBezTo>
                  <a:lnTo>
                    <a:pt x="51435" y="25718"/>
                  </a:lnTo>
                  <a:cubicBezTo>
                    <a:pt x="51435" y="11430"/>
                    <a:pt x="39052" y="0"/>
                    <a:pt x="25717" y="0"/>
                  </a:cubicBezTo>
                  <a:close/>
                </a:path>
              </a:pathLst>
            </a:custGeom>
            <a:grpFill/>
            <a:ln w="9525" cap="flat">
              <a:noFill/>
              <a:prstDash val="solid"/>
              <a:miter/>
            </a:ln>
          </p:spPr>
          <p:txBody>
            <a:bodyPr rtlCol="0" anchor="ctr"/>
            <a:lstStyle/>
            <a:p>
              <a:endParaRPr lang="en-ID"/>
            </a:p>
          </p:txBody>
        </p:sp>
      </p:grpSp>
      <p:graphicFrame>
        <p:nvGraphicFramePr>
          <p:cNvPr id="7" name="Table 7">
            <a:extLst>
              <a:ext uri="{FF2B5EF4-FFF2-40B4-BE49-F238E27FC236}">
                <a16:creationId xmlns:a16="http://schemas.microsoft.com/office/drawing/2014/main" id="{4E65CD3D-9E9F-4AD0-B73B-C4659B6FDB98}"/>
              </a:ext>
            </a:extLst>
          </p:cNvPr>
          <p:cNvGraphicFramePr>
            <a:graphicFrameLocks noGrp="1"/>
          </p:cNvGraphicFramePr>
          <p:nvPr>
            <p:extLst>
              <p:ext uri="{D42A27DB-BD31-4B8C-83A1-F6EECF244321}">
                <p14:modId xmlns:p14="http://schemas.microsoft.com/office/powerpoint/2010/main" val="2660171686"/>
              </p:ext>
            </p:extLst>
          </p:nvPr>
        </p:nvGraphicFramePr>
        <p:xfrm>
          <a:off x="975463" y="1155632"/>
          <a:ext cx="10241074" cy="5092770"/>
        </p:xfrm>
        <a:graphic>
          <a:graphicData uri="http://schemas.openxmlformats.org/drawingml/2006/table">
            <a:tbl>
              <a:tblPr firstRow="1" bandRow="1">
                <a:tableStyleId>{5C22544A-7EE6-4342-B048-85BDC9FD1C3A}</a:tableStyleId>
              </a:tblPr>
              <a:tblGrid>
                <a:gridCol w="8073287">
                  <a:extLst>
                    <a:ext uri="{9D8B030D-6E8A-4147-A177-3AD203B41FA5}">
                      <a16:colId xmlns:a16="http://schemas.microsoft.com/office/drawing/2014/main" val="3298325113"/>
                    </a:ext>
                  </a:extLst>
                </a:gridCol>
                <a:gridCol w="2167787">
                  <a:extLst>
                    <a:ext uri="{9D8B030D-6E8A-4147-A177-3AD203B41FA5}">
                      <a16:colId xmlns:a16="http://schemas.microsoft.com/office/drawing/2014/main" val="2442817553"/>
                    </a:ext>
                  </a:extLst>
                </a:gridCol>
              </a:tblGrid>
              <a:tr h="509277">
                <a:tc>
                  <a:txBody>
                    <a:bodyPr/>
                    <a:lstStyle/>
                    <a:p>
                      <a:pPr algn="ctr" rtl="1"/>
                      <a:r>
                        <a:rPr lang="fa-IR" dirty="0">
                          <a:latin typeface="Arial" panose="020B0604020202020204" pitchFamily="34" charset="0"/>
                          <a:cs typeface="Arial" panose="020B0604020202020204" pitchFamily="34" charset="0"/>
                        </a:rPr>
                        <a:t>نحوه عملکرد</a:t>
                      </a:r>
                      <a:endParaRPr lang="en-US" dirty="0">
                        <a:latin typeface="Arial" panose="020B0604020202020204" pitchFamily="34" charset="0"/>
                        <a:cs typeface="Arial" panose="020B0604020202020204" pitchFamily="34" charset="0"/>
                      </a:endParaRPr>
                    </a:p>
                  </a:txBody>
                  <a:tcPr/>
                </a:tc>
                <a:tc>
                  <a:txBody>
                    <a:bodyPr/>
                    <a:lstStyle/>
                    <a:p>
                      <a:pPr algn="ctr" rtl="1"/>
                      <a:r>
                        <a:rPr lang="fa-IR" dirty="0">
                          <a:latin typeface="Arial" panose="020B0604020202020204" pitchFamily="34" charset="0"/>
                          <a:cs typeface="Arial" panose="020B0604020202020204" pitchFamily="34" charset="0"/>
                        </a:rPr>
                        <a:t>حالت ها</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914689906"/>
                  </a:ext>
                </a:extLst>
              </a:tr>
              <a:tr h="509277">
                <a:tc>
                  <a:txBody>
                    <a:bodyPr/>
                    <a:lstStyle/>
                    <a:p>
                      <a:pPr algn="r" rtl="1"/>
                      <a:r>
                        <a:rPr lang="fa-IR" dirty="0">
                          <a:latin typeface="Arial" panose="020B0604020202020204" pitchFamily="34" charset="0"/>
                          <a:cs typeface="+mn-cs"/>
                        </a:rPr>
                        <a:t>کاربر می تواند با استفاده از </a:t>
                      </a:r>
                      <a:r>
                        <a:rPr lang="fa-IR" dirty="0" err="1">
                          <a:latin typeface="Arial" panose="020B0604020202020204" pitchFamily="34" charset="0"/>
                          <a:cs typeface="+mn-cs"/>
                        </a:rPr>
                        <a:t>کلیدها</a:t>
                      </a:r>
                      <a:r>
                        <a:rPr lang="fa-IR" dirty="0">
                          <a:latin typeface="Arial" panose="020B0604020202020204" pitchFamily="34" charset="0"/>
                          <a:cs typeface="+mn-cs"/>
                        </a:rPr>
                        <a:t>، </a:t>
                      </a:r>
                      <a:r>
                        <a:rPr lang="fa-IR" dirty="0" err="1">
                          <a:latin typeface="Arial" panose="020B0604020202020204" pitchFamily="34" charset="0"/>
                          <a:cs typeface="+mn-cs"/>
                        </a:rPr>
                        <a:t>اپلیکیشن</a:t>
                      </a:r>
                      <a:r>
                        <a:rPr lang="fa-IR" dirty="0">
                          <a:latin typeface="Arial" panose="020B0604020202020204" pitchFamily="34" charset="0"/>
                          <a:cs typeface="+mn-cs"/>
                        </a:rPr>
                        <a:t> موبایل و... قفل را باز یا بسته کند.</a:t>
                      </a:r>
                      <a:endParaRPr lang="en-US" dirty="0">
                        <a:latin typeface="Arial" panose="020B0604020202020204" pitchFamily="34" charset="0"/>
                        <a:cs typeface="Arial" panose="020B0604020202020204" pitchFamily="34" charset="0"/>
                      </a:endParaRPr>
                    </a:p>
                  </a:txBody>
                  <a:tcPr/>
                </a:tc>
                <a:tc>
                  <a:txBody>
                    <a:bodyPr/>
                    <a:lstStyle/>
                    <a:p>
                      <a:pPr algn="r" rtl="1"/>
                      <a:r>
                        <a:rPr lang="fa-IR" sz="1600" dirty="0">
                          <a:latin typeface="Arial" panose="020B0604020202020204" pitchFamily="34" charset="0"/>
                          <a:cs typeface="Arial" panose="020B0604020202020204" pitchFamily="34" charset="0"/>
                        </a:rPr>
                        <a:t>باز و بسته کردن قفل</a:t>
                      </a:r>
                    </a:p>
                  </a:txBody>
                  <a:tcPr/>
                </a:tc>
                <a:extLst>
                  <a:ext uri="{0D108BD9-81ED-4DB2-BD59-A6C34878D82A}">
                    <a16:rowId xmlns:a16="http://schemas.microsoft.com/office/drawing/2014/main" val="3594081335"/>
                  </a:ext>
                </a:extLst>
              </a:tr>
              <a:tr h="509277">
                <a:tc>
                  <a:txBody>
                    <a:bodyPr/>
                    <a:lstStyle/>
                    <a:p>
                      <a:pPr algn="r" rtl="1"/>
                      <a:r>
                        <a:rPr lang="fa-IR" dirty="0">
                          <a:latin typeface="Arial" panose="020B0604020202020204" pitchFamily="34" charset="0"/>
                          <a:cs typeface="Arial" panose="020B0604020202020204" pitchFamily="34" charset="0"/>
                        </a:rPr>
                        <a:t>برخی از قفل های هوشمند قابلیت تشخیص کاربر از روی اثر انگشت او را دارند.</a:t>
                      </a:r>
                      <a:endParaRPr lang="en-US" dirty="0">
                        <a:latin typeface="Arial" panose="020B0604020202020204" pitchFamily="34" charset="0"/>
                        <a:cs typeface="Arial" panose="020B0604020202020204" pitchFamily="34" charset="0"/>
                      </a:endParaRPr>
                    </a:p>
                  </a:txBody>
                  <a:tcPr/>
                </a:tc>
                <a:tc>
                  <a:txBody>
                    <a:bodyPr/>
                    <a:lstStyle/>
                    <a:p>
                      <a:pPr algn="r" rtl="1"/>
                      <a:r>
                        <a:rPr lang="fa-IR" sz="1600" dirty="0">
                          <a:latin typeface="Arial" panose="020B0604020202020204" pitchFamily="34" charset="0"/>
                          <a:cs typeface="Arial" panose="020B0604020202020204" pitchFamily="34" charset="0"/>
                        </a:rPr>
                        <a:t>تشخیص </a:t>
                      </a:r>
                      <a:r>
                        <a:rPr lang="fa-IR" sz="1600" dirty="0" err="1">
                          <a:latin typeface="Arial" panose="020B0604020202020204" pitchFamily="34" charset="0"/>
                          <a:cs typeface="Arial" panose="020B0604020202020204" pitchFamily="34" charset="0"/>
                        </a:rPr>
                        <a:t>بیومتریک</a:t>
                      </a:r>
                      <a:r>
                        <a:rPr lang="fa-IR" sz="1600" dirty="0">
                          <a:latin typeface="Arial" panose="020B0604020202020204" pitchFamily="34" charset="0"/>
                          <a:cs typeface="Arial" panose="020B0604020202020204" pitchFamily="34" charset="0"/>
                        </a:rPr>
                        <a:t> </a:t>
                      </a:r>
                      <a:r>
                        <a:rPr lang="fa-IR" sz="1600" dirty="0" err="1">
                          <a:latin typeface="Arial" panose="020B0604020202020204" pitchFamily="34" charset="0"/>
                          <a:cs typeface="Arial" panose="020B0604020202020204" pitchFamily="34" charset="0"/>
                        </a:rPr>
                        <a:t>اثرانگشت</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83454517"/>
                  </a:ext>
                </a:extLst>
              </a:tr>
              <a:tr h="509277">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fa-IR" dirty="0">
                          <a:latin typeface="Arial" panose="020B0604020202020204" pitchFamily="34" charset="0"/>
                          <a:cs typeface="+mn-cs"/>
                        </a:rPr>
                        <a:t>برخی از قفل های هوشمند قابلیت تشخیص کاربر از روی چهره او را دارند.</a:t>
                      </a:r>
                      <a:endParaRPr lang="en-US" dirty="0">
                        <a:latin typeface="Arial" panose="020B0604020202020204" pitchFamily="34" charset="0"/>
                        <a:cs typeface="Arial" panose="020B0604020202020204" pitchFamily="34" charset="0"/>
                      </a:endParaRPr>
                    </a:p>
                  </a:txBody>
                  <a:tcPr/>
                </a:tc>
                <a:tc>
                  <a:txBody>
                    <a:bodyPr/>
                    <a:lstStyle/>
                    <a:p>
                      <a:pPr algn="r" rtl="1"/>
                      <a:r>
                        <a:rPr lang="fa-IR" sz="1600" dirty="0">
                          <a:latin typeface="Arial" panose="020B0604020202020204" pitchFamily="34" charset="0"/>
                          <a:cs typeface="Arial" panose="020B0604020202020204" pitchFamily="34" charset="0"/>
                        </a:rPr>
                        <a:t>تشخیص </a:t>
                      </a:r>
                      <a:r>
                        <a:rPr lang="fa-IR" sz="1600" dirty="0" err="1">
                          <a:latin typeface="Arial" panose="020B0604020202020204" pitchFamily="34" charset="0"/>
                          <a:cs typeface="Arial" panose="020B0604020202020204" pitchFamily="34" charset="0"/>
                        </a:rPr>
                        <a:t>بیومتریک</a:t>
                      </a:r>
                      <a:r>
                        <a:rPr lang="fa-IR" sz="1600" dirty="0">
                          <a:latin typeface="Arial" panose="020B0604020202020204" pitchFamily="34" charset="0"/>
                          <a:cs typeface="Arial" panose="020B0604020202020204" pitchFamily="34" charset="0"/>
                        </a:rPr>
                        <a:t> چهره</a:t>
                      </a:r>
                    </a:p>
                  </a:txBody>
                  <a:tcPr/>
                </a:tc>
                <a:extLst>
                  <a:ext uri="{0D108BD9-81ED-4DB2-BD59-A6C34878D82A}">
                    <a16:rowId xmlns:a16="http://schemas.microsoft.com/office/drawing/2014/main" val="417495648"/>
                  </a:ext>
                </a:extLst>
              </a:tr>
              <a:tr h="509277">
                <a:tc>
                  <a:txBody>
                    <a:bodyPr/>
                    <a:lstStyle/>
                    <a:p>
                      <a:pPr algn="r" rtl="1"/>
                      <a:r>
                        <a:rPr lang="fa-IR" dirty="0">
                          <a:latin typeface="Arial" panose="020B0604020202020204" pitchFamily="34" charset="0"/>
                          <a:cs typeface="Arial" panose="020B0604020202020204" pitchFamily="34" charset="0"/>
                        </a:rPr>
                        <a:t>کاربر می تواند امکان قفل، باز کردن در و... را از راه دور با موبایل را فراهم کند.</a:t>
                      </a:r>
                      <a:endParaRPr lang="en-US" dirty="0">
                        <a:latin typeface="Arial" panose="020B0604020202020204" pitchFamily="34" charset="0"/>
                        <a:cs typeface="Arial" panose="020B0604020202020204" pitchFamily="34" charset="0"/>
                      </a:endParaRPr>
                    </a:p>
                  </a:txBody>
                  <a:tcPr/>
                </a:tc>
                <a:tc>
                  <a:txBody>
                    <a:bodyPr/>
                    <a:lstStyle/>
                    <a:p>
                      <a:pPr algn="r" rtl="1"/>
                      <a:r>
                        <a:rPr lang="fa-IR" sz="1600" dirty="0">
                          <a:latin typeface="Arial" panose="020B0604020202020204" pitchFamily="34" charset="0"/>
                          <a:cs typeface="Arial" panose="020B0604020202020204" pitchFamily="34" charset="0"/>
                        </a:rPr>
                        <a:t>کنترل از راه دور</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41841180"/>
                  </a:ext>
                </a:extLst>
              </a:tr>
              <a:tr h="509277">
                <a:tc>
                  <a:txBody>
                    <a:bodyPr/>
                    <a:lstStyle/>
                    <a:p>
                      <a:pPr algn="r" rtl="1"/>
                      <a:r>
                        <a:rPr lang="fa-IR" dirty="0">
                          <a:latin typeface="Arial" panose="020B0604020202020204" pitchFamily="34" charset="0"/>
                          <a:cs typeface="Arial" panose="020B0604020202020204" pitchFamily="34" charset="0"/>
                        </a:rPr>
                        <a:t>برخی از قفل های هوشمند قابلیت باز شدن توسط </a:t>
                      </a:r>
                      <a:r>
                        <a:rPr lang="fa-IR" dirty="0" err="1">
                          <a:latin typeface="Arial" panose="020B0604020202020204" pitchFamily="34" charset="0"/>
                          <a:cs typeface="Arial" panose="020B0604020202020204" pitchFamily="34" charset="0"/>
                        </a:rPr>
                        <a:t>بلوتوث</a:t>
                      </a:r>
                      <a:r>
                        <a:rPr lang="fa-IR" dirty="0">
                          <a:latin typeface="Arial" panose="020B0604020202020204" pitchFamily="34" charset="0"/>
                          <a:cs typeface="Arial" panose="020B0604020202020204" pitchFamily="34" charset="0"/>
                        </a:rPr>
                        <a:t> موبایل کاربر را دارند.</a:t>
                      </a:r>
                      <a:endParaRPr lang="en-US" dirty="0">
                        <a:latin typeface="Arial" panose="020B0604020202020204" pitchFamily="34" charset="0"/>
                        <a:cs typeface="Arial" panose="020B0604020202020204" pitchFamily="34" charset="0"/>
                      </a:endParaRP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fa-IR" sz="1600" dirty="0">
                          <a:latin typeface="Arial" panose="020B0604020202020204" pitchFamily="34" charset="0"/>
                          <a:cs typeface="+mn-cs"/>
                        </a:rPr>
                        <a:t>استفاده از </a:t>
                      </a:r>
                      <a:r>
                        <a:rPr lang="fa-IR" sz="1600" dirty="0" err="1">
                          <a:latin typeface="Arial" panose="020B0604020202020204" pitchFamily="34" charset="0"/>
                          <a:cs typeface="+mn-cs"/>
                        </a:rPr>
                        <a:t>بلوتوث</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6959229"/>
                  </a:ext>
                </a:extLst>
              </a:tr>
              <a:tr h="509277">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fa-IR" dirty="0">
                          <a:latin typeface="Arial" panose="020B0604020202020204" pitchFamily="34" charset="0"/>
                          <a:cs typeface="+mn-cs"/>
                        </a:rPr>
                        <a:t>برخی از قفل های هوشمند قابلیت باز شدن توسط </a:t>
                      </a:r>
                      <a:r>
                        <a:rPr lang="fa-IR" dirty="0" err="1">
                          <a:latin typeface="Arial" panose="020B0604020202020204" pitchFamily="34" charset="0"/>
                          <a:cs typeface="+mn-cs"/>
                        </a:rPr>
                        <a:t>بلوتوث</a:t>
                      </a:r>
                      <a:r>
                        <a:rPr lang="fa-IR" dirty="0">
                          <a:latin typeface="Arial" panose="020B0604020202020204" pitchFamily="34" charset="0"/>
                          <a:cs typeface="+mn-cs"/>
                        </a:rPr>
                        <a:t> موبایل کاربر را دارند.</a:t>
                      </a:r>
                      <a:endParaRPr lang="en-US" dirty="0">
                        <a:latin typeface="Arial" panose="020B0604020202020204" pitchFamily="34" charset="0"/>
                        <a:cs typeface="Arial" panose="020B0604020202020204" pitchFamily="34" charset="0"/>
                      </a:endParaRP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fa-IR" sz="1600" dirty="0">
                          <a:latin typeface="Arial" panose="020B0604020202020204" pitchFamily="34" charset="0"/>
                          <a:cs typeface="+mn-cs"/>
                        </a:rPr>
                        <a:t>استفاده از وای </a:t>
                      </a:r>
                      <a:r>
                        <a:rPr lang="fa-IR" sz="1600" dirty="0" err="1">
                          <a:latin typeface="Arial" panose="020B0604020202020204" pitchFamily="34" charset="0"/>
                          <a:cs typeface="+mn-cs"/>
                        </a:rPr>
                        <a:t>فای</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7801683"/>
                  </a:ext>
                </a:extLst>
              </a:tr>
              <a:tr h="509277">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fa-IR" dirty="0">
                          <a:latin typeface="Arial" panose="020B0604020202020204" pitchFamily="34" charset="0"/>
                          <a:cs typeface="+mn-cs"/>
                        </a:rPr>
                        <a:t>برخی از قفل های هوشمند قابلیت باز شدن توسط </a:t>
                      </a:r>
                      <a:r>
                        <a:rPr lang="fa-IR" dirty="0" err="1">
                          <a:latin typeface="Arial" panose="020B0604020202020204" pitchFamily="34" charset="0"/>
                          <a:cs typeface="+mn-cs"/>
                        </a:rPr>
                        <a:t>بلوتوث</a:t>
                      </a:r>
                      <a:r>
                        <a:rPr lang="fa-IR" dirty="0">
                          <a:latin typeface="Arial" panose="020B0604020202020204" pitchFamily="34" charset="0"/>
                          <a:cs typeface="+mn-cs"/>
                        </a:rPr>
                        <a:t> موبایل کاربر را دارند.</a:t>
                      </a:r>
                      <a:endParaRPr lang="en-US" dirty="0">
                        <a:latin typeface="Arial" panose="020B0604020202020204" pitchFamily="34" charset="0"/>
                        <a:cs typeface="Arial" panose="020B0604020202020204" pitchFamily="34" charset="0"/>
                      </a:endParaRP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fa-IR" sz="1600" dirty="0">
                          <a:latin typeface="Arial" panose="020B0604020202020204" pitchFamily="34" charset="0"/>
                          <a:cs typeface="+mn-cs"/>
                        </a:rPr>
                        <a:t>استفاده از کارت</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618099142"/>
                  </a:ext>
                </a:extLst>
              </a:tr>
              <a:tr h="509277">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fa-IR" dirty="0">
                          <a:latin typeface="Arial" panose="020B0604020202020204" pitchFamily="34" charset="0"/>
                          <a:cs typeface="+mn-cs"/>
                        </a:rPr>
                        <a:t>برخی از قفل های هوشمند قابلیت باز شدن توسط </a:t>
                      </a:r>
                      <a:r>
                        <a:rPr lang="fa-IR" dirty="0" err="1">
                          <a:latin typeface="Arial" panose="020B0604020202020204" pitchFamily="34" charset="0"/>
                          <a:cs typeface="+mn-cs"/>
                        </a:rPr>
                        <a:t>بلوتوث</a:t>
                      </a:r>
                      <a:r>
                        <a:rPr lang="fa-IR" dirty="0">
                          <a:latin typeface="Arial" panose="020B0604020202020204" pitchFamily="34" charset="0"/>
                          <a:cs typeface="+mn-cs"/>
                        </a:rPr>
                        <a:t> موبایل کاربر را دارند.</a:t>
                      </a:r>
                      <a:endParaRPr lang="en-US" dirty="0">
                        <a:latin typeface="Arial" panose="020B0604020202020204" pitchFamily="34" charset="0"/>
                        <a:cs typeface="Arial" panose="020B0604020202020204" pitchFamily="34" charset="0"/>
                      </a:endParaRP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fa-IR" sz="1600" dirty="0">
                          <a:latin typeface="Arial" panose="020B0604020202020204" pitchFamily="34" charset="0"/>
                          <a:cs typeface="+mn-cs"/>
                        </a:rPr>
                        <a:t>استفاده از کد عبور</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515956376"/>
                  </a:ext>
                </a:extLst>
              </a:tr>
              <a:tr h="509277">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fa-IR" dirty="0">
                          <a:latin typeface="Arial" panose="020B0604020202020204" pitchFamily="34" charset="0"/>
                          <a:cs typeface="+mn-cs"/>
                        </a:rPr>
                        <a:t>برخی از قفل های هوشمند قابلیت باز شدن توسط </a:t>
                      </a:r>
                      <a:r>
                        <a:rPr lang="fa-IR" dirty="0" err="1">
                          <a:latin typeface="Arial" panose="020B0604020202020204" pitchFamily="34" charset="0"/>
                          <a:cs typeface="+mn-cs"/>
                        </a:rPr>
                        <a:t>بلوتوث</a:t>
                      </a:r>
                      <a:r>
                        <a:rPr lang="fa-IR" dirty="0">
                          <a:latin typeface="Arial" panose="020B0604020202020204" pitchFamily="34" charset="0"/>
                          <a:cs typeface="+mn-cs"/>
                        </a:rPr>
                        <a:t> موبایل کاربر را دارند.</a:t>
                      </a:r>
                      <a:endParaRPr lang="en-US" dirty="0">
                        <a:latin typeface="Arial" panose="020B0604020202020204" pitchFamily="34" charset="0"/>
                        <a:cs typeface="Arial" panose="020B0604020202020204" pitchFamily="34" charset="0"/>
                      </a:endParaRP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fa-IR" sz="1600" dirty="0">
                          <a:latin typeface="Arial" panose="020B0604020202020204" pitchFamily="34" charset="0"/>
                          <a:cs typeface="+mn-cs"/>
                        </a:rPr>
                        <a:t>ذخیره سازی فعالیت ها</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694911256"/>
                  </a:ext>
                </a:extLst>
              </a:tr>
            </a:tbl>
          </a:graphicData>
        </a:graphic>
      </p:graphicFrame>
      <p:sp>
        <p:nvSpPr>
          <p:cNvPr id="11" name="TextBox 10">
            <a:extLst>
              <a:ext uri="{FF2B5EF4-FFF2-40B4-BE49-F238E27FC236}">
                <a16:creationId xmlns:a16="http://schemas.microsoft.com/office/drawing/2014/main" id="{FE3BF5E5-44A8-4BAF-9E9B-8590C828C23A}"/>
              </a:ext>
            </a:extLst>
          </p:cNvPr>
          <p:cNvSpPr txBox="1"/>
          <p:nvPr/>
        </p:nvSpPr>
        <p:spPr>
          <a:xfrm>
            <a:off x="4185409" y="6478831"/>
            <a:ext cx="2924175" cy="338554"/>
          </a:xfrm>
          <a:prstGeom prst="rect">
            <a:avLst/>
          </a:prstGeom>
          <a:noFill/>
        </p:spPr>
        <p:txBody>
          <a:bodyPr wrap="square" rtlCol="0">
            <a:spAutoFit/>
          </a:bodyPr>
          <a:lstStyle/>
          <a:p>
            <a:pPr algn="ctr"/>
            <a:r>
              <a:rPr lang="en-US" sz="1600" dirty="0">
                <a:solidFill>
                  <a:schemeClr val="bg1"/>
                </a:solidFill>
                <a:latin typeface="Montserrat SemiBold" panose="00000700000000000000" pitchFamily="2" charset="0"/>
                <a:ea typeface="Open Sans" panose="020B0606030504020204" pitchFamily="34" charset="0"/>
                <a:cs typeface="Open Sans" panose="020B0606030504020204" pitchFamily="34" charset="0"/>
              </a:rPr>
              <a:t>7</a:t>
            </a:r>
          </a:p>
        </p:txBody>
      </p:sp>
    </p:spTree>
    <p:extLst>
      <p:ext uri="{BB962C8B-B14F-4D97-AF65-F5344CB8AC3E}">
        <p14:creationId xmlns:p14="http://schemas.microsoft.com/office/powerpoint/2010/main" val="11162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47" name="Graphic 46">
            <a:extLst>
              <a:ext uri="{FF2B5EF4-FFF2-40B4-BE49-F238E27FC236}">
                <a16:creationId xmlns:a16="http://schemas.microsoft.com/office/drawing/2014/main" id="{DBD69E90-4C9B-494A-8729-99595961DEB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5400000" flipH="1">
            <a:off x="0" y="0"/>
            <a:ext cx="927099" cy="927099"/>
          </a:xfrm>
          <a:prstGeom prst="rect">
            <a:avLst/>
          </a:prstGeom>
        </p:spPr>
      </p:pic>
      <p:sp>
        <p:nvSpPr>
          <p:cNvPr id="37" name="TextBox 36">
            <a:extLst>
              <a:ext uri="{FF2B5EF4-FFF2-40B4-BE49-F238E27FC236}">
                <a16:creationId xmlns:a16="http://schemas.microsoft.com/office/drawing/2014/main" id="{9DD6B23A-1715-4B04-9A1C-D953BD3917BD}"/>
              </a:ext>
            </a:extLst>
          </p:cNvPr>
          <p:cNvSpPr txBox="1"/>
          <p:nvPr/>
        </p:nvSpPr>
        <p:spPr>
          <a:xfrm>
            <a:off x="4533900" y="360596"/>
            <a:ext cx="6863508" cy="707886"/>
          </a:xfrm>
          <a:prstGeom prst="rect">
            <a:avLst/>
          </a:prstGeom>
          <a:noFill/>
        </p:spPr>
        <p:txBody>
          <a:bodyPr wrap="square" rtlCol="0">
            <a:spAutoFit/>
          </a:bodyPr>
          <a:lstStyle/>
          <a:p>
            <a:pPr algn="r" rtl="1"/>
            <a:r>
              <a:rPr lang="fa-IR" sz="4000" b="1" dirty="0">
                <a:solidFill>
                  <a:srgbClr val="228CC1"/>
                </a:solidFill>
              </a:rPr>
              <a:t>پیاده سازی حالات قفل هوشمند با </a:t>
            </a:r>
            <a:r>
              <a:rPr lang="fa-IR" sz="4000" b="1" dirty="0" err="1">
                <a:solidFill>
                  <a:srgbClr val="228CC1"/>
                </a:solidFill>
              </a:rPr>
              <a:t>پایتون</a:t>
            </a:r>
            <a:endParaRPr lang="fa-IR" sz="4000" b="1" dirty="0">
              <a:solidFill>
                <a:srgbClr val="228CC1"/>
              </a:solidFill>
            </a:endParaRPr>
          </a:p>
        </p:txBody>
      </p:sp>
      <p:grpSp>
        <p:nvGrpSpPr>
          <p:cNvPr id="38" name="Graphic 19">
            <a:extLst>
              <a:ext uri="{FF2B5EF4-FFF2-40B4-BE49-F238E27FC236}">
                <a16:creationId xmlns:a16="http://schemas.microsoft.com/office/drawing/2014/main" id="{3A0251D1-3F89-4A05-88CE-FAC023EC078D}"/>
              </a:ext>
            </a:extLst>
          </p:cNvPr>
          <p:cNvGrpSpPr/>
          <p:nvPr/>
        </p:nvGrpSpPr>
        <p:grpSpPr>
          <a:xfrm>
            <a:off x="11397408" y="573722"/>
            <a:ext cx="353377" cy="353377"/>
            <a:chOff x="11233875" y="520724"/>
            <a:chExt cx="353377" cy="353377"/>
          </a:xfrm>
          <a:solidFill>
            <a:schemeClr val="bg1"/>
          </a:solidFill>
        </p:grpSpPr>
        <p:sp>
          <p:nvSpPr>
            <p:cNvPr id="39" name="Freeform: Shape 38">
              <a:extLst>
                <a:ext uri="{FF2B5EF4-FFF2-40B4-BE49-F238E27FC236}">
                  <a16:creationId xmlns:a16="http://schemas.microsoft.com/office/drawing/2014/main" id="{EBD96DD1-00E5-49BB-9E8B-947AA87FF804}"/>
                </a:ext>
              </a:extLst>
            </p:cNvPr>
            <p:cNvSpPr/>
            <p:nvPr/>
          </p:nvSpPr>
          <p:spPr>
            <a:xfrm>
              <a:off x="11233875" y="582636"/>
              <a:ext cx="51435" cy="230505"/>
            </a:xfrm>
            <a:custGeom>
              <a:avLst/>
              <a:gdLst>
                <a:gd name="connsiteX0" fmla="*/ 25718 w 51435"/>
                <a:gd name="connsiteY0" fmla="*/ 0 h 230505"/>
                <a:gd name="connsiteX1" fmla="*/ 0 w 51435"/>
                <a:gd name="connsiteY1" fmla="*/ 25717 h 230505"/>
                <a:gd name="connsiteX2" fmla="*/ 0 w 51435"/>
                <a:gd name="connsiteY2" fmla="*/ 204788 h 230505"/>
                <a:gd name="connsiteX3" fmla="*/ 25718 w 51435"/>
                <a:gd name="connsiteY3" fmla="*/ 230505 h 230505"/>
                <a:gd name="connsiteX4" fmla="*/ 51435 w 51435"/>
                <a:gd name="connsiteY4" fmla="*/ 204788 h 230505"/>
                <a:gd name="connsiteX5" fmla="*/ 51435 w 51435"/>
                <a:gd name="connsiteY5" fmla="*/ 25717 h 230505"/>
                <a:gd name="connsiteX6" fmla="*/ 25718 w 51435"/>
                <a:gd name="connsiteY6" fmla="*/ 0 h 230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5" h="230505">
                  <a:moveTo>
                    <a:pt x="25718" y="0"/>
                  </a:moveTo>
                  <a:cubicBezTo>
                    <a:pt x="11430" y="0"/>
                    <a:pt x="0" y="11430"/>
                    <a:pt x="0" y="25717"/>
                  </a:cubicBezTo>
                  <a:lnTo>
                    <a:pt x="0" y="204788"/>
                  </a:lnTo>
                  <a:cubicBezTo>
                    <a:pt x="0" y="219075"/>
                    <a:pt x="11430" y="230505"/>
                    <a:pt x="25718" y="230505"/>
                  </a:cubicBezTo>
                  <a:cubicBezTo>
                    <a:pt x="40005" y="230505"/>
                    <a:pt x="51435" y="219075"/>
                    <a:pt x="51435" y="204788"/>
                  </a:cubicBezTo>
                  <a:lnTo>
                    <a:pt x="51435" y="25717"/>
                  </a:lnTo>
                  <a:cubicBezTo>
                    <a:pt x="51435" y="11430"/>
                    <a:pt x="40005" y="0"/>
                    <a:pt x="25718" y="0"/>
                  </a:cubicBezTo>
                  <a:close/>
                </a:path>
              </a:pathLst>
            </a:custGeom>
            <a:grpFill/>
            <a:ln w="9525" cap="flat">
              <a:noFill/>
              <a:prstDash val="solid"/>
              <a:miter/>
            </a:ln>
          </p:spPr>
          <p:txBody>
            <a:bodyPr rtlCol="0" anchor="ctr"/>
            <a:lstStyle/>
            <a:p>
              <a:endParaRPr lang="en-ID"/>
            </a:p>
          </p:txBody>
        </p:sp>
        <p:sp>
          <p:nvSpPr>
            <p:cNvPr id="40" name="Freeform: Shape 39">
              <a:extLst>
                <a:ext uri="{FF2B5EF4-FFF2-40B4-BE49-F238E27FC236}">
                  <a16:creationId xmlns:a16="http://schemas.microsoft.com/office/drawing/2014/main" id="{53601823-B9FB-42CA-AAD7-F6877053811D}"/>
                </a:ext>
              </a:extLst>
            </p:cNvPr>
            <p:cNvSpPr/>
            <p:nvPr/>
          </p:nvSpPr>
          <p:spPr>
            <a:xfrm>
              <a:off x="11434852" y="582636"/>
              <a:ext cx="51434" cy="230505"/>
            </a:xfrm>
            <a:custGeom>
              <a:avLst/>
              <a:gdLst>
                <a:gd name="connsiteX0" fmla="*/ 25717 w 51434"/>
                <a:gd name="connsiteY0" fmla="*/ 0 h 230505"/>
                <a:gd name="connsiteX1" fmla="*/ 0 w 51434"/>
                <a:gd name="connsiteY1" fmla="*/ 25717 h 230505"/>
                <a:gd name="connsiteX2" fmla="*/ 0 w 51434"/>
                <a:gd name="connsiteY2" fmla="*/ 204788 h 230505"/>
                <a:gd name="connsiteX3" fmla="*/ 25717 w 51434"/>
                <a:gd name="connsiteY3" fmla="*/ 230505 h 230505"/>
                <a:gd name="connsiteX4" fmla="*/ 51435 w 51434"/>
                <a:gd name="connsiteY4" fmla="*/ 204788 h 230505"/>
                <a:gd name="connsiteX5" fmla="*/ 51435 w 51434"/>
                <a:gd name="connsiteY5" fmla="*/ 25717 h 230505"/>
                <a:gd name="connsiteX6" fmla="*/ 25717 w 51434"/>
                <a:gd name="connsiteY6" fmla="*/ 0 h 230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4" h="230505">
                  <a:moveTo>
                    <a:pt x="25717" y="0"/>
                  </a:moveTo>
                  <a:cubicBezTo>
                    <a:pt x="11430" y="0"/>
                    <a:pt x="0" y="11430"/>
                    <a:pt x="0" y="25717"/>
                  </a:cubicBezTo>
                  <a:lnTo>
                    <a:pt x="0" y="204788"/>
                  </a:lnTo>
                  <a:cubicBezTo>
                    <a:pt x="0" y="219075"/>
                    <a:pt x="11430" y="230505"/>
                    <a:pt x="25717" y="230505"/>
                  </a:cubicBezTo>
                  <a:cubicBezTo>
                    <a:pt x="40005" y="230505"/>
                    <a:pt x="51435" y="219075"/>
                    <a:pt x="51435" y="204788"/>
                  </a:cubicBezTo>
                  <a:lnTo>
                    <a:pt x="51435" y="25717"/>
                  </a:lnTo>
                  <a:cubicBezTo>
                    <a:pt x="51435" y="11430"/>
                    <a:pt x="40005" y="0"/>
                    <a:pt x="25717" y="0"/>
                  </a:cubicBezTo>
                  <a:close/>
                </a:path>
              </a:pathLst>
            </a:custGeom>
            <a:grpFill/>
            <a:ln w="9525" cap="flat">
              <a:noFill/>
              <a:prstDash val="solid"/>
              <a:miter/>
            </a:ln>
          </p:spPr>
          <p:txBody>
            <a:bodyPr rtlCol="0" anchor="ctr"/>
            <a:lstStyle/>
            <a:p>
              <a:endParaRPr lang="en-ID"/>
            </a:p>
          </p:txBody>
        </p:sp>
        <p:sp>
          <p:nvSpPr>
            <p:cNvPr id="45" name="Freeform: Shape 44">
              <a:extLst>
                <a:ext uri="{FF2B5EF4-FFF2-40B4-BE49-F238E27FC236}">
                  <a16:creationId xmlns:a16="http://schemas.microsoft.com/office/drawing/2014/main" id="{D5999786-E562-4417-B839-7B2846BAB86C}"/>
                </a:ext>
              </a:extLst>
            </p:cNvPr>
            <p:cNvSpPr/>
            <p:nvPr/>
          </p:nvSpPr>
          <p:spPr>
            <a:xfrm>
              <a:off x="11535817" y="630261"/>
              <a:ext cx="51434" cy="134302"/>
            </a:xfrm>
            <a:custGeom>
              <a:avLst/>
              <a:gdLst>
                <a:gd name="connsiteX0" fmla="*/ 25718 w 51434"/>
                <a:gd name="connsiteY0" fmla="*/ 0 h 134302"/>
                <a:gd name="connsiteX1" fmla="*/ 0 w 51434"/>
                <a:gd name="connsiteY1" fmla="*/ 25717 h 134302"/>
                <a:gd name="connsiteX2" fmla="*/ 0 w 51434"/>
                <a:gd name="connsiteY2" fmla="*/ 108585 h 134302"/>
                <a:gd name="connsiteX3" fmla="*/ 25718 w 51434"/>
                <a:gd name="connsiteY3" fmla="*/ 134303 h 134302"/>
                <a:gd name="connsiteX4" fmla="*/ 51435 w 51434"/>
                <a:gd name="connsiteY4" fmla="*/ 108585 h 134302"/>
                <a:gd name="connsiteX5" fmla="*/ 51435 w 51434"/>
                <a:gd name="connsiteY5" fmla="*/ 25717 h 134302"/>
                <a:gd name="connsiteX6" fmla="*/ 25718 w 51434"/>
                <a:gd name="connsiteY6" fmla="*/ 0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4" h="134302">
                  <a:moveTo>
                    <a:pt x="25718" y="0"/>
                  </a:moveTo>
                  <a:cubicBezTo>
                    <a:pt x="11430" y="0"/>
                    <a:pt x="0" y="11430"/>
                    <a:pt x="0" y="25717"/>
                  </a:cubicBezTo>
                  <a:lnTo>
                    <a:pt x="0" y="108585"/>
                  </a:lnTo>
                  <a:cubicBezTo>
                    <a:pt x="0" y="122873"/>
                    <a:pt x="11430" y="134303"/>
                    <a:pt x="25718" y="134303"/>
                  </a:cubicBezTo>
                  <a:cubicBezTo>
                    <a:pt x="40005" y="134303"/>
                    <a:pt x="51435" y="122873"/>
                    <a:pt x="51435" y="108585"/>
                  </a:cubicBezTo>
                  <a:lnTo>
                    <a:pt x="51435" y="25717"/>
                  </a:lnTo>
                  <a:cubicBezTo>
                    <a:pt x="51435" y="11430"/>
                    <a:pt x="40005" y="0"/>
                    <a:pt x="25718" y="0"/>
                  </a:cubicBezTo>
                  <a:close/>
                </a:path>
              </a:pathLst>
            </a:custGeom>
            <a:grpFill/>
            <a:ln w="9525" cap="flat">
              <a:noFill/>
              <a:prstDash val="solid"/>
              <a:miter/>
            </a:ln>
          </p:spPr>
          <p:txBody>
            <a:bodyPr rtlCol="0" anchor="ctr"/>
            <a:lstStyle/>
            <a:p>
              <a:endParaRPr lang="en-ID"/>
            </a:p>
          </p:txBody>
        </p:sp>
        <p:sp>
          <p:nvSpPr>
            <p:cNvPr id="49" name="Freeform: Shape 48">
              <a:extLst>
                <a:ext uri="{FF2B5EF4-FFF2-40B4-BE49-F238E27FC236}">
                  <a16:creationId xmlns:a16="http://schemas.microsoft.com/office/drawing/2014/main" id="{311F18D7-C522-485A-8C9C-19D0FB79A93D}"/>
                </a:ext>
              </a:extLst>
            </p:cNvPr>
            <p:cNvSpPr/>
            <p:nvPr/>
          </p:nvSpPr>
          <p:spPr>
            <a:xfrm>
              <a:off x="11334840" y="520724"/>
              <a:ext cx="51434" cy="353377"/>
            </a:xfrm>
            <a:custGeom>
              <a:avLst/>
              <a:gdLst>
                <a:gd name="connsiteX0" fmla="*/ 25717 w 51434"/>
                <a:gd name="connsiteY0" fmla="*/ 0 h 353377"/>
                <a:gd name="connsiteX1" fmla="*/ 0 w 51434"/>
                <a:gd name="connsiteY1" fmla="*/ 25718 h 353377"/>
                <a:gd name="connsiteX2" fmla="*/ 0 w 51434"/>
                <a:gd name="connsiteY2" fmla="*/ 327660 h 353377"/>
                <a:gd name="connsiteX3" fmla="*/ 25717 w 51434"/>
                <a:gd name="connsiteY3" fmla="*/ 353378 h 353377"/>
                <a:gd name="connsiteX4" fmla="*/ 51435 w 51434"/>
                <a:gd name="connsiteY4" fmla="*/ 327660 h 353377"/>
                <a:gd name="connsiteX5" fmla="*/ 51435 w 51434"/>
                <a:gd name="connsiteY5" fmla="*/ 25718 h 353377"/>
                <a:gd name="connsiteX6" fmla="*/ 25717 w 51434"/>
                <a:gd name="connsiteY6" fmla="*/ 0 h 353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4" h="353377">
                  <a:moveTo>
                    <a:pt x="25717" y="0"/>
                  </a:moveTo>
                  <a:cubicBezTo>
                    <a:pt x="11430" y="0"/>
                    <a:pt x="0" y="11430"/>
                    <a:pt x="0" y="25718"/>
                  </a:cubicBezTo>
                  <a:lnTo>
                    <a:pt x="0" y="327660"/>
                  </a:lnTo>
                  <a:cubicBezTo>
                    <a:pt x="0" y="341948"/>
                    <a:pt x="11430" y="353378"/>
                    <a:pt x="25717" y="353378"/>
                  </a:cubicBezTo>
                  <a:cubicBezTo>
                    <a:pt x="40005" y="353378"/>
                    <a:pt x="51435" y="341948"/>
                    <a:pt x="51435" y="327660"/>
                  </a:cubicBezTo>
                  <a:lnTo>
                    <a:pt x="51435" y="25718"/>
                  </a:lnTo>
                  <a:cubicBezTo>
                    <a:pt x="51435" y="11430"/>
                    <a:pt x="39052" y="0"/>
                    <a:pt x="25717" y="0"/>
                  </a:cubicBezTo>
                  <a:close/>
                </a:path>
              </a:pathLst>
            </a:custGeom>
            <a:grpFill/>
            <a:ln w="9525" cap="flat">
              <a:noFill/>
              <a:prstDash val="solid"/>
              <a:miter/>
            </a:ln>
          </p:spPr>
          <p:txBody>
            <a:bodyPr rtlCol="0" anchor="ctr"/>
            <a:lstStyle/>
            <a:p>
              <a:endParaRPr lang="en-ID"/>
            </a:p>
          </p:txBody>
        </p:sp>
      </p:grpSp>
      <p:pic>
        <p:nvPicPr>
          <p:cNvPr id="3" name="Picture 2">
            <a:extLst>
              <a:ext uri="{FF2B5EF4-FFF2-40B4-BE49-F238E27FC236}">
                <a16:creationId xmlns:a16="http://schemas.microsoft.com/office/drawing/2014/main" id="{D8231BC2-429E-4291-802B-D981B497822D}"/>
              </a:ext>
            </a:extLst>
          </p:cNvPr>
          <p:cNvPicPr>
            <a:picLocks noChangeAspect="1"/>
          </p:cNvPicPr>
          <p:nvPr/>
        </p:nvPicPr>
        <p:blipFill>
          <a:blip r:embed="rId4"/>
          <a:stretch>
            <a:fillRect/>
          </a:stretch>
        </p:blipFill>
        <p:spPr>
          <a:xfrm>
            <a:off x="287152" y="1173257"/>
            <a:ext cx="5694577" cy="5612263"/>
          </a:xfrm>
          <a:prstGeom prst="rect">
            <a:avLst/>
          </a:prstGeom>
        </p:spPr>
      </p:pic>
      <p:sp>
        <p:nvSpPr>
          <p:cNvPr id="12" name="TextBox 11">
            <a:extLst>
              <a:ext uri="{FF2B5EF4-FFF2-40B4-BE49-F238E27FC236}">
                <a16:creationId xmlns:a16="http://schemas.microsoft.com/office/drawing/2014/main" id="{FBB5F38C-20DA-4BF9-9F14-2FC083DDB779}"/>
              </a:ext>
            </a:extLst>
          </p:cNvPr>
          <p:cNvSpPr txBox="1"/>
          <p:nvPr/>
        </p:nvSpPr>
        <p:spPr>
          <a:xfrm>
            <a:off x="4185409" y="6478831"/>
            <a:ext cx="2924175" cy="338554"/>
          </a:xfrm>
          <a:prstGeom prst="rect">
            <a:avLst/>
          </a:prstGeom>
          <a:noFill/>
        </p:spPr>
        <p:txBody>
          <a:bodyPr wrap="square" rtlCol="0">
            <a:spAutoFit/>
          </a:bodyPr>
          <a:lstStyle/>
          <a:p>
            <a:pPr algn="ctr"/>
            <a:r>
              <a:rPr lang="en-US" sz="1600" dirty="0">
                <a:solidFill>
                  <a:schemeClr val="bg1"/>
                </a:solidFill>
                <a:latin typeface="Montserrat SemiBold" panose="00000700000000000000" pitchFamily="2" charset="0"/>
                <a:ea typeface="Open Sans" panose="020B0606030504020204" pitchFamily="34" charset="0"/>
                <a:cs typeface="Open Sans" panose="020B0606030504020204" pitchFamily="34" charset="0"/>
              </a:rPr>
              <a:t>8</a:t>
            </a:r>
          </a:p>
        </p:txBody>
      </p:sp>
    </p:spTree>
    <p:extLst>
      <p:ext uri="{BB962C8B-B14F-4D97-AF65-F5344CB8AC3E}">
        <p14:creationId xmlns:p14="http://schemas.microsoft.com/office/powerpoint/2010/main" val="2192543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47" name="Graphic 46">
            <a:extLst>
              <a:ext uri="{FF2B5EF4-FFF2-40B4-BE49-F238E27FC236}">
                <a16:creationId xmlns:a16="http://schemas.microsoft.com/office/drawing/2014/main" id="{DBD69E90-4C9B-494A-8729-99595961DEB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5400000" flipH="1">
            <a:off x="0" y="0"/>
            <a:ext cx="927099" cy="927099"/>
          </a:xfrm>
          <a:prstGeom prst="rect">
            <a:avLst/>
          </a:prstGeom>
        </p:spPr>
      </p:pic>
      <p:sp>
        <p:nvSpPr>
          <p:cNvPr id="37" name="TextBox 36">
            <a:extLst>
              <a:ext uri="{FF2B5EF4-FFF2-40B4-BE49-F238E27FC236}">
                <a16:creationId xmlns:a16="http://schemas.microsoft.com/office/drawing/2014/main" id="{9DD6B23A-1715-4B04-9A1C-D953BD3917BD}"/>
              </a:ext>
            </a:extLst>
          </p:cNvPr>
          <p:cNvSpPr txBox="1"/>
          <p:nvPr/>
        </p:nvSpPr>
        <p:spPr>
          <a:xfrm>
            <a:off x="6096000" y="360596"/>
            <a:ext cx="5301408" cy="707886"/>
          </a:xfrm>
          <a:prstGeom prst="rect">
            <a:avLst/>
          </a:prstGeom>
          <a:noFill/>
        </p:spPr>
        <p:txBody>
          <a:bodyPr wrap="square" rtlCol="0">
            <a:spAutoFit/>
          </a:bodyPr>
          <a:lstStyle/>
          <a:p>
            <a:pPr algn="r" rtl="1"/>
            <a:r>
              <a:rPr lang="fa-IR" sz="4000" b="1" dirty="0">
                <a:solidFill>
                  <a:srgbClr val="228CC1"/>
                </a:solidFill>
              </a:rPr>
              <a:t>ایده نو برای قفل های هوشمند</a:t>
            </a:r>
            <a:endParaRPr lang="fa-IR" sz="4000" dirty="0">
              <a:solidFill>
                <a:schemeClr val="bg1"/>
              </a:solidFill>
            </a:endParaRPr>
          </a:p>
        </p:txBody>
      </p:sp>
      <p:grpSp>
        <p:nvGrpSpPr>
          <p:cNvPr id="38" name="Graphic 19">
            <a:extLst>
              <a:ext uri="{FF2B5EF4-FFF2-40B4-BE49-F238E27FC236}">
                <a16:creationId xmlns:a16="http://schemas.microsoft.com/office/drawing/2014/main" id="{3A0251D1-3F89-4A05-88CE-FAC023EC078D}"/>
              </a:ext>
            </a:extLst>
          </p:cNvPr>
          <p:cNvGrpSpPr/>
          <p:nvPr/>
        </p:nvGrpSpPr>
        <p:grpSpPr>
          <a:xfrm>
            <a:off x="11397408" y="573722"/>
            <a:ext cx="353377" cy="353377"/>
            <a:chOff x="11233875" y="520724"/>
            <a:chExt cx="353377" cy="353377"/>
          </a:xfrm>
          <a:solidFill>
            <a:schemeClr val="bg1"/>
          </a:solidFill>
        </p:grpSpPr>
        <p:sp>
          <p:nvSpPr>
            <p:cNvPr id="39" name="Freeform: Shape 38">
              <a:extLst>
                <a:ext uri="{FF2B5EF4-FFF2-40B4-BE49-F238E27FC236}">
                  <a16:creationId xmlns:a16="http://schemas.microsoft.com/office/drawing/2014/main" id="{EBD96DD1-00E5-49BB-9E8B-947AA87FF804}"/>
                </a:ext>
              </a:extLst>
            </p:cNvPr>
            <p:cNvSpPr/>
            <p:nvPr/>
          </p:nvSpPr>
          <p:spPr>
            <a:xfrm>
              <a:off x="11233875" y="582636"/>
              <a:ext cx="51435" cy="230505"/>
            </a:xfrm>
            <a:custGeom>
              <a:avLst/>
              <a:gdLst>
                <a:gd name="connsiteX0" fmla="*/ 25718 w 51435"/>
                <a:gd name="connsiteY0" fmla="*/ 0 h 230505"/>
                <a:gd name="connsiteX1" fmla="*/ 0 w 51435"/>
                <a:gd name="connsiteY1" fmla="*/ 25717 h 230505"/>
                <a:gd name="connsiteX2" fmla="*/ 0 w 51435"/>
                <a:gd name="connsiteY2" fmla="*/ 204788 h 230505"/>
                <a:gd name="connsiteX3" fmla="*/ 25718 w 51435"/>
                <a:gd name="connsiteY3" fmla="*/ 230505 h 230505"/>
                <a:gd name="connsiteX4" fmla="*/ 51435 w 51435"/>
                <a:gd name="connsiteY4" fmla="*/ 204788 h 230505"/>
                <a:gd name="connsiteX5" fmla="*/ 51435 w 51435"/>
                <a:gd name="connsiteY5" fmla="*/ 25717 h 230505"/>
                <a:gd name="connsiteX6" fmla="*/ 25718 w 51435"/>
                <a:gd name="connsiteY6" fmla="*/ 0 h 230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5" h="230505">
                  <a:moveTo>
                    <a:pt x="25718" y="0"/>
                  </a:moveTo>
                  <a:cubicBezTo>
                    <a:pt x="11430" y="0"/>
                    <a:pt x="0" y="11430"/>
                    <a:pt x="0" y="25717"/>
                  </a:cubicBezTo>
                  <a:lnTo>
                    <a:pt x="0" y="204788"/>
                  </a:lnTo>
                  <a:cubicBezTo>
                    <a:pt x="0" y="219075"/>
                    <a:pt x="11430" y="230505"/>
                    <a:pt x="25718" y="230505"/>
                  </a:cubicBezTo>
                  <a:cubicBezTo>
                    <a:pt x="40005" y="230505"/>
                    <a:pt x="51435" y="219075"/>
                    <a:pt x="51435" y="204788"/>
                  </a:cubicBezTo>
                  <a:lnTo>
                    <a:pt x="51435" y="25717"/>
                  </a:lnTo>
                  <a:cubicBezTo>
                    <a:pt x="51435" y="11430"/>
                    <a:pt x="40005" y="0"/>
                    <a:pt x="25718" y="0"/>
                  </a:cubicBezTo>
                  <a:close/>
                </a:path>
              </a:pathLst>
            </a:custGeom>
            <a:grpFill/>
            <a:ln w="9525" cap="flat">
              <a:noFill/>
              <a:prstDash val="solid"/>
              <a:miter/>
            </a:ln>
          </p:spPr>
          <p:txBody>
            <a:bodyPr rtlCol="0" anchor="ctr"/>
            <a:lstStyle/>
            <a:p>
              <a:endParaRPr lang="en-ID"/>
            </a:p>
          </p:txBody>
        </p:sp>
        <p:sp>
          <p:nvSpPr>
            <p:cNvPr id="40" name="Freeform: Shape 39">
              <a:extLst>
                <a:ext uri="{FF2B5EF4-FFF2-40B4-BE49-F238E27FC236}">
                  <a16:creationId xmlns:a16="http://schemas.microsoft.com/office/drawing/2014/main" id="{53601823-B9FB-42CA-AAD7-F6877053811D}"/>
                </a:ext>
              </a:extLst>
            </p:cNvPr>
            <p:cNvSpPr/>
            <p:nvPr/>
          </p:nvSpPr>
          <p:spPr>
            <a:xfrm>
              <a:off x="11434852" y="582636"/>
              <a:ext cx="51434" cy="230505"/>
            </a:xfrm>
            <a:custGeom>
              <a:avLst/>
              <a:gdLst>
                <a:gd name="connsiteX0" fmla="*/ 25717 w 51434"/>
                <a:gd name="connsiteY0" fmla="*/ 0 h 230505"/>
                <a:gd name="connsiteX1" fmla="*/ 0 w 51434"/>
                <a:gd name="connsiteY1" fmla="*/ 25717 h 230505"/>
                <a:gd name="connsiteX2" fmla="*/ 0 w 51434"/>
                <a:gd name="connsiteY2" fmla="*/ 204788 h 230505"/>
                <a:gd name="connsiteX3" fmla="*/ 25717 w 51434"/>
                <a:gd name="connsiteY3" fmla="*/ 230505 h 230505"/>
                <a:gd name="connsiteX4" fmla="*/ 51435 w 51434"/>
                <a:gd name="connsiteY4" fmla="*/ 204788 h 230505"/>
                <a:gd name="connsiteX5" fmla="*/ 51435 w 51434"/>
                <a:gd name="connsiteY5" fmla="*/ 25717 h 230505"/>
                <a:gd name="connsiteX6" fmla="*/ 25717 w 51434"/>
                <a:gd name="connsiteY6" fmla="*/ 0 h 230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4" h="230505">
                  <a:moveTo>
                    <a:pt x="25717" y="0"/>
                  </a:moveTo>
                  <a:cubicBezTo>
                    <a:pt x="11430" y="0"/>
                    <a:pt x="0" y="11430"/>
                    <a:pt x="0" y="25717"/>
                  </a:cubicBezTo>
                  <a:lnTo>
                    <a:pt x="0" y="204788"/>
                  </a:lnTo>
                  <a:cubicBezTo>
                    <a:pt x="0" y="219075"/>
                    <a:pt x="11430" y="230505"/>
                    <a:pt x="25717" y="230505"/>
                  </a:cubicBezTo>
                  <a:cubicBezTo>
                    <a:pt x="40005" y="230505"/>
                    <a:pt x="51435" y="219075"/>
                    <a:pt x="51435" y="204788"/>
                  </a:cubicBezTo>
                  <a:lnTo>
                    <a:pt x="51435" y="25717"/>
                  </a:lnTo>
                  <a:cubicBezTo>
                    <a:pt x="51435" y="11430"/>
                    <a:pt x="40005" y="0"/>
                    <a:pt x="25717" y="0"/>
                  </a:cubicBezTo>
                  <a:close/>
                </a:path>
              </a:pathLst>
            </a:custGeom>
            <a:grpFill/>
            <a:ln w="9525" cap="flat">
              <a:noFill/>
              <a:prstDash val="solid"/>
              <a:miter/>
            </a:ln>
          </p:spPr>
          <p:txBody>
            <a:bodyPr rtlCol="0" anchor="ctr"/>
            <a:lstStyle/>
            <a:p>
              <a:endParaRPr lang="en-ID"/>
            </a:p>
          </p:txBody>
        </p:sp>
        <p:sp>
          <p:nvSpPr>
            <p:cNvPr id="45" name="Freeform: Shape 44">
              <a:extLst>
                <a:ext uri="{FF2B5EF4-FFF2-40B4-BE49-F238E27FC236}">
                  <a16:creationId xmlns:a16="http://schemas.microsoft.com/office/drawing/2014/main" id="{D5999786-E562-4417-B839-7B2846BAB86C}"/>
                </a:ext>
              </a:extLst>
            </p:cNvPr>
            <p:cNvSpPr/>
            <p:nvPr/>
          </p:nvSpPr>
          <p:spPr>
            <a:xfrm>
              <a:off x="11535817" y="630261"/>
              <a:ext cx="51434" cy="134302"/>
            </a:xfrm>
            <a:custGeom>
              <a:avLst/>
              <a:gdLst>
                <a:gd name="connsiteX0" fmla="*/ 25718 w 51434"/>
                <a:gd name="connsiteY0" fmla="*/ 0 h 134302"/>
                <a:gd name="connsiteX1" fmla="*/ 0 w 51434"/>
                <a:gd name="connsiteY1" fmla="*/ 25717 h 134302"/>
                <a:gd name="connsiteX2" fmla="*/ 0 w 51434"/>
                <a:gd name="connsiteY2" fmla="*/ 108585 h 134302"/>
                <a:gd name="connsiteX3" fmla="*/ 25718 w 51434"/>
                <a:gd name="connsiteY3" fmla="*/ 134303 h 134302"/>
                <a:gd name="connsiteX4" fmla="*/ 51435 w 51434"/>
                <a:gd name="connsiteY4" fmla="*/ 108585 h 134302"/>
                <a:gd name="connsiteX5" fmla="*/ 51435 w 51434"/>
                <a:gd name="connsiteY5" fmla="*/ 25717 h 134302"/>
                <a:gd name="connsiteX6" fmla="*/ 25718 w 51434"/>
                <a:gd name="connsiteY6" fmla="*/ 0 h 13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4" h="134302">
                  <a:moveTo>
                    <a:pt x="25718" y="0"/>
                  </a:moveTo>
                  <a:cubicBezTo>
                    <a:pt x="11430" y="0"/>
                    <a:pt x="0" y="11430"/>
                    <a:pt x="0" y="25717"/>
                  </a:cubicBezTo>
                  <a:lnTo>
                    <a:pt x="0" y="108585"/>
                  </a:lnTo>
                  <a:cubicBezTo>
                    <a:pt x="0" y="122873"/>
                    <a:pt x="11430" y="134303"/>
                    <a:pt x="25718" y="134303"/>
                  </a:cubicBezTo>
                  <a:cubicBezTo>
                    <a:pt x="40005" y="134303"/>
                    <a:pt x="51435" y="122873"/>
                    <a:pt x="51435" y="108585"/>
                  </a:cubicBezTo>
                  <a:lnTo>
                    <a:pt x="51435" y="25717"/>
                  </a:lnTo>
                  <a:cubicBezTo>
                    <a:pt x="51435" y="11430"/>
                    <a:pt x="40005" y="0"/>
                    <a:pt x="25718" y="0"/>
                  </a:cubicBezTo>
                  <a:close/>
                </a:path>
              </a:pathLst>
            </a:custGeom>
            <a:grpFill/>
            <a:ln w="9525" cap="flat">
              <a:noFill/>
              <a:prstDash val="solid"/>
              <a:miter/>
            </a:ln>
          </p:spPr>
          <p:txBody>
            <a:bodyPr rtlCol="0" anchor="ctr"/>
            <a:lstStyle/>
            <a:p>
              <a:endParaRPr lang="en-ID"/>
            </a:p>
          </p:txBody>
        </p:sp>
        <p:sp>
          <p:nvSpPr>
            <p:cNvPr id="49" name="Freeform: Shape 48">
              <a:extLst>
                <a:ext uri="{FF2B5EF4-FFF2-40B4-BE49-F238E27FC236}">
                  <a16:creationId xmlns:a16="http://schemas.microsoft.com/office/drawing/2014/main" id="{311F18D7-C522-485A-8C9C-19D0FB79A93D}"/>
                </a:ext>
              </a:extLst>
            </p:cNvPr>
            <p:cNvSpPr/>
            <p:nvPr/>
          </p:nvSpPr>
          <p:spPr>
            <a:xfrm>
              <a:off x="11334840" y="520724"/>
              <a:ext cx="51434" cy="353377"/>
            </a:xfrm>
            <a:custGeom>
              <a:avLst/>
              <a:gdLst>
                <a:gd name="connsiteX0" fmla="*/ 25717 w 51434"/>
                <a:gd name="connsiteY0" fmla="*/ 0 h 353377"/>
                <a:gd name="connsiteX1" fmla="*/ 0 w 51434"/>
                <a:gd name="connsiteY1" fmla="*/ 25718 h 353377"/>
                <a:gd name="connsiteX2" fmla="*/ 0 w 51434"/>
                <a:gd name="connsiteY2" fmla="*/ 327660 h 353377"/>
                <a:gd name="connsiteX3" fmla="*/ 25717 w 51434"/>
                <a:gd name="connsiteY3" fmla="*/ 353378 h 353377"/>
                <a:gd name="connsiteX4" fmla="*/ 51435 w 51434"/>
                <a:gd name="connsiteY4" fmla="*/ 327660 h 353377"/>
                <a:gd name="connsiteX5" fmla="*/ 51435 w 51434"/>
                <a:gd name="connsiteY5" fmla="*/ 25718 h 353377"/>
                <a:gd name="connsiteX6" fmla="*/ 25717 w 51434"/>
                <a:gd name="connsiteY6" fmla="*/ 0 h 353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34" h="353377">
                  <a:moveTo>
                    <a:pt x="25717" y="0"/>
                  </a:moveTo>
                  <a:cubicBezTo>
                    <a:pt x="11430" y="0"/>
                    <a:pt x="0" y="11430"/>
                    <a:pt x="0" y="25718"/>
                  </a:cubicBezTo>
                  <a:lnTo>
                    <a:pt x="0" y="327660"/>
                  </a:lnTo>
                  <a:cubicBezTo>
                    <a:pt x="0" y="341948"/>
                    <a:pt x="11430" y="353378"/>
                    <a:pt x="25717" y="353378"/>
                  </a:cubicBezTo>
                  <a:cubicBezTo>
                    <a:pt x="40005" y="353378"/>
                    <a:pt x="51435" y="341948"/>
                    <a:pt x="51435" y="327660"/>
                  </a:cubicBezTo>
                  <a:lnTo>
                    <a:pt x="51435" y="25718"/>
                  </a:lnTo>
                  <a:cubicBezTo>
                    <a:pt x="51435" y="11430"/>
                    <a:pt x="39052" y="0"/>
                    <a:pt x="25717" y="0"/>
                  </a:cubicBezTo>
                  <a:close/>
                </a:path>
              </a:pathLst>
            </a:custGeom>
            <a:grpFill/>
            <a:ln w="9525" cap="flat">
              <a:noFill/>
              <a:prstDash val="solid"/>
              <a:miter/>
            </a:ln>
          </p:spPr>
          <p:txBody>
            <a:bodyPr rtlCol="0" anchor="ctr"/>
            <a:lstStyle/>
            <a:p>
              <a:endParaRPr lang="en-ID"/>
            </a:p>
          </p:txBody>
        </p:sp>
      </p:grpSp>
      <p:sp>
        <p:nvSpPr>
          <p:cNvPr id="10" name="Rectangle: Top Corners Rounded 9">
            <a:extLst>
              <a:ext uri="{FF2B5EF4-FFF2-40B4-BE49-F238E27FC236}">
                <a16:creationId xmlns:a16="http://schemas.microsoft.com/office/drawing/2014/main" id="{F09CDB03-13D6-4F94-9829-3AD24A3AE96D}"/>
              </a:ext>
            </a:extLst>
          </p:cNvPr>
          <p:cNvSpPr/>
          <p:nvPr/>
        </p:nvSpPr>
        <p:spPr>
          <a:xfrm>
            <a:off x="771525" y="1619250"/>
            <a:ext cx="10625883" cy="5238750"/>
          </a:xfrm>
          <a:prstGeom prst="round2SameRect">
            <a:avLst/>
          </a:prstGeom>
          <a:solidFill>
            <a:srgbClr val="767171"/>
          </a:solidFill>
          <a:ln>
            <a:solidFill>
              <a:srgbClr val="767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4D54E10-106D-492D-9270-8DDE816025D9}"/>
              </a:ext>
            </a:extLst>
          </p:cNvPr>
          <p:cNvSpPr txBox="1"/>
          <p:nvPr/>
        </p:nvSpPr>
        <p:spPr>
          <a:xfrm>
            <a:off x="1495425" y="2142415"/>
            <a:ext cx="9420225" cy="3365024"/>
          </a:xfrm>
          <a:prstGeom prst="rect">
            <a:avLst/>
          </a:prstGeom>
          <a:noFill/>
        </p:spPr>
        <p:txBody>
          <a:bodyPr wrap="square" rtlCol="0">
            <a:spAutoFit/>
          </a:bodyPr>
          <a:lstStyle/>
          <a:p>
            <a:pPr algn="ctr" rtl="1">
              <a:lnSpc>
                <a:spcPct val="150000"/>
              </a:lnSpc>
            </a:pPr>
            <a:r>
              <a:rPr lang="fa-IR" b="1" i="0" dirty="0">
                <a:solidFill>
                  <a:schemeClr val="bg1"/>
                </a:solidFill>
                <a:effectLst/>
                <a:latin typeface="iranyekan"/>
              </a:rPr>
              <a:t>سیستم تشخیص حرکت</a:t>
            </a:r>
          </a:p>
          <a:p>
            <a:pPr algn="r" rtl="1">
              <a:lnSpc>
                <a:spcPct val="150000"/>
              </a:lnSpc>
            </a:pPr>
            <a:r>
              <a:rPr lang="fa-IR" b="0" i="0" dirty="0">
                <a:solidFill>
                  <a:schemeClr val="bg1"/>
                </a:solidFill>
                <a:effectLst/>
                <a:latin typeface="iranyekan"/>
              </a:rPr>
              <a:t>سیستم تشخیص حرکت در یک قفل هوشمند می ‌تواند به صورت دستگاه‌ های </a:t>
            </a:r>
            <a:r>
              <a:rPr lang="fa-IR" b="0" i="0" dirty="0" err="1">
                <a:solidFill>
                  <a:schemeClr val="bg1"/>
                </a:solidFill>
                <a:effectLst/>
                <a:latin typeface="iranyekan"/>
              </a:rPr>
              <a:t>حسگر</a:t>
            </a:r>
            <a:r>
              <a:rPr lang="fa-IR" b="0" i="0" dirty="0">
                <a:solidFill>
                  <a:schemeClr val="bg1"/>
                </a:solidFill>
                <a:effectLst/>
                <a:latin typeface="iranyekan"/>
              </a:rPr>
              <a:t> حرکت باشد که قادر به تشخیص </a:t>
            </a:r>
            <a:r>
              <a:rPr lang="fa-IR" b="0" i="0" dirty="0" err="1">
                <a:solidFill>
                  <a:schemeClr val="bg1"/>
                </a:solidFill>
                <a:effectLst/>
                <a:latin typeface="iranyekan"/>
              </a:rPr>
              <a:t>حرکت‌های</a:t>
            </a:r>
            <a:r>
              <a:rPr lang="fa-IR" b="0" i="0" dirty="0">
                <a:solidFill>
                  <a:schemeClr val="bg1"/>
                </a:solidFill>
                <a:effectLst/>
                <a:latin typeface="iranyekan"/>
              </a:rPr>
              <a:t> ناخواسته در محیط مورد نظر هستند. این دستگاه ‌ها معمولاً از </a:t>
            </a:r>
            <a:r>
              <a:rPr lang="fa-IR" b="0" i="0" dirty="0" err="1">
                <a:solidFill>
                  <a:schemeClr val="bg1"/>
                </a:solidFill>
                <a:effectLst/>
                <a:latin typeface="iranyekan"/>
              </a:rPr>
              <a:t>سنسور</a:t>
            </a:r>
            <a:r>
              <a:rPr lang="fa-IR" b="0" i="0" dirty="0">
                <a:solidFill>
                  <a:schemeClr val="bg1"/>
                </a:solidFill>
                <a:effectLst/>
                <a:latin typeface="iranyekan"/>
              </a:rPr>
              <a:t> های مختلفی مانند </a:t>
            </a:r>
            <a:r>
              <a:rPr lang="fa-IR" b="0" i="0" dirty="0" err="1">
                <a:solidFill>
                  <a:schemeClr val="bg1"/>
                </a:solidFill>
                <a:effectLst/>
                <a:latin typeface="iranyekan"/>
              </a:rPr>
              <a:t>اولتراسونیک</a:t>
            </a:r>
            <a:r>
              <a:rPr lang="fa-IR" b="0" i="0" dirty="0">
                <a:solidFill>
                  <a:schemeClr val="bg1"/>
                </a:solidFill>
                <a:effectLst/>
                <a:latin typeface="iranyekan"/>
              </a:rPr>
              <a:t>، حرارتی یا </a:t>
            </a:r>
            <a:r>
              <a:rPr lang="fa-IR" b="0" i="0" dirty="0" err="1">
                <a:solidFill>
                  <a:schemeClr val="bg1"/>
                </a:solidFill>
                <a:effectLst/>
                <a:latin typeface="iranyekan"/>
              </a:rPr>
              <a:t>اپتیکال</a:t>
            </a:r>
            <a:r>
              <a:rPr lang="fa-IR" b="0" i="0" dirty="0">
                <a:solidFill>
                  <a:schemeClr val="bg1"/>
                </a:solidFill>
                <a:effectLst/>
                <a:latin typeface="iranyekan"/>
              </a:rPr>
              <a:t> برای تشخیص حرکت استفاده می ‌کنند.</a:t>
            </a:r>
          </a:p>
          <a:p>
            <a:pPr algn="r" rtl="1">
              <a:lnSpc>
                <a:spcPct val="150000"/>
              </a:lnSpc>
            </a:pPr>
            <a:r>
              <a:rPr lang="fa-IR" b="0" i="0" dirty="0">
                <a:solidFill>
                  <a:schemeClr val="bg1"/>
                </a:solidFill>
                <a:effectLst/>
                <a:latin typeface="iranyekan"/>
              </a:rPr>
              <a:t>وقتی که یک حرکت ناخواسته تشخیص داده می ‌شود، سیستم قفل هوشمند می ‌تواند به چندین روش عمل کند. به عنوان مثال، قفل می ‌تواند به صورت خودکار قفل شود و یا به کاربر یک هشدار ارسال کند تا اقدامات لازم را انجام دهد. همچنین، این سیستم </a:t>
            </a:r>
            <a:r>
              <a:rPr lang="fa-IR" b="0" i="0" dirty="0" err="1">
                <a:solidFill>
                  <a:schemeClr val="bg1"/>
                </a:solidFill>
                <a:effectLst/>
                <a:latin typeface="iranyekan"/>
              </a:rPr>
              <a:t>می‌تواند</a:t>
            </a:r>
            <a:r>
              <a:rPr lang="fa-IR" b="0" i="0" dirty="0">
                <a:solidFill>
                  <a:schemeClr val="bg1"/>
                </a:solidFill>
                <a:effectLst/>
                <a:latin typeface="iranyekan"/>
              </a:rPr>
              <a:t> به یک سامانه امنیتی متصل شده و اطلاعات را به آن ارسال کند تا برای اقدامات بعدی اقدام شود.</a:t>
            </a:r>
          </a:p>
          <a:p>
            <a:pPr algn="r" rtl="1">
              <a:lnSpc>
                <a:spcPct val="150000"/>
              </a:lnSpc>
            </a:pPr>
            <a:r>
              <a:rPr lang="fa-IR" b="0" i="0" dirty="0">
                <a:solidFill>
                  <a:schemeClr val="bg1"/>
                </a:solidFill>
                <a:effectLst/>
                <a:latin typeface="iranyekan"/>
              </a:rPr>
              <a:t>با استفاده از سیستم تشخیص حرکت، قفل هوشمند می ‌تواند بهبود امنیت محیط و جلوگیری از دسترسی غیرمجاز را فراهم کند.</a:t>
            </a:r>
            <a:endParaRPr lang="en-US" dirty="0">
              <a:solidFill>
                <a:schemeClr val="bg1"/>
              </a:solidFill>
              <a:latin typeface="Arial" panose="020B0604020202020204" pitchFamily="34" charset="0"/>
            </a:endParaRPr>
          </a:p>
        </p:txBody>
      </p:sp>
      <p:sp>
        <p:nvSpPr>
          <p:cNvPr id="13" name="TextBox 12">
            <a:extLst>
              <a:ext uri="{FF2B5EF4-FFF2-40B4-BE49-F238E27FC236}">
                <a16:creationId xmlns:a16="http://schemas.microsoft.com/office/drawing/2014/main" id="{4E8299FA-9A12-4F29-BF65-5AF27A0C75B1}"/>
              </a:ext>
            </a:extLst>
          </p:cNvPr>
          <p:cNvSpPr txBox="1"/>
          <p:nvPr/>
        </p:nvSpPr>
        <p:spPr>
          <a:xfrm>
            <a:off x="4185409" y="6478831"/>
            <a:ext cx="2924175" cy="338554"/>
          </a:xfrm>
          <a:prstGeom prst="rect">
            <a:avLst/>
          </a:prstGeom>
          <a:noFill/>
        </p:spPr>
        <p:txBody>
          <a:bodyPr wrap="square" rtlCol="0">
            <a:spAutoFit/>
          </a:bodyPr>
          <a:lstStyle/>
          <a:p>
            <a:pPr algn="ctr"/>
            <a:r>
              <a:rPr lang="en-US" sz="1600" dirty="0">
                <a:solidFill>
                  <a:schemeClr val="bg1"/>
                </a:solidFill>
                <a:latin typeface="Montserrat SemiBold" panose="00000700000000000000" pitchFamily="2" charset="0"/>
                <a:ea typeface="Open Sans" panose="020B0606030504020204" pitchFamily="34" charset="0"/>
                <a:cs typeface="Open Sans" panose="020B0606030504020204" pitchFamily="34" charset="0"/>
              </a:rPr>
              <a:t>9</a:t>
            </a:r>
          </a:p>
        </p:txBody>
      </p:sp>
    </p:spTree>
    <p:extLst>
      <p:ext uri="{BB962C8B-B14F-4D97-AF65-F5344CB8AC3E}">
        <p14:creationId xmlns:p14="http://schemas.microsoft.com/office/powerpoint/2010/main" val="806991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theme/theme1.xml><?xml version="1.0" encoding="utf-8"?>
<a:theme xmlns:a="http://schemas.openxmlformats.org/drawingml/2006/main" name="Office Theme">
  <a:themeElements>
    <a:clrScheme name="Custom 23">
      <a:dk1>
        <a:sysClr val="windowText" lastClr="000000"/>
      </a:dk1>
      <a:lt1>
        <a:sysClr val="window" lastClr="FFFFFF"/>
      </a:lt1>
      <a:dk2>
        <a:srgbClr val="44546A"/>
      </a:dk2>
      <a:lt2>
        <a:srgbClr val="E7E6E6"/>
      </a:lt2>
      <a:accent1>
        <a:srgbClr val="112C51"/>
      </a:accent1>
      <a:accent2>
        <a:srgbClr val="22608F"/>
      </a:accent2>
      <a:accent3>
        <a:srgbClr val="1A96D4"/>
      </a:accent3>
      <a:accent4>
        <a:srgbClr val="587597"/>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1597</TotalTime>
  <Words>3271</Words>
  <Application>Microsoft Office PowerPoint</Application>
  <PresentationFormat>Widescreen</PresentationFormat>
  <Paragraphs>212</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iranyekan</vt:lpstr>
      <vt:lpstr>Montserrat Bold</vt:lpstr>
      <vt:lpstr>Montserrat SemiBold</vt:lpstr>
      <vt:lpstr>Open Sans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Maulidianta</dc:creator>
  <cp:lastModifiedBy>Hadis Ashrafi</cp:lastModifiedBy>
  <cp:revision>43</cp:revision>
  <dcterms:created xsi:type="dcterms:W3CDTF">2023-01-08T04:00:06Z</dcterms:created>
  <dcterms:modified xsi:type="dcterms:W3CDTF">2023-12-28T18:57:47Z</dcterms:modified>
</cp:coreProperties>
</file>