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8" d="100"/>
          <a:sy n="78" d="100"/>
        </p:scale>
        <p:origin x="-158" y="25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7791C6-4768-4DA1-B396-A04151822ECA}" type="datetimeFigureOut">
              <a:rPr lang="en-US" smtClean="0"/>
              <a:t>11/23/2018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44C1F2-9BF0-40A6-8F32-1575D777F63D}" type="slidenum">
              <a:rPr lang="en-US" smtClean="0"/>
              <a:t>‹#›</a:t>
            </a:fld>
            <a:endParaRPr lang="en-US"/>
          </a:p>
        </p:txBody>
      </p:sp>
    </p:spTree>
    <p:extLst>
      <p:ext uri="{BB962C8B-B14F-4D97-AF65-F5344CB8AC3E}">
        <p14:creationId xmlns:p14="http://schemas.microsoft.com/office/powerpoint/2010/main" val="3882805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1C703CF-445B-41DC-B623-5928B1EAFD34}" type="datetimeFigureOut">
              <a:rPr lang="en-US" smtClean="0"/>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104D8F7-A9B2-43C4-89AA-2906EC6E5AA5}" type="slidenum">
              <a:rPr lang="en-US" smtClean="0"/>
              <a:t>‹#›</a:t>
            </a:fld>
            <a:endParaRPr lang="en-US"/>
          </a:p>
        </p:txBody>
      </p:sp>
    </p:spTree>
    <p:extLst>
      <p:ext uri="{BB962C8B-B14F-4D97-AF65-F5344CB8AC3E}">
        <p14:creationId xmlns:p14="http://schemas.microsoft.com/office/powerpoint/2010/main" val="1133345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C703CF-445B-41DC-B623-5928B1EAFD34}" type="datetimeFigureOut">
              <a:rPr lang="en-US" smtClean="0"/>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4D8F7-A9B2-43C4-89AA-2906EC6E5AA5}" type="slidenum">
              <a:rPr lang="en-US" smtClean="0"/>
              <a:t>‹#›</a:t>
            </a:fld>
            <a:endParaRPr lang="en-US"/>
          </a:p>
        </p:txBody>
      </p:sp>
    </p:spTree>
    <p:extLst>
      <p:ext uri="{BB962C8B-B14F-4D97-AF65-F5344CB8AC3E}">
        <p14:creationId xmlns:p14="http://schemas.microsoft.com/office/powerpoint/2010/main" val="4016322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C703CF-445B-41DC-B623-5928B1EAFD34}" type="datetimeFigureOut">
              <a:rPr lang="en-US" smtClean="0"/>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4D8F7-A9B2-43C4-89AA-2906EC6E5AA5}" type="slidenum">
              <a:rPr lang="en-US" smtClean="0"/>
              <a:t>‹#›</a:t>
            </a:fld>
            <a:endParaRPr lang="en-US"/>
          </a:p>
        </p:txBody>
      </p:sp>
    </p:spTree>
    <p:extLst>
      <p:ext uri="{BB962C8B-B14F-4D97-AF65-F5344CB8AC3E}">
        <p14:creationId xmlns:p14="http://schemas.microsoft.com/office/powerpoint/2010/main" val="305735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C703CF-445B-41DC-B623-5928B1EAFD34}" type="datetimeFigureOut">
              <a:rPr lang="en-US" smtClean="0"/>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4D8F7-A9B2-43C4-89AA-2906EC6E5AA5}" type="slidenum">
              <a:rPr lang="en-US" smtClean="0"/>
              <a:t>‹#›</a:t>
            </a:fld>
            <a:endParaRPr lang="en-US"/>
          </a:p>
        </p:txBody>
      </p:sp>
    </p:spTree>
    <p:extLst>
      <p:ext uri="{BB962C8B-B14F-4D97-AF65-F5344CB8AC3E}">
        <p14:creationId xmlns:p14="http://schemas.microsoft.com/office/powerpoint/2010/main" val="2502552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21C703CF-445B-41DC-B623-5928B1EAFD34}" type="datetimeFigureOut">
              <a:rPr lang="en-US" smtClean="0"/>
              <a:t>11/23/2018</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104D8F7-A9B2-43C4-89AA-2906EC6E5AA5}" type="slidenum">
              <a:rPr lang="en-US" smtClean="0"/>
              <a:t>‹#›</a:t>
            </a:fld>
            <a:endParaRPr lang="en-US"/>
          </a:p>
        </p:txBody>
      </p:sp>
    </p:spTree>
    <p:extLst>
      <p:ext uri="{BB962C8B-B14F-4D97-AF65-F5344CB8AC3E}">
        <p14:creationId xmlns:p14="http://schemas.microsoft.com/office/powerpoint/2010/main" val="298161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1C703CF-445B-41DC-B623-5928B1EAFD34}" type="datetimeFigureOut">
              <a:rPr lang="en-US" smtClean="0"/>
              <a:t>11/23/2018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04D8F7-A9B2-43C4-89AA-2906EC6E5AA5}" type="slidenum">
              <a:rPr lang="en-US" smtClean="0"/>
              <a:t>‹#›</a:t>
            </a:fld>
            <a:endParaRPr lang="en-US"/>
          </a:p>
        </p:txBody>
      </p:sp>
    </p:spTree>
    <p:extLst>
      <p:ext uri="{BB962C8B-B14F-4D97-AF65-F5344CB8AC3E}">
        <p14:creationId xmlns:p14="http://schemas.microsoft.com/office/powerpoint/2010/main" val="425417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1C703CF-445B-41DC-B623-5928B1EAFD34}" type="datetimeFigureOut">
              <a:rPr lang="en-US" smtClean="0"/>
              <a:t>11/23/2018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04D8F7-A9B2-43C4-89AA-2906EC6E5AA5}" type="slidenum">
              <a:rPr lang="en-US" smtClean="0"/>
              <a:t>‹#›</a:t>
            </a:fld>
            <a:endParaRPr lang="en-US"/>
          </a:p>
        </p:txBody>
      </p:sp>
    </p:spTree>
    <p:extLst>
      <p:ext uri="{BB962C8B-B14F-4D97-AF65-F5344CB8AC3E}">
        <p14:creationId xmlns:p14="http://schemas.microsoft.com/office/powerpoint/2010/main" val="2273417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1C703CF-445B-41DC-B623-5928B1EAFD34}" type="datetimeFigureOut">
              <a:rPr lang="en-US" smtClean="0"/>
              <a:t>11/23/2018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04D8F7-A9B2-43C4-89AA-2906EC6E5AA5}" type="slidenum">
              <a:rPr lang="en-US" smtClean="0"/>
              <a:t>‹#›</a:t>
            </a:fld>
            <a:endParaRPr lang="en-US"/>
          </a:p>
        </p:txBody>
      </p:sp>
    </p:spTree>
    <p:extLst>
      <p:ext uri="{BB962C8B-B14F-4D97-AF65-F5344CB8AC3E}">
        <p14:creationId xmlns:p14="http://schemas.microsoft.com/office/powerpoint/2010/main" val="428954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C703CF-445B-41DC-B623-5928B1EAFD34}" type="datetimeFigureOut">
              <a:rPr lang="en-US" smtClean="0"/>
              <a:t>11/23/2018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04D8F7-A9B2-43C4-89AA-2906EC6E5AA5}" type="slidenum">
              <a:rPr lang="en-US" smtClean="0"/>
              <a:t>‹#›</a:t>
            </a:fld>
            <a:endParaRPr lang="en-US"/>
          </a:p>
        </p:txBody>
      </p:sp>
    </p:spTree>
    <p:extLst>
      <p:ext uri="{BB962C8B-B14F-4D97-AF65-F5344CB8AC3E}">
        <p14:creationId xmlns:p14="http://schemas.microsoft.com/office/powerpoint/2010/main" val="1023078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C703CF-445B-41DC-B623-5928B1EAFD34}" type="datetimeFigureOut">
              <a:rPr lang="en-US" smtClean="0"/>
              <a:t>11/23/2018</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104D8F7-A9B2-43C4-89AA-2906EC6E5AA5}" type="slidenum">
              <a:rPr lang="en-US" smtClean="0"/>
              <a:t>‹#›</a:t>
            </a:fld>
            <a:endParaRPr lang="en-US"/>
          </a:p>
        </p:txBody>
      </p:sp>
    </p:spTree>
    <p:extLst>
      <p:ext uri="{BB962C8B-B14F-4D97-AF65-F5344CB8AC3E}">
        <p14:creationId xmlns:p14="http://schemas.microsoft.com/office/powerpoint/2010/main" val="147089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C703CF-445B-41DC-B623-5928B1EAFD34}" type="datetimeFigureOut">
              <a:rPr lang="en-US" smtClean="0"/>
              <a:t>11/23/2018</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104D8F7-A9B2-43C4-89AA-2906EC6E5AA5}" type="slidenum">
              <a:rPr lang="en-US" smtClean="0"/>
              <a:t>‹#›</a:t>
            </a:fld>
            <a:endParaRPr lang="en-US"/>
          </a:p>
        </p:txBody>
      </p:sp>
    </p:spTree>
    <p:extLst>
      <p:ext uri="{BB962C8B-B14F-4D97-AF65-F5344CB8AC3E}">
        <p14:creationId xmlns:p14="http://schemas.microsoft.com/office/powerpoint/2010/main" val="2360872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1C703CF-445B-41DC-B623-5928B1EAFD34}" type="datetimeFigureOut">
              <a:rPr lang="en-US" smtClean="0"/>
              <a:t>11/23/2018</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104D8F7-A9B2-43C4-89AA-2906EC6E5AA5}" type="slidenum">
              <a:rPr lang="en-US" smtClean="0"/>
              <a:t>‹#›</a:t>
            </a:fld>
            <a:endParaRPr lang="en-US"/>
          </a:p>
        </p:txBody>
      </p:sp>
    </p:spTree>
    <p:extLst>
      <p:ext uri="{BB962C8B-B14F-4D97-AF65-F5344CB8AC3E}">
        <p14:creationId xmlns:p14="http://schemas.microsoft.com/office/powerpoint/2010/main" val="89704992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docs.ansible.com/ansible/2.7/reference_appendices/config.htm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docs.ansible.com/ansible/latest/setup_module.htm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docs.ansible.com/ansible/latest/modules/setup_module.html#id4"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docs.ansible.com/ansible/latest/modules/modules_by_category.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9848" y="2135607"/>
            <a:ext cx="9966960" cy="1553254"/>
          </a:xfrm>
        </p:spPr>
        <p:txBody>
          <a:bodyPr/>
          <a:lstStyle/>
          <a:p>
            <a:r>
              <a:rPr lang="en-US" cap="none" dirty="0" smtClean="0">
                <a:solidFill>
                  <a:srgbClr val="002060"/>
                </a:solidFill>
                <a:latin typeface="Arial Rounded MT Bold" panose="020F0704030504030204" pitchFamily="34" charset="0"/>
              </a:rPr>
              <a:t>Ansible</a:t>
            </a:r>
            <a:endParaRPr lang="en-US" cap="none" dirty="0">
              <a:solidFill>
                <a:srgbClr val="002060"/>
              </a:solidFill>
              <a:latin typeface="Arial Rounded MT Bold" panose="020F0704030504030204" pitchFamily="34" charset="0"/>
            </a:endParaRPr>
          </a:p>
        </p:txBody>
      </p:sp>
      <p:sp>
        <p:nvSpPr>
          <p:cNvPr id="3" name="Subtitle 2"/>
          <p:cNvSpPr>
            <a:spLocks noGrp="1"/>
          </p:cNvSpPr>
          <p:nvPr>
            <p:ph type="subTitle" idx="1"/>
          </p:nvPr>
        </p:nvSpPr>
        <p:spPr>
          <a:xfrm>
            <a:off x="2007694" y="3248074"/>
            <a:ext cx="7891272" cy="1069848"/>
          </a:xfrm>
        </p:spPr>
        <p:txBody>
          <a:bodyPr/>
          <a:lstStyle/>
          <a:p>
            <a:r>
              <a:rPr lang="en-US" dirty="0">
                <a:solidFill>
                  <a:srgbClr val="C00000"/>
                </a:solidFill>
              </a:rPr>
              <a:t> </a:t>
            </a:r>
            <a:r>
              <a:rPr lang="en-US" dirty="0" smtClean="0">
                <a:solidFill>
                  <a:srgbClr val="C00000"/>
                </a:solidFill>
              </a:rPr>
              <a:t>                       </a:t>
            </a:r>
            <a:endParaRPr lang="en-US" dirty="0">
              <a:solidFill>
                <a:srgbClr val="C00000"/>
              </a:solidFill>
            </a:endParaRPr>
          </a:p>
        </p:txBody>
      </p:sp>
    </p:spTree>
    <p:extLst>
      <p:ext uri="{BB962C8B-B14F-4D97-AF65-F5344CB8AC3E}">
        <p14:creationId xmlns:p14="http://schemas.microsoft.com/office/powerpoint/2010/main" val="12158609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5022" y="671209"/>
            <a:ext cx="10116766" cy="5324535"/>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Name</a:t>
            </a:r>
          </a:p>
          <a:p>
            <a:r>
              <a:rPr lang="en-US" sz="2000" dirty="0">
                <a:latin typeface="Calibri" panose="020F0502020204030204" pitchFamily="34" charset="0"/>
                <a:cs typeface="Calibri" panose="020F0502020204030204" pitchFamily="34" charset="0"/>
              </a:rPr>
              <a:t>ansible-doc - show documentation on Ansible </a:t>
            </a:r>
            <a:r>
              <a:rPr lang="en-US" sz="2000" dirty="0">
                <a:latin typeface="Calibri" panose="020F0502020204030204" pitchFamily="34" charset="0"/>
                <a:cs typeface="Calibri" panose="020F0502020204030204" pitchFamily="34" charset="0"/>
              </a:rPr>
              <a:t>modules</a:t>
            </a:r>
          </a:p>
          <a:p>
            <a:endParaRPr lang="en-US" sz="2000"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Synopsis</a:t>
            </a:r>
          </a:p>
          <a:p>
            <a:r>
              <a:rPr lang="en-US" sz="2000" dirty="0">
                <a:latin typeface="Calibri" panose="020F0502020204030204" pitchFamily="34" charset="0"/>
                <a:cs typeface="Calibri" panose="020F0502020204030204" pitchFamily="34" charset="0"/>
              </a:rPr>
              <a:t>ansible-doc [-M </a:t>
            </a:r>
            <a:r>
              <a:rPr lang="en-US" sz="2000" dirty="0" err="1">
                <a:latin typeface="Calibri" panose="020F0502020204030204" pitchFamily="34" charset="0"/>
                <a:cs typeface="Calibri" panose="020F0502020204030204" pitchFamily="34" charset="0"/>
              </a:rPr>
              <a:t>module_path</a:t>
            </a:r>
            <a:r>
              <a:rPr lang="en-US" sz="2000" dirty="0">
                <a:latin typeface="Calibri" panose="020F0502020204030204" pitchFamily="34" charset="0"/>
                <a:cs typeface="Calibri" panose="020F0502020204030204" pitchFamily="34" charset="0"/>
              </a:rPr>
              <a:t>] [-l] [-s] [module</a:t>
            </a:r>
            <a:r>
              <a:rPr lang="en-US" sz="2000" dirty="0">
                <a:latin typeface="Calibri" panose="020F0502020204030204" pitchFamily="34" charset="0"/>
                <a:cs typeface="Calibri" panose="020F0502020204030204" pitchFamily="34" charset="0"/>
              </a:rPr>
              <a:t>...]</a:t>
            </a:r>
          </a:p>
          <a:p>
            <a:endParaRPr lang="en-US" sz="2000"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Description</a:t>
            </a:r>
          </a:p>
          <a:p>
            <a:r>
              <a:rPr lang="en-US" sz="2000" dirty="0">
                <a:latin typeface="Calibri" panose="020F0502020204030204" pitchFamily="34" charset="0"/>
                <a:cs typeface="Calibri" panose="020F0502020204030204" pitchFamily="34" charset="0"/>
              </a:rPr>
              <a:t>ansible-doc displays information on modules installed in Ansible libraries. It displays a terse listing of modules and their short descriptions, provides a printout of their DOCUMENTATION strings, and it can create a short "snippet" which can be pasted into a playbook</a:t>
            </a:r>
            <a:r>
              <a:rPr lang="en-US" sz="2000" dirty="0">
                <a:latin typeface="Calibri" panose="020F0502020204030204" pitchFamily="34" charset="0"/>
                <a:cs typeface="Calibri" panose="020F0502020204030204" pitchFamily="34" charset="0"/>
              </a:rPr>
              <a:t>.</a:t>
            </a:r>
          </a:p>
          <a:p>
            <a:endParaRPr lang="en-US" sz="2000"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Options</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-M directory, --module-path=directory</a:t>
            </a:r>
          </a:p>
          <a:p>
            <a:r>
              <a:rPr lang="en-US" sz="2000" dirty="0">
                <a:latin typeface="Calibri" panose="020F0502020204030204" pitchFamily="34" charset="0"/>
                <a:cs typeface="Calibri" panose="020F0502020204030204" pitchFamily="34" charset="0"/>
              </a:rPr>
              <a:t>Add an additional directory to the default path for finding module libraries.-s, --snippet=Produce a snippet which can be copied into a playbook for modification, like a kind of task template.-l, --list=Produce a terse listing of modules and a short description of each.</a:t>
            </a:r>
          </a:p>
        </p:txBody>
      </p:sp>
    </p:spTree>
    <p:extLst>
      <p:ext uri="{BB962C8B-B14F-4D97-AF65-F5344CB8AC3E}">
        <p14:creationId xmlns:p14="http://schemas.microsoft.com/office/powerpoint/2010/main" val="3480259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6110" y="612843"/>
            <a:ext cx="2525628" cy="523220"/>
          </a:xfrm>
          <a:prstGeom prst="rect">
            <a:avLst/>
          </a:prstGeom>
          <a:noFill/>
        </p:spPr>
        <p:txBody>
          <a:bodyPr wrap="none" rtlCol="0">
            <a:spAutoFit/>
          </a:bodyPr>
          <a:lstStyle/>
          <a:p>
            <a:r>
              <a:rPr lang="en-US" sz="2800" dirty="0">
                <a:latin typeface="Calibri" panose="020F0502020204030204" pitchFamily="34" charset="0"/>
                <a:cs typeface="Calibri" panose="020F0502020204030204" pitchFamily="34" charset="0"/>
              </a:rPr>
              <a:t>Hosts/Inventory</a:t>
            </a:r>
            <a:endParaRPr lang="en-US" sz="2800" dirty="0">
              <a:latin typeface="Calibri" panose="020F0502020204030204" pitchFamily="34" charset="0"/>
              <a:cs typeface="Calibri" panose="020F0502020204030204" pitchFamily="34" charset="0"/>
            </a:endParaRPr>
          </a:p>
        </p:txBody>
      </p:sp>
      <p:sp>
        <p:nvSpPr>
          <p:cNvPr id="6" name="TextBox 5"/>
          <p:cNvSpPr txBox="1"/>
          <p:nvPr/>
        </p:nvSpPr>
        <p:spPr>
          <a:xfrm>
            <a:off x="418289" y="1278952"/>
            <a:ext cx="10758791" cy="5324535"/>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Ansible works against multiple systems in your infrastructure at the same time. It does this by selecting portions of systems listed in Ansible’s inventory, which defaults to being saved in the location </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etc</a:t>
            </a:r>
            <a:r>
              <a:rPr lang="en-US" sz="2000" dirty="0">
                <a:latin typeface="Calibri" panose="020F0502020204030204" pitchFamily="34" charset="0"/>
                <a:cs typeface="Calibri" panose="020F0502020204030204" pitchFamily="34" charset="0"/>
              </a:rPr>
              <a:t>/ansible/hosts</a:t>
            </a:r>
            <a:r>
              <a:rPr lang="en-US" sz="2000" dirty="0">
                <a:latin typeface="Calibri" panose="020F0502020204030204" pitchFamily="34" charset="0"/>
                <a:cs typeface="Calibri" panose="020F0502020204030204" pitchFamily="34" charset="0"/>
              </a:rPr>
              <a:t>. You can specify a different inventory file using the </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&lt;path&gt;</a:t>
            </a:r>
            <a:r>
              <a:rPr lang="en-US" sz="2000" dirty="0">
                <a:latin typeface="Calibri" panose="020F0502020204030204" pitchFamily="34" charset="0"/>
                <a:cs typeface="Calibri" panose="020F0502020204030204" pitchFamily="34" charset="0"/>
              </a:rPr>
              <a:t> option on the command line</a:t>
            </a:r>
            <a:r>
              <a:rPr lang="en-US" sz="2000" dirty="0" smtClean="0">
                <a:latin typeface="Calibri" panose="020F0502020204030204" pitchFamily="34" charset="0"/>
                <a:cs typeface="Calibri" panose="020F0502020204030204" pitchFamily="34" charset="0"/>
              </a:rPr>
              <a:t>.</a:t>
            </a:r>
          </a:p>
          <a:p>
            <a:endParaRPr lang="en-US" sz="2000" dirty="0">
              <a:latin typeface="Calibri" panose="020F0502020204030204" pitchFamily="34" charset="0"/>
              <a:cs typeface="Calibri" panose="020F0502020204030204" pitchFamily="34" charset="0"/>
            </a:endParaRPr>
          </a:p>
          <a:p>
            <a:endParaRPr lang="en-US" sz="2000" dirty="0" smtClean="0">
              <a:latin typeface="Calibri" panose="020F0502020204030204" pitchFamily="34" charset="0"/>
              <a:cs typeface="Calibri" panose="020F0502020204030204" pitchFamily="34" charset="0"/>
            </a:endParaRPr>
          </a:p>
          <a:p>
            <a:r>
              <a:rPr lang="en-US" sz="2000" dirty="0" smtClean="0">
                <a:latin typeface="Calibri" panose="020F0502020204030204" pitchFamily="34" charset="0"/>
                <a:cs typeface="Calibri" panose="020F0502020204030204" pitchFamily="34" charset="0"/>
              </a:rPr>
              <a:t>/</a:t>
            </a:r>
            <a:r>
              <a:rPr lang="en-US" sz="2000" dirty="0" err="1" smtClean="0">
                <a:latin typeface="Calibri" panose="020F0502020204030204" pitchFamily="34" charset="0"/>
                <a:cs typeface="Calibri" panose="020F0502020204030204" pitchFamily="34" charset="0"/>
              </a:rPr>
              <a:t>etc</a:t>
            </a:r>
            <a:r>
              <a:rPr lang="en-US" sz="2000" dirty="0" smtClean="0">
                <a:latin typeface="Calibri" panose="020F0502020204030204" pitchFamily="34" charset="0"/>
                <a:cs typeface="Calibri" panose="020F0502020204030204" pitchFamily="34" charset="0"/>
              </a:rPr>
              <a:t>/ansible/hosts</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mail.example.com</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[webservers]</a:t>
            </a:r>
          </a:p>
          <a:p>
            <a:r>
              <a:rPr lang="en-US" sz="2000" dirty="0">
                <a:latin typeface="Calibri" panose="020F0502020204030204" pitchFamily="34" charset="0"/>
                <a:cs typeface="Calibri" panose="020F0502020204030204" pitchFamily="34" charset="0"/>
              </a:rPr>
              <a:t>foo.example.com</a:t>
            </a:r>
          </a:p>
          <a:p>
            <a:r>
              <a:rPr lang="en-US" sz="2000" dirty="0">
                <a:latin typeface="Calibri" panose="020F0502020204030204" pitchFamily="34" charset="0"/>
                <a:cs typeface="Calibri" panose="020F0502020204030204" pitchFamily="34" charset="0"/>
              </a:rPr>
              <a:t>bar.example.com</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dbservers</a:t>
            </a:r>
            <a:r>
              <a:rPr lang="en-US" sz="2000" dirty="0">
                <a:latin typeface="Calibri" panose="020F0502020204030204" pitchFamily="34" charset="0"/>
                <a:cs typeface="Calibri" panose="020F0502020204030204" pitchFamily="34" charset="0"/>
              </a:rPr>
              <a:t>]</a:t>
            </a:r>
          </a:p>
          <a:p>
            <a:r>
              <a:rPr lang="en-US" sz="2000" dirty="0">
                <a:latin typeface="Calibri" panose="020F0502020204030204" pitchFamily="34" charset="0"/>
                <a:cs typeface="Calibri" panose="020F0502020204030204" pitchFamily="34" charset="0"/>
              </a:rPr>
              <a:t>one.example.com</a:t>
            </a:r>
          </a:p>
          <a:p>
            <a:r>
              <a:rPr lang="en-US" sz="2000" dirty="0">
                <a:latin typeface="Calibri" panose="020F0502020204030204" pitchFamily="34" charset="0"/>
                <a:cs typeface="Calibri" panose="020F0502020204030204" pitchFamily="34" charset="0"/>
              </a:rPr>
              <a:t>two.example.com</a:t>
            </a:r>
          </a:p>
          <a:p>
            <a:r>
              <a:rPr lang="en-US" sz="2000" dirty="0">
                <a:latin typeface="Calibri" panose="020F0502020204030204" pitchFamily="34" charset="0"/>
                <a:cs typeface="Calibri" panose="020F0502020204030204" pitchFamily="34" charset="0"/>
              </a:rPr>
              <a:t>three.example.com</a:t>
            </a:r>
          </a:p>
        </p:txBody>
      </p:sp>
    </p:spTree>
    <p:extLst>
      <p:ext uri="{BB962C8B-B14F-4D97-AF65-F5344CB8AC3E}">
        <p14:creationId xmlns:p14="http://schemas.microsoft.com/office/powerpoint/2010/main" val="3404919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352145" y="1556425"/>
            <a:ext cx="6974732" cy="493000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848255" y="2393004"/>
            <a:ext cx="1744901" cy="4093428"/>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P</a:t>
            </a:r>
            <a:r>
              <a:rPr lang="en-US" sz="2000" dirty="0" err="1">
                <a:latin typeface="Calibri" panose="020F0502020204030204" pitchFamily="34" charset="0"/>
                <a:cs typeface="Calibri" panose="020F0502020204030204" pitchFamily="34" charset="0"/>
              </a:rPr>
              <a:t>rod:children</a:t>
            </a:r>
            <a:r>
              <a:rPr lang="en-US" sz="2000" dirty="0">
                <a:latin typeface="Calibri" panose="020F0502020204030204" pitchFamily="34" charset="0"/>
                <a:cs typeface="Calibri" panose="020F0502020204030204" pitchFamily="34" charset="0"/>
              </a:rPr>
              <a:t>]</a:t>
            </a:r>
          </a:p>
          <a:p>
            <a:r>
              <a:rPr lang="en-US" sz="2000" dirty="0" err="1">
                <a:latin typeface="Calibri" panose="020F0502020204030204" pitchFamily="34" charset="0"/>
                <a:cs typeface="Calibri" panose="020F0502020204030204" pitchFamily="34" charset="0"/>
              </a:rPr>
              <a:t>Prdapp</a:t>
            </a:r>
            <a:endParaRPr lang="en-US" sz="2000" dirty="0">
              <a:latin typeface="Calibri" panose="020F0502020204030204" pitchFamily="34" charset="0"/>
              <a:cs typeface="Calibri" panose="020F0502020204030204" pitchFamily="34" charset="0"/>
            </a:endParaRPr>
          </a:p>
          <a:p>
            <a:r>
              <a:rPr lang="en-US" sz="2000" dirty="0" err="1">
                <a:latin typeface="Calibri" panose="020F0502020204030204" pitchFamily="34" charset="0"/>
                <a:cs typeface="Calibri" panose="020F0502020204030204" pitchFamily="34" charset="0"/>
              </a:rPr>
              <a:t>Prdweb</a:t>
            </a:r>
            <a:endParaRPr lang="en-US" sz="2000" dirty="0">
              <a:latin typeface="Calibri" panose="020F0502020204030204" pitchFamily="34" charset="0"/>
              <a:cs typeface="Calibri" panose="020F0502020204030204" pitchFamily="34" charset="0"/>
            </a:endParaRPr>
          </a:p>
          <a:p>
            <a:r>
              <a:rPr lang="en-US" sz="2000" dirty="0" err="1">
                <a:latin typeface="Calibri" panose="020F0502020204030204" pitchFamily="34" charset="0"/>
                <a:cs typeface="Calibri" panose="020F0502020204030204" pitchFamily="34" charset="0"/>
              </a:rPr>
              <a:t>Prddb</a:t>
            </a:r>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Prdapp</a:t>
            </a:r>
            <a:r>
              <a:rPr lang="en-US" sz="2000" dirty="0">
                <a:latin typeface="Calibri" panose="020F0502020204030204" pitchFamily="34" charset="0"/>
                <a:cs typeface="Calibri" panose="020F0502020204030204" pitchFamily="34" charset="0"/>
              </a:rPr>
              <a:t>]</a:t>
            </a:r>
          </a:p>
          <a:p>
            <a:r>
              <a:rPr lang="en-US" sz="2000" dirty="0" err="1">
                <a:latin typeface="Calibri" panose="020F0502020204030204" pitchFamily="34" charset="0"/>
                <a:cs typeface="Calibri" panose="020F0502020204030204" pitchFamily="34" charset="0"/>
              </a:rPr>
              <a:t>Abcd</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Xyz</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Prddb</a:t>
            </a:r>
            <a:r>
              <a:rPr lang="en-US" sz="2000" dirty="0">
                <a:latin typeface="Calibri" panose="020F0502020204030204" pitchFamily="34" charset="0"/>
                <a:cs typeface="Calibri" panose="020F0502020204030204" pitchFamily="34" charset="0"/>
              </a:rPr>
              <a:t>]</a:t>
            </a:r>
          </a:p>
          <a:p>
            <a:r>
              <a:rPr lang="en-US" sz="2000" dirty="0">
                <a:latin typeface="Calibri" panose="020F0502020204030204" pitchFamily="34" charset="0"/>
                <a:cs typeface="Calibri" panose="020F0502020204030204" pitchFamily="34" charset="0"/>
              </a:rPr>
              <a:t>Host1</a:t>
            </a:r>
          </a:p>
          <a:p>
            <a:r>
              <a:rPr lang="en-US" sz="2000" dirty="0">
                <a:latin typeface="Calibri" panose="020F0502020204030204" pitchFamily="34" charset="0"/>
                <a:cs typeface="Calibri" panose="020F0502020204030204" pitchFamily="34" charset="0"/>
              </a:rPr>
              <a:t>Host2 </a:t>
            </a:r>
            <a:endParaRPr lang="en-US" sz="2000" dirty="0">
              <a:latin typeface="Calibri" panose="020F0502020204030204" pitchFamily="34" charset="0"/>
              <a:cs typeface="Calibri" panose="020F0502020204030204" pitchFamily="34" charset="0"/>
            </a:endParaRPr>
          </a:p>
        </p:txBody>
      </p:sp>
      <p:sp>
        <p:nvSpPr>
          <p:cNvPr id="5" name="Rectangle 4"/>
          <p:cNvSpPr/>
          <p:nvPr/>
        </p:nvSpPr>
        <p:spPr>
          <a:xfrm>
            <a:off x="370504" y="429373"/>
            <a:ext cx="2525628" cy="523220"/>
          </a:xfrm>
          <a:prstGeom prst="rect">
            <a:avLst/>
          </a:prstGeom>
        </p:spPr>
        <p:txBody>
          <a:bodyPr wrap="none">
            <a:spAutoFit/>
          </a:bodyPr>
          <a:lstStyle/>
          <a:p>
            <a:r>
              <a:rPr lang="en-US" sz="2800" dirty="0">
                <a:latin typeface="Calibri" panose="020F0502020204030204" pitchFamily="34" charset="0"/>
                <a:cs typeface="Calibri" panose="020F0502020204030204" pitchFamily="34" charset="0"/>
              </a:rPr>
              <a:t>Hosts/Inventory</a:t>
            </a:r>
          </a:p>
        </p:txBody>
      </p:sp>
    </p:spTree>
    <p:extLst>
      <p:ext uri="{BB962C8B-B14F-4D97-AF65-F5344CB8AC3E}">
        <p14:creationId xmlns:p14="http://schemas.microsoft.com/office/powerpoint/2010/main" val="1216868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9709" y="603115"/>
            <a:ext cx="2290499" cy="523220"/>
          </a:xfrm>
          <a:prstGeom prst="rect">
            <a:avLst/>
          </a:prstGeom>
          <a:noFill/>
        </p:spPr>
        <p:txBody>
          <a:bodyPr wrap="none" rtlCol="0">
            <a:spAutoFit/>
          </a:bodyPr>
          <a:lstStyle/>
          <a:p>
            <a:r>
              <a:rPr lang="en-US" sz="2800" dirty="0" smtClean="0">
                <a:latin typeface="Calibri" panose="020F0502020204030204" pitchFamily="34" charset="0"/>
                <a:cs typeface="Calibri" panose="020F0502020204030204" pitchFamily="34" charset="0"/>
              </a:rPr>
              <a:t>Ansible-</a:t>
            </a:r>
            <a:r>
              <a:rPr lang="en-US" sz="2800" dirty="0" err="1" smtClean="0">
                <a:latin typeface="Calibri" panose="020F0502020204030204" pitchFamily="34" charset="0"/>
                <a:cs typeface="Calibri" panose="020F0502020204030204" pitchFamily="34" charset="0"/>
              </a:rPr>
              <a:t>Config</a:t>
            </a:r>
            <a:endParaRPr lang="en-US" sz="2800" dirty="0">
              <a:latin typeface="Calibri" panose="020F0502020204030204" pitchFamily="34" charset="0"/>
              <a:cs typeface="Calibri" panose="020F0502020204030204" pitchFamily="34" charset="0"/>
            </a:endParaRPr>
          </a:p>
        </p:txBody>
      </p:sp>
      <p:sp>
        <p:nvSpPr>
          <p:cNvPr id="4" name="TextBox 3"/>
          <p:cNvSpPr txBox="1"/>
          <p:nvPr/>
        </p:nvSpPr>
        <p:spPr>
          <a:xfrm>
            <a:off x="710119" y="1962835"/>
            <a:ext cx="10466961" cy="2769989"/>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Ansible supports a few ways of providing configuration variables, mainly through environment variables, command line switches and an </a:t>
            </a:r>
            <a:r>
              <a:rPr lang="en-US" sz="2000" dirty="0" err="1">
                <a:latin typeface="Calibri" panose="020F0502020204030204" pitchFamily="34" charset="0"/>
                <a:cs typeface="Calibri" panose="020F0502020204030204" pitchFamily="34" charset="0"/>
              </a:rPr>
              <a:t>ini</a:t>
            </a:r>
            <a:r>
              <a:rPr lang="en-US" sz="2000" dirty="0">
                <a:latin typeface="Calibri" panose="020F0502020204030204" pitchFamily="34" charset="0"/>
                <a:cs typeface="Calibri" panose="020F0502020204030204" pitchFamily="34" charset="0"/>
              </a:rPr>
              <a:t> file named </a:t>
            </a:r>
            <a:r>
              <a:rPr lang="en-US" sz="2000" dirty="0" err="1">
                <a:latin typeface="Calibri" panose="020F0502020204030204" pitchFamily="34" charset="0"/>
                <a:cs typeface="Calibri" panose="020F0502020204030204" pitchFamily="34" charset="0"/>
              </a:rPr>
              <a:t>ansible.cfg</a:t>
            </a:r>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hlinkClick r:id="rId2"/>
              </a:rPr>
              <a:t>https://</a:t>
            </a:r>
            <a:r>
              <a:rPr lang="en-US" sz="2000" dirty="0">
                <a:latin typeface="Calibri" panose="020F0502020204030204" pitchFamily="34" charset="0"/>
                <a:cs typeface="Calibri" panose="020F0502020204030204" pitchFamily="34" charset="0"/>
                <a:hlinkClick r:id="rId2"/>
              </a:rPr>
              <a:t>docs.ansible.com/ansible/2.7/reference_appendices/config.html</a:t>
            </a:r>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By Default Available at /</a:t>
            </a:r>
            <a:r>
              <a:rPr lang="en-US" sz="2000" dirty="0" err="1">
                <a:latin typeface="Calibri" panose="020F0502020204030204" pitchFamily="34" charset="0"/>
                <a:cs typeface="Calibri" panose="020F0502020204030204" pitchFamily="34" charset="0"/>
              </a:rPr>
              <a:t>etc</a:t>
            </a:r>
            <a:r>
              <a:rPr lang="en-US" sz="2000" dirty="0">
                <a:latin typeface="Calibri" panose="020F0502020204030204" pitchFamily="34" charset="0"/>
                <a:cs typeface="Calibri" panose="020F0502020204030204" pitchFamily="34" charset="0"/>
              </a:rPr>
              <a:t>/ansible/</a:t>
            </a:r>
            <a:r>
              <a:rPr lang="en-US" sz="2000" dirty="0" err="1">
                <a:latin typeface="Calibri" panose="020F0502020204030204" pitchFamily="34" charset="0"/>
                <a:cs typeface="Calibri" panose="020F0502020204030204" pitchFamily="34" charset="0"/>
              </a:rPr>
              <a:t>ansible.cfg</a:t>
            </a:r>
            <a:endParaRPr lang="en-US" sz="2000" dirty="0">
              <a:latin typeface="Calibri" panose="020F0502020204030204" pitchFamily="34" charset="0"/>
              <a:cs typeface="Calibri" panose="020F0502020204030204" pitchFamily="34" charset="0"/>
            </a:endParaRPr>
          </a:p>
          <a:p>
            <a:endParaRPr lang="en-US" b="1" dirty="0"/>
          </a:p>
          <a:p>
            <a:endParaRPr lang="en-US" b="1" dirty="0" smtClean="0"/>
          </a:p>
          <a:p>
            <a:endParaRPr lang="en-US" dirty="0"/>
          </a:p>
        </p:txBody>
      </p:sp>
    </p:spTree>
    <p:extLst>
      <p:ext uri="{BB962C8B-B14F-4D97-AF65-F5344CB8AC3E}">
        <p14:creationId xmlns:p14="http://schemas.microsoft.com/office/powerpoint/2010/main" val="10923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187" y="1263109"/>
            <a:ext cx="11201893" cy="3347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202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0969" y="680937"/>
            <a:ext cx="925253" cy="523220"/>
          </a:xfrm>
          <a:prstGeom prst="rect">
            <a:avLst/>
          </a:prstGeom>
          <a:noFill/>
        </p:spPr>
        <p:txBody>
          <a:bodyPr wrap="none" rtlCol="0">
            <a:spAutoFit/>
          </a:bodyPr>
          <a:lstStyle/>
          <a:p>
            <a:r>
              <a:rPr lang="en-US" sz="2800" dirty="0">
                <a:latin typeface="Calibri" panose="020F0502020204030204" pitchFamily="34" charset="0"/>
                <a:cs typeface="Calibri" panose="020F0502020204030204" pitchFamily="34" charset="0"/>
              </a:rPr>
              <a:t>Facts</a:t>
            </a:r>
            <a:endParaRPr lang="en-US" sz="2800" dirty="0">
              <a:latin typeface="Calibri" panose="020F0502020204030204" pitchFamily="34" charset="0"/>
              <a:cs typeface="Calibri" panose="020F0502020204030204" pitchFamily="34" charset="0"/>
            </a:endParaRPr>
          </a:p>
        </p:txBody>
      </p:sp>
      <p:sp>
        <p:nvSpPr>
          <p:cNvPr id="3" name="TextBox 2"/>
          <p:cNvSpPr txBox="1"/>
          <p:nvPr/>
        </p:nvSpPr>
        <p:spPr>
          <a:xfrm>
            <a:off x="252919" y="1605064"/>
            <a:ext cx="10768519" cy="2831544"/>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Ansible facts are pieces of information regarding the remote systems to which you have connected. It contains information like IP addresses, the OS installed, Ethernet devices, mac address, time/date related data, hardware information etc.</a:t>
            </a:r>
          </a:p>
          <a:p>
            <a:r>
              <a:rPr lang="en-US" sz="2000" dirty="0">
                <a:latin typeface="Calibri" panose="020F0502020204030204" pitchFamily="34" charset="0"/>
                <a:cs typeface="Calibri" panose="020F0502020204030204" pitchFamily="34" charset="0"/>
              </a:rPr>
              <a:t> </a:t>
            </a:r>
          </a:p>
          <a:p>
            <a:r>
              <a:rPr lang="en-US" sz="2000" dirty="0">
                <a:latin typeface="Calibri" panose="020F0502020204030204" pitchFamily="34" charset="0"/>
                <a:cs typeface="Calibri" panose="020F0502020204030204" pitchFamily="34" charset="0"/>
              </a:rPr>
              <a:t>These are very useful for scenarios where you need to take conditional operations based on the remote machines state. For example, depending on the OS version used by the remote server you can install the different versions of a package.</a:t>
            </a:r>
          </a:p>
          <a:p>
            <a:r>
              <a:rPr lang="en-US" sz="2000" dirty="0">
                <a:latin typeface="Calibri" panose="020F0502020204030204" pitchFamily="34" charset="0"/>
                <a:cs typeface="Calibri" panose="020F0502020204030204" pitchFamily="34" charset="0"/>
              </a:rPr>
              <a:t> </a:t>
            </a:r>
          </a:p>
          <a:p>
            <a:endParaRPr lang="en-US" dirty="0"/>
          </a:p>
        </p:txBody>
      </p:sp>
    </p:spTree>
    <p:extLst>
      <p:ext uri="{BB962C8B-B14F-4D97-AF65-F5344CB8AC3E}">
        <p14:creationId xmlns:p14="http://schemas.microsoft.com/office/powerpoint/2010/main" val="1751851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0468" y="622571"/>
            <a:ext cx="10184860" cy="3877985"/>
          </a:xfrm>
          <a:prstGeom prst="rect">
            <a:avLst/>
          </a:prstGeom>
          <a:noFill/>
        </p:spPr>
        <p:txBody>
          <a:bodyPr wrap="square" rtlCol="0">
            <a:spAutoFit/>
          </a:bodyPr>
          <a:lstStyle/>
          <a:p>
            <a:r>
              <a:rPr lang="en-US" sz="2800" dirty="0">
                <a:latin typeface="Calibri" panose="020F0502020204030204" pitchFamily="34" charset="0"/>
                <a:cs typeface="Calibri" panose="020F0502020204030204" pitchFamily="34" charset="0"/>
              </a:rPr>
              <a:t>How to Retrieve all Ansible facts</a:t>
            </a:r>
          </a:p>
          <a:p>
            <a:r>
              <a:rPr lang="en-US" dirty="0"/>
              <a:t> </a:t>
            </a:r>
          </a:p>
          <a:p>
            <a:r>
              <a:rPr lang="en-US" sz="2000" dirty="0">
                <a:latin typeface="Calibri" panose="020F0502020204030204" pitchFamily="34" charset="0"/>
                <a:cs typeface="Calibri" panose="020F0502020204030204" pitchFamily="34" charset="0"/>
              </a:rPr>
              <a:t>By default, whenever you run a task on the remote server, all the facts about that systems are captured. </a:t>
            </a:r>
          </a:p>
          <a:p>
            <a:r>
              <a:rPr lang="en-US" sz="2000" dirty="0">
                <a:latin typeface="Calibri" panose="020F0502020204030204" pitchFamily="34" charset="0"/>
                <a:cs typeface="Calibri" panose="020F0502020204030204" pitchFamily="34" charset="0"/>
              </a:rPr>
              <a:t> </a:t>
            </a:r>
          </a:p>
          <a:p>
            <a:r>
              <a:rPr lang="en-US" sz="2000" dirty="0">
                <a:latin typeface="Calibri" panose="020F0502020204030204" pitchFamily="34" charset="0"/>
                <a:cs typeface="Calibri" panose="020F0502020204030204" pitchFamily="34" charset="0"/>
              </a:rPr>
              <a:t>Ansible provides a </a:t>
            </a:r>
            <a:r>
              <a:rPr lang="en-US" sz="2000" dirty="0">
                <a:latin typeface="Calibri" panose="020F0502020204030204" pitchFamily="34" charset="0"/>
                <a:cs typeface="Calibri" panose="020F0502020204030204" pitchFamily="34" charset="0"/>
                <a:hlinkClick r:id="rId2"/>
              </a:rPr>
              <a:t>setup</a:t>
            </a:r>
            <a:r>
              <a:rPr lang="en-US" sz="2000" dirty="0">
                <a:latin typeface="Calibri" panose="020F0502020204030204" pitchFamily="34" charset="0"/>
                <a:cs typeface="Calibri" panose="020F0502020204030204" pitchFamily="34" charset="0"/>
              </a:rPr>
              <a:t> module to gather all the information regarding the remote servers. It can be run from the command line to see the data.</a:t>
            </a:r>
          </a:p>
          <a:p>
            <a:r>
              <a:rPr lang="en-US" sz="2000" dirty="0">
                <a:latin typeface="Calibri" panose="020F0502020204030204" pitchFamily="34" charset="0"/>
                <a:cs typeface="Calibri" panose="020F0502020204030204" pitchFamily="34" charset="0"/>
              </a:rPr>
              <a:t> </a:t>
            </a:r>
          </a:p>
          <a:p>
            <a:r>
              <a:rPr lang="en-US" sz="2000" dirty="0">
                <a:latin typeface="Calibri" panose="020F0502020204030204" pitchFamily="34" charset="0"/>
                <a:cs typeface="Calibri" panose="020F0502020204030204" pitchFamily="34" charset="0"/>
              </a:rPr>
              <a:t>If you want to see all the variables captured by the setup module, you can use the following command.</a:t>
            </a:r>
          </a:p>
          <a:p>
            <a:r>
              <a:rPr lang="en-US" sz="2000" dirty="0">
                <a:latin typeface="Calibri" panose="020F0502020204030204" pitchFamily="34" charset="0"/>
                <a:cs typeface="Calibri" panose="020F0502020204030204" pitchFamily="34" charset="0"/>
              </a:rPr>
              <a:t> </a:t>
            </a:r>
          </a:p>
          <a:p>
            <a:r>
              <a:rPr lang="en-US" sz="2000" dirty="0">
                <a:latin typeface="Calibri" panose="020F0502020204030204" pitchFamily="34" charset="0"/>
                <a:cs typeface="Calibri" panose="020F0502020204030204" pitchFamily="34" charset="0"/>
              </a:rPr>
              <a:t>ansible all -m setup</a:t>
            </a:r>
          </a:p>
        </p:txBody>
      </p:sp>
    </p:spTree>
    <p:extLst>
      <p:ext uri="{BB962C8B-B14F-4D97-AF65-F5344CB8AC3E}">
        <p14:creationId xmlns:p14="http://schemas.microsoft.com/office/powerpoint/2010/main" val="1348509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549" y="-139846"/>
            <a:ext cx="11906655" cy="7263527"/>
          </a:xfrm>
          <a:prstGeom prst="rect">
            <a:avLst/>
          </a:prstGeom>
          <a:noFill/>
        </p:spPr>
        <p:txBody>
          <a:bodyPr wrap="square" rtlCol="0">
            <a:spAutoFit/>
          </a:bodyPr>
          <a:lstStyle/>
          <a:p>
            <a:r>
              <a:rPr lang="en-US" sz="2800" dirty="0">
                <a:latin typeface="Calibri" panose="020F0502020204030204" pitchFamily="34" charset="0"/>
                <a:cs typeface="Calibri" panose="020F0502020204030204" pitchFamily="34" charset="0"/>
                <a:hlinkClick r:id="rId2"/>
              </a:rPr>
              <a:t>Examples</a:t>
            </a:r>
            <a:endParaRPr lang="en-US" sz="28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 Display facts from all hosts and store them indexed by I(hostname) at C(/</a:t>
            </a:r>
            <a:r>
              <a:rPr lang="en-US" sz="2000" dirty="0" err="1">
                <a:latin typeface="Calibri" panose="020F0502020204030204" pitchFamily="34" charset="0"/>
                <a:cs typeface="Calibri" panose="020F0502020204030204" pitchFamily="34" charset="0"/>
              </a:rPr>
              <a:t>tmp</a:t>
            </a:r>
            <a:r>
              <a:rPr lang="en-US" sz="2000" dirty="0">
                <a:latin typeface="Calibri" panose="020F0502020204030204" pitchFamily="34" charset="0"/>
                <a:cs typeface="Calibri" panose="020F0502020204030204" pitchFamily="34" charset="0"/>
              </a:rPr>
              <a:t>/facts). </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ansible all -m setup --tree /</a:t>
            </a:r>
            <a:r>
              <a:rPr lang="en-US" sz="2000" dirty="0" err="1">
                <a:latin typeface="Calibri" panose="020F0502020204030204" pitchFamily="34" charset="0"/>
                <a:cs typeface="Calibri" panose="020F0502020204030204" pitchFamily="34" charset="0"/>
              </a:rPr>
              <a:t>tmp</a:t>
            </a:r>
            <a:r>
              <a:rPr lang="en-US" sz="2000" dirty="0">
                <a:latin typeface="Calibri" panose="020F0502020204030204" pitchFamily="34" charset="0"/>
                <a:cs typeface="Calibri" panose="020F0502020204030204" pitchFamily="34" charset="0"/>
              </a:rPr>
              <a:t>/facts </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Display only facts regarding memory found by ansible on all hosts and output them. </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ansible all -m setup -a 'filter=ansible_*_</a:t>
            </a:r>
            <a:r>
              <a:rPr lang="en-US" sz="2000" dirty="0" err="1">
                <a:latin typeface="Calibri" panose="020F0502020204030204" pitchFamily="34" charset="0"/>
                <a:cs typeface="Calibri" panose="020F0502020204030204" pitchFamily="34" charset="0"/>
              </a:rPr>
              <a:t>mb</a:t>
            </a:r>
            <a:r>
              <a:rPr lang="en-US" sz="2000" dirty="0">
                <a:latin typeface="Calibri" panose="020F0502020204030204" pitchFamily="34" charset="0"/>
                <a:cs typeface="Calibri" panose="020F0502020204030204" pitchFamily="34" charset="0"/>
              </a:rPr>
              <a:t>' </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Display only facts returned by </a:t>
            </a:r>
            <a:r>
              <a:rPr lang="en-US" sz="2000" dirty="0" err="1">
                <a:latin typeface="Calibri" panose="020F0502020204030204" pitchFamily="34" charset="0"/>
                <a:cs typeface="Calibri" panose="020F0502020204030204" pitchFamily="34" charset="0"/>
              </a:rPr>
              <a:t>facter</a:t>
            </a:r>
            <a:r>
              <a:rPr lang="en-US" sz="2000" dirty="0">
                <a:latin typeface="Calibri" panose="020F0502020204030204" pitchFamily="34" charset="0"/>
                <a:cs typeface="Calibri" panose="020F0502020204030204" pitchFamily="34" charset="0"/>
              </a:rPr>
              <a:t>. </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ansible all -m setup -a 'filter=</a:t>
            </a:r>
            <a:r>
              <a:rPr lang="en-US" sz="2000" dirty="0" err="1">
                <a:latin typeface="Calibri" panose="020F0502020204030204" pitchFamily="34" charset="0"/>
                <a:cs typeface="Calibri" panose="020F0502020204030204" pitchFamily="34" charset="0"/>
              </a:rPr>
              <a:t>facter</a:t>
            </a:r>
            <a:r>
              <a:rPr lang="en-US" sz="2000" dirty="0">
                <a:latin typeface="Calibri" panose="020F0502020204030204" pitchFamily="34" charset="0"/>
                <a:cs typeface="Calibri" panose="020F0502020204030204" pitchFamily="34" charset="0"/>
              </a:rPr>
              <a:t>_*' </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Collect only facts returned by </a:t>
            </a:r>
            <a:r>
              <a:rPr lang="en-US" sz="2000" dirty="0" err="1">
                <a:latin typeface="Calibri" panose="020F0502020204030204" pitchFamily="34" charset="0"/>
                <a:cs typeface="Calibri" panose="020F0502020204030204" pitchFamily="34" charset="0"/>
              </a:rPr>
              <a:t>facter</a:t>
            </a:r>
            <a:r>
              <a:rPr lang="en-US" sz="2000" dirty="0">
                <a:latin typeface="Calibri" panose="020F0502020204030204" pitchFamily="34" charset="0"/>
                <a:cs typeface="Calibri" panose="020F0502020204030204" pitchFamily="34" charset="0"/>
              </a:rPr>
              <a:t>. </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ansible all -m setup -a '</a:t>
            </a:r>
            <a:r>
              <a:rPr lang="en-US" sz="2000" dirty="0" err="1">
                <a:latin typeface="Calibri" panose="020F0502020204030204" pitchFamily="34" charset="0"/>
                <a:cs typeface="Calibri" panose="020F0502020204030204" pitchFamily="34" charset="0"/>
              </a:rPr>
              <a:t>gather_subset</a:t>
            </a:r>
            <a:r>
              <a:rPr lang="en-US" sz="2000" dirty="0">
                <a:latin typeface="Calibri" panose="020F0502020204030204" pitchFamily="34" charset="0"/>
                <a:cs typeface="Calibri" panose="020F0502020204030204" pitchFamily="34" charset="0"/>
              </a:rPr>
              <a:t>=!all,!</a:t>
            </a:r>
            <a:r>
              <a:rPr lang="en-US" sz="2000" dirty="0" err="1">
                <a:latin typeface="Calibri" panose="020F0502020204030204" pitchFamily="34" charset="0"/>
                <a:cs typeface="Calibri" panose="020F0502020204030204" pitchFamily="34" charset="0"/>
              </a:rPr>
              <a:t>any,facter</a:t>
            </a:r>
            <a:r>
              <a:rPr lang="en-US" sz="2000" dirty="0">
                <a:latin typeface="Calibri" panose="020F0502020204030204" pitchFamily="34" charset="0"/>
                <a:cs typeface="Calibri" panose="020F0502020204030204" pitchFamily="34" charset="0"/>
              </a:rPr>
              <a:t>' - name: Collect only facts returned by </a:t>
            </a:r>
            <a:r>
              <a:rPr lang="en-US" sz="2000" dirty="0" err="1">
                <a:latin typeface="Calibri" panose="020F0502020204030204" pitchFamily="34" charset="0"/>
                <a:cs typeface="Calibri" panose="020F0502020204030204" pitchFamily="34" charset="0"/>
              </a:rPr>
              <a:t>facter</a:t>
            </a:r>
            <a:r>
              <a:rPr lang="en-US" sz="2000" dirty="0">
                <a:latin typeface="Calibri" panose="020F0502020204030204" pitchFamily="34" charset="0"/>
                <a:cs typeface="Calibri" panose="020F0502020204030204" pitchFamily="34" charset="0"/>
              </a:rPr>
              <a:t> setup: </a:t>
            </a:r>
            <a:r>
              <a:rPr lang="en-US" sz="2000" dirty="0" err="1">
                <a:latin typeface="Calibri" panose="020F0502020204030204" pitchFamily="34" charset="0"/>
                <a:cs typeface="Calibri" panose="020F0502020204030204" pitchFamily="34" charset="0"/>
              </a:rPr>
              <a:t>gather_subset</a:t>
            </a:r>
            <a:r>
              <a:rPr lang="en-US" sz="2000" dirty="0">
                <a:latin typeface="Calibri" panose="020F0502020204030204" pitchFamily="34" charset="0"/>
                <a:cs typeface="Calibri" panose="020F0502020204030204" pitchFamily="34" charset="0"/>
              </a:rPr>
              <a:t>: - '!all' - '!any' - </a:t>
            </a:r>
            <a:r>
              <a:rPr lang="en-US" sz="2000" dirty="0" err="1">
                <a:latin typeface="Calibri" panose="020F0502020204030204" pitchFamily="34" charset="0"/>
                <a:cs typeface="Calibri" panose="020F0502020204030204" pitchFamily="34" charset="0"/>
              </a:rPr>
              <a:t>facter</a:t>
            </a:r>
            <a:r>
              <a:rPr lang="en-US" sz="2000" dirty="0">
                <a:latin typeface="Calibri" panose="020F0502020204030204" pitchFamily="34" charset="0"/>
                <a:cs typeface="Calibri" panose="020F0502020204030204" pitchFamily="34" charset="0"/>
              </a:rPr>
              <a:t> </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Display only facts about certain interfaces. </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ansible all -m setup -a 'filter=</a:t>
            </a:r>
            <a:r>
              <a:rPr lang="en-US" sz="2000" dirty="0" err="1">
                <a:latin typeface="Calibri" panose="020F0502020204030204" pitchFamily="34" charset="0"/>
                <a:cs typeface="Calibri" panose="020F0502020204030204" pitchFamily="34" charset="0"/>
              </a:rPr>
              <a:t>ansible_eth</a:t>
            </a:r>
            <a:r>
              <a:rPr lang="en-US" sz="2000" dirty="0">
                <a:latin typeface="Calibri" panose="020F0502020204030204" pitchFamily="34" charset="0"/>
                <a:cs typeface="Calibri" panose="020F0502020204030204" pitchFamily="34" charset="0"/>
              </a:rPr>
              <a:t>[0-2]' </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Restrict additional gathered facts to network and virtual (includes default minimum facts) </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ansible all -m setup -a '</a:t>
            </a:r>
            <a:r>
              <a:rPr lang="en-US" sz="2000" dirty="0" err="1">
                <a:latin typeface="Calibri" panose="020F0502020204030204" pitchFamily="34" charset="0"/>
                <a:cs typeface="Calibri" panose="020F0502020204030204" pitchFamily="34" charset="0"/>
              </a:rPr>
              <a:t>gather_subset</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network,virtual</a:t>
            </a:r>
            <a:r>
              <a:rPr lang="en-US" sz="2000" dirty="0">
                <a:latin typeface="Calibri" panose="020F0502020204030204" pitchFamily="34" charset="0"/>
                <a:cs typeface="Calibri" panose="020F0502020204030204" pitchFamily="34" charset="0"/>
              </a:rPr>
              <a:t>' </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Collect only network and virtual (excludes default minimum facts) </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ansible all -m setup -a '</a:t>
            </a:r>
            <a:r>
              <a:rPr lang="en-US" sz="2000" dirty="0" err="1">
                <a:latin typeface="Calibri" panose="020F0502020204030204" pitchFamily="34" charset="0"/>
                <a:cs typeface="Calibri" panose="020F0502020204030204" pitchFamily="34" charset="0"/>
              </a:rPr>
              <a:t>gather_subset</a:t>
            </a:r>
            <a:r>
              <a:rPr lang="en-US" sz="2000" dirty="0">
                <a:latin typeface="Calibri" panose="020F0502020204030204" pitchFamily="34" charset="0"/>
                <a:cs typeface="Calibri" panose="020F0502020204030204" pitchFamily="34" charset="0"/>
              </a:rPr>
              <a:t>=!all,!</a:t>
            </a:r>
            <a:r>
              <a:rPr lang="en-US" sz="2000" dirty="0" err="1">
                <a:latin typeface="Calibri" panose="020F0502020204030204" pitchFamily="34" charset="0"/>
                <a:cs typeface="Calibri" panose="020F0502020204030204" pitchFamily="34" charset="0"/>
              </a:rPr>
              <a:t>any,network,virtual</a:t>
            </a:r>
            <a:r>
              <a:rPr lang="en-US" sz="2000" dirty="0">
                <a:latin typeface="Calibri" panose="020F0502020204030204" pitchFamily="34" charset="0"/>
                <a:cs typeface="Calibri" panose="020F0502020204030204" pitchFamily="34" charset="0"/>
              </a:rPr>
              <a:t>' </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Do not call puppet </a:t>
            </a:r>
            <a:r>
              <a:rPr lang="en-US" sz="2000" dirty="0" err="1">
                <a:latin typeface="Calibri" panose="020F0502020204030204" pitchFamily="34" charset="0"/>
                <a:cs typeface="Calibri" panose="020F0502020204030204" pitchFamily="34" charset="0"/>
              </a:rPr>
              <a:t>facter</a:t>
            </a:r>
            <a:r>
              <a:rPr lang="en-US" sz="2000" dirty="0">
                <a:latin typeface="Calibri" panose="020F0502020204030204" pitchFamily="34" charset="0"/>
                <a:cs typeface="Calibri" panose="020F0502020204030204" pitchFamily="34" charset="0"/>
              </a:rPr>
              <a:t> or </a:t>
            </a:r>
            <a:r>
              <a:rPr lang="en-US" sz="2000" dirty="0" err="1">
                <a:latin typeface="Calibri" panose="020F0502020204030204" pitchFamily="34" charset="0"/>
                <a:cs typeface="Calibri" panose="020F0502020204030204" pitchFamily="34" charset="0"/>
              </a:rPr>
              <a:t>ohai</a:t>
            </a:r>
            <a:r>
              <a:rPr lang="en-US" sz="2000" dirty="0">
                <a:latin typeface="Calibri" panose="020F0502020204030204" pitchFamily="34" charset="0"/>
                <a:cs typeface="Calibri" panose="020F0502020204030204" pitchFamily="34" charset="0"/>
              </a:rPr>
              <a:t> even if present. </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ansible all -m setup -a '</a:t>
            </a:r>
            <a:r>
              <a:rPr lang="en-US" sz="2000" dirty="0" err="1">
                <a:latin typeface="Calibri" panose="020F0502020204030204" pitchFamily="34" charset="0"/>
                <a:cs typeface="Calibri" panose="020F0502020204030204" pitchFamily="34" charset="0"/>
              </a:rPr>
              <a:t>gather_subset</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facter</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ohai</a:t>
            </a:r>
            <a:r>
              <a:rPr lang="en-US" sz="2000" dirty="0">
                <a:latin typeface="Calibri" panose="020F0502020204030204" pitchFamily="34" charset="0"/>
                <a:cs typeface="Calibri" panose="020F0502020204030204" pitchFamily="34" charset="0"/>
              </a:rPr>
              <a:t>' </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Only collect the default minimum amount of facts: </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ansible all -m setup -a '</a:t>
            </a:r>
            <a:r>
              <a:rPr lang="en-US" sz="2000" dirty="0" err="1">
                <a:latin typeface="Calibri" panose="020F0502020204030204" pitchFamily="34" charset="0"/>
                <a:cs typeface="Calibri" panose="020F0502020204030204" pitchFamily="34" charset="0"/>
              </a:rPr>
              <a:t>gather_subset</a:t>
            </a:r>
            <a:r>
              <a:rPr lang="en-US" sz="2000" dirty="0">
                <a:latin typeface="Calibri" panose="020F0502020204030204" pitchFamily="34" charset="0"/>
                <a:cs typeface="Calibri" panose="020F0502020204030204" pitchFamily="34" charset="0"/>
              </a:rPr>
              <a:t>=!all' </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Collect no facts, even the default minimum subset of facts</a:t>
            </a:r>
            <a:r>
              <a:rPr lang="en-US" sz="2000" dirty="0">
                <a:latin typeface="Calibri" panose="020F0502020204030204" pitchFamily="34" charset="0"/>
                <a:cs typeface="Calibri" panose="020F0502020204030204" pitchFamily="34" charset="0"/>
              </a:rPr>
              <a:t>:</a:t>
            </a:r>
          </a:p>
          <a:p>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ansible all -m setup -a '</a:t>
            </a:r>
            <a:r>
              <a:rPr lang="en-US" sz="2000" dirty="0" err="1">
                <a:latin typeface="Calibri" panose="020F0502020204030204" pitchFamily="34" charset="0"/>
                <a:cs typeface="Calibri" panose="020F0502020204030204" pitchFamily="34" charset="0"/>
              </a:rPr>
              <a:t>gather_subset</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all,!min</a:t>
            </a:r>
            <a:r>
              <a:rPr lang="en-US" sz="2000" dirty="0">
                <a:latin typeface="Calibri" panose="020F0502020204030204" pitchFamily="34" charset="0"/>
                <a:cs typeface="Calibri" panose="020F0502020204030204" pitchFamily="34" charset="0"/>
              </a:rPr>
              <a:t>'</a:t>
            </a:r>
          </a:p>
          <a:p>
            <a:endParaRPr lang="en-US" dirty="0"/>
          </a:p>
        </p:txBody>
      </p:sp>
    </p:spTree>
    <p:extLst>
      <p:ext uri="{BB962C8B-B14F-4D97-AF65-F5344CB8AC3E}">
        <p14:creationId xmlns:p14="http://schemas.microsoft.com/office/powerpoint/2010/main" val="3464663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8213" y="632298"/>
            <a:ext cx="1460656" cy="523220"/>
          </a:xfrm>
          <a:prstGeom prst="rect">
            <a:avLst/>
          </a:prstGeom>
          <a:noFill/>
        </p:spPr>
        <p:txBody>
          <a:bodyPr wrap="none" rtlCol="0">
            <a:spAutoFit/>
          </a:bodyPr>
          <a:lstStyle/>
          <a:p>
            <a:r>
              <a:rPr lang="en-US" sz="2800" dirty="0">
                <a:latin typeface="Calibri" panose="020F0502020204030204" pitchFamily="34" charset="0"/>
                <a:cs typeface="Calibri" panose="020F0502020204030204" pitchFamily="34" charset="0"/>
              </a:rPr>
              <a:t>Modules</a:t>
            </a:r>
            <a:endParaRPr lang="en-US" sz="2800" dirty="0">
              <a:latin typeface="Calibri" panose="020F0502020204030204" pitchFamily="34" charset="0"/>
              <a:cs typeface="Calibri" panose="020F0502020204030204" pitchFamily="34" charset="0"/>
            </a:endParaRPr>
          </a:p>
        </p:txBody>
      </p:sp>
      <p:sp>
        <p:nvSpPr>
          <p:cNvPr id="3" name="TextBox 2"/>
          <p:cNvSpPr txBox="1"/>
          <p:nvPr/>
        </p:nvSpPr>
        <p:spPr>
          <a:xfrm>
            <a:off x="943583" y="1566153"/>
            <a:ext cx="10535055" cy="3693319"/>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Ansible </a:t>
            </a:r>
            <a:r>
              <a:rPr lang="en-US" sz="2000" dirty="0">
                <a:latin typeface="Calibri" panose="020F0502020204030204" pitchFamily="34" charset="0"/>
                <a:cs typeface="Calibri" panose="020F0502020204030204" pitchFamily="34" charset="0"/>
              </a:rPr>
              <a:t>ships with a number of modules (called the ‘module library’) that can be executed directly on remote </a:t>
            </a:r>
            <a:r>
              <a:rPr lang="en-US" sz="2000" dirty="0">
                <a:latin typeface="Calibri" panose="020F0502020204030204" pitchFamily="34" charset="0"/>
                <a:cs typeface="Calibri" panose="020F0502020204030204" pitchFamily="34" charset="0"/>
              </a:rPr>
              <a:t>hosts.</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Users can also write their own modules. These modules can control system resources, like services, packages, or files (anything really), or handle executing system commands.</a:t>
            </a:r>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hlinkClick r:id="rId2"/>
              </a:rPr>
              <a:t>https://</a:t>
            </a:r>
            <a:r>
              <a:rPr lang="en-US" sz="2000" dirty="0">
                <a:latin typeface="Calibri" panose="020F0502020204030204" pitchFamily="34" charset="0"/>
                <a:cs typeface="Calibri" panose="020F0502020204030204" pitchFamily="34" charset="0"/>
                <a:hlinkClick r:id="rId2"/>
              </a:rPr>
              <a:t>docs.ansible.com/ansible/latest/modules/modules_by_category.html</a:t>
            </a:r>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ansible-doc - show documentation on Ansible </a:t>
            </a:r>
            <a:r>
              <a:rPr lang="en-US" sz="2000" dirty="0">
                <a:latin typeface="Calibri" panose="020F0502020204030204" pitchFamily="34" charset="0"/>
                <a:cs typeface="Calibri" panose="020F0502020204030204" pitchFamily="34" charset="0"/>
              </a:rPr>
              <a:t>modules</a:t>
            </a:r>
          </a:p>
          <a:p>
            <a:endParaRPr lang="en-US" dirty="0"/>
          </a:p>
          <a:p>
            <a:endParaRPr lang="en-US" dirty="0" smtClean="0"/>
          </a:p>
          <a:p>
            <a:endParaRPr lang="en-US" dirty="0"/>
          </a:p>
        </p:txBody>
      </p:sp>
    </p:spTree>
    <p:extLst>
      <p:ext uri="{BB962C8B-B14F-4D97-AF65-F5344CB8AC3E}">
        <p14:creationId xmlns:p14="http://schemas.microsoft.com/office/powerpoint/2010/main" val="36400709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lk Glass">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Wood Type</Template>
  <TotalTime>423</TotalTime>
  <Words>481</Words>
  <Application>Microsoft Office PowerPoint</Application>
  <PresentationFormat>Custom</PresentationFormat>
  <Paragraphs>95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Wood Type</vt:lpstr>
      <vt:lpstr>Ansible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Automatic Data Processing, LLP.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Jenkins</dc:title>
  <dc:creator>Mangenapudi, Ravindranath (ES)</dc:creator>
  <cp:lastModifiedBy>Divya</cp:lastModifiedBy>
  <cp:revision>104</cp:revision>
  <dcterms:created xsi:type="dcterms:W3CDTF">2018-03-29T11:10:50Z</dcterms:created>
  <dcterms:modified xsi:type="dcterms:W3CDTF">2018-11-22T20:51:29Z</dcterms:modified>
</cp:coreProperties>
</file>