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8" d="100"/>
          <a:sy n="78" d="100"/>
        </p:scale>
        <p:origin x="-158"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791C6-4768-4DA1-B396-A04151822ECA}" type="datetimeFigureOut">
              <a:rPr lang="en-US" smtClean="0"/>
              <a:t>11/22/2018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4C1F2-9BF0-40A6-8F32-1575D777F63D}" type="slidenum">
              <a:rPr lang="en-US" smtClean="0"/>
              <a:t>‹#›</a:t>
            </a:fld>
            <a:endParaRPr lang="en-US"/>
          </a:p>
        </p:txBody>
      </p:sp>
    </p:spTree>
    <p:extLst>
      <p:ext uri="{BB962C8B-B14F-4D97-AF65-F5344CB8AC3E}">
        <p14:creationId xmlns:p14="http://schemas.microsoft.com/office/powerpoint/2010/main" val="388280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11/22/2018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11/22/2018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11/22/2018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cap="none" dirty="0" smtClean="0">
                <a:solidFill>
                  <a:srgbClr val="002060"/>
                </a:solidFill>
                <a:latin typeface="Arial Rounded MT Bold" panose="020F0704030504030204" pitchFamily="34" charset="0"/>
              </a:rPr>
              <a:t>Ansible</a:t>
            </a:r>
            <a:endParaRPr lang="en-US" cap="none"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006" y="1109732"/>
            <a:ext cx="10058400" cy="4050792"/>
          </a:xfrm>
        </p:spPr>
        <p:txBody>
          <a:bodyPr/>
          <a:lstStyle/>
          <a:p>
            <a:pPr marL="0" indent="0">
              <a:buNone/>
            </a:pPr>
            <a:r>
              <a:rPr lang="en-US" dirty="0">
                <a:latin typeface="Calibri" panose="020F0502020204030204" pitchFamily="34" charset="0"/>
                <a:cs typeface="Calibri" panose="020F0502020204030204" pitchFamily="34" charset="0"/>
              </a:rPr>
              <a:t>Check for server memory</a:t>
            </a:r>
          </a:p>
          <a:p>
            <a:pPr marL="0" indent="0">
              <a:buNone/>
            </a:pPr>
            <a:r>
              <a:rPr lang="en-US" dirty="0">
                <a:latin typeface="Calibri" panose="020F0502020204030204" pitchFamily="34" charset="0"/>
                <a:cs typeface="Calibri" panose="020F0502020204030204" pitchFamily="34" charset="0"/>
              </a:rPr>
              <a:t>$ ansible all -a 'free -m'</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192.168.33.30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&gt;&gt;</a:t>
            </a:r>
          </a:p>
          <a:p>
            <a:pPr marL="0" indent="0">
              <a:buNone/>
            </a:pPr>
            <a:r>
              <a:rPr lang="en-US" dirty="0">
                <a:latin typeface="Calibri" panose="020F0502020204030204" pitchFamily="34" charset="0"/>
                <a:cs typeface="Calibri" panose="020F0502020204030204" pitchFamily="34" charset="0"/>
              </a:rPr>
              <a:t>              total        used        free      shared  buff/cache   available</a:t>
            </a:r>
          </a:p>
          <a:p>
            <a:pPr marL="0" indent="0">
              <a:buNone/>
            </a:pPr>
            <a:r>
              <a:rPr lang="en-US" dirty="0">
                <a:latin typeface="Calibri" panose="020F0502020204030204" pitchFamily="34" charset="0"/>
                <a:cs typeface="Calibri" panose="020F0502020204030204" pitchFamily="34" charset="0"/>
              </a:rPr>
              <a:t>Mem:            236          73          20           4         143         129</a:t>
            </a:r>
          </a:p>
          <a:p>
            <a:pPr marL="0" indent="0">
              <a:buNone/>
            </a:pPr>
            <a:r>
              <a:rPr lang="en-US" dirty="0">
                <a:latin typeface="Calibri" panose="020F0502020204030204" pitchFamily="34" charset="0"/>
                <a:cs typeface="Calibri" panose="020F0502020204030204" pitchFamily="34" charset="0"/>
              </a:rPr>
              <a:t>Swap:          1535           0        1535</a:t>
            </a:r>
          </a:p>
          <a:p>
            <a:pPr marL="0" indent="0">
              <a:buNone/>
            </a:pPr>
            <a:endParaRPr lang="en-US" dirty="0"/>
          </a:p>
        </p:txBody>
      </p:sp>
    </p:spTree>
    <p:extLst>
      <p:ext uri="{BB962C8B-B14F-4D97-AF65-F5344CB8AC3E}">
        <p14:creationId xmlns:p14="http://schemas.microsoft.com/office/powerpoint/2010/main" val="348602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Ensure date and time of the server are in sync</a:t>
            </a:r>
          </a:p>
          <a:p>
            <a:pPr marL="0" indent="0">
              <a:buNone/>
            </a:pPr>
            <a:r>
              <a:rPr lang="en-US" dirty="0">
                <a:latin typeface="Calibri" panose="020F0502020204030204" pitchFamily="34" charset="0"/>
                <a:cs typeface="Calibri" panose="020F0502020204030204" pitchFamily="34" charset="0"/>
              </a:rPr>
              <a:t>$ ansible all -a 'date'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192.168.33.20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&gt;&gt;</a:t>
            </a:r>
          </a:p>
          <a:p>
            <a:pPr marL="0" indent="0">
              <a:buNone/>
            </a:pPr>
            <a:r>
              <a:rPr lang="en-US" dirty="0">
                <a:latin typeface="Calibri" panose="020F0502020204030204" pitchFamily="34" charset="0"/>
                <a:cs typeface="Calibri" panose="020F0502020204030204" pitchFamily="34" charset="0"/>
              </a:rPr>
              <a:t>Mon Feb 20 14:50:31 UTC 2017</a:t>
            </a:r>
          </a:p>
        </p:txBody>
      </p:sp>
    </p:spTree>
    <p:extLst>
      <p:ext uri="{BB962C8B-B14F-4D97-AF65-F5344CB8AC3E}">
        <p14:creationId xmlns:p14="http://schemas.microsoft.com/office/powerpoint/2010/main" val="156273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65567" y="934633"/>
            <a:ext cx="10058400" cy="4050792"/>
          </a:xfrm>
        </p:spPr>
        <p:txBody>
          <a:bodyPr>
            <a:noAutofit/>
          </a:bodyPr>
          <a:lstStyle/>
          <a:p>
            <a:pPr marL="0" indent="0">
              <a:buNone/>
            </a:pPr>
            <a:r>
              <a:rPr lang="en-US" dirty="0">
                <a:latin typeface="Calibri" panose="020F0502020204030204" pitchFamily="34" charset="0"/>
                <a:cs typeface="Calibri" panose="020F0502020204030204" pitchFamily="34" charset="0"/>
              </a:rPr>
              <a:t>Install NTP daemon on the servers</a:t>
            </a:r>
          </a:p>
          <a:p>
            <a:pPr marL="0" indent="0">
              <a:buNone/>
            </a:pPr>
            <a:r>
              <a:rPr lang="en-US" dirty="0">
                <a:latin typeface="Calibri" panose="020F0502020204030204" pitchFamily="34" charset="0"/>
                <a:cs typeface="Calibri" panose="020F0502020204030204" pitchFamily="34" charset="0"/>
              </a:rPr>
              <a:t>$ ansible all -b -m yum -a 'name=</a:t>
            </a:r>
            <a:r>
              <a:rPr lang="en-US" dirty="0" err="1">
                <a:latin typeface="Calibri" panose="020F0502020204030204" pitchFamily="34" charset="0"/>
                <a:cs typeface="Calibri" panose="020F0502020204030204" pitchFamily="34" charset="0"/>
              </a:rPr>
              <a:t>ntp</a:t>
            </a:r>
            <a:r>
              <a:rPr lang="en-US" dirty="0">
                <a:latin typeface="Calibri" panose="020F0502020204030204" pitchFamily="34" charset="0"/>
                <a:cs typeface="Calibri" panose="020F0502020204030204" pitchFamily="34" charset="0"/>
              </a:rPr>
              <a:t> state=present'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192.168.33.30 | SUCCESS =&gt; {</a:t>
            </a:r>
          </a:p>
          <a:p>
            <a:pPr marL="0" indent="0">
              <a:buNone/>
            </a:pPr>
            <a:r>
              <a:rPr lang="en-US" dirty="0">
                <a:latin typeface="Calibri" panose="020F0502020204030204" pitchFamily="34" charset="0"/>
                <a:cs typeface="Calibri" panose="020F0502020204030204" pitchFamily="34" charset="0"/>
              </a:rPr>
              <a:t>    "changed": true,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 0, </a:t>
            </a:r>
            <a:endParaRPr lang="en-US" dirty="0" smtClean="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Here we are explicitly mentioning the module name as  ‘yum’ </a:t>
            </a:r>
            <a:r>
              <a:rPr lang="en-US" dirty="0" smtClean="0">
                <a:latin typeface="Calibri" panose="020F0502020204030204" pitchFamily="34" charset="0"/>
                <a:cs typeface="Calibri" panose="020F0502020204030204" pitchFamily="34" charset="0"/>
              </a:rPr>
              <a:t>if </a:t>
            </a:r>
            <a:r>
              <a:rPr lang="en-US" dirty="0">
                <a:latin typeface="Calibri" panose="020F0502020204030204" pitchFamily="34" charset="0"/>
                <a:cs typeface="Calibri" panose="020F0502020204030204" pitchFamily="34" charset="0"/>
              </a:rPr>
              <a:t>we use CentOS. You can use ‘apt’ for </a:t>
            </a:r>
            <a:r>
              <a:rPr lang="en-US" dirty="0" err="1">
                <a:latin typeface="Calibri" panose="020F0502020204030204" pitchFamily="34" charset="0"/>
                <a:cs typeface="Calibri" panose="020F0502020204030204" pitchFamily="34" charset="0"/>
              </a:rPr>
              <a:t>ubuntu</a:t>
            </a:r>
            <a:r>
              <a:rPr lang="en-US" dirty="0">
                <a:latin typeface="Calibri" panose="020F0502020204030204" pitchFamily="34" charset="0"/>
                <a:cs typeface="Calibri" panose="020F0502020204030204" pitchFamily="34" charset="0"/>
              </a:rPr>
              <a:t> servers. Both yum and apt module takes several attributes. In this example we are using the required ones.  We are specifying the package name as ‘</a:t>
            </a:r>
            <a:r>
              <a:rPr lang="en-US" dirty="0" err="1">
                <a:latin typeface="Calibri" panose="020F0502020204030204" pitchFamily="34" charset="0"/>
                <a:cs typeface="Calibri" panose="020F0502020204030204" pitchFamily="34" charset="0"/>
              </a:rPr>
              <a:t>ntp</a:t>
            </a:r>
            <a:r>
              <a:rPr lang="en-US" dirty="0">
                <a:latin typeface="Calibri" panose="020F0502020204030204" pitchFamily="34" charset="0"/>
                <a:cs typeface="Calibri" panose="020F0502020204030204" pitchFamily="34" charset="0"/>
              </a:rPr>
              <a:t>’ with the name attribute. The state attribute specifies whether the package should be installed or removed ( ‘present’ will install and ‘absent’ will uninstall the package ). The ‘-b’ (–become-user) flag indicates that the command should be run as </a:t>
            </a:r>
            <a:r>
              <a:rPr lang="en-US" dirty="0" err="1">
                <a:latin typeface="Calibri" panose="020F0502020204030204" pitchFamily="34" charset="0"/>
                <a:cs typeface="Calibri" panose="020F0502020204030204" pitchFamily="34" charset="0"/>
              </a:rPr>
              <a:t>sudo</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6304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01363" y="710897"/>
            <a:ext cx="10058400" cy="4050792"/>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 ansible all -b -m service -a 'name=</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state=started enabled=yes'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192.168.33.20 | SUCCESS =&gt; {</a:t>
            </a:r>
          </a:p>
          <a:p>
            <a:pPr marL="0" indent="0">
              <a:buNone/>
            </a:pPr>
            <a:r>
              <a:rPr lang="en-US" dirty="0">
                <a:latin typeface="Calibri" panose="020F0502020204030204" pitchFamily="34" charset="0"/>
                <a:cs typeface="Calibri" panose="020F0502020204030204" pitchFamily="34" charset="0"/>
              </a:rPr>
              <a:t>    "changed": true, </a:t>
            </a:r>
          </a:p>
          <a:p>
            <a:pPr marL="0" indent="0">
              <a:buNone/>
            </a:pPr>
            <a:r>
              <a:rPr lang="en-US" dirty="0">
                <a:latin typeface="Calibri" panose="020F0502020204030204" pitchFamily="34" charset="0"/>
                <a:cs typeface="Calibri" panose="020F0502020204030204" pitchFamily="34" charset="0"/>
              </a:rPr>
              <a:t>    "enabled": true, </a:t>
            </a:r>
          </a:p>
          <a:p>
            <a:pPr marL="0" indent="0">
              <a:buNone/>
            </a:pPr>
            <a:r>
              <a:rPr lang="en-US" dirty="0">
                <a:latin typeface="Calibri" panose="020F0502020204030204" pitchFamily="34" charset="0"/>
                <a:cs typeface="Calibri" panose="020F0502020204030204" pitchFamily="34" charset="0"/>
              </a:rPr>
              <a:t>    "name": "</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"state": "</a:t>
            </a:r>
            <a:r>
              <a:rPr lang="en-US" dirty="0" smtClean="0">
                <a:latin typeface="Calibri" panose="020F0502020204030204" pitchFamily="34" charset="0"/>
                <a:cs typeface="Calibri" panose="020F0502020204030204" pitchFamily="34" charset="0"/>
              </a:rPr>
              <a:t>started“</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In this example, we are using ‘service’ module with the relevant attributes. enabled attribute adds the service as part of server reboot startup script.</a:t>
            </a:r>
          </a:p>
        </p:txBody>
      </p:sp>
    </p:spTree>
    <p:extLst>
      <p:ext uri="{BB962C8B-B14F-4D97-AF65-F5344CB8AC3E}">
        <p14:creationId xmlns:p14="http://schemas.microsoft.com/office/powerpoint/2010/main" val="68791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20817" y="399612"/>
            <a:ext cx="11381557" cy="6186014"/>
          </a:xfrm>
        </p:spPr>
        <p:txBody>
          <a:bodyPr>
            <a:noAutofit/>
          </a:bodyPr>
          <a:lstStyle/>
          <a:p>
            <a:pPr marL="0" indent="0">
              <a:buNone/>
            </a:pPr>
            <a:r>
              <a:rPr lang="en-US" dirty="0">
                <a:latin typeface="Calibri" panose="020F0502020204030204" pitchFamily="34" charset="0"/>
                <a:cs typeface="Calibri" panose="020F0502020204030204" pitchFamily="34" charset="0"/>
              </a:rPr>
              <a:t>$ ansible </a:t>
            </a:r>
            <a:r>
              <a:rPr lang="en-US" dirty="0" err="1" smtClean="0">
                <a:latin typeface="Calibri" panose="020F0502020204030204" pitchFamily="34" charset="0"/>
                <a:cs typeface="Calibri" panose="020F0502020204030204" pitchFamily="34" charset="0"/>
              </a:rPr>
              <a:t>hostsgroup</a:t>
            </a:r>
            <a:r>
              <a:rPr lang="en-US" dirty="0" smtClean="0">
                <a:latin typeface="Calibri" panose="020F0502020204030204" pitchFamily="34" charset="0"/>
                <a:cs typeface="Calibri" panose="020F0502020204030204" pitchFamily="34" charset="0"/>
              </a:rPr>
              <a:t> -s </a:t>
            </a:r>
            <a:r>
              <a:rPr lang="en-US" dirty="0">
                <a:latin typeface="Calibri" panose="020F0502020204030204" pitchFamily="34" charset="0"/>
                <a:cs typeface="Calibri" panose="020F0502020204030204" pitchFamily="34" charset="0"/>
              </a:rPr>
              <a:t>-a "service </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status“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Restart the service only in the affected server using –limit option.</a:t>
            </a:r>
          </a:p>
          <a:p>
            <a:pPr marL="0" indent="0">
              <a:buNone/>
            </a:pPr>
            <a:r>
              <a:rPr lang="en-US" dirty="0">
                <a:latin typeface="Calibri" panose="020F0502020204030204" pitchFamily="34" charset="0"/>
                <a:cs typeface="Calibri" panose="020F0502020204030204" pitchFamily="34" charset="0"/>
              </a:rPr>
              <a:t>$ ansible </a:t>
            </a:r>
            <a:r>
              <a:rPr lang="en-US" dirty="0" err="1">
                <a:solidFill>
                  <a:srgbClr val="0070C0"/>
                </a:solidFill>
                <a:latin typeface="Calibri" panose="020F0502020204030204" pitchFamily="34" charset="0"/>
                <a:cs typeface="Calibri" panose="020F0502020204030204" pitchFamily="34" charset="0"/>
              </a:rPr>
              <a:t>hostsgroup</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s -a "service </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restart" --limit </a:t>
            </a:r>
            <a:r>
              <a:rPr lang="en-US" dirty="0" err="1" smtClean="0">
                <a:solidFill>
                  <a:srgbClr val="0070C0"/>
                </a:solidFill>
                <a:latin typeface="Calibri" panose="020F0502020204030204" pitchFamily="34" charset="0"/>
                <a:cs typeface="Calibri" panose="020F0502020204030204" pitchFamily="34" charset="0"/>
              </a:rPr>
              <a:t>Ipaddress</a:t>
            </a:r>
            <a:endParaRPr lang="en-US" dirty="0" smtClean="0">
              <a:solidFill>
                <a:srgbClr val="0070C0"/>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–limit flag supports wildcard and regex. When using regular expression, it has to be prefixed with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For example,</a:t>
            </a:r>
          </a:p>
          <a:p>
            <a:pPr marL="0" indent="0">
              <a:buNone/>
            </a:pPr>
            <a:r>
              <a:rPr lang="en-US" dirty="0">
                <a:latin typeface="Calibri" panose="020F0502020204030204" pitchFamily="34" charset="0"/>
                <a:cs typeface="Calibri" panose="020F0502020204030204" pitchFamily="34" charset="0"/>
              </a:rPr>
              <a:t># Limit hosts with a simple pattern (asterisk is a wildcard).</a:t>
            </a:r>
          </a:p>
          <a:p>
            <a:pPr marL="0" indent="0">
              <a:buNone/>
            </a:pPr>
            <a:r>
              <a:rPr lang="en-US" dirty="0">
                <a:latin typeface="Calibri" panose="020F0502020204030204" pitchFamily="34" charset="0"/>
                <a:cs typeface="Calibri" panose="020F0502020204030204" pitchFamily="34" charset="0"/>
              </a:rPr>
              <a:t>$ ansible app -s -a "service </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restart" --limit *.20</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Limit hosts with a regular expression (prefix with a tilde).</a:t>
            </a:r>
          </a:p>
          <a:p>
            <a:pPr marL="0" indent="0">
              <a:buNone/>
            </a:pPr>
            <a:r>
              <a:rPr lang="en-US" dirty="0">
                <a:latin typeface="Calibri" panose="020F0502020204030204" pitchFamily="34" charset="0"/>
                <a:cs typeface="Calibri" panose="020F0502020204030204" pitchFamily="34" charset="0"/>
              </a:rPr>
              <a:t>$ ansible app -s -a "service </a:t>
            </a:r>
            <a:r>
              <a:rPr lang="en-US" dirty="0" err="1">
                <a:latin typeface="Calibri" panose="020F0502020204030204" pitchFamily="34" charset="0"/>
                <a:cs typeface="Calibri" panose="020F0502020204030204" pitchFamily="34" charset="0"/>
              </a:rPr>
              <a:t>ntpd</a:t>
            </a:r>
            <a:r>
              <a:rPr lang="en-US" dirty="0">
                <a:latin typeface="Calibri" panose="020F0502020204030204" pitchFamily="34" charset="0"/>
                <a:cs typeface="Calibri" panose="020F0502020204030204" pitchFamily="34" charset="0"/>
              </a:rPr>
              <a:t> restart" --limit ~".*\.20"</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072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46111" y="1100004"/>
            <a:ext cx="10058400" cy="4050792"/>
          </a:xfrm>
        </p:spPr>
        <p:txBody>
          <a:bodyPr/>
          <a:lstStyle/>
          <a:p>
            <a:pPr marL="0" indent="0">
              <a:buNone/>
            </a:pPr>
            <a:r>
              <a:rPr lang="en-US" dirty="0" smtClean="0">
                <a:latin typeface="Calibri" panose="020F0502020204030204" pitchFamily="34" charset="0"/>
                <a:cs typeface="Calibri" panose="020F0502020204030204" pitchFamily="34" charset="0"/>
              </a:rPr>
              <a:t>Create admin </a:t>
            </a:r>
            <a:r>
              <a:rPr lang="en-US" dirty="0">
                <a:latin typeface="Calibri" panose="020F0502020204030204" pitchFamily="34" charset="0"/>
                <a:cs typeface="Calibri" panose="020F0502020204030204" pitchFamily="34" charset="0"/>
              </a:rPr>
              <a:t>group for all the servers in our inventory.</a:t>
            </a:r>
          </a:p>
          <a:p>
            <a:pPr marL="0" indent="0">
              <a:buNone/>
            </a:pPr>
            <a:r>
              <a:rPr lang="en-US" dirty="0">
                <a:latin typeface="Calibri" panose="020F0502020204030204" pitchFamily="34" charset="0"/>
                <a:cs typeface="Calibri" panose="020F0502020204030204" pitchFamily="34" charset="0"/>
              </a:rPr>
              <a:t>$ ansible all -b -m group -a "name=admin </a:t>
            </a:r>
            <a:r>
              <a:rPr lang="en-US" dirty="0" smtClean="0">
                <a:latin typeface="Calibri" panose="020F0502020204030204" pitchFamily="34" charset="0"/>
                <a:cs typeface="Calibri" panose="020F0502020204030204" pitchFamily="34" charset="0"/>
              </a:rPr>
              <a:t>state=present“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Now that we have created a group for admin, Let us add a user ‘</a:t>
            </a:r>
            <a:r>
              <a:rPr lang="en-US" dirty="0" err="1">
                <a:latin typeface="Calibri" panose="020F0502020204030204" pitchFamily="34" charset="0"/>
                <a:cs typeface="Calibri" panose="020F0502020204030204" pitchFamily="34" charset="0"/>
              </a:rPr>
              <a:t>devopsadmin</a:t>
            </a:r>
            <a:r>
              <a:rPr lang="en-US" dirty="0">
                <a:latin typeface="Calibri" panose="020F0502020204030204" pitchFamily="34" charset="0"/>
                <a:cs typeface="Calibri" panose="020F0502020204030204" pitchFamily="34" charset="0"/>
              </a:rPr>
              <a:t>’ to the group.</a:t>
            </a:r>
          </a:p>
          <a:p>
            <a:pPr marL="0" indent="0">
              <a:buNone/>
            </a:pPr>
            <a:r>
              <a:rPr lang="en-US" dirty="0">
                <a:latin typeface="Calibri" panose="020F0502020204030204" pitchFamily="34" charset="0"/>
                <a:cs typeface="Calibri" panose="020F0502020204030204" pitchFamily="34" charset="0"/>
              </a:rPr>
              <a:t>$ ansible all -b -m user -a "name=</a:t>
            </a:r>
            <a:r>
              <a:rPr lang="en-US" dirty="0" err="1">
                <a:latin typeface="Calibri" panose="020F0502020204030204" pitchFamily="34" charset="0"/>
                <a:cs typeface="Calibri" panose="020F0502020204030204" pitchFamily="34" charset="0"/>
              </a:rPr>
              <a:t>devopsadmin</a:t>
            </a:r>
            <a:r>
              <a:rPr lang="en-US" dirty="0">
                <a:latin typeface="Calibri" panose="020F0502020204030204" pitchFamily="34" charset="0"/>
                <a:cs typeface="Calibri" panose="020F0502020204030204" pitchFamily="34" charset="0"/>
              </a:rPr>
              <a:t> group=admin </a:t>
            </a:r>
            <a:r>
              <a:rPr lang="en-US" dirty="0" err="1">
                <a:latin typeface="Calibri" panose="020F0502020204030204" pitchFamily="34" charset="0"/>
                <a:cs typeface="Calibri" panose="020F0502020204030204" pitchFamily="34" charset="0"/>
              </a:rPr>
              <a:t>createhome</a:t>
            </a:r>
            <a:r>
              <a:rPr lang="en-US" dirty="0">
                <a:latin typeface="Calibri" panose="020F0502020204030204" pitchFamily="34" charset="0"/>
                <a:cs typeface="Calibri" panose="020F0502020204030204" pitchFamily="34" charset="0"/>
              </a:rPr>
              <a:t>=yes"</a:t>
            </a:r>
          </a:p>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createhome</a:t>
            </a:r>
            <a:r>
              <a:rPr lang="en-US" dirty="0">
                <a:latin typeface="Calibri" panose="020F0502020204030204" pitchFamily="34" charset="0"/>
                <a:cs typeface="Calibri" panose="020F0502020204030204" pitchFamily="34" charset="0"/>
              </a:rPr>
              <a:t>=yes’ ensures that a home directory gets created for the user.</a:t>
            </a:r>
          </a:p>
        </p:txBody>
      </p:sp>
    </p:spTree>
    <p:extLst>
      <p:ext uri="{BB962C8B-B14F-4D97-AF65-F5344CB8AC3E}">
        <p14:creationId xmlns:p14="http://schemas.microsoft.com/office/powerpoint/2010/main" val="6681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81908" y="836579"/>
            <a:ext cx="10058400" cy="5719864"/>
          </a:xfrm>
        </p:spPr>
        <p:txBody>
          <a:bodyPr>
            <a:normAutofit/>
          </a:bodyPr>
          <a:lstStyle/>
          <a:p>
            <a:pPr marL="0" indent="0" algn="just">
              <a:buNone/>
            </a:pPr>
            <a:r>
              <a:rPr lang="en-US" dirty="0">
                <a:latin typeface="Calibri" panose="020F0502020204030204" pitchFamily="34" charset="0"/>
                <a:cs typeface="Calibri" panose="020F0502020204030204" pitchFamily="34" charset="0"/>
              </a:rPr>
              <a:t>Another common use for ad-hoc commands is remote file management. Ansible makes it easy to copy files from your host to remote servers, create directories, manage file and directory permissions and ownership, and delete files or directories</a:t>
            </a:r>
            <a:r>
              <a:rPr lang="en-US" dirty="0" smtClean="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ansible </a:t>
            </a:r>
            <a:r>
              <a:rPr lang="en-US" dirty="0" err="1">
                <a:latin typeface="Calibri" panose="020F0502020204030204" pitchFamily="34" charset="0"/>
                <a:cs typeface="Calibri" panose="020F0502020204030204" pitchFamily="34" charset="0"/>
              </a:rPr>
              <a:t>db</a:t>
            </a:r>
            <a:r>
              <a:rPr lang="en-US" dirty="0">
                <a:latin typeface="Calibri" panose="020F0502020204030204" pitchFamily="34" charset="0"/>
                <a:cs typeface="Calibri" panose="020F0502020204030204" pitchFamily="34" charset="0"/>
              </a:rPr>
              <a:t> -m copy -a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=test.txt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tmp</a:t>
            </a:r>
            <a:r>
              <a:rPr lang="en-US" dirty="0">
                <a:latin typeface="Calibri" panose="020F0502020204030204" pitchFamily="34" charset="0"/>
                <a:cs typeface="Calibri" panose="020F0502020204030204" pitchFamily="34" charset="0"/>
              </a:rPr>
              <a:t>/"</a:t>
            </a:r>
          </a:p>
          <a:p>
            <a:pPr marL="0" indent="0">
              <a:buNone/>
            </a:pPr>
            <a:endParaRPr lang="en-US" dirty="0" smtClean="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 can be a file or a directory. If you include a trailing slash, only the contents of the directory will be copied into the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 If you omit the trailing slash, the contents and the directory itself will be copied into the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i="1" dirty="0">
                <a:solidFill>
                  <a:srgbClr val="0070C0"/>
                </a:solidFill>
                <a:latin typeface="Calibri" panose="020F0502020204030204" pitchFamily="34" charset="0"/>
                <a:cs typeface="Calibri" panose="020F0502020204030204" pitchFamily="34" charset="0"/>
              </a:rPr>
              <a:t>The copy module is perfect for single-file copies</a:t>
            </a:r>
            <a:r>
              <a:rPr lang="en-US" dirty="0">
                <a:solidFill>
                  <a:srgbClr val="0070C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and works very well with small directories.</a:t>
            </a:r>
          </a:p>
        </p:txBody>
      </p:sp>
    </p:spTree>
    <p:extLst>
      <p:ext uri="{BB962C8B-B14F-4D97-AF65-F5344CB8AC3E}">
        <p14:creationId xmlns:p14="http://schemas.microsoft.com/office/powerpoint/2010/main" val="191823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37551" y="477434"/>
            <a:ext cx="10058400" cy="4050792"/>
          </a:xfrm>
        </p:spPr>
        <p:txBody>
          <a:bodyPr/>
          <a:lstStyle/>
          <a:p>
            <a:pPr marL="0" indent="0">
              <a:buNone/>
            </a:pPr>
            <a:r>
              <a:rPr lang="en-US" dirty="0">
                <a:latin typeface="Calibri" panose="020F0502020204030204" pitchFamily="34" charset="0"/>
                <a:cs typeface="Calibri" panose="020F0502020204030204" pitchFamily="34" charset="0"/>
              </a:rPr>
              <a:t>Retrieve file from the servers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fetch module can be used, the same way as copy module. The difference is that, the files will be copied down to the local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 in a directory structure that matches the host from which you copied them. For example, use the following command to grab the hosts file from the servers.</a:t>
            </a:r>
          </a:p>
          <a:p>
            <a:pPr marL="0" indent="0">
              <a:buNone/>
            </a:pPr>
            <a:r>
              <a:rPr lang="en-US" dirty="0">
                <a:latin typeface="Calibri" panose="020F0502020204030204" pitchFamily="34" charset="0"/>
                <a:cs typeface="Calibri" panose="020F0502020204030204" pitchFamily="34" charset="0"/>
              </a:rPr>
              <a:t>$ ansible all -s -m fetch -a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/hosts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=/opt/Ansible-Tutorial</a:t>
            </a:r>
            <a:r>
              <a:rPr lang="en-US" dirty="0" smtClean="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Fetch will, by default, put the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/hosts file from each server into a folder in the destination with the name of the host</a:t>
            </a:r>
          </a:p>
        </p:txBody>
      </p:sp>
    </p:spTree>
    <p:extLst>
      <p:ext uri="{BB962C8B-B14F-4D97-AF65-F5344CB8AC3E}">
        <p14:creationId xmlns:p14="http://schemas.microsoft.com/office/powerpoint/2010/main" val="264373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52725" y="506616"/>
            <a:ext cx="10058400" cy="4050792"/>
          </a:xfrm>
        </p:spPr>
        <p:txBody>
          <a:bodyPr/>
          <a:lstStyle/>
          <a:p>
            <a:pPr marL="0" indent="0">
              <a:buNone/>
            </a:pPr>
            <a:r>
              <a:rPr lang="en-US" dirty="0">
                <a:latin typeface="Calibri" panose="020F0502020204030204" pitchFamily="34" charset="0"/>
                <a:cs typeface="Calibri" panose="020F0502020204030204" pitchFamily="34" charset="0"/>
              </a:rPr>
              <a:t>Create directories and files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You can use the file module to create files and directories (like touch), manage permissions and ownership on files and </a:t>
            </a:r>
            <a:r>
              <a:rPr lang="en-US" dirty="0" smtClean="0">
                <a:latin typeface="Calibri" panose="020F0502020204030204" pitchFamily="34" charset="0"/>
                <a:cs typeface="Calibri" panose="020F0502020204030204" pitchFamily="34" charset="0"/>
              </a:rPr>
              <a:t>directories.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Here’s how to create a directory</a:t>
            </a:r>
          </a:p>
          <a:p>
            <a:pPr marL="0" indent="0">
              <a:buNone/>
            </a:pPr>
            <a:r>
              <a:rPr lang="en-US" dirty="0">
                <a:latin typeface="Calibri" panose="020F0502020204030204" pitchFamily="34" charset="0"/>
                <a:cs typeface="Calibri" panose="020F0502020204030204" pitchFamily="34" charset="0"/>
              </a:rPr>
              <a:t>$ ansible </a:t>
            </a:r>
            <a:r>
              <a:rPr lang="en-US" dirty="0" err="1">
                <a:latin typeface="Calibri" panose="020F0502020204030204" pitchFamily="34" charset="0"/>
                <a:cs typeface="Calibri" panose="020F0502020204030204" pitchFamily="34" charset="0"/>
              </a:rPr>
              <a:t>db</a:t>
            </a:r>
            <a:r>
              <a:rPr lang="en-US" dirty="0">
                <a:latin typeface="Calibri" panose="020F0502020204030204" pitchFamily="34" charset="0"/>
                <a:cs typeface="Calibri" panose="020F0502020204030204" pitchFamily="34" charset="0"/>
              </a:rPr>
              <a:t> -m file -a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tmp</a:t>
            </a:r>
            <a:r>
              <a:rPr lang="en-US" dirty="0">
                <a:latin typeface="Calibri" panose="020F0502020204030204" pitchFamily="34" charset="0"/>
                <a:cs typeface="Calibri" panose="020F0502020204030204" pitchFamily="34" charset="0"/>
              </a:rPr>
              <a:t>/test mode=644 state=directory"</a:t>
            </a:r>
          </a:p>
        </p:txBody>
      </p:sp>
    </p:spTree>
    <p:extLst>
      <p:ext uri="{BB962C8B-B14F-4D97-AF65-F5344CB8AC3E}">
        <p14:creationId xmlns:p14="http://schemas.microsoft.com/office/powerpoint/2010/main" val="337090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08368" y="642804"/>
            <a:ext cx="10058400" cy="4050792"/>
          </a:xfrm>
        </p:spPr>
        <p:txBody>
          <a:bodyPr/>
          <a:lstStyle/>
          <a:p>
            <a:pPr marL="0" indent="0">
              <a:buNone/>
            </a:pPr>
            <a:r>
              <a:rPr lang="en-US" dirty="0">
                <a:latin typeface="Calibri" panose="020F0502020204030204" pitchFamily="34" charset="0"/>
                <a:cs typeface="Calibri" panose="020F0502020204030204" pitchFamily="34" charset="0"/>
              </a:rPr>
              <a:t>Let’s remove the test files and directories that we created in the previous steps since we don’t need it anymore.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ansible </a:t>
            </a:r>
            <a:r>
              <a:rPr lang="en-US" dirty="0" err="1">
                <a:latin typeface="Calibri" panose="020F0502020204030204" pitchFamily="34" charset="0"/>
                <a:cs typeface="Calibri" panose="020F0502020204030204" pitchFamily="34" charset="0"/>
              </a:rPr>
              <a:t>db</a:t>
            </a:r>
            <a:r>
              <a:rPr lang="en-US" dirty="0">
                <a:latin typeface="Calibri" panose="020F0502020204030204" pitchFamily="34" charset="0"/>
                <a:cs typeface="Calibri" panose="020F0502020204030204" pitchFamily="34" charset="0"/>
              </a:rPr>
              <a:t> -m file -a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tmp</a:t>
            </a:r>
            <a:r>
              <a:rPr lang="en-US" dirty="0">
                <a:latin typeface="Calibri" panose="020F0502020204030204" pitchFamily="34" charset="0"/>
                <a:cs typeface="Calibri" panose="020F0502020204030204" pitchFamily="34" charset="0"/>
              </a:rPr>
              <a:t>/test.txt state=absent"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192.168.33.30 | SUCCESS =&gt; {</a:t>
            </a:r>
          </a:p>
          <a:p>
            <a:pPr marL="0" indent="0">
              <a:buNone/>
            </a:pPr>
            <a:r>
              <a:rPr lang="en-US" dirty="0">
                <a:latin typeface="Calibri" panose="020F0502020204030204" pitchFamily="34" charset="0"/>
                <a:cs typeface="Calibri" panose="020F0502020204030204" pitchFamily="34" charset="0"/>
              </a:rPr>
              <a:t>    "changed": true, </a:t>
            </a:r>
          </a:p>
          <a:p>
            <a:pPr marL="0" indent="0">
              <a:buNone/>
            </a:pPr>
            <a:r>
              <a:rPr lang="en-US" dirty="0">
                <a:latin typeface="Calibri" panose="020F0502020204030204" pitchFamily="34" charset="0"/>
                <a:cs typeface="Calibri" panose="020F0502020204030204" pitchFamily="34" charset="0"/>
              </a:rPr>
              <a:t>    "path": "/</a:t>
            </a:r>
            <a:r>
              <a:rPr lang="en-US" dirty="0" err="1">
                <a:latin typeface="Calibri" panose="020F0502020204030204" pitchFamily="34" charset="0"/>
                <a:cs typeface="Calibri" panose="020F0502020204030204" pitchFamily="34" charset="0"/>
              </a:rPr>
              <a:t>tmp</a:t>
            </a:r>
            <a:r>
              <a:rPr lang="en-US" dirty="0">
                <a:latin typeface="Calibri" panose="020F0502020204030204" pitchFamily="34" charset="0"/>
                <a:cs typeface="Calibri" panose="020F0502020204030204" pitchFamily="34" charset="0"/>
              </a:rPr>
              <a:t>/test.txt", </a:t>
            </a:r>
          </a:p>
          <a:p>
            <a:pPr marL="0" indent="0">
              <a:buNone/>
            </a:pPr>
            <a:r>
              <a:rPr lang="en-US" dirty="0">
                <a:latin typeface="Calibri" panose="020F0502020204030204" pitchFamily="34" charset="0"/>
                <a:cs typeface="Calibri" panose="020F0502020204030204" pitchFamily="34" charset="0"/>
              </a:rPr>
              <a:t>    "state": "absent"</a:t>
            </a:r>
          </a:p>
        </p:txBody>
      </p:sp>
    </p:spTree>
    <p:extLst>
      <p:ext uri="{BB962C8B-B14F-4D97-AF65-F5344CB8AC3E}">
        <p14:creationId xmlns:p14="http://schemas.microsoft.com/office/powerpoint/2010/main" val="298395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78" y="601364"/>
            <a:ext cx="10058400" cy="1609344"/>
          </a:xfrm>
        </p:spPr>
        <p:txBody>
          <a:bodyPr/>
          <a:lstStyle/>
          <a:p>
            <a:r>
              <a:rPr lang="en-US" cap="none" dirty="0" smtClean="0">
                <a:latin typeface="Calibri" panose="020F0502020204030204" pitchFamily="34" charset="0"/>
                <a:cs typeface="Calibri" panose="020F0502020204030204" pitchFamily="34" charset="0"/>
              </a:rPr>
              <a:t>What’s An Ad-hoc Command?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An </a:t>
            </a:r>
            <a:r>
              <a:rPr lang="en-US" dirty="0">
                <a:latin typeface="Calibri" panose="020F0502020204030204" pitchFamily="34" charset="0"/>
                <a:cs typeface="Calibri" panose="020F0502020204030204" pitchFamily="34" charset="0"/>
              </a:rPr>
              <a:t>ad-hoc command is something that you might type in to do something really quick, but don’t want to save for later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is a good place to start to understand the basics of what Ansible can do prior to learning the playbooks language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ad-hoc commands can also be used to do quick things that you might not necessarily want to write a full playbook for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instance, if you wanted to power off all of your lab for Christmas vacation, you could execute a quick one-liner in Ansible without writing a playbook.</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46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5176" y="399612"/>
            <a:ext cx="11508016" cy="5826090"/>
          </a:xfrm>
        </p:spPr>
        <p:txBody>
          <a:bodyPr>
            <a:normAutofit/>
          </a:bodyPr>
          <a:lstStyle/>
          <a:p>
            <a:pPr marL="0" indent="0">
              <a:buNone/>
            </a:pPr>
            <a:r>
              <a:rPr lang="en-US" dirty="0">
                <a:latin typeface="Calibri" panose="020F0502020204030204" pitchFamily="34" charset="0"/>
                <a:cs typeface="Calibri" panose="020F0502020204030204" pitchFamily="34" charset="0"/>
              </a:rPr>
              <a:t>Run operations in the background</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Some operations take quite a while (minutes or even hours). For example, when you run yum update or apt-get update &amp;&amp; apt-get upgrade, it could be a few minutes before all the packages on your servers are updated.</a:t>
            </a:r>
          </a:p>
          <a:p>
            <a:pPr marL="0" indent="0">
              <a:buNone/>
            </a:pPr>
            <a:r>
              <a:rPr lang="en-US" dirty="0">
                <a:latin typeface="Calibri" panose="020F0502020204030204" pitchFamily="34" charset="0"/>
                <a:cs typeface="Calibri" panose="020F0502020204030204" pitchFamily="34" charset="0"/>
              </a:rPr>
              <a:t> In these situations, you can tell Ansible to run the commands asynchronously, and poll the servers to see when the commands finish. When you’re only managing one server, this is not really helpful, but if you have many servers, Ansible starts the command very quickly on all your servers (especially if you set a higher –forks value), then polls the servers for status until they’re all up to date.</a:t>
            </a:r>
          </a:p>
          <a:p>
            <a:pPr marL="0" indent="0">
              <a:buNone/>
            </a:pPr>
            <a:r>
              <a:rPr lang="en-US" dirty="0">
                <a:latin typeface="Calibri" panose="020F0502020204030204" pitchFamily="34" charset="0"/>
                <a:cs typeface="Calibri" panose="020F0502020204030204" pitchFamily="34" charset="0"/>
              </a:rPr>
              <a:t> To run a command in the background, you set the following options:</a:t>
            </a:r>
          </a:p>
          <a:p>
            <a:pPr marL="0" indent="0">
              <a:buNone/>
            </a:pP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B &lt;seconds&gt;: the maximum amount of time (in seconds) to let the job run.</a:t>
            </a:r>
          </a:p>
          <a:p>
            <a:pPr marL="0" indent="0">
              <a:buNone/>
            </a:pP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P &lt;seconds&gt;: the amount of time (in seconds) to wait between polling the servers for an</a:t>
            </a:r>
          </a:p>
          <a:p>
            <a:pPr marL="0" indent="0">
              <a:buNone/>
            </a:pPr>
            <a:r>
              <a:rPr lang="en-US" dirty="0">
                <a:latin typeface="Calibri" panose="020F0502020204030204" pitchFamily="34" charset="0"/>
                <a:cs typeface="Calibri" panose="020F0502020204030204" pitchFamily="34" charset="0"/>
              </a:rPr>
              <a:t> updated job status.</a:t>
            </a:r>
          </a:p>
          <a:p>
            <a:pPr marL="0" indent="0">
              <a:buNone/>
            </a:pPr>
            <a:r>
              <a:rPr lang="en-US" dirty="0">
                <a:latin typeface="Calibri" panose="020F0502020204030204" pitchFamily="34" charset="0"/>
                <a:cs typeface="Calibri" panose="020F0502020204030204" pitchFamily="34" charset="0"/>
              </a:rPr>
              <a:t>$ ansible -b app -B 3600 -a "yum -y update"</a:t>
            </a:r>
          </a:p>
        </p:txBody>
      </p:sp>
    </p:spTree>
    <p:extLst>
      <p:ext uri="{BB962C8B-B14F-4D97-AF65-F5344CB8AC3E}">
        <p14:creationId xmlns:p14="http://schemas.microsoft.com/office/powerpoint/2010/main" val="237742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52725" y="759536"/>
            <a:ext cx="10058400" cy="4050792"/>
          </a:xfrm>
        </p:spPr>
        <p:txBody>
          <a:bodyPr/>
          <a:lstStyle/>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Deploy your </a:t>
            </a:r>
            <a:r>
              <a:rPr lang="en-US" dirty="0" err="1">
                <a:latin typeface="Calibri" panose="020F0502020204030204" pitchFamily="34" charset="0"/>
                <a:cs typeface="Calibri" panose="020F0502020204030204" pitchFamily="34" charset="0"/>
              </a:rPr>
              <a:t>webapp</a:t>
            </a:r>
            <a:r>
              <a:rPr lang="en-US" dirty="0">
                <a:latin typeface="Calibri" panose="020F0502020204030204" pitchFamily="34" charset="0"/>
                <a:cs typeface="Calibri" panose="020F0502020204030204" pitchFamily="34" charset="0"/>
              </a:rPr>
              <a:t> straight from </a:t>
            </a:r>
            <a:r>
              <a:rPr lang="en-US" dirty="0" err="1">
                <a:latin typeface="Calibri" panose="020F0502020204030204" pitchFamily="34" charset="0"/>
                <a:cs typeface="Calibri" panose="020F0502020204030204" pitchFamily="34" charset="0"/>
              </a:rPr>
              <a:t>git</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ansible webservers -m </a:t>
            </a:r>
            <a:r>
              <a:rPr lang="en-US" dirty="0" err="1">
                <a:latin typeface="Calibri" panose="020F0502020204030204" pitchFamily="34" charset="0"/>
                <a:cs typeface="Calibri" panose="020F0502020204030204" pitchFamily="34" charset="0"/>
              </a:rPr>
              <a:t>git</a:t>
            </a:r>
            <a:r>
              <a:rPr lang="en-US" dirty="0">
                <a:latin typeface="Calibri" panose="020F0502020204030204" pitchFamily="34" charset="0"/>
                <a:cs typeface="Calibri" panose="020F0502020204030204" pitchFamily="34" charset="0"/>
              </a:rPr>
              <a:t> -a "repo=https://foo.example.org/repo.git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srv</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myapp</a:t>
            </a:r>
            <a:r>
              <a:rPr lang="en-US" dirty="0">
                <a:latin typeface="Calibri" panose="020F0502020204030204" pitchFamily="34" charset="0"/>
                <a:cs typeface="Calibri" panose="020F0502020204030204" pitchFamily="34" charset="0"/>
              </a:rPr>
              <a:t> version=HEAD"</a:t>
            </a:r>
          </a:p>
          <a:p>
            <a:pPr marL="0" indent="0">
              <a:buNone/>
            </a:pPr>
            <a:endParaRPr lang="en-US" dirty="0"/>
          </a:p>
        </p:txBody>
      </p:sp>
    </p:spTree>
    <p:extLst>
      <p:ext uri="{BB962C8B-B14F-4D97-AF65-F5344CB8AC3E}">
        <p14:creationId xmlns:p14="http://schemas.microsoft.com/office/powerpoint/2010/main" val="3572013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52723" y="487160"/>
            <a:ext cx="10875719" cy="4610133"/>
          </a:xfrm>
        </p:spPr>
        <p:txBody>
          <a:bodyPr/>
          <a:lstStyle/>
          <a:p>
            <a:pPr marL="0" indent="0" algn="just">
              <a:buNone/>
            </a:pPr>
            <a:r>
              <a:rPr lang="en-US" dirty="0" smtClean="0">
                <a:latin typeface="Calibri" panose="020F0502020204030204" pitchFamily="34" charset="0"/>
                <a:cs typeface="Calibri" panose="020F0502020204030204" pitchFamily="34" charset="0"/>
              </a:rPr>
              <a:t>Facts </a:t>
            </a:r>
            <a:r>
              <a:rPr lang="en-US" dirty="0">
                <a:latin typeface="Calibri" panose="020F0502020204030204" pitchFamily="34" charset="0"/>
                <a:cs typeface="Calibri" panose="020F0502020204030204" pitchFamily="34" charset="0"/>
              </a:rPr>
              <a:t>are described in the playbooks section and represent discovered variables about a system. These can be used to implement conditional execution of tasks but also just to get ad-hoc information about your system. You can see all facts via:</a:t>
            </a:r>
          </a:p>
          <a:p>
            <a:r>
              <a:rPr lang="en-US" dirty="0">
                <a:latin typeface="Calibri" panose="020F0502020204030204" pitchFamily="34" charset="0"/>
                <a:cs typeface="Calibri" panose="020F0502020204030204" pitchFamily="34" charset="0"/>
              </a:rPr>
              <a:t>$ ansible all -m setup</a:t>
            </a:r>
          </a:p>
          <a:p>
            <a:pPr marL="0" indent="0">
              <a:buNone/>
            </a:pPr>
            <a:endParaRPr lang="en-US" dirty="0"/>
          </a:p>
        </p:txBody>
      </p:sp>
    </p:spTree>
    <p:extLst>
      <p:ext uri="{BB962C8B-B14F-4D97-AF65-F5344CB8AC3E}">
        <p14:creationId xmlns:p14="http://schemas.microsoft.com/office/powerpoint/2010/main" val="224975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621" y="1171467"/>
            <a:ext cx="11183566" cy="4801314"/>
          </a:xfrm>
          <a:prstGeom prst="rect">
            <a:avLst/>
          </a:prstGeom>
        </p:spPr>
        <p:txBody>
          <a:bodyPr wrap="square">
            <a:spAutoFit/>
          </a:bodyPr>
          <a:lstStyle/>
          <a:p>
            <a:pPr algn="just"/>
            <a:r>
              <a:rPr lang="en-US" sz="2800" dirty="0">
                <a:latin typeface="Calibri" panose="020F0502020204030204" pitchFamily="34" charset="0"/>
                <a:cs typeface="Calibri" panose="020F0502020204030204" pitchFamily="34" charset="0"/>
              </a:rPr>
              <a:t>Since the emergence of cloud and virtualization, the number of servers managed by an individual Administrator has risen dramatically in the past decade. This had made admins to find a way to manage servers in streamlined fashion. On any given day, a systems administrator might do the below tasks</a:t>
            </a:r>
            <a:r>
              <a:rPr lang="en-US" sz="2800" dirty="0" smtClean="0">
                <a:latin typeface="Calibri" panose="020F0502020204030204" pitchFamily="34" charset="0"/>
                <a:cs typeface="Calibri" panose="020F0502020204030204" pitchFamily="34" charset="0"/>
              </a:rPr>
              <a:t>.</a:t>
            </a:r>
          </a:p>
          <a:p>
            <a:pPr algn="just"/>
            <a:endParaRPr lang="en-US" sz="28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Check </a:t>
            </a:r>
            <a:r>
              <a:rPr lang="en-US" sz="2000" dirty="0">
                <a:latin typeface="Calibri" panose="020F0502020204030204" pitchFamily="34" charset="0"/>
                <a:cs typeface="Calibri" panose="020F0502020204030204" pitchFamily="34" charset="0"/>
              </a:rPr>
              <a:t>log files</a:t>
            </a: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Check </a:t>
            </a:r>
            <a:r>
              <a:rPr lang="en-US" sz="2000" dirty="0">
                <a:latin typeface="Calibri" panose="020F0502020204030204" pitchFamily="34" charset="0"/>
                <a:cs typeface="Calibri" panose="020F0502020204030204" pitchFamily="34" charset="0"/>
              </a:rPr>
              <a:t>resource usage</a:t>
            </a: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Manage </a:t>
            </a:r>
            <a:r>
              <a:rPr lang="en-US" sz="2000" dirty="0">
                <a:latin typeface="Calibri" panose="020F0502020204030204" pitchFamily="34" charset="0"/>
                <a:cs typeface="Calibri" panose="020F0502020204030204" pitchFamily="34" charset="0"/>
              </a:rPr>
              <a:t>system users and groups</a:t>
            </a: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Check </a:t>
            </a:r>
            <a:r>
              <a:rPr lang="en-US" sz="2000" dirty="0">
                <a:latin typeface="Calibri" panose="020F0502020204030204" pitchFamily="34" charset="0"/>
                <a:cs typeface="Calibri" panose="020F0502020204030204" pitchFamily="34" charset="0"/>
              </a:rPr>
              <a:t>for patches and apply updates using package managers</a:t>
            </a: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Manage </a:t>
            </a:r>
            <a:r>
              <a:rPr lang="en-US" sz="2000" dirty="0" err="1">
                <a:latin typeface="Calibri" panose="020F0502020204030204" pitchFamily="34" charset="0"/>
                <a:cs typeface="Calibri" panose="020F0502020204030204" pitchFamily="34" charset="0"/>
              </a:rPr>
              <a:t>cron</a:t>
            </a:r>
            <a:r>
              <a:rPr lang="en-US" sz="2000" dirty="0">
                <a:latin typeface="Calibri" panose="020F0502020204030204" pitchFamily="34" charset="0"/>
                <a:cs typeface="Calibri" panose="020F0502020204030204" pitchFamily="34" charset="0"/>
              </a:rPr>
              <a:t> jobs</a:t>
            </a:r>
          </a:p>
          <a:p>
            <a:pPr marL="285750" indent="-285750">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Reboot </a:t>
            </a:r>
            <a:r>
              <a:rPr lang="en-US" sz="2000" dirty="0">
                <a:latin typeface="Calibri" panose="020F0502020204030204" pitchFamily="34" charset="0"/>
                <a:cs typeface="Calibri" panose="020F0502020204030204" pitchFamily="34" charset="0"/>
              </a:rPr>
              <a:t>servers.</a:t>
            </a:r>
          </a:p>
        </p:txBody>
      </p:sp>
    </p:spTree>
    <p:extLst>
      <p:ext uri="{BB962C8B-B14F-4D97-AF65-F5344CB8AC3E}">
        <p14:creationId xmlns:p14="http://schemas.microsoft.com/office/powerpoint/2010/main" val="38061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44552" y="1168098"/>
            <a:ext cx="10827081" cy="5047876"/>
          </a:xfrm>
        </p:spPr>
        <p:txBody>
          <a:bodyPr>
            <a:normAutofit/>
          </a:bodyPr>
          <a:lstStyle/>
          <a:p>
            <a:pPr marL="0" indent="0" algn="just">
              <a:buNone/>
            </a:pPr>
            <a:r>
              <a:rPr lang="en-US" dirty="0">
                <a:latin typeface="Calibri" panose="020F0502020204030204" pitchFamily="34" charset="0"/>
                <a:cs typeface="Calibri" panose="020F0502020204030204" pitchFamily="34" charset="0"/>
              </a:rPr>
              <a:t>Nearly all of </a:t>
            </a:r>
            <a:r>
              <a:rPr lang="en-US" dirty="0" smtClean="0">
                <a:latin typeface="Calibri" panose="020F0502020204030204" pitchFamily="34" charset="0"/>
                <a:cs typeface="Calibri" panose="020F0502020204030204" pitchFamily="34" charset="0"/>
              </a:rPr>
              <a:t>the previous tasks </a:t>
            </a:r>
            <a:r>
              <a:rPr lang="en-US" dirty="0">
                <a:latin typeface="Calibri" panose="020F0502020204030204" pitchFamily="34" charset="0"/>
                <a:cs typeface="Calibri" panose="020F0502020204030204" pitchFamily="34" charset="0"/>
              </a:rPr>
              <a:t>might have already been partially automated but some often needs manual intervention especially when it comes to diagnosing issues in real time. When working with complex multi server environment, logging into each server manually to diagnose is not a workable approach. Ansible allows sys admins to run ad-hoc commands on one or hundreds of machines at the same time using the ‘</a:t>
            </a:r>
            <a:r>
              <a:rPr lang="en-US" b="1" dirty="0">
                <a:solidFill>
                  <a:srgbClr val="0070C0"/>
                </a:solidFill>
                <a:latin typeface="Calibri" panose="020F0502020204030204" pitchFamily="34" charset="0"/>
                <a:cs typeface="Calibri" panose="020F0502020204030204" pitchFamily="34" charset="0"/>
              </a:rPr>
              <a:t>ansible</a:t>
            </a:r>
            <a:r>
              <a:rPr lang="en-US" dirty="0">
                <a:latin typeface="Calibri" panose="020F0502020204030204" pitchFamily="34" charset="0"/>
                <a:cs typeface="Calibri" panose="020F0502020204030204" pitchFamily="34" charset="0"/>
              </a:rPr>
              <a:t>’ command. You will be able to manage your servers very </a:t>
            </a:r>
            <a:r>
              <a:rPr lang="en-US" dirty="0" smtClean="0">
                <a:latin typeface="Calibri" panose="020F0502020204030204" pitchFamily="34" charset="0"/>
                <a:cs typeface="Calibri" panose="020F0502020204030204" pitchFamily="34" charset="0"/>
              </a:rPr>
              <a:t>efficiently.</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Before jumping into Ansible Ad-hoc commands, it is important to understand about ansible </a:t>
            </a:r>
            <a:r>
              <a:rPr lang="en-US" b="1" dirty="0">
                <a:solidFill>
                  <a:srgbClr val="0070C0"/>
                </a:solidFill>
                <a:latin typeface="Calibri" panose="020F0502020204030204" pitchFamily="34" charset="0"/>
                <a:cs typeface="Calibri" panose="020F0502020204030204" pitchFamily="34" charset="0"/>
              </a:rPr>
              <a:t>modules</a:t>
            </a:r>
            <a:r>
              <a:rPr lang="en-US" dirty="0" smtClean="0">
                <a:latin typeface="Calibri" panose="020F0502020204030204" pitchFamily="34" charset="0"/>
                <a:cs typeface="Calibri" panose="020F0502020204030204" pitchFamily="34" charset="0"/>
              </a:rPr>
              <a:t>.</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Ansible ships with a number of modules (called the ‘module library’) that can be executed directly on remote hosts. Users can also write their own modules. These modules can control system resources, like services, packages, or files (anything really), or handle executing system commands. They are the backbone of Ansible.</a:t>
            </a:r>
          </a:p>
          <a:p>
            <a:pPr marL="0" indent="0" algn="just">
              <a:buNone/>
            </a:pPr>
            <a:endParaRPr lang="en-US" dirty="0"/>
          </a:p>
        </p:txBody>
      </p:sp>
    </p:spTree>
    <p:extLst>
      <p:ext uri="{BB962C8B-B14F-4D97-AF65-F5344CB8AC3E}">
        <p14:creationId xmlns:p14="http://schemas.microsoft.com/office/powerpoint/2010/main" val="328237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25098" y="389885"/>
            <a:ext cx="11371829" cy="5855272"/>
          </a:xfrm>
        </p:spPr>
        <p:txBody>
          <a:bodyPr>
            <a:noAutofit/>
          </a:bodyPr>
          <a:lstStyle/>
          <a:p>
            <a:r>
              <a:rPr lang="en-US" dirty="0">
                <a:latin typeface="Calibri" panose="020F0502020204030204" pitchFamily="34" charset="0"/>
                <a:cs typeface="Calibri" panose="020F0502020204030204" pitchFamily="34" charset="0"/>
              </a:rPr>
              <a:t>ansible app -m command -a "/</a:t>
            </a:r>
            <a:r>
              <a:rPr lang="en-US" dirty="0" err="1">
                <a:latin typeface="Calibri" panose="020F0502020204030204" pitchFamily="34" charset="0"/>
                <a:cs typeface="Calibri" panose="020F0502020204030204" pitchFamily="34" charset="0"/>
              </a:rPr>
              <a:t>sbin</a:t>
            </a:r>
            <a:r>
              <a:rPr lang="en-US" dirty="0">
                <a:latin typeface="Calibri" panose="020F0502020204030204" pitchFamily="34" charset="0"/>
                <a:cs typeface="Calibri" panose="020F0502020204030204" pitchFamily="34" charset="0"/>
              </a:rPr>
              <a:t>/reboot"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ansible app -m shell -a "echo $TERM"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ansible app -m copy -a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/hosts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tmp</a:t>
            </a:r>
            <a:r>
              <a:rPr lang="en-US" dirty="0">
                <a:latin typeface="Calibri" panose="020F0502020204030204" pitchFamily="34" charset="0"/>
                <a:cs typeface="Calibri" panose="020F0502020204030204" pitchFamily="34" charset="0"/>
              </a:rPr>
              <a:t>/hosts"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ansible app -m file -a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home/</a:t>
            </a:r>
            <a:r>
              <a:rPr lang="en-US" dirty="0" err="1" smtClean="0">
                <a:latin typeface="Calibri" panose="020F0502020204030204" pitchFamily="34" charset="0"/>
                <a:cs typeface="Calibri" panose="020F0502020204030204" pitchFamily="34" charset="0"/>
              </a:rPr>
              <a:t>devops</a:t>
            </a:r>
            <a:r>
              <a:rPr lang="en-US" dirty="0" smtClean="0">
                <a:latin typeface="Calibri" panose="020F0502020204030204" pitchFamily="34" charset="0"/>
                <a:cs typeface="Calibri" panose="020F0502020204030204" pitchFamily="34" charset="0"/>
              </a:rPr>
              <a:t>/a.txt mode=600“</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0" indent="0">
              <a:buNone/>
            </a:pPr>
            <a:r>
              <a:rPr lang="en-US" b="1" dirty="0">
                <a:solidFill>
                  <a:srgbClr val="0070C0"/>
                </a:solidFill>
                <a:latin typeface="Calibri" panose="020F0502020204030204" pitchFamily="34" charset="0"/>
                <a:cs typeface="Calibri" panose="020F0502020204030204" pitchFamily="34" charset="0"/>
              </a:rPr>
              <a:t>Tip</a:t>
            </a:r>
            <a:r>
              <a:rPr lang="en-US" dirty="0">
                <a:latin typeface="Calibri" panose="020F0502020204030204" pitchFamily="34" charset="0"/>
                <a:cs typeface="Calibri" panose="020F0502020204030204" pitchFamily="34" charset="0"/>
              </a:rPr>
              <a:t>: The ‘command’ module is the default Ansible module. So it is not required to pass ‘-m command’ </a:t>
            </a:r>
            <a:r>
              <a:rPr lang="en-US" dirty="0" err="1">
                <a:latin typeface="Calibri" panose="020F0502020204030204" pitchFamily="34" charset="0"/>
                <a:cs typeface="Calibri" panose="020F0502020204030204" pitchFamily="34" charset="0"/>
              </a:rPr>
              <a:t>explicity</a:t>
            </a:r>
            <a:r>
              <a:rPr lang="en-US" dirty="0">
                <a:latin typeface="Calibri" panose="020F0502020204030204" pitchFamily="34" charset="0"/>
                <a:cs typeface="Calibri" panose="020F0502020204030204" pitchFamily="34" charset="0"/>
              </a:rPr>
              <a:t> when using the command module</a:t>
            </a:r>
          </a:p>
        </p:txBody>
      </p:sp>
    </p:spTree>
    <p:extLst>
      <p:ext uri="{BB962C8B-B14F-4D97-AF65-F5344CB8AC3E}">
        <p14:creationId xmlns:p14="http://schemas.microsoft.com/office/powerpoint/2010/main" val="351841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264401" y="1634246"/>
            <a:ext cx="10058400" cy="5607996"/>
          </a:xfrm>
        </p:spPr>
        <p:txBody>
          <a:bodyPr/>
          <a:lstStyle/>
          <a:p>
            <a:r>
              <a:rPr lang="en-US" dirty="0">
                <a:latin typeface="Calibri" panose="020F0502020204030204" pitchFamily="34" charset="0"/>
                <a:cs typeface="Calibri" panose="020F0502020204030204" pitchFamily="34" charset="0"/>
              </a:rPr>
              <a:t>ansible all -m </a:t>
            </a:r>
            <a:r>
              <a:rPr lang="en-US" dirty="0" smtClean="0">
                <a:latin typeface="Calibri" panose="020F0502020204030204" pitchFamily="34" charset="0"/>
                <a:cs typeface="Calibri" panose="020F0502020204030204" pitchFamily="34" charset="0"/>
              </a:rPr>
              <a:t>ping</a:t>
            </a:r>
          </a:p>
          <a:p>
            <a:endParaRPr lang="en-US" dirty="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It verifies the ability to login to the server and that a usable python is configured or not. We got the SUCCESS </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for all the servers, so we are good</a:t>
            </a:r>
            <a:r>
              <a:rPr lang="en-US" dirty="0" smtClean="0">
                <a:latin typeface="Calibri" panose="020F0502020204030204" pitchFamily="34" charset="0"/>
                <a:cs typeface="Calibri" panose="020F0502020204030204" pitchFamily="34" charset="0"/>
              </a:rPr>
              <a:t>.</a:t>
            </a:r>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54394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0742" y="827630"/>
            <a:ext cx="10058400" cy="4050792"/>
          </a:xfrm>
        </p:spPr>
        <p:txBody>
          <a:bodyPr>
            <a:noAutofit/>
          </a:bodyPr>
          <a:lstStyle/>
          <a:p>
            <a:pPr marL="0" indent="0">
              <a:buNone/>
            </a:pPr>
            <a:r>
              <a:rPr lang="en-US" dirty="0">
                <a:latin typeface="Calibri" panose="020F0502020204030204" pitchFamily="34" charset="0"/>
                <a:cs typeface="Calibri" panose="020F0502020204030204" pitchFamily="34" charset="0"/>
              </a:rPr>
              <a:t>Lets make sure the host names are set correct for all the servers.</a:t>
            </a:r>
          </a:p>
          <a:p>
            <a:pPr marL="0" indent="0">
              <a:buNone/>
            </a:pPr>
            <a:r>
              <a:rPr lang="en-US" dirty="0">
                <a:latin typeface="Calibri" panose="020F0502020204030204" pitchFamily="34" charset="0"/>
                <a:cs typeface="Calibri" panose="020F0502020204030204" pitchFamily="34" charset="0"/>
              </a:rPr>
              <a:t>$ ansible all -a "hostname"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192.168.33.30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&gt;&gt;</a:t>
            </a:r>
          </a:p>
          <a:p>
            <a:pPr marL="0" indent="0">
              <a:buNone/>
            </a:pPr>
            <a:r>
              <a:rPr lang="en-US" dirty="0" err="1">
                <a:latin typeface="Calibri" panose="020F0502020204030204" pitchFamily="34" charset="0"/>
                <a:cs typeface="Calibri" panose="020F0502020204030204" pitchFamily="34" charset="0"/>
              </a:rPr>
              <a:t>db.dev</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192.168.33.10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&gt;&gt;</a:t>
            </a:r>
          </a:p>
          <a:p>
            <a:pPr marL="0" indent="0">
              <a:buNone/>
            </a:pPr>
            <a:r>
              <a:rPr lang="en-US" dirty="0">
                <a:latin typeface="Calibri" panose="020F0502020204030204" pitchFamily="34" charset="0"/>
                <a:cs typeface="Calibri" panose="020F0502020204030204" pitchFamily="34" charset="0"/>
              </a:rPr>
              <a:t>app1.dev</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We can see the host names of the  servers in random order. By default ansible runs commands in parallel using multiple process </a:t>
            </a:r>
            <a:r>
              <a:rPr lang="en-US" b="1" dirty="0">
                <a:solidFill>
                  <a:srgbClr val="0070C0"/>
                </a:solidFill>
                <a:latin typeface="Calibri" panose="020F0502020204030204" pitchFamily="34" charset="0"/>
                <a:cs typeface="Calibri" panose="020F0502020204030204" pitchFamily="34" charset="0"/>
              </a:rPr>
              <a:t>forks</a:t>
            </a:r>
            <a:r>
              <a:rPr lang="en-US" dirty="0">
                <a:latin typeface="Calibri" panose="020F0502020204030204" pitchFamily="34" charset="0"/>
                <a:cs typeface="Calibri" panose="020F0502020204030204" pitchFamily="34" charset="0"/>
              </a:rPr>
              <a:t>. The default value is 5. You can change this based upon server capacity and </a:t>
            </a:r>
            <a:r>
              <a:rPr lang="en-US" dirty="0" smtClean="0">
                <a:latin typeface="Calibri" panose="020F0502020204030204" pitchFamily="34" charset="0"/>
                <a:cs typeface="Calibri" panose="020F0502020204030204" pitchFamily="34" charset="0"/>
              </a:rPr>
              <a:t>requirement.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901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006" y="1158369"/>
            <a:ext cx="10982722" cy="4940873"/>
          </a:xfrm>
        </p:spPr>
        <p:txBody>
          <a:bodyPr>
            <a:noAutofit/>
          </a:bodyPr>
          <a:lstStyle/>
          <a:p>
            <a:pPr marL="0" indent="0">
              <a:buNone/>
            </a:pPr>
            <a:r>
              <a:rPr lang="en-US" dirty="0">
                <a:latin typeface="Calibri" panose="020F0502020204030204" pitchFamily="34" charset="0"/>
                <a:cs typeface="Calibri" panose="020F0502020204030204" pitchFamily="34" charset="0"/>
              </a:rPr>
              <a:t>$ ansible all -a "hostname" -f 1</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192.168.33.10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&gt;&gt;</a:t>
            </a:r>
          </a:p>
          <a:p>
            <a:pPr marL="0" indent="0">
              <a:buNone/>
            </a:pPr>
            <a:r>
              <a:rPr lang="en-US" dirty="0">
                <a:latin typeface="Calibri" panose="020F0502020204030204" pitchFamily="34" charset="0"/>
                <a:cs typeface="Calibri" panose="020F0502020204030204" pitchFamily="34" charset="0"/>
              </a:rPr>
              <a:t>app1.dev</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‘-f’ denotes the number of forks (simultaneous process) to be used. Setting the value to 1 makes it to run in the sequence. It’s fairly rare that you will ever need to do this, but it’s much more frequent that you’ll want to increase the value (like -f 10, or -f 25… depending on how much your system and network connection can handle)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Note: For the above example, we did not specify the command module as “-m command” since that is the default module.</a:t>
            </a:r>
          </a:p>
        </p:txBody>
      </p:sp>
    </p:spTree>
    <p:extLst>
      <p:ext uri="{BB962C8B-B14F-4D97-AF65-F5344CB8AC3E}">
        <p14:creationId xmlns:p14="http://schemas.microsoft.com/office/powerpoint/2010/main" val="144360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41832" y="506616"/>
            <a:ext cx="10058400" cy="4050792"/>
          </a:xfrm>
        </p:spPr>
        <p:txBody>
          <a:bodyPr>
            <a:noAutofit/>
          </a:bodyPr>
          <a:lstStyle/>
          <a:p>
            <a:pPr marL="0" indent="0">
              <a:buNone/>
            </a:pPr>
            <a:r>
              <a:rPr lang="en-US" dirty="0">
                <a:latin typeface="Calibri" panose="020F0502020204030204" pitchFamily="34" charset="0"/>
                <a:cs typeface="Calibri" panose="020F0502020204030204" pitchFamily="34" charset="0"/>
              </a:rPr>
              <a:t>$ ansible all -a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h‘</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192.168.33.10 | SUCCESS | </a:t>
            </a:r>
            <a:r>
              <a:rPr lang="en-US" dirty="0" err="1">
                <a:latin typeface="Calibri" panose="020F0502020204030204" pitchFamily="34" charset="0"/>
                <a:cs typeface="Calibri" panose="020F0502020204030204" pitchFamily="34" charset="0"/>
              </a:rPr>
              <a:t>rc</a:t>
            </a:r>
            <a:r>
              <a:rPr lang="en-US" dirty="0">
                <a:latin typeface="Calibri" panose="020F0502020204030204" pitchFamily="34" charset="0"/>
                <a:cs typeface="Calibri" panose="020F0502020204030204" pitchFamily="34" charset="0"/>
              </a:rPr>
              <a:t>=0 </a:t>
            </a:r>
            <a:r>
              <a:rPr lang="en-US" dirty="0" smtClean="0">
                <a:latin typeface="Calibri" panose="020F0502020204030204" pitchFamily="34" charset="0"/>
                <a:cs typeface="Calibri" panose="020F0502020204030204" pitchFamily="34" charset="0"/>
              </a:rPr>
              <a:t>&gt;&gt;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Filesystem</a:t>
            </a:r>
            <a:r>
              <a:rPr lang="en-US" dirty="0">
                <a:latin typeface="Calibri" panose="020F0502020204030204" pitchFamily="34" charset="0"/>
                <a:cs typeface="Calibri" panose="020F0502020204030204" pitchFamily="34" charset="0"/>
              </a:rPr>
              <a:t>                       Size  Used Avail Use% Mounted on</a:t>
            </a:r>
          </a:p>
          <a:p>
            <a:pPr marL="0" indent="0">
              <a:buNone/>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dev</a:t>
            </a:r>
            <a:r>
              <a:rPr lang="en-US" dirty="0">
                <a:latin typeface="Calibri" panose="020F0502020204030204" pitchFamily="34" charset="0"/>
                <a:cs typeface="Calibri" panose="020F0502020204030204" pitchFamily="34" charset="0"/>
              </a:rPr>
              <a:t>/mapper/VolGroup00-LogVol00   38G  1.2G   37G   4% /</a:t>
            </a:r>
          </a:p>
          <a:p>
            <a:pPr marL="0" indent="0">
              <a:buNone/>
            </a:pPr>
            <a:r>
              <a:rPr lang="en-US" dirty="0" err="1">
                <a:latin typeface="Calibri" panose="020F0502020204030204" pitchFamily="34" charset="0"/>
                <a:cs typeface="Calibri" panose="020F0502020204030204" pitchFamily="34" charset="0"/>
              </a:rPr>
              <a:t>devtmpfs</a:t>
            </a:r>
            <a:r>
              <a:rPr lang="en-US" dirty="0">
                <a:latin typeface="Calibri" panose="020F0502020204030204" pitchFamily="34" charset="0"/>
                <a:cs typeface="Calibri" panose="020F0502020204030204" pitchFamily="34" charset="0"/>
              </a:rPr>
              <a:t>                         107M     0  107M   0% /</a:t>
            </a:r>
            <a:r>
              <a:rPr lang="en-US" dirty="0" err="1">
                <a:latin typeface="Calibri" panose="020F0502020204030204" pitchFamily="34" charset="0"/>
                <a:cs typeface="Calibri" panose="020F0502020204030204" pitchFamily="34" charset="0"/>
              </a:rPr>
              <a:t>dev</a:t>
            </a: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tmpfs</a:t>
            </a:r>
            <a:r>
              <a:rPr lang="en-US" dirty="0">
                <a:latin typeface="Calibri" panose="020F0502020204030204" pitchFamily="34" charset="0"/>
                <a:cs typeface="Calibri" panose="020F0502020204030204" pitchFamily="34" charset="0"/>
              </a:rPr>
              <a:t>                            119M     0  119M   0% /</a:t>
            </a:r>
            <a:r>
              <a:rPr lang="en-US" dirty="0" err="1">
                <a:latin typeface="Calibri" panose="020F0502020204030204" pitchFamily="34" charset="0"/>
                <a:cs typeface="Calibri" panose="020F0502020204030204" pitchFamily="34" charset="0"/>
              </a:rPr>
              <a:t>dev</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shm</a:t>
            </a: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tmpfs</a:t>
            </a:r>
            <a:r>
              <a:rPr lang="en-US" dirty="0">
                <a:latin typeface="Calibri" panose="020F0502020204030204" pitchFamily="34" charset="0"/>
                <a:cs typeface="Calibri" panose="020F0502020204030204" pitchFamily="34" charset="0"/>
              </a:rPr>
              <a:t>                            119M  4.4M  115M   4% /run</a:t>
            </a:r>
          </a:p>
          <a:p>
            <a:pPr marL="0" indent="0">
              <a:buNone/>
            </a:pPr>
            <a:r>
              <a:rPr lang="en-US" dirty="0" err="1">
                <a:latin typeface="Calibri" panose="020F0502020204030204" pitchFamily="34" charset="0"/>
                <a:cs typeface="Calibri" panose="020F0502020204030204" pitchFamily="34" charset="0"/>
              </a:rPr>
              <a:t>tmpfs</a:t>
            </a:r>
            <a:r>
              <a:rPr lang="en-US" dirty="0">
                <a:latin typeface="Calibri" panose="020F0502020204030204" pitchFamily="34" charset="0"/>
                <a:cs typeface="Calibri" panose="020F0502020204030204" pitchFamily="34" charset="0"/>
              </a:rPr>
              <a:t>                            119M     0  119M   0% /sys/fs/</a:t>
            </a:r>
            <a:r>
              <a:rPr lang="en-US" dirty="0" err="1">
                <a:latin typeface="Calibri" panose="020F0502020204030204" pitchFamily="34" charset="0"/>
                <a:cs typeface="Calibri" panose="020F0502020204030204" pitchFamily="34" charset="0"/>
              </a:rPr>
              <a:t>cgroup</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dev</a:t>
            </a:r>
            <a:r>
              <a:rPr lang="en-US" dirty="0">
                <a:latin typeface="Calibri" panose="020F0502020204030204" pitchFamily="34" charset="0"/>
                <a:cs typeface="Calibri" panose="020F0502020204030204" pitchFamily="34" charset="0"/>
              </a:rPr>
              <a:t>/sda2                       1014M   89M  926M   9% /boot</a:t>
            </a:r>
          </a:p>
          <a:p>
            <a:pPr marL="0" indent="0">
              <a:buNone/>
            </a:pPr>
            <a:r>
              <a:rPr lang="en-US" dirty="0" err="1">
                <a:latin typeface="Calibri" panose="020F0502020204030204" pitchFamily="34" charset="0"/>
                <a:cs typeface="Calibri" panose="020F0502020204030204" pitchFamily="34" charset="0"/>
              </a:rPr>
              <a:t>tmpfs</a:t>
            </a:r>
            <a:r>
              <a:rPr lang="en-US" dirty="0">
                <a:latin typeface="Calibri" panose="020F0502020204030204" pitchFamily="34" charset="0"/>
                <a:cs typeface="Calibri" panose="020F0502020204030204" pitchFamily="34" charset="0"/>
              </a:rPr>
              <a:t>                             24M     0   24M   0% /run/user/1000</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420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301</TotalTime>
  <Words>1876</Words>
  <Application>Microsoft Office PowerPoint</Application>
  <PresentationFormat>Custom</PresentationFormat>
  <Paragraphs>178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Wood Type</vt:lpstr>
      <vt:lpstr>Ansible</vt:lpstr>
      <vt:lpstr>What’s An Ad-hoc Command?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89</cp:revision>
  <dcterms:created xsi:type="dcterms:W3CDTF">2018-03-29T11:10:50Z</dcterms:created>
  <dcterms:modified xsi:type="dcterms:W3CDTF">2018-11-21T20:30:10Z</dcterms:modified>
</cp:coreProperties>
</file>