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8"/>
  </p:notesMasterIdLst>
  <p:sldIdLst>
    <p:sldId id="256" r:id="rId2"/>
    <p:sldId id="257" r:id="rId3"/>
    <p:sldId id="264" r:id="rId4"/>
    <p:sldId id="258" r:id="rId5"/>
    <p:sldId id="259"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8" d="100"/>
          <a:sy n="78" d="100"/>
        </p:scale>
        <p:origin x="-158" y="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7791C6-4768-4DA1-B396-A04151822ECA}" type="datetimeFigureOut">
              <a:rPr lang="en-US" smtClean="0"/>
              <a:t>11/23/2018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44C1F2-9BF0-40A6-8F32-1575D777F63D}" type="slidenum">
              <a:rPr lang="en-US" smtClean="0"/>
              <a:t>‹#›</a:t>
            </a:fld>
            <a:endParaRPr lang="en-US"/>
          </a:p>
        </p:txBody>
      </p:sp>
    </p:spTree>
    <p:extLst>
      <p:ext uri="{BB962C8B-B14F-4D97-AF65-F5344CB8AC3E}">
        <p14:creationId xmlns:p14="http://schemas.microsoft.com/office/powerpoint/2010/main" val="3882805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C703CF-445B-41DC-B623-5928B1EAFD34}" type="datetimeFigureOut">
              <a:rPr lang="en-US" smtClean="0"/>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104D8F7-A9B2-43C4-89AA-2906EC6E5AA5}" type="slidenum">
              <a:rPr lang="en-US" smtClean="0"/>
              <a:t>‹#›</a:t>
            </a:fld>
            <a:endParaRPr lang="en-US"/>
          </a:p>
        </p:txBody>
      </p:sp>
    </p:spTree>
    <p:extLst>
      <p:ext uri="{BB962C8B-B14F-4D97-AF65-F5344CB8AC3E}">
        <p14:creationId xmlns:p14="http://schemas.microsoft.com/office/powerpoint/2010/main" val="1133345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C703CF-445B-41DC-B623-5928B1EAFD34}" type="datetimeFigureOut">
              <a:rPr lang="en-US" smtClean="0"/>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4016322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C703CF-445B-41DC-B623-5928B1EAFD34}" type="datetimeFigureOut">
              <a:rPr lang="en-US" smtClean="0"/>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305735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C703CF-445B-41DC-B623-5928B1EAFD34}" type="datetimeFigureOut">
              <a:rPr lang="en-US" smtClean="0"/>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2502552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1C703CF-445B-41DC-B623-5928B1EAFD34}" type="datetimeFigureOut">
              <a:rPr lang="en-US" smtClean="0"/>
              <a:t>11/23/2018</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104D8F7-A9B2-43C4-89AA-2906EC6E5AA5}" type="slidenum">
              <a:rPr lang="en-US" smtClean="0"/>
              <a:t>‹#›</a:t>
            </a:fld>
            <a:endParaRPr lang="en-US"/>
          </a:p>
        </p:txBody>
      </p:sp>
    </p:spTree>
    <p:extLst>
      <p:ext uri="{BB962C8B-B14F-4D97-AF65-F5344CB8AC3E}">
        <p14:creationId xmlns:p14="http://schemas.microsoft.com/office/powerpoint/2010/main" val="298161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C703CF-445B-41DC-B623-5928B1EAFD34}" type="datetimeFigureOut">
              <a:rPr lang="en-US" smtClean="0"/>
              <a:t>11/23/2018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425417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C703CF-445B-41DC-B623-5928B1EAFD34}" type="datetimeFigureOut">
              <a:rPr lang="en-US" smtClean="0"/>
              <a:t>11/23/2018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2273417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1C703CF-445B-41DC-B623-5928B1EAFD34}" type="datetimeFigureOut">
              <a:rPr lang="en-US" smtClean="0"/>
              <a:t>11/23/2018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428954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703CF-445B-41DC-B623-5928B1EAFD34}" type="datetimeFigureOut">
              <a:rPr lang="en-US" smtClean="0"/>
              <a:t>11/23/2018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1023078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C703CF-445B-41DC-B623-5928B1EAFD34}" type="datetimeFigureOut">
              <a:rPr lang="en-US" smtClean="0"/>
              <a:t>11/23/2018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147089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C703CF-445B-41DC-B623-5928B1EAFD34}" type="datetimeFigureOut">
              <a:rPr lang="en-US" smtClean="0"/>
              <a:t>11/23/2018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104D8F7-A9B2-43C4-89AA-2906EC6E5AA5}" type="slidenum">
              <a:rPr lang="en-US" smtClean="0"/>
              <a:t>‹#›</a:t>
            </a:fld>
            <a:endParaRPr lang="en-US"/>
          </a:p>
        </p:txBody>
      </p:sp>
    </p:spTree>
    <p:extLst>
      <p:ext uri="{BB962C8B-B14F-4D97-AF65-F5344CB8AC3E}">
        <p14:creationId xmlns:p14="http://schemas.microsoft.com/office/powerpoint/2010/main" val="2360872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1C703CF-445B-41DC-B623-5928B1EAFD34}" type="datetimeFigureOut">
              <a:rPr lang="en-US" smtClean="0"/>
              <a:t>11/23/2018</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104D8F7-A9B2-43C4-89AA-2906EC6E5AA5}" type="slidenum">
              <a:rPr lang="en-US" smtClean="0"/>
              <a:t>‹#›</a:t>
            </a:fld>
            <a:endParaRPr lang="en-US"/>
          </a:p>
        </p:txBody>
      </p:sp>
    </p:spTree>
    <p:extLst>
      <p:ext uri="{BB962C8B-B14F-4D97-AF65-F5344CB8AC3E}">
        <p14:creationId xmlns:p14="http://schemas.microsoft.com/office/powerpoint/2010/main" val="89704992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2135607"/>
            <a:ext cx="9966960" cy="1553254"/>
          </a:xfrm>
        </p:spPr>
        <p:txBody>
          <a:bodyPr/>
          <a:lstStyle/>
          <a:p>
            <a:r>
              <a:rPr lang="en-US" cap="none" dirty="0" smtClean="0">
                <a:solidFill>
                  <a:srgbClr val="002060"/>
                </a:solidFill>
                <a:latin typeface="Arial Rounded MT Bold" panose="020F0704030504030204" pitchFamily="34" charset="0"/>
              </a:rPr>
              <a:t>Ansible</a:t>
            </a:r>
            <a:endParaRPr lang="en-US" cap="none" dirty="0">
              <a:solidFill>
                <a:srgbClr val="002060"/>
              </a:solidFill>
              <a:latin typeface="Arial Rounded MT Bold" panose="020F0704030504030204" pitchFamily="34" charset="0"/>
            </a:endParaRPr>
          </a:p>
        </p:txBody>
      </p:sp>
      <p:sp>
        <p:nvSpPr>
          <p:cNvPr id="3" name="Subtitle 2"/>
          <p:cNvSpPr>
            <a:spLocks noGrp="1"/>
          </p:cNvSpPr>
          <p:nvPr>
            <p:ph type="subTitle" idx="1"/>
          </p:nvPr>
        </p:nvSpPr>
        <p:spPr>
          <a:xfrm>
            <a:off x="2007694" y="3248074"/>
            <a:ext cx="7891272" cy="1069848"/>
          </a:xfrm>
        </p:spPr>
        <p:txBody>
          <a:bodyPr/>
          <a:lstStyle/>
          <a:p>
            <a:r>
              <a:rPr lang="en-US" dirty="0">
                <a:solidFill>
                  <a:srgbClr val="C00000"/>
                </a:solidFill>
              </a:rPr>
              <a:t> </a:t>
            </a:r>
            <a:r>
              <a:rPr lang="en-US" dirty="0" smtClean="0">
                <a:solidFill>
                  <a:srgbClr val="C00000"/>
                </a:solidFill>
              </a:rPr>
              <a:t>                       </a:t>
            </a:r>
            <a:endParaRPr lang="en-US" dirty="0">
              <a:solidFill>
                <a:srgbClr val="C00000"/>
              </a:solidFill>
            </a:endParaRPr>
          </a:p>
        </p:txBody>
      </p:sp>
    </p:spTree>
    <p:extLst>
      <p:ext uri="{BB962C8B-B14F-4D97-AF65-F5344CB8AC3E}">
        <p14:creationId xmlns:p14="http://schemas.microsoft.com/office/powerpoint/2010/main" val="12158609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6110" y="612843"/>
            <a:ext cx="3528145" cy="523220"/>
          </a:xfrm>
          <a:prstGeom prst="rect">
            <a:avLst/>
          </a:prstGeom>
          <a:noFill/>
        </p:spPr>
        <p:txBody>
          <a:bodyPr wrap="none" rtlCol="0">
            <a:spAutoFit/>
          </a:bodyPr>
          <a:lstStyle/>
          <a:p>
            <a:r>
              <a:rPr lang="en-US" sz="2800" dirty="0" smtClean="0">
                <a:latin typeface="Calibri" panose="020F0502020204030204" pitchFamily="34" charset="0"/>
                <a:cs typeface="Calibri" panose="020F0502020204030204" pitchFamily="34" charset="0"/>
              </a:rPr>
              <a:t>What is a Playbook ???</a:t>
            </a:r>
            <a:endParaRPr lang="en-US" sz="2800" dirty="0">
              <a:latin typeface="Calibri" panose="020F0502020204030204" pitchFamily="34" charset="0"/>
              <a:cs typeface="Calibri" panose="020F0502020204030204" pitchFamily="34" charset="0"/>
            </a:endParaRPr>
          </a:p>
        </p:txBody>
      </p:sp>
      <p:sp>
        <p:nvSpPr>
          <p:cNvPr id="2" name="TextBox 1"/>
          <p:cNvSpPr txBox="1"/>
          <p:nvPr/>
        </p:nvSpPr>
        <p:spPr>
          <a:xfrm>
            <a:off x="389108" y="1371600"/>
            <a:ext cx="11050620" cy="5324535"/>
          </a:xfrm>
          <a:prstGeom prst="rect">
            <a:avLst/>
          </a:prstGeom>
          <a:noFill/>
        </p:spPr>
        <p:txBody>
          <a:bodyPr wrap="square" rtlCol="0">
            <a:spAutoFit/>
          </a:bodyPr>
          <a:lstStyle/>
          <a:p>
            <a:pPr algn="just"/>
            <a:r>
              <a:rPr lang="en-US" sz="2000" dirty="0">
                <a:latin typeface="Calibri" panose="020F0502020204030204" pitchFamily="34" charset="0"/>
                <a:cs typeface="Calibri" panose="020F0502020204030204" pitchFamily="34" charset="0"/>
              </a:rPr>
              <a:t>Playbooks are Ansible’s configuration, deployment, and orchestration language. They can describe a policy you want your remote systems to enforce, or a set of steps in a general IT process.</a:t>
            </a:r>
            <a:endParaRPr lang="en-US" sz="2000" dirty="0" smtClean="0">
              <a:latin typeface="Calibri" panose="020F0502020204030204" pitchFamily="34" charset="0"/>
              <a:cs typeface="Calibri" panose="020F0502020204030204" pitchFamily="34" charset="0"/>
            </a:endParaRPr>
          </a:p>
          <a:p>
            <a:pPr algn="just"/>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At a basic level, playbooks can be used to manage configurations of and deployments to remote machines. At a more advanced level, they can sequence multi-tier rollouts involving rolling updates, and can delegate actions to other hosts, interacting with monitoring servers and load balancers along the way</a:t>
            </a:r>
            <a:r>
              <a:rPr lang="en-US" sz="2000" dirty="0" smtClean="0">
                <a:latin typeface="Calibri" panose="020F0502020204030204" pitchFamily="34" charset="0"/>
                <a:cs typeface="Calibri" panose="020F0502020204030204" pitchFamily="34" charset="0"/>
              </a:rPr>
              <a:t>.</a:t>
            </a:r>
          </a:p>
          <a:p>
            <a:pPr algn="just"/>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Ansible playbooks are written in the YAML data serialization format. If you don't know what a data serialization format is, think of it as a way to translate a programmatic data structure (lists, arrays, dictionaries, </a:t>
            </a:r>
            <a:r>
              <a:rPr lang="en-US" sz="2000" dirty="0" err="1">
                <a:latin typeface="Calibri" panose="020F0502020204030204" pitchFamily="34" charset="0"/>
                <a:cs typeface="Calibri" panose="020F0502020204030204" pitchFamily="34" charset="0"/>
              </a:rPr>
              <a:t>etc</a:t>
            </a:r>
            <a:r>
              <a:rPr lang="en-US" sz="2000" dirty="0">
                <a:latin typeface="Calibri" panose="020F0502020204030204" pitchFamily="34" charset="0"/>
                <a:cs typeface="Calibri" panose="020F0502020204030204" pitchFamily="34" charset="0"/>
              </a:rPr>
              <a:t>) into a format that can be easily stored to disk. The file can then be used to recreate the structure at a later point. JSON is another popular data serialization format, but YAML is much easier to read</a:t>
            </a:r>
            <a:r>
              <a:rPr lang="en-US" sz="2000" dirty="0" smtClean="0">
                <a:latin typeface="Calibri" panose="020F0502020204030204" pitchFamily="34" charset="0"/>
                <a:cs typeface="Calibri" panose="020F0502020204030204" pitchFamily="34" charset="0"/>
              </a:rPr>
              <a:t>.</a:t>
            </a:r>
          </a:p>
          <a:p>
            <a:pPr algn="just"/>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Each playbook contains one or more plays, which map hosts to a certain function. Ansible does this through something called tasks, which are basically module calls.</a:t>
            </a:r>
          </a:p>
          <a:p>
            <a:pPr algn="just"/>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04919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59149" y="1595335"/>
            <a:ext cx="5731954" cy="3477875"/>
          </a:xfrm>
          <a:prstGeom prst="rect">
            <a:avLst/>
          </a:prstGeom>
          <a:noFill/>
        </p:spPr>
        <p:txBody>
          <a:bodyPr wrap="none" rtlCol="0">
            <a:spAutoFit/>
          </a:bodyPr>
          <a:lstStyle/>
          <a:p>
            <a:r>
              <a:rPr lang="en-US" sz="2000" b="1" dirty="0">
                <a:solidFill>
                  <a:srgbClr val="FF0000"/>
                </a:solidFill>
                <a:latin typeface="Calibri" panose="020F0502020204030204" pitchFamily="34" charset="0"/>
                <a:cs typeface="Calibri" panose="020F0502020204030204" pitchFamily="34" charset="0"/>
              </a:rPr>
              <a:t>---</a:t>
            </a:r>
          </a:p>
          <a:p>
            <a:r>
              <a:rPr lang="en-US" sz="2000" dirty="0">
                <a:latin typeface="Calibri" panose="020F0502020204030204" pitchFamily="34" charset="0"/>
                <a:cs typeface="Calibri" panose="020F0502020204030204" pitchFamily="34" charset="0"/>
              </a:rPr>
              <a:t>- </a:t>
            </a:r>
            <a:r>
              <a:rPr lang="en-US" sz="2000" b="1" dirty="0">
                <a:solidFill>
                  <a:srgbClr val="002060"/>
                </a:solidFill>
                <a:latin typeface="Calibri" panose="020F0502020204030204" pitchFamily="34" charset="0"/>
                <a:cs typeface="Calibri" panose="020F0502020204030204" pitchFamily="34" charset="0"/>
              </a:rPr>
              <a:t>hosts: </a:t>
            </a:r>
            <a:r>
              <a:rPr lang="en-US" sz="2000" b="1" dirty="0" smtClean="0">
                <a:solidFill>
                  <a:srgbClr val="002060"/>
                </a:solidFill>
                <a:latin typeface="Calibri" panose="020F0502020204030204" pitchFamily="34" charset="0"/>
                <a:cs typeface="Calibri" panose="020F0502020204030204" pitchFamily="34" charset="0"/>
              </a:rPr>
              <a:t>PROD</a:t>
            </a:r>
            <a:endParaRPr lang="en-US" sz="2000" b="1" dirty="0">
              <a:solidFill>
                <a:srgbClr val="002060"/>
              </a:solidFill>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a:t>
            </a:r>
            <a:r>
              <a:rPr lang="en-US" sz="2000" b="1" dirty="0">
                <a:solidFill>
                  <a:srgbClr val="00B050"/>
                </a:solidFill>
                <a:latin typeface="Calibri" panose="020F0502020204030204" pitchFamily="34" charset="0"/>
                <a:cs typeface="Calibri" panose="020F0502020204030204" pitchFamily="34" charset="0"/>
              </a:rPr>
              <a:t>tasks:</a:t>
            </a:r>
          </a:p>
          <a:p>
            <a:r>
              <a:rPr lang="en-US" sz="2000" dirty="0">
                <a:latin typeface="Calibri" panose="020F0502020204030204" pitchFamily="34" charset="0"/>
                <a:cs typeface="Calibri" panose="020F0502020204030204" pitchFamily="34" charset="0"/>
              </a:rPr>
              <a:t>    </a:t>
            </a:r>
            <a:r>
              <a:rPr lang="en-US" sz="2000" b="1" dirty="0">
                <a:solidFill>
                  <a:srgbClr val="00B0F0"/>
                </a:solidFill>
                <a:latin typeface="Calibri" panose="020F0502020204030204" pitchFamily="34" charset="0"/>
                <a:cs typeface="Calibri" panose="020F0502020204030204" pitchFamily="34" charset="0"/>
              </a:rPr>
              <a:t>- name</a:t>
            </a:r>
            <a:r>
              <a:rPr lang="en-US" sz="2000" dirty="0">
                <a:latin typeface="Calibri" panose="020F0502020204030204" pitchFamily="34" charset="0"/>
                <a:cs typeface="Calibri" panose="020F0502020204030204" pitchFamily="34" charset="0"/>
              </a:rPr>
              <a:t>: Installs </a:t>
            </a:r>
            <a:r>
              <a:rPr lang="en-US" sz="2000" dirty="0" err="1">
                <a:latin typeface="Calibri" panose="020F0502020204030204" pitchFamily="34" charset="0"/>
                <a:cs typeface="Calibri" panose="020F0502020204030204" pitchFamily="34" charset="0"/>
              </a:rPr>
              <a:t>nginx</a:t>
            </a:r>
            <a:r>
              <a:rPr lang="en-US" sz="2000" dirty="0">
                <a:latin typeface="Calibri" panose="020F0502020204030204" pitchFamily="34" charset="0"/>
                <a:cs typeface="Calibri" panose="020F0502020204030204" pitchFamily="34" charset="0"/>
              </a:rPr>
              <a:t> web server</a:t>
            </a:r>
          </a:p>
          <a:p>
            <a:r>
              <a:rPr lang="en-US" sz="2000" dirty="0">
                <a:latin typeface="Calibri" panose="020F0502020204030204" pitchFamily="34" charset="0"/>
                <a:cs typeface="Calibri" panose="020F0502020204030204" pitchFamily="34" charset="0"/>
              </a:rPr>
              <a:t>      apt: </a:t>
            </a:r>
            <a:r>
              <a:rPr lang="en-US" sz="2000" dirty="0" err="1">
                <a:latin typeface="Calibri" panose="020F0502020204030204" pitchFamily="34" charset="0"/>
                <a:cs typeface="Calibri" panose="020F0502020204030204" pitchFamily="34" charset="0"/>
              </a:rPr>
              <a:t>pkg</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nginx</a:t>
            </a:r>
            <a:r>
              <a:rPr lang="en-US" sz="2000" dirty="0">
                <a:latin typeface="Calibri" panose="020F0502020204030204" pitchFamily="34" charset="0"/>
                <a:cs typeface="Calibri" panose="020F0502020204030204" pitchFamily="34" charset="0"/>
              </a:rPr>
              <a:t> state=installed </a:t>
            </a:r>
            <a:r>
              <a:rPr lang="en-US" sz="2000" dirty="0" err="1">
                <a:latin typeface="Calibri" panose="020F0502020204030204" pitchFamily="34" charset="0"/>
                <a:cs typeface="Calibri" panose="020F0502020204030204" pitchFamily="34" charset="0"/>
              </a:rPr>
              <a:t>update_cache</a:t>
            </a:r>
            <a:r>
              <a:rPr lang="en-US" sz="2000" dirty="0">
                <a:latin typeface="Calibri" panose="020F0502020204030204" pitchFamily="34" charset="0"/>
                <a:cs typeface="Calibri" panose="020F0502020204030204" pitchFamily="34" charset="0"/>
              </a:rPr>
              <a:t>=true</a:t>
            </a:r>
          </a:p>
          <a:p>
            <a:r>
              <a:rPr lang="en-US" sz="2000" dirty="0">
                <a:latin typeface="Calibri" panose="020F0502020204030204" pitchFamily="34" charset="0"/>
                <a:cs typeface="Calibri" panose="020F0502020204030204" pitchFamily="34" charset="0"/>
              </a:rPr>
              <a:t>      notify:</a:t>
            </a:r>
          </a:p>
          <a:p>
            <a:r>
              <a:rPr lang="en-US" sz="2000" dirty="0">
                <a:latin typeface="Calibri" panose="020F0502020204030204" pitchFamily="34" charset="0"/>
                <a:cs typeface="Calibri" panose="020F0502020204030204" pitchFamily="34" charset="0"/>
              </a:rPr>
              <a:t>        - start </a:t>
            </a:r>
            <a:r>
              <a:rPr lang="en-US" sz="2000" dirty="0" err="1">
                <a:latin typeface="Calibri" panose="020F0502020204030204" pitchFamily="34" charset="0"/>
                <a:cs typeface="Calibri" panose="020F0502020204030204" pitchFamily="34" charset="0"/>
              </a:rPr>
              <a:t>nginx</a:t>
            </a:r>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handlers:</a:t>
            </a:r>
          </a:p>
          <a:p>
            <a:r>
              <a:rPr lang="en-US" sz="2000" dirty="0">
                <a:latin typeface="Calibri" panose="020F0502020204030204" pitchFamily="34" charset="0"/>
                <a:cs typeface="Calibri" panose="020F0502020204030204" pitchFamily="34" charset="0"/>
              </a:rPr>
              <a:t>    - name: start </a:t>
            </a:r>
            <a:r>
              <a:rPr lang="en-US" sz="2000" dirty="0" err="1">
                <a:latin typeface="Calibri" panose="020F0502020204030204" pitchFamily="34" charset="0"/>
                <a:cs typeface="Calibri" panose="020F0502020204030204" pitchFamily="34" charset="0"/>
              </a:rPr>
              <a:t>nginx</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service: name=</a:t>
            </a:r>
            <a:r>
              <a:rPr lang="en-US" sz="2000" dirty="0" err="1">
                <a:latin typeface="Calibri" panose="020F0502020204030204" pitchFamily="34" charset="0"/>
                <a:cs typeface="Calibri" panose="020F0502020204030204" pitchFamily="34" charset="0"/>
              </a:rPr>
              <a:t>nginx</a:t>
            </a:r>
            <a:r>
              <a:rPr lang="en-US" sz="2000" dirty="0">
                <a:latin typeface="Calibri" panose="020F0502020204030204" pitchFamily="34" charset="0"/>
                <a:cs typeface="Calibri" panose="020F0502020204030204" pitchFamily="34" charset="0"/>
              </a:rPr>
              <a:t> state=started</a:t>
            </a:r>
          </a:p>
        </p:txBody>
      </p:sp>
      <p:sp>
        <p:nvSpPr>
          <p:cNvPr id="3" name="TextBox 2"/>
          <p:cNvSpPr txBox="1"/>
          <p:nvPr/>
        </p:nvSpPr>
        <p:spPr>
          <a:xfrm>
            <a:off x="496110" y="612843"/>
            <a:ext cx="1689822" cy="523220"/>
          </a:xfrm>
          <a:prstGeom prst="rect">
            <a:avLst/>
          </a:prstGeom>
          <a:noFill/>
        </p:spPr>
        <p:txBody>
          <a:bodyPr wrap="none" rtlCol="0">
            <a:spAutoFit/>
          </a:bodyPr>
          <a:lstStyle/>
          <a:p>
            <a:r>
              <a:rPr lang="en-US" sz="2800" dirty="0" smtClean="0">
                <a:latin typeface="Calibri" panose="020F0502020204030204" pitchFamily="34" charset="0"/>
                <a:cs typeface="Calibri" panose="020F0502020204030204" pitchFamily="34" charset="0"/>
              </a:rPr>
              <a:t>Example…</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593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2842" y="632298"/>
            <a:ext cx="11284085" cy="4370427"/>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The file starts with:</a:t>
            </a:r>
          </a:p>
          <a:p>
            <a:r>
              <a:rPr lang="en-US" sz="2000" b="1" dirty="0">
                <a:solidFill>
                  <a:srgbClr val="FF0000"/>
                </a:solidFill>
                <a:latin typeface="Calibri" panose="020F0502020204030204" pitchFamily="34" charset="0"/>
                <a:cs typeface="Calibri" panose="020F0502020204030204" pitchFamily="34" charset="0"/>
              </a:rPr>
              <a:t>---</a:t>
            </a:r>
          </a:p>
          <a:p>
            <a:pPr algn="just"/>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his is a requirement for YAML to interpret the file as a proper document. YAML allows multiple "documents" to exist in one file, each separated by ---, but Ansible only wants one per file, so this should only be present at the top of the file</a:t>
            </a:r>
            <a:r>
              <a:rPr lang="en-US" sz="2000" dirty="0">
                <a:latin typeface="Calibri" panose="020F0502020204030204" pitchFamily="34" charset="0"/>
                <a:cs typeface="Calibri" panose="020F0502020204030204" pitchFamily="34" charset="0"/>
              </a:rPr>
              <a:t>.</a:t>
            </a:r>
          </a:p>
          <a:p>
            <a:pPr algn="just"/>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YAML is very sensitive to white-space, and uses that to group different pieces of information together. You should use only spaces and not tabs and you must use consistent spacing for your file to be read correctly. Items at the same level of indentation are considered sibling elements</a:t>
            </a:r>
            <a:r>
              <a:rPr lang="en-US" sz="2000" dirty="0">
                <a:latin typeface="Calibri" panose="020F0502020204030204" pitchFamily="34" charset="0"/>
                <a:cs typeface="Calibri" panose="020F0502020204030204" pitchFamily="34" charset="0"/>
              </a:rPr>
              <a:t>.</a:t>
            </a:r>
          </a:p>
          <a:p>
            <a:pPr algn="just"/>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Items that begin with a - are considered list items. Items that have the format of key: value operate as hashes or dictionaries. That's pretty much all there is to basic YAML.</a:t>
            </a:r>
          </a:p>
          <a:p>
            <a:endParaRPr lang="en-US" dirty="0"/>
          </a:p>
        </p:txBody>
      </p:sp>
    </p:spTree>
    <p:extLst>
      <p:ext uri="{BB962C8B-B14F-4D97-AF65-F5344CB8AC3E}">
        <p14:creationId xmlns:p14="http://schemas.microsoft.com/office/powerpoint/2010/main" val="1180434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005" y="739301"/>
            <a:ext cx="11673192" cy="5324535"/>
          </a:xfrm>
          <a:prstGeom prst="rect">
            <a:avLst/>
          </a:prstGeom>
          <a:noFill/>
        </p:spPr>
        <p:txBody>
          <a:bodyPr wrap="square" rtlCol="0">
            <a:spAutoFit/>
          </a:bodyPr>
          <a:lstStyle/>
          <a:p>
            <a:pPr marL="285750" indent="-285750">
              <a:buFontTx/>
              <a:buChar char="-"/>
            </a:pPr>
            <a:r>
              <a:rPr lang="en-US" sz="2000" b="1" dirty="0">
                <a:solidFill>
                  <a:srgbClr val="002060"/>
                </a:solidFill>
                <a:latin typeface="Calibri" panose="020F0502020204030204" pitchFamily="34" charset="0"/>
                <a:cs typeface="Calibri" panose="020F0502020204030204" pitchFamily="34" charset="0"/>
              </a:rPr>
              <a:t>hosts</a:t>
            </a:r>
            <a:r>
              <a:rPr lang="en-US" sz="2000" b="1" dirty="0">
                <a:solidFill>
                  <a:srgbClr val="002060"/>
                </a:solidFill>
                <a:latin typeface="Calibri" panose="020F0502020204030204" pitchFamily="34" charset="0"/>
                <a:cs typeface="Calibri" panose="020F0502020204030204" pitchFamily="34" charset="0"/>
              </a:rPr>
              <a:t>: </a:t>
            </a:r>
            <a:r>
              <a:rPr lang="en-US" sz="2000" b="1" dirty="0">
                <a:solidFill>
                  <a:srgbClr val="002060"/>
                </a:solidFill>
                <a:latin typeface="Calibri" panose="020F0502020204030204" pitchFamily="34" charset="0"/>
                <a:cs typeface="Calibri" panose="020F0502020204030204" pitchFamily="34" charset="0"/>
              </a:rPr>
              <a:t>PROD</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This is a list item in </a:t>
            </a:r>
            <a:r>
              <a:rPr lang="en-US" sz="2000" dirty="0">
                <a:latin typeface="Calibri" panose="020F0502020204030204" pitchFamily="34" charset="0"/>
                <a:cs typeface="Calibri" panose="020F0502020204030204" pitchFamily="34" charset="0"/>
              </a:rPr>
              <a:t>YAML, </a:t>
            </a:r>
            <a:r>
              <a:rPr lang="en-US" sz="2000" dirty="0">
                <a:latin typeface="Calibri" panose="020F0502020204030204" pitchFamily="34" charset="0"/>
                <a:cs typeface="Calibri" panose="020F0502020204030204" pitchFamily="34" charset="0"/>
              </a:rPr>
              <a:t>but since it is at the left-most level, it is also an Ansible "play". Plays are basically groups of tasks that are performed on a certain set of hosts to allow them to fulfill the function you want to assign to them. Each play must specify a host or group of hosts, as we do here.</a:t>
            </a: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r>
              <a:rPr lang="en-US" sz="2000" b="1" dirty="0">
                <a:solidFill>
                  <a:srgbClr val="00B050"/>
                </a:solidFill>
                <a:latin typeface="Calibri" panose="020F0502020204030204" pitchFamily="34" charset="0"/>
                <a:cs typeface="Calibri" panose="020F0502020204030204" pitchFamily="34" charset="0"/>
              </a:rPr>
              <a:t>tasks:</a:t>
            </a:r>
          </a:p>
          <a:p>
            <a:r>
              <a:rPr lang="en-US" sz="2000" dirty="0">
                <a:latin typeface="Calibri" panose="020F0502020204030204" pitchFamily="34" charset="0"/>
                <a:cs typeface="Calibri" panose="020F0502020204030204" pitchFamily="34" charset="0"/>
              </a:rPr>
              <a:t>    - name: Installs </a:t>
            </a:r>
            <a:r>
              <a:rPr lang="en-US" sz="2000" dirty="0" err="1">
                <a:latin typeface="Calibri" panose="020F0502020204030204" pitchFamily="34" charset="0"/>
                <a:cs typeface="Calibri" panose="020F0502020204030204" pitchFamily="34" charset="0"/>
              </a:rPr>
              <a:t>nginx</a:t>
            </a:r>
            <a:r>
              <a:rPr lang="en-US" sz="2000" dirty="0">
                <a:latin typeface="Calibri" panose="020F0502020204030204" pitchFamily="34" charset="0"/>
                <a:cs typeface="Calibri" panose="020F0502020204030204" pitchFamily="34" charset="0"/>
              </a:rPr>
              <a:t> web server</a:t>
            </a:r>
          </a:p>
          <a:p>
            <a:r>
              <a:rPr lang="en-US" sz="2000" dirty="0">
                <a:latin typeface="Calibri" panose="020F0502020204030204" pitchFamily="34" charset="0"/>
                <a:cs typeface="Calibri" panose="020F0502020204030204" pitchFamily="34" charset="0"/>
              </a:rPr>
              <a:t>      apt: </a:t>
            </a:r>
            <a:r>
              <a:rPr lang="en-US" sz="2000" dirty="0" err="1">
                <a:latin typeface="Calibri" panose="020F0502020204030204" pitchFamily="34" charset="0"/>
                <a:cs typeface="Calibri" panose="020F0502020204030204" pitchFamily="34" charset="0"/>
              </a:rPr>
              <a:t>pkg</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nginx</a:t>
            </a:r>
            <a:r>
              <a:rPr lang="en-US" sz="2000" dirty="0">
                <a:latin typeface="Calibri" panose="020F0502020204030204" pitchFamily="34" charset="0"/>
                <a:cs typeface="Calibri" panose="020F0502020204030204" pitchFamily="34" charset="0"/>
              </a:rPr>
              <a:t> state=installed </a:t>
            </a:r>
            <a:r>
              <a:rPr lang="en-US" sz="2000" dirty="0" err="1">
                <a:latin typeface="Calibri" panose="020F0502020204030204" pitchFamily="34" charset="0"/>
                <a:cs typeface="Calibri" panose="020F0502020204030204" pitchFamily="34" charset="0"/>
              </a:rPr>
              <a:t>update_cache</a:t>
            </a:r>
            <a:r>
              <a:rPr lang="en-US" sz="2000" dirty="0">
                <a:latin typeface="Calibri" panose="020F0502020204030204" pitchFamily="34" charset="0"/>
                <a:cs typeface="Calibri" panose="020F0502020204030204" pitchFamily="34" charset="0"/>
              </a:rPr>
              <a:t>=true</a:t>
            </a:r>
          </a:p>
          <a:p>
            <a:r>
              <a:rPr lang="en-US" sz="2000" dirty="0">
                <a:latin typeface="Calibri" panose="020F0502020204030204" pitchFamily="34" charset="0"/>
                <a:cs typeface="Calibri" panose="020F0502020204030204" pitchFamily="34" charset="0"/>
              </a:rPr>
              <a:t>      notify:</a:t>
            </a:r>
          </a:p>
          <a:p>
            <a:r>
              <a:rPr lang="en-US" sz="2000" dirty="0">
                <a:latin typeface="Calibri" panose="020F0502020204030204" pitchFamily="34" charset="0"/>
                <a:cs typeface="Calibri" panose="020F0502020204030204" pitchFamily="34" charset="0"/>
              </a:rPr>
              <a:t>        - start </a:t>
            </a:r>
            <a:r>
              <a:rPr lang="en-US" sz="2000" dirty="0" err="1">
                <a:latin typeface="Calibri" panose="020F0502020204030204" pitchFamily="34" charset="0"/>
                <a:cs typeface="Calibri" panose="020F0502020204030204" pitchFamily="34" charset="0"/>
              </a:rPr>
              <a:t>nginx</a:t>
            </a:r>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At the top level, we have "tasks:" at the same level as "hosts:". This contains a list (because it starts with a "-") which contains key-value pairs.</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The first one, "name", is more of a description than a name. You can call this whatever you would like.</a:t>
            </a:r>
          </a:p>
        </p:txBody>
      </p:sp>
    </p:spTree>
    <p:extLst>
      <p:ext uri="{BB962C8B-B14F-4D97-AF65-F5344CB8AC3E}">
        <p14:creationId xmlns:p14="http://schemas.microsoft.com/office/powerpoint/2010/main" val="1173965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1013" y="476655"/>
            <a:ext cx="11575915" cy="6032421"/>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Running an Ansible Playbook</a:t>
            </a: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Once you have a playbook built, you can call it easily using this format</a:t>
            </a:r>
            <a:r>
              <a:rPr lang="en-US" sz="2000" dirty="0">
                <a:latin typeface="Calibri" panose="020F0502020204030204" pitchFamily="34" charset="0"/>
                <a:cs typeface="Calibri" panose="020F0502020204030204" pitchFamily="34" charset="0"/>
              </a:rPr>
              <a:t>:</a:t>
            </a: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ansible-playbook  </a:t>
            </a:r>
            <a:r>
              <a:rPr lang="en-US" sz="2000" dirty="0" err="1">
                <a:latin typeface="Calibri" panose="020F0502020204030204" pitchFamily="34" charset="0"/>
                <a:cs typeface="Calibri" panose="020F0502020204030204" pitchFamily="34" charset="0"/>
              </a:rPr>
              <a:t>playbook.yml</a:t>
            </a:r>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Since the playbook itself specifies the hosts that it should run against (namely, the </a:t>
            </a:r>
            <a:r>
              <a:rPr lang="en-US" sz="2000" dirty="0">
                <a:latin typeface="Calibri" panose="020F0502020204030204" pitchFamily="34" charset="0"/>
                <a:cs typeface="Calibri" panose="020F0502020204030204" pitchFamily="34" charset="0"/>
              </a:rPr>
              <a:t>“PROD" </a:t>
            </a:r>
            <a:r>
              <a:rPr lang="en-US" sz="2000" dirty="0">
                <a:latin typeface="Calibri" panose="020F0502020204030204" pitchFamily="34" charset="0"/>
                <a:cs typeface="Calibri" panose="020F0502020204030204" pitchFamily="34" charset="0"/>
              </a:rPr>
              <a:t>group we created in the last tutorial), we do not have to specify a host to run against.</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However, if we would like to filter the host list to only apply to one of those hosts, we can add a flag to specify a subset of the hosts in the file</a:t>
            </a:r>
            <a:r>
              <a:rPr lang="en-US" sz="2000" dirty="0">
                <a:latin typeface="Calibri" panose="020F0502020204030204" pitchFamily="34" charset="0"/>
                <a:cs typeface="Calibri" panose="020F0502020204030204" pitchFamily="34" charset="0"/>
              </a:rPr>
              <a:t>:</a:t>
            </a: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ansible-playbook </a:t>
            </a:r>
            <a:r>
              <a:rPr lang="en-US" sz="2000" dirty="0">
                <a:latin typeface="Calibri" panose="020F0502020204030204" pitchFamily="34" charset="0"/>
                <a:cs typeface="Calibri" panose="020F0502020204030204" pitchFamily="34" charset="0"/>
              </a:rPr>
              <a:t>-l </a:t>
            </a:r>
            <a:r>
              <a:rPr lang="en-US" sz="2000" dirty="0">
                <a:latin typeface="Calibri" panose="020F0502020204030204" pitchFamily="34" charset="0"/>
                <a:cs typeface="Calibri" panose="020F0502020204030204" pitchFamily="34" charset="0"/>
              </a:rPr>
              <a:t>host-subset </a:t>
            </a:r>
            <a:r>
              <a:rPr lang="en-US" sz="2000" dirty="0" err="1">
                <a:latin typeface="Calibri" panose="020F0502020204030204" pitchFamily="34" charset="0"/>
                <a:cs typeface="Calibri" panose="020F0502020204030204" pitchFamily="34" charset="0"/>
              </a:rPr>
              <a:t>playbook.yml</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ansible-playbook -l host3 </a:t>
            </a:r>
            <a:r>
              <a:rPr lang="en-US" sz="2000" dirty="0" err="1">
                <a:latin typeface="Calibri" panose="020F0502020204030204" pitchFamily="34" charset="0"/>
                <a:cs typeface="Calibri" panose="020F0502020204030204" pitchFamily="34" charset="0"/>
              </a:rPr>
              <a:t>nginx.yml</a:t>
            </a:r>
            <a:endParaRPr lang="en-US" sz="2000"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0234906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lk Glas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450</TotalTime>
  <Words>466</Words>
  <Application>Microsoft Office PowerPoint</Application>
  <PresentationFormat>Custom</PresentationFormat>
  <Paragraphs>60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Wood Type</vt:lpstr>
      <vt:lpstr>Ansible</vt:lpstr>
      <vt:lpstr>PowerPoint Presentation</vt:lpstr>
      <vt:lpstr>PowerPoint Presentation</vt:lpstr>
      <vt:lpstr>PowerPoint Presentation</vt:lpstr>
      <vt:lpstr>PowerPoint Presentation</vt:lpstr>
      <vt:lpstr>PowerPoint Presentation</vt:lpstr>
    </vt:vector>
  </TitlesOfParts>
  <Company>Automatic Data Processing, LLP.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dc:title>
  <dc:creator>Mangenapudi, Ravindranath (ES)</dc:creator>
  <cp:lastModifiedBy>Divya</cp:lastModifiedBy>
  <cp:revision>121</cp:revision>
  <dcterms:created xsi:type="dcterms:W3CDTF">2018-03-29T11:10:50Z</dcterms:created>
  <dcterms:modified xsi:type="dcterms:W3CDTF">2018-11-22T21:31:29Z</dcterms:modified>
</cp:coreProperties>
</file>