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340" r:id="rId2"/>
    <p:sldId id="337" r:id="rId3"/>
    <p:sldId id="341" r:id="rId4"/>
    <p:sldId id="347" r:id="rId5"/>
    <p:sldId id="346" r:id="rId6"/>
    <p:sldId id="345" r:id="rId7"/>
    <p:sldId id="344" r:id="rId8"/>
    <p:sldId id="343" r:id="rId9"/>
    <p:sldId id="342" r:id="rId10"/>
    <p:sldId id="3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11/30/2018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11/30/2018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11/30/2018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11/30/2018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56" y="1376999"/>
            <a:ext cx="8989764" cy="1609344"/>
          </a:xfrm>
        </p:spPr>
        <p:txBody>
          <a:bodyPr/>
          <a:lstStyle/>
          <a:p>
            <a:r>
              <a:rPr lang="en-US" dirty="0"/>
              <a:t>Ansible </a:t>
            </a:r>
            <a:r>
              <a:rPr lang="en-US" dirty="0" smtClean="0"/>
              <a:t>Roles</a:t>
            </a:r>
            <a:endParaRPr lang="en-US" dirty="0"/>
          </a:p>
        </p:txBody>
      </p:sp>
    </p:spTree>
    <p:extLst>
      <p:ext uri="{BB962C8B-B14F-4D97-AF65-F5344CB8AC3E}">
        <p14:creationId xmlns:p14="http://schemas.microsoft.com/office/powerpoint/2010/main" val="313553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615" y="224567"/>
            <a:ext cx="4810932" cy="523220"/>
          </a:xfrm>
          <a:prstGeom prst="rect">
            <a:avLst/>
          </a:prstGeom>
          <a:noFill/>
        </p:spPr>
        <p:txBody>
          <a:bodyPr wrap="none" lIns="91440" tIns="45720" rIns="91440" bIns="45720">
            <a:spAutoFit/>
          </a:bodyPr>
          <a:lstStyle/>
          <a:p>
            <a:pPr algn="ctr"/>
            <a:r>
              <a:rPr lang="en-US" sz="28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rPr>
              <a:t>Deploying the Ansible Role</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endParaRPr>
          </a:p>
        </p:txBody>
      </p:sp>
      <p:sp>
        <p:nvSpPr>
          <p:cNvPr id="3" name="TextBox 2"/>
          <p:cNvSpPr txBox="1"/>
          <p:nvPr/>
        </p:nvSpPr>
        <p:spPr>
          <a:xfrm>
            <a:off x="771181" y="1035586"/>
            <a:ext cx="10245687" cy="5078313"/>
          </a:xfrm>
          <a:prstGeom prst="rect">
            <a:avLst/>
          </a:prstGeom>
          <a:noFill/>
        </p:spPr>
        <p:txBody>
          <a:bodyPr wrap="square" rtlCol="0">
            <a:spAutoFit/>
          </a:bodyPr>
          <a:lstStyle/>
          <a:p>
            <a:r>
              <a:rPr lang="en-US" b="1" smtClean="0">
                <a:solidFill>
                  <a:srgbClr val="0070C0"/>
                </a:solidFill>
              </a:rPr>
              <a:t>Example </a:t>
            </a:r>
            <a:r>
              <a:rPr lang="en-US" b="1" dirty="0">
                <a:solidFill>
                  <a:srgbClr val="0070C0"/>
                </a:solidFill>
              </a:rPr>
              <a:t>2</a:t>
            </a:r>
            <a:r>
              <a:rPr lang="en-US" b="1" smtClean="0">
                <a:solidFill>
                  <a:srgbClr val="0070C0"/>
                </a:solidFill>
              </a:rPr>
              <a:t>: </a:t>
            </a:r>
            <a:endParaRPr lang="en-US" b="1" dirty="0" smtClean="0">
              <a:solidFill>
                <a:srgbClr val="0070C0"/>
              </a:solidFill>
            </a:endParaRPr>
          </a:p>
          <a:p>
            <a:endParaRPr lang="en-US" dirty="0"/>
          </a:p>
          <a:p>
            <a:r>
              <a:rPr lang="en-US" dirty="0"/>
              <a:t>---</a:t>
            </a:r>
            <a:r>
              <a:rPr lang="en-US" dirty="0"/>
              <a:t/>
            </a:r>
            <a:br>
              <a:rPr lang="en-US" dirty="0"/>
            </a:br>
            <a:r>
              <a:rPr lang="en-US" dirty="0"/>
              <a:t>- hosts: all</a:t>
            </a:r>
            <a:r>
              <a:rPr lang="en-US" dirty="0"/>
              <a:t/>
            </a:r>
            <a:br>
              <a:rPr lang="en-US" dirty="0"/>
            </a:br>
            <a:r>
              <a:rPr lang="en-US" dirty="0"/>
              <a:t>  tasks:</a:t>
            </a:r>
            <a:r>
              <a:rPr lang="en-US" dirty="0"/>
              <a:t/>
            </a:r>
            <a:br>
              <a:rPr lang="en-US" dirty="0"/>
            </a:br>
            <a:r>
              <a:rPr lang="en-US" dirty="0"/>
              <a:t>  - name: Install </a:t>
            </a:r>
            <a:r>
              <a:rPr lang="en-US" dirty="0" err="1"/>
              <a:t>httpd</a:t>
            </a:r>
            <a:r>
              <a:rPr lang="en-US" dirty="0"/>
              <a:t> Package</a:t>
            </a:r>
            <a:r>
              <a:rPr lang="en-US" dirty="0"/>
              <a:t/>
            </a:r>
            <a:br>
              <a:rPr lang="en-US" dirty="0"/>
            </a:br>
            <a:r>
              <a:rPr lang="en-US" dirty="0"/>
              <a:t>    yum: name=</a:t>
            </a:r>
            <a:r>
              <a:rPr lang="en-US" dirty="0" err="1"/>
              <a:t>httpd</a:t>
            </a:r>
            <a:r>
              <a:rPr lang="en-US" dirty="0"/>
              <a:t> state=latest</a:t>
            </a:r>
            <a:r>
              <a:rPr lang="en-US" dirty="0"/>
              <a:t/>
            </a:r>
            <a:br>
              <a:rPr lang="en-US" dirty="0"/>
            </a:br>
            <a:r>
              <a:rPr lang="en-US" dirty="0"/>
              <a:t>  - name: Copy </a:t>
            </a:r>
            <a:r>
              <a:rPr lang="en-US" dirty="0" err="1"/>
              <a:t>httpd</a:t>
            </a:r>
            <a:r>
              <a:rPr lang="en-US" dirty="0"/>
              <a:t> configuration file</a:t>
            </a:r>
            <a:r>
              <a:rPr lang="en-US" dirty="0"/>
              <a:t/>
            </a:r>
            <a:br>
              <a:rPr lang="en-US" dirty="0"/>
            </a:br>
            <a:r>
              <a:rPr lang="en-US" dirty="0"/>
              <a:t>    copy: </a:t>
            </a:r>
            <a:r>
              <a:rPr lang="en-US" dirty="0" err="1"/>
              <a:t>src</a:t>
            </a:r>
            <a:r>
              <a:rPr lang="en-US" dirty="0"/>
              <a:t>=/data/</a:t>
            </a:r>
            <a:r>
              <a:rPr lang="en-US" dirty="0" err="1"/>
              <a:t>httpd.original</a:t>
            </a:r>
            <a:r>
              <a:rPr lang="en-US" dirty="0"/>
              <a:t> </a:t>
            </a:r>
            <a:r>
              <a:rPr lang="en-US" dirty="0" err="1"/>
              <a:t>dest</a:t>
            </a:r>
            <a:r>
              <a:rPr lang="en-US" dirty="0"/>
              <a:t>=/</a:t>
            </a:r>
            <a:r>
              <a:rPr lang="en-US" dirty="0" err="1"/>
              <a:t>etc</a:t>
            </a:r>
            <a:r>
              <a:rPr lang="en-US" dirty="0"/>
              <a:t>/</a:t>
            </a:r>
            <a:r>
              <a:rPr lang="en-US" dirty="0" err="1"/>
              <a:t>httpd</a:t>
            </a:r>
            <a:r>
              <a:rPr lang="en-US" dirty="0"/>
              <a:t>/</a:t>
            </a:r>
            <a:r>
              <a:rPr lang="en-US" dirty="0" err="1"/>
              <a:t>conf</a:t>
            </a:r>
            <a:r>
              <a:rPr lang="en-US" dirty="0"/>
              <a:t>/</a:t>
            </a:r>
            <a:r>
              <a:rPr lang="en-US" dirty="0" err="1"/>
              <a:t>httpd.conf</a:t>
            </a:r>
            <a:r>
              <a:rPr lang="en-US" dirty="0"/>
              <a:t/>
            </a:r>
            <a:br>
              <a:rPr lang="en-US" dirty="0"/>
            </a:br>
            <a:r>
              <a:rPr lang="en-US" dirty="0"/>
              <a:t>  - name: Copy index.html file</a:t>
            </a:r>
            <a:r>
              <a:rPr lang="en-US" dirty="0"/>
              <a:t/>
            </a:r>
            <a:br>
              <a:rPr lang="en-US" dirty="0"/>
            </a:br>
            <a:r>
              <a:rPr lang="en-US" dirty="0"/>
              <a:t>    copy: </a:t>
            </a:r>
            <a:r>
              <a:rPr lang="en-US" dirty="0" err="1"/>
              <a:t>src</a:t>
            </a:r>
            <a:r>
              <a:rPr lang="en-US" dirty="0"/>
              <a:t>=/data/index.html </a:t>
            </a:r>
            <a:r>
              <a:rPr lang="en-US" dirty="0" err="1"/>
              <a:t>dest</a:t>
            </a:r>
            <a:r>
              <a:rPr lang="en-US" dirty="0"/>
              <a:t>=/</a:t>
            </a:r>
            <a:r>
              <a:rPr lang="en-US" dirty="0" err="1"/>
              <a:t>var</a:t>
            </a:r>
            <a:r>
              <a:rPr lang="en-US" dirty="0"/>
              <a:t>/www/html</a:t>
            </a:r>
            <a:r>
              <a:rPr lang="en-US" dirty="0"/>
              <a:t/>
            </a:r>
            <a:br>
              <a:rPr lang="en-US" dirty="0"/>
            </a:br>
            <a:r>
              <a:rPr lang="en-US" dirty="0"/>
              <a:t>    notify:</a:t>
            </a:r>
            <a:r>
              <a:rPr lang="en-US" dirty="0"/>
              <a:t/>
            </a:r>
            <a:br>
              <a:rPr lang="en-US" dirty="0"/>
            </a:br>
            <a:r>
              <a:rPr lang="en-US" dirty="0"/>
              <a:t>    - restart apache</a:t>
            </a:r>
            <a:r>
              <a:rPr lang="en-US" dirty="0"/>
              <a:t/>
            </a:r>
            <a:br>
              <a:rPr lang="en-US" dirty="0"/>
            </a:br>
            <a:r>
              <a:rPr lang="en-US" dirty="0"/>
              <a:t>  - name: Start and Enable </a:t>
            </a:r>
            <a:r>
              <a:rPr lang="en-US" dirty="0" err="1"/>
              <a:t>httpd</a:t>
            </a:r>
            <a:r>
              <a:rPr lang="en-US" dirty="0"/>
              <a:t> service</a:t>
            </a:r>
            <a:r>
              <a:rPr lang="en-US" dirty="0"/>
              <a:t/>
            </a:r>
            <a:br>
              <a:rPr lang="en-US" dirty="0"/>
            </a:br>
            <a:r>
              <a:rPr lang="en-US" dirty="0"/>
              <a:t>    </a:t>
            </a:r>
            <a:r>
              <a:rPr lang="en-US" dirty="0" err="1"/>
              <a:t>service</a:t>
            </a:r>
            <a:r>
              <a:rPr lang="en-US" dirty="0"/>
              <a:t>: name=</a:t>
            </a:r>
            <a:r>
              <a:rPr lang="en-US" dirty="0" err="1"/>
              <a:t>httpd</a:t>
            </a:r>
            <a:r>
              <a:rPr lang="en-US" dirty="0"/>
              <a:t> state=restarted enabled=yes</a:t>
            </a:r>
            <a:r>
              <a:rPr lang="en-US" dirty="0"/>
              <a:t/>
            </a:r>
            <a:br>
              <a:rPr lang="en-US" dirty="0"/>
            </a:br>
            <a:r>
              <a:rPr lang="en-US" dirty="0"/>
              <a:t>  handlers:</a:t>
            </a:r>
            <a:r>
              <a:rPr lang="en-US" dirty="0"/>
              <a:t/>
            </a:r>
            <a:br>
              <a:rPr lang="en-US" dirty="0"/>
            </a:br>
            <a:r>
              <a:rPr lang="en-US" dirty="0"/>
              <a:t>  - name: restart apache</a:t>
            </a:r>
            <a:r>
              <a:rPr lang="en-US" dirty="0"/>
              <a:t/>
            </a:r>
            <a:br>
              <a:rPr lang="en-US" dirty="0"/>
            </a:br>
            <a:r>
              <a:rPr lang="en-US" dirty="0"/>
              <a:t>    service: name=</a:t>
            </a:r>
            <a:r>
              <a:rPr lang="en-US" dirty="0" err="1"/>
              <a:t>httpd</a:t>
            </a:r>
            <a:r>
              <a:rPr lang="en-US" dirty="0"/>
              <a:t> state=restarted</a:t>
            </a:r>
            <a:endParaRPr lang="en-US" dirty="0"/>
          </a:p>
        </p:txBody>
      </p:sp>
    </p:spTree>
    <p:extLst>
      <p:ext uri="{BB962C8B-B14F-4D97-AF65-F5344CB8AC3E}">
        <p14:creationId xmlns:p14="http://schemas.microsoft.com/office/powerpoint/2010/main" val="2596292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617" y="378804"/>
            <a:ext cx="2529860"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Trebuchet MS"/>
              </a:rPr>
              <a:t>Contents </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 name="TextBox 1"/>
          <p:cNvSpPr txBox="1"/>
          <p:nvPr/>
        </p:nvSpPr>
        <p:spPr>
          <a:xfrm>
            <a:off x="1663547" y="1299990"/>
            <a:ext cx="8571123" cy="2905924"/>
          </a:xfrm>
          <a:prstGeom prst="rect">
            <a:avLst/>
          </a:prstGeom>
          <a:noFill/>
        </p:spPr>
        <p:txBody>
          <a:bodyPr wrap="square" rtlCol="0">
            <a:spAutoFit/>
          </a:bodyPr>
          <a:lstStyle/>
          <a:p>
            <a:pPr marL="370840" indent="-358140">
              <a:spcBef>
                <a:spcPts val="1260"/>
              </a:spcBef>
              <a:buClr>
                <a:srgbClr val="E38312"/>
              </a:buClr>
              <a:buFont typeface="Wingdings"/>
              <a:buChar char=""/>
              <a:tabLst>
                <a:tab pos="370840" algn="l"/>
                <a:tab pos="371475" algn="l"/>
              </a:tabLst>
            </a:pPr>
            <a:r>
              <a:rPr lang="en-US" spc="-95" dirty="0" smtClean="0">
                <a:solidFill>
                  <a:srgbClr val="404040"/>
                </a:solidFill>
                <a:latin typeface="Times New Roman" panose="02020603050405020304" pitchFamily="18" charset="0"/>
                <a:cs typeface="Times New Roman" panose="02020603050405020304" pitchFamily="18" charset="0"/>
              </a:rPr>
              <a:t>What are  Ansible </a:t>
            </a:r>
            <a:r>
              <a:rPr lang="en-US" spc="-95" dirty="0">
                <a:solidFill>
                  <a:srgbClr val="404040"/>
                </a:solidFill>
                <a:latin typeface="Times New Roman" panose="02020603050405020304" pitchFamily="18" charset="0"/>
                <a:cs typeface="Times New Roman" panose="02020603050405020304" pitchFamily="18" charset="0"/>
              </a:rPr>
              <a:t>R</a:t>
            </a:r>
            <a:r>
              <a:rPr lang="en-US" spc="-95" dirty="0" smtClean="0">
                <a:solidFill>
                  <a:srgbClr val="404040"/>
                </a:solidFill>
                <a:latin typeface="Times New Roman" panose="02020603050405020304" pitchFamily="18" charset="0"/>
                <a:cs typeface="Times New Roman" panose="02020603050405020304" pitchFamily="18" charset="0"/>
              </a:rPr>
              <a:t>oles &amp; purpose</a:t>
            </a:r>
          </a:p>
          <a:p>
            <a:pPr marL="370840" indent="-358140">
              <a:spcBef>
                <a:spcPts val="1260"/>
              </a:spcBef>
              <a:buClr>
                <a:srgbClr val="E38312"/>
              </a:buClr>
              <a:buFont typeface="Wingdings"/>
              <a:buChar char=""/>
              <a:tabLst>
                <a:tab pos="370840" algn="l"/>
                <a:tab pos="371475" algn="l"/>
              </a:tabLst>
            </a:pPr>
            <a:r>
              <a:rPr lang="en-US" spc="-95" dirty="0">
                <a:solidFill>
                  <a:srgbClr val="404040"/>
                </a:solidFill>
                <a:latin typeface="Times New Roman" panose="02020603050405020304" pitchFamily="18" charset="0"/>
                <a:cs typeface="Times New Roman" panose="02020603050405020304" pitchFamily="18" charset="0"/>
              </a:rPr>
              <a:t>The anatomy of an Ansible role</a:t>
            </a:r>
          </a:p>
          <a:p>
            <a:pPr marL="370840" indent="-358140">
              <a:spcBef>
                <a:spcPts val="1165"/>
              </a:spcBef>
              <a:buClr>
                <a:srgbClr val="E38312"/>
              </a:buClr>
              <a:buFont typeface="Wingdings"/>
              <a:buChar char=""/>
              <a:tabLst>
                <a:tab pos="370840" algn="l"/>
                <a:tab pos="371475" algn="l"/>
              </a:tabLst>
            </a:pPr>
            <a:r>
              <a:rPr lang="en-US" spc="-50" dirty="0" smtClean="0">
                <a:solidFill>
                  <a:srgbClr val="404040"/>
                </a:solidFill>
                <a:latin typeface="Times New Roman" panose="02020603050405020304" pitchFamily="18" charset="0"/>
                <a:cs typeface="Times New Roman" panose="02020603050405020304" pitchFamily="18" charset="0"/>
              </a:rPr>
              <a:t>How </a:t>
            </a:r>
            <a:r>
              <a:rPr lang="en-US" spc="-50" dirty="0">
                <a:solidFill>
                  <a:srgbClr val="404040"/>
                </a:solidFill>
                <a:latin typeface="Times New Roman" panose="02020603050405020304" pitchFamily="18" charset="0"/>
                <a:cs typeface="Times New Roman" panose="02020603050405020304" pitchFamily="18" charset="0"/>
              </a:rPr>
              <a:t>do we create </a:t>
            </a:r>
            <a:r>
              <a:rPr lang="en-US" spc="-50" dirty="0" smtClean="0">
                <a:solidFill>
                  <a:srgbClr val="404040"/>
                </a:solidFill>
                <a:latin typeface="Times New Roman" panose="02020603050405020304" pitchFamily="18" charset="0"/>
                <a:cs typeface="Times New Roman" panose="02020603050405020304" pitchFamily="18" charset="0"/>
              </a:rPr>
              <a:t>roles ?</a:t>
            </a: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Using Ansible galaxy command ( offline / online )</a:t>
            </a:r>
            <a:endParaRPr lang="en-US" sz="1600" spc="-50" dirty="0" smtClean="0">
              <a:solidFill>
                <a:srgbClr val="404040"/>
              </a:solidFill>
              <a:latin typeface="Times New Roman" panose="02020603050405020304" pitchFamily="18" charset="0"/>
              <a:cs typeface="Times New Roman" panose="02020603050405020304" pitchFamily="18" charset="0"/>
            </a:endParaRPr>
          </a:p>
          <a:p>
            <a:pPr marL="828040" lvl="1" indent="-358140">
              <a:spcBef>
                <a:spcPts val="1165"/>
              </a:spcBef>
              <a:buClr>
                <a:srgbClr val="E38312"/>
              </a:buClr>
              <a:buFont typeface="Wingdings"/>
              <a:buChar char=""/>
              <a:tabLst>
                <a:tab pos="370840" algn="l"/>
                <a:tab pos="371475" algn="l"/>
              </a:tabLst>
            </a:pPr>
            <a:r>
              <a:rPr lang="en-US" sz="1600" spc="-50" dirty="0" smtClean="0">
                <a:solidFill>
                  <a:srgbClr val="404040"/>
                </a:solidFill>
                <a:latin typeface="Times New Roman" panose="02020603050405020304" pitchFamily="18" charset="0"/>
                <a:cs typeface="Times New Roman" panose="02020603050405020304" pitchFamily="18" charset="0"/>
              </a:rPr>
              <a:t>Manual </a:t>
            </a:r>
            <a:endParaRPr lang="en-US" sz="1600" spc="-50" dirty="0" smtClean="0">
              <a:solidFill>
                <a:srgbClr val="404040"/>
              </a:solidFill>
              <a:latin typeface="Times New Roman" panose="02020603050405020304" pitchFamily="18" charset="0"/>
              <a:cs typeface="Times New Roman" panose="02020603050405020304" pitchFamily="18" charset="0"/>
            </a:endParaRPr>
          </a:p>
          <a:p>
            <a:pPr marL="370840" indent="-358140">
              <a:spcBef>
                <a:spcPts val="1155"/>
              </a:spcBef>
              <a:buClr>
                <a:srgbClr val="E38312"/>
              </a:buClr>
              <a:buFont typeface="Wingdings"/>
              <a:buChar char=""/>
              <a:tabLst>
                <a:tab pos="370840" algn="l"/>
                <a:tab pos="371475" algn="l"/>
              </a:tabLst>
            </a:pPr>
            <a:r>
              <a:rPr lang="en-US" spc="-90" dirty="0">
                <a:solidFill>
                  <a:srgbClr val="404040"/>
                </a:solidFill>
                <a:latin typeface="Times New Roman" panose="02020603050405020304" pitchFamily="18" charset="0"/>
                <a:cs typeface="Times New Roman" panose="02020603050405020304" pitchFamily="18" charset="0"/>
              </a:rPr>
              <a:t>Deploying the </a:t>
            </a:r>
            <a:r>
              <a:rPr lang="en-US" spc="-90" dirty="0" smtClean="0">
                <a:solidFill>
                  <a:srgbClr val="404040"/>
                </a:solidFill>
                <a:latin typeface="Times New Roman" panose="02020603050405020304" pitchFamily="18" charset="0"/>
                <a:cs typeface="Times New Roman" panose="02020603050405020304" pitchFamily="18" charset="0"/>
              </a:rPr>
              <a:t>role</a:t>
            </a:r>
          </a:p>
          <a:p>
            <a:pPr marL="370840" indent="-358140">
              <a:spcBef>
                <a:spcPts val="1155"/>
              </a:spcBef>
              <a:buClr>
                <a:srgbClr val="E38312"/>
              </a:buClr>
              <a:buFont typeface="Wingdings"/>
              <a:buChar char=""/>
              <a:tabLst>
                <a:tab pos="370840" algn="l"/>
                <a:tab pos="371475" algn="l"/>
              </a:tabLst>
            </a:pPr>
            <a:r>
              <a:rPr lang="en-US" spc="-90" dirty="0" smtClean="0">
                <a:solidFill>
                  <a:srgbClr val="404040"/>
                </a:solidFill>
                <a:latin typeface="Times New Roman" panose="02020603050405020304" pitchFamily="18" charset="0"/>
                <a:cs typeface="Times New Roman" panose="02020603050405020304" pitchFamily="18" charset="0"/>
              </a:rPr>
              <a:t>Ansible Galaxy</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168" y="202534"/>
            <a:ext cx="4471097" cy="523220"/>
          </a:xfrm>
          <a:prstGeom prst="rect">
            <a:avLst/>
          </a:prstGeom>
          <a:noFill/>
        </p:spPr>
        <p:txBody>
          <a:bodyPr wrap="none" lIns="91440" tIns="45720" rIns="91440" bIns="45720">
            <a:spAutoFit/>
          </a:bodyPr>
          <a:lstStyle/>
          <a:p>
            <a:pPr algn="ctr"/>
            <a:r>
              <a:rPr lang="en-US" sz="28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sym typeface="Trebuchet MS"/>
              </a:rPr>
              <a:t>What are Ansible Roles  ?</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endParaRPr>
          </a:p>
        </p:txBody>
      </p:sp>
      <p:sp>
        <p:nvSpPr>
          <p:cNvPr id="7" name="TextBox 6"/>
          <p:cNvSpPr txBox="1"/>
          <p:nvPr/>
        </p:nvSpPr>
        <p:spPr>
          <a:xfrm>
            <a:off x="859316" y="1200839"/>
            <a:ext cx="10135518" cy="4247317"/>
          </a:xfrm>
          <a:prstGeom prst="rect">
            <a:avLst/>
          </a:prstGeom>
          <a:noFill/>
        </p:spPr>
        <p:txBody>
          <a:bodyPr wrap="square" rtlCol="0">
            <a:spAutoFit/>
          </a:bodyPr>
          <a:lstStyle/>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Roles are a robust feature of Ansible that facilitate reuse and further promote modularization of configuration</a:t>
            </a:r>
            <a:r>
              <a:rPr lang="en-US" i="1"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Roles are ways of automatically loading certain </a:t>
            </a:r>
            <a:r>
              <a:rPr lang="en-US" i="1" dirty="0" err="1">
                <a:latin typeface="Calibri" panose="020F0502020204030204" pitchFamily="34" charset="0"/>
                <a:cs typeface="Calibri" panose="020F0502020204030204" pitchFamily="34" charset="0"/>
              </a:rPr>
              <a:t>vars_files</a:t>
            </a:r>
            <a:r>
              <a:rPr lang="en-US" i="1" dirty="0">
                <a:latin typeface="Calibri" panose="020F0502020204030204" pitchFamily="34" charset="0"/>
                <a:cs typeface="Calibri" panose="020F0502020204030204" pitchFamily="34" charset="0"/>
              </a:rPr>
              <a:t>, tasks, and handlers based on a known file structure. Grouping content by roles also allows easy sharing of roles with other </a:t>
            </a:r>
            <a:r>
              <a:rPr lang="en-US" i="1" dirty="0" smtClean="0">
                <a:latin typeface="Calibri" panose="020F0502020204030204" pitchFamily="34" charset="0"/>
                <a:cs typeface="Calibri" panose="020F0502020204030204" pitchFamily="34" charset="0"/>
              </a:rPr>
              <a:t>users</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Roles provide a framework for fully independent, or interdependent collections of variables, tasks, files, templates, and modules etc. </a:t>
            </a:r>
            <a:r>
              <a:rPr lang="en-US" i="1" dirty="0" smtClean="0">
                <a:latin typeface="Calibri" panose="020F0502020204030204" pitchFamily="34" charset="0"/>
                <a:cs typeface="Calibri" panose="020F0502020204030204" pitchFamily="34" charset="0"/>
              </a:rPr>
              <a:t>….</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smtClean="0">
                <a:latin typeface="Calibri" panose="020F0502020204030204" pitchFamily="34" charset="0"/>
                <a:cs typeface="Calibri" panose="020F0502020204030204" pitchFamily="34" charset="0"/>
              </a:rPr>
              <a:t>Role </a:t>
            </a:r>
            <a:r>
              <a:rPr lang="en-US" i="1" dirty="0">
                <a:latin typeface="Calibri" panose="020F0502020204030204" pitchFamily="34" charset="0"/>
                <a:cs typeface="Calibri" panose="020F0502020204030204" pitchFamily="34" charset="0"/>
              </a:rPr>
              <a:t>is the primary mechanism for breaking a playbook into multiple files. This simplifies writing complex playbooks, and it makes them easier to reuse. The breaking of playbook allows you to logically break the playbook into reusable </a:t>
            </a:r>
            <a:r>
              <a:rPr lang="en-US" i="1" dirty="0" smtClean="0">
                <a:latin typeface="Calibri" panose="020F0502020204030204" pitchFamily="34" charset="0"/>
                <a:cs typeface="Calibri" panose="020F0502020204030204" pitchFamily="34" charset="0"/>
              </a:rPr>
              <a:t>components</a:t>
            </a:r>
          </a:p>
          <a:p>
            <a:endParaRPr lang="en-US"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i="1" dirty="0">
                <a:latin typeface="Calibri" panose="020F0502020204030204" pitchFamily="34" charset="0"/>
                <a:cs typeface="Calibri" panose="020F0502020204030204" pitchFamily="34" charset="0"/>
              </a:rPr>
              <a:t>There is no way to directly execute a role. Roles have no explicit setting for which host the role will apply to.</a:t>
            </a:r>
          </a:p>
        </p:txBody>
      </p:sp>
    </p:spTree>
    <p:extLst>
      <p:ext uri="{BB962C8B-B14F-4D97-AF65-F5344CB8AC3E}">
        <p14:creationId xmlns:p14="http://schemas.microsoft.com/office/powerpoint/2010/main" val="38370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622" y="268635"/>
            <a:ext cx="2425664" cy="523220"/>
          </a:xfrm>
          <a:prstGeom prst="rect">
            <a:avLst/>
          </a:prstGeom>
          <a:noFill/>
        </p:spPr>
        <p:txBody>
          <a:bodyPr wrap="none" lIns="91440" tIns="45720" rIns="91440" bIns="45720">
            <a:spAutoFit/>
          </a:bodyPr>
          <a:lstStyle/>
          <a:p>
            <a:pPr algn="ctr"/>
            <a:r>
              <a:rPr lang="en-US" sz="28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rPr>
              <a:t>Continued …</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endParaRPr>
          </a:p>
        </p:txBody>
      </p:sp>
      <p:sp>
        <p:nvSpPr>
          <p:cNvPr id="4" name="TextBox 3"/>
          <p:cNvSpPr txBox="1"/>
          <p:nvPr/>
        </p:nvSpPr>
        <p:spPr>
          <a:xfrm>
            <a:off x="848299" y="1167788"/>
            <a:ext cx="10135518" cy="646331"/>
          </a:xfrm>
          <a:prstGeom prst="rect">
            <a:avLst/>
          </a:prstGeom>
          <a:noFill/>
        </p:spPr>
        <p:txBody>
          <a:bodyPr wrap="square" rtlCol="0">
            <a:spAutoFit/>
          </a:bodyPr>
          <a:lstStyle/>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848299" y="1490953"/>
            <a:ext cx="9827046"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Top-level playbooks are the bridge holding the hosts from your inventory file to roles that should be applied to those hosts</a:t>
            </a:r>
            <a:r>
              <a:rPr lang="en-US" i="1"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Roles consists of many playbooks, which are similar to modules in puppet and cook books in chef. We term the same in ansible as </a:t>
            </a:r>
            <a:r>
              <a:rPr lang="en-US" i="1" dirty="0" smtClean="0">
                <a:latin typeface="Calibri" panose="020F0502020204030204" pitchFamily="34" charset="0"/>
                <a:cs typeface="Calibri" panose="020F0502020204030204" pitchFamily="34" charset="0"/>
              </a:rPr>
              <a:t>roles</a:t>
            </a:r>
          </a:p>
          <a:p>
            <a:pPr marL="285750" indent="-285750" algn="just">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Roles are easily reusable by anyone if the role is suitable to </a:t>
            </a:r>
            <a:r>
              <a:rPr lang="en-US" i="1" dirty="0" smtClean="0">
                <a:latin typeface="Calibri" panose="020F0502020204030204" pitchFamily="34" charset="0"/>
                <a:cs typeface="Calibri" panose="020F0502020204030204" pitchFamily="34" charset="0"/>
              </a:rPr>
              <a:t>them</a:t>
            </a:r>
          </a:p>
          <a:p>
            <a:pPr marL="285750" indent="-285750" algn="just">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Roles can be easily modified and will reduce the syntax errors. </a:t>
            </a:r>
            <a:endParaRPr lang="en-US" i="1"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Roles are often overlooked in lieu of straightforward playbooks for the task at hand.</a:t>
            </a:r>
          </a:p>
        </p:txBody>
      </p:sp>
    </p:spTree>
    <p:extLst>
      <p:ext uri="{BB962C8B-B14F-4D97-AF65-F5344CB8AC3E}">
        <p14:creationId xmlns:p14="http://schemas.microsoft.com/office/powerpoint/2010/main" val="3379114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660" y="191517"/>
            <a:ext cx="4400564" cy="523220"/>
          </a:xfrm>
          <a:prstGeom prst="rect">
            <a:avLst/>
          </a:prstGeom>
          <a:noFill/>
        </p:spPr>
        <p:txBody>
          <a:bodyPr wrap="none" lIns="91440" tIns="45720" rIns="91440" bIns="45720">
            <a:spAutoFit/>
          </a:bodyPr>
          <a:lstStyle/>
          <a:p>
            <a:pPr algn="ctr"/>
            <a:r>
              <a:rPr lang="en-US" sz="28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rPr>
              <a:t>Anatomy of Ansible Role</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endParaRPr>
          </a:p>
        </p:txBody>
      </p:sp>
      <p:sp>
        <p:nvSpPr>
          <p:cNvPr id="3" name="TextBox 2"/>
          <p:cNvSpPr txBox="1"/>
          <p:nvPr/>
        </p:nvSpPr>
        <p:spPr>
          <a:xfrm>
            <a:off x="881350" y="1013552"/>
            <a:ext cx="10278737"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i="1" dirty="0" smtClean="0">
                <a:latin typeface="Calibri" panose="020F0502020204030204" pitchFamily="34" charset="0"/>
                <a:cs typeface="Calibri" panose="020F0502020204030204" pitchFamily="34" charset="0"/>
              </a:rPr>
              <a:t>As we discussed so far, the </a:t>
            </a:r>
            <a:r>
              <a:rPr lang="en-US" i="1" dirty="0">
                <a:latin typeface="Calibri" panose="020F0502020204030204" pitchFamily="34" charset="0"/>
                <a:cs typeface="Calibri" panose="020F0502020204030204" pitchFamily="34" charset="0"/>
              </a:rPr>
              <a:t>concept of an Ansible role is simple; it is a group of variables, tasks, files, and handlers that are stored in a standardized file structure.</a:t>
            </a:r>
          </a:p>
          <a:p>
            <a:pPr marL="285750" indent="-285750" algn="just">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1" dirty="0" smtClean="0">
                <a:latin typeface="Calibri" panose="020F0502020204030204" pitchFamily="34" charset="0"/>
                <a:cs typeface="Calibri" panose="020F0502020204030204" pitchFamily="34" charset="0"/>
              </a:rPr>
              <a:t>In </a:t>
            </a:r>
            <a:r>
              <a:rPr lang="en-US" i="1" dirty="0">
                <a:latin typeface="Calibri" panose="020F0502020204030204" pitchFamily="34" charset="0"/>
                <a:cs typeface="Calibri" panose="020F0502020204030204" pitchFamily="34" charset="0"/>
              </a:rPr>
              <a:t>order for Ansible to correctly handle roles, we need to build a directory structure that it can find and understand. We can do this by creating a </a:t>
            </a:r>
            <a:r>
              <a:rPr lang="en-US" b="1" i="1" dirty="0">
                <a:solidFill>
                  <a:srgbClr val="0070C0"/>
                </a:solidFill>
                <a:latin typeface="Calibri" panose="020F0502020204030204" pitchFamily="34" charset="0"/>
                <a:cs typeface="Calibri" panose="020F0502020204030204" pitchFamily="34" charset="0"/>
              </a:rPr>
              <a:t>"roles" </a:t>
            </a:r>
            <a:r>
              <a:rPr lang="en-US" i="1" dirty="0">
                <a:latin typeface="Calibri" panose="020F0502020204030204" pitchFamily="34" charset="0"/>
                <a:cs typeface="Calibri" panose="020F0502020204030204" pitchFamily="34" charset="0"/>
              </a:rPr>
              <a:t>directory in our working directory for Ansible</a:t>
            </a:r>
          </a:p>
          <a:p>
            <a:pPr marL="285750" indent="-285750" algn="just">
              <a:buFont typeface="Wingdings" panose="05000000000000000000" pitchFamily="2" charset="2"/>
              <a:buChar char="Ø"/>
            </a:pPr>
            <a:endParaRPr lang="en-US" i="1" dirty="0" smtClean="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1" dirty="0" smtClean="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roles" </a:t>
            </a:r>
            <a:r>
              <a:rPr lang="en-US" i="1" dirty="0" smtClean="0">
                <a:latin typeface="Calibri" panose="020F0502020204030204" pitchFamily="34" charset="0"/>
                <a:cs typeface="Calibri" panose="020F0502020204030204" pitchFamily="34" charset="0"/>
              </a:rPr>
              <a:t>is the directory in which Ansible </a:t>
            </a:r>
            <a:r>
              <a:rPr lang="en-US" i="1" dirty="0">
                <a:latin typeface="Calibri" panose="020F0502020204030204" pitchFamily="34" charset="0"/>
                <a:cs typeface="Calibri" panose="020F0502020204030204" pitchFamily="34" charset="0"/>
              </a:rPr>
              <a:t>will look for </a:t>
            </a:r>
            <a:r>
              <a:rPr lang="en-US" i="1" dirty="0" smtClean="0">
                <a:latin typeface="Calibri" panose="020F0502020204030204" pitchFamily="34" charset="0"/>
                <a:cs typeface="Calibri" panose="020F0502020204030204" pitchFamily="34" charset="0"/>
              </a:rPr>
              <a:t>all roles defined. </a:t>
            </a:r>
          </a:p>
          <a:p>
            <a:pPr algn="just"/>
            <a:endParaRPr lang="en-US" i="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1" dirty="0">
                <a:latin typeface="Calibri" panose="020F0502020204030204" pitchFamily="34" charset="0"/>
                <a:cs typeface="Calibri" panose="020F0502020204030204" pitchFamily="34" charset="0"/>
              </a:rPr>
              <a:t>The most complicated part of a role is recalling the directory structure, but we </a:t>
            </a:r>
            <a:r>
              <a:rPr lang="en-US" i="1" dirty="0" smtClean="0">
                <a:latin typeface="Calibri" panose="020F0502020204030204" pitchFamily="34" charset="0"/>
                <a:cs typeface="Calibri" panose="020F0502020204030204" pitchFamily="34" charset="0"/>
              </a:rPr>
              <a:t>do have </a:t>
            </a:r>
            <a:r>
              <a:rPr lang="en-US" i="1" dirty="0">
                <a:latin typeface="Calibri" panose="020F0502020204030204" pitchFamily="34" charset="0"/>
                <a:cs typeface="Calibri" panose="020F0502020204030204" pitchFamily="34" charset="0"/>
              </a:rPr>
              <a:t>some help. The built-in ansible-galaxy command has a subcommand that will create our role skeleton for us.</a:t>
            </a:r>
          </a:p>
          <a:p>
            <a:pPr algn="just"/>
            <a:endParaRPr lang="en-US" i="1" dirty="0" smtClean="0">
              <a:latin typeface="Calibri" panose="020F0502020204030204" pitchFamily="34" charset="0"/>
              <a:cs typeface="Calibri" panose="020F0502020204030204" pitchFamily="34" charset="0"/>
            </a:endParaRPr>
          </a:p>
          <a:p>
            <a:pPr marL="1200150" lvl="2" indent="-285750" algn="just">
              <a:buFont typeface="Wingdings" panose="05000000000000000000" pitchFamily="2" charset="2"/>
              <a:buChar char="ü"/>
            </a:pPr>
            <a:r>
              <a:rPr lang="en-US" i="1" dirty="0" smtClean="0">
                <a:latin typeface="Calibri" panose="020F0502020204030204" pitchFamily="34" charset="0"/>
                <a:cs typeface="Calibri" panose="020F0502020204030204" pitchFamily="34" charset="0"/>
              </a:rPr>
              <a:t>Simply </a:t>
            </a:r>
            <a:r>
              <a:rPr lang="en-US" i="1" dirty="0">
                <a:latin typeface="Calibri" panose="020F0502020204030204" pitchFamily="34" charset="0"/>
                <a:cs typeface="Calibri" panose="020F0502020204030204" pitchFamily="34" charset="0"/>
              </a:rPr>
              <a:t>use </a:t>
            </a:r>
            <a:r>
              <a:rPr lang="en-US" b="1" i="1" dirty="0">
                <a:solidFill>
                  <a:srgbClr val="0070C0"/>
                </a:solidFill>
                <a:latin typeface="Calibri" panose="020F0502020204030204" pitchFamily="34" charset="0"/>
                <a:cs typeface="Calibri" panose="020F0502020204030204" pitchFamily="34" charset="0"/>
              </a:rPr>
              <a:t>ansible-galaxy </a:t>
            </a:r>
            <a:r>
              <a:rPr lang="en-US" b="1" i="1" dirty="0" err="1">
                <a:solidFill>
                  <a:srgbClr val="0070C0"/>
                </a:solidFill>
                <a:latin typeface="Calibri" panose="020F0502020204030204" pitchFamily="34" charset="0"/>
                <a:cs typeface="Calibri" panose="020F0502020204030204" pitchFamily="34" charset="0"/>
              </a:rPr>
              <a:t>init</a:t>
            </a:r>
            <a:r>
              <a:rPr lang="en-US" b="1" i="1" dirty="0">
                <a:solidFill>
                  <a:srgbClr val="0070C0"/>
                </a:solidFill>
                <a:latin typeface="Calibri" panose="020F0502020204030204" pitchFamily="34" charset="0"/>
                <a:cs typeface="Calibri" panose="020F0502020204030204" pitchFamily="34" charset="0"/>
              </a:rPr>
              <a:t> &lt;ROLE_NAME&gt;</a:t>
            </a:r>
            <a:r>
              <a:rPr lang="en-US" i="1" dirty="0">
                <a:solidFill>
                  <a:srgbClr val="0070C0"/>
                </a:solidFill>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to create a new role in your present working </a:t>
            </a:r>
            <a:r>
              <a:rPr lang="en-US" i="1" dirty="0" smtClean="0">
                <a:latin typeface="Calibri" panose="020F0502020204030204" pitchFamily="34" charset="0"/>
                <a:cs typeface="Calibri" panose="020F0502020204030204" pitchFamily="34" charset="0"/>
              </a:rPr>
              <a:t>directory  </a:t>
            </a:r>
            <a:r>
              <a:rPr lang="en-US" b="1" i="1" u="sng" dirty="0" smtClean="0">
                <a:solidFill>
                  <a:srgbClr val="FF0000"/>
                </a:solidFill>
                <a:latin typeface="Calibri" panose="020F0502020204030204" pitchFamily="34" charset="0"/>
                <a:cs typeface="Calibri" panose="020F0502020204030204" pitchFamily="34" charset="0"/>
              </a:rPr>
              <a:t>OR </a:t>
            </a:r>
          </a:p>
          <a:p>
            <a:pPr lvl="2" algn="just"/>
            <a:endParaRPr lang="en-US" b="1" i="1" u="sng" dirty="0" smtClean="0">
              <a:solidFill>
                <a:srgbClr val="FF0000"/>
              </a:solidFill>
              <a:latin typeface="Calibri" panose="020F0502020204030204" pitchFamily="34" charset="0"/>
              <a:cs typeface="Calibri" panose="020F0502020204030204" pitchFamily="34" charset="0"/>
            </a:endParaRPr>
          </a:p>
          <a:p>
            <a:pPr marL="1200150" lvl="2" indent="-285750" algn="just">
              <a:buFont typeface="Wingdings" panose="05000000000000000000" pitchFamily="2" charset="2"/>
              <a:buChar char="ü"/>
            </a:pPr>
            <a:r>
              <a:rPr lang="en-US" i="1" dirty="0" smtClean="0">
                <a:latin typeface="Calibri" panose="020F0502020204030204" pitchFamily="34" charset="0"/>
                <a:cs typeface="Calibri" panose="020F0502020204030204" pitchFamily="34" charset="0"/>
              </a:rPr>
              <a:t>We </a:t>
            </a:r>
            <a:r>
              <a:rPr lang="en-US" i="1" dirty="0">
                <a:latin typeface="Calibri" panose="020F0502020204030204" pitchFamily="34" charset="0"/>
                <a:cs typeface="Calibri" panose="020F0502020204030204" pitchFamily="34" charset="0"/>
              </a:rPr>
              <a:t>can create a directory structure manually for each role that we will </a:t>
            </a:r>
            <a:r>
              <a:rPr lang="en-US" i="1" dirty="0" smtClean="0">
                <a:latin typeface="Calibri" panose="020F0502020204030204" pitchFamily="34" charset="0"/>
                <a:cs typeface="Calibri" panose="020F0502020204030204" pitchFamily="34" charset="0"/>
              </a:rPr>
              <a:t>create.</a:t>
            </a:r>
          </a:p>
          <a:p>
            <a:pPr marL="1657350" lvl="3" indent="-285750" algn="just">
              <a:buFont typeface="Wingdings" panose="05000000000000000000" pitchFamily="2" charset="2"/>
              <a:buChar char="§"/>
            </a:pPr>
            <a:r>
              <a:rPr lang="en-US" i="1" dirty="0" err="1">
                <a:latin typeface="Calibri" panose="020F0502020204030204" pitchFamily="34" charset="0"/>
                <a:cs typeface="Calibri" panose="020F0502020204030204" pitchFamily="34" charset="0"/>
              </a:rPr>
              <a:t>mkdir</a:t>
            </a:r>
            <a:r>
              <a:rPr lang="en-US" i="1" dirty="0">
                <a:latin typeface="Calibri" panose="020F0502020204030204" pitchFamily="34" charset="0"/>
                <a:cs typeface="Calibri" panose="020F0502020204030204" pitchFamily="34" charset="0"/>
              </a:rPr>
              <a:t> files handlers meta templates tasks </a:t>
            </a:r>
            <a:r>
              <a:rPr lang="en-US" i="1" dirty="0" err="1" smtClean="0">
                <a:latin typeface="Calibri" panose="020F0502020204030204" pitchFamily="34" charset="0"/>
                <a:cs typeface="Calibri" panose="020F0502020204030204" pitchFamily="34" charset="0"/>
              </a:rPr>
              <a:t>vars</a:t>
            </a:r>
            <a:endParaRPr lang="en-US"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5612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42" y="213550"/>
            <a:ext cx="4400564" cy="523220"/>
          </a:xfrm>
          <a:prstGeom prst="rect">
            <a:avLst/>
          </a:prstGeom>
          <a:noFill/>
        </p:spPr>
        <p:txBody>
          <a:bodyPr wrap="none" lIns="91440" tIns="45720" rIns="91440" bIns="45720">
            <a:spAutoFit/>
          </a:bodyPr>
          <a:lstStyle/>
          <a:p>
            <a:pPr algn="ctr"/>
            <a:r>
              <a:rPr lang="en-US" sz="28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rPr>
              <a:t>Anatomy of Ansible Role</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52099" y="1009134"/>
            <a:ext cx="4236846" cy="5075529"/>
          </a:xfrm>
          <a:prstGeom prst="rect">
            <a:avLst/>
          </a:prstGeom>
        </p:spPr>
      </p:pic>
      <p:sp>
        <p:nvSpPr>
          <p:cNvPr id="5" name="TextBox 4"/>
          <p:cNvSpPr txBox="1"/>
          <p:nvPr/>
        </p:nvSpPr>
        <p:spPr>
          <a:xfrm>
            <a:off x="5486400" y="1575412"/>
            <a:ext cx="6136395"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number of files and directories may appear intimidating, but they are fairly straightforward. </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Most directories contain a </a:t>
            </a:r>
            <a:r>
              <a:rPr lang="en-US" sz="1600" dirty="0" err="1">
                <a:latin typeface="Calibri" panose="020F0502020204030204" pitchFamily="34" charset="0"/>
                <a:cs typeface="Calibri" panose="020F0502020204030204" pitchFamily="34" charset="0"/>
              </a:rPr>
              <a:t>main.yml</a:t>
            </a:r>
            <a:r>
              <a:rPr lang="en-US" sz="1600" dirty="0">
                <a:latin typeface="Calibri" panose="020F0502020204030204" pitchFamily="34" charset="0"/>
                <a:cs typeface="Calibri" panose="020F0502020204030204" pitchFamily="34" charset="0"/>
              </a:rPr>
              <a:t> file; Ansible uses each of those files as the entry point for reading the contents of the directory (except for files, templates, and test). </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You do have the freedom to branch your tasks and variables into other files within each directory. But when you do this, you must use the include directive in a directory’s </a:t>
            </a:r>
            <a:r>
              <a:rPr lang="en-US" sz="1600" dirty="0" err="1">
                <a:latin typeface="Calibri" panose="020F0502020204030204" pitchFamily="34" charset="0"/>
                <a:cs typeface="Calibri" panose="020F0502020204030204" pitchFamily="34" charset="0"/>
              </a:rPr>
              <a:t>main.yml</a:t>
            </a:r>
            <a:r>
              <a:rPr lang="en-US" sz="1600" dirty="0">
                <a:latin typeface="Calibri" panose="020F0502020204030204" pitchFamily="34" charset="0"/>
                <a:cs typeface="Calibri" panose="020F0502020204030204" pitchFamily="34" charset="0"/>
              </a:rPr>
              <a:t> to have your files utilized as part of the role. </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We will take a closer look at this after a brief rundown of each directory’s purpose.</a:t>
            </a:r>
          </a:p>
          <a:p>
            <a:endParaRPr lang="en-US" sz="1600" dirty="0"/>
          </a:p>
        </p:txBody>
      </p:sp>
    </p:spTree>
    <p:extLst>
      <p:ext uri="{BB962C8B-B14F-4D97-AF65-F5344CB8AC3E}">
        <p14:creationId xmlns:p14="http://schemas.microsoft.com/office/powerpoint/2010/main" val="3383357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5422" y="301120"/>
            <a:ext cx="9155017" cy="646331"/>
          </a:xfrm>
          <a:prstGeom prst="rect">
            <a:avLst/>
          </a:prstGeom>
          <a:noFill/>
        </p:spPr>
        <p:txBody>
          <a:bodyPr wrap="square" rtlCol="0">
            <a:spAutoFit/>
          </a:bodyPr>
          <a:lstStyle/>
          <a:p>
            <a:r>
              <a:rPr lang="en-US" dirty="0">
                <a:latin typeface="Cooper Black" panose="0208090404030B020404" pitchFamily="18" charset="0"/>
                <a:cs typeface="Calibri" panose="020F0502020204030204" pitchFamily="34" charset="0"/>
              </a:rPr>
              <a:t>Let’s understand the </a:t>
            </a:r>
            <a:r>
              <a:rPr lang="en-US" dirty="0" smtClean="0">
                <a:latin typeface="Cooper Black" panose="0208090404030B020404" pitchFamily="18" charset="0"/>
                <a:cs typeface="Calibri" panose="020F0502020204030204" pitchFamily="34" charset="0"/>
              </a:rPr>
              <a:t>purpose </a:t>
            </a:r>
            <a:r>
              <a:rPr lang="en-US" dirty="0">
                <a:latin typeface="Cooper Black" panose="0208090404030B020404" pitchFamily="18" charset="0"/>
                <a:cs typeface="Calibri" panose="020F0502020204030204" pitchFamily="34" charset="0"/>
              </a:rPr>
              <a:t>of each directory. </a:t>
            </a:r>
          </a:p>
          <a:p>
            <a:endParaRPr lang="en-US" dirty="0"/>
          </a:p>
        </p:txBody>
      </p:sp>
      <p:sp>
        <p:nvSpPr>
          <p:cNvPr id="6" name="TextBox 5"/>
          <p:cNvSpPr txBox="1"/>
          <p:nvPr/>
        </p:nvSpPr>
        <p:spPr>
          <a:xfrm>
            <a:off x="550843" y="1101687"/>
            <a:ext cx="10884665" cy="4770537"/>
          </a:xfrm>
          <a:prstGeom prst="rect">
            <a:avLst/>
          </a:prstGeom>
          <a:noFill/>
        </p:spPr>
        <p:txBody>
          <a:bodyPr wrap="square" rtlCol="0">
            <a:spAutoFit/>
          </a:bodyPr>
          <a:lstStyle/>
          <a:p>
            <a:pPr algn="just"/>
            <a:r>
              <a:rPr lang="en-US" sz="1600" b="1" dirty="0">
                <a:solidFill>
                  <a:srgbClr val="0070C0"/>
                </a:solidFill>
                <a:latin typeface="Calibri" panose="020F0502020204030204" pitchFamily="34" charset="0"/>
                <a:cs typeface="Calibri" panose="020F0502020204030204" pitchFamily="34" charset="0"/>
              </a:rPr>
              <a:t>Tasks:</a:t>
            </a:r>
            <a:r>
              <a:rPr lang="en-US" sz="1600" dirty="0">
                <a:solidFill>
                  <a:srgbClr val="0070C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directory is where most of your role will be written. This directory includes all the tasks that your role will run. Ideally, each logically related series of tasks would be laid out in their own files, and simply included through the </a:t>
            </a:r>
            <a:r>
              <a:rPr lang="en-US" sz="1600" dirty="0" err="1">
                <a:latin typeface="Calibri" panose="020F0502020204030204" pitchFamily="34" charset="0"/>
                <a:cs typeface="Calibri" panose="020F0502020204030204" pitchFamily="34" charset="0"/>
              </a:rPr>
              <a:t>main.yml</a:t>
            </a:r>
            <a:r>
              <a:rPr lang="en-US" sz="1600" dirty="0">
                <a:latin typeface="Calibri" panose="020F0502020204030204" pitchFamily="34" charset="0"/>
                <a:cs typeface="Calibri" panose="020F0502020204030204" pitchFamily="34" charset="0"/>
              </a:rPr>
              <a:t> file in the tasks directory.</a:t>
            </a:r>
          </a:p>
          <a:p>
            <a:pPr algn="just"/>
            <a:endParaRPr lang="en-US" sz="1600" b="1" dirty="0" smtClean="0">
              <a:solidFill>
                <a:srgbClr val="0070C0"/>
              </a:solidFill>
              <a:latin typeface="Calibri" panose="020F0502020204030204" pitchFamily="34" charset="0"/>
              <a:cs typeface="Calibri" panose="020F0502020204030204" pitchFamily="34" charset="0"/>
            </a:endParaRPr>
          </a:p>
          <a:p>
            <a:pPr algn="just"/>
            <a:r>
              <a:rPr lang="en-US" sz="1600" b="1" dirty="0" smtClean="0">
                <a:solidFill>
                  <a:srgbClr val="0070C0"/>
                </a:solidFill>
                <a:latin typeface="Calibri" panose="020F0502020204030204" pitchFamily="34" charset="0"/>
                <a:cs typeface="Calibri" panose="020F0502020204030204" pitchFamily="34" charset="0"/>
              </a:rPr>
              <a:t>Defaults</a:t>
            </a:r>
            <a:r>
              <a:rPr lang="en-US" sz="1600" dirty="0" smtClean="0">
                <a:solidFill>
                  <a:srgbClr val="0070C0"/>
                </a:solidFill>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directory </a:t>
            </a:r>
            <a:r>
              <a:rPr lang="en-US" sz="1600" dirty="0">
                <a:latin typeface="Calibri" panose="020F0502020204030204" pitchFamily="34" charset="0"/>
                <a:cs typeface="Calibri" panose="020F0502020204030204" pitchFamily="34" charset="0"/>
              </a:rPr>
              <a:t>is designated for variable defaults that take the lowest precedence. Put another way: If a variable is defined nowhere else, the definition given in defaults/</a:t>
            </a:r>
            <a:r>
              <a:rPr lang="en-US" sz="1600" dirty="0" err="1">
                <a:latin typeface="Calibri" panose="020F0502020204030204" pitchFamily="34" charset="0"/>
                <a:cs typeface="Calibri" panose="020F0502020204030204" pitchFamily="34" charset="0"/>
              </a:rPr>
              <a:t>main.yml</a:t>
            </a:r>
            <a:r>
              <a:rPr lang="en-US" sz="1600" dirty="0">
                <a:latin typeface="Calibri" panose="020F0502020204030204" pitchFamily="34" charset="0"/>
                <a:cs typeface="Calibri" panose="020F0502020204030204" pitchFamily="34" charset="0"/>
              </a:rPr>
              <a:t> will be used</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b="1" dirty="0" smtClean="0">
                <a:solidFill>
                  <a:srgbClr val="0070C0"/>
                </a:solidFill>
                <a:latin typeface="Calibri" panose="020F0502020204030204" pitchFamily="34" charset="0"/>
                <a:cs typeface="Calibri" panose="020F0502020204030204" pitchFamily="34" charset="0"/>
              </a:rPr>
              <a:t>Files </a:t>
            </a:r>
            <a:r>
              <a:rPr lang="en-US" sz="1600" b="1" dirty="0">
                <a:solidFill>
                  <a:srgbClr val="0070C0"/>
                </a:solidFill>
                <a:latin typeface="Calibri" panose="020F0502020204030204" pitchFamily="34" charset="0"/>
                <a:cs typeface="Calibri" panose="020F0502020204030204" pitchFamily="34" charset="0"/>
              </a:rPr>
              <a:t>&amp; </a:t>
            </a:r>
            <a:r>
              <a:rPr lang="en-US" sz="1600" b="1" dirty="0" smtClean="0">
                <a:solidFill>
                  <a:srgbClr val="0070C0"/>
                </a:solidFill>
                <a:latin typeface="Calibri" panose="020F0502020204030204" pitchFamily="34" charset="0"/>
                <a:cs typeface="Calibri" panose="020F0502020204030204" pitchFamily="34" charset="0"/>
              </a:rPr>
              <a:t>templates: </a:t>
            </a:r>
            <a:r>
              <a:rPr lang="en-US" sz="1600" dirty="0">
                <a:latin typeface="Calibri" panose="020F0502020204030204" pitchFamily="34" charset="0"/>
                <a:cs typeface="Calibri" panose="020F0502020204030204" pitchFamily="34" charset="0"/>
              </a:rPr>
              <a:t>directories serve a similar purpose. They contain affiliated files and Ansible templates (respectively) that are used within the role. The beautiful part about these directories is that Ansible does not need a path for resources stored in them when working in the role. Ansible checks them first. </a:t>
            </a:r>
            <a:r>
              <a:rPr lang="en-US" sz="1600" dirty="0" smtClean="0">
                <a:latin typeface="Calibri" panose="020F0502020204030204" pitchFamily="34" charset="0"/>
                <a:cs typeface="Calibri" panose="020F0502020204030204" pitchFamily="34" charset="0"/>
              </a:rPr>
              <a:t>We can still </a:t>
            </a:r>
            <a:r>
              <a:rPr lang="en-US" sz="1600" dirty="0">
                <a:latin typeface="Calibri" panose="020F0502020204030204" pitchFamily="34" charset="0"/>
                <a:cs typeface="Calibri" panose="020F0502020204030204" pitchFamily="34" charset="0"/>
              </a:rPr>
              <a:t>use the full path if </a:t>
            </a:r>
            <a:r>
              <a:rPr lang="en-US" sz="1600" dirty="0" smtClean="0">
                <a:latin typeface="Calibri" panose="020F0502020204030204" pitchFamily="34" charset="0"/>
                <a:cs typeface="Calibri" panose="020F0502020204030204" pitchFamily="34" charset="0"/>
              </a:rPr>
              <a:t>we want </a:t>
            </a:r>
            <a:r>
              <a:rPr lang="en-US" sz="1600" dirty="0">
                <a:latin typeface="Calibri" panose="020F0502020204030204" pitchFamily="34" charset="0"/>
                <a:cs typeface="Calibri" panose="020F0502020204030204" pitchFamily="34" charset="0"/>
              </a:rPr>
              <a:t>to reference files outside of the role, however, best practices suggest that you keep all of the role components together</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b="1" dirty="0" smtClean="0">
                <a:solidFill>
                  <a:srgbClr val="0070C0"/>
                </a:solidFill>
                <a:latin typeface="Calibri" panose="020F0502020204030204" pitchFamily="34" charset="0"/>
                <a:cs typeface="Calibri" panose="020F0502020204030204" pitchFamily="34" charset="0"/>
              </a:rPr>
              <a:t>Handlers: </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directory is used to store Ansible handlers</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Ansible handlers are simply tasks that may be flagged during a play to run at the play’s completion. You may have as many or as few handlers as are needed for your role</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b="1" dirty="0" smtClean="0">
                <a:solidFill>
                  <a:srgbClr val="0070C0"/>
                </a:solidFill>
                <a:latin typeface="Calibri" panose="020F0502020204030204" pitchFamily="34" charset="0"/>
                <a:cs typeface="Calibri" panose="020F0502020204030204" pitchFamily="34" charset="0"/>
              </a:rPr>
              <a:t>Meta</a:t>
            </a:r>
            <a:r>
              <a:rPr lang="en-US" sz="1600" dirty="0" smtClean="0">
                <a:latin typeface="Calibri" panose="020F0502020204030204" pitchFamily="34" charset="0"/>
                <a:cs typeface="Calibri" panose="020F0502020204030204" pitchFamily="34" charset="0"/>
              </a:rPr>
              <a:t>: directory </a:t>
            </a:r>
            <a:r>
              <a:rPr lang="en-US" sz="1600" dirty="0">
                <a:latin typeface="Calibri" panose="020F0502020204030204" pitchFamily="34" charset="0"/>
                <a:cs typeface="Calibri" panose="020F0502020204030204" pitchFamily="34" charset="0"/>
              </a:rPr>
              <a:t>contains authorship information which is useful if you choose to publish your role on </a:t>
            </a:r>
            <a:r>
              <a:rPr lang="en-US" sz="1600" dirty="0" smtClean="0">
                <a:latin typeface="Calibri" panose="020F0502020204030204" pitchFamily="34" charset="0"/>
                <a:cs typeface="Calibri" panose="020F0502020204030204" pitchFamily="34" charset="0"/>
              </a:rPr>
              <a:t>galaxy.ansible.com. </a:t>
            </a:r>
            <a:r>
              <a:rPr lang="en-US" sz="1600" dirty="0">
                <a:latin typeface="Calibri" panose="020F0502020204030204" pitchFamily="34" charset="0"/>
                <a:cs typeface="Calibri" panose="020F0502020204030204" pitchFamily="34" charset="0"/>
              </a:rPr>
              <a:t>The meta directory may also be used to define role dependencies. As you may suspect, a role dependency allows you to require that other roles be installed prior to the role in question</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100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012" y="848299"/>
            <a:ext cx="10466024" cy="3539430"/>
          </a:xfrm>
          <a:prstGeom prst="rect">
            <a:avLst/>
          </a:prstGeom>
          <a:noFill/>
        </p:spPr>
        <p:txBody>
          <a:bodyPr wrap="square" rtlCol="0">
            <a:spAutoFit/>
          </a:bodyPr>
          <a:lstStyle/>
          <a:p>
            <a:pPr algn="just"/>
            <a:r>
              <a:rPr lang="en-US" sz="1600" b="1" dirty="0" smtClean="0">
                <a:solidFill>
                  <a:srgbClr val="0070C0"/>
                </a:solidFill>
                <a:latin typeface="Calibri" panose="020F0502020204030204" pitchFamily="34" charset="0"/>
                <a:cs typeface="Calibri" panose="020F0502020204030204" pitchFamily="34" charset="0"/>
              </a:rPr>
              <a:t>Test</a:t>
            </a:r>
            <a:r>
              <a:rPr lang="en-US" sz="1600" dirty="0" smtClean="0">
                <a:solidFill>
                  <a:srgbClr val="0070C0"/>
                </a:solidFill>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directory </a:t>
            </a:r>
            <a:r>
              <a:rPr lang="en-US" sz="1600" dirty="0">
                <a:latin typeface="Calibri" panose="020F0502020204030204" pitchFamily="34" charset="0"/>
                <a:cs typeface="Calibri" panose="020F0502020204030204" pitchFamily="34" charset="0"/>
              </a:rPr>
              <a:t>contains a sample inventory and a </a:t>
            </a:r>
            <a:r>
              <a:rPr lang="en-US" sz="1600" dirty="0" err="1">
                <a:latin typeface="Calibri" panose="020F0502020204030204" pitchFamily="34" charset="0"/>
                <a:cs typeface="Calibri" panose="020F0502020204030204" pitchFamily="34" charset="0"/>
              </a:rPr>
              <a:t>test.yml</a:t>
            </a:r>
            <a:r>
              <a:rPr lang="en-US" sz="1600" dirty="0">
                <a:latin typeface="Calibri" panose="020F0502020204030204" pitchFamily="34" charset="0"/>
                <a:cs typeface="Calibri" panose="020F0502020204030204" pitchFamily="34" charset="0"/>
              </a:rPr>
              <a:t> playbook. This may be useful if you have an automated testing process built around your role. It can also be handy as you are constructing your role but use of it is not </a:t>
            </a:r>
            <a:r>
              <a:rPr lang="en-US" sz="1600" dirty="0" smtClean="0">
                <a:latin typeface="Calibri" panose="020F0502020204030204" pitchFamily="34" charset="0"/>
                <a:cs typeface="Calibri" panose="020F0502020204030204" pitchFamily="34" charset="0"/>
              </a:rPr>
              <a:t>mandatory</a:t>
            </a:r>
          </a:p>
          <a:p>
            <a:pPr algn="just"/>
            <a:endParaRPr lang="en-US" sz="1600" dirty="0" smtClean="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1600" b="1" dirty="0" err="1" smtClean="0">
                <a:solidFill>
                  <a:srgbClr val="0070C0"/>
                </a:solidFill>
                <a:latin typeface="Calibri" panose="020F0502020204030204" pitchFamily="34" charset="0"/>
                <a:cs typeface="Calibri" panose="020F0502020204030204" pitchFamily="34" charset="0"/>
              </a:rPr>
              <a:t>Vars</a:t>
            </a:r>
            <a:r>
              <a:rPr lang="en-US" sz="1600" dirty="0" smtClean="0">
                <a:solidFill>
                  <a:srgbClr val="0070C0"/>
                </a:solidFill>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directory </a:t>
            </a:r>
            <a:r>
              <a:rPr lang="en-US" sz="1600" dirty="0">
                <a:latin typeface="Calibri" panose="020F0502020204030204" pitchFamily="34" charset="0"/>
                <a:cs typeface="Calibri" panose="020F0502020204030204" pitchFamily="34" charset="0"/>
              </a:rPr>
              <a:t>is where you create variable files that define necessary variables for your role. The variables defined in this directory are meant for role internal use only. </a:t>
            </a:r>
            <a:endParaRPr lang="en-US" sz="1600" dirty="0" smtClean="0">
              <a:latin typeface="Calibri" panose="020F0502020204030204" pitchFamily="34" charset="0"/>
              <a:cs typeface="Calibri" panose="020F0502020204030204" pitchFamily="34" charset="0"/>
            </a:endParaRPr>
          </a:p>
          <a:p>
            <a:pPr algn="just"/>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is a good idea to namespace your role variable names, to prevent potential naming conflicts with variables outside of your role. For example, if you needed a variable named </a:t>
            </a:r>
            <a:r>
              <a:rPr lang="en-US" sz="1600" dirty="0" err="1">
                <a:latin typeface="Calibri" panose="020F0502020204030204" pitchFamily="34" charset="0"/>
                <a:cs typeface="Calibri" panose="020F0502020204030204" pitchFamily="34" charset="0"/>
              </a:rPr>
              <a:t>config_file</a:t>
            </a:r>
            <a:r>
              <a:rPr lang="en-US" sz="1600" dirty="0">
                <a:latin typeface="Calibri" panose="020F0502020204030204" pitchFamily="34" charset="0"/>
                <a:cs typeface="Calibri" panose="020F0502020204030204" pitchFamily="34" charset="0"/>
              </a:rPr>
              <a:t> in your baseline playbook, you may want to name your variable </a:t>
            </a:r>
            <a:r>
              <a:rPr lang="en-US" sz="1600" dirty="0" err="1">
                <a:latin typeface="Calibri" panose="020F0502020204030204" pitchFamily="34" charset="0"/>
                <a:cs typeface="Calibri" panose="020F0502020204030204" pitchFamily="34" charset="0"/>
              </a:rPr>
              <a:t>baseline_config_file</a:t>
            </a:r>
            <a:r>
              <a:rPr lang="en-US" sz="1600" dirty="0">
                <a:latin typeface="Calibri" panose="020F0502020204030204" pitchFamily="34" charset="0"/>
                <a:cs typeface="Calibri" panose="020F0502020204030204" pitchFamily="34" charset="0"/>
              </a:rPr>
              <a:t>, to avoid conflicts with another possible </a:t>
            </a:r>
            <a:r>
              <a:rPr lang="en-US" sz="1600" dirty="0" err="1">
                <a:latin typeface="Calibri" panose="020F0502020204030204" pitchFamily="34" charset="0"/>
                <a:cs typeface="Calibri" panose="020F0502020204030204" pitchFamily="34" charset="0"/>
              </a:rPr>
              <a:t>config_file</a:t>
            </a:r>
            <a:r>
              <a:rPr lang="en-US" sz="1600" dirty="0">
                <a:latin typeface="Calibri" panose="020F0502020204030204" pitchFamily="34" charset="0"/>
                <a:cs typeface="Calibri" panose="020F0502020204030204" pitchFamily="34" charset="0"/>
              </a:rPr>
              <a:t> variable defined elsewhere</a:t>
            </a:r>
            <a:r>
              <a:rPr lang="en-US" sz="1600" dirty="0" smtClean="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endParaRPr lang="en-US" sz="1600" dirty="0" smtClean="0">
              <a:latin typeface="Calibri" panose="020F0502020204030204" pitchFamily="34" charset="0"/>
              <a:cs typeface="Calibri" panose="020F0502020204030204" pitchFamily="34" charset="0"/>
            </a:endParaRPr>
          </a:p>
          <a:p>
            <a:pPr algn="just"/>
            <a:r>
              <a:rPr lang="en-US" sz="1600" b="1" dirty="0" smtClean="0">
                <a:solidFill>
                  <a:srgbClr val="0070C0"/>
                </a:solidFill>
                <a:latin typeface="Calibri" panose="020F0502020204030204" pitchFamily="34" charset="0"/>
                <a:cs typeface="Calibri" panose="020F0502020204030204" pitchFamily="34" charset="0"/>
              </a:rPr>
              <a:t>README.md</a:t>
            </a:r>
            <a:r>
              <a:rPr lang="en-US" sz="1600" dirty="0" smtClean="0">
                <a:latin typeface="Calibri" panose="020F0502020204030204" pitchFamily="34" charset="0"/>
                <a:cs typeface="Calibri" panose="020F0502020204030204" pitchFamily="34" charset="0"/>
              </a:rPr>
              <a:t>: file </a:t>
            </a:r>
            <a:r>
              <a:rPr lang="en-US" sz="1600" dirty="0">
                <a:latin typeface="Calibri" panose="020F0502020204030204" pitchFamily="34" charset="0"/>
                <a:cs typeface="Calibri" panose="020F0502020204030204" pitchFamily="34" charset="0"/>
              </a:rPr>
              <a:t>is simply a README file in markdown format. This file is essential for roles published to galaxy.ansible.com and, honestly, the file should include a general description of how your role operates even if you do not make it publicly available.</a:t>
            </a:r>
          </a:p>
        </p:txBody>
      </p:sp>
    </p:spTree>
    <p:extLst>
      <p:ext uri="{BB962C8B-B14F-4D97-AF65-F5344CB8AC3E}">
        <p14:creationId xmlns:p14="http://schemas.microsoft.com/office/powerpoint/2010/main" val="112722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615" y="224567"/>
            <a:ext cx="4810932" cy="523220"/>
          </a:xfrm>
          <a:prstGeom prst="rect">
            <a:avLst/>
          </a:prstGeom>
          <a:noFill/>
        </p:spPr>
        <p:txBody>
          <a:bodyPr wrap="none" lIns="91440" tIns="45720" rIns="91440" bIns="45720">
            <a:spAutoFit/>
          </a:bodyPr>
          <a:lstStyle/>
          <a:p>
            <a:pPr algn="ctr"/>
            <a:r>
              <a:rPr lang="en-US" sz="28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rPr>
              <a:t>Deploying the Ansible Role</a:t>
            </a:r>
            <a:endParaRPr lang="en-US" sz="28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erlin Sans FB" panose="020E0602020502020306" pitchFamily="34" charset="0"/>
              <a:cs typeface="Times New Roman" panose="02020603050405020304" pitchFamily="18" charset="0"/>
            </a:endParaRPr>
          </a:p>
        </p:txBody>
      </p:sp>
      <p:sp>
        <p:nvSpPr>
          <p:cNvPr id="3" name="TextBox 2"/>
          <p:cNvSpPr txBox="1"/>
          <p:nvPr/>
        </p:nvSpPr>
        <p:spPr>
          <a:xfrm>
            <a:off x="771181" y="1035586"/>
            <a:ext cx="10245687" cy="5632311"/>
          </a:xfrm>
          <a:prstGeom prst="rect">
            <a:avLst/>
          </a:prstGeom>
          <a:noFill/>
        </p:spPr>
        <p:txBody>
          <a:bodyPr wrap="square" rtlCol="0">
            <a:spAutoFit/>
          </a:bodyPr>
          <a:lstStyle/>
          <a:p>
            <a:r>
              <a:rPr lang="en-US" dirty="0" smtClean="0"/>
              <a:t>Let’s take an example of apache setup play book &amp; convert it into role</a:t>
            </a:r>
          </a:p>
          <a:p>
            <a:endParaRPr lang="en-US" dirty="0" smtClean="0"/>
          </a:p>
          <a:p>
            <a:r>
              <a:rPr lang="en-US" b="1" dirty="0" smtClean="0">
                <a:solidFill>
                  <a:srgbClr val="0070C0"/>
                </a:solidFill>
              </a:rPr>
              <a:t>Example 1: </a:t>
            </a:r>
          </a:p>
          <a:p>
            <a:endParaRPr lang="en-US" dirty="0"/>
          </a:p>
          <a:p>
            <a:r>
              <a:rPr lang="en-US" dirty="0"/>
              <a:t>---</a:t>
            </a:r>
            <a:r>
              <a:rPr lang="en-US" dirty="0"/>
              <a:t/>
            </a:r>
            <a:br>
              <a:rPr lang="en-US" dirty="0"/>
            </a:br>
            <a:r>
              <a:rPr lang="en-US" dirty="0"/>
              <a:t>- hosts: all</a:t>
            </a:r>
            <a:r>
              <a:rPr lang="en-US" dirty="0"/>
              <a:t/>
            </a:r>
            <a:br>
              <a:rPr lang="en-US" dirty="0"/>
            </a:br>
            <a:r>
              <a:rPr lang="en-US" dirty="0"/>
              <a:t>  tasks:</a:t>
            </a:r>
            <a:r>
              <a:rPr lang="en-US" dirty="0"/>
              <a:t/>
            </a:r>
            <a:br>
              <a:rPr lang="en-US" dirty="0"/>
            </a:br>
            <a:r>
              <a:rPr lang="en-US" dirty="0"/>
              <a:t>  - name: Install </a:t>
            </a:r>
            <a:r>
              <a:rPr lang="en-US" dirty="0" err="1"/>
              <a:t>httpd</a:t>
            </a:r>
            <a:r>
              <a:rPr lang="en-US" dirty="0"/>
              <a:t> Package</a:t>
            </a:r>
            <a:r>
              <a:rPr lang="en-US" dirty="0"/>
              <a:t/>
            </a:r>
            <a:br>
              <a:rPr lang="en-US" dirty="0"/>
            </a:br>
            <a:r>
              <a:rPr lang="en-US" dirty="0"/>
              <a:t>    yum: name=</a:t>
            </a:r>
            <a:r>
              <a:rPr lang="en-US" dirty="0" err="1"/>
              <a:t>httpd</a:t>
            </a:r>
            <a:r>
              <a:rPr lang="en-US" dirty="0"/>
              <a:t> state=latest</a:t>
            </a:r>
            <a:r>
              <a:rPr lang="en-US" dirty="0"/>
              <a:t/>
            </a:r>
            <a:br>
              <a:rPr lang="en-US" dirty="0"/>
            </a:br>
            <a:r>
              <a:rPr lang="en-US" dirty="0"/>
              <a:t>  - name: Copy </a:t>
            </a:r>
            <a:r>
              <a:rPr lang="en-US" dirty="0" err="1"/>
              <a:t>httpd</a:t>
            </a:r>
            <a:r>
              <a:rPr lang="en-US" dirty="0"/>
              <a:t> configuration file</a:t>
            </a:r>
            <a:r>
              <a:rPr lang="en-US" dirty="0"/>
              <a:t/>
            </a:r>
            <a:br>
              <a:rPr lang="en-US" dirty="0"/>
            </a:br>
            <a:r>
              <a:rPr lang="en-US" dirty="0"/>
              <a:t>    copy: </a:t>
            </a:r>
            <a:r>
              <a:rPr lang="en-US" dirty="0" err="1"/>
              <a:t>src</a:t>
            </a:r>
            <a:r>
              <a:rPr lang="en-US" dirty="0"/>
              <a:t>=/data/</a:t>
            </a:r>
            <a:r>
              <a:rPr lang="en-US" dirty="0" err="1"/>
              <a:t>httpd.original</a:t>
            </a:r>
            <a:r>
              <a:rPr lang="en-US" dirty="0"/>
              <a:t> </a:t>
            </a:r>
            <a:r>
              <a:rPr lang="en-US" dirty="0" err="1"/>
              <a:t>dest</a:t>
            </a:r>
            <a:r>
              <a:rPr lang="en-US" dirty="0"/>
              <a:t>=/</a:t>
            </a:r>
            <a:r>
              <a:rPr lang="en-US" dirty="0" err="1"/>
              <a:t>etc</a:t>
            </a:r>
            <a:r>
              <a:rPr lang="en-US" dirty="0"/>
              <a:t>/</a:t>
            </a:r>
            <a:r>
              <a:rPr lang="en-US" dirty="0" err="1"/>
              <a:t>httpd</a:t>
            </a:r>
            <a:r>
              <a:rPr lang="en-US" dirty="0"/>
              <a:t>/</a:t>
            </a:r>
            <a:r>
              <a:rPr lang="en-US" dirty="0" err="1"/>
              <a:t>conf</a:t>
            </a:r>
            <a:r>
              <a:rPr lang="en-US" dirty="0"/>
              <a:t>/</a:t>
            </a:r>
            <a:r>
              <a:rPr lang="en-US" dirty="0" err="1"/>
              <a:t>httpd.conf</a:t>
            </a:r>
            <a:r>
              <a:rPr lang="en-US" dirty="0"/>
              <a:t/>
            </a:r>
            <a:br>
              <a:rPr lang="en-US" dirty="0"/>
            </a:br>
            <a:r>
              <a:rPr lang="en-US" dirty="0"/>
              <a:t>  - name: Copy index.html file</a:t>
            </a:r>
            <a:r>
              <a:rPr lang="en-US" dirty="0"/>
              <a:t/>
            </a:r>
            <a:br>
              <a:rPr lang="en-US" dirty="0"/>
            </a:br>
            <a:r>
              <a:rPr lang="en-US" dirty="0"/>
              <a:t>    copy: </a:t>
            </a:r>
            <a:r>
              <a:rPr lang="en-US" dirty="0" err="1"/>
              <a:t>src</a:t>
            </a:r>
            <a:r>
              <a:rPr lang="en-US" dirty="0"/>
              <a:t>=/data/index.html </a:t>
            </a:r>
            <a:r>
              <a:rPr lang="en-US" dirty="0" err="1"/>
              <a:t>dest</a:t>
            </a:r>
            <a:r>
              <a:rPr lang="en-US" dirty="0"/>
              <a:t>=/</a:t>
            </a:r>
            <a:r>
              <a:rPr lang="en-US" dirty="0" err="1"/>
              <a:t>var</a:t>
            </a:r>
            <a:r>
              <a:rPr lang="en-US" dirty="0"/>
              <a:t>/www/html</a:t>
            </a:r>
            <a:r>
              <a:rPr lang="en-US" dirty="0"/>
              <a:t/>
            </a:r>
            <a:br>
              <a:rPr lang="en-US" dirty="0"/>
            </a:br>
            <a:r>
              <a:rPr lang="en-US" dirty="0"/>
              <a:t>    notify:</a:t>
            </a:r>
            <a:r>
              <a:rPr lang="en-US" dirty="0"/>
              <a:t/>
            </a:r>
            <a:br>
              <a:rPr lang="en-US" dirty="0"/>
            </a:br>
            <a:r>
              <a:rPr lang="en-US" dirty="0"/>
              <a:t>    - restart apache</a:t>
            </a:r>
            <a:r>
              <a:rPr lang="en-US" dirty="0"/>
              <a:t/>
            </a:r>
            <a:br>
              <a:rPr lang="en-US" dirty="0"/>
            </a:br>
            <a:r>
              <a:rPr lang="en-US" dirty="0"/>
              <a:t>  - name: Start and Enable </a:t>
            </a:r>
            <a:r>
              <a:rPr lang="en-US" dirty="0" err="1"/>
              <a:t>httpd</a:t>
            </a:r>
            <a:r>
              <a:rPr lang="en-US" dirty="0"/>
              <a:t> service</a:t>
            </a:r>
            <a:r>
              <a:rPr lang="en-US" dirty="0"/>
              <a:t/>
            </a:r>
            <a:br>
              <a:rPr lang="en-US" dirty="0"/>
            </a:br>
            <a:r>
              <a:rPr lang="en-US" dirty="0"/>
              <a:t>    </a:t>
            </a:r>
            <a:r>
              <a:rPr lang="en-US" dirty="0" err="1"/>
              <a:t>service</a:t>
            </a:r>
            <a:r>
              <a:rPr lang="en-US" dirty="0"/>
              <a:t>: name=</a:t>
            </a:r>
            <a:r>
              <a:rPr lang="en-US" dirty="0" err="1"/>
              <a:t>httpd</a:t>
            </a:r>
            <a:r>
              <a:rPr lang="en-US" dirty="0"/>
              <a:t> state=restarted enabled=yes</a:t>
            </a:r>
            <a:r>
              <a:rPr lang="en-US" dirty="0"/>
              <a:t/>
            </a:r>
            <a:br>
              <a:rPr lang="en-US" dirty="0"/>
            </a:br>
            <a:r>
              <a:rPr lang="en-US" dirty="0"/>
              <a:t>  handlers:</a:t>
            </a:r>
            <a:r>
              <a:rPr lang="en-US" dirty="0"/>
              <a:t/>
            </a:r>
            <a:br>
              <a:rPr lang="en-US" dirty="0"/>
            </a:br>
            <a:r>
              <a:rPr lang="en-US" dirty="0"/>
              <a:t>  - name: restart apache</a:t>
            </a:r>
            <a:r>
              <a:rPr lang="en-US" dirty="0"/>
              <a:t/>
            </a:r>
            <a:br>
              <a:rPr lang="en-US" dirty="0"/>
            </a:br>
            <a:r>
              <a:rPr lang="en-US" dirty="0"/>
              <a:t>    service: name=</a:t>
            </a:r>
            <a:r>
              <a:rPr lang="en-US" dirty="0" err="1"/>
              <a:t>httpd</a:t>
            </a:r>
            <a:r>
              <a:rPr lang="en-US" dirty="0"/>
              <a:t> state=restarted</a:t>
            </a:r>
            <a:endParaRPr lang="en-US" dirty="0"/>
          </a:p>
        </p:txBody>
      </p:sp>
    </p:spTree>
    <p:extLst>
      <p:ext uri="{BB962C8B-B14F-4D97-AF65-F5344CB8AC3E}">
        <p14:creationId xmlns:p14="http://schemas.microsoft.com/office/powerpoint/2010/main" val="2781464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1887</TotalTime>
  <Words>1061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Berlin Sans FB</vt:lpstr>
      <vt:lpstr>Bookman Old Style</vt:lpstr>
      <vt:lpstr>Calibri</vt:lpstr>
      <vt:lpstr>Century Gothic</vt:lpstr>
      <vt:lpstr>Cooper Black</vt:lpstr>
      <vt:lpstr>Times New Roman</vt:lpstr>
      <vt:lpstr>Trebuchet MS</vt:lpstr>
      <vt:lpstr>Wingdings</vt:lpstr>
      <vt:lpstr>Wood Type</vt:lpstr>
      <vt:lpstr>Ansible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Automatic Data Processing,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Theegala, Nareshwar (CORP)</cp:lastModifiedBy>
  <cp:revision>139</cp:revision>
  <dcterms:created xsi:type="dcterms:W3CDTF">2018-02-04T04:18:34Z</dcterms:created>
  <dcterms:modified xsi:type="dcterms:W3CDTF">2018-11-30T13:57:25Z</dcterms:modified>
</cp:coreProperties>
</file>