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sldIdLst>
    <p:sldId id="340" r:id="rId2"/>
    <p:sldId id="337" r:id="rId3"/>
    <p:sldId id="341" r:id="rId4"/>
    <p:sldId id="347" r:id="rId5"/>
    <p:sldId id="346" r:id="rId6"/>
    <p:sldId id="345" r:id="rId7"/>
    <p:sldId id="344" r:id="rId8"/>
    <p:sldId id="343" r:id="rId9"/>
    <p:sldId id="342" r:id="rId10"/>
    <p:sldId id="34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97B860FC-1C67-44FD-AE43-40A017091CB1}" type="slidenum">
              <a:rPr lang="en-US" smtClean="0"/>
              <a:pPr/>
              <a:t>‹#›</a:t>
            </a:fld>
            <a:endParaRPr lang="en-US"/>
          </a:p>
        </p:txBody>
      </p:sp>
    </p:spTree>
    <p:extLst>
      <p:ext uri="{BB962C8B-B14F-4D97-AF65-F5344CB8AC3E}">
        <p14:creationId xmlns:p14="http://schemas.microsoft.com/office/powerpoint/2010/main" val="369708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2400961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404085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9576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22518C5A-2B63-40AA-AE33-4DE4D2C71CE2}" type="datetimeFigureOut">
              <a:rPr lang="en-US" smtClean="0"/>
              <a:pPr/>
              <a:t>12/1/2018</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7B860FC-1C67-44FD-AE43-40A017091CB1}" type="slidenum">
              <a:rPr lang="en-US" smtClean="0"/>
              <a:pPr/>
              <a:t>‹#›</a:t>
            </a:fld>
            <a:endParaRPr lang="en-US"/>
          </a:p>
        </p:txBody>
      </p:sp>
    </p:spTree>
    <p:extLst>
      <p:ext uri="{BB962C8B-B14F-4D97-AF65-F5344CB8AC3E}">
        <p14:creationId xmlns:p14="http://schemas.microsoft.com/office/powerpoint/2010/main" val="35864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518C5A-2B63-40AA-AE33-4DE4D2C71CE2}" type="datetimeFigureOut">
              <a:rPr lang="en-US" smtClean="0"/>
              <a:pPr/>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248738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518C5A-2B63-40AA-AE33-4DE4D2C71CE2}" type="datetimeFigureOut">
              <a:rPr lang="en-US" smtClean="0"/>
              <a:pPr/>
              <a:t>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288981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518C5A-2B63-40AA-AE33-4DE4D2C71CE2}" type="datetimeFigureOut">
              <a:rPr lang="en-US" smtClean="0"/>
              <a:pPr/>
              <a:t>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4091698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518C5A-2B63-40AA-AE33-4DE4D2C71CE2}" type="datetimeFigureOut">
              <a:rPr lang="en-US" smtClean="0"/>
              <a:pPr/>
              <a:t>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56422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518C5A-2B63-40AA-AE33-4DE4D2C71CE2}" type="datetimeFigureOut">
              <a:rPr lang="en-US" smtClean="0"/>
              <a:pPr/>
              <a:t>12/1/2018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60729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2518C5A-2B63-40AA-AE33-4DE4D2C71CE2}" type="datetimeFigureOut">
              <a:rPr lang="en-US" smtClean="0"/>
              <a:pPr/>
              <a:t>12/1/2018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74383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22518C5A-2B63-40AA-AE33-4DE4D2C71CE2}" type="datetimeFigureOut">
              <a:rPr lang="en-US" smtClean="0"/>
              <a:pPr/>
              <a:t>12/1/2018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7B860FC-1C67-44FD-AE43-40A017091CB1}" type="slidenum">
              <a:rPr lang="en-US" smtClean="0"/>
              <a:pPr/>
              <a:t>‹#›</a:t>
            </a:fld>
            <a:endParaRPr lang="en-US"/>
          </a:p>
        </p:txBody>
      </p:sp>
    </p:spTree>
    <p:extLst>
      <p:ext uri="{BB962C8B-B14F-4D97-AF65-F5344CB8AC3E}">
        <p14:creationId xmlns:p14="http://schemas.microsoft.com/office/powerpoint/2010/main" val="3858261415"/>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456" y="1376999"/>
            <a:ext cx="8989764" cy="1609344"/>
          </a:xfrm>
        </p:spPr>
        <p:txBody>
          <a:bodyPr/>
          <a:lstStyle/>
          <a:p>
            <a:r>
              <a:rPr lang="en-US" dirty="0"/>
              <a:t>Ansible </a:t>
            </a:r>
            <a:r>
              <a:rPr lang="en-US" dirty="0" smtClean="0"/>
              <a:t>Galaxy</a:t>
            </a:r>
            <a:endParaRPr lang="en-US" dirty="0"/>
          </a:p>
        </p:txBody>
      </p:sp>
    </p:spTree>
    <p:extLst>
      <p:ext uri="{BB962C8B-B14F-4D97-AF65-F5344CB8AC3E}">
        <p14:creationId xmlns:p14="http://schemas.microsoft.com/office/powerpoint/2010/main" val="3135535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9789" y="2592762"/>
            <a:ext cx="4589718" cy="923330"/>
          </a:xfrm>
          <a:prstGeom prst="rect">
            <a:avLst/>
          </a:prstGeom>
          <a:noFill/>
        </p:spPr>
        <p:txBody>
          <a:bodyPr wrap="none" lIns="91440" tIns="45720" rIns="91440" bIns="45720">
            <a:spAutoFit/>
          </a:bodyPr>
          <a:lstStyle/>
          <a:p>
            <a:pPr algn="ctr"/>
            <a:r>
              <a:rPr lang="en-US" sz="54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THANK YOU</a:t>
            </a:r>
            <a:endParaRPr lang="en-U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3923278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8617" y="378804"/>
            <a:ext cx="2529860" cy="646331"/>
          </a:xfrm>
          <a:prstGeom prst="rect">
            <a:avLst/>
          </a:prstGeom>
          <a:noFill/>
        </p:spPr>
        <p:txBody>
          <a:bodyPr wrap="none" lIns="91440" tIns="45720" rIns="91440" bIns="45720">
            <a:spAutoFit/>
          </a:bodyPr>
          <a:lstStyle/>
          <a:p>
            <a:pPr algn="ctr"/>
            <a:r>
              <a:rPr lang="en-US" sz="3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sym typeface="Trebuchet MS"/>
              </a:rPr>
              <a:t>Contents </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TextBox 1"/>
          <p:cNvSpPr txBox="1"/>
          <p:nvPr/>
        </p:nvSpPr>
        <p:spPr>
          <a:xfrm>
            <a:off x="1663547" y="1299990"/>
            <a:ext cx="8571123" cy="2092881"/>
          </a:xfrm>
          <a:prstGeom prst="rect">
            <a:avLst/>
          </a:prstGeom>
          <a:noFill/>
        </p:spPr>
        <p:txBody>
          <a:bodyPr wrap="square" rtlCol="0">
            <a:spAutoFit/>
          </a:bodyPr>
          <a:lstStyle/>
          <a:p>
            <a:pPr marL="370840" indent="-358140">
              <a:spcBef>
                <a:spcPts val="1260"/>
              </a:spcBef>
              <a:buClr>
                <a:srgbClr val="E38312"/>
              </a:buClr>
              <a:buFont typeface="Wingdings"/>
              <a:buChar char=""/>
              <a:tabLst>
                <a:tab pos="370840" algn="l"/>
                <a:tab pos="371475" algn="l"/>
              </a:tabLst>
            </a:pPr>
            <a:r>
              <a:rPr lang="en-US" spc="-95" dirty="0" smtClean="0">
                <a:solidFill>
                  <a:srgbClr val="404040"/>
                </a:solidFill>
                <a:latin typeface="Times New Roman" panose="02020603050405020304" pitchFamily="18" charset="0"/>
                <a:cs typeface="Times New Roman" panose="02020603050405020304" pitchFamily="18" charset="0"/>
              </a:rPr>
              <a:t>What is Ansible Galaxy ?</a:t>
            </a:r>
            <a:endParaRPr lang="en-US" spc="-95" dirty="0">
              <a:solidFill>
                <a:srgbClr val="404040"/>
              </a:solidFill>
              <a:latin typeface="Times New Roman" panose="02020603050405020304" pitchFamily="18" charset="0"/>
              <a:cs typeface="Times New Roman" panose="02020603050405020304" pitchFamily="18" charset="0"/>
            </a:endParaRPr>
          </a:p>
          <a:p>
            <a:pPr marL="370840" indent="-358140">
              <a:spcBef>
                <a:spcPts val="1165"/>
              </a:spcBef>
              <a:buClr>
                <a:srgbClr val="E38312"/>
              </a:buClr>
              <a:buFont typeface="Wingdings"/>
              <a:buChar char=""/>
              <a:tabLst>
                <a:tab pos="370840" algn="l"/>
                <a:tab pos="371475" algn="l"/>
              </a:tabLst>
            </a:pPr>
            <a:r>
              <a:rPr lang="en-US" spc="-50" dirty="0" smtClean="0">
                <a:solidFill>
                  <a:srgbClr val="404040"/>
                </a:solidFill>
                <a:latin typeface="Times New Roman" panose="02020603050405020304" pitchFamily="18" charset="0"/>
                <a:cs typeface="Times New Roman" panose="02020603050405020304" pitchFamily="18" charset="0"/>
              </a:rPr>
              <a:t>Why/Where to use Ansible Galaxy ?</a:t>
            </a:r>
          </a:p>
          <a:p>
            <a:pPr marL="370840" indent="-358140">
              <a:spcBef>
                <a:spcPts val="1165"/>
              </a:spcBef>
              <a:buClr>
                <a:srgbClr val="E38312"/>
              </a:buClr>
              <a:buFont typeface="Wingdings"/>
              <a:buChar char=""/>
              <a:tabLst>
                <a:tab pos="370840" algn="l"/>
                <a:tab pos="371475" algn="l"/>
              </a:tabLst>
            </a:pPr>
            <a:r>
              <a:rPr lang="en-US" spc="-50" dirty="0" smtClean="0">
                <a:solidFill>
                  <a:srgbClr val="404040"/>
                </a:solidFill>
                <a:latin typeface="Times New Roman" panose="02020603050405020304" pitchFamily="18" charset="0"/>
                <a:cs typeface="Times New Roman" panose="02020603050405020304" pitchFamily="18" charset="0"/>
              </a:rPr>
              <a:t>Install Ansible Galaxy</a:t>
            </a:r>
          </a:p>
          <a:p>
            <a:pPr marL="370840" indent="-358140">
              <a:spcBef>
                <a:spcPts val="1165"/>
              </a:spcBef>
              <a:buClr>
                <a:srgbClr val="E38312"/>
              </a:buClr>
              <a:buFont typeface="Wingdings"/>
              <a:buChar char=""/>
              <a:tabLst>
                <a:tab pos="370840" algn="l"/>
                <a:tab pos="371475" algn="l"/>
              </a:tabLst>
            </a:pPr>
            <a:r>
              <a:rPr lang="en-US" spc="-50" dirty="0" smtClean="0">
                <a:solidFill>
                  <a:srgbClr val="404040"/>
                </a:solidFill>
                <a:latin typeface="Times New Roman" panose="02020603050405020304" pitchFamily="18" charset="0"/>
                <a:cs typeface="Times New Roman" panose="02020603050405020304" pitchFamily="18" charset="0"/>
              </a:rPr>
              <a:t>Download role from the Galaxy Hub</a:t>
            </a:r>
          </a:p>
          <a:p>
            <a:pPr marL="370840" indent="-358140">
              <a:spcBef>
                <a:spcPts val="1165"/>
              </a:spcBef>
              <a:buClr>
                <a:srgbClr val="E38312"/>
              </a:buClr>
              <a:buFont typeface="Wingdings"/>
              <a:buChar char=""/>
              <a:tabLst>
                <a:tab pos="370840" algn="l"/>
                <a:tab pos="371475" algn="l"/>
              </a:tabLst>
            </a:pPr>
            <a:r>
              <a:rPr lang="en-US" spc="-50" dirty="0" smtClean="0">
                <a:solidFill>
                  <a:srgbClr val="404040"/>
                </a:solidFill>
                <a:latin typeface="Times New Roman" panose="02020603050405020304" pitchFamily="18" charset="0"/>
                <a:cs typeface="Times New Roman" panose="02020603050405020304" pitchFamily="18" charset="0"/>
              </a:rPr>
              <a:t>Install multiple roles at once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7420" y="334737"/>
            <a:ext cx="3930884" cy="461665"/>
          </a:xfrm>
          <a:prstGeom prst="rect">
            <a:avLst/>
          </a:prstGeom>
          <a:noFill/>
        </p:spPr>
        <p:txBody>
          <a:bodyPr wrap="none" lIns="91440" tIns="45720" rIns="91440" bIns="45720">
            <a:spAutoFit/>
          </a:bodyPr>
          <a:lstStyle/>
          <a:p>
            <a:pPr algn="ctr"/>
            <a:r>
              <a:rPr lang="en-US" sz="2400" b="1" i="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Segoe UI Black" panose="020B0A02040204020203" pitchFamily="34" charset="0"/>
                <a:ea typeface="Segoe UI Black" panose="020B0A02040204020203" pitchFamily="34" charset="0"/>
                <a:cs typeface="Segoe UI Black" panose="020B0A02040204020203" pitchFamily="34" charset="0"/>
                <a:sym typeface="Trebuchet MS"/>
              </a:rPr>
              <a:t>What </a:t>
            </a:r>
            <a:r>
              <a:rPr lang="en-US" sz="2400" b="1" i="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Segoe UI Black" panose="020B0A02040204020203" pitchFamily="34" charset="0"/>
                <a:ea typeface="Segoe UI Black" panose="020B0A02040204020203" pitchFamily="34" charset="0"/>
                <a:cs typeface="Segoe UI Black" panose="020B0A02040204020203" pitchFamily="34" charset="0"/>
                <a:sym typeface="Trebuchet MS"/>
              </a:rPr>
              <a:t>is Ansible </a:t>
            </a:r>
            <a:r>
              <a:rPr lang="en-US" sz="2400" b="1" i="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Segoe UI Black" panose="020B0A02040204020203" pitchFamily="34" charset="0"/>
                <a:ea typeface="Segoe UI Black" panose="020B0A02040204020203" pitchFamily="34" charset="0"/>
                <a:cs typeface="Segoe UI Black" panose="020B0A02040204020203" pitchFamily="34" charset="0"/>
                <a:sym typeface="Trebuchet MS"/>
              </a:rPr>
              <a:t>Galaxy </a:t>
            </a:r>
            <a:r>
              <a:rPr lang="en-US" sz="2400" b="1" i="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Segoe UI Black" panose="020B0A02040204020203" pitchFamily="34" charset="0"/>
                <a:ea typeface="Segoe UI Black" panose="020B0A02040204020203" pitchFamily="34" charset="0"/>
                <a:cs typeface="Segoe UI Black" panose="020B0A02040204020203" pitchFamily="34" charset="0"/>
                <a:sym typeface="Trebuchet MS"/>
              </a:rPr>
              <a:t>?</a:t>
            </a:r>
            <a:endParaRPr lang="en-US" sz="2400" b="1" i="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Segoe UI Black" panose="020B0A02040204020203" pitchFamily="34" charset="0"/>
              <a:ea typeface="Segoe UI Black" panose="020B0A02040204020203" pitchFamily="34" charset="0"/>
              <a:cs typeface="Segoe UI Black" panose="020B0A02040204020203" pitchFamily="34" charset="0"/>
              <a:sym typeface="Trebuchet MS"/>
            </a:endParaRPr>
          </a:p>
        </p:txBody>
      </p:sp>
      <p:sp>
        <p:nvSpPr>
          <p:cNvPr id="3" name="TextBox 2"/>
          <p:cNvSpPr txBox="1"/>
          <p:nvPr/>
        </p:nvSpPr>
        <p:spPr>
          <a:xfrm>
            <a:off x="1388125" y="1333041"/>
            <a:ext cx="9132983" cy="3970318"/>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It is the </a:t>
            </a:r>
            <a:r>
              <a:rPr lang="en-US" dirty="0" err="1">
                <a:latin typeface="Calibri" panose="020F0502020204030204" pitchFamily="34" charset="0"/>
                <a:cs typeface="Calibri" panose="020F0502020204030204" pitchFamily="34" charset="0"/>
              </a:rPr>
              <a:t>Ansible’s</a:t>
            </a:r>
            <a:r>
              <a:rPr lang="en-US" dirty="0">
                <a:latin typeface="Calibri" panose="020F0502020204030204" pitchFamily="34" charset="0"/>
                <a:cs typeface="Calibri" panose="020F0502020204030204" pitchFamily="34" charset="0"/>
              </a:rPr>
              <a:t> official community hub for finding, downloading, rating, and sharing Ansible roles…” </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So, it is … </a:t>
            </a:r>
          </a:p>
          <a:p>
            <a:pPr algn="just"/>
            <a:r>
              <a:rPr lang="en-US" dirty="0">
                <a:latin typeface="Calibri" panose="020F0502020204030204" pitchFamily="34" charset="0"/>
                <a:cs typeface="Calibri" panose="020F0502020204030204" pitchFamily="34" charset="0"/>
              </a:rPr>
              <a:t>	a command line tool </a:t>
            </a:r>
          </a:p>
          <a:p>
            <a:pPr algn="just"/>
            <a:r>
              <a:rPr lang="en-US" dirty="0">
                <a:latin typeface="Calibri" panose="020F0502020204030204" pitchFamily="34" charset="0"/>
                <a:cs typeface="Calibri" panose="020F0502020204030204" pitchFamily="34" charset="0"/>
              </a:rPr>
              <a:t>	a website </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for searching, installing, creating and managing roles. </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Many </a:t>
            </a:r>
            <a:r>
              <a:rPr lang="en-US" dirty="0" smtClean="0">
                <a:latin typeface="Calibri" panose="020F0502020204030204" pitchFamily="34" charset="0"/>
                <a:cs typeface="Calibri" panose="020F0502020204030204" pitchFamily="34" charset="0"/>
              </a:rPr>
              <a:t>projects </a:t>
            </a:r>
            <a:r>
              <a:rPr lang="en-US" dirty="0">
                <a:latin typeface="Calibri" panose="020F0502020204030204" pitchFamily="34" charset="0"/>
                <a:cs typeface="Calibri" panose="020F0502020204030204" pitchFamily="34" charset="0"/>
              </a:rPr>
              <a:t>can be found in the galaxy Many </a:t>
            </a:r>
            <a:r>
              <a:rPr lang="en-US" dirty="0" smtClean="0">
                <a:latin typeface="Calibri" panose="020F0502020204030204" pitchFamily="34" charset="0"/>
                <a:cs typeface="Calibri" panose="020F0502020204030204" pitchFamily="34" charset="0"/>
              </a:rPr>
              <a:t>duplicates, </a:t>
            </a:r>
            <a:r>
              <a:rPr lang="en-US" dirty="0">
                <a:latin typeface="Calibri" panose="020F0502020204030204" pitchFamily="34" charset="0"/>
                <a:cs typeface="Calibri" panose="020F0502020204030204" pitchFamily="34" charset="0"/>
              </a:rPr>
              <a:t>Quality from excellent through broken to horribly </a:t>
            </a:r>
            <a:r>
              <a:rPr lang="en-US" dirty="0" smtClean="0">
                <a:latin typeface="Calibri" panose="020F0502020204030204" pitchFamily="34" charset="0"/>
                <a:cs typeface="Calibri" panose="020F0502020204030204" pitchFamily="34" charset="0"/>
              </a:rPr>
              <a:t>dangerous</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Galaxy, is a free site </a:t>
            </a:r>
            <a:r>
              <a:rPr lang="en-US" dirty="0" smtClean="0">
                <a:latin typeface="Calibri" panose="020F0502020204030204" pitchFamily="34" charset="0"/>
                <a:cs typeface="Calibri" panose="020F0502020204030204" pitchFamily="34" charset="0"/>
              </a:rPr>
              <a:t>&amp; downloading </a:t>
            </a:r>
            <a:r>
              <a:rPr lang="en-US" dirty="0">
                <a:latin typeface="Calibri" panose="020F0502020204030204" pitchFamily="34" charset="0"/>
                <a:cs typeface="Calibri" panose="020F0502020204030204" pitchFamily="34" charset="0"/>
              </a:rPr>
              <a:t>roles from Galaxy is a great way to jumpstart your automation projects.</a:t>
            </a:r>
          </a:p>
        </p:txBody>
      </p:sp>
    </p:spTree>
    <p:extLst>
      <p:ext uri="{BB962C8B-B14F-4D97-AF65-F5344CB8AC3E}">
        <p14:creationId xmlns:p14="http://schemas.microsoft.com/office/powerpoint/2010/main" val="3837005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618" y="224569"/>
            <a:ext cx="4448654" cy="461665"/>
          </a:xfrm>
          <a:prstGeom prst="rect">
            <a:avLst/>
          </a:prstGeom>
          <a:noFill/>
        </p:spPr>
        <p:txBody>
          <a:bodyPr wrap="none" lIns="91440" tIns="45720" rIns="91440" bIns="45720">
            <a:spAutoFit/>
          </a:bodyPr>
          <a:lstStyle/>
          <a:p>
            <a:pPr algn="ctr"/>
            <a:r>
              <a:rPr lang="en-US" sz="2400" b="1" i="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Segoe UI Black" panose="020B0A02040204020203" pitchFamily="34" charset="0"/>
                <a:ea typeface="Segoe UI Black" panose="020B0A02040204020203" pitchFamily="34" charset="0"/>
                <a:cs typeface="Segoe UI Black" panose="020B0A02040204020203" pitchFamily="34" charset="0"/>
                <a:sym typeface="Trebuchet MS"/>
              </a:rPr>
              <a:t>Why </a:t>
            </a:r>
            <a:r>
              <a:rPr lang="en-US" sz="2400" b="1" i="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Segoe UI Black" panose="020B0A02040204020203" pitchFamily="34" charset="0"/>
                <a:ea typeface="Segoe UI Black" panose="020B0A02040204020203" pitchFamily="34" charset="0"/>
                <a:cs typeface="Segoe UI Black" panose="020B0A02040204020203" pitchFamily="34" charset="0"/>
                <a:sym typeface="Trebuchet MS"/>
              </a:rPr>
              <a:t>to use Ansible Galaxy </a:t>
            </a:r>
            <a:r>
              <a:rPr lang="en-US" sz="2400" b="1" i="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Segoe UI Black" panose="020B0A02040204020203" pitchFamily="34" charset="0"/>
                <a:ea typeface="Segoe UI Black" panose="020B0A02040204020203" pitchFamily="34" charset="0"/>
                <a:cs typeface="Segoe UI Black" panose="020B0A02040204020203" pitchFamily="34" charset="0"/>
                <a:sym typeface="Trebuchet MS"/>
              </a:rPr>
              <a:t>?</a:t>
            </a:r>
            <a:endParaRPr lang="en-US" sz="2400" b="1" i="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Segoe UI Black" panose="020B0A02040204020203" pitchFamily="34" charset="0"/>
              <a:ea typeface="Segoe UI Black" panose="020B0A02040204020203" pitchFamily="34" charset="0"/>
              <a:cs typeface="Segoe UI Black" panose="020B0A02040204020203" pitchFamily="34" charset="0"/>
              <a:sym typeface="Trebuchet MS"/>
            </a:endParaRPr>
          </a:p>
        </p:txBody>
      </p:sp>
      <p:sp>
        <p:nvSpPr>
          <p:cNvPr id="3" name="TextBox 2"/>
          <p:cNvSpPr txBox="1"/>
          <p:nvPr/>
        </p:nvSpPr>
        <p:spPr>
          <a:xfrm>
            <a:off x="1134737" y="1244906"/>
            <a:ext cx="10091451" cy="4524315"/>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Ansible is easy to learn but rushing to use it with a limited knowledge of its best practices leads to not reusable code. </a:t>
            </a:r>
            <a:endParaRPr lang="en-US" dirty="0" smtClean="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Creating </a:t>
            </a:r>
            <a:r>
              <a:rPr lang="en-US" dirty="0">
                <a:latin typeface="Calibri" panose="020F0502020204030204" pitchFamily="34" charset="0"/>
                <a:cs typeface="Calibri" panose="020F0502020204030204" pitchFamily="34" charset="0"/>
              </a:rPr>
              <a:t>reusable Ansible roles is a strongly encouraged practice. </a:t>
            </a:r>
            <a:endParaRPr lang="en-US" dirty="0" smtClean="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Ansible </a:t>
            </a:r>
            <a:r>
              <a:rPr lang="en-US" dirty="0">
                <a:latin typeface="Calibri" panose="020F0502020204030204" pitchFamily="34" charset="0"/>
                <a:cs typeface="Calibri" panose="020F0502020204030204" pitchFamily="34" charset="0"/>
              </a:rPr>
              <a:t>Galaxy. It comes bundled with Ansible and its main purpose is to share roles using the Galaxy hub and other SCMs</a:t>
            </a:r>
            <a:r>
              <a:rPr lang="en-US" dirty="0" smtClean="0">
                <a:latin typeface="Calibri" panose="020F0502020204030204" pitchFamily="34" charset="0"/>
                <a:cs typeface="Calibri" panose="020F0502020204030204" pitchFamily="34" charset="0"/>
              </a:rPr>
              <a:t>.</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The command line tool by default communicates with the Galaxy website API using the server address https://galaxy.ansible.com. </a:t>
            </a:r>
            <a:endParaRPr lang="en-US" dirty="0" smtClean="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Since </a:t>
            </a:r>
            <a:r>
              <a:rPr lang="en-US" dirty="0">
                <a:latin typeface="Calibri" panose="020F0502020204030204" pitchFamily="34" charset="0"/>
                <a:cs typeface="Calibri" panose="020F0502020204030204" pitchFamily="34" charset="0"/>
              </a:rPr>
              <a:t>the Galaxy project is an open source project, you may be running your own internal Galaxy server and wish to override the default server address. </a:t>
            </a:r>
            <a:endParaRPr lang="en-US" dirty="0" smtClean="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You </a:t>
            </a:r>
            <a:r>
              <a:rPr lang="en-US" dirty="0">
                <a:latin typeface="Calibri" panose="020F0502020204030204" pitchFamily="34" charset="0"/>
                <a:cs typeface="Calibri" panose="020F0502020204030204" pitchFamily="34" charset="0"/>
              </a:rPr>
              <a:t>can do this using the –server option or by setting the Galaxy server value in your </a:t>
            </a:r>
            <a:r>
              <a:rPr lang="en-US" dirty="0" err="1">
                <a:latin typeface="Calibri" panose="020F0502020204030204" pitchFamily="34" charset="0"/>
                <a:cs typeface="Calibri" panose="020F0502020204030204" pitchFamily="34" charset="0"/>
              </a:rPr>
              <a:t>ansible.cfg</a:t>
            </a:r>
            <a:r>
              <a:rPr lang="en-US" dirty="0">
                <a:latin typeface="Calibri" panose="020F0502020204030204" pitchFamily="34" charset="0"/>
                <a:cs typeface="Calibri" panose="020F0502020204030204" pitchFamily="34" charset="0"/>
              </a:rPr>
              <a:t> file</a:t>
            </a:r>
          </a:p>
          <a:p>
            <a:pPr algn="just"/>
            <a:endParaRPr lang="en-US" dirty="0"/>
          </a:p>
        </p:txBody>
      </p:sp>
    </p:spTree>
    <p:extLst>
      <p:ext uri="{BB962C8B-B14F-4D97-AF65-F5344CB8AC3E}">
        <p14:creationId xmlns:p14="http://schemas.microsoft.com/office/powerpoint/2010/main" val="3379114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0914" y="257619"/>
            <a:ext cx="3502882" cy="461665"/>
          </a:xfrm>
          <a:prstGeom prst="rect">
            <a:avLst/>
          </a:prstGeom>
          <a:noFill/>
        </p:spPr>
        <p:txBody>
          <a:bodyPr wrap="none" lIns="91440" tIns="45720" rIns="91440" bIns="45720">
            <a:spAutoFit/>
          </a:bodyPr>
          <a:lstStyle/>
          <a:p>
            <a:pPr algn="ctr"/>
            <a:r>
              <a:rPr lang="en-US" sz="2400" b="1" i="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Segoe UI Black" panose="020B0A02040204020203" pitchFamily="34" charset="0"/>
                <a:ea typeface="Segoe UI Black" panose="020B0A02040204020203" pitchFamily="34" charset="0"/>
                <a:cs typeface="Segoe UI Black" panose="020B0A02040204020203" pitchFamily="34" charset="0"/>
                <a:sym typeface="Trebuchet MS"/>
              </a:rPr>
              <a:t>Install Ansible Galaxy</a:t>
            </a:r>
          </a:p>
        </p:txBody>
      </p:sp>
      <p:sp>
        <p:nvSpPr>
          <p:cNvPr id="3" name="TextBox 2"/>
          <p:cNvSpPr txBox="1"/>
          <p:nvPr/>
        </p:nvSpPr>
        <p:spPr>
          <a:xfrm>
            <a:off x="826264" y="1057620"/>
            <a:ext cx="10344839" cy="4801314"/>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Ansible Galaxy comes bundled with Ansible. Install Ansible and type your first Galaxy command: </a:t>
            </a:r>
            <a:endParaRPr lang="en-US" dirty="0" smtClean="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	</a:t>
            </a:r>
            <a:endParaRPr lang="en-US" dirty="0" smtClean="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 </a:t>
            </a:r>
            <a:r>
              <a:rPr lang="en-US" b="1" dirty="0">
                <a:solidFill>
                  <a:srgbClr val="0070C0"/>
                </a:solidFill>
                <a:latin typeface="Calibri" panose="020F0502020204030204" pitchFamily="34" charset="0"/>
                <a:cs typeface="Calibri" panose="020F0502020204030204" pitchFamily="34" charset="0"/>
              </a:rPr>
              <a:t>ansible-galaxy -h </a:t>
            </a:r>
            <a:endParaRPr lang="en-US" b="1" dirty="0" smtClean="0">
              <a:solidFill>
                <a:srgbClr val="0070C0"/>
              </a:solidFill>
              <a:latin typeface="Calibri" panose="020F0502020204030204" pitchFamily="34" charset="0"/>
              <a:cs typeface="Calibri" panose="020F0502020204030204" pitchFamily="34" charset="0"/>
            </a:endParaRPr>
          </a:p>
          <a:p>
            <a:pPr algn="just"/>
            <a:endParaRPr lang="en-US" dirty="0" smtClean="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Usage: ansible-galaxy [</a:t>
            </a:r>
            <a:r>
              <a:rPr lang="en-US" dirty="0" err="1">
                <a:solidFill>
                  <a:srgbClr val="0070C0"/>
                </a:solidFill>
                <a:latin typeface="Calibri" panose="020F0502020204030204" pitchFamily="34" charset="0"/>
                <a:cs typeface="Calibri" panose="020F0502020204030204" pitchFamily="34" charset="0"/>
              </a:rPr>
              <a:t>delete|import|info|init|install|list|login|remove|search|setup</a:t>
            </a:r>
            <a:r>
              <a:rPr lang="en-US" dirty="0">
                <a:latin typeface="Calibri" panose="020F0502020204030204" pitchFamily="34" charset="0"/>
                <a:cs typeface="Calibri" panose="020F0502020204030204" pitchFamily="34" charset="0"/>
              </a:rPr>
              <a:t>] [--help] [options] ...</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Options:</a:t>
            </a:r>
          </a:p>
          <a:p>
            <a:pPr algn="just"/>
            <a:r>
              <a:rPr lang="en-US" dirty="0">
                <a:latin typeface="Calibri" panose="020F0502020204030204" pitchFamily="34" charset="0"/>
                <a:cs typeface="Calibri" panose="020F0502020204030204" pitchFamily="34" charset="0"/>
              </a:rPr>
              <a:t>  -h, --help            show this help message and exit</a:t>
            </a:r>
          </a:p>
          <a:p>
            <a:pPr algn="just"/>
            <a:r>
              <a:rPr lang="en-US" dirty="0">
                <a:latin typeface="Calibri" panose="020F0502020204030204" pitchFamily="34" charset="0"/>
                <a:cs typeface="Calibri" panose="020F0502020204030204" pitchFamily="34" charset="0"/>
              </a:rPr>
              <a:t>  -c, --ignore-certs    Ignore SSL certificate validation errors.</a:t>
            </a:r>
          </a:p>
          <a:p>
            <a:pPr algn="just"/>
            <a:r>
              <a:rPr lang="en-US" dirty="0">
                <a:latin typeface="Calibri" panose="020F0502020204030204" pitchFamily="34" charset="0"/>
                <a:cs typeface="Calibri" panose="020F0502020204030204" pitchFamily="34" charset="0"/>
              </a:rPr>
              <a:t>  -s API_SERVER, --server=API_SERVER</a:t>
            </a:r>
          </a:p>
          <a:p>
            <a:pPr algn="just"/>
            <a:r>
              <a:rPr lang="en-US" dirty="0">
                <a:latin typeface="Calibri" panose="020F0502020204030204" pitchFamily="34" charset="0"/>
                <a:cs typeface="Calibri" panose="020F0502020204030204" pitchFamily="34" charset="0"/>
              </a:rPr>
              <a:t>                        The API server destination</a:t>
            </a:r>
          </a:p>
          <a:p>
            <a:pPr algn="just"/>
            <a:r>
              <a:rPr lang="en-US" dirty="0">
                <a:latin typeface="Calibri" panose="020F0502020204030204" pitchFamily="34" charset="0"/>
                <a:cs typeface="Calibri" panose="020F0502020204030204" pitchFamily="34" charset="0"/>
              </a:rPr>
              <a:t>  -v, --verbose         </a:t>
            </a:r>
            <a:r>
              <a:rPr lang="en-US" dirty="0" err="1">
                <a:latin typeface="Calibri" panose="020F0502020204030204" pitchFamily="34" charset="0"/>
                <a:cs typeface="Calibri" panose="020F0502020204030204" pitchFamily="34" charset="0"/>
              </a:rPr>
              <a:t>verbose</a:t>
            </a:r>
            <a:r>
              <a:rPr lang="en-US" dirty="0">
                <a:latin typeface="Calibri" panose="020F0502020204030204" pitchFamily="34" charset="0"/>
                <a:cs typeface="Calibri" panose="020F0502020204030204" pitchFamily="34" charset="0"/>
              </a:rPr>
              <a:t> mode (-</a:t>
            </a:r>
            <a:r>
              <a:rPr lang="en-US" dirty="0" err="1">
                <a:latin typeface="Calibri" panose="020F0502020204030204" pitchFamily="34" charset="0"/>
                <a:cs typeface="Calibri" panose="020F0502020204030204" pitchFamily="34" charset="0"/>
              </a:rPr>
              <a:t>vvv</a:t>
            </a:r>
            <a:r>
              <a:rPr lang="en-US" dirty="0">
                <a:latin typeface="Calibri" panose="020F0502020204030204" pitchFamily="34" charset="0"/>
                <a:cs typeface="Calibri" panose="020F0502020204030204" pitchFamily="34" charset="0"/>
              </a:rPr>
              <a:t> for more, -</a:t>
            </a:r>
            <a:r>
              <a:rPr lang="en-US" dirty="0" err="1">
                <a:latin typeface="Calibri" panose="020F0502020204030204" pitchFamily="34" charset="0"/>
                <a:cs typeface="Calibri" panose="020F0502020204030204" pitchFamily="34" charset="0"/>
              </a:rPr>
              <a:t>vvvv</a:t>
            </a:r>
            <a:r>
              <a:rPr lang="en-US" dirty="0">
                <a:latin typeface="Calibri" panose="020F0502020204030204" pitchFamily="34" charset="0"/>
                <a:cs typeface="Calibri" panose="020F0502020204030204" pitchFamily="34" charset="0"/>
              </a:rPr>
              <a:t> to enable</a:t>
            </a:r>
          </a:p>
          <a:p>
            <a:pPr algn="just"/>
            <a:r>
              <a:rPr lang="en-US" dirty="0">
                <a:latin typeface="Calibri" panose="020F0502020204030204" pitchFamily="34" charset="0"/>
                <a:cs typeface="Calibri" panose="020F0502020204030204" pitchFamily="34" charset="0"/>
              </a:rPr>
              <a:t>                        connection debugging)</a:t>
            </a:r>
          </a:p>
          <a:p>
            <a:pPr algn="just"/>
            <a:r>
              <a:rPr lang="en-US" dirty="0">
                <a:latin typeface="Calibri" panose="020F0502020204030204" pitchFamily="34" charset="0"/>
                <a:cs typeface="Calibri" panose="020F0502020204030204" pitchFamily="34" charset="0"/>
              </a:rPr>
              <a:t>  --version             show program's version number and exit</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 See 'ansible-galaxy &lt;command&gt; --help' for more information on a specific</a:t>
            </a:r>
          </a:p>
          <a:p>
            <a:pPr algn="just"/>
            <a:r>
              <a:rPr lang="en-US" dirty="0">
                <a:latin typeface="Calibri" panose="020F0502020204030204" pitchFamily="34" charset="0"/>
                <a:cs typeface="Calibri" panose="020F0502020204030204" pitchFamily="34" charset="0"/>
              </a:rPr>
              <a:t>command.</a:t>
            </a:r>
          </a:p>
        </p:txBody>
      </p:sp>
    </p:spTree>
    <p:extLst>
      <p:ext uri="{BB962C8B-B14F-4D97-AF65-F5344CB8AC3E}">
        <p14:creationId xmlns:p14="http://schemas.microsoft.com/office/powerpoint/2010/main" val="445612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340" y="290670"/>
            <a:ext cx="5668796" cy="461665"/>
          </a:xfrm>
          <a:prstGeom prst="rect">
            <a:avLst/>
          </a:prstGeom>
          <a:noFill/>
        </p:spPr>
        <p:txBody>
          <a:bodyPr wrap="none" lIns="91440" tIns="45720" rIns="91440" bIns="45720">
            <a:spAutoFit/>
          </a:bodyPr>
          <a:lstStyle/>
          <a:p>
            <a:pPr algn="ctr"/>
            <a:r>
              <a:rPr lang="en-US" sz="2400" b="1" i="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Segoe UI Black" panose="020B0A02040204020203" pitchFamily="34" charset="0"/>
                <a:ea typeface="Segoe UI Black" panose="020B0A02040204020203" pitchFamily="34" charset="0"/>
                <a:cs typeface="Segoe UI Black" panose="020B0A02040204020203" pitchFamily="34" charset="0"/>
                <a:sym typeface="Trebuchet MS"/>
              </a:rPr>
              <a:t>Download role from the Galaxy Hub</a:t>
            </a:r>
          </a:p>
        </p:txBody>
      </p:sp>
      <p:sp>
        <p:nvSpPr>
          <p:cNvPr id="3" name="TextBox 2"/>
          <p:cNvSpPr txBox="1"/>
          <p:nvPr/>
        </p:nvSpPr>
        <p:spPr>
          <a:xfrm>
            <a:off x="994579" y="1101687"/>
            <a:ext cx="9871113" cy="2092881"/>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Let’s look at some useful command: </a:t>
            </a:r>
            <a:r>
              <a:rPr lang="en-US" sz="1600" dirty="0">
                <a:solidFill>
                  <a:srgbClr val="0070C0"/>
                </a:solidFill>
                <a:latin typeface="Calibri" panose="020F0502020204030204" pitchFamily="34" charset="0"/>
                <a:cs typeface="Calibri" panose="020F0502020204030204" pitchFamily="34" charset="0"/>
              </a:rPr>
              <a:t>install</a:t>
            </a:r>
            <a:r>
              <a:rPr lang="en-US" sz="1600" dirty="0" smtClean="0">
                <a:latin typeface="Calibri" panose="020F0502020204030204" pitchFamily="34" charset="0"/>
                <a:cs typeface="Calibri" panose="020F0502020204030204" pitchFamily="34" charset="0"/>
              </a:rPr>
              <a:t>.</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 ansible-galaxy install </a:t>
            </a:r>
            <a:r>
              <a:rPr lang="en-US" sz="1600" dirty="0" err="1">
                <a:latin typeface="Calibri" panose="020F0502020204030204" pitchFamily="34" charset="0"/>
                <a:cs typeface="Calibri" panose="020F0502020204030204" pitchFamily="34" charset="0"/>
              </a:rPr>
              <a:t>username.rolename</a:t>
            </a:r>
            <a:endParaRPr lang="en-US" sz="1600" dirty="0">
              <a:latin typeface="Calibri" panose="020F0502020204030204" pitchFamily="34" charset="0"/>
              <a:cs typeface="Calibri" panose="020F0502020204030204" pitchFamily="34" charset="0"/>
            </a:endParaRPr>
          </a:p>
          <a:p>
            <a:endParaRPr lang="en-US" sz="1600" dirty="0" smtClean="0">
              <a:latin typeface="Calibri" panose="020F0502020204030204" pitchFamily="34" charset="0"/>
              <a:cs typeface="Calibri" panose="020F0502020204030204" pitchFamily="34" charset="0"/>
            </a:endParaRPr>
          </a:p>
          <a:p>
            <a:r>
              <a:rPr lang="en-US" sz="1600" dirty="0" smtClean="0">
                <a:latin typeface="Calibri" panose="020F0502020204030204" pitchFamily="34" charset="0"/>
                <a:cs typeface="Calibri" panose="020F0502020204030204" pitchFamily="34" charset="0"/>
              </a:rPr>
              <a:t>	example:  </a:t>
            </a:r>
            <a:r>
              <a:rPr lang="en-US" sz="1600" dirty="0">
                <a:solidFill>
                  <a:srgbClr val="0070C0"/>
                </a:solidFill>
                <a:latin typeface="Calibri" panose="020F0502020204030204" pitchFamily="34" charset="0"/>
                <a:cs typeface="Calibri" panose="020F0502020204030204" pitchFamily="34" charset="0"/>
              </a:rPr>
              <a:t>ansible-galaxy install </a:t>
            </a:r>
            <a:r>
              <a:rPr lang="en-US" sz="1600" dirty="0" err="1">
                <a:solidFill>
                  <a:srgbClr val="0070C0"/>
                </a:solidFill>
                <a:latin typeface="Calibri" panose="020F0502020204030204" pitchFamily="34" charset="0"/>
                <a:cs typeface="Calibri" panose="020F0502020204030204" pitchFamily="34" charset="0"/>
              </a:rPr>
              <a:t>idealista.tomcat</a:t>
            </a:r>
            <a:r>
              <a:rPr lang="en-US" sz="1600" dirty="0">
                <a:solidFill>
                  <a:srgbClr val="0070C0"/>
                </a:solidFill>
                <a:latin typeface="Calibri" panose="020F0502020204030204" pitchFamily="34" charset="0"/>
                <a:cs typeface="Calibri" panose="020F0502020204030204" pitchFamily="34" charset="0"/>
              </a:rPr>
              <a:t>-role</a:t>
            </a:r>
            <a:endParaRPr lang="en-US" sz="1600" dirty="0" smtClean="0">
              <a:solidFill>
                <a:srgbClr val="0070C0"/>
              </a:solidFill>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smtClean="0">
                <a:latin typeface="Calibri" panose="020F0502020204030204" pitchFamily="34" charset="0"/>
                <a:cs typeface="Calibri" panose="020F0502020204030204" pitchFamily="34" charset="0"/>
              </a:rPr>
              <a:t>And </a:t>
            </a:r>
            <a:r>
              <a:rPr lang="en-US" sz="1600" dirty="0">
                <a:latin typeface="Calibri" panose="020F0502020204030204" pitchFamily="34" charset="0"/>
                <a:cs typeface="Calibri" panose="020F0502020204030204" pitchFamily="34" charset="0"/>
              </a:rPr>
              <a:t>it will download the role from </a:t>
            </a:r>
            <a:r>
              <a:rPr lang="en-US" sz="1600" dirty="0">
                <a:solidFill>
                  <a:srgbClr val="0070C0"/>
                </a:solidFill>
                <a:latin typeface="Calibri" panose="020F0502020204030204" pitchFamily="34" charset="0"/>
                <a:cs typeface="Calibri" panose="020F0502020204030204" pitchFamily="34" charset="0"/>
              </a:rPr>
              <a:t>https://galaxy.ansible.com/username/rolename/ </a:t>
            </a:r>
            <a:r>
              <a:rPr lang="en-US" sz="1600" dirty="0">
                <a:latin typeface="Calibri" panose="020F0502020204030204" pitchFamily="34" charset="0"/>
                <a:cs typeface="Calibri" panose="020F0502020204030204" pitchFamily="34" charset="0"/>
              </a:rPr>
              <a:t>in the ansible roles path.</a:t>
            </a:r>
          </a:p>
          <a:p>
            <a:endParaRPr lang="en-US" dirty="0"/>
          </a:p>
        </p:txBody>
      </p:sp>
      <p:sp>
        <p:nvSpPr>
          <p:cNvPr id="4" name="TextBox 3"/>
          <p:cNvSpPr txBox="1"/>
          <p:nvPr/>
        </p:nvSpPr>
        <p:spPr>
          <a:xfrm>
            <a:off x="994579" y="3301549"/>
            <a:ext cx="10168569" cy="2862322"/>
          </a:xfrm>
          <a:prstGeom prst="rect">
            <a:avLst/>
          </a:prstGeom>
          <a:noFill/>
        </p:spPr>
        <p:txBody>
          <a:bodyPr wrap="square" rtlCol="0">
            <a:spAutoFit/>
          </a:bodyPr>
          <a:lstStyle/>
          <a:p>
            <a:r>
              <a:rPr lang="en-US" b="1" dirty="0" err="1" smtClean="0">
                <a:solidFill>
                  <a:srgbClr val="0070C0"/>
                </a:solidFill>
                <a:latin typeface="Calibri" panose="020F0502020204030204" pitchFamily="34" charset="0"/>
                <a:cs typeface="Calibri" panose="020F0502020204030204" pitchFamily="34" charset="0"/>
              </a:rPr>
              <a:t>roles_path</a:t>
            </a:r>
            <a:endParaRPr lang="en-US" b="1" dirty="0" smtClean="0">
              <a:solidFill>
                <a:srgbClr val="0070C0"/>
              </a:solidFill>
              <a:latin typeface="Calibri" panose="020F0502020204030204" pitchFamily="34" charset="0"/>
              <a:cs typeface="Calibri" panose="020F0502020204030204" pitchFamily="34" charset="0"/>
            </a:endParaRPr>
          </a:p>
          <a:p>
            <a:endParaRPr lang="en-US" b="1" dirty="0">
              <a:solidFill>
                <a:srgbClr val="0070C0"/>
              </a:solidFill>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Be aware that by default Ansible downloads roles to the path specified by the environment variable ANSIBLE_ROLES_PATH. This can be set to a series of directories (i.e. /</a:t>
            </a:r>
            <a:r>
              <a:rPr lang="en-US" sz="1600" dirty="0" err="1">
                <a:latin typeface="Calibri" panose="020F0502020204030204" pitchFamily="34" charset="0"/>
                <a:cs typeface="Calibri" panose="020F0502020204030204" pitchFamily="34" charset="0"/>
              </a:rPr>
              <a:t>etc</a:t>
            </a:r>
            <a:r>
              <a:rPr lang="en-US" sz="1600" dirty="0">
                <a:latin typeface="Calibri" panose="020F0502020204030204" pitchFamily="34" charset="0"/>
                <a:cs typeface="Calibri" panose="020F0502020204030204" pitchFamily="34" charset="0"/>
              </a:rPr>
              <a:t>/ansible/roles:~/.ansible/roles), in which case the first writable path will be used. When Ansible is first installed it defaults to /</a:t>
            </a:r>
            <a:r>
              <a:rPr lang="en-US" sz="1600" dirty="0" err="1">
                <a:latin typeface="Calibri" panose="020F0502020204030204" pitchFamily="34" charset="0"/>
                <a:cs typeface="Calibri" panose="020F0502020204030204" pitchFamily="34" charset="0"/>
              </a:rPr>
              <a:t>etc</a:t>
            </a:r>
            <a:r>
              <a:rPr lang="en-US" sz="1600" dirty="0">
                <a:latin typeface="Calibri" panose="020F0502020204030204" pitchFamily="34" charset="0"/>
                <a:cs typeface="Calibri" panose="020F0502020204030204" pitchFamily="34" charset="0"/>
              </a:rPr>
              <a:t>/ansible/roles, which requires root privileges</a:t>
            </a:r>
            <a:r>
              <a:rPr lang="en-US" sz="1600" dirty="0" smtClean="0">
                <a:latin typeface="Calibri" panose="020F0502020204030204" pitchFamily="34" charset="0"/>
                <a:cs typeface="Calibri" panose="020F0502020204030204" pitchFamily="34" charset="0"/>
              </a:rPr>
              <a:t>.</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You can override this by setting the environment variable in your session, defining </a:t>
            </a:r>
            <a:r>
              <a:rPr lang="en-US" sz="1600" dirty="0" err="1">
                <a:latin typeface="Calibri" panose="020F0502020204030204" pitchFamily="34" charset="0"/>
                <a:cs typeface="Calibri" panose="020F0502020204030204" pitchFamily="34" charset="0"/>
              </a:rPr>
              <a:t>roles_path</a:t>
            </a:r>
            <a:r>
              <a:rPr lang="en-US" sz="1600" dirty="0">
                <a:latin typeface="Calibri" panose="020F0502020204030204" pitchFamily="34" charset="0"/>
                <a:cs typeface="Calibri" panose="020F0502020204030204" pitchFamily="34" charset="0"/>
              </a:rPr>
              <a:t> in an </a:t>
            </a:r>
            <a:r>
              <a:rPr lang="en-US" sz="1600" dirty="0" err="1">
                <a:latin typeface="Calibri" panose="020F0502020204030204" pitchFamily="34" charset="0"/>
                <a:cs typeface="Calibri" panose="020F0502020204030204" pitchFamily="34" charset="0"/>
              </a:rPr>
              <a:t>ansible.cfg</a:t>
            </a:r>
            <a:r>
              <a:rPr lang="en-US" sz="1600" dirty="0">
                <a:latin typeface="Calibri" panose="020F0502020204030204" pitchFamily="34" charset="0"/>
                <a:cs typeface="Calibri" panose="020F0502020204030204" pitchFamily="34" charset="0"/>
              </a:rPr>
              <a:t> file, or by using the –roles-path option. The following provides an example of using –roles-path to install the role into the current working directory</a:t>
            </a:r>
            <a:r>
              <a:rPr lang="en-US" sz="1600" dirty="0" smtClean="0">
                <a:latin typeface="Calibri" panose="020F0502020204030204" pitchFamily="34" charset="0"/>
                <a:cs typeface="Calibri" panose="020F0502020204030204" pitchFamily="34" charset="0"/>
              </a:rPr>
              <a:t>:</a:t>
            </a:r>
          </a:p>
          <a:p>
            <a:pPr algn="just"/>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b="1" dirty="0" smtClean="0">
                <a:solidFill>
                  <a:srgbClr val="0070C0"/>
                </a:solidFill>
                <a:latin typeface="Calibri" panose="020F0502020204030204" pitchFamily="34" charset="0"/>
                <a:cs typeface="Calibri" panose="020F0502020204030204" pitchFamily="34" charset="0"/>
              </a:rPr>
              <a:t>$ </a:t>
            </a:r>
            <a:r>
              <a:rPr lang="en-US" sz="1600" b="1" dirty="0">
                <a:solidFill>
                  <a:srgbClr val="0070C0"/>
                </a:solidFill>
                <a:latin typeface="Calibri" panose="020F0502020204030204" pitchFamily="34" charset="0"/>
                <a:cs typeface="Calibri" panose="020F0502020204030204" pitchFamily="34" charset="0"/>
              </a:rPr>
              <a:t>ansible-galaxy install --roles-path . </a:t>
            </a:r>
            <a:r>
              <a:rPr lang="en-US" sz="1600" b="1" dirty="0" err="1">
                <a:solidFill>
                  <a:srgbClr val="0070C0"/>
                </a:solidFill>
                <a:latin typeface="Calibri" panose="020F0502020204030204" pitchFamily="34" charset="0"/>
                <a:cs typeface="Calibri" panose="020F0502020204030204" pitchFamily="34" charset="0"/>
              </a:rPr>
              <a:t>geerlingguy.apache</a:t>
            </a:r>
            <a:endParaRPr lang="en-US" sz="1600" b="1"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3357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333" y="246602"/>
            <a:ext cx="4471224" cy="461665"/>
          </a:xfrm>
          <a:prstGeom prst="rect">
            <a:avLst/>
          </a:prstGeom>
          <a:noFill/>
        </p:spPr>
        <p:txBody>
          <a:bodyPr wrap="none" lIns="91440" tIns="45720" rIns="91440" bIns="45720">
            <a:spAutoFit/>
          </a:bodyPr>
          <a:lstStyle/>
          <a:p>
            <a:pPr algn="ctr"/>
            <a:r>
              <a:rPr lang="en-US" sz="2400" b="1" i="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Segoe UI Black" panose="020B0A02040204020203" pitchFamily="34" charset="0"/>
                <a:ea typeface="Segoe UI Black" panose="020B0A02040204020203" pitchFamily="34" charset="0"/>
                <a:cs typeface="Segoe UI Black" panose="020B0A02040204020203" pitchFamily="34" charset="0"/>
                <a:sym typeface="Trebuchet MS"/>
              </a:rPr>
              <a:t>Install multiple roles at once</a:t>
            </a:r>
          </a:p>
        </p:txBody>
      </p:sp>
      <p:sp>
        <p:nvSpPr>
          <p:cNvPr id="3" name="TextBox 2"/>
          <p:cNvSpPr txBox="1"/>
          <p:nvPr/>
        </p:nvSpPr>
        <p:spPr>
          <a:xfrm>
            <a:off x="1057619" y="1288974"/>
            <a:ext cx="9749928" cy="3816429"/>
          </a:xfrm>
          <a:prstGeom prst="rect">
            <a:avLst/>
          </a:prstGeom>
          <a:noFill/>
        </p:spPr>
        <p:txBody>
          <a:bodyPr wrap="square" rtlCol="0">
            <a:spAutoFit/>
          </a:bodyPr>
          <a:lstStyle/>
          <a:p>
            <a:pPr algn="just"/>
            <a:r>
              <a:rPr lang="en-US" sz="1600" dirty="0">
                <a:latin typeface="Calibri" panose="020F0502020204030204" pitchFamily="34" charset="0"/>
                <a:cs typeface="Calibri" panose="020F0502020204030204" pitchFamily="34" charset="0"/>
              </a:rPr>
              <a:t>Beginning with Ansible 1.8 it is possible to install multiple roles by including the roles in a </a:t>
            </a:r>
            <a:r>
              <a:rPr lang="en-US" sz="1600" dirty="0" err="1">
                <a:latin typeface="Calibri" panose="020F0502020204030204" pitchFamily="34" charset="0"/>
                <a:cs typeface="Calibri" panose="020F0502020204030204" pitchFamily="34" charset="0"/>
              </a:rPr>
              <a:t>requirements.yml</a:t>
            </a:r>
            <a:r>
              <a:rPr lang="en-US" sz="1600" dirty="0">
                <a:latin typeface="Calibri" panose="020F0502020204030204" pitchFamily="34" charset="0"/>
                <a:cs typeface="Calibri" panose="020F0502020204030204" pitchFamily="34" charset="0"/>
              </a:rPr>
              <a:t> file. </a:t>
            </a:r>
            <a:endParaRPr lang="en-US" sz="1600" dirty="0" smtClean="0">
              <a:latin typeface="Calibri" panose="020F0502020204030204" pitchFamily="34" charset="0"/>
              <a:cs typeface="Calibri" panose="020F0502020204030204" pitchFamily="34" charset="0"/>
            </a:endParaRPr>
          </a:p>
          <a:p>
            <a:pPr algn="just"/>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format of the file is YAML, and the file extension must be either .</a:t>
            </a:r>
            <a:r>
              <a:rPr lang="en-US" sz="1600" dirty="0" err="1">
                <a:latin typeface="Calibri" panose="020F0502020204030204" pitchFamily="34" charset="0"/>
                <a:cs typeface="Calibri" panose="020F0502020204030204" pitchFamily="34" charset="0"/>
              </a:rPr>
              <a:t>yml</a:t>
            </a:r>
            <a:r>
              <a:rPr lang="en-US" sz="1600" dirty="0">
                <a:latin typeface="Calibri" panose="020F0502020204030204" pitchFamily="34" charset="0"/>
                <a:cs typeface="Calibri" panose="020F0502020204030204" pitchFamily="34" charset="0"/>
              </a:rPr>
              <a:t> or .</a:t>
            </a:r>
            <a:r>
              <a:rPr lang="en-US" sz="1600" dirty="0" err="1">
                <a:latin typeface="Calibri" panose="020F0502020204030204" pitchFamily="34" charset="0"/>
                <a:cs typeface="Calibri" panose="020F0502020204030204" pitchFamily="34" charset="0"/>
              </a:rPr>
              <a:t>yaml</a:t>
            </a:r>
            <a:r>
              <a:rPr lang="en-US" sz="1600" dirty="0" smtClean="0">
                <a:latin typeface="Calibri" panose="020F0502020204030204" pitchFamily="34" charset="0"/>
                <a:cs typeface="Calibri" panose="020F0502020204030204" pitchFamily="34" charset="0"/>
              </a:rPr>
              <a:t>.</a:t>
            </a:r>
          </a:p>
          <a:p>
            <a:pPr algn="just"/>
            <a:endParaRPr lang="en-US" sz="1600" dirty="0">
              <a:latin typeface="Calibri" panose="020F0502020204030204" pitchFamily="34" charset="0"/>
              <a:cs typeface="Calibri" panose="020F0502020204030204" pitchFamily="34" charset="0"/>
            </a:endParaRPr>
          </a:p>
          <a:p>
            <a:pPr algn="just"/>
            <a:endParaRPr lang="en-US" sz="1600" dirty="0" smtClean="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Write a </a:t>
            </a:r>
            <a:r>
              <a:rPr lang="en-US" sz="1600" b="1" dirty="0" err="1">
                <a:latin typeface="Calibri" panose="020F0502020204030204" pitchFamily="34" charset="0"/>
                <a:cs typeface="Calibri" panose="020F0502020204030204" pitchFamily="34" charset="0"/>
              </a:rPr>
              <a:t>requirements.yml</a:t>
            </a:r>
            <a:r>
              <a:rPr lang="en-US" sz="1600" b="1" dirty="0">
                <a:latin typeface="Calibri" panose="020F0502020204030204" pitchFamily="34" charset="0"/>
                <a:cs typeface="Calibri" panose="020F0502020204030204" pitchFamily="34" charset="0"/>
              </a:rPr>
              <a:t> file</a:t>
            </a:r>
            <a:r>
              <a:rPr lang="en-US" sz="1600" dirty="0">
                <a:latin typeface="Calibri" panose="020F0502020204030204" pitchFamily="34" charset="0"/>
                <a:cs typeface="Calibri" panose="020F0502020204030204" pitchFamily="34" charset="0"/>
              </a:rPr>
              <a:t>. It contains a list of roles to be downloaded</a:t>
            </a:r>
            <a:r>
              <a:rPr lang="en-US" sz="1600" dirty="0" smtClean="0">
                <a:latin typeface="Calibri" panose="020F0502020204030204" pitchFamily="34" charset="0"/>
                <a:cs typeface="Calibri" panose="020F0502020204030204" pitchFamily="34" charset="0"/>
              </a:rPr>
              <a:t>:</a:t>
            </a:r>
          </a:p>
          <a:p>
            <a:pPr algn="just"/>
            <a:endParaRPr lang="en-US" sz="1600" dirty="0">
              <a:latin typeface="Calibri" panose="020F0502020204030204" pitchFamily="34" charset="0"/>
              <a:cs typeface="Calibri" panose="020F0502020204030204" pitchFamily="34" charset="0"/>
            </a:endParaRPr>
          </a:p>
          <a:p>
            <a:pPr algn="just"/>
            <a:r>
              <a:rPr lang="en-US" sz="1600" dirty="0" smtClean="0">
                <a:latin typeface="Calibri" panose="020F0502020204030204" pitchFamily="34" charset="0"/>
                <a:cs typeface="Calibri" panose="020F0502020204030204" pitchFamily="34" charset="0"/>
              </a:rPr>
              <a:t>	# </a:t>
            </a:r>
            <a:r>
              <a:rPr lang="en-US" sz="1600" dirty="0">
                <a:latin typeface="Calibri" panose="020F0502020204030204" pitchFamily="34" charset="0"/>
                <a:cs typeface="Calibri" panose="020F0502020204030204" pitchFamily="34" charset="0"/>
              </a:rPr>
              <a:t>from galaxy </a:t>
            </a:r>
            <a:endParaRPr lang="en-US" sz="1600" dirty="0" smtClean="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src</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userone.roleone</a:t>
            </a:r>
            <a:r>
              <a:rPr lang="en-US" sz="1600" dirty="0">
                <a:latin typeface="Calibri" panose="020F0502020204030204" pitchFamily="34" charset="0"/>
                <a:cs typeface="Calibri" panose="020F0502020204030204" pitchFamily="34" charset="0"/>
              </a:rPr>
              <a:t> </a:t>
            </a:r>
            <a:endParaRPr lang="en-US" sz="1600" dirty="0" smtClean="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src</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usertwo.roleone</a:t>
            </a:r>
            <a:r>
              <a:rPr lang="en-US" sz="1600" dirty="0">
                <a:latin typeface="Calibri" panose="020F0502020204030204" pitchFamily="34" charset="0"/>
                <a:cs typeface="Calibri" panose="020F0502020204030204" pitchFamily="34" charset="0"/>
              </a:rPr>
              <a:t> </a:t>
            </a:r>
            <a:endParaRPr lang="en-US" sz="1600" dirty="0" smtClean="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src</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usertwo.roletwo</a:t>
            </a:r>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r>
              <a:rPr lang="en-US" sz="1600" dirty="0" smtClean="0">
                <a:latin typeface="Calibri" panose="020F0502020204030204" pitchFamily="34" charset="0"/>
                <a:cs typeface="Calibri" panose="020F0502020204030204" pitchFamily="34" charset="0"/>
              </a:rPr>
              <a:t>Provide </a:t>
            </a:r>
            <a:r>
              <a:rPr lang="en-US" sz="1600" dirty="0">
                <a:latin typeface="Calibri" panose="020F0502020204030204" pitchFamily="34" charset="0"/>
                <a:cs typeface="Calibri" panose="020F0502020204030204" pitchFamily="34" charset="0"/>
              </a:rPr>
              <a:t>the file to ansible-galaxy command</a:t>
            </a:r>
            <a:r>
              <a:rPr lang="en-US" sz="1600" dirty="0" smtClean="0">
                <a:latin typeface="Calibri" panose="020F0502020204030204" pitchFamily="34" charset="0"/>
                <a:cs typeface="Calibri" panose="020F0502020204030204" pitchFamily="34" charset="0"/>
              </a:rPr>
              <a:t>:</a:t>
            </a:r>
          </a:p>
          <a:p>
            <a:pPr algn="just"/>
            <a:endParaRPr lang="en-US" sz="1600" dirty="0">
              <a:latin typeface="Calibri" panose="020F0502020204030204" pitchFamily="34" charset="0"/>
              <a:cs typeface="Calibri" panose="020F0502020204030204" pitchFamily="34" charset="0"/>
            </a:endParaRPr>
          </a:p>
          <a:p>
            <a:pPr algn="just"/>
            <a:r>
              <a:rPr lang="en-US" sz="1600" dirty="0" smtClean="0">
                <a:latin typeface="Calibri" panose="020F0502020204030204" pitchFamily="34" charset="0"/>
                <a:cs typeface="Calibri" panose="020F0502020204030204" pitchFamily="34" charset="0"/>
              </a:rPr>
              <a:t>	$ </a:t>
            </a:r>
            <a:r>
              <a:rPr lang="en-US" sz="1600" dirty="0">
                <a:latin typeface="Calibri" panose="020F0502020204030204" pitchFamily="34" charset="0"/>
                <a:cs typeface="Calibri" panose="020F0502020204030204" pitchFamily="34" charset="0"/>
              </a:rPr>
              <a:t>ansible-galaxy install -r </a:t>
            </a:r>
            <a:r>
              <a:rPr lang="en-US" sz="1600" dirty="0" err="1">
                <a:latin typeface="Calibri" panose="020F0502020204030204" pitchFamily="34" charset="0"/>
                <a:cs typeface="Calibri" panose="020F0502020204030204" pitchFamily="34" charset="0"/>
              </a:rPr>
              <a:t>requirements.yml</a:t>
            </a:r>
            <a:endParaRPr lang="en-US" sz="1600" dirty="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1000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658" y="308472"/>
            <a:ext cx="9540607" cy="5016758"/>
          </a:xfrm>
          <a:prstGeom prst="rect">
            <a:avLst/>
          </a:prstGeom>
          <a:noFill/>
        </p:spPr>
        <p:txBody>
          <a:bodyPr wrap="square" rtlCol="0">
            <a:spAutoFit/>
          </a:bodyPr>
          <a:lstStyle/>
          <a:p>
            <a:r>
              <a:rPr lang="en-US" sz="1600" dirty="0" smtClean="0">
                <a:latin typeface="Calibri" panose="020F0502020204030204" pitchFamily="34" charset="0"/>
                <a:cs typeface="Calibri" panose="020F0502020204030204" pitchFamily="34" charset="0"/>
              </a:rPr>
              <a:t>Search for Roles</a:t>
            </a:r>
          </a:p>
          <a:p>
            <a:endParaRPr lang="en-US" sz="1600" dirty="0" smtClean="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	</a:t>
            </a:r>
            <a:r>
              <a:rPr lang="en-US" sz="1600" dirty="0">
                <a:solidFill>
                  <a:srgbClr val="0070C0"/>
                </a:solidFill>
                <a:latin typeface="Calibri" panose="020F0502020204030204" pitchFamily="34" charset="0"/>
                <a:cs typeface="Calibri" panose="020F0502020204030204" pitchFamily="34" charset="0"/>
              </a:rPr>
              <a:t>ansible-galaxy search </a:t>
            </a:r>
            <a:r>
              <a:rPr lang="en-US" sz="1600" dirty="0" err="1">
                <a:solidFill>
                  <a:srgbClr val="0070C0"/>
                </a:solidFill>
                <a:latin typeface="Calibri" panose="020F0502020204030204" pitchFamily="34" charset="0"/>
                <a:cs typeface="Calibri" panose="020F0502020204030204" pitchFamily="34" charset="0"/>
              </a:rPr>
              <a:t>elasticsearch</a:t>
            </a:r>
            <a:r>
              <a:rPr lang="en-US" sz="1600" dirty="0">
                <a:solidFill>
                  <a:srgbClr val="0070C0"/>
                </a:solidFill>
                <a:latin typeface="Calibri" panose="020F0502020204030204" pitchFamily="34" charset="0"/>
                <a:cs typeface="Calibri" panose="020F0502020204030204" pitchFamily="34" charset="0"/>
              </a:rPr>
              <a:t> --author </a:t>
            </a:r>
            <a:r>
              <a:rPr lang="en-US" sz="1600" dirty="0" err="1" smtClean="0">
                <a:solidFill>
                  <a:srgbClr val="0070C0"/>
                </a:solidFill>
                <a:latin typeface="Calibri" panose="020F0502020204030204" pitchFamily="34" charset="0"/>
                <a:cs typeface="Calibri" panose="020F0502020204030204" pitchFamily="34" charset="0"/>
              </a:rPr>
              <a:t>geerlingguy</a:t>
            </a:r>
            <a:endParaRPr lang="en-US" sz="1600" dirty="0" smtClean="0">
              <a:solidFill>
                <a:srgbClr val="0070C0"/>
              </a:solidFill>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smtClean="0">
                <a:latin typeface="Calibri" panose="020F0502020204030204" pitchFamily="34" charset="0"/>
                <a:cs typeface="Calibri" panose="020F0502020204030204" pitchFamily="34" charset="0"/>
              </a:rPr>
              <a:t>Getting more info about a role</a:t>
            </a:r>
          </a:p>
          <a:p>
            <a:endParaRPr lang="en-US" sz="1600" dirty="0" smtClean="0">
              <a:latin typeface="Calibri" panose="020F0502020204030204" pitchFamily="34" charset="0"/>
              <a:cs typeface="Calibri" panose="020F0502020204030204" pitchFamily="34" charset="0"/>
            </a:endParaRPr>
          </a:p>
          <a:p>
            <a:r>
              <a:rPr lang="en-US" sz="1600" dirty="0" smtClean="0">
                <a:latin typeface="Calibri" panose="020F0502020204030204" pitchFamily="34" charset="0"/>
                <a:cs typeface="Calibri" panose="020F0502020204030204" pitchFamily="34" charset="0"/>
              </a:rPr>
              <a:t>	</a:t>
            </a:r>
            <a:r>
              <a:rPr lang="en-US" sz="1600" dirty="0" smtClean="0">
                <a:solidFill>
                  <a:srgbClr val="0070C0"/>
                </a:solidFill>
                <a:latin typeface="Calibri" panose="020F0502020204030204" pitchFamily="34" charset="0"/>
                <a:cs typeface="Calibri" panose="020F0502020204030204" pitchFamily="34" charset="0"/>
              </a:rPr>
              <a:t>ansible-galaxy </a:t>
            </a:r>
            <a:r>
              <a:rPr lang="en-US" sz="1600" dirty="0">
                <a:solidFill>
                  <a:srgbClr val="0070C0"/>
                </a:solidFill>
                <a:latin typeface="Calibri" panose="020F0502020204030204" pitchFamily="34" charset="0"/>
                <a:cs typeface="Calibri" panose="020F0502020204030204" pitchFamily="34" charset="0"/>
              </a:rPr>
              <a:t>info </a:t>
            </a:r>
            <a:r>
              <a:rPr lang="en-US" sz="1600" dirty="0" err="1" smtClean="0">
                <a:solidFill>
                  <a:srgbClr val="0070C0"/>
                </a:solidFill>
                <a:latin typeface="Calibri" panose="020F0502020204030204" pitchFamily="34" charset="0"/>
                <a:cs typeface="Calibri" panose="020F0502020204030204" pitchFamily="34" charset="0"/>
              </a:rPr>
              <a:t>username.role_name</a:t>
            </a:r>
            <a:endParaRPr lang="en-US" sz="1600" dirty="0" smtClean="0">
              <a:solidFill>
                <a:srgbClr val="0070C0"/>
              </a:solidFill>
              <a:latin typeface="Calibri" panose="020F0502020204030204" pitchFamily="34" charset="0"/>
              <a:cs typeface="Calibri" panose="020F0502020204030204" pitchFamily="34" charset="0"/>
            </a:endParaRPr>
          </a:p>
          <a:p>
            <a:endParaRPr lang="en-US" sz="1600" dirty="0" smtClean="0">
              <a:latin typeface="Calibri" panose="020F0502020204030204" pitchFamily="34" charset="0"/>
              <a:cs typeface="Calibri" panose="020F0502020204030204" pitchFamily="34" charset="0"/>
            </a:endParaRPr>
          </a:p>
          <a:p>
            <a:r>
              <a:rPr lang="en-US" sz="1600" dirty="0" smtClean="0">
                <a:latin typeface="Calibri" panose="020F0502020204030204" pitchFamily="34" charset="0"/>
                <a:cs typeface="Calibri" panose="020F0502020204030204" pitchFamily="34" charset="0"/>
              </a:rPr>
              <a:t>List Installed roles </a:t>
            </a:r>
          </a:p>
          <a:p>
            <a:endParaRPr lang="en-US" sz="1600" dirty="0" smtClean="0">
              <a:latin typeface="Calibri" panose="020F0502020204030204" pitchFamily="34" charset="0"/>
              <a:cs typeface="Calibri" panose="020F0502020204030204" pitchFamily="34" charset="0"/>
            </a:endParaRPr>
          </a:p>
          <a:p>
            <a:r>
              <a:rPr lang="en-US" sz="1600" dirty="0" smtClean="0">
                <a:latin typeface="Calibri" panose="020F0502020204030204" pitchFamily="34" charset="0"/>
                <a:cs typeface="Calibri" panose="020F0502020204030204" pitchFamily="34" charset="0"/>
              </a:rPr>
              <a:t>	</a:t>
            </a:r>
            <a:r>
              <a:rPr lang="en-US" sz="1600" dirty="0" smtClean="0">
                <a:solidFill>
                  <a:srgbClr val="0070C0"/>
                </a:solidFill>
                <a:latin typeface="Calibri" panose="020F0502020204030204" pitchFamily="34" charset="0"/>
                <a:cs typeface="Calibri" panose="020F0502020204030204" pitchFamily="34" charset="0"/>
              </a:rPr>
              <a:t>ansible-galaxy </a:t>
            </a:r>
            <a:r>
              <a:rPr lang="en-US" sz="1600" dirty="0">
                <a:solidFill>
                  <a:srgbClr val="0070C0"/>
                </a:solidFill>
                <a:latin typeface="Calibri" panose="020F0502020204030204" pitchFamily="34" charset="0"/>
                <a:cs typeface="Calibri" panose="020F0502020204030204" pitchFamily="34" charset="0"/>
              </a:rPr>
              <a:t>list</a:t>
            </a:r>
            <a:endParaRPr lang="en-US" sz="1600" dirty="0" smtClean="0">
              <a:solidFill>
                <a:srgbClr val="0070C0"/>
              </a:solidFill>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smtClean="0">
                <a:latin typeface="Calibri" panose="020F0502020204030204" pitchFamily="34" charset="0"/>
                <a:cs typeface="Calibri" panose="020F0502020204030204" pitchFamily="34" charset="0"/>
              </a:rPr>
              <a:t>Remove an installed role</a:t>
            </a:r>
          </a:p>
          <a:p>
            <a:endParaRPr lang="en-US" sz="1600" dirty="0" smtClean="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	</a:t>
            </a:r>
            <a:r>
              <a:rPr lang="en-US" sz="1600" dirty="0">
                <a:solidFill>
                  <a:srgbClr val="0070C0"/>
                </a:solidFill>
                <a:latin typeface="Calibri" panose="020F0502020204030204" pitchFamily="34" charset="0"/>
                <a:cs typeface="Calibri" panose="020F0502020204030204" pitchFamily="34" charset="0"/>
              </a:rPr>
              <a:t>ansible-galaxy remove </a:t>
            </a:r>
            <a:r>
              <a:rPr lang="en-US" sz="1600" dirty="0" err="1" smtClean="0">
                <a:solidFill>
                  <a:srgbClr val="0070C0"/>
                </a:solidFill>
                <a:latin typeface="Calibri" panose="020F0502020204030204" pitchFamily="34" charset="0"/>
                <a:cs typeface="Calibri" panose="020F0502020204030204" pitchFamily="34" charset="0"/>
              </a:rPr>
              <a:t>username.role_name</a:t>
            </a:r>
            <a:endParaRPr lang="en-US" sz="1600" dirty="0" smtClean="0">
              <a:solidFill>
                <a:srgbClr val="0070C0"/>
              </a:solidFill>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smtClean="0">
                <a:latin typeface="Calibri" panose="020F0502020204030204" pitchFamily="34" charset="0"/>
                <a:cs typeface="Calibri" panose="020F0502020204030204" pitchFamily="34" charset="0"/>
              </a:rPr>
              <a:t>Delete a role</a:t>
            </a:r>
          </a:p>
          <a:p>
            <a:endParaRPr lang="en-US" sz="1600" dirty="0" smtClean="0">
              <a:latin typeface="Calibri" panose="020F0502020204030204" pitchFamily="34" charset="0"/>
              <a:cs typeface="Calibri" panose="020F0502020204030204" pitchFamily="34" charset="0"/>
            </a:endParaRPr>
          </a:p>
          <a:p>
            <a:r>
              <a:rPr lang="en-US" sz="1600" dirty="0" smtClean="0">
                <a:latin typeface="Calibri" panose="020F0502020204030204" pitchFamily="34" charset="0"/>
                <a:cs typeface="Calibri" panose="020F0502020204030204" pitchFamily="34" charset="0"/>
              </a:rPr>
              <a:t>	</a:t>
            </a:r>
            <a:r>
              <a:rPr lang="en-US" sz="1600" dirty="0" smtClean="0">
                <a:solidFill>
                  <a:srgbClr val="0070C0"/>
                </a:solidFill>
                <a:latin typeface="Calibri" panose="020F0502020204030204" pitchFamily="34" charset="0"/>
                <a:cs typeface="Calibri" panose="020F0502020204030204" pitchFamily="34" charset="0"/>
              </a:rPr>
              <a:t>ansible-galaxy </a:t>
            </a:r>
            <a:r>
              <a:rPr lang="en-US" sz="1600" dirty="0">
                <a:solidFill>
                  <a:srgbClr val="0070C0"/>
                </a:solidFill>
                <a:latin typeface="Calibri" panose="020F0502020204030204" pitchFamily="34" charset="0"/>
                <a:cs typeface="Calibri" panose="020F0502020204030204" pitchFamily="34" charset="0"/>
              </a:rPr>
              <a:t>delete </a:t>
            </a:r>
            <a:r>
              <a:rPr lang="en-US" sz="1600" dirty="0" err="1">
                <a:solidFill>
                  <a:srgbClr val="0070C0"/>
                </a:solidFill>
                <a:latin typeface="Calibri" panose="020F0502020204030204" pitchFamily="34" charset="0"/>
                <a:cs typeface="Calibri" panose="020F0502020204030204" pitchFamily="34" charset="0"/>
              </a:rPr>
              <a:t>github_user</a:t>
            </a:r>
            <a:r>
              <a:rPr lang="en-US" sz="1600" dirty="0">
                <a:solidFill>
                  <a:srgbClr val="0070C0"/>
                </a:solidFill>
                <a:latin typeface="Calibri" panose="020F0502020204030204" pitchFamily="34" charset="0"/>
                <a:cs typeface="Calibri" panose="020F0502020204030204" pitchFamily="34" charset="0"/>
              </a:rPr>
              <a:t> </a:t>
            </a:r>
            <a:r>
              <a:rPr lang="en-US" sz="1600" dirty="0" err="1">
                <a:solidFill>
                  <a:srgbClr val="0070C0"/>
                </a:solidFill>
                <a:latin typeface="Calibri" panose="020F0502020204030204" pitchFamily="34" charset="0"/>
                <a:cs typeface="Calibri" panose="020F0502020204030204" pitchFamily="34" charset="0"/>
              </a:rPr>
              <a:t>github_repo</a:t>
            </a:r>
            <a:endParaRPr lang="en-US" sz="1600" dirty="0">
              <a:solidFill>
                <a:srgbClr val="0070C0"/>
              </a:solidFill>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22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2198" y="330506"/>
            <a:ext cx="9981282" cy="2554545"/>
          </a:xfrm>
          <a:prstGeom prst="rect">
            <a:avLst/>
          </a:prstGeom>
          <a:noFill/>
        </p:spPr>
        <p:txBody>
          <a:bodyPr wrap="square" rtlCol="0">
            <a:spAutoFit/>
          </a:bodyPr>
          <a:lstStyle/>
          <a:p>
            <a:pPr algn="just"/>
            <a:r>
              <a:rPr lang="en-US" sz="1600" dirty="0" smtClean="0">
                <a:latin typeface="Calibri" panose="020F0502020204030204" pitchFamily="34" charset="0"/>
                <a:cs typeface="Calibri" panose="020F0502020204030204" pitchFamily="34" charset="0"/>
              </a:rPr>
              <a:t>Authenticate with Galaxy</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Using the import, delete and setup commands to manage your roles on the Galaxy website requires authentication, and the login command can be used to do just that. Before you can use the login command, you must create an account on the Galaxy website</a:t>
            </a:r>
            <a:r>
              <a:rPr lang="en-US" sz="1600" dirty="0" smtClean="0">
                <a:latin typeface="Calibri" panose="020F0502020204030204" pitchFamily="34" charset="0"/>
                <a:cs typeface="Calibri" panose="020F0502020204030204" pitchFamily="34" charset="0"/>
              </a:rPr>
              <a:t>.</a:t>
            </a:r>
          </a:p>
          <a:p>
            <a:pPr algn="just"/>
            <a:endParaRPr lang="en-US" sz="1600" dirty="0">
              <a:latin typeface="Calibri" panose="020F0502020204030204" pitchFamily="34" charset="0"/>
              <a:cs typeface="Calibri" panose="020F0502020204030204" pitchFamily="34" charset="0"/>
            </a:endParaRPr>
          </a:p>
          <a:p>
            <a:pPr algn="just"/>
            <a:endParaRPr lang="en-US" sz="1600" dirty="0" smtClean="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The login command requires using your GitHub credentials</a:t>
            </a:r>
            <a:r>
              <a:rPr lang="en-US" sz="1600" dirty="0" smtClean="0">
                <a:latin typeface="Calibri" panose="020F0502020204030204" pitchFamily="34" charset="0"/>
                <a:cs typeface="Calibri" panose="020F0502020204030204" pitchFamily="34" charset="0"/>
              </a:rPr>
              <a:t>.</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	</a:t>
            </a:r>
            <a:r>
              <a:rPr lang="en-US" sz="1600" dirty="0">
                <a:solidFill>
                  <a:srgbClr val="0070C0"/>
                </a:solidFill>
                <a:latin typeface="Calibri" panose="020F0502020204030204" pitchFamily="34" charset="0"/>
                <a:cs typeface="Calibri" panose="020F0502020204030204" pitchFamily="34" charset="0"/>
              </a:rPr>
              <a:t>ansible-galaxy login</a:t>
            </a:r>
          </a:p>
        </p:txBody>
      </p:sp>
    </p:spTree>
    <p:extLst>
      <p:ext uri="{BB962C8B-B14F-4D97-AF65-F5344CB8AC3E}">
        <p14:creationId xmlns:p14="http://schemas.microsoft.com/office/powerpoint/2010/main" val="27814643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ood Typ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TM03090434[[fn=Wood Type]]</Template>
  <TotalTime>1626</TotalTime>
  <Words>464</Words>
  <Application>Microsoft Office PowerPoint</Application>
  <PresentationFormat>Widescreen</PresentationFormat>
  <Paragraphs>106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Bookman Old Style</vt:lpstr>
      <vt:lpstr>Calibri</vt:lpstr>
      <vt:lpstr>Century Gothic</vt:lpstr>
      <vt:lpstr>Segoe UI Black</vt:lpstr>
      <vt:lpstr>Times New Roman</vt:lpstr>
      <vt:lpstr>Trebuchet MS</vt:lpstr>
      <vt:lpstr>Wingdings</vt:lpstr>
      <vt:lpstr>Wood Type</vt:lpstr>
      <vt:lpstr>Ansible Galaxy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Automatic Data Processing, LLP.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Theegala, Nareshwar Reddy (ES)</dc:creator>
  <cp:lastModifiedBy>Theegala, Nareshwar Reddy (ES)</cp:lastModifiedBy>
  <cp:revision>127</cp:revision>
  <dcterms:created xsi:type="dcterms:W3CDTF">2018-02-04T04:18:34Z</dcterms:created>
  <dcterms:modified xsi:type="dcterms:W3CDTF">2018-12-01T03:17:51Z</dcterms:modified>
</cp:coreProperties>
</file>