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7" r:id="rId3"/>
    <p:sldId id="267" r:id="rId4"/>
    <p:sldId id="259" r:id="rId5"/>
    <p:sldId id="258" r:id="rId6"/>
    <p:sldId id="260" r:id="rId7"/>
    <p:sldId id="264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6D-A3D8-6543-96D6-F4EA215A773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0902-3F7A-4F44-B18F-FF58FE476E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6D-A3D8-6543-96D6-F4EA215A773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902-3F7A-4F44-B18F-FF58FE47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6D-A3D8-6543-96D6-F4EA215A773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902-3F7A-4F44-B18F-FF58FE47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6D-A3D8-6543-96D6-F4EA215A773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902-3F7A-4F44-B18F-FF58FE47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6D-A3D8-6543-96D6-F4EA215A773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902-3F7A-4F44-B18F-FF58FE476E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6D-A3D8-6543-96D6-F4EA215A773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902-3F7A-4F44-B18F-FF58FE476E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6D-A3D8-6543-96D6-F4EA215A773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902-3F7A-4F44-B18F-FF58FE476E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6D-A3D8-6543-96D6-F4EA215A773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902-3F7A-4F44-B18F-FF58FE47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6D-A3D8-6543-96D6-F4EA215A773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902-3F7A-4F44-B18F-FF58FE47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6D-A3D8-6543-96D6-F4EA215A773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902-3F7A-4F44-B18F-FF58FE47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D26D-A3D8-6543-96D6-F4EA215A773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902-3F7A-4F44-B18F-FF58FE47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11CD26D-A3D8-6543-96D6-F4EA215A7736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C1C0902-3F7A-4F44-B18F-FF58FE476E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8237"/>
            <a:ext cx="7772400" cy="4267200"/>
          </a:xfrm>
        </p:spPr>
        <p:txBody>
          <a:bodyPr/>
          <a:lstStyle/>
          <a:p>
            <a:r>
              <a:rPr lang="en-US" sz="6000" dirty="0" smtClean="0"/>
              <a:t>Program for Woodward-</a:t>
            </a:r>
            <a:r>
              <a:rPr lang="en-US" sz="6000" dirty="0" err="1" smtClean="0"/>
              <a:t>Fieser</a:t>
            </a:r>
            <a:r>
              <a:rPr lang="en-US" sz="6000" dirty="0" smtClean="0"/>
              <a:t> and </a:t>
            </a:r>
            <a:r>
              <a:rPr lang="en-US" sz="6000" dirty="0" err="1" smtClean="0"/>
              <a:t>Fieser</a:t>
            </a:r>
            <a:r>
              <a:rPr lang="en-US" sz="6000" dirty="0" smtClean="0"/>
              <a:t>-Kuhn Analysis of </a:t>
            </a:r>
            <a:r>
              <a:rPr lang="en-US" sz="6000" dirty="0" err="1" smtClean="0"/>
              <a:t>Polyenes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Hadleigh Schwartz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4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5-11 at 10.57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69803" cy="3205422"/>
          </a:xfrm>
          <a:prstGeom prst="rect">
            <a:avLst/>
          </a:prstGeom>
        </p:spPr>
      </p:pic>
      <p:pic>
        <p:nvPicPr>
          <p:cNvPr id="4" name="Picture 3" descr="Screen Shot 2018-05-11 at 10.58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77" y="1106222"/>
            <a:ext cx="4073653" cy="462415"/>
          </a:xfrm>
          <a:prstGeom prst="rect">
            <a:avLst/>
          </a:prstGeom>
        </p:spPr>
      </p:pic>
      <p:pic>
        <p:nvPicPr>
          <p:cNvPr id="6" name="Picture 5" descr="Screen Shot 2018-05-13 at 7.11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" y="3918158"/>
            <a:ext cx="7124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5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What Are Woodward-</a:t>
            </a:r>
            <a:r>
              <a:rPr lang="en-US" sz="4500" dirty="0" err="1" smtClean="0"/>
              <a:t>Fieser</a:t>
            </a:r>
            <a:r>
              <a:rPr lang="en-US" sz="4500" dirty="0" smtClean="0"/>
              <a:t> And </a:t>
            </a:r>
            <a:r>
              <a:rPr lang="en-US" sz="4500" dirty="0" err="1" smtClean="0"/>
              <a:t>Fieser</a:t>
            </a:r>
            <a:r>
              <a:rPr lang="en-US" sz="4500" dirty="0" smtClean="0"/>
              <a:t>-Kuhn Rules?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Predict wavelength of maximum absorbance of a </a:t>
            </a:r>
            <a:r>
              <a:rPr lang="en-US" sz="2200" dirty="0" err="1" smtClean="0"/>
              <a:t>polyene</a:t>
            </a:r>
            <a:r>
              <a:rPr lang="en-US" sz="2200" dirty="0" smtClean="0"/>
              <a:t> or </a:t>
            </a:r>
            <a:r>
              <a:rPr lang="en-US" sz="2200" dirty="0" err="1" smtClean="0"/>
              <a:t>diene</a:t>
            </a:r>
            <a:endParaRPr lang="en-US" sz="2200" dirty="0" smtClean="0"/>
          </a:p>
          <a:p>
            <a:r>
              <a:rPr lang="en-US" sz="2200" dirty="0" smtClean="0"/>
              <a:t>Woodward-</a:t>
            </a:r>
            <a:r>
              <a:rPr lang="en-US" sz="2200" dirty="0" err="1" smtClean="0"/>
              <a:t>Fieser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For </a:t>
            </a:r>
            <a:r>
              <a:rPr lang="en-US" sz="2200" dirty="0" err="1"/>
              <a:t>d</a:t>
            </a:r>
            <a:r>
              <a:rPr lang="en-US" sz="2200" dirty="0" err="1" smtClean="0"/>
              <a:t>ienes</a:t>
            </a:r>
            <a:r>
              <a:rPr lang="en-US" sz="2200" dirty="0" smtClean="0"/>
              <a:t>, including annular </a:t>
            </a:r>
            <a:r>
              <a:rPr lang="en-US" sz="2200" dirty="0" err="1" smtClean="0"/>
              <a:t>dienes</a:t>
            </a:r>
            <a:r>
              <a:rPr lang="en-US" sz="2200" dirty="0" smtClean="0"/>
              <a:t>, with at most four double bonds</a:t>
            </a:r>
          </a:p>
          <a:p>
            <a:r>
              <a:rPr lang="en-US" sz="2200" dirty="0" err="1" smtClean="0"/>
              <a:t>Fieser</a:t>
            </a:r>
            <a:r>
              <a:rPr lang="en-US" sz="2200" dirty="0" smtClean="0"/>
              <a:t>-Kuhn </a:t>
            </a:r>
            <a:r>
              <a:rPr lang="mr-IN" sz="2200" dirty="0" smtClean="0"/>
              <a:t>–</a:t>
            </a:r>
            <a:r>
              <a:rPr lang="en-US" sz="2200" dirty="0" smtClean="0"/>
              <a:t>For </a:t>
            </a:r>
            <a:r>
              <a:rPr lang="en-US" sz="2200" dirty="0" err="1"/>
              <a:t>p</a:t>
            </a:r>
            <a:r>
              <a:rPr lang="en-US" sz="2200" dirty="0" err="1" smtClean="0"/>
              <a:t>olyenes</a:t>
            </a:r>
            <a:r>
              <a:rPr lang="en-US" sz="2200" dirty="0" smtClean="0"/>
              <a:t> with more than four double bonds</a:t>
            </a:r>
          </a:p>
          <a:p>
            <a:r>
              <a:rPr lang="en-US" sz="2200" smtClean="0"/>
              <a:t>Quantified effects of </a:t>
            </a:r>
            <a:r>
              <a:rPr lang="en-US" sz="2200" dirty="0"/>
              <a:t>substituents and conjugation on max absorption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1" y="4677186"/>
            <a:ext cx="4051300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03" y="4664486"/>
            <a:ext cx="4013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Woodward-</a:t>
            </a:r>
            <a:r>
              <a:rPr lang="en-US" dirty="0" err="1" smtClean="0"/>
              <a:t>Fieser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Fieser</a:t>
            </a:r>
            <a:r>
              <a:rPr lang="en-US" dirty="0" smtClean="0"/>
              <a:t>-Kuhn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 err="1" smtClean="0"/>
              <a:t>λ</a:t>
            </a:r>
            <a:r>
              <a:rPr lang="en-US" b="1" baseline="-25000" dirty="0" err="1" smtClean="0"/>
              <a:t>max</a:t>
            </a:r>
            <a:r>
              <a:rPr lang="en-US" b="1" baseline="-25000" dirty="0" smtClean="0"/>
              <a:t> </a:t>
            </a:r>
            <a:r>
              <a:rPr lang="en-US" b="1" dirty="0" smtClean="0"/>
              <a:t>= 114 + 5M + n(48 </a:t>
            </a:r>
            <a:r>
              <a:rPr lang="mr-IN" b="1" dirty="0" smtClean="0"/>
              <a:t>–</a:t>
            </a:r>
            <a:r>
              <a:rPr lang="en-US" b="1" dirty="0" smtClean="0"/>
              <a:t> 1.7n) </a:t>
            </a:r>
            <a:r>
              <a:rPr lang="mr-IN" b="1" dirty="0" smtClean="0"/>
              <a:t>–</a:t>
            </a:r>
            <a:r>
              <a:rPr lang="en-US" b="1" dirty="0" smtClean="0"/>
              <a:t> 16.5 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endo</a:t>
            </a:r>
            <a:r>
              <a:rPr lang="en-US" b="1" baseline="-25000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10 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exo</a:t>
            </a:r>
            <a:endParaRPr lang="en-US" b="1" baseline="-25000" dirty="0" smtClean="0"/>
          </a:p>
          <a:p>
            <a:pPr lvl="1"/>
            <a:r>
              <a:rPr lang="en-US" dirty="0" smtClean="0"/>
              <a:t>M is number of alkyl substituents or ring residues</a:t>
            </a:r>
          </a:p>
          <a:p>
            <a:pPr lvl="1"/>
            <a:r>
              <a:rPr lang="en-US" dirty="0" smtClean="0"/>
              <a:t>n is number of conjugated double bonds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endo</a:t>
            </a:r>
            <a:r>
              <a:rPr lang="en-US" baseline="-25000" dirty="0" smtClean="0"/>
              <a:t> </a:t>
            </a:r>
            <a:r>
              <a:rPr lang="en-US" dirty="0" smtClean="0"/>
              <a:t>is number of rings with </a:t>
            </a:r>
            <a:r>
              <a:rPr lang="en-US" dirty="0" err="1" smtClean="0"/>
              <a:t>endocyclic</a:t>
            </a:r>
            <a:r>
              <a:rPr lang="en-US" dirty="0" smtClean="0"/>
              <a:t> bonds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exo</a:t>
            </a:r>
            <a:r>
              <a:rPr lang="en-US" baseline="-25000" dirty="0" smtClean="0"/>
              <a:t> </a:t>
            </a:r>
            <a:r>
              <a:rPr lang="en-US" dirty="0" smtClean="0"/>
              <a:t>is the number of rings with exocyclic double bonds</a:t>
            </a:r>
          </a:p>
          <a:p>
            <a:pPr lvl="1"/>
            <a:endParaRPr lang="en-US" dirty="0"/>
          </a:p>
        </p:txBody>
      </p:sp>
      <p:pic>
        <p:nvPicPr>
          <p:cNvPr id="9" name="Picture 8" descr="Screen Shot 2018-05-11 at 8.51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8399"/>
            <a:ext cx="3895057" cy="42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5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conjugated molecules can be colored</a:t>
            </a:r>
          </a:p>
          <a:p>
            <a:pPr lvl="1"/>
            <a:r>
              <a:rPr lang="en-US" dirty="0" smtClean="0"/>
              <a:t>Overlap of 3 or more p orbitals creates gap for electrons to jump upon absorbing a photon of energy</a:t>
            </a:r>
          </a:p>
          <a:p>
            <a:pPr lvl="1"/>
            <a:r>
              <a:rPr lang="en-US" dirty="0" smtClean="0"/>
              <a:t>ΔE correspond to an energy, which if in the range of 390 and 700 nm, is in the visible spectrum</a:t>
            </a:r>
            <a:endParaRPr lang="en-US" dirty="0"/>
          </a:p>
          <a:p>
            <a:r>
              <a:rPr lang="en-US" dirty="0" smtClean="0"/>
              <a:t>We can predict the color of the molecule upon its excitation </a:t>
            </a:r>
          </a:p>
        </p:txBody>
      </p:sp>
    </p:spTree>
    <p:extLst>
      <p:ext uri="{BB962C8B-B14F-4D97-AF65-F5344CB8AC3E}">
        <p14:creationId xmlns:p14="http://schemas.microsoft.com/office/powerpoint/2010/main" val="22537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creen Shot 2018-05-11 at 8.52.1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04" b="11218"/>
          <a:stretch/>
        </p:blipFill>
        <p:spPr>
          <a:xfrm>
            <a:off x="1871674" y="1719340"/>
            <a:ext cx="5392414" cy="35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analysis of </a:t>
            </a:r>
            <a:r>
              <a:rPr lang="en-US" dirty="0" err="1" smtClean="0"/>
              <a:t>diene</a:t>
            </a:r>
            <a:r>
              <a:rPr lang="en-US" dirty="0" smtClean="0"/>
              <a:t>/</a:t>
            </a:r>
            <a:r>
              <a:rPr lang="en-US" dirty="0" err="1" smtClean="0"/>
              <a:t>polyene</a:t>
            </a:r>
            <a:r>
              <a:rPr lang="en-US" dirty="0" smtClean="0"/>
              <a:t> molecule structure </a:t>
            </a:r>
          </a:p>
          <a:p>
            <a:r>
              <a:rPr lang="en-US" dirty="0" smtClean="0"/>
              <a:t>Output wavelength of predicted max absorbance and display color</a:t>
            </a:r>
          </a:p>
          <a:p>
            <a:r>
              <a:rPr lang="en-US" dirty="0" smtClean="0"/>
              <a:t>Use SMILES notation to input molecule structure</a:t>
            </a:r>
          </a:p>
          <a:p>
            <a:r>
              <a:rPr lang="en-US" dirty="0" smtClean="0"/>
              <a:t>Use different algorithm for chain vs. annular </a:t>
            </a:r>
            <a:r>
              <a:rPr lang="en-US" dirty="0" err="1" smtClean="0"/>
              <a:t>diene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6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5-11 at 11.04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40752" cy="3144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03796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C(C1=C(C)CC(</a:t>
            </a:r>
            <a:r>
              <a:rPr lang="en-US" sz="1400" dirty="0" smtClean="0"/>
              <a:t>C(</a:t>
            </a:r>
            <a:r>
              <a:rPr lang="en-US" sz="1400" dirty="0"/>
              <a:t>C)CC1)=CC=C(C)C=CC(C)=CC=CC=C(C)C=CC=C(C)C=CC=C(C)C=C(C2=C(C)(C)CCCC2(C))</a:t>
            </a:r>
          </a:p>
        </p:txBody>
      </p:sp>
      <p:pic>
        <p:nvPicPr>
          <p:cNvPr id="5" name="Picture 4" descr="Screen Shot 2018-05-14 at 11.25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0" y="3416300"/>
            <a:ext cx="7200900" cy="1803400"/>
          </a:xfrm>
          <a:prstGeom prst="rect">
            <a:avLst/>
          </a:prstGeom>
        </p:spPr>
      </p:pic>
      <p:pic>
        <p:nvPicPr>
          <p:cNvPr id="6" name="Picture 5" descr="Screen Shot 2018-05-14 at 11.18.4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23" y="4724312"/>
            <a:ext cx="1959003" cy="1978791"/>
          </a:xfrm>
          <a:prstGeom prst="rect">
            <a:avLst/>
          </a:prstGeom>
        </p:spPr>
      </p:pic>
      <p:pic>
        <p:nvPicPr>
          <p:cNvPr id="7" name="Picture 6" descr="Screen Shot 2018-05-14 at 11.18.5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4724312"/>
            <a:ext cx="1945630" cy="19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2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5-11 at 11.12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102454" cy="3513832"/>
          </a:xfrm>
          <a:prstGeom prst="rect">
            <a:avLst/>
          </a:prstGeom>
        </p:spPr>
      </p:pic>
      <p:pic>
        <p:nvPicPr>
          <p:cNvPr id="3" name="Picture 2" descr="Screen Shot 2018-05-11 at 11.12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5535"/>
            <a:ext cx="8509000" cy="508000"/>
          </a:xfrm>
          <a:prstGeom prst="rect">
            <a:avLst/>
          </a:prstGeom>
        </p:spPr>
      </p:pic>
      <p:pic>
        <p:nvPicPr>
          <p:cNvPr id="4" name="Picture 3" descr="Screen Shot 2018-05-13 at 7.05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8" y="3433285"/>
            <a:ext cx="7188200" cy="1460500"/>
          </a:xfrm>
          <a:prstGeom prst="rect">
            <a:avLst/>
          </a:prstGeom>
        </p:spPr>
      </p:pic>
      <p:pic>
        <p:nvPicPr>
          <p:cNvPr id="5" name="Picture 4" descr="Screen Shot 2018-05-13 at 7.08.3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60" y="4569418"/>
            <a:ext cx="2300025" cy="2288582"/>
          </a:xfrm>
          <a:prstGeom prst="rect">
            <a:avLst/>
          </a:prstGeom>
        </p:spPr>
      </p:pic>
      <p:pic>
        <p:nvPicPr>
          <p:cNvPr id="6" name="Picture 5" descr="Screen Shot 2018-05-13 at 7.08.4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95" y="4569417"/>
            <a:ext cx="2288205" cy="22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9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5-13 at 7.23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10"/>
            <a:ext cx="5157657" cy="281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6892" y="1734831"/>
            <a:ext cx="566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C1C(N(C)C)=CC(N(C)C)=C2C1CCCC2</a:t>
            </a:r>
            <a:endParaRPr lang="en-US" dirty="0"/>
          </a:p>
        </p:txBody>
      </p:sp>
      <p:pic>
        <p:nvPicPr>
          <p:cNvPr id="4" name="Picture 3" descr="Screen Shot 2018-05-13 at 7.24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8" y="2883520"/>
            <a:ext cx="7175500" cy="1930400"/>
          </a:xfrm>
          <a:prstGeom prst="rect">
            <a:avLst/>
          </a:prstGeom>
        </p:spPr>
      </p:pic>
      <p:pic>
        <p:nvPicPr>
          <p:cNvPr id="5" name="Picture 4" descr="Screen Shot 2018-05-13 at 7.25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681" y="4833538"/>
            <a:ext cx="2045119" cy="2024461"/>
          </a:xfrm>
          <a:prstGeom prst="rect">
            <a:avLst/>
          </a:prstGeom>
        </p:spPr>
      </p:pic>
      <p:pic>
        <p:nvPicPr>
          <p:cNvPr id="6" name="Picture 5" descr="Screen Shot 2018-05-13 at 7.26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58" y="4833538"/>
            <a:ext cx="2065568" cy="202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3817</TotalTime>
  <Words>319</Words>
  <Application>Microsoft Macintosh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Program for Woodward-Fieser and Fieser-Kuhn Analysis of Polyenes</vt:lpstr>
      <vt:lpstr>What Are Woodward-Fieser And Fieser-Kuhn Rules?</vt:lpstr>
      <vt:lpstr>PowerPoint Presentation</vt:lpstr>
      <vt:lpstr>Why?</vt:lpstr>
      <vt:lpstr>PowerPoint Presentation</vt:lpstr>
      <vt:lpstr>The Program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Chemistry: Program for Woodward-Fieser Analysis of Polyenes</dc:title>
  <dc:creator>Allison Silver</dc:creator>
  <cp:lastModifiedBy>Allison Silver</cp:lastModifiedBy>
  <cp:revision>36</cp:revision>
  <dcterms:created xsi:type="dcterms:W3CDTF">2018-05-11T11:21:53Z</dcterms:created>
  <dcterms:modified xsi:type="dcterms:W3CDTF">2018-05-15T15:15:41Z</dcterms:modified>
</cp:coreProperties>
</file>