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10" r:id="rId47"/>
    <p:sldId id="302" r:id="rId48"/>
    <p:sldId id="301" r:id="rId49"/>
    <p:sldId id="303" r:id="rId50"/>
    <p:sldId id="304" r:id="rId51"/>
    <p:sldId id="305" r:id="rId52"/>
    <p:sldId id="306" r:id="rId53"/>
    <p:sldId id="307" r:id="rId54"/>
    <p:sldId id="308" r:id="rId55"/>
    <p:sldId id="309"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129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2B7860-D020-4EA8-9878-54DDA0C166CE}" type="datetimeFigureOut">
              <a:rPr lang="en-GB" smtClean="0"/>
              <a:t>09/03/2017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90F09C-E16C-4616-9CA9-5CEBB52CA3A0}" type="slidenum">
              <a:rPr lang="en-GB" smtClean="0"/>
              <a:t>‹#›</a:t>
            </a:fld>
            <a:endParaRPr lang="en-GB"/>
          </a:p>
        </p:txBody>
      </p:sp>
    </p:spTree>
    <p:extLst>
      <p:ext uri="{BB962C8B-B14F-4D97-AF65-F5344CB8AC3E}">
        <p14:creationId xmlns:p14="http://schemas.microsoft.com/office/powerpoint/2010/main" val="129389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C90F09C-E16C-4616-9CA9-5CEBB52CA3A0}" type="slidenum">
              <a:rPr lang="en-GB" smtClean="0"/>
              <a:t>80</a:t>
            </a:fld>
            <a:endParaRPr lang="en-GB"/>
          </a:p>
        </p:txBody>
      </p:sp>
    </p:spTree>
    <p:extLst>
      <p:ext uri="{BB962C8B-B14F-4D97-AF65-F5344CB8AC3E}">
        <p14:creationId xmlns:p14="http://schemas.microsoft.com/office/powerpoint/2010/main" val="109354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D3A4E3A-6944-4089-A54B-946B335F5FF0}" type="datetimeFigureOut">
              <a:rPr lang="en-GB" smtClean="0"/>
              <a:t>09/03/2017</a:t>
            </a:fld>
            <a:endParaRPr lang="en-GB" dirty="0"/>
          </a:p>
        </p:txBody>
      </p:sp>
      <p:sp>
        <p:nvSpPr>
          <p:cNvPr id="17" name="Footer Placeholder 16"/>
          <p:cNvSpPr>
            <a:spLocks noGrp="1"/>
          </p:cNvSpPr>
          <p:nvPr>
            <p:ph type="ftr" sz="quarter" idx="11"/>
          </p:nvPr>
        </p:nvSpPr>
        <p:spPr/>
        <p:txBody>
          <a:bodyPr/>
          <a:lstStyle/>
          <a:p>
            <a:endParaRPr lang="en-GB"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163CFD8-A5F6-4C37-8F30-1276A43DF660}" type="slidenum">
              <a:rPr lang="en-GB" smtClean="0"/>
              <a:t>‹#›</a:t>
            </a:fld>
            <a:endParaRPr lang="en-GB"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3A4E3A-6944-4089-A54B-946B335F5FF0}" type="datetimeFigureOut">
              <a:rPr lang="en-GB" smtClean="0"/>
              <a:t>09/03/2017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163CFD8-A5F6-4C37-8F30-1276A43DF660}"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3A4E3A-6944-4089-A54B-946B335F5FF0}" type="datetimeFigureOut">
              <a:rPr lang="en-GB" smtClean="0"/>
              <a:t>09/03/2017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163CFD8-A5F6-4C37-8F30-1276A43DF660}"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D3A4E3A-6944-4089-A54B-946B335F5FF0}" type="datetimeFigureOut">
              <a:rPr lang="en-GB" smtClean="0"/>
              <a:t>09/03/2017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163CFD8-A5F6-4C37-8F30-1276A43DF660}" type="slidenum">
              <a:rPr lang="en-GB" smtClean="0"/>
              <a:t>‹#›</a:t>
            </a:fld>
            <a:endParaRPr lang="en-GB"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D3A4E3A-6944-4089-A54B-946B335F5FF0}" type="datetimeFigureOut">
              <a:rPr lang="en-GB" smtClean="0"/>
              <a:t>09/03/2017</a:t>
            </a:fld>
            <a:endParaRPr lang="en-GB" dirty="0"/>
          </a:p>
        </p:txBody>
      </p:sp>
      <p:sp>
        <p:nvSpPr>
          <p:cNvPr id="5" name="Footer Placeholder 4"/>
          <p:cNvSpPr>
            <a:spLocks noGrp="1"/>
          </p:cNvSpPr>
          <p:nvPr>
            <p:ph type="ftr" sz="quarter" idx="11"/>
          </p:nvPr>
        </p:nvSpPr>
        <p:spPr>
          <a:xfrm>
            <a:off x="800100" y="6172200"/>
            <a:ext cx="4000500" cy="457200"/>
          </a:xfrm>
        </p:spPr>
        <p:txBody>
          <a:bodyPr/>
          <a:lstStyle/>
          <a:p>
            <a:endParaRPr lang="en-GB"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7163CFD8-A5F6-4C37-8F30-1276A43DF660}" type="slidenum">
              <a:rPr lang="en-GB" smtClean="0"/>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D3A4E3A-6944-4089-A54B-946B335F5FF0}" type="datetimeFigureOut">
              <a:rPr lang="en-GB" smtClean="0"/>
              <a:t>09/03/2017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163CFD8-A5F6-4C37-8F30-1276A43DF660}" type="slidenum">
              <a:rPr lang="en-GB" smtClean="0"/>
              <a:t>‹#›</a:t>
            </a:fld>
            <a:endParaRPr lang="en-GB"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D3A4E3A-6944-4089-A54B-946B335F5FF0}" type="datetimeFigureOut">
              <a:rPr lang="en-GB" smtClean="0"/>
              <a:t>09/03/2017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163CFD8-A5F6-4C37-8F30-1276A43DF660}" type="slidenum">
              <a:rPr lang="en-GB" smtClean="0"/>
              <a:t>‹#›</a:t>
            </a:fld>
            <a:endParaRPr lang="en-GB"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3A4E3A-6944-4089-A54B-946B335F5FF0}" type="datetimeFigureOut">
              <a:rPr lang="en-GB" smtClean="0"/>
              <a:t>09/03/2017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163CFD8-A5F6-4C37-8F30-1276A43DF660}"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A4E3A-6944-4089-A54B-946B335F5FF0}" type="datetimeFigureOut">
              <a:rPr lang="en-GB" smtClean="0"/>
              <a:t>09/03/2017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163CFD8-A5F6-4C37-8F30-1276A43DF660}"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3A4E3A-6944-4089-A54B-946B335F5FF0}" type="datetimeFigureOut">
              <a:rPr lang="en-GB" smtClean="0"/>
              <a:t>09/03/2017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163CFD8-A5F6-4C37-8F30-1276A43DF660}" type="slidenum">
              <a:rPr lang="en-GB" smtClean="0"/>
              <a:t>‹#›</a:t>
            </a:fld>
            <a:endParaRPr lang="en-GB"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3A4E3A-6944-4089-A54B-946B335F5FF0}" type="datetimeFigureOut">
              <a:rPr lang="en-GB" smtClean="0"/>
              <a:t>09/03/2017</a:t>
            </a:fld>
            <a:endParaRPr lang="en-GB" dirty="0"/>
          </a:p>
        </p:txBody>
      </p:sp>
      <p:sp>
        <p:nvSpPr>
          <p:cNvPr id="6" name="Footer Placeholder 5"/>
          <p:cNvSpPr>
            <a:spLocks noGrp="1"/>
          </p:cNvSpPr>
          <p:nvPr>
            <p:ph type="ftr" sz="quarter" idx="11"/>
          </p:nvPr>
        </p:nvSpPr>
        <p:spPr>
          <a:xfrm>
            <a:off x="914400" y="6172200"/>
            <a:ext cx="3886200" cy="457200"/>
          </a:xfrm>
        </p:spPr>
        <p:txBody>
          <a:bodyPr/>
          <a:lstStyle/>
          <a:p>
            <a:endParaRPr lang="en-GB" dirty="0"/>
          </a:p>
        </p:txBody>
      </p:sp>
      <p:sp>
        <p:nvSpPr>
          <p:cNvPr id="7" name="Slide Number Placeholder 6"/>
          <p:cNvSpPr>
            <a:spLocks noGrp="1"/>
          </p:cNvSpPr>
          <p:nvPr>
            <p:ph type="sldNum" sz="quarter" idx="12"/>
          </p:nvPr>
        </p:nvSpPr>
        <p:spPr>
          <a:xfrm>
            <a:off x="146304" y="6208776"/>
            <a:ext cx="457200" cy="457200"/>
          </a:xfrm>
        </p:spPr>
        <p:txBody>
          <a:bodyPr/>
          <a:lstStyle/>
          <a:p>
            <a:fld id="{7163CFD8-A5F6-4C37-8F30-1276A43DF660}" type="slidenum">
              <a:rPr lang="en-GB" smtClean="0"/>
              <a:t>‹#›</a:t>
            </a:fld>
            <a:endParaRPr lang="en-GB"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D3A4E3A-6944-4089-A54B-946B335F5FF0}" type="datetimeFigureOut">
              <a:rPr lang="en-GB" smtClean="0"/>
              <a:t>09/03/2017</a:t>
            </a:fld>
            <a:endParaRPr lang="en-GB"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GB"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163CFD8-A5F6-4C37-8F30-1276A43DF660}"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park.apache.org/docs/latest/api/"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44008" y="5661248"/>
            <a:ext cx="4280520" cy="910952"/>
          </a:xfrm>
        </p:spPr>
        <p:txBody>
          <a:bodyPr/>
          <a:lstStyle/>
          <a:p>
            <a:r>
              <a:rPr lang="en-GB" dirty="0" smtClean="0">
                <a:solidFill>
                  <a:srgbClr val="0070C0"/>
                </a:solidFill>
                <a:latin typeface="Georgia" panose="02040502050405020303" pitchFamily="18" charset="0"/>
              </a:rPr>
              <a:t>Amarnath Kallam</a:t>
            </a:r>
            <a:endParaRPr lang="en-GB" dirty="0">
              <a:solidFill>
                <a:srgbClr val="0070C0"/>
              </a:solidFill>
              <a:latin typeface="Georgia" panose="02040502050405020303" pitchFamily="18" charset="0"/>
            </a:endParaRPr>
          </a:p>
        </p:txBody>
      </p:sp>
      <p:sp>
        <p:nvSpPr>
          <p:cNvPr id="2" name="Title 1"/>
          <p:cNvSpPr>
            <a:spLocks noGrp="1"/>
          </p:cNvSpPr>
          <p:nvPr>
            <p:ph type="ctrTitle"/>
          </p:nvPr>
        </p:nvSpPr>
        <p:spPr/>
        <p:txBody>
          <a:bodyPr>
            <a:normAutofit/>
          </a:bodyPr>
          <a:lstStyle/>
          <a:p>
            <a:r>
              <a:rPr lang="en-GB" sz="3600" dirty="0" smtClean="0">
                <a:latin typeface="Georgia" panose="02040502050405020303" pitchFamily="18" charset="0"/>
              </a:rPr>
              <a:t>SPARK  - BASICS &amp; DEEPDIVE </a:t>
            </a:r>
            <a:endParaRPr lang="en-GB" sz="3600" dirty="0">
              <a:latin typeface="Georgia" panose="02040502050405020303" pitchFamily="18" charset="0"/>
            </a:endParaRPr>
          </a:p>
        </p:txBody>
      </p:sp>
    </p:spTree>
    <p:extLst>
      <p:ext uri="{BB962C8B-B14F-4D97-AF65-F5344CB8AC3E}">
        <p14:creationId xmlns:p14="http://schemas.microsoft.com/office/powerpoint/2010/main" val="3181737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507288" cy="1152128"/>
          </a:xfrm>
        </p:spPr>
        <p:txBody>
          <a:bodyPr>
            <a:normAutofit fontScale="90000"/>
          </a:bodyPr>
          <a:lstStyle/>
          <a:p>
            <a:r>
              <a:rPr lang="en-GB" sz="2800" u="sng" dirty="0">
                <a:solidFill>
                  <a:schemeClr val="tx1"/>
                </a:solidFill>
                <a:latin typeface="Georgia" panose="02040502050405020303" pitchFamily="18" charset="0"/>
                <a:ea typeface="+mn-ea"/>
                <a:cs typeface="+mn-cs"/>
              </a:rPr>
              <a:t>Resilient Distributed Datasets (RDDs)</a:t>
            </a:r>
            <a:r>
              <a:rPr lang="en-GB" b="1" dirty="0"/>
              <a:t/>
            </a:r>
            <a:br>
              <a:rPr lang="en-GB" b="1" dirty="0"/>
            </a:br>
            <a:endParaRPr lang="en-GB" dirty="0"/>
          </a:p>
        </p:txBody>
      </p:sp>
      <p:sp>
        <p:nvSpPr>
          <p:cNvPr id="3" name="Content Placeholder 2"/>
          <p:cNvSpPr>
            <a:spLocks noGrp="1"/>
          </p:cNvSpPr>
          <p:nvPr>
            <p:ph sz="quarter" idx="1"/>
          </p:nvPr>
        </p:nvSpPr>
        <p:spPr>
          <a:xfrm>
            <a:off x="179512" y="836712"/>
            <a:ext cx="8784976" cy="5832648"/>
          </a:xfrm>
        </p:spPr>
        <p:txBody>
          <a:bodyPr>
            <a:normAutofit/>
          </a:bodyPr>
          <a:lstStyle/>
          <a:p>
            <a:r>
              <a:rPr lang="en-GB" sz="2400" dirty="0" smtClean="0">
                <a:latin typeface="Georgia" panose="02040502050405020303" pitchFamily="18" charset="0"/>
              </a:rPr>
              <a:t>The </a:t>
            </a:r>
            <a:r>
              <a:rPr lang="en-GB" sz="2400" dirty="0">
                <a:latin typeface="Georgia" panose="02040502050405020303" pitchFamily="18" charset="0"/>
              </a:rPr>
              <a:t>Resilient Distributed Dataset (RDD) is an </a:t>
            </a:r>
            <a:r>
              <a:rPr lang="en-GB" sz="2400" i="1" u="sng" dirty="0">
                <a:latin typeface="Georgia" panose="02040502050405020303" pitchFamily="18" charset="0"/>
              </a:rPr>
              <a:t>immutable, distributed, and resilient </a:t>
            </a:r>
            <a:r>
              <a:rPr lang="en-GB" sz="2400" u="sng" dirty="0">
                <a:latin typeface="Georgia" panose="02040502050405020303" pitchFamily="18" charset="0"/>
              </a:rPr>
              <a:t>collection of elements that can be operated on in parallel</a:t>
            </a:r>
            <a:r>
              <a:rPr lang="en-GB" sz="2400" dirty="0">
                <a:latin typeface="Georgia" panose="02040502050405020303" pitchFamily="18" charset="0"/>
              </a:rPr>
              <a:t>. </a:t>
            </a:r>
          </a:p>
          <a:p>
            <a:r>
              <a:rPr lang="en-GB" sz="2400" dirty="0">
                <a:latin typeface="Georgia" panose="02040502050405020303" pitchFamily="18" charset="0"/>
              </a:rPr>
              <a:t>An RDD is composed of one or more partitions that can be distributed across nodes in the cluster. These partitions are immutable, meaning when changes occur, new RDDs are created rather than having those changes written to existing RDDs. </a:t>
            </a:r>
            <a:endParaRPr lang="en-GB" sz="2400" dirty="0" smtClean="0">
              <a:latin typeface="Georgia" panose="02040502050405020303" pitchFamily="18" charset="0"/>
            </a:endParaRPr>
          </a:p>
          <a:p>
            <a:r>
              <a:rPr lang="en-GB" sz="2400" dirty="0" smtClean="0">
                <a:latin typeface="Georgia" panose="02040502050405020303" pitchFamily="18" charset="0"/>
              </a:rPr>
              <a:t>They </a:t>
            </a:r>
            <a:r>
              <a:rPr lang="en-GB" sz="2400" dirty="0">
                <a:latin typeface="Georgia" panose="02040502050405020303" pitchFamily="18" charset="0"/>
              </a:rPr>
              <a:t>are also resilient, meaning if an RDD partition fails, it can be recreated on another node. </a:t>
            </a:r>
          </a:p>
          <a:p>
            <a:r>
              <a:rPr lang="en-GB" sz="2400" dirty="0">
                <a:latin typeface="Georgia" panose="02040502050405020303" pitchFamily="18" charset="0"/>
              </a:rPr>
              <a:t>For HDFS files, the RDD partitions will be aligned with the file’s blocks to maximize parallelism and other HDP infrastructure benefits.</a:t>
            </a:r>
          </a:p>
          <a:p>
            <a:endParaRPr lang="en-GB" dirty="0"/>
          </a:p>
        </p:txBody>
      </p:sp>
    </p:spTree>
    <p:extLst>
      <p:ext uri="{BB962C8B-B14F-4D97-AF65-F5344CB8AC3E}">
        <p14:creationId xmlns:p14="http://schemas.microsoft.com/office/powerpoint/2010/main" val="41426352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99392"/>
            <a:ext cx="8280920" cy="864096"/>
          </a:xfrm>
        </p:spPr>
        <p:txBody>
          <a:bodyPr>
            <a:normAutofit/>
          </a:bodyPr>
          <a:lstStyle/>
          <a:p>
            <a:r>
              <a:rPr lang="en-GB" sz="2600" b="1" u="sng" dirty="0">
                <a:solidFill>
                  <a:schemeClr val="tx1"/>
                </a:solidFill>
                <a:latin typeface="Georgia" panose="02040502050405020303" pitchFamily="18" charset="0"/>
                <a:ea typeface="+mn-ea"/>
                <a:cs typeface="+mn-cs"/>
              </a:rPr>
              <a:t>Narrow </a:t>
            </a:r>
            <a:r>
              <a:rPr lang="en-GB" sz="2600" b="1" u="sng" dirty="0" smtClean="0">
                <a:solidFill>
                  <a:schemeClr val="tx1"/>
                </a:solidFill>
                <a:latin typeface="Georgia" panose="02040502050405020303" pitchFamily="18" charset="0"/>
                <a:ea typeface="+mn-ea"/>
                <a:cs typeface="+mn-cs"/>
              </a:rPr>
              <a:t>Dependencies/Operations :- </a:t>
            </a:r>
            <a:endParaRPr lang="en-GB" sz="2600" b="1" u="sng" dirty="0">
              <a:solidFill>
                <a:schemeClr val="tx1"/>
              </a:solidFill>
              <a:latin typeface="Georgia" panose="02040502050405020303" pitchFamily="18" charset="0"/>
              <a:ea typeface="+mn-ea"/>
              <a:cs typeface="+mn-cs"/>
            </a:endParaRPr>
          </a:p>
        </p:txBody>
      </p:sp>
      <p:sp>
        <p:nvSpPr>
          <p:cNvPr id="3" name="Content Placeholder 2"/>
          <p:cNvSpPr>
            <a:spLocks noGrp="1"/>
          </p:cNvSpPr>
          <p:nvPr>
            <p:ph sz="quarter" idx="1"/>
          </p:nvPr>
        </p:nvSpPr>
        <p:spPr>
          <a:xfrm>
            <a:off x="107504" y="836712"/>
            <a:ext cx="8928992" cy="5688632"/>
          </a:xfrm>
        </p:spPr>
        <p:txBody>
          <a:bodyPr>
            <a:normAutofit fontScale="85000" lnSpcReduction="10000"/>
          </a:bodyPr>
          <a:lstStyle/>
          <a:p>
            <a:r>
              <a:rPr lang="en-GB" dirty="0">
                <a:latin typeface="Georgia" panose="02040502050405020303" pitchFamily="18" charset="0"/>
              </a:rPr>
              <a:t>Narrow operations can be </a:t>
            </a:r>
            <a:r>
              <a:rPr lang="en-GB" u="sng" dirty="0">
                <a:latin typeface="Georgia" panose="02040502050405020303" pitchFamily="18" charset="0"/>
              </a:rPr>
              <a:t>executed locally and do not depend on any outside the current element</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Examples </a:t>
            </a:r>
            <a:r>
              <a:rPr lang="en-GB" dirty="0">
                <a:latin typeface="Georgia" panose="02040502050405020303" pitchFamily="18" charset="0"/>
              </a:rPr>
              <a:t>of narrow operations are </a:t>
            </a:r>
            <a:r>
              <a:rPr lang="en-GB" u="sng" dirty="0">
                <a:latin typeface="Georgia" panose="02040502050405020303" pitchFamily="18" charset="0"/>
              </a:rPr>
              <a:t>map(), flatMap(), union(), and filter</a:t>
            </a:r>
            <a:r>
              <a:rPr lang="en-GB" u="sng" dirty="0" smtClean="0">
                <a:latin typeface="Georgia" panose="02040502050405020303" pitchFamily="18" charset="0"/>
              </a:rPr>
              <a:t>().</a:t>
            </a:r>
          </a:p>
          <a:p>
            <a:pPr marL="0" indent="0">
              <a:buNone/>
            </a:pPr>
            <a:r>
              <a:rPr lang="en-GB" dirty="0">
                <a:latin typeface="Georgia" panose="02040502050405020303" pitchFamily="18" charset="0"/>
              </a:rPr>
              <a:t>Narrow Dependencies/Operations with map(), flatMap() or filter()</a:t>
            </a:r>
            <a:endParaRPr lang="en-GB" dirty="0">
              <a:latin typeface="Georgia" panose="02040502050405020303" pitchFamily="18" charset="0"/>
            </a:endParaRPr>
          </a:p>
          <a:p>
            <a:pPr marL="0" indent="0">
              <a:buNone/>
            </a:pPr>
            <a:endParaRPr lang="en-GB" u="sng" dirty="0" smtClean="0">
              <a:latin typeface="Georgia" panose="02040502050405020303" pitchFamily="18" charset="0"/>
            </a:endParaRPr>
          </a:p>
          <a:p>
            <a:endParaRPr lang="en-GB" u="sng" dirty="0">
              <a:latin typeface="Georgia" panose="02040502050405020303" pitchFamily="18" charset="0"/>
            </a:endParaRPr>
          </a:p>
          <a:p>
            <a:endParaRPr lang="en-GB" u="sng" dirty="0" smtClean="0">
              <a:latin typeface="Georgia" panose="02040502050405020303" pitchFamily="18" charset="0"/>
            </a:endParaRPr>
          </a:p>
          <a:p>
            <a:endParaRPr lang="en-GB" dirty="0" smtClean="0">
              <a:latin typeface="Georgia" panose="02040502050405020303" pitchFamily="18" charset="0"/>
            </a:endParaRPr>
          </a:p>
          <a:p>
            <a:r>
              <a:rPr lang="en-GB" dirty="0" smtClean="0">
                <a:latin typeface="Georgia" panose="02040502050405020303" pitchFamily="18" charset="0"/>
              </a:rPr>
              <a:t>As </a:t>
            </a:r>
            <a:r>
              <a:rPr lang="en-GB" dirty="0">
                <a:latin typeface="Georgia" panose="02040502050405020303" pitchFamily="18" charset="0"/>
              </a:rPr>
              <a:t>visible in the picture above, </a:t>
            </a:r>
            <a:r>
              <a:rPr lang="en-GB" u="sng" dirty="0">
                <a:latin typeface="Georgia" panose="02040502050405020303" pitchFamily="18" charset="0"/>
              </a:rPr>
              <a:t>there are </a:t>
            </a:r>
            <a:r>
              <a:rPr lang="en-GB" u="sng" dirty="0" smtClean="0">
                <a:latin typeface="Georgia" panose="02040502050405020303" pitchFamily="18" charset="0"/>
              </a:rPr>
              <a:t>no interdependencies </a:t>
            </a:r>
            <a:r>
              <a:rPr lang="en-GB" u="sng" dirty="0">
                <a:latin typeface="Georgia" panose="02040502050405020303" pitchFamily="18" charset="0"/>
              </a:rPr>
              <a:t>between partitions. </a:t>
            </a:r>
            <a:endParaRPr lang="en-GB" u="sng" dirty="0" smtClean="0">
              <a:latin typeface="Georgia" panose="02040502050405020303" pitchFamily="18" charset="0"/>
            </a:endParaRPr>
          </a:p>
          <a:p>
            <a:r>
              <a:rPr lang="en-GB" u="sng" dirty="0">
                <a:latin typeface="Georgia" panose="02040502050405020303" pitchFamily="18" charset="0"/>
              </a:rPr>
              <a:t>Transformations maintain the partitioning of the largest parent RDD for the operation</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For </a:t>
            </a:r>
            <a:r>
              <a:rPr lang="en-GB" dirty="0">
                <a:latin typeface="Georgia" panose="02040502050405020303" pitchFamily="18" charset="0"/>
              </a:rPr>
              <a:t>single parent RDD transformations, including filter(), flatMap(), and map(), the resulting RDD has the same number of partitions as the parent RDD</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564904"/>
            <a:ext cx="7776864" cy="1387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42469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856984" cy="6408712"/>
          </a:xfrm>
        </p:spPr>
        <p:txBody>
          <a:bodyPr/>
          <a:lstStyle/>
          <a:p>
            <a:r>
              <a:rPr lang="en-GB" dirty="0">
                <a:latin typeface="Georgia" panose="02040502050405020303" pitchFamily="18" charset="0"/>
              </a:rPr>
              <a:t>For combining transformations such as union(), the </a:t>
            </a:r>
            <a:r>
              <a:rPr lang="en-GB" u="sng" dirty="0">
                <a:latin typeface="Georgia" panose="02040502050405020303" pitchFamily="18" charset="0"/>
              </a:rPr>
              <a:t>number of resulting partitions will be equal to the total number of partitions from the parent </a:t>
            </a:r>
            <a:r>
              <a:rPr lang="en-GB" u="sng" dirty="0" smtClean="0">
                <a:latin typeface="Georgia" panose="02040502050405020303" pitchFamily="18" charset="0"/>
              </a:rPr>
              <a:t>RDDs</a:t>
            </a:r>
          </a:p>
          <a:p>
            <a:endParaRPr lang="en-GB" u="sng" dirty="0">
              <a:latin typeface="Georgia" panose="02040502050405020303" pitchFamily="18" charset="0"/>
            </a:endParaRPr>
          </a:p>
          <a:p>
            <a:endParaRPr lang="en-GB" u="sng" dirty="0" smtClean="0">
              <a:latin typeface="Georgia" panose="02040502050405020303" pitchFamily="18" charset="0"/>
            </a:endParaRPr>
          </a:p>
          <a:p>
            <a:endParaRPr lang="en-GB" u="sng" dirty="0">
              <a:latin typeface="Georgia" panose="02040502050405020303" pitchFamily="18" charset="0"/>
            </a:endParaRPr>
          </a:p>
          <a:p>
            <a:endParaRPr lang="en-GB" u="sng" dirty="0" smtClean="0">
              <a:latin typeface="Georgia" panose="02040502050405020303" pitchFamily="18" charset="0"/>
            </a:endParaRPr>
          </a:p>
          <a:p>
            <a:pPr marL="0" indent="0">
              <a:buNone/>
            </a:pPr>
            <a:r>
              <a:rPr lang="en-GB" dirty="0" smtClean="0">
                <a:latin typeface="Georgia" panose="02040502050405020303" pitchFamily="18" charset="0"/>
              </a:rPr>
              <a:t>Narrow </a:t>
            </a:r>
            <a:r>
              <a:rPr lang="en-GB" dirty="0">
                <a:latin typeface="Georgia" panose="02040502050405020303" pitchFamily="18" charset="0"/>
              </a:rPr>
              <a:t>Dependencies/Operations with union</a:t>
            </a:r>
            <a:r>
              <a:rPr lang="en-GB" dirty="0" smtClean="0">
                <a:latin typeface="Georgia" panose="02040502050405020303" pitchFamily="18" charset="0"/>
              </a:rPr>
              <a:t>()</a:t>
            </a:r>
          </a:p>
          <a:p>
            <a:pPr marL="0" indent="0">
              <a:buNone/>
            </a:pPr>
            <a:endParaRPr lang="en-GB" dirty="0">
              <a:latin typeface="Georgia" panose="02040502050405020303" pitchFamily="18" charset="0"/>
            </a:endParaRPr>
          </a:p>
          <a:p>
            <a:pPr marL="0" indent="0">
              <a:buNone/>
            </a:pPr>
            <a:r>
              <a:rPr lang="en-GB" u="sng" dirty="0">
                <a:latin typeface="Georgia" panose="02040502050405020303" pitchFamily="18" charset="0"/>
              </a:rPr>
              <a:t>Transformations maintain the partitioning of the largest parent RDD for the operation</a:t>
            </a:r>
            <a:r>
              <a:rPr lang="en-GB" dirty="0">
                <a:latin typeface="Georgia" panose="02040502050405020303" pitchFamily="18" charset="0"/>
              </a:rPr>
              <a:t>. </a:t>
            </a:r>
            <a:endParaRPr lang="en-GB" dirty="0" smtClean="0">
              <a:latin typeface="Georgia" panose="02040502050405020303" pitchFamily="18" charset="0"/>
            </a:endParaRPr>
          </a:p>
          <a:p>
            <a:pPr marL="0" indent="0">
              <a:buNone/>
            </a:pPr>
            <a:r>
              <a:rPr lang="en-GB" dirty="0" smtClean="0">
                <a:latin typeface="Georgia" panose="02040502050405020303" pitchFamily="18" charset="0"/>
              </a:rPr>
              <a:t>For </a:t>
            </a:r>
            <a:r>
              <a:rPr lang="en-GB" dirty="0">
                <a:latin typeface="Georgia" panose="02040502050405020303" pitchFamily="18" charset="0"/>
              </a:rPr>
              <a:t>single parent RDD transformations, including filter(), flatMap(), and map(), </a:t>
            </a:r>
            <a:r>
              <a:rPr lang="en-GB" u="sng" dirty="0">
                <a:latin typeface="Georgia" panose="02040502050405020303" pitchFamily="18" charset="0"/>
              </a:rPr>
              <a:t>the resulting RDD has the same number of partitions as the parent RDD</a:t>
            </a:r>
            <a:r>
              <a:rPr lang="en-GB" dirty="0">
                <a:latin typeface="Georgia" panose="02040502050405020303" pitchFamily="18" charset="0"/>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84784"/>
            <a:ext cx="8856984"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043854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928992" cy="6480720"/>
          </a:xfrm>
        </p:spPr>
        <p:txBody>
          <a:bodyPr>
            <a:normAutofit fontScale="92500" lnSpcReduction="10000"/>
          </a:bodyPr>
          <a:lstStyle/>
          <a:p>
            <a:pPr marL="0" indent="0">
              <a:buNone/>
            </a:pPr>
            <a:r>
              <a:rPr lang="en-GB" b="1" u="sng" dirty="0">
                <a:latin typeface="Georgia" panose="02040502050405020303" pitchFamily="18" charset="0"/>
              </a:rPr>
              <a:t>Wide </a:t>
            </a:r>
            <a:r>
              <a:rPr lang="en-GB" b="1" u="sng" dirty="0" smtClean="0">
                <a:latin typeface="Georgia" panose="02040502050405020303" pitchFamily="18" charset="0"/>
              </a:rPr>
              <a:t>Dependencies/Operations :- </a:t>
            </a:r>
            <a:endParaRPr lang="en-GB" b="1" u="sng" dirty="0">
              <a:latin typeface="Georgia" panose="02040502050405020303" pitchFamily="18" charset="0"/>
            </a:endParaRPr>
          </a:p>
          <a:p>
            <a:r>
              <a:rPr lang="en-GB" dirty="0">
                <a:latin typeface="Georgia" panose="02040502050405020303" pitchFamily="18" charset="0"/>
              </a:rPr>
              <a:t>Wide operations occur when </a:t>
            </a:r>
            <a:r>
              <a:rPr lang="en-GB" u="sng" dirty="0">
                <a:latin typeface="Georgia" panose="02040502050405020303" pitchFamily="18" charset="0"/>
              </a:rPr>
              <a:t>shuffling of data is required</a:t>
            </a:r>
            <a:r>
              <a:rPr lang="en-GB" dirty="0">
                <a:latin typeface="Georgia" panose="02040502050405020303" pitchFamily="18" charset="0"/>
              </a:rPr>
              <a:t>. Examples of wide operations are </a:t>
            </a:r>
            <a:r>
              <a:rPr lang="en-GB" u="sng" dirty="0">
                <a:latin typeface="Georgia" panose="02040502050405020303" pitchFamily="18" charset="0"/>
              </a:rPr>
              <a:t>reduceByKey(), groupByKey(), repartition(), and join</a:t>
            </a:r>
            <a:r>
              <a:rPr lang="en-GB" u="sng" dirty="0" smtClean="0">
                <a:latin typeface="Georgia" panose="02040502050405020303" pitchFamily="18" charset="0"/>
              </a:rPr>
              <a:t>()</a:t>
            </a:r>
          </a:p>
          <a:p>
            <a:endParaRPr lang="en-GB" u="sng" dirty="0">
              <a:latin typeface="Georgia" panose="02040502050405020303" pitchFamily="18" charset="0"/>
            </a:endParaRPr>
          </a:p>
          <a:p>
            <a:endParaRPr lang="en-GB" u="sng" dirty="0" smtClean="0">
              <a:latin typeface="Georgia" panose="02040502050405020303" pitchFamily="18" charset="0"/>
            </a:endParaRPr>
          </a:p>
          <a:p>
            <a:endParaRPr lang="en-GB" u="sng" dirty="0">
              <a:latin typeface="Georgia" panose="02040502050405020303" pitchFamily="18" charset="0"/>
            </a:endParaRPr>
          </a:p>
          <a:p>
            <a:endParaRPr lang="en-GB" u="sng" dirty="0" smtClean="0">
              <a:latin typeface="Georgia" panose="02040502050405020303" pitchFamily="18" charset="0"/>
            </a:endParaRPr>
          </a:p>
          <a:p>
            <a:endParaRPr lang="en-GB" u="sng" dirty="0">
              <a:latin typeface="Georgia" panose="02040502050405020303" pitchFamily="18" charset="0"/>
            </a:endParaRPr>
          </a:p>
          <a:p>
            <a:endParaRPr lang="en-GB" u="sng" dirty="0" smtClean="0">
              <a:latin typeface="Georgia" panose="02040502050405020303" pitchFamily="18" charset="0"/>
            </a:endParaRPr>
          </a:p>
          <a:p>
            <a:endParaRPr lang="en-GB" dirty="0" smtClean="0">
              <a:latin typeface="Georgia" panose="02040502050405020303" pitchFamily="18" charset="0"/>
            </a:endParaRPr>
          </a:p>
          <a:p>
            <a:r>
              <a:rPr lang="en-GB" dirty="0" smtClean="0">
                <a:latin typeface="Georgia" panose="02040502050405020303" pitchFamily="18" charset="0"/>
              </a:rPr>
              <a:t>Note </a:t>
            </a:r>
            <a:r>
              <a:rPr lang="en-GB" dirty="0">
                <a:latin typeface="Georgia" panose="02040502050405020303" pitchFamily="18" charset="0"/>
              </a:rPr>
              <a:t>that the child partitions are dependent on more than one parent partition. </a:t>
            </a:r>
            <a:endParaRPr lang="en-GB" dirty="0" smtClean="0">
              <a:latin typeface="Georgia" panose="02040502050405020303" pitchFamily="18" charset="0"/>
            </a:endParaRPr>
          </a:p>
          <a:p>
            <a:r>
              <a:rPr lang="en-GB" dirty="0" smtClean="0">
                <a:latin typeface="Georgia" panose="02040502050405020303" pitchFamily="18" charset="0"/>
              </a:rPr>
              <a:t>This </a:t>
            </a:r>
            <a:r>
              <a:rPr lang="en-GB" dirty="0">
                <a:latin typeface="Georgia" panose="02040502050405020303" pitchFamily="18" charset="0"/>
              </a:rPr>
              <a:t>should help explain why wide operations separate stages</a:t>
            </a:r>
            <a:r>
              <a:rPr lang="en-GB" dirty="0" smtClean="0">
                <a:latin typeface="Georgia" panose="02040502050405020303" pitchFamily="18" charset="0"/>
              </a:rPr>
              <a:t>.</a:t>
            </a:r>
          </a:p>
          <a:p>
            <a:r>
              <a:rPr lang="en-GB" dirty="0" smtClean="0">
                <a:latin typeface="Georgia" panose="02040502050405020303" pitchFamily="18" charset="0"/>
              </a:rPr>
              <a:t> </a:t>
            </a:r>
            <a:r>
              <a:rPr lang="en-GB" u="sng" dirty="0">
                <a:latin typeface="Georgia" panose="02040502050405020303" pitchFamily="18" charset="0"/>
              </a:rPr>
              <a:t>The child RDD cannot exist completely unless all the data from the parent partitions have finished processing</a:t>
            </a:r>
          </a:p>
          <a:p>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928813"/>
            <a:ext cx="8784976" cy="2508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30085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964488" cy="6480720"/>
          </a:xfrm>
        </p:spPr>
        <p:txBody>
          <a:bodyPr/>
          <a:lstStyle/>
          <a:p>
            <a:r>
              <a:rPr lang="en-GB" dirty="0">
                <a:latin typeface="Georgia" panose="02040502050405020303" pitchFamily="18" charset="0"/>
              </a:rPr>
              <a:t>The example in the image shows the four RDD1 partitions reducing to a single RDD2 partition, but in reality multiple RDD2 partitions would have been generated, each one pulling a different subset of data from each of the RDD1 partitions. </a:t>
            </a:r>
            <a:endParaRPr lang="en-GB" dirty="0" smtClean="0">
              <a:latin typeface="Georgia" panose="02040502050405020303" pitchFamily="18" charset="0"/>
            </a:endParaRPr>
          </a:p>
          <a:p>
            <a:r>
              <a:rPr lang="en-GB" dirty="0" smtClean="0">
                <a:latin typeface="Georgia" panose="02040502050405020303" pitchFamily="18" charset="0"/>
              </a:rPr>
              <a:t>The </a:t>
            </a:r>
            <a:r>
              <a:rPr lang="en-GB" dirty="0">
                <a:latin typeface="Georgia" panose="02040502050405020303" pitchFamily="18" charset="0"/>
              </a:rPr>
              <a:t>diagram shows the logical combination rather than a physical result</a:t>
            </a:r>
            <a:r>
              <a:rPr lang="en-GB" dirty="0" smtClean="0">
                <a:latin typeface="Georgia" panose="02040502050405020303" pitchFamily="18" charset="0"/>
              </a:rPr>
              <a:t>.</a:t>
            </a:r>
          </a:p>
          <a:p>
            <a:r>
              <a:rPr lang="en-GB" u="sng" dirty="0">
                <a:latin typeface="Georgia" panose="02040502050405020303" pitchFamily="18" charset="0"/>
              </a:rPr>
              <a:t>All shuffle-based operations’ outputs use the number of partitions that are present in the parent with the largest number of partitions</a:t>
            </a:r>
            <a:r>
              <a:rPr lang="en-GB" dirty="0" smtClean="0">
                <a:latin typeface="Georgia" panose="02040502050405020303" pitchFamily="18" charset="0"/>
              </a:rPr>
              <a:t>.</a:t>
            </a:r>
          </a:p>
          <a:p>
            <a:r>
              <a:rPr lang="en-GB" dirty="0">
                <a:latin typeface="Georgia" panose="02040502050405020303" pitchFamily="18" charset="0"/>
              </a:rPr>
              <a:t>In the diagram above this would </a:t>
            </a:r>
            <a:r>
              <a:rPr lang="en-GB" u="sng" dirty="0">
                <a:latin typeface="Georgia" panose="02040502050405020303" pitchFamily="18" charset="0"/>
              </a:rPr>
              <a:t>have resulted in RDD2 being spread across four partitions</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Again</a:t>
            </a:r>
            <a:r>
              <a:rPr lang="en-GB" dirty="0">
                <a:latin typeface="Georgia" panose="02040502050405020303" pitchFamily="18" charset="0"/>
              </a:rPr>
              <a:t>, it was shown as a single partition to help visualize what is happening and to prevent an overly complicated diagram</a:t>
            </a:r>
          </a:p>
        </p:txBody>
      </p:sp>
    </p:spTree>
    <p:extLst>
      <p:ext uri="{BB962C8B-B14F-4D97-AF65-F5344CB8AC3E}">
        <p14:creationId xmlns:p14="http://schemas.microsoft.com/office/powerpoint/2010/main" val="42695263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9036496" cy="6480720"/>
          </a:xfrm>
        </p:spPr>
        <p:txBody>
          <a:bodyPr/>
          <a:lstStyle/>
          <a:p>
            <a:r>
              <a:rPr lang="en-GB" u="sng" dirty="0">
                <a:latin typeface="Georgia" panose="02040502050405020303" pitchFamily="18" charset="0"/>
              </a:rPr>
              <a:t>The developer can specify the number of partitions the transformation will use, instead of defaulting to the larger parent. </a:t>
            </a:r>
            <a:endParaRPr lang="en-GB" u="sng" dirty="0" smtClean="0">
              <a:latin typeface="Georgia" panose="02040502050405020303" pitchFamily="18" charset="0"/>
            </a:endParaRPr>
          </a:p>
          <a:p>
            <a:r>
              <a:rPr lang="en-GB" dirty="0" smtClean="0">
                <a:latin typeface="Georgia" panose="02040502050405020303" pitchFamily="18" charset="0"/>
              </a:rPr>
              <a:t>This </a:t>
            </a:r>
            <a:r>
              <a:rPr lang="en-GB" dirty="0">
                <a:latin typeface="Georgia" panose="02040502050405020303" pitchFamily="18" charset="0"/>
              </a:rPr>
              <a:t>is shown by passing a </a:t>
            </a:r>
            <a:r>
              <a:rPr lang="en-GB" b="1" u="sng" dirty="0">
                <a:latin typeface="Georgia" panose="02040502050405020303" pitchFamily="18" charset="0"/>
              </a:rPr>
              <a:t>numPartitions</a:t>
            </a:r>
            <a:r>
              <a:rPr lang="en-GB" dirty="0">
                <a:latin typeface="Georgia" panose="02040502050405020303" pitchFamily="18" charset="0"/>
              </a:rPr>
              <a:t> as an optional parameter, as shown in the following two versions of the same operation</a:t>
            </a:r>
            <a:r>
              <a:rPr lang="en-GB" dirty="0" smtClean="0">
                <a:latin typeface="Georgia" panose="02040502050405020303" pitchFamily="18" charset="0"/>
              </a:rPr>
              <a:t>.</a:t>
            </a:r>
          </a:p>
          <a:p>
            <a:endParaRPr lang="en-GB" dirty="0">
              <a:latin typeface="Georgia" panose="02040502050405020303" pitchFamily="18" charset="0"/>
            </a:endParaRPr>
          </a:p>
          <a:p>
            <a:pPr marL="0" indent="0">
              <a:buNone/>
            </a:pPr>
            <a:r>
              <a:rPr lang="en-GB" dirty="0">
                <a:solidFill>
                  <a:srgbClr val="0070C0"/>
                </a:solidFill>
                <a:latin typeface="Georgia" panose="02040502050405020303" pitchFamily="18" charset="0"/>
              </a:rPr>
              <a:t>reduceByKey(lambda c1,c2: c1+c2, numPartitions=4</a:t>
            </a:r>
            <a:r>
              <a:rPr lang="en-GB" dirty="0" smtClean="0">
                <a:solidFill>
                  <a:srgbClr val="0070C0"/>
                </a:solidFill>
                <a:latin typeface="Georgia" panose="02040502050405020303" pitchFamily="18" charset="0"/>
              </a:rPr>
              <a:t>)</a:t>
            </a:r>
          </a:p>
          <a:p>
            <a:pPr marL="0" indent="0">
              <a:buNone/>
            </a:pPr>
            <a:r>
              <a:rPr lang="en-GB" dirty="0">
                <a:solidFill>
                  <a:srgbClr val="0070C0"/>
                </a:solidFill>
                <a:latin typeface="Georgia" panose="02040502050405020303" pitchFamily="18" charset="0"/>
              </a:rPr>
              <a:t>reduceByKey(lambda c1,c2: c1+c2, 4</a:t>
            </a:r>
            <a:r>
              <a:rPr lang="en-GB" dirty="0" smtClean="0">
                <a:solidFill>
                  <a:srgbClr val="0070C0"/>
                </a:solidFill>
                <a:latin typeface="Georgia" panose="02040502050405020303" pitchFamily="18" charset="0"/>
              </a:rPr>
              <a:t>)</a:t>
            </a:r>
          </a:p>
          <a:p>
            <a:pPr marL="0" indent="0">
              <a:buNone/>
            </a:pPr>
            <a:endParaRPr lang="en-GB" dirty="0">
              <a:solidFill>
                <a:srgbClr val="0070C0"/>
              </a:solidFill>
              <a:latin typeface="Georgia" panose="02040502050405020303" pitchFamily="18" charset="0"/>
            </a:endParaRPr>
          </a:p>
        </p:txBody>
      </p:sp>
    </p:spTree>
    <p:extLst>
      <p:ext uri="{BB962C8B-B14F-4D97-AF65-F5344CB8AC3E}">
        <p14:creationId xmlns:p14="http://schemas.microsoft.com/office/powerpoint/2010/main" val="2006402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928992" cy="6552728"/>
          </a:xfrm>
        </p:spPr>
        <p:txBody>
          <a:bodyPr/>
          <a:lstStyle/>
          <a:p>
            <a:pPr marL="0" indent="0">
              <a:buNone/>
            </a:pPr>
            <a:r>
              <a:rPr lang="en-GB" b="1" u="sng" dirty="0">
                <a:latin typeface="Georgia" panose="02040502050405020303" pitchFamily="18" charset="0"/>
              </a:rPr>
              <a:t>Controlling </a:t>
            </a:r>
            <a:r>
              <a:rPr lang="en-GB" b="1" u="sng" dirty="0" smtClean="0">
                <a:latin typeface="Georgia" panose="02040502050405020303" pitchFamily="18" charset="0"/>
              </a:rPr>
              <a:t>Parallelism :- </a:t>
            </a:r>
          </a:p>
          <a:p>
            <a:r>
              <a:rPr lang="en-GB" dirty="0">
                <a:latin typeface="Georgia" panose="02040502050405020303" pitchFamily="18" charset="0"/>
              </a:rPr>
              <a:t>The </a:t>
            </a:r>
            <a:r>
              <a:rPr lang="en-GB" dirty="0">
                <a:latin typeface="Georgia" panose="02040502050405020303" pitchFamily="18" charset="0"/>
              </a:rPr>
              <a:t>following RDD transformations allow for partition-number changes</a:t>
            </a:r>
            <a:r>
              <a:rPr lang="en-GB" dirty="0">
                <a:latin typeface="Georgia" panose="02040502050405020303" pitchFamily="18" charset="0"/>
              </a:rPr>
              <a:t>:</a:t>
            </a:r>
          </a:p>
          <a:p>
            <a:pPr marL="0" indent="0">
              <a:buNone/>
            </a:pPr>
            <a:r>
              <a:rPr lang="en-GB" dirty="0" smtClean="0">
                <a:latin typeface="Georgia" panose="02040502050405020303" pitchFamily="18" charset="0"/>
              </a:rPr>
              <a:t>distinct</a:t>
            </a:r>
            <a:r>
              <a:rPr lang="en-GB" dirty="0">
                <a:latin typeface="Georgia" panose="02040502050405020303" pitchFamily="18" charset="0"/>
              </a:rPr>
              <a:t>(), groupByKey(), reduceByKey(), aggregateByKey(), sortByKey(), join(), </a:t>
            </a:r>
            <a:r>
              <a:rPr lang="en-GB" dirty="0" smtClean="0">
                <a:latin typeface="Georgia" panose="02040502050405020303" pitchFamily="18" charset="0"/>
              </a:rPr>
              <a:t>cogroup</a:t>
            </a:r>
            <a:r>
              <a:rPr lang="en-GB" dirty="0">
                <a:latin typeface="Georgia" panose="02040502050405020303" pitchFamily="18" charset="0"/>
              </a:rPr>
              <a:t>(), coalesce(), and repartition</a:t>
            </a:r>
            <a:r>
              <a:rPr lang="en-GB" dirty="0" smtClean="0">
                <a:latin typeface="Georgia" panose="02040502050405020303" pitchFamily="18" charset="0"/>
              </a:rPr>
              <a:t>().</a:t>
            </a:r>
          </a:p>
          <a:p>
            <a:r>
              <a:rPr lang="en-GB" dirty="0">
                <a:latin typeface="Georgia" panose="02040502050405020303" pitchFamily="18" charset="0"/>
              </a:rPr>
              <a:t>T</a:t>
            </a:r>
            <a:r>
              <a:rPr lang="en-GB" dirty="0">
                <a:latin typeface="Georgia" panose="02040502050405020303" pitchFamily="18" charset="0"/>
              </a:rPr>
              <a:t>he </a:t>
            </a:r>
            <a:r>
              <a:rPr lang="en-GB" dirty="0">
                <a:latin typeface="Georgia" panose="02040502050405020303" pitchFamily="18" charset="0"/>
              </a:rPr>
              <a:t>larger the number of partitions, the more parallelization the </a:t>
            </a:r>
            <a:r>
              <a:rPr lang="en-GB" dirty="0" smtClean="0">
                <a:latin typeface="Georgia" panose="02040502050405020303" pitchFamily="18" charset="0"/>
              </a:rPr>
              <a:t>application </a:t>
            </a:r>
            <a:r>
              <a:rPr lang="en-GB" dirty="0">
                <a:latin typeface="Georgia" panose="02040502050405020303" pitchFamily="18" charset="0"/>
              </a:rPr>
              <a:t>can </a:t>
            </a:r>
            <a:r>
              <a:rPr lang="en-GB" dirty="0" smtClean="0">
                <a:latin typeface="Georgia" panose="02040502050405020303" pitchFamily="18" charset="0"/>
              </a:rPr>
              <a:t>achieve.</a:t>
            </a:r>
          </a:p>
          <a:p>
            <a:r>
              <a:rPr lang="en-GB" dirty="0">
                <a:latin typeface="Georgia" panose="02040502050405020303" pitchFamily="18" charset="0"/>
              </a:rPr>
              <a:t>There are two operations for manually changing the partitions without using a shuffle-based transformation: </a:t>
            </a:r>
            <a:r>
              <a:rPr lang="en-GB" u="sng" dirty="0">
                <a:latin typeface="Georgia" panose="02040502050405020303" pitchFamily="18" charset="0"/>
              </a:rPr>
              <a:t>repartition() and coalesce(). </a:t>
            </a:r>
            <a:endParaRPr lang="en-GB" u="sng" dirty="0" smtClean="0">
              <a:latin typeface="Georgia" panose="02040502050405020303" pitchFamily="18" charset="0"/>
            </a:endParaRPr>
          </a:p>
          <a:p>
            <a:r>
              <a:rPr lang="en-GB" dirty="0">
                <a:latin typeface="Georgia" panose="02040502050405020303" pitchFamily="18" charset="0"/>
              </a:rPr>
              <a:t>A repartition() operation</a:t>
            </a:r>
            <a:r>
              <a:rPr lang="en-GB" u="sng" dirty="0">
                <a:latin typeface="Georgia" panose="02040502050405020303" pitchFamily="18" charset="0"/>
              </a:rPr>
              <a:t> will shuffle the entire dataset across the network</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A </a:t>
            </a:r>
            <a:r>
              <a:rPr lang="en-GB" dirty="0">
                <a:latin typeface="Georgia" panose="02040502050405020303" pitchFamily="18" charset="0"/>
              </a:rPr>
              <a:t>coalesce() </a:t>
            </a:r>
            <a:r>
              <a:rPr lang="en-GB" u="sng" dirty="0">
                <a:latin typeface="Georgia" panose="02040502050405020303" pitchFamily="18" charset="0"/>
              </a:rPr>
              <a:t>just shuffles the partitions that need to be moved</a:t>
            </a:r>
          </a:p>
        </p:txBody>
      </p:sp>
    </p:spTree>
    <p:extLst>
      <p:ext uri="{BB962C8B-B14F-4D97-AF65-F5344CB8AC3E}">
        <p14:creationId xmlns:p14="http://schemas.microsoft.com/office/powerpoint/2010/main" val="6456354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928992" cy="6408712"/>
          </a:xfrm>
        </p:spPr>
        <p:txBody>
          <a:bodyPr/>
          <a:lstStyle/>
          <a:p>
            <a:r>
              <a:rPr lang="en-GB" dirty="0">
                <a:latin typeface="Georgia" panose="02040502050405020303" pitchFamily="18" charset="0"/>
              </a:rPr>
              <a:t>Coalesce should only be used when reducing the number of </a:t>
            </a:r>
            <a:r>
              <a:rPr lang="en-GB" dirty="0" smtClean="0">
                <a:latin typeface="Georgia" panose="02040502050405020303" pitchFamily="18" charset="0"/>
              </a:rPr>
              <a:t>partitions :-</a:t>
            </a:r>
          </a:p>
          <a:p>
            <a:pPr marL="0" indent="0">
              <a:buNone/>
            </a:pPr>
            <a:r>
              <a:rPr lang="en-GB" dirty="0">
                <a:solidFill>
                  <a:srgbClr val="0070C0"/>
                </a:solidFill>
                <a:latin typeface="Georgia" panose="02040502050405020303" pitchFamily="18" charset="0"/>
              </a:rPr>
              <a:t>Use reparition() to change the number of partitions to 500</a:t>
            </a:r>
            <a:r>
              <a:rPr lang="en-GB" dirty="0">
                <a:latin typeface="Georgia" panose="02040502050405020303" pitchFamily="18" charset="0"/>
              </a:rPr>
              <a:t>:</a:t>
            </a:r>
            <a:br>
              <a:rPr lang="en-GB" dirty="0">
                <a:latin typeface="Georgia" panose="02040502050405020303" pitchFamily="18" charset="0"/>
              </a:rPr>
            </a:br>
            <a:r>
              <a:rPr lang="en-GB" u="sng" dirty="0">
                <a:latin typeface="Georgia" panose="02040502050405020303" pitchFamily="18" charset="0"/>
              </a:rPr>
              <a:t>rdd.repartition(500)</a:t>
            </a:r>
            <a:r>
              <a:rPr lang="en-GB" dirty="0">
                <a:latin typeface="Georgia" panose="02040502050405020303" pitchFamily="18" charset="0"/>
              </a:rPr>
              <a:t/>
            </a:r>
            <a:br>
              <a:rPr lang="en-GB" dirty="0">
                <a:latin typeface="Georgia" panose="02040502050405020303" pitchFamily="18" charset="0"/>
              </a:rPr>
            </a:br>
            <a:r>
              <a:rPr lang="en-GB" dirty="0">
                <a:latin typeface="Georgia" panose="02040502050405020303" pitchFamily="18" charset="0"/>
              </a:rPr>
              <a:t/>
            </a:r>
            <a:br>
              <a:rPr lang="en-GB" dirty="0">
                <a:latin typeface="Georgia" panose="02040502050405020303" pitchFamily="18" charset="0"/>
              </a:rPr>
            </a:br>
            <a:r>
              <a:rPr lang="en-GB" dirty="0">
                <a:solidFill>
                  <a:srgbClr val="0070C0"/>
                </a:solidFill>
                <a:latin typeface="Georgia" panose="02040502050405020303" pitchFamily="18" charset="0"/>
              </a:rPr>
              <a:t>Use coalesce() to reduce the number of partitions to 20:</a:t>
            </a:r>
            <a:r>
              <a:rPr lang="en-GB" dirty="0">
                <a:latin typeface="Georgia" panose="02040502050405020303" pitchFamily="18" charset="0"/>
              </a:rPr>
              <a:t/>
            </a:r>
            <a:br>
              <a:rPr lang="en-GB" dirty="0">
                <a:latin typeface="Georgia" panose="02040502050405020303" pitchFamily="18" charset="0"/>
              </a:rPr>
            </a:br>
            <a:r>
              <a:rPr lang="en-GB" u="sng" dirty="0">
                <a:latin typeface="Georgia" panose="02040502050405020303" pitchFamily="18" charset="0"/>
              </a:rPr>
              <a:t>rdd.coalesce(20</a:t>
            </a:r>
            <a:r>
              <a:rPr lang="en-GB" u="sng" dirty="0" smtClean="0">
                <a:latin typeface="Georgia" panose="02040502050405020303" pitchFamily="18" charset="0"/>
              </a:rPr>
              <a:t>)</a:t>
            </a:r>
          </a:p>
          <a:p>
            <a:pPr marL="0" indent="0">
              <a:buNone/>
            </a:pPr>
            <a:endParaRPr lang="en-GB" u="sng" dirty="0" smtClean="0">
              <a:latin typeface="Georgia" panose="02040502050405020303" pitchFamily="18" charset="0"/>
            </a:endParaRPr>
          </a:p>
          <a:p>
            <a:pPr marL="0" indent="0">
              <a:buNone/>
            </a:pPr>
            <a:r>
              <a:rPr lang="en-GB" b="1" u="sng" dirty="0">
                <a:latin typeface="Georgia" panose="02040502050405020303" pitchFamily="18" charset="0"/>
              </a:rPr>
              <a:t>Changing Parallelism During a </a:t>
            </a:r>
            <a:r>
              <a:rPr lang="en-GB" b="1" u="sng" dirty="0" smtClean="0">
                <a:latin typeface="Georgia" panose="02040502050405020303" pitchFamily="18" charset="0"/>
              </a:rPr>
              <a:t>Transformation :-</a:t>
            </a:r>
          </a:p>
          <a:p>
            <a:pPr marL="0" indent="0">
              <a:buNone/>
            </a:pPr>
            <a:endParaRPr lang="en-GB" b="1" u="sng" dirty="0">
              <a:latin typeface="Georgia" panose="02040502050405020303" pitchFamily="18" charset="0"/>
            </a:endParaRPr>
          </a:p>
          <a:p>
            <a:pPr marL="0" indent="0">
              <a:buNone/>
            </a:pPr>
            <a:r>
              <a:rPr lang="en-GB" dirty="0">
                <a:solidFill>
                  <a:srgbClr val="0070C0"/>
                </a:solidFill>
                <a:latin typeface="Georgia" panose="02040502050405020303" pitchFamily="18" charset="0"/>
              </a:rPr>
              <a:t>sc.textFile("statePopulations.csv").map(lambda line: line.split(",")).map(lambda rec: (rec[4],int(rec[5]))).reduceByKey(lambda c1,c2: c1+c2, numPartitions=2).collect</a:t>
            </a:r>
            <a:r>
              <a:rPr lang="en-GB" dirty="0" smtClean="0">
                <a:solidFill>
                  <a:srgbClr val="0070C0"/>
                </a:solidFill>
                <a:latin typeface="Georgia" panose="02040502050405020303" pitchFamily="18" charset="0"/>
              </a:rPr>
              <a:t>()</a:t>
            </a:r>
            <a:endParaRPr lang="en-GB" dirty="0">
              <a:solidFill>
                <a:srgbClr val="0070C0"/>
              </a:solidFill>
              <a:latin typeface="Georgia" panose="02040502050405020303" pitchFamily="18" charset="0"/>
            </a:endParaRPr>
          </a:p>
        </p:txBody>
      </p:sp>
    </p:spTree>
    <p:extLst>
      <p:ext uri="{BB962C8B-B14F-4D97-AF65-F5344CB8AC3E}">
        <p14:creationId xmlns:p14="http://schemas.microsoft.com/office/powerpoint/2010/main" val="19354477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39"/>
            <a:ext cx="8856984" cy="6408713"/>
          </a:xfrm>
        </p:spPr>
        <p:txBody>
          <a:bodyPr>
            <a:normAutofit lnSpcReduction="10000"/>
          </a:bodyPr>
          <a:lstStyle/>
          <a:p>
            <a:r>
              <a:rPr lang="en-GB" dirty="0">
                <a:latin typeface="Georgia" panose="02040502050405020303" pitchFamily="18" charset="0"/>
              </a:rPr>
              <a:t>The following series of diagrams is an example of what would be going on with </a:t>
            </a:r>
            <a:r>
              <a:rPr lang="en-GB" dirty="0" smtClean="0">
                <a:latin typeface="Georgia" panose="02040502050405020303" pitchFamily="18" charset="0"/>
              </a:rPr>
              <a:t>the </a:t>
            </a:r>
            <a:r>
              <a:rPr lang="en-GB" dirty="0">
                <a:latin typeface="Georgia" panose="02040502050405020303" pitchFamily="18" charset="0"/>
              </a:rPr>
              <a:t>RDD partitions of </a:t>
            </a:r>
            <a:r>
              <a:rPr lang="en-GB" dirty="0" smtClean="0">
                <a:latin typeface="Georgia" panose="02040502050405020303" pitchFamily="18" charset="0"/>
              </a:rPr>
              <a:t>data</a:t>
            </a:r>
          </a:p>
          <a:p>
            <a:pPr marL="0" indent="0">
              <a:buNone/>
            </a:pPr>
            <a:r>
              <a:rPr lang="en-GB" b="1" dirty="0" smtClean="0">
                <a:solidFill>
                  <a:srgbClr val="0070C0"/>
                </a:solidFill>
                <a:latin typeface="Georgia" panose="02040502050405020303" pitchFamily="18" charset="0"/>
              </a:rPr>
              <a:t>sc.textFile("statePopulations.csv")</a:t>
            </a:r>
          </a:p>
          <a:p>
            <a:pPr marL="0" indent="0">
              <a:buNone/>
            </a:pPr>
            <a:endParaRPr lang="en-GB" b="1" dirty="0">
              <a:solidFill>
                <a:srgbClr val="0070C0"/>
              </a:solidFill>
              <a:latin typeface="Georgia" panose="02040502050405020303" pitchFamily="18" charset="0"/>
            </a:endParaRPr>
          </a:p>
          <a:p>
            <a:pPr marL="0" indent="0">
              <a:buNone/>
            </a:pPr>
            <a:endParaRPr lang="en-GB" b="1" dirty="0" smtClean="0">
              <a:solidFill>
                <a:srgbClr val="0070C0"/>
              </a:solidFill>
              <a:latin typeface="Georgia" panose="02040502050405020303" pitchFamily="18" charset="0"/>
            </a:endParaRPr>
          </a:p>
          <a:p>
            <a:pPr marL="0" indent="0">
              <a:buNone/>
            </a:pPr>
            <a:endParaRPr lang="en-GB" b="1" dirty="0">
              <a:solidFill>
                <a:srgbClr val="0070C0"/>
              </a:solidFill>
              <a:latin typeface="Georgia" panose="02040502050405020303" pitchFamily="18" charset="0"/>
            </a:endParaRPr>
          </a:p>
          <a:p>
            <a:pPr marL="0" indent="0">
              <a:buNone/>
            </a:pPr>
            <a:endParaRPr lang="en-GB" b="1" dirty="0" smtClean="0">
              <a:solidFill>
                <a:srgbClr val="0070C0"/>
              </a:solidFill>
              <a:latin typeface="Georgia" panose="02040502050405020303" pitchFamily="18" charset="0"/>
            </a:endParaRPr>
          </a:p>
          <a:p>
            <a:pPr marL="0" indent="0">
              <a:buNone/>
            </a:pPr>
            <a:endParaRPr lang="en-GB" b="1" dirty="0">
              <a:solidFill>
                <a:srgbClr val="0070C0"/>
              </a:solidFill>
              <a:latin typeface="Georgia" panose="02040502050405020303" pitchFamily="18" charset="0"/>
            </a:endParaRPr>
          </a:p>
          <a:p>
            <a:pPr marL="0" indent="0">
              <a:buNone/>
            </a:pPr>
            <a:endParaRPr lang="en-GB" b="1" dirty="0" smtClean="0">
              <a:solidFill>
                <a:srgbClr val="0070C0"/>
              </a:solidFill>
              <a:latin typeface="Georgia" panose="02040502050405020303" pitchFamily="18" charset="0"/>
            </a:endParaRPr>
          </a:p>
          <a:p>
            <a:pPr marL="0" indent="0">
              <a:buNone/>
            </a:pPr>
            <a:endParaRPr lang="en-GB" b="1" dirty="0">
              <a:solidFill>
                <a:srgbClr val="0070C0"/>
              </a:solidFill>
              <a:latin typeface="Georgia" panose="02040502050405020303" pitchFamily="18" charset="0"/>
            </a:endParaRPr>
          </a:p>
          <a:p>
            <a:r>
              <a:rPr lang="en-GB" dirty="0">
                <a:latin typeface="Georgia" panose="02040502050405020303" pitchFamily="18" charset="0"/>
              </a:rPr>
              <a:t>The number of partitions defaults to the number of blocks the file takes up on the HDFS. </a:t>
            </a:r>
            <a:endParaRPr lang="en-GB" dirty="0" smtClean="0">
              <a:latin typeface="Georgia" panose="02040502050405020303" pitchFamily="18" charset="0"/>
            </a:endParaRPr>
          </a:p>
          <a:p>
            <a:r>
              <a:rPr lang="en-GB" dirty="0" smtClean="0">
                <a:latin typeface="Georgia" panose="02040502050405020303" pitchFamily="18" charset="0"/>
              </a:rPr>
              <a:t>Here</a:t>
            </a:r>
            <a:r>
              <a:rPr lang="en-GB" dirty="0">
                <a:latin typeface="Georgia" panose="02040502050405020303" pitchFamily="18" charset="0"/>
              </a:rPr>
              <a:t>, if the file takes up three blocks on the HDFS it is represented by a three-partition RDD spread across three worker nodes</a:t>
            </a:r>
            <a:endParaRPr lang="en-GB" dirty="0">
              <a:latin typeface="Georgia" panose="02040502050405020303" pitchFamily="18" charset="0"/>
            </a:endParaRPr>
          </a:p>
          <a:p>
            <a:pPr marL="0" indent="0">
              <a:buNone/>
            </a:pPr>
            <a:endParaRPr lang="en-GB" b="1" dirty="0">
              <a:solidFill>
                <a:srgbClr val="0070C0"/>
              </a:solidFill>
              <a:latin typeface="Georgia" panose="02040502050405020303" pitchFamily="18" charset="0"/>
            </a:endParaRPr>
          </a:p>
          <a:p>
            <a:pPr marL="0" indent="0">
              <a:buNone/>
            </a:pPr>
            <a:endParaRPr lang="en-GB" b="1" dirty="0">
              <a:solidFill>
                <a:srgbClr val="0070C0"/>
              </a:solidFill>
              <a:latin typeface="Georgia" panose="02040502050405020303"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7739378" cy="2612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04294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856984" cy="6408712"/>
          </a:xfrm>
        </p:spPr>
        <p:txBody>
          <a:bodyPr/>
          <a:lstStyle/>
          <a:p>
            <a:r>
              <a:rPr lang="en-GB" dirty="0">
                <a:latin typeface="Georgia" panose="02040502050405020303" pitchFamily="18" charset="0"/>
              </a:rPr>
              <a:t>In the </a:t>
            </a:r>
            <a:r>
              <a:rPr lang="en-GB" u="sng" dirty="0">
                <a:latin typeface="Georgia" panose="02040502050405020303" pitchFamily="18" charset="0"/>
              </a:rPr>
              <a:t>first map operation that is splitting the CSV record into attributes</a:t>
            </a:r>
            <a:r>
              <a:rPr lang="en-GB" dirty="0">
                <a:latin typeface="Georgia" panose="02040502050405020303" pitchFamily="18" charset="0"/>
              </a:rPr>
              <a:t>, no data needed to be referenced from another partition to perform the map transformation</a:t>
            </a:r>
            <a:r>
              <a:rPr lang="en-GB" dirty="0" smtClean="0"/>
              <a:t>.</a:t>
            </a:r>
          </a:p>
          <a:p>
            <a:pPr marL="0" indent="0">
              <a:buNone/>
            </a:pPr>
            <a:r>
              <a:rPr lang="en-GB" dirty="0"/>
              <a:t>.</a:t>
            </a:r>
            <a:r>
              <a:rPr lang="en-GB" dirty="0">
                <a:solidFill>
                  <a:srgbClr val="0070C0"/>
                </a:solidFill>
                <a:latin typeface="Georgia" panose="02040502050405020303" pitchFamily="18" charset="0"/>
              </a:rPr>
              <a:t>map(lambda line: </a:t>
            </a:r>
            <a:r>
              <a:rPr lang="en-GB" dirty="0" smtClean="0">
                <a:solidFill>
                  <a:srgbClr val="0070C0"/>
                </a:solidFill>
                <a:latin typeface="Georgia" panose="02040502050405020303" pitchFamily="18" charset="0"/>
              </a:rPr>
              <a:t>line.split</a:t>
            </a:r>
            <a:r>
              <a:rPr lang="en-GB" dirty="0">
                <a:solidFill>
                  <a:srgbClr val="0070C0"/>
                </a:solidFill>
                <a:latin typeface="Georgia" panose="02040502050405020303" pitchFamily="18" charset="0"/>
              </a:rPr>
              <a:t>(",")) </a:t>
            </a:r>
            <a:r>
              <a:rPr lang="en-GB" dirty="0" smtClean="0">
                <a:solidFill>
                  <a:srgbClr val="0070C0"/>
                </a:solidFill>
                <a:latin typeface="Georgia" panose="02040502050405020303" pitchFamily="18" charset="0"/>
              </a:rPr>
              <a:t>\</a:t>
            </a:r>
          </a:p>
          <a:p>
            <a:pPr marL="0" indent="0">
              <a:buNone/>
            </a:pPr>
            <a:endParaRPr lang="en-GB" dirty="0">
              <a:solidFill>
                <a:srgbClr val="0070C0"/>
              </a:solidFill>
              <a:latin typeface="Georgia" panose="02040502050405020303" pitchFamily="18" charset="0"/>
            </a:endParaRPr>
          </a:p>
          <a:p>
            <a:pPr marL="0" indent="0">
              <a:buNone/>
            </a:pPr>
            <a:endParaRPr lang="en-GB" dirty="0" smtClean="0">
              <a:solidFill>
                <a:srgbClr val="0070C0"/>
              </a:solidFill>
              <a:latin typeface="Georgia" panose="02040502050405020303" pitchFamily="18" charset="0"/>
            </a:endParaRPr>
          </a:p>
          <a:p>
            <a:pPr marL="0" indent="0">
              <a:buNone/>
            </a:pPr>
            <a:endParaRPr lang="en-GB" dirty="0">
              <a:solidFill>
                <a:srgbClr val="0070C0"/>
              </a:solidFill>
              <a:latin typeface="Georgia" panose="02040502050405020303" pitchFamily="18" charset="0"/>
            </a:endParaRPr>
          </a:p>
          <a:p>
            <a:pPr marL="0" indent="0">
              <a:buNone/>
            </a:pPr>
            <a:endParaRPr lang="en-GB" dirty="0" smtClean="0">
              <a:solidFill>
                <a:srgbClr val="0070C0"/>
              </a:solidFill>
              <a:latin typeface="Georgia" panose="02040502050405020303" pitchFamily="18" charset="0"/>
            </a:endParaRPr>
          </a:p>
          <a:p>
            <a:pPr marL="0" indent="0">
              <a:buNone/>
            </a:pPr>
            <a:endParaRPr lang="en-GB" dirty="0">
              <a:solidFill>
                <a:srgbClr val="0070C0"/>
              </a:solidFill>
              <a:latin typeface="Georgia" panose="02040502050405020303" pitchFamily="18" charset="0"/>
            </a:endParaRPr>
          </a:p>
          <a:p>
            <a:pPr marL="0" indent="0">
              <a:buNone/>
            </a:pPr>
            <a:endParaRPr lang="en-GB" dirty="0" smtClean="0">
              <a:solidFill>
                <a:srgbClr val="0070C0"/>
              </a:solidFill>
              <a:latin typeface="Georgia" panose="02040502050405020303" pitchFamily="18" charset="0"/>
            </a:endParaRPr>
          </a:p>
          <a:p>
            <a:pPr marL="0" indent="0">
              <a:buNone/>
            </a:pPr>
            <a:endParaRPr lang="en-GB" dirty="0">
              <a:solidFill>
                <a:srgbClr val="0070C0"/>
              </a:solidFill>
              <a:latin typeface="Georgia" panose="02040502050405020303" pitchFamily="18" charset="0"/>
            </a:endParaRPr>
          </a:p>
          <a:p>
            <a:pPr marL="0" indent="0">
              <a:buNone/>
            </a:pPr>
            <a:r>
              <a:rPr lang="en-GB" dirty="0">
                <a:latin typeface="Georgia" panose="02040502050405020303" pitchFamily="18" charset="0"/>
              </a:rPr>
              <a:t>The same is true for the next map that is creating a PairRDD for each row’s particular state and population count.</a:t>
            </a:r>
          </a:p>
          <a:p>
            <a:pPr marL="0" indent="0">
              <a:buNone/>
            </a:pPr>
            <a:endParaRPr lang="en-GB" dirty="0">
              <a:solidFill>
                <a:srgbClr val="0070C0"/>
              </a:solidFill>
              <a:latin typeface="Georgia" panose="02040502050405020303"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88840"/>
            <a:ext cx="8496944"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59485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928992" cy="6480720"/>
          </a:xfrm>
        </p:spPr>
        <p:txBody>
          <a:bodyPr/>
          <a:lstStyle/>
          <a:p>
            <a:pPr marL="0" indent="0">
              <a:buNone/>
            </a:pPr>
            <a:r>
              <a:rPr lang="en-GB" b="1" dirty="0">
                <a:solidFill>
                  <a:srgbClr val="0070C0"/>
                </a:solidFill>
                <a:latin typeface="Georgia" panose="02040502050405020303" pitchFamily="18" charset="0"/>
              </a:rPr>
              <a:t>.map(lambda rec: (rec[4],int(rec[5</a:t>
            </a:r>
            <a:r>
              <a:rPr lang="en-GB" b="1" dirty="0" smtClean="0">
                <a:solidFill>
                  <a:srgbClr val="0070C0"/>
                </a:solidFill>
                <a:latin typeface="Georgia" panose="02040502050405020303" pitchFamily="18" charset="0"/>
              </a:rPr>
              <a:t>])))</a:t>
            </a:r>
          </a:p>
          <a:p>
            <a:pPr marL="0" indent="0">
              <a:buNone/>
            </a:pPr>
            <a:endParaRPr lang="en-GB" b="1" dirty="0">
              <a:solidFill>
                <a:srgbClr val="0070C0"/>
              </a:solidFill>
              <a:latin typeface="Georgia" panose="02040502050405020303" pitchFamily="18" charset="0"/>
            </a:endParaRPr>
          </a:p>
          <a:p>
            <a:pPr marL="0" indent="0">
              <a:buNone/>
            </a:pPr>
            <a:endParaRPr lang="en-GB" b="1" dirty="0" smtClean="0">
              <a:solidFill>
                <a:srgbClr val="0070C0"/>
              </a:solidFill>
              <a:latin typeface="Georgia" panose="02040502050405020303" pitchFamily="18" charset="0"/>
            </a:endParaRPr>
          </a:p>
          <a:p>
            <a:pPr marL="0" indent="0">
              <a:buNone/>
            </a:pPr>
            <a:endParaRPr lang="en-GB" b="1" dirty="0">
              <a:solidFill>
                <a:srgbClr val="0070C0"/>
              </a:solidFill>
              <a:latin typeface="Georgia" panose="02040502050405020303" pitchFamily="18" charset="0"/>
            </a:endParaRPr>
          </a:p>
          <a:p>
            <a:pPr marL="0" indent="0">
              <a:buNone/>
            </a:pPr>
            <a:endParaRPr lang="en-GB" b="1" dirty="0" smtClean="0">
              <a:solidFill>
                <a:srgbClr val="0070C0"/>
              </a:solidFill>
              <a:latin typeface="Georgia" panose="02040502050405020303" pitchFamily="18" charset="0"/>
            </a:endParaRPr>
          </a:p>
          <a:p>
            <a:pPr marL="0" indent="0">
              <a:buNone/>
            </a:pPr>
            <a:endParaRPr lang="en-GB" b="1" dirty="0">
              <a:solidFill>
                <a:srgbClr val="0070C0"/>
              </a:solidFill>
              <a:latin typeface="Georgia" panose="02040502050405020303" pitchFamily="18" charset="0"/>
            </a:endParaRPr>
          </a:p>
          <a:p>
            <a:pPr marL="0" indent="0">
              <a:buNone/>
            </a:pPr>
            <a:endParaRPr lang="en-GB" b="1" dirty="0" smtClean="0">
              <a:solidFill>
                <a:srgbClr val="0070C0"/>
              </a:solidFill>
              <a:latin typeface="Georgia" panose="02040502050405020303" pitchFamily="18" charset="0"/>
            </a:endParaRPr>
          </a:p>
          <a:p>
            <a:pPr marL="0" indent="0">
              <a:buNone/>
            </a:pPr>
            <a:endParaRPr lang="en-GB" b="1" dirty="0">
              <a:solidFill>
                <a:srgbClr val="0070C0"/>
              </a:solidFill>
              <a:latin typeface="Georgia" panose="02040502050405020303" pitchFamily="18" charset="0"/>
            </a:endParaRPr>
          </a:p>
          <a:p>
            <a:pPr marL="0" indent="0">
              <a:buNone/>
            </a:pPr>
            <a:endParaRPr lang="en-GB" b="1" dirty="0" smtClean="0">
              <a:solidFill>
                <a:srgbClr val="0070C0"/>
              </a:solidFill>
              <a:latin typeface="Georgia" panose="02040502050405020303" pitchFamily="18" charset="0"/>
            </a:endParaRPr>
          </a:p>
          <a:p>
            <a:pPr marL="0" indent="0">
              <a:buNone/>
            </a:pPr>
            <a:r>
              <a:rPr lang="en-GB" dirty="0" smtClean="0">
                <a:latin typeface="Georgia" panose="02040502050405020303" pitchFamily="18" charset="0"/>
              </a:rPr>
              <a:t>The </a:t>
            </a:r>
            <a:r>
              <a:rPr lang="en-GB" dirty="0">
                <a:latin typeface="Georgia" panose="02040502050405020303" pitchFamily="18" charset="0"/>
              </a:rPr>
              <a:t>same is true for the next map that is creating a PairRDD for each row’s particular state and population count.</a:t>
            </a:r>
          </a:p>
          <a:p>
            <a:pPr marL="0" indent="0">
              <a:buNone/>
            </a:pPr>
            <a:endParaRPr lang="en-GB" b="1" dirty="0">
              <a:solidFill>
                <a:srgbClr val="0070C0"/>
              </a:solidFill>
              <a:latin typeface="Georgia" panose="02040502050405020303" pitchFamily="18" charset="0"/>
            </a:endParaRPr>
          </a:p>
          <a:p>
            <a:pPr marL="0" indent="0">
              <a:buNone/>
            </a:pPr>
            <a:endParaRPr lang="en-GB" b="1" dirty="0">
              <a:solidFill>
                <a:srgbClr val="0070C0"/>
              </a:solidFill>
              <a:latin typeface="Georgia" panose="02040502050405020303"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70" y="692696"/>
            <a:ext cx="8424936" cy="3322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102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507288" cy="792088"/>
          </a:xfrm>
        </p:spPr>
        <p:txBody>
          <a:bodyPr>
            <a:normAutofit/>
          </a:bodyPr>
          <a:lstStyle/>
          <a:p>
            <a:r>
              <a:rPr lang="en-GB" sz="2800" b="1" u="sng" dirty="0">
                <a:solidFill>
                  <a:schemeClr val="tx1"/>
                </a:solidFill>
                <a:latin typeface="Georgia" panose="02040502050405020303" pitchFamily="18" charset="0"/>
                <a:ea typeface="+mn-ea"/>
                <a:cs typeface="+mn-cs"/>
              </a:rPr>
              <a:t>Create RDDs Programmatically </a:t>
            </a:r>
          </a:p>
        </p:txBody>
      </p:sp>
      <p:sp>
        <p:nvSpPr>
          <p:cNvPr id="3" name="Content Placeholder 2"/>
          <p:cNvSpPr>
            <a:spLocks noGrp="1"/>
          </p:cNvSpPr>
          <p:nvPr>
            <p:ph sz="quarter" idx="1"/>
          </p:nvPr>
        </p:nvSpPr>
        <p:spPr>
          <a:xfrm>
            <a:off x="107504" y="1124744"/>
            <a:ext cx="8784976" cy="5472608"/>
          </a:xfrm>
        </p:spPr>
        <p:txBody>
          <a:bodyPr>
            <a:normAutofit/>
          </a:bodyPr>
          <a:lstStyle/>
          <a:p>
            <a:r>
              <a:rPr lang="en-GB" sz="2400" dirty="0">
                <a:latin typeface="Georgia" panose="02040502050405020303" pitchFamily="18" charset="0"/>
              </a:rPr>
              <a:t>Users can programmatically create RDD lists of number or text values using the </a:t>
            </a:r>
            <a:r>
              <a:rPr lang="en-GB" sz="2400" b="1" u="sng" dirty="0">
                <a:latin typeface="Georgia" panose="02040502050405020303" pitchFamily="18" charset="0"/>
              </a:rPr>
              <a:t>sc.parallelize() </a:t>
            </a:r>
            <a:r>
              <a:rPr lang="en-GB" sz="2400" dirty="0">
                <a:latin typeface="Georgia" panose="02040502050405020303" pitchFamily="18" charset="0"/>
              </a:rPr>
              <a:t>API. This is useful for learning Spark and distributing local collections of data to the </a:t>
            </a:r>
            <a:r>
              <a:rPr lang="en-GB" sz="2400" dirty="0" smtClean="0">
                <a:latin typeface="Georgia" panose="02040502050405020303" pitchFamily="18" charset="0"/>
              </a:rPr>
              <a:t>cluster</a:t>
            </a:r>
          </a:p>
          <a:p>
            <a:pPr marL="0" indent="0">
              <a:buNone/>
            </a:pPr>
            <a:r>
              <a:rPr lang="en-GB" sz="2400" dirty="0" smtClean="0">
                <a:latin typeface="Georgia" panose="02040502050405020303" pitchFamily="18" charset="0"/>
              </a:rPr>
              <a:t>	</a:t>
            </a:r>
            <a:r>
              <a:rPr lang="en-GB" sz="2400" dirty="0" smtClean="0">
                <a:solidFill>
                  <a:srgbClr val="0070C0"/>
                </a:solidFill>
                <a:latin typeface="Georgia" panose="02040502050405020303" pitchFamily="18" charset="0"/>
              </a:rPr>
              <a:t>rddNumList </a:t>
            </a:r>
            <a:r>
              <a:rPr lang="en-GB" sz="2400" dirty="0">
                <a:solidFill>
                  <a:srgbClr val="0070C0"/>
                </a:solidFill>
                <a:latin typeface="Georgia" panose="02040502050405020303" pitchFamily="18" charset="0"/>
              </a:rPr>
              <a:t>= sc.parallelize([5, 7, 11, 14</a:t>
            </a:r>
            <a:r>
              <a:rPr lang="en-GB" sz="2400" dirty="0" smtClean="0">
                <a:solidFill>
                  <a:srgbClr val="0070C0"/>
                </a:solidFill>
                <a:latin typeface="Georgia" panose="02040502050405020303" pitchFamily="18" charset="0"/>
              </a:rPr>
              <a:t>])</a:t>
            </a:r>
          </a:p>
          <a:p>
            <a:r>
              <a:rPr lang="en-GB" sz="2400" dirty="0">
                <a:latin typeface="Georgia" panose="02040502050405020303" pitchFamily="18" charset="0"/>
              </a:rPr>
              <a:t>This creates an RDD that contains four numeric values. To confirm the RDD was created and contains the correct information, we can look at the contents using collect():</a:t>
            </a:r>
            <a:endParaRPr lang="en-GB" sz="2400" dirty="0" smtClean="0">
              <a:latin typeface="Georgia" panose="02040502050405020303" pitchFamily="18" charset="0"/>
            </a:endParaRPr>
          </a:p>
          <a:p>
            <a:pPr marL="320040" lvl="1" indent="0">
              <a:buNone/>
            </a:pPr>
            <a:endParaRPr lang="en-GB" sz="2200" dirty="0" smtClean="0">
              <a:latin typeface="Georgia" panose="02040502050405020303" pitchFamily="18" charset="0"/>
            </a:endParaRPr>
          </a:p>
          <a:p>
            <a:pPr marL="320040" lvl="1" indent="0">
              <a:buNone/>
            </a:pPr>
            <a:r>
              <a:rPr lang="en-GB" sz="2200" dirty="0">
                <a:latin typeface="Georgia" panose="02040502050405020303" pitchFamily="18" charset="0"/>
              </a:rPr>
              <a:t>	</a:t>
            </a:r>
            <a:r>
              <a:rPr lang="en-GB" dirty="0">
                <a:solidFill>
                  <a:srgbClr val="0070C0"/>
                </a:solidFill>
                <a:latin typeface="Georgia" panose="02040502050405020303" pitchFamily="18" charset="0"/>
              </a:rPr>
              <a:t>rddNumList.collect() </a:t>
            </a:r>
            <a:r>
              <a:rPr lang="en-GB" sz="2200" dirty="0">
                <a:latin typeface="Georgia" panose="02040502050405020303" pitchFamily="18" charset="0"/>
              </a:rPr>
              <a:t>-&gt; [5,7,11,14</a:t>
            </a:r>
            <a:r>
              <a:rPr lang="en-GB" sz="2200" dirty="0" smtClean="0">
                <a:latin typeface="Georgia" panose="02040502050405020303" pitchFamily="18" charset="0"/>
              </a:rPr>
              <a:t>]</a:t>
            </a:r>
          </a:p>
          <a:p>
            <a:pPr marL="320040" lvl="1" indent="0">
              <a:buNone/>
            </a:pPr>
            <a:r>
              <a:rPr lang="en-GB" sz="2200" dirty="0" smtClean="0">
                <a:latin typeface="Georgia" panose="02040502050405020303" pitchFamily="18" charset="0"/>
              </a:rPr>
              <a:t>	rddTextList </a:t>
            </a:r>
            <a:r>
              <a:rPr lang="en-GB" sz="2200" dirty="0">
                <a:latin typeface="Georgia" panose="02040502050405020303" pitchFamily="18" charset="0"/>
              </a:rPr>
              <a:t>= sc.parallelize(["car", "house", "garage"])</a:t>
            </a:r>
            <a:br>
              <a:rPr lang="en-GB" sz="2200" dirty="0">
                <a:latin typeface="Georgia" panose="02040502050405020303" pitchFamily="18" charset="0"/>
              </a:rPr>
            </a:br>
            <a:r>
              <a:rPr lang="en-GB" sz="2200" dirty="0" smtClean="0">
                <a:latin typeface="Georgia" panose="02040502050405020303" pitchFamily="18" charset="0"/>
              </a:rPr>
              <a:t>	rddTextList.collect</a:t>
            </a:r>
            <a:r>
              <a:rPr lang="en-GB" sz="2200" dirty="0">
                <a:latin typeface="Georgia" panose="02040502050405020303" pitchFamily="18" charset="0"/>
              </a:rPr>
              <a:t>()</a:t>
            </a:r>
            <a:br>
              <a:rPr lang="en-GB" sz="2200" dirty="0">
                <a:latin typeface="Georgia" panose="02040502050405020303" pitchFamily="18" charset="0"/>
              </a:rPr>
            </a:br>
            <a:r>
              <a:rPr lang="en-GB" sz="2200" dirty="0" smtClean="0">
                <a:latin typeface="Georgia" panose="02040502050405020303" pitchFamily="18" charset="0"/>
              </a:rPr>
              <a:t>	["</a:t>
            </a:r>
            <a:r>
              <a:rPr lang="en-GB" sz="2200" dirty="0">
                <a:latin typeface="Georgia" panose="02040502050405020303" pitchFamily="18" charset="0"/>
              </a:rPr>
              <a:t>car", "house", "garage"]</a:t>
            </a:r>
          </a:p>
        </p:txBody>
      </p:sp>
    </p:spTree>
    <p:extLst>
      <p:ext uri="{BB962C8B-B14F-4D97-AF65-F5344CB8AC3E}">
        <p14:creationId xmlns:p14="http://schemas.microsoft.com/office/powerpoint/2010/main" val="27248011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928992" cy="6480720"/>
          </a:xfrm>
        </p:spPr>
        <p:txBody>
          <a:bodyPr/>
          <a:lstStyle/>
          <a:p>
            <a:r>
              <a:rPr lang="en-GB" dirty="0">
                <a:latin typeface="Georgia" panose="02040502050405020303" pitchFamily="18" charset="0"/>
              </a:rPr>
              <a:t>In the reduceByKey </a:t>
            </a:r>
            <a:r>
              <a:rPr lang="en-GB" u="sng" dirty="0">
                <a:latin typeface="Georgia" panose="02040502050405020303" pitchFamily="18" charset="0"/>
              </a:rPr>
              <a:t>transformation that calculates final population totals for each state, there is an explicit reduction in the number of partitions</a:t>
            </a:r>
            <a:r>
              <a:rPr lang="en-GB" dirty="0">
                <a:latin typeface="Georgia" panose="02040502050405020303" pitchFamily="18" charset="0"/>
              </a:rPr>
              <a:t>. </a:t>
            </a:r>
            <a:endParaRPr lang="en-GB" dirty="0" smtClean="0">
              <a:latin typeface="Georgia" panose="02040502050405020303" pitchFamily="18" charset="0"/>
            </a:endParaRPr>
          </a:p>
          <a:p>
            <a:pPr marL="0" indent="0">
              <a:buNone/>
            </a:pPr>
            <a:r>
              <a:rPr lang="en-GB" dirty="0">
                <a:solidFill>
                  <a:srgbClr val="0070C0"/>
                </a:solidFill>
                <a:latin typeface="Georgia" panose="02040502050405020303" pitchFamily="18" charset="0"/>
              </a:rPr>
              <a:t>.reduceByKey(lambda c1,c2 : c1+c2, numPartitions=2)</a:t>
            </a:r>
          </a:p>
          <a:p>
            <a:r>
              <a:rPr lang="en-GB" dirty="0">
                <a:latin typeface="Georgia" panose="02040502050405020303" pitchFamily="18" charset="0"/>
              </a:rPr>
              <a:t>The reduction of partitions </a:t>
            </a:r>
            <a:r>
              <a:rPr lang="en-GB" u="sng" dirty="0">
                <a:latin typeface="Georgia" panose="02040502050405020303" pitchFamily="18" charset="0"/>
              </a:rPr>
              <a:t>is controlled by an optional numPartitions argumen</a:t>
            </a:r>
            <a:r>
              <a:rPr lang="en-GB" dirty="0">
                <a:latin typeface="Georgia" panose="02040502050405020303" pitchFamily="18" charset="0"/>
              </a:rPr>
              <a:t>t that reduceByKey() takes. </a:t>
            </a:r>
          </a:p>
          <a:p>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924944"/>
            <a:ext cx="8352928" cy="3358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0658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856984" cy="6552728"/>
          </a:xfrm>
        </p:spPr>
        <p:txBody>
          <a:bodyPr>
            <a:normAutofit fontScale="92500"/>
          </a:bodyPr>
          <a:lstStyle/>
          <a:p>
            <a:r>
              <a:rPr lang="en-GB" dirty="0">
                <a:latin typeface="Georgia" panose="02040502050405020303" pitchFamily="18" charset="0"/>
              </a:rPr>
              <a:t>Note also, when doing a reduceByKey(), </a:t>
            </a:r>
            <a:r>
              <a:rPr lang="en-GB" u="sng" dirty="0">
                <a:latin typeface="Georgia" panose="02040502050405020303" pitchFamily="18" charset="0"/>
              </a:rPr>
              <a:t>the same key may be present in multiple partitions that are output from the map operation</a:t>
            </a:r>
            <a:r>
              <a:rPr lang="en-GB" dirty="0">
                <a:latin typeface="Georgia" panose="02040502050405020303" pitchFamily="18" charset="0"/>
              </a:rPr>
              <a:t>. When this happens, the data is required to </a:t>
            </a:r>
            <a:r>
              <a:rPr lang="en-GB" dirty="0" smtClean="0">
                <a:latin typeface="Georgia" panose="02040502050405020303" pitchFamily="18" charset="0"/>
              </a:rPr>
              <a:t>shuffle.</a:t>
            </a:r>
            <a:endParaRPr lang="en-GB" dirty="0">
              <a:latin typeface="Georgia" panose="02040502050405020303" pitchFamily="18" charset="0"/>
            </a:endParaRPr>
          </a:p>
          <a:p>
            <a:endParaRPr lang="en-GB" dirty="0" smtClean="0">
              <a:latin typeface="Georgia" panose="02040502050405020303" pitchFamily="18" charset="0"/>
            </a:endParaRPr>
          </a:p>
          <a:p>
            <a:endParaRPr lang="en-GB" dirty="0">
              <a:latin typeface="Georgia" panose="02040502050405020303" pitchFamily="18" charset="0"/>
            </a:endParaRPr>
          </a:p>
          <a:p>
            <a:endParaRPr lang="en-GB" dirty="0" smtClean="0">
              <a:latin typeface="Georgia" panose="02040502050405020303" pitchFamily="18" charset="0"/>
            </a:endParaRPr>
          </a:p>
          <a:p>
            <a:endParaRPr lang="en-GB" dirty="0">
              <a:latin typeface="Georgia" panose="02040502050405020303" pitchFamily="18" charset="0"/>
            </a:endParaRPr>
          </a:p>
          <a:p>
            <a:endParaRPr lang="en-GB" dirty="0" smtClean="0">
              <a:latin typeface="Georgia" panose="02040502050405020303" pitchFamily="18" charset="0"/>
            </a:endParaRPr>
          </a:p>
          <a:p>
            <a:endParaRPr lang="en-GB" dirty="0">
              <a:latin typeface="Georgia" panose="02040502050405020303" pitchFamily="18" charset="0"/>
            </a:endParaRPr>
          </a:p>
          <a:p>
            <a:endParaRPr lang="en-GB" dirty="0" smtClean="0">
              <a:latin typeface="Georgia" panose="02040502050405020303" pitchFamily="18" charset="0"/>
            </a:endParaRPr>
          </a:p>
          <a:p>
            <a:pPr marL="0" indent="0">
              <a:buNone/>
            </a:pPr>
            <a:endParaRPr lang="en-GB" dirty="0" smtClean="0">
              <a:latin typeface="Georgia" panose="02040502050405020303" pitchFamily="18" charset="0"/>
            </a:endParaRPr>
          </a:p>
          <a:p>
            <a:pPr marL="0" indent="0">
              <a:buNone/>
            </a:pPr>
            <a:endParaRPr lang="en-GB" dirty="0" smtClean="0">
              <a:latin typeface="Georgia" panose="02040502050405020303" pitchFamily="18" charset="0"/>
            </a:endParaRPr>
          </a:p>
          <a:p>
            <a:pPr marL="0" indent="0">
              <a:buNone/>
            </a:pPr>
            <a:r>
              <a:rPr lang="en-GB" dirty="0" smtClean="0">
                <a:latin typeface="Georgia" panose="02040502050405020303" pitchFamily="18" charset="0"/>
              </a:rPr>
              <a:t>Finally</a:t>
            </a:r>
            <a:r>
              <a:rPr lang="en-GB" dirty="0">
                <a:latin typeface="Georgia" panose="02040502050405020303" pitchFamily="18" charset="0"/>
              </a:rPr>
              <a:t>, at the end, the collect() returns all the results from the two partitions in the reduceByKey operation to the driver.</a:t>
            </a:r>
          </a:p>
          <a:p>
            <a:pPr marL="0" indent="0">
              <a:buNone/>
            </a:pPr>
            <a:endParaRPr lang="en-GB" dirty="0" smtClean="0">
              <a:latin typeface="Georgia" panose="02040502050405020303" pitchFamily="18" charset="0"/>
            </a:endParaRPr>
          </a:p>
          <a:p>
            <a:endParaRPr lang="en-GB" dirty="0">
              <a:latin typeface="Georgia" panose="02040502050405020303" pitchFamily="18" charset="0"/>
            </a:endParaRPr>
          </a:p>
          <a:p>
            <a:endParaRPr lang="en-GB" dirty="0">
              <a:latin typeface="Georgia" panose="02040502050405020303"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93" y="1844821"/>
            <a:ext cx="8564559" cy="3271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98570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9036496" cy="6480720"/>
          </a:xfrm>
        </p:spPr>
        <p:txBody>
          <a:bodyPr/>
          <a:lstStyle/>
          <a:p>
            <a:pPr marL="0" indent="0">
              <a:buNone/>
            </a:pPr>
            <a:r>
              <a:rPr lang="en-GB" b="1" u="sng" dirty="0">
                <a:latin typeface="Georgia" panose="02040502050405020303" pitchFamily="18" charset="0"/>
              </a:rPr>
              <a:t>Changing Parallelism without a </a:t>
            </a:r>
            <a:r>
              <a:rPr lang="en-GB" b="1" u="sng" dirty="0" smtClean="0">
                <a:latin typeface="Georgia" panose="02040502050405020303" pitchFamily="18" charset="0"/>
              </a:rPr>
              <a:t>Transformation :- </a:t>
            </a:r>
            <a:endParaRPr lang="en-GB" b="1" u="sng" dirty="0">
              <a:latin typeface="Georgia" panose="02040502050405020303" pitchFamily="18" charset="0"/>
            </a:endParaRPr>
          </a:p>
          <a:p>
            <a:r>
              <a:rPr lang="en-GB" dirty="0">
                <a:latin typeface="Georgia" panose="02040502050405020303" pitchFamily="18" charset="0"/>
              </a:rPr>
              <a:t>Changing the level of parallelism is a very common performance optimization task. </a:t>
            </a:r>
            <a:endParaRPr lang="en-GB" dirty="0" smtClean="0">
              <a:latin typeface="Georgia" panose="02040502050405020303" pitchFamily="18" charset="0"/>
            </a:endParaRPr>
          </a:p>
          <a:p>
            <a:r>
              <a:rPr lang="en-GB" dirty="0" smtClean="0">
                <a:latin typeface="Georgia" panose="02040502050405020303" pitchFamily="18" charset="0"/>
              </a:rPr>
              <a:t>These </a:t>
            </a:r>
            <a:r>
              <a:rPr lang="en-GB" dirty="0">
                <a:latin typeface="Georgia" panose="02040502050405020303" pitchFamily="18" charset="0"/>
              </a:rPr>
              <a:t>diagrams illustrates the difference between repartition() and coalesce</a:t>
            </a:r>
            <a:r>
              <a:rPr lang="en-GB" dirty="0" smtClean="0">
                <a:latin typeface="Georgia" panose="02040502050405020303" pitchFamily="18" charset="0"/>
              </a:rPr>
              <a:t>()</a:t>
            </a:r>
          </a:p>
          <a:p>
            <a:endParaRPr lang="en-GB" dirty="0">
              <a:latin typeface="Georgia" panose="02040502050405020303" pitchFamily="18" charset="0"/>
            </a:endParaRPr>
          </a:p>
          <a:p>
            <a:endParaRPr lang="en-GB"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564904"/>
            <a:ext cx="8748464" cy="3708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368244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8856984" cy="6336704"/>
          </a:xfrm>
        </p:spPr>
        <p:txBody>
          <a:bodyPr/>
          <a:lstStyle/>
          <a:p>
            <a:r>
              <a:rPr lang="en-GB" dirty="0">
                <a:latin typeface="Georgia" panose="02040502050405020303" pitchFamily="18" charset="0"/>
              </a:rPr>
              <a:t>Whenever </a:t>
            </a:r>
            <a:r>
              <a:rPr lang="en-GB" u="sng" dirty="0">
                <a:latin typeface="Georgia" panose="02040502050405020303" pitchFamily="18" charset="0"/>
              </a:rPr>
              <a:t>reducing the number of partitions, always use coalesce()</a:t>
            </a:r>
            <a:r>
              <a:rPr lang="en-GB" dirty="0">
                <a:latin typeface="Georgia" panose="02040502050405020303" pitchFamily="18" charset="0"/>
              </a:rPr>
              <a:t>, as it minimizes the amount of network shuffle. </a:t>
            </a:r>
            <a:endParaRPr lang="en-GB" dirty="0">
              <a:latin typeface="Georgia" panose="02040502050405020303" pitchFamily="18" charset="0"/>
            </a:endParaRPr>
          </a:p>
          <a:p>
            <a:r>
              <a:rPr lang="en-GB" u="sng" dirty="0">
                <a:latin typeface="Georgia" panose="02040502050405020303" pitchFamily="18" charset="0"/>
              </a:rPr>
              <a:t>A </a:t>
            </a:r>
            <a:r>
              <a:rPr lang="en-GB" u="sng" dirty="0">
                <a:latin typeface="Georgia" panose="02040502050405020303" pitchFamily="18" charset="0"/>
              </a:rPr>
              <a:t>repartition() is required if the developer is going to increase the number of partitions</a:t>
            </a:r>
            <a:r>
              <a:rPr lang="en-GB" dirty="0" smtClean="0">
                <a:latin typeface="Georgia" panose="02040502050405020303" pitchFamily="18" charset="0"/>
              </a:rPr>
              <a:t>.</a:t>
            </a:r>
          </a:p>
          <a:p>
            <a:endParaRPr lang="en-GB" dirty="0">
              <a:latin typeface="Georgia" panose="02040502050405020303" pitchFamily="18" charset="0"/>
            </a:endParaRPr>
          </a:p>
          <a:p>
            <a:endParaRPr lang="en-GB" dirty="0">
              <a:latin typeface="Georgia" panose="02040502050405020303" pitchFamily="18" charset="0"/>
            </a:endParaRPr>
          </a:p>
          <a:p>
            <a:endParaRPr lang="en-GB" dirty="0"/>
          </a:p>
        </p:txBody>
      </p:sp>
    </p:spTree>
    <p:extLst>
      <p:ext uri="{BB962C8B-B14F-4D97-AF65-F5344CB8AC3E}">
        <p14:creationId xmlns:p14="http://schemas.microsoft.com/office/powerpoint/2010/main" val="39198792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260648"/>
            <a:ext cx="9036496" cy="6408712"/>
          </a:xfrm>
        </p:spPr>
        <p:txBody>
          <a:bodyPr>
            <a:normAutofit fontScale="70000" lnSpcReduction="20000"/>
          </a:bodyPr>
          <a:lstStyle/>
          <a:p>
            <a:pPr marL="0" indent="0">
              <a:buNone/>
            </a:pPr>
            <a:endParaRPr lang="en-GB" dirty="0" smtClean="0">
              <a:solidFill>
                <a:srgbClr val="0070C0"/>
              </a:solidFill>
              <a:latin typeface="Georgia" panose="02040502050405020303" pitchFamily="18" charset="0"/>
            </a:endParaRPr>
          </a:p>
          <a:p>
            <a:pPr marL="0" indent="0">
              <a:buNone/>
            </a:pPr>
            <a:r>
              <a:rPr lang="en-GB" dirty="0" smtClean="0">
                <a:solidFill>
                  <a:srgbClr val="0070C0"/>
                </a:solidFill>
                <a:latin typeface="Georgia" panose="02040502050405020303" pitchFamily="18" charset="0"/>
              </a:rPr>
              <a:t>rdd1 </a:t>
            </a:r>
            <a:r>
              <a:rPr lang="en-GB" dirty="0">
                <a:solidFill>
                  <a:srgbClr val="0070C0"/>
                </a:solidFill>
                <a:latin typeface="Georgia" panose="02040502050405020303" pitchFamily="18" charset="0"/>
              </a:rPr>
              <a:t>= sc.parallelize(range(3),1).map(lambda x:(x,'X'))</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rdd1.getNumPartitions()</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1</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rdd1.collect()</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[(0, 'X'), (1, 'X'), (2, 'X')]</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rdd2 = sc.parallelize((1,2,3),1).map(lambda y:(y,'Y'))</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rdd2.getNumPartitions()</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1</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rdd2.collect()</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[(1, 'Y'), (2, 'Y'), (3, 'Y')]</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rdd3 = rdd1.union(rdd2)</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rdd3.getNumPartitions()</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2</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rdd3.collect()</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[(0, 'X'), (1, 'X'), (2, 'X'), (1, 'Y'), (2, 'Y'), (3, 'Y')]</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 </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rdd3.glom().collect()</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[[(0, 'X'), (1, 'X'), (2, 'X')], [(1, 'Y'), (2, 'Y'), (3, 'Y')]]</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rdd3.glom().collect() # make an array for each partition</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[[(0, 'X'), (1, 'X'), (2, 'X')], [(1, 'Y'), (2, 'Y'), (3, 'Y')]]</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rdd4 = rdd3.partitionBy(2)</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rdd4.glom().collect() # this one shows all of same key in same part</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[[(0, 'X'), (2, 'X'), (2, 'Y')], [(1, 'X'), (1, 'Y'), (3, 'Y')]]</a:t>
            </a:r>
          </a:p>
        </p:txBody>
      </p:sp>
    </p:spTree>
    <p:extLst>
      <p:ext uri="{BB962C8B-B14F-4D97-AF65-F5344CB8AC3E}">
        <p14:creationId xmlns:p14="http://schemas.microsoft.com/office/powerpoint/2010/main" val="32009678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8856984" cy="6408712"/>
          </a:xfrm>
        </p:spPr>
        <p:txBody>
          <a:bodyPr>
            <a:normAutofit fontScale="92500" lnSpcReduction="10000"/>
          </a:bodyPr>
          <a:lstStyle/>
          <a:p>
            <a:pPr marL="0" indent="0">
              <a:buNone/>
            </a:pPr>
            <a:r>
              <a:rPr lang="en-GB" b="1" u="sng" dirty="0">
                <a:latin typeface="Georgia" panose="02040502050405020303" pitchFamily="18" charset="0"/>
              </a:rPr>
              <a:t>PairRDD Parallelism – Hashed </a:t>
            </a:r>
            <a:r>
              <a:rPr lang="en-GB" b="1" u="sng" dirty="0" smtClean="0">
                <a:latin typeface="Georgia" panose="02040502050405020303" pitchFamily="18" charset="0"/>
              </a:rPr>
              <a:t>Partitions :-</a:t>
            </a:r>
            <a:endParaRPr lang="en-GB" b="1" u="sng" dirty="0">
              <a:latin typeface="Georgia" panose="02040502050405020303" pitchFamily="18" charset="0"/>
            </a:endParaRPr>
          </a:p>
          <a:p>
            <a:r>
              <a:rPr lang="en-GB" dirty="0">
                <a:latin typeface="Georgia" panose="02040502050405020303" pitchFamily="18" charset="0"/>
              </a:rPr>
              <a:t>PairRDDs can be partitioned in such a way that their keys are leveraged when determining how to partition data. </a:t>
            </a:r>
            <a:endParaRPr lang="en-GB" dirty="0" smtClean="0">
              <a:latin typeface="Georgia" panose="02040502050405020303" pitchFamily="18" charset="0"/>
            </a:endParaRPr>
          </a:p>
          <a:p>
            <a:r>
              <a:rPr lang="en-GB" dirty="0" smtClean="0">
                <a:latin typeface="Georgia" panose="02040502050405020303" pitchFamily="18" charset="0"/>
              </a:rPr>
              <a:t>This </a:t>
            </a:r>
            <a:r>
              <a:rPr lang="en-GB" dirty="0">
                <a:latin typeface="Georgia" panose="02040502050405020303" pitchFamily="18" charset="0"/>
              </a:rPr>
              <a:t>means that a PairRDD could be created so that </a:t>
            </a:r>
            <a:r>
              <a:rPr lang="en-GB" u="sng" dirty="0">
                <a:latin typeface="Georgia" panose="02040502050405020303" pitchFamily="18" charset="0"/>
              </a:rPr>
              <a:t>all pairs for a given key wind up in the same partition</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When </a:t>
            </a:r>
            <a:r>
              <a:rPr lang="en-GB" dirty="0">
                <a:latin typeface="Georgia" panose="02040502050405020303" pitchFamily="18" charset="0"/>
              </a:rPr>
              <a:t>this is done, the resulting partitions are referred to as a </a:t>
            </a:r>
            <a:r>
              <a:rPr lang="en-GB" b="1" u="sng" dirty="0">
                <a:latin typeface="Georgia" panose="02040502050405020303" pitchFamily="18" charset="0"/>
              </a:rPr>
              <a:t>"hashed" </a:t>
            </a:r>
            <a:r>
              <a:rPr lang="en-GB" dirty="0">
                <a:latin typeface="Georgia" panose="02040502050405020303" pitchFamily="18" charset="0"/>
              </a:rPr>
              <a:t>partitions. </a:t>
            </a:r>
            <a:endParaRPr lang="en-GB" dirty="0" smtClean="0">
              <a:latin typeface="Georgia" panose="02040502050405020303" pitchFamily="18" charset="0"/>
            </a:endParaRPr>
          </a:p>
          <a:p>
            <a:r>
              <a:rPr lang="en-GB" dirty="0" smtClean="0">
                <a:latin typeface="Georgia" panose="02040502050405020303" pitchFamily="18" charset="0"/>
              </a:rPr>
              <a:t>Simply </a:t>
            </a:r>
            <a:r>
              <a:rPr lang="en-GB" dirty="0">
                <a:latin typeface="Georgia" panose="02040502050405020303" pitchFamily="18" charset="0"/>
              </a:rPr>
              <a:t>reading an HDFS file or calling parallelize() on a non-RDD dataset does not guarantee that partitions will be hashed partitions. </a:t>
            </a:r>
            <a:endParaRPr lang="en-GB" dirty="0" smtClean="0">
              <a:latin typeface="Georgia" panose="02040502050405020303" pitchFamily="18" charset="0"/>
            </a:endParaRPr>
          </a:p>
          <a:p>
            <a:r>
              <a:rPr lang="en-GB" dirty="0" smtClean="0">
                <a:latin typeface="Georgia" panose="02040502050405020303" pitchFamily="18" charset="0"/>
              </a:rPr>
              <a:t>The </a:t>
            </a:r>
            <a:r>
              <a:rPr lang="en-GB" dirty="0">
                <a:latin typeface="Georgia" panose="02040502050405020303" pitchFamily="18" charset="0"/>
              </a:rPr>
              <a:t>same is true for map() operation that creates a PairRDD.</a:t>
            </a:r>
          </a:p>
          <a:p>
            <a:r>
              <a:rPr lang="en-GB" dirty="0">
                <a:latin typeface="Georgia" panose="02040502050405020303" pitchFamily="18" charset="0"/>
              </a:rPr>
              <a:t>On the other hand, operations such as partitionBy(), cogroup(), join(), reduceByKey() and sortByKey() create hashed partitions by default. </a:t>
            </a:r>
            <a:endParaRPr lang="en-GB" dirty="0" smtClean="0">
              <a:latin typeface="Georgia" panose="02040502050405020303" pitchFamily="18" charset="0"/>
            </a:endParaRPr>
          </a:p>
          <a:p>
            <a:r>
              <a:rPr lang="en-GB" u="sng" dirty="0" smtClean="0">
                <a:latin typeface="Georgia" panose="02040502050405020303" pitchFamily="18" charset="0"/>
              </a:rPr>
              <a:t>The </a:t>
            </a:r>
            <a:r>
              <a:rPr lang="en-GB" u="sng" dirty="0">
                <a:latin typeface="Georgia" panose="02040502050405020303" pitchFamily="18" charset="0"/>
              </a:rPr>
              <a:t>HashPartitioner component (which must be explicitly imported and called when coding in Scala) guarantees identical keys go to the same partition</a:t>
            </a:r>
          </a:p>
          <a:p>
            <a:endParaRPr lang="en-GB" dirty="0"/>
          </a:p>
        </p:txBody>
      </p:sp>
    </p:spTree>
    <p:extLst>
      <p:ext uri="{BB962C8B-B14F-4D97-AF65-F5344CB8AC3E}">
        <p14:creationId xmlns:p14="http://schemas.microsoft.com/office/powerpoint/2010/main" val="21224048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260648"/>
            <a:ext cx="8712968" cy="6336704"/>
          </a:xfrm>
        </p:spPr>
        <p:txBody>
          <a:bodyPr/>
          <a:lstStyle/>
          <a:p>
            <a:r>
              <a:rPr lang="en-GB" dirty="0">
                <a:latin typeface="Georgia" panose="02040502050405020303" pitchFamily="18" charset="0"/>
              </a:rPr>
              <a:t>This concept allows many operations to skip shuffle steps knowing all the keys are in a single location, thus increasing the performance. </a:t>
            </a:r>
            <a:endParaRPr lang="en-GB" dirty="0" smtClean="0">
              <a:latin typeface="Georgia" panose="02040502050405020303" pitchFamily="18" charset="0"/>
            </a:endParaRPr>
          </a:p>
          <a:p>
            <a:r>
              <a:rPr lang="en-GB" dirty="0" smtClean="0">
                <a:latin typeface="Georgia" panose="02040502050405020303" pitchFamily="18" charset="0"/>
              </a:rPr>
              <a:t>When </a:t>
            </a:r>
            <a:r>
              <a:rPr lang="en-GB" dirty="0">
                <a:latin typeface="Georgia" panose="02040502050405020303" pitchFamily="18" charset="0"/>
              </a:rPr>
              <a:t>partitioning data manually, by specifying number of partitions, make sure to be aware of how many executors are being used, and try to have at least one partition per executor.</a:t>
            </a:r>
          </a:p>
          <a:p>
            <a:r>
              <a:rPr lang="en-GB" dirty="0">
                <a:latin typeface="Georgia" panose="02040502050405020303" pitchFamily="18" charset="0"/>
              </a:rPr>
              <a:t>This can result in performance improvements, particularly when implementing joins.</a:t>
            </a:r>
          </a:p>
          <a:p>
            <a:endParaRPr lang="en-GB" dirty="0"/>
          </a:p>
        </p:txBody>
      </p:sp>
    </p:spTree>
    <p:extLst>
      <p:ext uri="{BB962C8B-B14F-4D97-AF65-F5344CB8AC3E}">
        <p14:creationId xmlns:p14="http://schemas.microsoft.com/office/powerpoint/2010/main" val="232807330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9036496" cy="6336704"/>
          </a:xfrm>
        </p:spPr>
        <p:txBody>
          <a:bodyPr>
            <a:normAutofit fontScale="85000" lnSpcReduction="10000"/>
          </a:bodyPr>
          <a:lstStyle/>
          <a:p>
            <a:pPr marL="0" indent="0">
              <a:buNone/>
            </a:pPr>
            <a:r>
              <a:rPr lang="en-GB" b="1" u="sng" dirty="0" smtClean="0">
                <a:latin typeface="Georgia" panose="02040502050405020303" pitchFamily="18" charset="0"/>
              </a:rPr>
              <a:t>Preserving Hashed Partitions :-</a:t>
            </a:r>
            <a:endParaRPr lang="en-GB" b="1" u="sng" dirty="0">
              <a:latin typeface="Georgia" panose="02040502050405020303" pitchFamily="18" charset="0"/>
            </a:endParaRPr>
          </a:p>
          <a:p>
            <a:r>
              <a:rPr lang="en-GB" dirty="0">
                <a:latin typeface="Georgia" panose="02040502050405020303" pitchFamily="18" charset="0"/>
              </a:rPr>
              <a:t>Once data is using hashed partitioning, </a:t>
            </a:r>
            <a:r>
              <a:rPr lang="en-GB" u="sng" dirty="0">
                <a:latin typeface="Georgia" panose="02040502050405020303" pitchFamily="18" charset="0"/>
              </a:rPr>
              <a:t>keeping this partitioning is important to help downstream operations run faster. </a:t>
            </a:r>
            <a:endParaRPr lang="en-GB" u="sng" dirty="0" smtClean="0">
              <a:latin typeface="Georgia" panose="02040502050405020303" pitchFamily="18" charset="0"/>
            </a:endParaRPr>
          </a:p>
          <a:p>
            <a:r>
              <a:rPr lang="en-GB" dirty="0" smtClean="0">
                <a:latin typeface="Georgia" panose="02040502050405020303" pitchFamily="18" charset="0"/>
              </a:rPr>
              <a:t>Examples </a:t>
            </a:r>
            <a:r>
              <a:rPr lang="en-GB" dirty="0">
                <a:latin typeface="Georgia" panose="02040502050405020303" pitchFamily="18" charset="0"/>
              </a:rPr>
              <a:t>of operations that preserve partitioning are mapValues(), flatMapValues(), filter(), reduceByKey(), groupByKey(), and join(). </a:t>
            </a:r>
          </a:p>
          <a:p>
            <a:r>
              <a:rPr lang="en-GB" dirty="0">
                <a:latin typeface="Georgia" panose="02040502050405020303" pitchFamily="18" charset="0"/>
              </a:rPr>
              <a:t>These operations don't modify keys in hashed partitions. </a:t>
            </a:r>
            <a:endParaRPr lang="en-GB" dirty="0" smtClean="0">
              <a:latin typeface="Georgia" panose="02040502050405020303" pitchFamily="18" charset="0"/>
            </a:endParaRPr>
          </a:p>
          <a:p>
            <a:r>
              <a:rPr lang="en-GB" dirty="0" smtClean="0">
                <a:latin typeface="Georgia" panose="02040502050405020303" pitchFamily="18" charset="0"/>
              </a:rPr>
              <a:t>Spark </a:t>
            </a:r>
            <a:r>
              <a:rPr lang="en-GB" dirty="0">
                <a:latin typeface="Georgia" panose="02040502050405020303" pitchFamily="18" charset="0"/>
              </a:rPr>
              <a:t>assumes the data is properly partitioned and uses this assumption to speed up downstream operations. </a:t>
            </a:r>
            <a:endParaRPr lang="en-GB" dirty="0" smtClean="0">
              <a:latin typeface="Georgia" panose="02040502050405020303" pitchFamily="18" charset="0"/>
            </a:endParaRPr>
          </a:p>
          <a:p>
            <a:r>
              <a:rPr lang="en-GB" dirty="0" smtClean="0">
                <a:latin typeface="Georgia" panose="02040502050405020303" pitchFamily="18" charset="0"/>
              </a:rPr>
              <a:t>For </a:t>
            </a:r>
            <a:r>
              <a:rPr lang="en-GB" dirty="0">
                <a:latin typeface="Georgia" panose="02040502050405020303" pitchFamily="18" charset="0"/>
              </a:rPr>
              <a:t>example, when using reduceByKey(), all the values for each key are aggregated. </a:t>
            </a:r>
            <a:endParaRPr lang="en-GB" dirty="0" smtClean="0">
              <a:latin typeface="Georgia" panose="02040502050405020303" pitchFamily="18" charset="0"/>
            </a:endParaRPr>
          </a:p>
          <a:p>
            <a:r>
              <a:rPr lang="en-GB" dirty="0" smtClean="0">
                <a:latin typeface="Georgia" panose="02040502050405020303" pitchFamily="18" charset="0"/>
              </a:rPr>
              <a:t>If </a:t>
            </a:r>
            <a:r>
              <a:rPr lang="en-GB" dirty="0">
                <a:latin typeface="Georgia" panose="02040502050405020303" pitchFamily="18" charset="0"/>
              </a:rPr>
              <a:t>the data is properly partitioned beforehand, Spark can assume that all the instances of a single key are in the same partition, on the same machine. </a:t>
            </a:r>
            <a:endParaRPr lang="en-GB" dirty="0" smtClean="0">
              <a:latin typeface="Georgia" panose="02040502050405020303" pitchFamily="18" charset="0"/>
            </a:endParaRPr>
          </a:p>
          <a:p>
            <a:r>
              <a:rPr lang="en-GB" dirty="0" smtClean="0">
                <a:latin typeface="Georgia" panose="02040502050405020303" pitchFamily="18" charset="0"/>
              </a:rPr>
              <a:t>With </a:t>
            </a:r>
            <a:r>
              <a:rPr lang="en-GB" dirty="0">
                <a:latin typeface="Georgia" panose="02040502050405020303" pitchFamily="18" charset="0"/>
              </a:rPr>
              <a:t>this knowledge, </a:t>
            </a:r>
            <a:r>
              <a:rPr lang="en-GB" u="sng" dirty="0">
                <a:latin typeface="Georgia" panose="02040502050405020303" pitchFamily="18" charset="0"/>
              </a:rPr>
              <a:t>Spark can avoid doing a dataset wide shuffle, and instead all the aggregations can be performed locally</a:t>
            </a:r>
            <a:r>
              <a:rPr lang="en-GB" dirty="0">
                <a:latin typeface="Georgia" panose="02040502050405020303" pitchFamily="18" charset="0"/>
              </a:rPr>
              <a:t>.</a:t>
            </a:r>
          </a:p>
          <a:p>
            <a:r>
              <a:rPr lang="en-GB" dirty="0">
                <a:latin typeface="Georgia" panose="02040502050405020303" pitchFamily="18" charset="0"/>
              </a:rPr>
              <a:t>Continuing the same hash partitioning demo from the previous section, the following example shows that the two partitions from rdd4 are still observed after performing a filter operation.</a:t>
            </a:r>
          </a:p>
          <a:p>
            <a:endParaRPr lang="en-GB" dirty="0"/>
          </a:p>
        </p:txBody>
      </p:sp>
    </p:spTree>
    <p:extLst>
      <p:ext uri="{BB962C8B-B14F-4D97-AF65-F5344CB8AC3E}">
        <p14:creationId xmlns:p14="http://schemas.microsoft.com/office/powerpoint/2010/main" val="179399410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9036496" cy="6480720"/>
          </a:xfrm>
        </p:spPr>
        <p:txBody>
          <a:bodyPr/>
          <a:lstStyle/>
          <a:p>
            <a:pPr marL="0" indent="0">
              <a:buNone/>
            </a:pPr>
            <a:r>
              <a:rPr lang="en-GB" b="1" dirty="0">
                <a:solidFill>
                  <a:srgbClr val="0070C0"/>
                </a:solidFill>
                <a:latin typeface="Georgia" panose="02040502050405020303" pitchFamily="18" charset="0"/>
              </a:rPr>
              <a:t>rdd4.glom().collect()</a:t>
            </a:r>
            <a:br>
              <a:rPr lang="en-GB" b="1" dirty="0">
                <a:solidFill>
                  <a:srgbClr val="0070C0"/>
                </a:solidFill>
                <a:latin typeface="Georgia" panose="02040502050405020303" pitchFamily="18" charset="0"/>
              </a:rPr>
            </a:br>
            <a:r>
              <a:rPr lang="en-GB" b="1" dirty="0">
                <a:solidFill>
                  <a:srgbClr val="0070C0"/>
                </a:solidFill>
                <a:latin typeface="Georgia" panose="02040502050405020303" pitchFamily="18" charset="0"/>
              </a:rPr>
              <a:t>[[(0, 'X'), (2, 'X'), (2, 'Y')], [(1, 'X'), (1, 'Y'), (3, 'Y')]]</a:t>
            </a:r>
            <a:br>
              <a:rPr lang="en-GB" b="1" dirty="0">
                <a:solidFill>
                  <a:srgbClr val="0070C0"/>
                </a:solidFill>
                <a:latin typeface="Georgia" panose="02040502050405020303" pitchFamily="18" charset="0"/>
              </a:rPr>
            </a:br>
            <a:r>
              <a:rPr lang="en-GB" b="1" dirty="0">
                <a:solidFill>
                  <a:srgbClr val="0070C0"/>
                </a:solidFill>
                <a:latin typeface="Georgia" panose="02040502050405020303" pitchFamily="18" charset="0"/>
              </a:rPr>
              <a:t/>
            </a:r>
            <a:br>
              <a:rPr lang="en-GB" b="1" dirty="0">
                <a:solidFill>
                  <a:srgbClr val="0070C0"/>
                </a:solidFill>
                <a:latin typeface="Georgia" panose="02040502050405020303" pitchFamily="18" charset="0"/>
              </a:rPr>
            </a:br>
            <a:r>
              <a:rPr lang="en-GB" b="1" dirty="0">
                <a:solidFill>
                  <a:srgbClr val="0070C0"/>
                </a:solidFill>
                <a:latin typeface="Georgia" panose="02040502050405020303" pitchFamily="18" charset="0"/>
              </a:rPr>
              <a:t>rdd4.filter(lambda kvp: kvp[0]&gt;=2).glom().collect()</a:t>
            </a:r>
            <a:br>
              <a:rPr lang="en-GB" b="1" dirty="0">
                <a:solidFill>
                  <a:srgbClr val="0070C0"/>
                </a:solidFill>
                <a:latin typeface="Georgia" panose="02040502050405020303" pitchFamily="18" charset="0"/>
              </a:rPr>
            </a:br>
            <a:r>
              <a:rPr lang="en-GB" b="1" dirty="0">
                <a:solidFill>
                  <a:srgbClr val="0070C0"/>
                </a:solidFill>
                <a:latin typeface="Georgia" panose="02040502050405020303" pitchFamily="18" charset="0"/>
              </a:rPr>
              <a:t>[[(2, 'X'), (2, 'Y')], [(3, 'Y')]]</a:t>
            </a:r>
          </a:p>
        </p:txBody>
      </p:sp>
    </p:spTree>
    <p:extLst>
      <p:ext uri="{BB962C8B-B14F-4D97-AF65-F5344CB8AC3E}">
        <p14:creationId xmlns:p14="http://schemas.microsoft.com/office/powerpoint/2010/main" val="1291268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6561" y="27725"/>
            <a:ext cx="9036496" cy="6624736"/>
          </a:xfrm>
        </p:spPr>
        <p:txBody>
          <a:bodyPr>
            <a:normAutofit fontScale="92500" lnSpcReduction="20000"/>
          </a:bodyPr>
          <a:lstStyle/>
          <a:p>
            <a:endParaRPr lang="en-GB" sz="2400" dirty="0" smtClean="0">
              <a:latin typeface="Georgia" panose="02040502050405020303" pitchFamily="18" charset="0"/>
            </a:endParaRPr>
          </a:p>
          <a:p>
            <a:r>
              <a:rPr lang="en-GB" sz="2400" dirty="0" smtClean="0">
                <a:latin typeface="Georgia" panose="02040502050405020303" pitchFamily="18" charset="0"/>
              </a:rPr>
              <a:t>RDDs </a:t>
            </a:r>
            <a:r>
              <a:rPr lang="en-GB" sz="2400" dirty="0">
                <a:latin typeface="Georgia" panose="02040502050405020303" pitchFamily="18" charset="0"/>
              </a:rPr>
              <a:t>can also take </a:t>
            </a:r>
            <a:r>
              <a:rPr lang="en-GB" sz="2400" u="sng" dirty="0">
                <a:latin typeface="Georgia" panose="02040502050405020303" pitchFamily="18" charset="0"/>
              </a:rPr>
              <a:t>variable values as input</a:t>
            </a:r>
            <a:r>
              <a:rPr lang="en-GB" sz="2400" dirty="0">
                <a:latin typeface="Georgia" panose="02040502050405020303" pitchFamily="18" charset="0"/>
              </a:rPr>
              <a:t>. To demonstrate, we start by creating a variable named maryFile and assigning it a text string value</a:t>
            </a:r>
            <a:r>
              <a:rPr lang="en-GB" sz="2400" dirty="0" smtClean="0">
                <a:latin typeface="Georgia" panose="02040502050405020303" pitchFamily="18" charset="0"/>
              </a:rPr>
              <a:t>:</a:t>
            </a:r>
            <a:endParaRPr lang="en-GB" sz="2400" dirty="0">
              <a:latin typeface="Georgia" panose="02040502050405020303" pitchFamily="18" charset="0"/>
            </a:endParaRPr>
          </a:p>
          <a:p>
            <a:pPr marL="320040" lvl="1" indent="0">
              <a:buNone/>
            </a:pPr>
            <a:r>
              <a:rPr lang="en-GB" dirty="0" smtClean="0"/>
              <a:t>		</a:t>
            </a:r>
            <a:r>
              <a:rPr lang="en-GB" dirty="0" smtClean="0">
                <a:solidFill>
                  <a:srgbClr val="0070C0"/>
                </a:solidFill>
              </a:rPr>
              <a:t>AmarnathFile </a:t>
            </a:r>
            <a:r>
              <a:rPr lang="en-GB" dirty="0">
                <a:solidFill>
                  <a:srgbClr val="0070C0"/>
                </a:solidFill>
              </a:rPr>
              <a:t>= </a:t>
            </a:r>
            <a:r>
              <a:rPr lang="en-GB" dirty="0" smtClean="0">
                <a:solidFill>
                  <a:srgbClr val="0070C0"/>
                </a:solidFill>
              </a:rPr>
              <a:t>(“Amarnath is strong follower of  YSJ”)</a:t>
            </a:r>
          </a:p>
          <a:p>
            <a:r>
              <a:rPr lang="en-GB" sz="2400" dirty="0">
                <a:latin typeface="Georgia" panose="02040502050405020303" pitchFamily="18" charset="0"/>
              </a:rPr>
              <a:t>Then we use parallelize() to turn the variable contents into an RDD, and collect() to view the </a:t>
            </a:r>
            <a:r>
              <a:rPr lang="en-GB" sz="2400" dirty="0" smtClean="0">
                <a:latin typeface="Georgia" panose="02040502050405020303" pitchFamily="18" charset="0"/>
              </a:rPr>
              <a:t>results</a:t>
            </a:r>
          </a:p>
          <a:p>
            <a:pPr marL="320040" lvl="1" indent="0">
              <a:buNone/>
            </a:pPr>
            <a:r>
              <a:rPr lang="en-GB" dirty="0" smtClean="0">
                <a:solidFill>
                  <a:srgbClr val="0070C0"/>
                </a:solidFill>
              </a:rPr>
              <a:t>		rddAmarnath </a:t>
            </a:r>
            <a:r>
              <a:rPr lang="en-GB" dirty="0">
                <a:solidFill>
                  <a:srgbClr val="0070C0"/>
                </a:solidFill>
              </a:rPr>
              <a:t>= sc.parallelize</a:t>
            </a:r>
            <a:r>
              <a:rPr lang="en-GB" dirty="0" smtClean="0">
                <a:solidFill>
                  <a:srgbClr val="0070C0"/>
                </a:solidFill>
              </a:rPr>
              <a:t>([AmarnathFile</a:t>
            </a:r>
            <a:r>
              <a:rPr lang="en-GB" dirty="0">
                <a:solidFill>
                  <a:srgbClr val="0070C0"/>
                </a:solidFill>
              </a:rPr>
              <a:t>])</a:t>
            </a:r>
            <a:br>
              <a:rPr lang="en-GB" dirty="0">
                <a:solidFill>
                  <a:srgbClr val="0070C0"/>
                </a:solidFill>
              </a:rPr>
            </a:br>
            <a:r>
              <a:rPr lang="en-GB" dirty="0" smtClean="0">
                <a:solidFill>
                  <a:srgbClr val="0070C0"/>
                </a:solidFill>
              </a:rPr>
              <a:t>		rddAmarnath.collect</a:t>
            </a:r>
            <a:r>
              <a:rPr lang="en-GB" dirty="0">
                <a:solidFill>
                  <a:srgbClr val="0070C0"/>
                </a:solidFill>
              </a:rPr>
              <a:t>()</a:t>
            </a:r>
            <a:br>
              <a:rPr lang="en-GB" dirty="0">
                <a:solidFill>
                  <a:srgbClr val="0070C0"/>
                </a:solidFill>
              </a:rPr>
            </a:br>
            <a:r>
              <a:rPr lang="en-GB" dirty="0" smtClean="0">
                <a:solidFill>
                  <a:srgbClr val="0070C0"/>
                </a:solidFill>
              </a:rPr>
              <a:t>		[“Amarnath </a:t>
            </a:r>
            <a:r>
              <a:rPr lang="en-GB" dirty="0">
                <a:solidFill>
                  <a:srgbClr val="0070C0"/>
                </a:solidFill>
              </a:rPr>
              <a:t>is strong follower of  </a:t>
            </a:r>
            <a:r>
              <a:rPr lang="en-GB" dirty="0" smtClean="0">
                <a:solidFill>
                  <a:srgbClr val="0070C0"/>
                </a:solidFill>
              </a:rPr>
              <a:t>YSJ”]</a:t>
            </a:r>
          </a:p>
          <a:p>
            <a:pPr marL="320040" lvl="1" indent="0">
              <a:buNone/>
            </a:pPr>
            <a:r>
              <a:rPr lang="en-GB" u="sng" dirty="0" smtClean="0">
                <a:solidFill>
                  <a:srgbClr val="0070C0"/>
                </a:solidFill>
              </a:rPr>
              <a:t>**NOTE*</a:t>
            </a:r>
          </a:p>
          <a:p>
            <a:pPr marL="320040" lvl="1" indent="0">
              <a:buNone/>
            </a:pPr>
            <a:r>
              <a:rPr lang="en-GB" b="1" u="sng" dirty="0">
                <a:latin typeface="Georgia" panose="02040502050405020303" pitchFamily="18" charset="0"/>
              </a:rPr>
              <a:t>The [ ] around the variable name prevents the variable input from being read one character at a time. If we had used ( ) instead, </a:t>
            </a:r>
            <a:r>
              <a:rPr lang="en-GB" b="1" u="sng" dirty="0" smtClean="0">
                <a:latin typeface="Georgia" panose="02040502050405020303" pitchFamily="18" charset="0"/>
              </a:rPr>
              <a:t>the collect functions </a:t>
            </a:r>
            <a:r>
              <a:rPr lang="en-GB" b="1" u="sng" dirty="0">
                <a:latin typeface="Georgia" panose="02040502050405020303" pitchFamily="18" charset="0"/>
              </a:rPr>
              <a:t>would have returned</a:t>
            </a:r>
            <a:r>
              <a:rPr lang="en-GB" dirty="0" smtClean="0">
                <a:latin typeface="Georgia" panose="02040502050405020303" pitchFamily="18" charset="0"/>
              </a:rPr>
              <a:t>:</a:t>
            </a:r>
          </a:p>
          <a:p>
            <a:pPr marL="320040" lvl="1" indent="0">
              <a:buNone/>
            </a:pPr>
            <a:r>
              <a:rPr lang="en-GB" dirty="0">
                <a:solidFill>
                  <a:srgbClr val="0070C0"/>
                </a:solidFill>
              </a:rPr>
              <a:t>[‘</a:t>
            </a:r>
            <a:r>
              <a:rPr lang="en-GB" dirty="0" smtClean="0">
                <a:solidFill>
                  <a:srgbClr val="0070C0"/>
                </a:solidFill>
              </a:rPr>
              <a:t>A’, </a:t>
            </a:r>
            <a:r>
              <a:rPr lang="en-GB" dirty="0">
                <a:solidFill>
                  <a:srgbClr val="0070C0"/>
                </a:solidFill>
              </a:rPr>
              <a:t>‘m', ‘a', ‘r',’n’,’a’,’t’,’h’,  ' ', ‘</a:t>
            </a:r>
            <a:r>
              <a:rPr lang="en-GB" dirty="0" smtClean="0">
                <a:solidFill>
                  <a:srgbClr val="0070C0"/>
                </a:solidFill>
              </a:rPr>
              <a:t>i', </a:t>
            </a:r>
            <a:r>
              <a:rPr lang="en-GB" dirty="0">
                <a:solidFill>
                  <a:srgbClr val="0070C0"/>
                </a:solidFill>
              </a:rPr>
              <a:t>‘s',  ‘’,, . . . , ]</a:t>
            </a:r>
          </a:p>
          <a:p>
            <a:pPr marL="320040" lvl="1" indent="0">
              <a:buNone/>
            </a:pPr>
            <a:endParaRPr lang="en-GB" dirty="0">
              <a:latin typeface="Georgia" panose="02040502050405020303" pitchFamily="18" charset="0"/>
            </a:endParaRPr>
          </a:p>
          <a:p>
            <a:pPr marL="320040" lvl="1" indent="0">
              <a:buNone/>
            </a:pPr>
            <a:r>
              <a:rPr lang="en-GB" dirty="0" smtClean="0">
                <a:solidFill>
                  <a:srgbClr val="0070C0"/>
                </a:solidFill>
              </a:rPr>
              <a:t>		textList </a:t>
            </a:r>
            <a:r>
              <a:rPr lang="en-GB" dirty="0">
                <a:solidFill>
                  <a:srgbClr val="0070C0"/>
                </a:solidFill>
              </a:rPr>
              <a:t>= (["car", "house", "garage"])</a:t>
            </a:r>
            <a:br>
              <a:rPr lang="en-GB" dirty="0">
                <a:solidFill>
                  <a:srgbClr val="0070C0"/>
                </a:solidFill>
              </a:rPr>
            </a:br>
            <a:r>
              <a:rPr lang="en-GB" dirty="0" smtClean="0">
                <a:solidFill>
                  <a:srgbClr val="0070C0"/>
                </a:solidFill>
              </a:rPr>
              <a:t>		rddTextList </a:t>
            </a:r>
            <a:r>
              <a:rPr lang="en-GB" dirty="0">
                <a:solidFill>
                  <a:srgbClr val="0070C0"/>
                </a:solidFill>
              </a:rPr>
              <a:t>= sc.parallelize(textList)</a:t>
            </a:r>
            <a:br>
              <a:rPr lang="en-GB" dirty="0">
                <a:solidFill>
                  <a:srgbClr val="0070C0"/>
                </a:solidFill>
              </a:rPr>
            </a:br>
            <a:r>
              <a:rPr lang="en-GB" dirty="0" smtClean="0">
                <a:solidFill>
                  <a:srgbClr val="0070C0"/>
                </a:solidFill>
              </a:rPr>
              <a:t>		rddTextList.collect</a:t>
            </a:r>
            <a:r>
              <a:rPr lang="en-GB" dirty="0">
                <a:solidFill>
                  <a:srgbClr val="0070C0"/>
                </a:solidFill>
              </a:rPr>
              <a:t>()</a:t>
            </a:r>
            <a:br>
              <a:rPr lang="en-GB" dirty="0">
                <a:solidFill>
                  <a:srgbClr val="0070C0"/>
                </a:solidFill>
              </a:rPr>
            </a:br>
            <a:r>
              <a:rPr lang="en-GB" dirty="0" smtClean="0">
                <a:solidFill>
                  <a:srgbClr val="0070C0"/>
                </a:solidFill>
              </a:rPr>
              <a:t>		["</a:t>
            </a:r>
            <a:r>
              <a:rPr lang="en-GB" dirty="0">
                <a:solidFill>
                  <a:srgbClr val="0070C0"/>
                </a:solidFill>
              </a:rPr>
              <a:t>car", "house", "garage"]</a:t>
            </a:r>
          </a:p>
        </p:txBody>
      </p:sp>
    </p:spTree>
    <p:extLst>
      <p:ext uri="{BB962C8B-B14F-4D97-AF65-F5344CB8AC3E}">
        <p14:creationId xmlns:p14="http://schemas.microsoft.com/office/powerpoint/2010/main" val="2596605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260648"/>
            <a:ext cx="8856984" cy="6336704"/>
          </a:xfrm>
        </p:spPr>
        <p:txBody>
          <a:bodyPr>
            <a:normAutofit fontScale="92500" lnSpcReduction="20000"/>
          </a:bodyPr>
          <a:lstStyle/>
          <a:p>
            <a:r>
              <a:rPr lang="en-GB" dirty="0">
                <a:latin typeface="Georgia" panose="02040502050405020303" pitchFamily="18" charset="0"/>
              </a:rPr>
              <a:t>Another common way to create an RDD is to load it from one or more text files using </a:t>
            </a:r>
            <a:r>
              <a:rPr lang="en-GB" b="1" u="sng" dirty="0">
                <a:latin typeface="Georgia" panose="02040502050405020303" pitchFamily="18" charset="0"/>
              </a:rPr>
              <a:t>sc.textFile()</a:t>
            </a:r>
            <a:r>
              <a:rPr lang="en-GB" dirty="0">
                <a:latin typeface="Georgia" panose="02040502050405020303" pitchFamily="18" charset="0"/>
              </a:rPr>
              <a:t>. These files can be located on local storage, HDFS, or other cloud or network storage locations. For example, to create an RDD from a text file on your local drive</a:t>
            </a:r>
            <a:r>
              <a:rPr lang="en-GB" dirty="0" smtClean="0">
                <a:latin typeface="Georgia" panose="02040502050405020303" pitchFamily="18" charset="0"/>
              </a:rPr>
              <a:t>:</a:t>
            </a:r>
          </a:p>
          <a:p>
            <a:pPr marL="0" indent="0">
              <a:buNone/>
            </a:pPr>
            <a:r>
              <a:rPr lang="en-GB" dirty="0" smtClean="0">
                <a:solidFill>
                  <a:srgbClr val="0070C0"/>
                </a:solidFill>
                <a:latin typeface="Georgia" panose="02040502050405020303" pitchFamily="18" charset="0"/>
              </a:rPr>
              <a:t>	rddLocal </a:t>
            </a:r>
            <a:r>
              <a:rPr lang="en-GB" dirty="0">
                <a:solidFill>
                  <a:srgbClr val="0070C0"/>
                </a:solidFill>
                <a:latin typeface="Georgia" panose="02040502050405020303" pitchFamily="18" charset="0"/>
              </a:rPr>
              <a:t>= sc.textFile("file:/localPathToFile/filename.txt</a:t>
            </a:r>
            <a:r>
              <a:rPr lang="en-GB" dirty="0" smtClean="0">
                <a:solidFill>
                  <a:srgbClr val="0070C0"/>
                </a:solidFill>
                <a:latin typeface="Georgia" panose="02040502050405020303" pitchFamily="18" charset="0"/>
              </a:rPr>
              <a:t>")</a:t>
            </a:r>
          </a:p>
          <a:p>
            <a:pPr marL="0" indent="0">
              <a:buNone/>
            </a:pPr>
            <a:r>
              <a:rPr lang="en-GB" dirty="0" smtClean="0">
                <a:solidFill>
                  <a:srgbClr val="0070C0"/>
                </a:solidFill>
                <a:latin typeface="Georgia" panose="02040502050405020303" pitchFamily="18" charset="0"/>
              </a:rPr>
              <a:t>	rddHDFS </a:t>
            </a:r>
            <a:r>
              <a:rPr lang="en-GB" dirty="0">
                <a:solidFill>
                  <a:srgbClr val="0070C0"/>
                </a:solidFill>
                <a:latin typeface="Georgia" panose="02040502050405020303" pitchFamily="18" charset="0"/>
              </a:rPr>
              <a:t>= </a:t>
            </a:r>
            <a:r>
              <a:rPr lang="en-GB" dirty="0" smtClean="0">
                <a:solidFill>
                  <a:srgbClr val="0070C0"/>
                </a:solidFill>
                <a:latin typeface="Georgia" panose="02040502050405020303" pitchFamily="18" charset="0"/>
              </a:rPr>
              <a:t>	sc.textFile</a:t>
            </a:r>
            <a:r>
              <a:rPr lang="en-GB" dirty="0">
                <a:solidFill>
                  <a:srgbClr val="0070C0"/>
                </a:solidFill>
                <a:latin typeface="Georgia" panose="02040502050405020303" pitchFamily="18" charset="0"/>
              </a:rPr>
              <a:t>("hdfs://namenodename:8020/</a:t>
            </a:r>
            <a:r>
              <a:rPr lang="en-GB" dirty="0" err="1">
                <a:solidFill>
                  <a:srgbClr val="0070C0"/>
                </a:solidFill>
                <a:latin typeface="Georgia" panose="02040502050405020303" pitchFamily="18" charset="0"/>
              </a:rPr>
              <a:t>HDFSpath</a:t>
            </a:r>
            <a:r>
              <a:rPr lang="en-GB" dirty="0">
                <a:solidFill>
                  <a:srgbClr val="0070C0"/>
                </a:solidFill>
                <a:latin typeface="Georgia" panose="02040502050405020303" pitchFamily="18" charset="0"/>
              </a:rPr>
              <a:t>/filename.txt</a:t>
            </a:r>
            <a:r>
              <a:rPr lang="en-GB" dirty="0" smtClean="0">
                <a:solidFill>
                  <a:srgbClr val="0070C0"/>
                </a:solidFill>
                <a:latin typeface="Georgia" panose="02040502050405020303" pitchFamily="18" charset="0"/>
              </a:rPr>
              <a:t>")</a:t>
            </a:r>
          </a:p>
          <a:p>
            <a:r>
              <a:rPr lang="en-GB" dirty="0">
                <a:latin typeface="Georgia" panose="02040502050405020303" pitchFamily="18" charset="0"/>
              </a:rPr>
              <a:t>Multiple files can be combined as part of a single RDD using either a comma-separated list of individual files, the wildcard character, or a combination of the two. For example, to create an RDD based on two specific files</a:t>
            </a:r>
            <a:r>
              <a:rPr lang="en-GB" dirty="0" smtClean="0">
                <a:latin typeface="Georgia" panose="02040502050405020303" pitchFamily="18" charset="0"/>
              </a:rPr>
              <a:t>:</a:t>
            </a:r>
          </a:p>
          <a:p>
            <a:pPr marL="0" indent="0">
              <a:buNone/>
            </a:pPr>
            <a:r>
              <a:rPr lang="en-GB" dirty="0" smtClean="0">
                <a:solidFill>
                  <a:srgbClr val="0070C0"/>
                </a:solidFill>
                <a:latin typeface="Georgia" panose="02040502050405020303" pitchFamily="18" charset="0"/>
              </a:rPr>
              <a:t>	rddComma </a:t>
            </a:r>
            <a:r>
              <a:rPr lang="en-GB" dirty="0">
                <a:solidFill>
                  <a:srgbClr val="0070C0"/>
                </a:solidFill>
                <a:latin typeface="Georgia" panose="02040502050405020303" pitchFamily="18" charset="0"/>
              </a:rPr>
              <a:t>= </a:t>
            </a:r>
            <a:r>
              <a:rPr lang="en-GB" dirty="0" smtClean="0">
                <a:solidFill>
                  <a:srgbClr val="0070C0"/>
                </a:solidFill>
                <a:latin typeface="Georgia" panose="02040502050405020303" pitchFamily="18" charset="0"/>
              </a:rPr>
              <a:t>	sc.textFile</a:t>
            </a:r>
            <a:r>
              <a:rPr lang="en-GB" dirty="0">
                <a:solidFill>
                  <a:srgbClr val="0070C0"/>
                </a:solidFill>
                <a:latin typeface="Georgia" panose="02040502050405020303" pitchFamily="18" charset="0"/>
              </a:rPr>
              <a:t>("fileLocation/file1.txt,fileLocation/file2.txt") </a:t>
            </a:r>
            <a:r>
              <a:rPr lang="en-GB" dirty="0">
                <a:latin typeface="Georgia" panose="02040502050405020303" pitchFamily="18" charset="0"/>
              </a:rPr>
              <a:t>t</a:t>
            </a:r>
            <a:r>
              <a:rPr lang="en-GB" dirty="0" smtClean="0">
                <a:latin typeface="Georgia" panose="02040502050405020303" pitchFamily="18" charset="0"/>
              </a:rPr>
              <a:t>o create </a:t>
            </a:r>
            <a:r>
              <a:rPr lang="en-GB" dirty="0">
                <a:latin typeface="Georgia" panose="02040502050405020303" pitchFamily="18" charset="0"/>
              </a:rPr>
              <a:t>an RDD that contains all .txt files that meet wildcard requirements in a given location: </a:t>
            </a:r>
            <a:r>
              <a:rPr lang="en-GB" dirty="0" smtClean="0">
                <a:latin typeface="Georgia" panose="02040502050405020303" pitchFamily="18" charset="0"/>
              </a:rPr>
              <a:t>	</a:t>
            </a:r>
          </a:p>
          <a:p>
            <a:pPr marL="0" indent="0">
              <a:buNone/>
            </a:pPr>
            <a:r>
              <a:rPr lang="en-GB" dirty="0">
                <a:solidFill>
                  <a:srgbClr val="0070C0"/>
                </a:solidFill>
                <a:latin typeface="Georgia" panose="02040502050405020303" pitchFamily="18" charset="0"/>
              </a:rPr>
              <a:t>	</a:t>
            </a:r>
            <a:r>
              <a:rPr lang="en-GB" dirty="0" smtClean="0">
                <a:solidFill>
                  <a:srgbClr val="0070C0"/>
                </a:solidFill>
                <a:latin typeface="Georgia" panose="02040502050405020303" pitchFamily="18" charset="0"/>
              </a:rPr>
              <a:t>rddWild </a:t>
            </a:r>
            <a:r>
              <a:rPr lang="en-GB" dirty="0">
                <a:solidFill>
                  <a:srgbClr val="0070C0"/>
                </a:solidFill>
                <a:latin typeface="Georgia" panose="02040502050405020303" pitchFamily="18" charset="0"/>
              </a:rPr>
              <a:t>= sc.textFile("fileLocation/*.txt")</a:t>
            </a:r>
          </a:p>
        </p:txBody>
      </p:sp>
    </p:spTree>
    <p:extLst>
      <p:ext uri="{BB962C8B-B14F-4D97-AF65-F5344CB8AC3E}">
        <p14:creationId xmlns:p14="http://schemas.microsoft.com/office/powerpoint/2010/main" val="884474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7344816" cy="836712"/>
          </a:xfrm>
        </p:spPr>
        <p:txBody>
          <a:bodyPr>
            <a:normAutofit/>
          </a:bodyPr>
          <a:lstStyle/>
          <a:p>
            <a:r>
              <a:rPr lang="en-GB" sz="2800" b="1" u="sng" dirty="0">
                <a:solidFill>
                  <a:schemeClr val="tx1"/>
                </a:solidFill>
                <a:latin typeface="Georgia" panose="02040502050405020303" pitchFamily="18" charset="0"/>
                <a:ea typeface="+mn-ea"/>
                <a:cs typeface="+mn-cs"/>
              </a:rPr>
              <a:t>From Data Files to HDFS to RDD</a:t>
            </a:r>
          </a:p>
        </p:txBody>
      </p:sp>
      <p:sp>
        <p:nvSpPr>
          <p:cNvPr id="3" name="Content Placeholder 2"/>
          <p:cNvSpPr>
            <a:spLocks noGrp="1"/>
          </p:cNvSpPr>
          <p:nvPr>
            <p:ph sz="quarter" idx="1"/>
          </p:nvPr>
        </p:nvSpPr>
        <p:spPr>
          <a:xfrm>
            <a:off x="179512" y="836712"/>
            <a:ext cx="8856984" cy="5832648"/>
          </a:xfrm>
        </p:spPr>
        <p:txBody>
          <a:bodyPr>
            <a:normAutofit/>
          </a:bodyPr>
          <a:lstStyle/>
          <a:p>
            <a:endParaRPr lang="en-GB" sz="1900" dirty="0" smtClean="0">
              <a:latin typeface="Georgia" panose="02040502050405020303" pitchFamily="18" charset="0"/>
            </a:endParaRPr>
          </a:p>
          <a:p>
            <a:r>
              <a:rPr lang="en-GB" sz="1900" dirty="0" smtClean="0">
                <a:latin typeface="Georgia" panose="02040502050405020303" pitchFamily="18" charset="0"/>
              </a:rPr>
              <a:t>Spark </a:t>
            </a:r>
            <a:r>
              <a:rPr lang="en-GB" sz="1900" dirty="0">
                <a:latin typeface="Georgia" panose="02040502050405020303" pitchFamily="18" charset="0"/>
              </a:rPr>
              <a:t>application that initially defines an RDD that is made up of a combination of the data in data files 1 and 2. In HDFS, these two files are represented by three HDFS blocks on nodes 1, 2, and 4. </a:t>
            </a:r>
            <a:endParaRPr lang="en-GB" sz="1900" dirty="0" smtClean="0">
              <a:latin typeface="Georgia" panose="02040502050405020303" pitchFamily="18" charset="0"/>
            </a:endParaRPr>
          </a:p>
          <a:p>
            <a:endParaRPr lang="en-GB" sz="1900" dirty="0" smtClean="0">
              <a:latin typeface="Georgia" panose="02040502050405020303" pitchFamily="18" charset="0"/>
            </a:endParaRPr>
          </a:p>
          <a:p>
            <a:endParaRPr lang="en-GB" sz="1900" dirty="0">
              <a:latin typeface="Georgia" panose="02040502050405020303" pitchFamily="18" charset="0"/>
            </a:endParaRPr>
          </a:p>
          <a:p>
            <a:endParaRPr lang="en-GB"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478" y="2348880"/>
            <a:ext cx="7939970"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35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332656"/>
            <a:ext cx="8784976" cy="6408712"/>
          </a:xfrm>
        </p:spPr>
        <p:txBody>
          <a:bodyPr>
            <a:normAutofit fontScale="92500" lnSpcReduction="20000"/>
          </a:bodyPr>
          <a:lstStyle/>
          <a:p>
            <a:r>
              <a:rPr lang="en-GB" sz="2800" dirty="0">
                <a:latin typeface="Georgia" panose="02040502050405020303" pitchFamily="18" charset="0"/>
              </a:rPr>
              <a:t>When the RDD partitions are created in memory, </a:t>
            </a:r>
            <a:r>
              <a:rPr lang="en-GB" sz="2800" u="sng" dirty="0">
                <a:latin typeface="Georgia" panose="02040502050405020303" pitchFamily="18" charset="0"/>
              </a:rPr>
              <a:t>the nodes that will be used will be nodes that contain the data blocks in order to improve performance and reduce the network traffic that would result from pulling data from one node’s disk to another node’s memory</a:t>
            </a:r>
            <a:r>
              <a:rPr lang="en-GB" sz="2800" dirty="0">
                <a:latin typeface="Georgia" panose="02040502050405020303" pitchFamily="18" charset="0"/>
              </a:rPr>
              <a:t>. </a:t>
            </a:r>
          </a:p>
          <a:p>
            <a:r>
              <a:rPr lang="en-GB" sz="2800" dirty="0">
                <a:latin typeface="Georgia" panose="02040502050405020303" pitchFamily="18" charset="0"/>
              </a:rPr>
              <a:t>The three data blocks that represent these two files that were combined by the Spark application are then copied into memory on their respective nodes and become the </a:t>
            </a:r>
            <a:r>
              <a:rPr lang="en-GB" sz="2800" u="sng" dirty="0">
                <a:latin typeface="Georgia" panose="02040502050405020303" pitchFamily="18" charset="0"/>
              </a:rPr>
              <a:t>partitions of the RDD</a:t>
            </a:r>
            <a:r>
              <a:rPr lang="en-GB" sz="2800" dirty="0">
                <a:latin typeface="Georgia" panose="02040502050405020303" pitchFamily="18" charset="0"/>
              </a:rPr>
              <a:t>. </a:t>
            </a:r>
            <a:endParaRPr lang="en-GB" sz="2800" dirty="0" smtClean="0">
              <a:latin typeface="Georgia" panose="02040502050405020303" pitchFamily="18" charset="0"/>
            </a:endParaRPr>
          </a:p>
          <a:p>
            <a:r>
              <a:rPr lang="en-GB" sz="2800" dirty="0" smtClean="0">
                <a:latin typeface="Georgia" panose="02040502050405020303" pitchFamily="18" charset="0"/>
              </a:rPr>
              <a:t>DF2.1 </a:t>
            </a:r>
            <a:r>
              <a:rPr lang="en-GB" sz="2800" dirty="0">
                <a:latin typeface="Georgia" panose="02040502050405020303" pitchFamily="18" charset="0"/>
              </a:rPr>
              <a:t>is written to an RDD partition we have labeled RDD 1.1. DF2.2 is written to an RDD partition we have labeled RDD 1.2. DF1.1 is written to an RDD partition we have labeled RDD 1.3. </a:t>
            </a:r>
          </a:p>
          <a:p>
            <a:r>
              <a:rPr lang="en-GB" sz="2800" dirty="0">
                <a:latin typeface="Georgia" panose="02040502050405020303" pitchFamily="18" charset="0"/>
              </a:rPr>
              <a:t>Thus, in our example, </a:t>
            </a:r>
            <a:r>
              <a:rPr lang="en-GB" sz="2800" b="1" u="sng" dirty="0">
                <a:latin typeface="Georgia" panose="02040502050405020303" pitchFamily="18" charset="0"/>
              </a:rPr>
              <a:t>one RDD was created from two files (which are split across three HDFS data nodes), which exist in memory as three partitions which a Spark application can then continue to use</a:t>
            </a:r>
            <a:r>
              <a:rPr lang="en-GB" sz="2800" dirty="0">
                <a:latin typeface="Georgia" panose="02040502050405020303" pitchFamily="18" charset="0"/>
              </a:rPr>
              <a:t>.</a:t>
            </a:r>
          </a:p>
          <a:p>
            <a:endParaRPr lang="en-GB" dirty="0"/>
          </a:p>
        </p:txBody>
      </p:sp>
    </p:spTree>
    <p:extLst>
      <p:ext uri="{BB962C8B-B14F-4D97-AF65-F5344CB8AC3E}">
        <p14:creationId xmlns:p14="http://schemas.microsoft.com/office/powerpoint/2010/main" val="1992761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260648"/>
            <a:ext cx="8856984" cy="6336704"/>
          </a:xfrm>
        </p:spPr>
        <p:txBody>
          <a:bodyPr/>
          <a:lstStyle/>
          <a:p>
            <a:r>
              <a:rPr lang="en-GB" sz="2400" dirty="0">
                <a:latin typeface="Georgia" panose="02040502050405020303" pitchFamily="18" charset="0"/>
              </a:rPr>
              <a:t>A hypothetical cluster that has two RDD's. Each RDD is composed of multiple partitions, which are distributed across the cluster</a:t>
            </a:r>
            <a:endParaRPr lang="en-GB" sz="2400" dirty="0" smtClean="0">
              <a:latin typeface="Georgia" panose="02040502050405020303" pitchFamily="18" charset="0"/>
            </a:endParaRPr>
          </a:p>
          <a:p>
            <a:r>
              <a:rPr lang="en-GB" sz="2400" u="sng" dirty="0">
                <a:latin typeface="Georgia" panose="02040502050405020303" pitchFamily="18" charset="0"/>
              </a:rPr>
              <a:t>RDDs can contain any type of serializable element, meaning those that can be converted to and from a byte stream</a:t>
            </a:r>
            <a:r>
              <a:rPr lang="en-GB" sz="2400" dirty="0">
                <a:latin typeface="Georgia" panose="02040502050405020303" pitchFamily="18" charset="0"/>
              </a:rPr>
              <a:t>. Examples include: int, float, bool, and sequences/</a:t>
            </a:r>
            <a:r>
              <a:rPr lang="en-GB" sz="2400" dirty="0" err="1">
                <a:latin typeface="Georgia" panose="02040502050405020303" pitchFamily="18" charset="0"/>
              </a:rPr>
              <a:t>iteratives</a:t>
            </a:r>
            <a:r>
              <a:rPr lang="en-GB" sz="2400" dirty="0">
                <a:latin typeface="Georgia" panose="02040502050405020303" pitchFamily="18" charset="0"/>
              </a:rPr>
              <a:t> like arrays, lists, tuples, and strings. </a:t>
            </a:r>
            <a:r>
              <a:rPr lang="en-GB" sz="2400" u="sng" dirty="0">
                <a:latin typeface="Georgia" panose="02040502050405020303" pitchFamily="18" charset="0"/>
              </a:rPr>
              <a:t>Element types in an RDD can be mixed as well</a:t>
            </a:r>
            <a:r>
              <a:rPr lang="en-GB" sz="2400" dirty="0">
                <a:latin typeface="Georgia" panose="02040502050405020303" pitchFamily="18" charset="0"/>
              </a:rPr>
              <a:t>. For example, an array or list can contain both string and int values. Furthermore, </a:t>
            </a:r>
            <a:r>
              <a:rPr lang="en-GB" sz="2400" u="sng" dirty="0">
                <a:latin typeface="Georgia" panose="02040502050405020303" pitchFamily="18" charset="0"/>
              </a:rPr>
              <a:t>RDD types are converted implicitly when possible, meaning there is no need to explicitly specify the type during RDD creation. </a:t>
            </a:r>
          </a:p>
          <a:p>
            <a:endParaRPr lang="en-GB" dirty="0" smtClean="0"/>
          </a:p>
          <a:p>
            <a:endParaRPr lang="en-GB" dirty="0"/>
          </a:p>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653136"/>
            <a:ext cx="7956376" cy="1981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7236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507288" cy="792088"/>
          </a:xfrm>
        </p:spPr>
        <p:txBody>
          <a:bodyPr>
            <a:normAutofit/>
          </a:bodyPr>
          <a:lstStyle/>
          <a:p>
            <a:pPr>
              <a:spcBef>
                <a:spcPts val="580"/>
              </a:spcBef>
              <a:buClr>
                <a:schemeClr val="accent1"/>
              </a:buClr>
              <a:buSzPct val="85000"/>
            </a:pPr>
            <a:r>
              <a:rPr lang="en-GB" sz="2800" b="1" u="sng" dirty="0">
                <a:solidFill>
                  <a:schemeClr val="tx1"/>
                </a:solidFill>
                <a:latin typeface="Georgia" panose="02040502050405020303" pitchFamily="18" charset="0"/>
                <a:ea typeface="+mn-ea"/>
                <a:cs typeface="+mn-cs"/>
              </a:rPr>
              <a:t>RDD Operations</a:t>
            </a:r>
          </a:p>
        </p:txBody>
      </p:sp>
      <p:sp>
        <p:nvSpPr>
          <p:cNvPr id="3" name="Content Placeholder 2"/>
          <p:cNvSpPr>
            <a:spLocks noGrp="1"/>
          </p:cNvSpPr>
          <p:nvPr>
            <p:ph sz="quarter" idx="1"/>
          </p:nvPr>
        </p:nvSpPr>
        <p:spPr>
          <a:xfrm>
            <a:off x="179512" y="1196752"/>
            <a:ext cx="8856984" cy="5400600"/>
          </a:xfrm>
        </p:spPr>
        <p:txBody>
          <a:bodyPr/>
          <a:lstStyle/>
          <a:p>
            <a:r>
              <a:rPr lang="en-GB" dirty="0">
                <a:latin typeface="Georgia" panose="02040502050405020303" pitchFamily="18" charset="0"/>
              </a:rPr>
              <a:t>Once an RDD is created, there are </a:t>
            </a:r>
            <a:r>
              <a:rPr lang="en-GB" u="sng" dirty="0">
                <a:latin typeface="Georgia" panose="02040502050405020303" pitchFamily="18" charset="0"/>
              </a:rPr>
              <a:t>two operations </a:t>
            </a:r>
            <a:r>
              <a:rPr lang="en-GB" dirty="0">
                <a:latin typeface="Georgia" panose="02040502050405020303" pitchFamily="18" charset="0"/>
              </a:rPr>
              <a:t>that can be performed on it: </a:t>
            </a:r>
            <a:r>
              <a:rPr lang="en-GB" b="1" dirty="0">
                <a:latin typeface="Georgia" panose="02040502050405020303" pitchFamily="18" charset="0"/>
              </a:rPr>
              <a:t>Actions</a:t>
            </a:r>
            <a:r>
              <a:rPr lang="en-GB" dirty="0">
                <a:latin typeface="Georgia" panose="02040502050405020303" pitchFamily="18" charset="0"/>
              </a:rPr>
              <a:t> and </a:t>
            </a:r>
            <a:r>
              <a:rPr lang="en-GB" b="1" dirty="0" smtClean="0">
                <a:latin typeface="Georgia" panose="02040502050405020303" pitchFamily="18" charset="0"/>
              </a:rPr>
              <a:t>Transformations.</a:t>
            </a:r>
          </a:p>
          <a:p>
            <a:endParaRPr lang="en-GB" b="1" dirty="0" smtClean="0">
              <a:latin typeface="Georgia" panose="02040502050405020303" pitchFamily="18" charset="0"/>
            </a:endParaRPr>
          </a:p>
          <a:p>
            <a:r>
              <a:rPr lang="en-GB" i="1" dirty="0">
                <a:latin typeface="Georgia" panose="02040502050405020303" pitchFamily="18" charset="0"/>
              </a:rPr>
              <a:t>Transformations</a:t>
            </a:r>
            <a:r>
              <a:rPr lang="en-GB" dirty="0">
                <a:latin typeface="Georgia" panose="02040502050405020303" pitchFamily="18" charset="0"/>
              </a:rPr>
              <a:t> take an existing RDD, </a:t>
            </a:r>
            <a:r>
              <a:rPr lang="en-GB" u="sng" dirty="0">
                <a:latin typeface="Georgia" panose="02040502050405020303" pitchFamily="18" charset="0"/>
              </a:rPr>
              <a:t>applies a function to the elements of the RDD</a:t>
            </a:r>
            <a:r>
              <a:rPr lang="en-GB" dirty="0">
                <a:latin typeface="Georgia" panose="02040502050405020303" pitchFamily="18" charset="0"/>
              </a:rPr>
              <a:t>, and creates a new RDD </a:t>
            </a:r>
            <a:r>
              <a:rPr lang="en-GB" dirty="0" smtClean="0">
                <a:latin typeface="Georgia" panose="02040502050405020303" pitchFamily="18" charset="0"/>
              </a:rPr>
              <a:t>comprised of the transformed elements. </a:t>
            </a:r>
          </a:p>
          <a:p>
            <a:endParaRPr lang="en-GB" dirty="0" smtClean="0">
              <a:latin typeface="Georgia" panose="02040502050405020303" pitchFamily="18" charset="0"/>
            </a:endParaRPr>
          </a:p>
          <a:p>
            <a:r>
              <a:rPr lang="en-GB" dirty="0">
                <a:latin typeface="Georgia" panose="02040502050405020303" pitchFamily="18" charset="0"/>
              </a:rPr>
              <a:t>An action returns a result of a function applied to the elements of an RDD in the form of screen output, a file write, etc.</a:t>
            </a:r>
          </a:p>
          <a:p>
            <a:endParaRPr lang="en-GB" dirty="0">
              <a:latin typeface="Georgia" panose="02040502050405020303" pitchFamily="18" charset="0"/>
            </a:endParaRPr>
          </a:p>
        </p:txBody>
      </p:sp>
    </p:spTree>
    <p:extLst>
      <p:ext uri="{BB962C8B-B14F-4D97-AF65-F5344CB8AC3E}">
        <p14:creationId xmlns:p14="http://schemas.microsoft.com/office/powerpoint/2010/main" val="3099227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579296" cy="634082"/>
          </a:xfrm>
        </p:spPr>
        <p:txBody>
          <a:bodyPr>
            <a:normAutofit fontScale="90000"/>
          </a:bodyPr>
          <a:lstStyle/>
          <a:p>
            <a:r>
              <a:rPr lang="en-GB" b="1" u="sng" dirty="0">
                <a:latin typeface="Georgia" panose="02040502050405020303" pitchFamily="18" charset="0"/>
              </a:rPr>
              <a:t>Spark Programming Basics</a:t>
            </a:r>
            <a:endParaRPr lang="en-GB" u="sng" dirty="0">
              <a:latin typeface="Georgia" panose="02040502050405020303" pitchFamily="18" charset="0"/>
            </a:endParaRPr>
          </a:p>
        </p:txBody>
      </p:sp>
      <p:sp>
        <p:nvSpPr>
          <p:cNvPr id="3" name="Content Placeholder 2"/>
          <p:cNvSpPr>
            <a:spLocks noGrp="1"/>
          </p:cNvSpPr>
          <p:nvPr>
            <p:ph sz="quarter" idx="1"/>
          </p:nvPr>
        </p:nvSpPr>
        <p:spPr>
          <a:xfrm>
            <a:off x="107504" y="908720"/>
            <a:ext cx="8856984" cy="5688632"/>
          </a:xfrm>
        </p:spPr>
        <p:txBody>
          <a:bodyPr>
            <a:normAutofit/>
          </a:bodyPr>
          <a:lstStyle/>
          <a:p>
            <a:r>
              <a:rPr lang="en-GB" sz="2200" dirty="0">
                <a:latin typeface="Georgia" panose="02040502050405020303" pitchFamily="18" charset="0"/>
              </a:rPr>
              <a:t>Spark makes heavy use of </a:t>
            </a:r>
            <a:r>
              <a:rPr lang="en-GB" sz="2200" u="sng" dirty="0">
                <a:latin typeface="Georgia" panose="02040502050405020303" pitchFamily="18" charset="0"/>
              </a:rPr>
              <a:t>functional programming, programming that does not rely on data outside of the function being executed, nor does it modify data that exists outside of the current </a:t>
            </a:r>
            <a:r>
              <a:rPr lang="en-GB" sz="2200" u="sng" dirty="0" smtClean="0">
                <a:latin typeface="Georgia" panose="02040502050405020303" pitchFamily="18" charset="0"/>
              </a:rPr>
              <a:t>function</a:t>
            </a:r>
          </a:p>
          <a:p>
            <a:r>
              <a:rPr lang="en-GB" sz="2200" dirty="0">
                <a:latin typeface="Georgia" panose="02040502050405020303" pitchFamily="18" charset="0"/>
              </a:rPr>
              <a:t>In this function, we define a variable value outside of our function, then pull that value into our function and modify it. Note the dependence on and the writing to a variable that exists external to the function itself</a:t>
            </a:r>
            <a:r>
              <a:rPr lang="en-GB" sz="2200" dirty="0" smtClean="0">
                <a:latin typeface="Georgia" panose="02040502050405020303" pitchFamily="18" charset="0"/>
              </a:rPr>
              <a:t>:</a:t>
            </a:r>
          </a:p>
          <a:p>
            <a:pPr marL="320040" lvl="1" indent="0">
              <a:buNone/>
            </a:pPr>
            <a:r>
              <a:rPr lang="en-GB" sz="2200" dirty="0" smtClean="0">
                <a:solidFill>
                  <a:srgbClr val="00B0F0"/>
                </a:solidFill>
                <a:latin typeface="Georgia" panose="02040502050405020303" pitchFamily="18" charset="0"/>
              </a:rPr>
              <a:t>			varValue </a:t>
            </a:r>
            <a:r>
              <a:rPr lang="en-GB" sz="2200" dirty="0">
                <a:solidFill>
                  <a:srgbClr val="00B0F0"/>
                </a:solidFill>
                <a:latin typeface="Georgia" panose="02040502050405020303" pitchFamily="18" charset="0"/>
              </a:rPr>
              <a:t>= 0</a:t>
            </a:r>
            <a:br>
              <a:rPr lang="en-GB" sz="2200" dirty="0">
                <a:solidFill>
                  <a:srgbClr val="00B0F0"/>
                </a:solidFill>
                <a:latin typeface="Georgia" panose="02040502050405020303" pitchFamily="18" charset="0"/>
              </a:rPr>
            </a:br>
            <a:r>
              <a:rPr lang="en-GB" sz="2200" dirty="0" smtClean="0">
                <a:solidFill>
                  <a:srgbClr val="00B0F0"/>
                </a:solidFill>
                <a:latin typeface="Georgia" panose="02040502050405020303" pitchFamily="18" charset="0"/>
              </a:rPr>
              <a:t>			def </a:t>
            </a:r>
            <a:r>
              <a:rPr lang="en-GB" sz="2200" dirty="0">
                <a:solidFill>
                  <a:srgbClr val="00B0F0"/>
                </a:solidFill>
                <a:latin typeface="Georgia" panose="02040502050405020303" pitchFamily="18" charset="0"/>
              </a:rPr>
              <a:t>unfunctionalCode():</a:t>
            </a:r>
            <a:br>
              <a:rPr lang="en-GB" sz="2200" dirty="0">
                <a:solidFill>
                  <a:srgbClr val="00B0F0"/>
                </a:solidFill>
                <a:latin typeface="Georgia" panose="02040502050405020303" pitchFamily="18" charset="0"/>
              </a:rPr>
            </a:br>
            <a:r>
              <a:rPr lang="en-GB" sz="2200" dirty="0" smtClean="0">
                <a:solidFill>
                  <a:srgbClr val="00B0F0"/>
                </a:solidFill>
                <a:latin typeface="Georgia" panose="02040502050405020303" pitchFamily="18" charset="0"/>
              </a:rPr>
              <a:t>			global </a:t>
            </a:r>
            <a:r>
              <a:rPr lang="en-GB" sz="2200" dirty="0">
                <a:solidFill>
                  <a:srgbClr val="00B0F0"/>
                </a:solidFill>
                <a:latin typeface="Georgia" panose="02040502050405020303" pitchFamily="18" charset="0"/>
              </a:rPr>
              <a:t>varValue</a:t>
            </a:r>
            <a:br>
              <a:rPr lang="en-GB" sz="2200" dirty="0">
                <a:solidFill>
                  <a:srgbClr val="00B0F0"/>
                </a:solidFill>
                <a:latin typeface="Georgia" panose="02040502050405020303" pitchFamily="18" charset="0"/>
              </a:rPr>
            </a:br>
            <a:r>
              <a:rPr lang="en-GB" sz="2200" dirty="0" smtClean="0">
                <a:solidFill>
                  <a:srgbClr val="00B0F0"/>
                </a:solidFill>
                <a:latin typeface="Georgia" panose="02040502050405020303" pitchFamily="18" charset="0"/>
              </a:rPr>
              <a:t>			varValue </a:t>
            </a:r>
            <a:r>
              <a:rPr lang="en-GB" sz="2200" dirty="0">
                <a:solidFill>
                  <a:srgbClr val="00B0F0"/>
                </a:solidFill>
                <a:latin typeface="Georgia" panose="02040502050405020303" pitchFamily="18" charset="0"/>
              </a:rPr>
              <a:t>= varValue + </a:t>
            </a:r>
            <a:r>
              <a:rPr lang="en-GB" sz="2200" dirty="0" smtClean="0">
                <a:solidFill>
                  <a:srgbClr val="00B0F0"/>
                </a:solidFill>
                <a:latin typeface="Georgia" panose="02040502050405020303" pitchFamily="18" charset="0"/>
              </a:rPr>
              <a:t>1</a:t>
            </a:r>
          </a:p>
          <a:p>
            <a:pPr marL="320040" lvl="1" indent="0">
              <a:buNone/>
            </a:pPr>
            <a:r>
              <a:rPr lang="en-GB" sz="2200" dirty="0">
                <a:latin typeface="Georgia" panose="02040502050405020303" pitchFamily="18" charset="0"/>
              </a:rPr>
              <a:t>this time written using functional programming principles. In this example, </a:t>
            </a:r>
            <a:r>
              <a:rPr lang="en-GB" sz="2200" u="sng" dirty="0">
                <a:latin typeface="Georgia" panose="02040502050405020303" pitchFamily="18" charset="0"/>
              </a:rPr>
              <a:t>the variable value is instantiated as part of calling the function itself, and only the value within the function is modified</a:t>
            </a:r>
            <a:r>
              <a:rPr lang="en-GB" sz="2200" dirty="0" smtClean="0">
                <a:latin typeface="Georgia" panose="02040502050405020303" pitchFamily="18" charset="0"/>
              </a:rPr>
              <a:t>.</a:t>
            </a:r>
          </a:p>
          <a:p>
            <a:pPr marL="320040" lvl="1" indent="0">
              <a:buNone/>
            </a:pPr>
            <a:r>
              <a:rPr lang="en-GB" sz="2200" dirty="0" smtClean="0">
                <a:solidFill>
                  <a:srgbClr val="00B0F0"/>
                </a:solidFill>
                <a:latin typeface="Georgia" panose="02040502050405020303" pitchFamily="18" charset="0"/>
              </a:rPr>
              <a:t>			def </a:t>
            </a:r>
            <a:r>
              <a:rPr lang="en-GB" sz="2200" dirty="0">
                <a:solidFill>
                  <a:srgbClr val="00B0F0"/>
                </a:solidFill>
                <a:latin typeface="Georgia" panose="02040502050405020303" pitchFamily="18" charset="0"/>
              </a:rPr>
              <a:t>functionalCode(varValue):</a:t>
            </a:r>
            <a:br>
              <a:rPr lang="en-GB" sz="2200" dirty="0">
                <a:solidFill>
                  <a:srgbClr val="00B0F0"/>
                </a:solidFill>
                <a:latin typeface="Georgia" panose="02040502050405020303" pitchFamily="18" charset="0"/>
              </a:rPr>
            </a:br>
            <a:r>
              <a:rPr lang="en-GB" sz="2200" dirty="0" smtClean="0">
                <a:solidFill>
                  <a:srgbClr val="00B0F0"/>
                </a:solidFill>
                <a:latin typeface="Georgia" panose="02040502050405020303" pitchFamily="18" charset="0"/>
              </a:rPr>
              <a:t>			return </a:t>
            </a:r>
            <a:r>
              <a:rPr lang="en-GB" sz="2200" dirty="0">
                <a:solidFill>
                  <a:srgbClr val="00B0F0"/>
                </a:solidFill>
                <a:latin typeface="Georgia" panose="02040502050405020303" pitchFamily="18" charset="0"/>
              </a:rPr>
              <a:t>varValue + 1</a:t>
            </a:r>
          </a:p>
          <a:p>
            <a:pPr marL="320040" lvl="1" indent="0">
              <a:buNone/>
            </a:pPr>
            <a:endParaRPr lang="en-GB" dirty="0">
              <a:solidFill>
                <a:srgbClr val="00B0F0"/>
              </a:solidFill>
            </a:endParaRPr>
          </a:p>
        </p:txBody>
      </p:sp>
    </p:spTree>
    <p:extLst>
      <p:ext uri="{BB962C8B-B14F-4D97-AF65-F5344CB8AC3E}">
        <p14:creationId xmlns:p14="http://schemas.microsoft.com/office/powerpoint/2010/main" val="4053015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188640"/>
            <a:ext cx="8748464" cy="6480720"/>
          </a:xfrm>
        </p:spPr>
        <p:txBody>
          <a:bodyPr>
            <a:normAutofit fontScale="92500" lnSpcReduction="10000"/>
          </a:bodyPr>
          <a:lstStyle/>
          <a:p>
            <a:r>
              <a:rPr lang="en-GB" dirty="0">
                <a:latin typeface="Georgia" panose="02040502050405020303" pitchFamily="18" charset="0"/>
              </a:rPr>
              <a:t>The need to operate on different partitions of the same RDD in parallel makes functional programming a requirement for Spark. Thus, Spark programming has the following characteristics:</a:t>
            </a:r>
          </a:p>
          <a:p>
            <a:r>
              <a:rPr lang="en-GB" b="1" dirty="0">
                <a:latin typeface="Georgia" panose="02040502050405020303" pitchFamily="18" charset="0"/>
              </a:rPr>
              <a:t>Immutable data:</a:t>
            </a:r>
            <a:r>
              <a:rPr lang="en-GB" dirty="0">
                <a:latin typeface="Georgia" panose="02040502050405020303" pitchFamily="18" charset="0"/>
              </a:rPr>
              <a:t> RDD1A can be transformed into RDD1B, but an individual element within RDD1A cannot be independently modified.</a:t>
            </a:r>
          </a:p>
          <a:p>
            <a:r>
              <a:rPr lang="en-GB" b="1" dirty="0">
                <a:latin typeface="Georgia" panose="02040502050405020303" pitchFamily="18" charset="0"/>
              </a:rPr>
              <a:t>No state or side effects:</a:t>
            </a:r>
            <a:r>
              <a:rPr lang="en-GB" dirty="0">
                <a:latin typeface="Georgia" panose="02040502050405020303" pitchFamily="18" charset="0"/>
              </a:rPr>
              <a:t> No interaction with or modification of any values or properties outside of the function.</a:t>
            </a:r>
          </a:p>
          <a:p>
            <a:r>
              <a:rPr lang="en-GB" b="1" dirty="0" smtClean="0">
                <a:latin typeface="Georgia" panose="02040502050405020303" pitchFamily="18" charset="0"/>
              </a:rPr>
              <a:t>Behavioural </a:t>
            </a:r>
            <a:r>
              <a:rPr lang="en-GB" b="1" dirty="0">
                <a:latin typeface="Georgia" panose="02040502050405020303" pitchFamily="18" charset="0"/>
              </a:rPr>
              <a:t>consistency:</a:t>
            </a:r>
            <a:r>
              <a:rPr lang="en-GB" dirty="0">
                <a:latin typeface="Georgia" panose="02040502050405020303" pitchFamily="18" charset="0"/>
              </a:rPr>
              <a:t> If you pass the same value into a function multiple times, you will always get the same result - changing order of evaluation does not change results.</a:t>
            </a:r>
          </a:p>
          <a:p>
            <a:r>
              <a:rPr lang="en-GB" b="1" dirty="0">
                <a:latin typeface="Georgia" panose="02040502050405020303" pitchFamily="18" charset="0"/>
              </a:rPr>
              <a:t>Functions as arguments:</a:t>
            </a:r>
            <a:r>
              <a:rPr lang="en-GB" dirty="0">
                <a:latin typeface="Georgia" panose="02040502050405020303" pitchFamily="18" charset="0"/>
              </a:rPr>
              <a:t> function results (including anonymous functions) can be passed as input/arguments to other functions.</a:t>
            </a:r>
          </a:p>
          <a:p>
            <a:r>
              <a:rPr lang="en-GB" b="1" dirty="0">
                <a:latin typeface="Georgia" panose="02040502050405020303" pitchFamily="18" charset="0"/>
              </a:rPr>
              <a:t>Lazy evaluation:</a:t>
            </a:r>
            <a:r>
              <a:rPr lang="en-GB" dirty="0">
                <a:latin typeface="Georgia" panose="02040502050405020303" pitchFamily="18" charset="0"/>
              </a:rPr>
              <a:t> function arguments are not evaluated / executed until required.</a:t>
            </a:r>
          </a:p>
          <a:p>
            <a:endParaRPr lang="en-GB" dirty="0"/>
          </a:p>
        </p:txBody>
      </p:sp>
    </p:spTree>
    <p:extLst>
      <p:ext uri="{BB962C8B-B14F-4D97-AF65-F5344CB8AC3E}">
        <p14:creationId xmlns:p14="http://schemas.microsoft.com/office/powerpoint/2010/main" val="60227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8291264" cy="706090"/>
          </a:xfrm>
        </p:spPr>
        <p:txBody>
          <a:bodyPr>
            <a:normAutofit/>
          </a:bodyPr>
          <a:lstStyle/>
          <a:p>
            <a:r>
              <a:rPr lang="en-GB" sz="3600" u="sng" dirty="0">
                <a:solidFill>
                  <a:schemeClr val="tx1"/>
                </a:solidFill>
                <a:latin typeface="Georgia" panose="02040502050405020303" pitchFamily="18" charset="0"/>
                <a:ea typeface="+mn-ea"/>
                <a:cs typeface="+mn-cs"/>
              </a:rPr>
              <a:t>What Is Spark ? </a:t>
            </a:r>
          </a:p>
        </p:txBody>
      </p:sp>
      <p:sp>
        <p:nvSpPr>
          <p:cNvPr id="3" name="Content Placeholder 2"/>
          <p:cNvSpPr>
            <a:spLocks noGrp="1"/>
          </p:cNvSpPr>
          <p:nvPr>
            <p:ph sz="quarter" idx="1"/>
          </p:nvPr>
        </p:nvSpPr>
        <p:spPr>
          <a:xfrm>
            <a:off x="251520" y="1052736"/>
            <a:ext cx="8568952" cy="5544616"/>
          </a:xfrm>
        </p:spPr>
        <p:txBody>
          <a:bodyPr>
            <a:normAutofit/>
          </a:bodyPr>
          <a:lstStyle/>
          <a:p>
            <a:r>
              <a:rPr lang="en-GB" sz="2800" dirty="0">
                <a:latin typeface="Georgia" panose="02040502050405020303" pitchFamily="18" charset="0"/>
              </a:rPr>
              <a:t>Spark is a platform that allows for large-scale, cluster-based, in-memory data processing. </a:t>
            </a:r>
            <a:endParaRPr lang="en-GB" sz="2800" dirty="0" smtClean="0">
              <a:latin typeface="Georgia" panose="02040502050405020303" pitchFamily="18" charset="0"/>
            </a:endParaRPr>
          </a:p>
          <a:p>
            <a:pPr marL="0" indent="0">
              <a:buNone/>
            </a:pPr>
            <a:endParaRPr lang="en-GB" sz="2800" dirty="0" smtClean="0">
              <a:latin typeface="Georgia" panose="02040502050405020303" pitchFamily="18" charset="0"/>
            </a:endParaRPr>
          </a:p>
          <a:p>
            <a:r>
              <a:rPr lang="en-GB" sz="2800" dirty="0" smtClean="0">
                <a:latin typeface="Georgia" panose="02040502050405020303" pitchFamily="18" charset="0"/>
              </a:rPr>
              <a:t>It </a:t>
            </a:r>
            <a:r>
              <a:rPr lang="en-GB" sz="2800" dirty="0">
                <a:latin typeface="Georgia" panose="02040502050405020303" pitchFamily="18" charset="0"/>
              </a:rPr>
              <a:t>enables fast, large-scale data engineering and analytics for iterative and performance-sensitive applications. </a:t>
            </a:r>
            <a:endParaRPr lang="en-GB" sz="2800" dirty="0" smtClean="0">
              <a:latin typeface="Georgia" panose="02040502050405020303" pitchFamily="18" charset="0"/>
            </a:endParaRPr>
          </a:p>
          <a:p>
            <a:endParaRPr lang="en-GB" sz="2800" dirty="0">
              <a:latin typeface="Georgia" panose="02040502050405020303" pitchFamily="18" charset="0"/>
            </a:endParaRPr>
          </a:p>
          <a:p>
            <a:r>
              <a:rPr lang="en-GB" sz="2800" dirty="0" smtClean="0">
                <a:latin typeface="Georgia" panose="02040502050405020303" pitchFamily="18" charset="0"/>
              </a:rPr>
              <a:t>It </a:t>
            </a:r>
            <a:r>
              <a:rPr lang="en-GB" sz="2800" dirty="0">
                <a:latin typeface="Georgia" panose="02040502050405020303" pitchFamily="18" charset="0"/>
              </a:rPr>
              <a:t>offers development APIs for Scala, Java, Python, and R. In addition, Spark has been extended to support SQL-like operations, streaming, and machine learning as well.</a:t>
            </a:r>
          </a:p>
        </p:txBody>
      </p:sp>
    </p:spTree>
    <p:extLst>
      <p:ext uri="{BB962C8B-B14F-4D97-AF65-F5344CB8AC3E}">
        <p14:creationId xmlns:p14="http://schemas.microsoft.com/office/powerpoint/2010/main" val="3143927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84976" cy="706090"/>
          </a:xfrm>
        </p:spPr>
        <p:txBody>
          <a:bodyPr>
            <a:normAutofit/>
          </a:bodyPr>
          <a:lstStyle/>
          <a:p>
            <a:r>
              <a:rPr lang="en-GB" sz="3200" b="1" u="sng" dirty="0">
                <a:latin typeface="Georgia" panose="02040502050405020303" pitchFamily="18" charset="0"/>
              </a:rPr>
              <a:t>Anonymous (a.k.a. Lambda) Functions</a:t>
            </a:r>
          </a:p>
        </p:txBody>
      </p:sp>
      <p:sp>
        <p:nvSpPr>
          <p:cNvPr id="3" name="Content Placeholder 2"/>
          <p:cNvSpPr>
            <a:spLocks noGrp="1"/>
          </p:cNvSpPr>
          <p:nvPr>
            <p:ph sz="quarter" idx="1"/>
          </p:nvPr>
        </p:nvSpPr>
        <p:spPr>
          <a:xfrm>
            <a:off x="107504" y="1196752"/>
            <a:ext cx="9036496" cy="5472608"/>
          </a:xfrm>
        </p:spPr>
        <p:txBody>
          <a:bodyPr>
            <a:normAutofit fontScale="92500" lnSpcReduction="10000"/>
          </a:bodyPr>
          <a:lstStyle/>
          <a:p>
            <a:r>
              <a:rPr lang="en-GB" sz="2400" dirty="0">
                <a:latin typeface="Georgia" panose="02040502050405020303" pitchFamily="18" charset="0"/>
              </a:rPr>
              <a:t>Anonymous functions, also known as Lambda functions, are used heavily in Spark programming. </a:t>
            </a:r>
            <a:r>
              <a:rPr lang="en-GB" sz="2400" u="sng" dirty="0">
                <a:latin typeface="Georgia" panose="02040502050405020303" pitchFamily="18" charset="0"/>
              </a:rPr>
              <a:t>They start with a declaration of the anonymous function by using the keyword lambda.</a:t>
            </a:r>
            <a:r>
              <a:rPr lang="en-GB" sz="2400" dirty="0">
                <a:latin typeface="Georgia" panose="02040502050405020303" pitchFamily="18" charset="0"/>
              </a:rPr>
              <a:t> Then, the programmer provides the </a:t>
            </a:r>
            <a:r>
              <a:rPr lang="en-GB" sz="2400" u="sng" dirty="0">
                <a:latin typeface="Georgia" panose="02040502050405020303" pitchFamily="18" charset="0"/>
              </a:rPr>
              <a:t>variable name that will be used in the function body</a:t>
            </a:r>
            <a:r>
              <a:rPr lang="en-GB" sz="2400" dirty="0">
                <a:latin typeface="Georgia" panose="02040502050405020303" pitchFamily="18" charset="0"/>
              </a:rPr>
              <a:t>, followed by a colon. To the right of the colon will be the function body, which can be a function definition or a call to yet another function. </a:t>
            </a:r>
          </a:p>
          <a:p>
            <a:r>
              <a:rPr lang="en-GB" sz="2400" dirty="0">
                <a:latin typeface="Georgia" panose="02040502050405020303" pitchFamily="18" charset="0"/>
              </a:rPr>
              <a:t>Here is an example </a:t>
            </a:r>
            <a:r>
              <a:rPr lang="en-GB" sz="2400" u="sng" dirty="0">
                <a:latin typeface="Georgia" panose="02040502050405020303" pitchFamily="18" charset="0"/>
              </a:rPr>
              <a:t>using "z" as the anonymous function variable selected and applying z+1 to all elements of an RDD as an argument to the Spark map function:</a:t>
            </a:r>
          </a:p>
          <a:p>
            <a:endParaRPr lang="en-GB" dirty="0" smtClean="0"/>
          </a:p>
          <a:p>
            <a:pPr marL="2194560" lvl="8" indent="0">
              <a:buNone/>
            </a:pPr>
            <a:r>
              <a:rPr lang="en-GB" sz="2200" dirty="0">
                <a:solidFill>
                  <a:srgbClr val="00B0F0"/>
                </a:solidFill>
                <a:latin typeface="Georgia" panose="02040502050405020303" pitchFamily="18" charset="0"/>
              </a:rPr>
              <a:t>rddNumList = sc.parallelize([5, 7, 11, 14])</a:t>
            </a:r>
            <a:br>
              <a:rPr lang="en-GB" sz="2200" dirty="0">
                <a:solidFill>
                  <a:srgbClr val="00B0F0"/>
                </a:solidFill>
                <a:latin typeface="Georgia" panose="02040502050405020303" pitchFamily="18" charset="0"/>
              </a:rPr>
            </a:br>
            <a:r>
              <a:rPr lang="en-GB" sz="2200" dirty="0">
                <a:solidFill>
                  <a:srgbClr val="00B0F0"/>
                </a:solidFill>
                <a:latin typeface="Georgia" panose="02040502050405020303" pitchFamily="18" charset="0"/>
              </a:rPr>
              <a:t/>
            </a:r>
            <a:br>
              <a:rPr lang="en-GB" sz="2200" dirty="0">
                <a:solidFill>
                  <a:srgbClr val="00B0F0"/>
                </a:solidFill>
                <a:latin typeface="Georgia" panose="02040502050405020303" pitchFamily="18" charset="0"/>
              </a:rPr>
            </a:br>
            <a:r>
              <a:rPr lang="en-GB" sz="2200" dirty="0">
                <a:solidFill>
                  <a:srgbClr val="00B0F0"/>
                </a:solidFill>
                <a:latin typeface="Georgia" panose="02040502050405020303" pitchFamily="18" charset="0"/>
              </a:rPr>
              <a:t>rddAnon = rddNumList.map(lambda z: z + 1)</a:t>
            </a:r>
            <a:br>
              <a:rPr lang="en-GB" sz="2200" dirty="0">
                <a:solidFill>
                  <a:srgbClr val="00B0F0"/>
                </a:solidFill>
                <a:latin typeface="Georgia" panose="02040502050405020303" pitchFamily="18" charset="0"/>
              </a:rPr>
            </a:br>
            <a:r>
              <a:rPr lang="en-GB" sz="2200" dirty="0">
                <a:solidFill>
                  <a:srgbClr val="00B0F0"/>
                </a:solidFill>
                <a:latin typeface="Georgia" panose="02040502050405020303" pitchFamily="18" charset="0"/>
              </a:rPr>
              <a:t/>
            </a:r>
            <a:br>
              <a:rPr lang="en-GB" sz="2200" dirty="0">
                <a:solidFill>
                  <a:srgbClr val="00B0F0"/>
                </a:solidFill>
                <a:latin typeface="Georgia" panose="02040502050405020303" pitchFamily="18" charset="0"/>
              </a:rPr>
            </a:br>
            <a:r>
              <a:rPr lang="en-GB" sz="2200" dirty="0">
                <a:solidFill>
                  <a:srgbClr val="00B0F0"/>
                </a:solidFill>
                <a:latin typeface="Georgia" panose="02040502050405020303" pitchFamily="18" charset="0"/>
              </a:rPr>
              <a:t>rddAnon.collect()</a:t>
            </a:r>
            <a:br>
              <a:rPr lang="en-GB" sz="2200" dirty="0">
                <a:solidFill>
                  <a:srgbClr val="00B0F0"/>
                </a:solidFill>
                <a:latin typeface="Georgia" panose="02040502050405020303" pitchFamily="18" charset="0"/>
              </a:rPr>
            </a:br>
            <a:r>
              <a:rPr lang="en-GB" sz="2200" dirty="0">
                <a:solidFill>
                  <a:srgbClr val="00B0F0"/>
                </a:solidFill>
                <a:latin typeface="Georgia" panose="02040502050405020303" pitchFamily="18" charset="0"/>
              </a:rPr>
              <a:t>[6, 8, 12, 15]</a:t>
            </a:r>
          </a:p>
        </p:txBody>
      </p:sp>
    </p:spTree>
    <p:extLst>
      <p:ext uri="{BB962C8B-B14F-4D97-AF65-F5344CB8AC3E}">
        <p14:creationId xmlns:p14="http://schemas.microsoft.com/office/powerpoint/2010/main" val="3206899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568952" cy="864096"/>
          </a:xfrm>
        </p:spPr>
        <p:txBody>
          <a:bodyPr>
            <a:normAutofit/>
          </a:bodyPr>
          <a:lstStyle/>
          <a:p>
            <a:r>
              <a:rPr lang="en-GB" sz="2800" b="1" u="sng" dirty="0">
                <a:solidFill>
                  <a:schemeClr val="tx1"/>
                </a:solidFill>
                <a:latin typeface="Georgia" panose="02040502050405020303" pitchFamily="18" charset="0"/>
                <a:ea typeface="+mn-ea"/>
                <a:cs typeface="+mn-cs"/>
              </a:rPr>
              <a:t>Basic Spark Transformations</a:t>
            </a:r>
          </a:p>
        </p:txBody>
      </p:sp>
      <p:sp>
        <p:nvSpPr>
          <p:cNvPr id="3" name="Content Placeholder 2"/>
          <p:cNvSpPr>
            <a:spLocks noGrp="1"/>
          </p:cNvSpPr>
          <p:nvPr>
            <p:ph sz="quarter" idx="1"/>
          </p:nvPr>
        </p:nvSpPr>
        <p:spPr>
          <a:xfrm>
            <a:off x="179512" y="980728"/>
            <a:ext cx="8784976" cy="5616624"/>
          </a:xfrm>
        </p:spPr>
        <p:txBody>
          <a:bodyPr/>
          <a:lstStyle/>
          <a:p>
            <a:r>
              <a:rPr lang="en-GB" b="1" dirty="0"/>
              <a:t>map</a:t>
            </a:r>
            <a:r>
              <a:rPr lang="en-GB" b="1" dirty="0" smtClean="0"/>
              <a:t>() :- </a:t>
            </a:r>
            <a:br>
              <a:rPr lang="en-GB" b="1" dirty="0" smtClean="0"/>
            </a:br>
            <a:r>
              <a:rPr lang="en-GB" u="sng" dirty="0">
                <a:latin typeface="Georgia" panose="02040502050405020303" pitchFamily="18" charset="0"/>
              </a:rPr>
              <a:t>The map transformation applies a function supplied as its argument </a:t>
            </a:r>
            <a:r>
              <a:rPr lang="en-GB" u="sng" dirty="0" smtClean="0">
                <a:latin typeface="Georgia" panose="02040502050405020303" pitchFamily="18" charset="0"/>
              </a:rPr>
              <a:t>to </a:t>
            </a:r>
            <a:r>
              <a:rPr lang="en-GB" u="sng" dirty="0">
                <a:latin typeface="Georgia" panose="02040502050405020303" pitchFamily="18" charset="0"/>
              </a:rPr>
              <a:t>each element of an </a:t>
            </a:r>
            <a:r>
              <a:rPr lang="en-GB" u="sng" dirty="0" smtClean="0">
                <a:latin typeface="Georgia" panose="02040502050405020303" pitchFamily="18" charset="0"/>
              </a:rPr>
              <a:t>RDD</a:t>
            </a:r>
          </a:p>
          <a:p>
            <a:pPr marL="0" indent="0">
              <a:buNone/>
            </a:pPr>
            <a:endParaRPr lang="en-GB" u="sng" dirty="0" smtClean="0">
              <a:latin typeface="Georgia" panose="02040502050405020303" pitchFamily="18" charset="0"/>
            </a:endParaRPr>
          </a:p>
          <a:p>
            <a:r>
              <a:rPr lang="en-GB" sz="2400" dirty="0">
                <a:latin typeface="Georgia" panose="02040502050405020303" pitchFamily="18" charset="0"/>
              </a:rPr>
              <a:t>we have a list of numbers that make up our RDD. We then apply the map function and instruct Spark to run the anonymous function (</a:t>
            </a:r>
            <a:r>
              <a:rPr lang="en-GB" sz="2400" u="sng" dirty="0">
                <a:latin typeface="Georgia" panose="02040502050405020303" pitchFamily="18" charset="0"/>
              </a:rPr>
              <a:t>using z as the variable name for each </a:t>
            </a:r>
            <a:r>
              <a:rPr lang="en-GB" sz="2400" u="sng" dirty="0" smtClean="0">
                <a:latin typeface="Georgia" panose="02040502050405020303" pitchFamily="18" charset="0"/>
              </a:rPr>
              <a:t>element</a:t>
            </a:r>
            <a:r>
              <a:rPr lang="en-GB" sz="2400" dirty="0">
                <a:latin typeface="Georgia" panose="02040502050405020303" pitchFamily="18" charset="0"/>
              </a:rPr>
              <a:t>) z+1, an immediately print the output to the screen</a:t>
            </a:r>
            <a:r>
              <a:rPr lang="en-GB" sz="2400" dirty="0" smtClean="0">
                <a:latin typeface="Georgia" panose="02040502050405020303" pitchFamily="18" charset="0"/>
              </a:rPr>
              <a:t>:</a:t>
            </a:r>
          </a:p>
          <a:p>
            <a:endParaRPr lang="en-GB" sz="2400" dirty="0">
              <a:latin typeface="Georgia" panose="02040502050405020303" pitchFamily="18" charset="0"/>
            </a:endParaRPr>
          </a:p>
          <a:p>
            <a:pPr marL="2240280" lvl="8" indent="0">
              <a:buNone/>
            </a:pPr>
            <a:r>
              <a:rPr lang="en-GB" sz="2400" dirty="0" smtClean="0">
                <a:solidFill>
                  <a:srgbClr val="00B0F0"/>
                </a:solidFill>
                <a:latin typeface="Georgia" panose="02040502050405020303" pitchFamily="18" charset="0"/>
              </a:rPr>
              <a:t>rddNumList </a:t>
            </a:r>
            <a:r>
              <a:rPr lang="en-GB" sz="2400" dirty="0">
                <a:solidFill>
                  <a:srgbClr val="00B0F0"/>
                </a:solidFill>
                <a:latin typeface="Georgia" panose="02040502050405020303" pitchFamily="18" charset="0"/>
              </a:rPr>
              <a:t>= sc.parallelize([5, 7, 11, 14])</a:t>
            </a:r>
            <a:br>
              <a:rPr lang="en-GB" sz="2400" dirty="0">
                <a:solidFill>
                  <a:srgbClr val="00B0F0"/>
                </a:solidFill>
                <a:latin typeface="Georgia" panose="02040502050405020303" pitchFamily="18" charset="0"/>
              </a:rPr>
            </a:br>
            <a:r>
              <a:rPr lang="en-GB" sz="2400" dirty="0">
                <a:solidFill>
                  <a:srgbClr val="00B0F0"/>
                </a:solidFill>
                <a:latin typeface="Georgia" panose="02040502050405020303" pitchFamily="18" charset="0"/>
              </a:rPr>
              <a:t>rddNumList.map(lambda z: z + 1).collect()</a:t>
            </a:r>
            <a:br>
              <a:rPr lang="en-GB" sz="2400" dirty="0">
                <a:solidFill>
                  <a:srgbClr val="00B0F0"/>
                </a:solidFill>
                <a:latin typeface="Georgia" panose="02040502050405020303" pitchFamily="18" charset="0"/>
              </a:rPr>
            </a:br>
            <a:r>
              <a:rPr lang="en-GB" sz="2400" dirty="0">
                <a:solidFill>
                  <a:srgbClr val="00B0F0"/>
                </a:solidFill>
                <a:latin typeface="Georgia" panose="02040502050405020303" pitchFamily="18" charset="0"/>
              </a:rPr>
              <a:t>[6, 8, 12, </a:t>
            </a:r>
            <a:r>
              <a:rPr lang="en-GB" sz="2400" dirty="0" smtClean="0">
                <a:solidFill>
                  <a:srgbClr val="00B0F0"/>
                </a:solidFill>
                <a:latin typeface="Georgia" panose="02040502050405020303" pitchFamily="18" charset="0"/>
              </a:rPr>
              <a:t>15]</a:t>
            </a:r>
          </a:p>
          <a:p>
            <a:pPr marL="2240280" lvl="8" indent="0">
              <a:buNone/>
            </a:pPr>
            <a:endParaRPr lang="en-GB" sz="2000" u="sng" dirty="0" smtClean="0">
              <a:solidFill>
                <a:srgbClr val="00B0F0"/>
              </a:solidFill>
              <a:latin typeface="Georgia" panose="02040502050405020303" pitchFamily="18" charset="0"/>
            </a:endParaRPr>
          </a:p>
          <a:p>
            <a:pPr marL="2240280" lvl="8" indent="0">
              <a:buNone/>
            </a:pPr>
            <a:endParaRPr lang="en-GB" sz="2000" u="sng" dirty="0">
              <a:solidFill>
                <a:srgbClr val="00B0F0"/>
              </a:solidFill>
              <a:latin typeface="Georgia" panose="02040502050405020303" pitchFamily="18" charset="0"/>
            </a:endParaRPr>
          </a:p>
        </p:txBody>
      </p:sp>
    </p:spTree>
    <p:extLst>
      <p:ext uri="{BB962C8B-B14F-4D97-AF65-F5344CB8AC3E}">
        <p14:creationId xmlns:p14="http://schemas.microsoft.com/office/powerpoint/2010/main" val="2332952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9036496" cy="6408712"/>
          </a:xfrm>
        </p:spPr>
        <p:txBody>
          <a:bodyPr>
            <a:normAutofit fontScale="92500" lnSpcReduction="20000"/>
          </a:bodyPr>
          <a:lstStyle/>
          <a:p>
            <a:r>
              <a:rPr lang="en-GB" dirty="0">
                <a:latin typeface="Georgia" panose="02040502050405020303" pitchFamily="18" charset="0"/>
              </a:rPr>
              <a:t>Maps can apply to strings as well. Here is an example that starts by reading a file from HDFS called </a:t>
            </a:r>
            <a:r>
              <a:rPr lang="en-GB" dirty="0" smtClean="0">
                <a:latin typeface="Georgia" panose="02040502050405020303" pitchFamily="18" charset="0"/>
              </a:rPr>
              <a:t>“Amarnath.txt":</a:t>
            </a:r>
          </a:p>
          <a:p>
            <a:pPr marL="0" indent="0">
              <a:buNone/>
            </a:pPr>
            <a:r>
              <a:rPr lang="en-GB" dirty="0" smtClean="0">
                <a:solidFill>
                  <a:srgbClr val="00B0F0"/>
                </a:solidFill>
                <a:latin typeface="Georgia" panose="02040502050405020303" pitchFamily="18" charset="0"/>
              </a:rPr>
              <a:t>rddAmarnath = sc.textFile(“Amarnath.txt”)</a:t>
            </a:r>
          </a:p>
          <a:p>
            <a:pPr marL="0" indent="0">
              <a:buNone/>
            </a:pPr>
            <a:r>
              <a:rPr lang="en-GB" dirty="0" smtClean="0">
                <a:solidFill>
                  <a:srgbClr val="00B0F0"/>
                </a:solidFill>
                <a:latin typeface="Georgia" panose="02040502050405020303" pitchFamily="18" charset="0"/>
              </a:rPr>
              <a:t>Amarnath was training Hadoop</a:t>
            </a:r>
            <a:br>
              <a:rPr lang="en-GB" dirty="0" smtClean="0">
                <a:solidFill>
                  <a:srgbClr val="00B0F0"/>
                </a:solidFill>
                <a:latin typeface="Georgia" panose="02040502050405020303" pitchFamily="18" charset="0"/>
              </a:rPr>
            </a:br>
            <a:r>
              <a:rPr lang="en-GB" dirty="0" smtClean="0">
                <a:solidFill>
                  <a:srgbClr val="00B0F0"/>
                </a:solidFill>
                <a:latin typeface="Georgia" panose="02040502050405020303" pitchFamily="18" charset="0"/>
              </a:rPr>
              <a:t>he wanted to make spark easy to his trainees</a:t>
            </a:r>
          </a:p>
          <a:p>
            <a:pPr marL="0" indent="0">
              <a:buNone/>
            </a:pPr>
            <a:r>
              <a:rPr lang="en-GB" dirty="0" smtClean="0">
                <a:solidFill>
                  <a:srgbClr val="00B0F0"/>
                </a:solidFill>
                <a:latin typeface="Georgia" panose="02040502050405020303" pitchFamily="18" charset="0"/>
              </a:rPr>
              <a:t>Everything is going well as per the plan</a:t>
            </a:r>
          </a:p>
          <a:p>
            <a:pPr marL="0" indent="0">
              <a:buNone/>
            </a:pPr>
            <a:r>
              <a:rPr lang="en-GB" dirty="0" smtClean="0">
                <a:solidFill>
                  <a:srgbClr val="00B0F0"/>
                </a:solidFill>
                <a:latin typeface="Georgia" panose="02040502050405020303" pitchFamily="18" charset="0"/>
              </a:rPr>
              <a:t>They are all desperate and committed </a:t>
            </a:r>
          </a:p>
          <a:p>
            <a:r>
              <a:rPr lang="en-GB" dirty="0">
                <a:latin typeface="Georgia" panose="02040502050405020303" pitchFamily="18" charset="0"/>
              </a:rPr>
              <a:t>RDDs created using the </a:t>
            </a:r>
            <a:r>
              <a:rPr lang="en-GB" u="sng" dirty="0">
                <a:latin typeface="Georgia" panose="02040502050405020303" pitchFamily="18" charset="0"/>
              </a:rPr>
              <a:t>textFile</a:t>
            </a:r>
            <a:r>
              <a:rPr lang="en-GB" dirty="0">
                <a:latin typeface="Georgia" panose="02040502050405020303" pitchFamily="18" charset="0"/>
              </a:rPr>
              <a:t> method treat newline characters as characters that separate elements. Thus, since the file had four lines, the file as shown in the image would </a:t>
            </a:r>
            <a:r>
              <a:rPr lang="en-GB" dirty="0" smtClean="0">
                <a:latin typeface="Georgia" panose="02040502050405020303" pitchFamily="18" charset="0"/>
              </a:rPr>
              <a:t>have </a:t>
            </a:r>
            <a:r>
              <a:rPr lang="en-GB" dirty="0">
                <a:latin typeface="Georgia" panose="02040502050405020303" pitchFamily="18" charset="0"/>
              </a:rPr>
              <a:t>four elements in the RDD. </a:t>
            </a:r>
            <a:r>
              <a:rPr lang="en-GB" sz="2600" dirty="0" smtClean="0">
                <a:solidFill>
                  <a:srgbClr val="00B0F0"/>
                </a:solidFill>
                <a:latin typeface="Georgia" panose="02040502050405020303" pitchFamily="18" charset="0"/>
              </a:rPr>
              <a:t>rddLineSplit=</a:t>
            </a:r>
            <a:r>
              <a:rPr lang="en-GB" sz="2600" dirty="0" err="1" smtClean="0">
                <a:solidFill>
                  <a:srgbClr val="00B0F0"/>
                </a:solidFill>
                <a:latin typeface="Georgia" panose="02040502050405020303" pitchFamily="18" charset="0"/>
              </a:rPr>
              <a:t>rddAmarnath.map</a:t>
            </a:r>
            <a:r>
              <a:rPr lang="en-GB" sz="2600" dirty="0" smtClean="0">
                <a:solidFill>
                  <a:srgbClr val="00B0F0"/>
                </a:solidFill>
                <a:latin typeface="Georgia" panose="02040502050405020303" pitchFamily="18" charset="0"/>
              </a:rPr>
              <a:t>(lambda </a:t>
            </a:r>
            <a:r>
              <a:rPr lang="en-GB" sz="2600" dirty="0">
                <a:solidFill>
                  <a:srgbClr val="00B0F0"/>
                </a:solidFill>
                <a:latin typeface="Georgia" panose="02040502050405020303" pitchFamily="18" charset="0"/>
              </a:rPr>
              <a:t>line: line.split(" </a:t>
            </a:r>
            <a:r>
              <a:rPr lang="en-GB" sz="2600" dirty="0" smtClean="0">
                <a:solidFill>
                  <a:srgbClr val="00B0F0"/>
                </a:solidFill>
                <a:latin typeface="Georgia" panose="02040502050405020303" pitchFamily="18" charset="0"/>
              </a:rPr>
              <a:t>"))</a:t>
            </a:r>
          </a:p>
          <a:p>
            <a:r>
              <a:rPr lang="en-GB" dirty="0">
                <a:latin typeface="Georgia" panose="02040502050405020303" pitchFamily="18" charset="0"/>
              </a:rPr>
              <a:t>A map() transformation is then called. </a:t>
            </a:r>
            <a:r>
              <a:rPr lang="en-GB" u="sng" dirty="0">
                <a:latin typeface="Georgia" panose="02040502050405020303" pitchFamily="18" charset="0"/>
              </a:rPr>
              <a:t>The goal of the map transformation in this scenario is to take each element, which is a string containing multiple words, and break it up into an array that is stored in a new RDD for further processing</a:t>
            </a:r>
            <a:r>
              <a:rPr lang="en-GB" dirty="0">
                <a:latin typeface="Georgia" panose="02040502050405020303" pitchFamily="18" charset="0"/>
              </a:rPr>
              <a:t>. The split function takes a string and breaks it into arrays based on the delimiter passed into split(). The result is an RDD which still only has four elements, but now those elements are arrays rather than monolithic strings. </a:t>
            </a:r>
          </a:p>
        </p:txBody>
      </p:sp>
    </p:spTree>
    <p:extLst>
      <p:ext uri="{BB962C8B-B14F-4D97-AF65-F5344CB8AC3E}">
        <p14:creationId xmlns:p14="http://schemas.microsoft.com/office/powerpoint/2010/main" val="929123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8856984" cy="6480720"/>
          </a:xfrm>
        </p:spPr>
        <p:txBody>
          <a:bodyPr>
            <a:normAutofit fontScale="92500" lnSpcReduction="20000"/>
          </a:bodyPr>
          <a:lstStyle/>
          <a:p>
            <a:r>
              <a:rPr lang="en-GB" b="1" u="sng" dirty="0"/>
              <a:t>flatMap</a:t>
            </a:r>
            <a:r>
              <a:rPr lang="en-GB" b="1" u="sng" dirty="0" smtClean="0"/>
              <a:t>() :-</a:t>
            </a:r>
          </a:p>
          <a:p>
            <a:pPr marL="0" indent="0">
              <a:buNone/>
            </a:pPr>
            <a:r>
              <a:rPr lang="en-GB" sz="2400" dirty="0">
                <a:latin typeface="Georgia" panose="02040502050405020303" pitchFamily="18" charset="0"/>
              </a:rPr>
              <a:t>The flatMap function is similar to map, with the exception that it performs an extra step to </a:t>
            </a:r>
            <a:r>
              <a:rPr lang="en-GB" sz="2400" u="sng" dirty="0">
                <a:latin typeface="Georgia" panose="02040502050405020303" pitchFamily="18" charset="0"/>
              </a:rPr>
              <a:t>break down (or </a:t>
            </a:r>
            <a:r>
              <a:rPr lang="en-GB" sz="2400" i="1" u="sng" dirty="0">
                <a:latin typeface="Georgia" panose="02040502050405020303" pitchFamily="18" charset="0"/>
              </a:rPr>
              <a:t>flattens</a:t>
            </a:r>
            <a:r>
              <a:rPr lang="en-GB" sz="2400" u="sng" dirty="0">
                <a:latin typeface="Georgia" panose="02040502050405020303" pitchFamily="18" charset="0"/>
              </a:rPr>
              <a:t>) the </a:t>
            </a:r>
            <a:r>
              <a:rPr lang="en-GB" sz="2400" b="1" u="sng" dirty="0">
                <a:latin typeface="Georgia" panose="02040502050405020303" pitchFamily="18" charset="0"/>
              </a:rPr>
              <a:t>component parts of elements such as arrays or other sequences </a:t>
            </a:r>
            <a:r>
              <a:rPr lang="en-GB" sz="2400" u="sng" dirty="0">
                <a:latin typeface="Georgia" panose="02040502050405020303" pitchFamily="18" charset="0"/>
              </a:rPr>
              <a:t>into individual elements after running a map </a:t>
            </a:r>
            <a:r>
              <a:rPr lang="en-GB" sz="2400" u="sng" dirty="0" smtClean="0">
                <a:latin typeface="Georgia" panose="02040502050405020303" pitchFamily="18" charset="0"/>
              </a:rPr>
              <a:t>function.</a:t>
            </a:r>
          </a:p>
          <a:p>
            <a:pPr marL="0" indent="0">
              <a:buNone/>
            </a:pPr>
            <a:endParaRPr lang="en-GB" sz="2400" u="sng" dirty="0">
              <a:latin typeface="Georgia" panose="02040502050405020303" pitchFamily="18" charset="0"/>
            </a:endParaRPr>
          </a:p>
          <a:p>
            <a:pPr marL="0" indent="0">
              <a:buNone/>
            </a:pPr>
            <a:r>
              <a:rPr lang="en-GB" sz="2400" u="sng" dirty="0" smtClean="0">
                <a:latin typeface="Georgia" panose="02040502050405020303" pitchFamily="18" charset="0"/>
              </a:rPr>
              <a:t>map </a:t>
            </a:r>
            <a:r>
              <a:rPr lang="en-GB" sz="2400" u="sng" dirty="0">
                <a:latin typeface="Georgia" panose="02040502050405020303" pitchFamily="18" charset="0"/>
              </a:rPr>
              <a:t>is a one to one transformation</a:t>
            </a:r>
            <a:r>
              <a:rPr lang="en-GB" sz="2400" dirty="0">
                <a:latin typeface="Georgia" panose="02040502050405020303" pitchFamily="18" charset="0"/>
              </a:rPr>
              <a:t>: one element comes in, one element comes out. Using map(), four line elements were converted into four array elements, but we still started and ended with the same number of elements. </a:t>
            </a:r>
            <a:r>
              <a:rPr lang="en-GB" sz="2400" u="sng" dirty="0">
                <a:latin typeface="Georgia" panose="02040502050405020303" pitchFamily="18" charset="0"/>
              </a:rPr>
              <a:t>The flatMap function, on the other hand, is a one to possibly many transformation: one element may go in, but many can come </a:t>
            </a:r>
            <a:r>
              <a:rPr lang="en-GB" sz="2400" u="sng" dirty="0" smtClean="0">
                <a:latin typeface="Georgia" panose="02040502050405020303" pitchFamily="18" charset="0"/>
              </a:rPr>
              <a:t>out</a:t>
            </a:r>
          </a:p>
          <a:p>
            <a:pPr marL="274320" lvl="1" indent="0">
              <a:buNone/>
            </a:pPr>
            <a:r>
              <a:rPr lang="en-GB" sz="2200" dirty="0" smtClean="0">
                <a:solidFill>
                  <a:srgbClr val="00B0F0"/>
                </a:solidFill>
                <a:latin typeface="Georgia" panose="02040502050405020303" pitchFamily="18" charset="0"/>
              </a:rPr>
              <a:t>	rddLineAmarnath= rddAmarnath.map(lambda </a:t>
            </a:r>
            <a:r>
              <a:rPr lang="en-GB" sz="2200" dirty="0">
                <a:solidFill>
                  <a:srgbClr val="00B0F0"/>
                </a:solidFill>
                <a:latin typeface="Georgia" panose="02040502050405020303" pitchFamily="18" charset="0"/>
              </a:rPr>
              <a:t>line: line.split(" "))</a:t>
            </a:r>
          </a:p>
          <a:p>
            <a:pPr marL="274320" lvl="1" indent="0">
              <a:buNone/>
            </a:pPr>
            <a:r>
              <a:rPr lang="en-GB" sz="2200" dirty="0" smtClean="0">
                <a:solidFill>
                  <a:srgbClr val="00B0F0"/>
                </a:solidFill>
                <a:latin typeface="Georgia" panose="02040502050405020303" pitchFamily="18" charset="0"/>
              </a:rPr>
              <a:t>	rddFlat </a:t>
            </a:r>
            <a:r>
              <a:rPr lang="en-GB" sz="2200" dirty="0">
                <a:solidFill>
                  <a:srgbClr val="00B0F0"/>
                </a:solidFill>
                <a:latin typeface="Georgia" panose="02040502050405020303" pitchFamily="18" charset="0"/>
              </a:rPr>
              <a:t>= </a:t>
            </a:r>
            <a:r>
              <a:rPr lang="en-GB" sz="2200" dirty="0" smtClean="0">
                <a:solidFill>
                  <a:srgbClr val="00B0F0"/>
                </a:solidFill>
                <a:latin typeface="Georgia" panose="02040502050405020303" pitchFamily="18" charset="0"/>
              </a:rPr>
              <a:t>rddAmarnath.flatmap(lambda </a:t>
            </a:r>
            <a:r>
              <a:rPr lang="en-GB" sz="2200" dirty="0">
                <a:solidFill>
                  <a:srgbClr val="00B0F0"/>
                </a:solidFill>
                <a:latin typeface="Georgia" panose="02040502050405020303" pitchFamily="18" charset="0"/>
              </a:rPr>
              <a:t>line: line.split(" </a:t>
            </a:r>
            <a:r>
              <a:rPr lang="en-GB" sz="2200" dirty="0" smtClean="0">
                <a:solidFill>
                  <a:srgbClr val="00B0F0"/>
                </a:solidFill>
                <a:latin typeface="Georgia" panose="02040502050405020303" pitchFamily="18" charset="0"/>
              </a:rPr>
              <a:t>"))</a:t>
            </a:r>
          </a:p>
          <a:p>
            <a:pPr marL="274320" lvl="1" indent="0">
              <a:buNone/>
            </a:pPr>
            <a:endParaRPr lang="en-GB" sz="2200" dirty="0">
              <a:solidFill>
                <a:srgbClr val="00B0F0"/>
              </a:solidFill>
              <a:latin typeface="Georgia" panose="02040502050405020303" pitchFamily="18" charset="0"/>
            </a:endParaRPr>
          </a:p>
          <a:p>
            <a:pPr marL="0" lvl="1" indent="0">
              <a:spcBef>
                <a:spcPts val="580"/>
              </a:spcBef>
              <a:buClr>
                <a:schemeClr val="accent1"/>
              </a:buClr>
              <a:buNone/>
            </a:pPr>
            <a:r>
              <a:rPr lang="en-GB" dirty="0">
                <a:latin typeface="Georgia" panose="02040502050405020303" pitchFamily="18" charset="0"/>
              </a:rPr>
              <a:t>the </a:t>
            </a:r>
            <a:r>
              <a:rPr lang="en-GB" u="sng" dirty="0">
                <a:latin typeface="Georgia" panose="02040502050405020303" pitchFamily="18" charset="0"/>
              </a:rPr>
              <a:t>output is returned as a single list of individual elements rather than four lists of elements</a:t>
            </a:r>
            <a:r>
              <a:rPr lang="en-GB" dirty="0">
                <a:latin typeface="Georgia" panose="02040502050405020303" pitchFamily="18" charset="0"/>
              </a:rPr>
              <a:t> that were originally separated by the line break.</a:t>
            </a:r>
          </a:p>
          <a:p>
            <a:pPr marL="0" lvl="1" indent="0">
              <a:spcBef>
                <a:spcPts val="580"/>
              </a:spcBef>
              <a:buClr>
                <a:schemeClr val="accent1"/>
              </a:buClr>
              <a:buNone/>
            </a:pPr>
            <a:r>
              <a:rPr lang="en-GB" dirty="0">
                <a:latin typeface="Georgia" panose="02040502050405020303" pitchFamily="18" charset="0"/>
              </a:rPr>
              <a:t>This time, </a:t>
            </a:r>
            <a:r>
              <a:rPr lang="en-GB" u="sng" dirty="0">
                <a:latin typeface="Georgia" panose="02040502050405020303" pitchFamily="18" charset="0"/>
              </a:rPr>
              <a:t>the results are each word being treated as its own element, resulting in 22 elements instead of 4. </a:t>
            </a:r>
            <a:r>
              <a:rPr lang="en-GB" dirty="0">
                <a:latin typeface="Georgia" panose="02040502050405020303" pitchFamily="18" charset="0"/>
              </a:rPr>
              <a:t>Again, it is easiest to think about flatMap() as simply a map operation followed by a flatten operation, in a single step</a:t>
            </a:r>
          </a:p>
          <a:p>
            <a:pPr marL="0" indent="0">
              <a:buNone/>
            </a:pPr>
            <a:endParaRPr lang="en-GB" b="1" dirty="0" smtClean="0"/>
          </a:p>
          <a:p>
            <a:pPr marL="0" indent="0">
              <a:buNone/>
            </a:pPr>
            <a:endParaRPr lang="en-GB" dirty="0"/>
          </a:p>
        </p:txBody>
      </p:sp>
    </p:spTree>
    <p:extLst>
      <p:ext uri="{BB962C8B-B14F-4D97-AF65-F5344CB8AC3E}">
        <p14:creationId xmlns:p14="http://schemas.microsoft.com/office/powerpoint/2010/main" val="1045519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784976" cy="6480720"/>
          </a:xfrm>
        </p:spPr>
        <p:txBody>
          <a:bodyPr>
            <a:normAutofit/>
          </a:bodyPr>
          <a:lstStyle/>
          <a:p>
            <a:pPr marL="0" indent="0">
              <a:buNone/>
            </a:pPr>
            <a:r>
              <a:rPr lang="en-GB" sz="2400" b="1" u="sng" dirty="0">
                <a:latin typeface="Georgia" panose="02040502050405020303" pitchFamily="18" charset="0"/>
              </a:rPr>
              <a:t>filter()</a:t>
            </a:r>
          </a:p>
          <a:p>
            <a:r>
              <a:rPr lang="en-GB" sz="2400" dirty="0">
                <a:latin typeface="Georgia" panose="02040502050405020303" pitchFamily="18" charset="0"/>
              </a:rPr>
              <a:t>The filter function </a:t>
            </a:r>
            <a:r>
              <a:rPr lang="en-GB" sz="2400" u="sng" dirty="0">
                <a:latin typeface="Georgia" panose="02040502050405020303" pitchFamily="18" charset="0"/>
              </a:rPr>
              <a:t>is used to remove elements from an RDD that don't pass a certain criteria</a:t>
            </a:r>
            <a:r>
              <a:rPr lang="en-GB" sz="2400" dirty="0">
                <a:latin typeface="Georgia" panose="02040502050405020303" pitchFamily="18" charset="0"/>
              </a:rPr>
              <a:t>, or put another way, only keeps elements in an RDD based on a predicate. If the predicate returns true (the filter criteria are met), the record is passed on to the transformed </a:t>
            </a:r>
            <a:r>
              <a:rPr lang="en-GB" sz="2400" dirty="0" smtClean="0">
                <a:latin typeface="Georgia" panose="02040502050405020303" pitchFamily="18" charset="0"/>
              </a:rPr>
              <a:t>RDD.</a:t>
            </a:r>
          </a:p>
          <a:p>
            <a:pPr marL="0" indent="0">
              <a:buNone/>
            </a:pPr>
            <a:r>
              <a:rPr lang="en-GB" sz="2400" dirty="0" smtClean="0">
                <a:solidFill>
                  <a:srgbClr val="0070C0"/>
                </a:solidFill>
                <a:latin typeface="Georgia" panose="02040502050405020303" pitchFamily="18" charset="0"/>
              </a:rPr>
              <a:t>rddNumList </a:t>
            </a:r>
            <a:r>
              <a:rPr lang="en-GB" sz="2400" dirty="0">
                <a:solidFill>
                  <a:srgbClr val="0070C0"/>
                </a:solidFill>
                <a:latin typeface="Georgia" panose="02040502050405020303" pitchFamily="18" charset="0"/>
              </a:rPr>
              <a:t>= sc.parallelize([5, 7, 11, 14]) </a:t>
            </a:r>
            <a:br>
              <a:rPr lang="en-GB" sz="2400" dirty="0">
                <a:solidFill>
                  <a:srgbClr val="0070C0"/>
                </a:solidFill>
                <a:latin typeface="Georgia" panose="02040502050405020303" pitchFamily="18" charset="0"/>
              </a:rPr>
            </a:br>
            <a:r>
              <a:rPr lang="en-GB" sz="2400" dirty="0" smtClean="0">
                <a:solidFill>
                  <a:srgbClr val="0070C0"/>
                </a:solidFill>
                <a:latin typeface="Georgia" panose="02040502050405020303" pitchFamily="18" charset="0"/>
              </a:rPr>
              <a:t>rddNumList. Filter(lambda </a:t>
            </a:r>
            <a:r>
              <a:rPr lang="en-GB" sz="2400" dirty="0">
                <a:solidFill>
                  <a:srgbClr val="0070C0"/>
                </a:solidFill>
                <a:latin typeface="Georgia" panose="02040502050405020303" pitchFamily="18" charset="0"/>
              </a:rPr>
              <a:t>number: number &lt;= 10).collect()</a:t>
            </a:r>
            <a:br>
              <a:rPr lang="en-GB" sz="2400" dirty="0">
                <a:solidFill>
                  <a:srgbClr val="0070C0"/>
                </a:solidFill>
                <a:latin typeface="Georgia" panose="02040502050405020303" pitchFamily="18" charset="0"/>
              </a:rPr>
            </a:br>
            <a:r>
              <a:rPr lang="en-GB" sz="2400" dirty="0">
                <a:solidFill>
                  <a:srgbClr val="0070C0"/>
                </a:solidFill>
                <a:latin typeface="Georgia" panose="02040502050405020303" pitchFamily="18" charset="0"/>
              </a:rPr>
              <a:t>[5, 7</a:t>
            </a:r>
            <a:r>
              <a:rPr lang="en-GB" sz="2400" dirty="0" smtClean="0">
                <a:solidFill>
                  <a:srgbClr val="0070C0"/>
                </a:solidFill>
                <a:latin typeface="Georgia" panose="02040502050405020303" pitchFamily="18" charset="0"/>
              </a:rPr>
              <a:t>]</a:t>
            </a:r>
          </a:p>
          <a:p>
            <a:pPr marL="0" indent="0">
              <a:buNone/>
            </a:pPr>
            <a:endParaRPr lang="en-GB" sz="2400" dirty="0">
              <a:solidFill>
                <a:srgbClr val="0070C0"/>
              </a:solidFill>
              <a:latin typeface="Georgia" panose="02040502050405020303" pitchFamily="18" charset="0"/>
            </a:endParaRPr>
          </a:p>
          <a:p>
            <a:pPr marL="0" indent="0">
              <a:buNone/>
            </a:pPr>
            <a:r>
              <a:rPr lang="en-GB" sz="2400" dirty="0" smtClean="0">
                <a:solidFill>
                  <a:srgbClr val="0070C0"/>
                </a:solidFill>
                <a:latin typeface="Georgia" panose="02040502050405020303" pitchFamily="18" charset="0"/>
              </a:rPr>
              <a:t>months </a:t>
            </a:r>
            <a:r>
              <a:rPr lang="en-GB" sz="2400" dirty="0">
                <a:solidFill>
                  <a:srgbClr val="0070C0"/>
                </a:solidFill>
                <a:latin typeface="Georgia" panose="02040502050405020303" pitchFamily="18" charset="0"/>
              </a:rPr>
              <a:t>= ["January", "March", "May", "July", "September"]</a:t>
            </a:r>
            <a:br>
              <a:rPr lang="en-GB" sz="2400" dirty="0">
                <a:solidFill>
                  <a:srgbClr val="0070C0"/>
                </a:solidFill>
                <a:latin typeface="Georgia" panose="02040502050405020303" pitchFamily="18" charset="0"/>
              </a:rPr>
            </a:br>
            <a:r>
              <a:rPr lang="en-GB" sz="2400" dirty="0">
                <a:solidFill>
                  <a:srgbClr val="0070C0"/>
                </a:solidFill>
                <a:latin typeface="Georgia" panose="02040502050405020303" pitchFamily="18" charset="0"/>
              </a:rPr>
              <a:t>rddMonths = sc.parallelize(months)</a:t>
            </a:r>
          </a:p>
          <a:p>
            <a:pPr marL="0" indent="0">
              <a:buNone/>
            </a:pPr>
            <a:r>
              <a:rPr lang="en-GB" sz="2400" dirty="0">
                <a:solidFill>
                  <a:srgbClr val="0070C0"/>
                </a:solidFill>
                <a:latin typeface="Georgia" panose="02040502050405020303" pitchFamily="18" charset="0"/>
              </a:rPr>
              <a:t>rddMonths.filter(lambda name: </a:t>
            </a:r>
            <a:r>
              <a:rPr lang="en-GB" sz="2400" dirty="0" err="1">
                <a:solidFill>
                  <a:srgbClr val="0070C0"/>
                </a:solidFill>
                <a:latin typeface="Georgia" panose="02040502050405020303" pitchFamily="18" charset="0"/>
              </a:rPr>
              <a:t>len</a:t>
            </a:r>
            <a:r>
              <a:rPr lang="en-GB" sz="2400" dirty="0">
                <a:solidFill>
                  <a:srgbClr val="0070C0"/>
                </a:solidFill>
                <a:latin typeface="Georgia" panose="02040502050405020303" pitchFamily="18" charset="0"/>
              </a:rPr>
              <a:t>(name) &gt; 5).collect()</a:t>
            </a:r>
            <a:br>
              <a:rPr lang="en-GB" sz="2400" dirty="0">
                <a:solidFill>
                  <a:srgbClr val="0070C0"/>
                </a:solidFill>
                <a:latin typeface="Georgia" panose="02040502050405020303" pitchFamily="18" charset="0"/>
              </a:rPr>
            </a:br>
            <a:r>
              <a:rPr lang="en-GB" sz="2400" dirty="0">
                <a:solidFill>
                  <a:srgbClr val="0070C0"/>
                </a:solidFill>
                <a:latin typeface="Georgia" panose="02040502050405020303" pitchFamily="18" charset="0"/>
              </a:rPr>
              <a:t>['January', 'September</a:t>
            </a:r>
            <a:r>
              <a:rPr lang="en-GB" sz="2400" dirty="0" smtClean="0">
                <a:solidFill>
                  <a:srgbClr val="0070C0"/>
                </a:solidFill>
                <a:latin typeface="Georgia" panose="02040502050405020303" pitchFamily="18" charset="0"/>
              </a:rPr>
              <a:t>']</a:t>
            </a:r>
          </a:p>
          <a:p>
            <a:r>
              <a:rPr lang="en-GB" sz="2400" dirty="0">
                <a:latin typeface="Georgia" panose="02040502050405020303" pitchFamily="18" charset="0"/>
              </a:rPr>
              <a:t>any available function that performs evaluations on text strings or arrays could be used to filter for a given result</a:t>
            </a:r>
          </a:p>
        </p:txBody>
      </p:sp>
    </p:spTree>
    <p:extLst>
      <p:ext uri="{BB962C8B-B14F-4D97-AF65-F5344CB8AC3E}">
        <p14:creationId xmlns:p14="http://schemas.microsoft.com/office/powerpoint/2010/main" val="3446058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260648"/>
            <a:ext cx="8964488" cy="6336704"/>
          </a:xfrm>
        </p:spPr>
        <p:txBody>
          <a:bodyPr/>
          <a:lstStyle/>
          <a:p>
            <a:pPr marL="0" indent="0">
              <a:buNone/>
            </a:pPr>
            <a:r>
              <a:rPr lang="en-GB" b="1" u="sng" dirty="0">
                <a:latin typeface="Georgia" panose="02040502050405020303" pitchFamily="18" charset="0"/>
              </a:rPr>
              <a:t>distinct()</a:t>
            </a:r>
          </a:p>
          <a:p>
            <a:r>
              <a:rPr lang="en-GB" dirty="0">
                <a:latin typeface="Georgia" panose="02040502050405020303" pitchFamily="18" charset="0"/>
              </a:rPr>
              <a:t>The distinct function </a:t>
            </a:r>
            <a:r>
              <a:rPr lang="en-GB" u="sng" dirty="0">
                <a:latin typeface="Georgia" panose="02040502050405020303" pitchFamily="18" charset="0"/>
              </a:rPr>
              <a:t>removes duplicate elements from an RDD.</a:t>
            </a:r>
            <a:r>
              <a:rPr lang="en-GB" dirty="0">
                <a:latin typeface="Georgia" panose="02040502050405020303" pitchFamily="18" charset="0"/>
              </a:rPr>
              <a:t> </a:t>
            </a:r>
            <a:endParaRPr lang="en-GB" dirty="0" smtClean="0">
              <a:latin typeface="Georgia" panose="02040502050405020303" pitchFamily="18" charset="0"/>
            </a:endParaRPr>
          </a:p>
          <a:p>
            <a:endParaRPr lang="en-GB" dirty="0">
              <a:latin typeface="Georgia" panose="02040502050405020303" pitchFamily="18" charset="0"/>
            </a:endParaRPr>
          </a:p>
          <a:p>
            <a:r>
              <a:rPr lang="en-GB" dirty="0">
                <a:solidFill>
                  <a:srgbClr val="0070C0"/>
                </a:solidFill>
                <a:latin typeface="Georgia" panose="02040502050405020303" pitchFamily="18" charset="0"/>
              </a:rPr>
              <a:t>rddBigList = sc.parallelize([5, 7, 11, 14, 2, 4, 5, 14, 21])</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rddBigList.collect() </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[5, 7, 11, 14, 2, 4, 5, 14, 21] </a:t>
            </a:r>
            <a:endParaRPr lang="en-GB" dirty="0" smtClean="0">
              <a:solidFill>
                <a:srgbClr val="0070C0"/>
              </a:solidFill>
              <a:latin typeface="Georgia" panose="02040502050405020303" pitchFamily="18" charset="0"/>
            </a:endParaRPr>
          </a:p>
          <a:p>
            <a:endParaRPr lang="en-GB" dirty="0">
              <a:solidFill>
                <a:srgbClr val="0070C0"/>
              </a:solidFill>
              <a:latin typeface="Georgia" panose="02040502050405020303" pitchFamily="18" charset="0"/>
            </a:endParaRPr>
          </a:p>
          <a:p>
            <a:r>
              <a:rPr lang="en-GB" dirty="0">
                <a:solidFill>
                  <a:srgbClr val="0070C0"/>
                </a:solidFill>
                <a:latin typeface="Georgia" panose="02040502050405020303" pitchFamily="18" charset="0"/>
              </a:rPr>
              <a:t>rddDistinct = rddBigList.distinct()</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rddDistinct.collect()</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[4, 5, 21, 2, 14, 11, 7]</a:t>
            </a:r>
          </a:p>
        </p:txBody>
      </p:sp>
    </p:spTree>
    <p:extLst>
      <p:ext uri="{BB962C8B-B14F-4D97-AF65-F5344CB8AC3E}">
        <p14:creationId xmlns:p14="http://schemas.microsoft.com/office/powerpoint/2010/main" val="1674314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507288" cy="864096"/>
          </a:xfrm>
        </p:spPr>
        <p:txBody>
          <a:bodyPr>
            <a:normAutofit/>
          </a:bodyPr>
          <a:lstStyle/>
          <a:p>
            <a:r>
              <a:rPr lang="en-GB" sz="2800" u="sng" dirty="0">
                <a:solidFill>
                  <a:schemeClr val="tx1"/>
                </a:solidFill>
                <a:latin typeface="Georgia" panose="02040502050405020303" pitchFamily="18" charset="0"/>
                <a:ea typeface="+mn-ea"/>
                <a:cs typeface="+mn-cs"/>
              </a:rPr>
              <a:t>Basic Spark </a:t>
            </a:r>
            <a:r>
              <a:rPr lang="en-GB" sz="2800" u="sng" dirty="0" smtClean="0">
                <a:solidFill>
                  <a:schemeClr val="tx1"/>
                </a:solidFill>
                <a:latin typeface="Georgia" panose="02040502050405020303" pitchFamily="18" charset="0"/>
                <a:ea typeface="+mn-ea"/>
                <a:cs typeface="+mn-cs"/>
              </a:rPr>
              <a:t>Actions :- </a:t>
            </a:r>
            <a:endParaRPr lang="en-GB" sz="2800" u="sng" dirty="0">
              <a:solidFill>
                <a:schemeClr val="tx1"/>
              </a:solidFill>
              <a:latin typeface="Georgia" panose="02040502050405020303" pitchFamily="18" charset="0"/>
              <a:ea typeface="+mn-ea"/>
              <a:cs typeface="+mn-cs"/>
            </a:endParaRPr>
          </a:p>
        </p:txBody>
      </p:sp>
      <p:sp>
        <p:nvSpPr>
          <p:cNvPr id="3" name="Content Placeholder 2"/>
          <p:cNvSpPr>
            <a:spLocks noGrp="1"/>
          </p:cNvSpPr>
          <p:nvPr>
            <p:ph sz="quarter" idx="1"/>
          </p:nvPr>
        </p:nvSpPr>
        <p:spPr>
          <a:xfrm>
            <a:off x="179512" y="1196752"/>
            <a:ext cx="8784976" cy="5400600"/>
          </a:xfrm>
        </p:spPr>
        <p:txBody>
          <a:bodyPr>
            <a:normAutofit lnSpcReduction="10000"/>
          </a:bodyPr>
          <a:lstStyle/>
          <a:p>
            <a:pPr marL="0" indent="0">
              <a:buNone/>
            </a:pPr>
            <a:r>
              <a:rPr lang="en-GB" b="1" u="sng" dirty="0">
                <a:latin typeface="Georgia" panose="02040502050405020303" pitchFamily="18" charset="0"/>
              </a:rPr>
              <a:t>collect(), first(), and take()</a:t>
            </a:r>
          </a:p>
          <a:p>
            <a:r>
              <a:rPr lang="en-GB" dirty="0"/>
              <a:t>As we have already seen, the collect function returns the entire RDD on which it is run against. In addition</a:t>
            </a:r>
            <a:r>
              <a:rPr lang="en-GB" u="sng" dirty="0"/>
              <a:t>, the first function returns just the first element in an RDD</a:t>
            </a:r>
            <a:r>
              <a:rPr lang="en-GB" dirty="0"/>
              <a:t>. </a:t>
            </a:r>
            <a:r>
              <a:rPr lang="en-GB" u="sng" dirty="0"/>
              <a:t>The take function allows for the specification of a number of elements, and returns that number of elements when executed</a:t>
            </a:r>
            <a:r>
              <a:rPr lang="en-GB" dirty="0"/>
              <a:t>. Below are some examples of these functions in action</a:t>
            </a:r>
            <a:r>
              <a:rPr lang="en-GB" dirty="0" smtClean="0"/>
              <a:t>:</a:t>
            </a:r>
          </a:p>
          <a:p>
            <a:pPr marL="0" indent="0">
              <a:buNone/>
            </a:pPr>
            <a:r>
              <a:rPr lang="en-GB" dirty="0" smtClean="0">
                <a:solidFill>
                  <a:srgbClr val="0070C0"/>
                </a:solidFill>
                <a:latin typeface="Georgia" panose="02040502050405020303" pitchFamily="18" charset="0"/>
              </a:rPr>
              <a:t>	rddNumList </a:t>
            </a:r>
            <a:r>
              <a:rPr lang="en-GB" dirty="0">
                <a:solidFill>
                  <a:srgbClr val="0070C0"/>
                </a:solidFill>
                <a:latin typeface="Georgia" panose="02040502050405020303" pitchFamily="18" charset="0"/>
              </a:rPr>
              <a:t>= sc.parallelize([5, 7, 11, 14]) </a:t>
            </a:r>
            <a:br>
              <a:rPr lang="en-GB" dirty="0">
                <a:solidFill>
                  <a:srgbClr val="0070C0"/>
                </a:solidFill>
                <a:latin typeface="Georgia" panose="02040502050405020303" pitchFamily="18" charset="0"/>
              </a:rPr>
            </a:br>
            <a:r>
              <a:rPr lang="en-GB" dirty="0" smtClean="0">
                <a:solidFill>
                  <a:srgbClr val="0070C0"/>
                </a:solidFill>
                <a:latin typeface="Georgia" panose="02040502050405020303" pitchFamily="18" charset="0"/>
              </a:rPr>
              <a:t>	rddNumList.collect</a:t>
            </a:r>
            <a:r>
              <a:rPr lang="en-GB" dirty="0">
                <a:solidFill>
                  <a:srgbClr val="0070C0"/>
                </a:solidFill>
                <a:latin typeface="Georgia" panose="02040502050405020303" pitchFamily="18" charset="0"/>
              </a:rPr>
              <a:t>()</a:t>
            </a:r>
            <a:br>
              <a:rPr lang="en-GB" dirty="0">
                <a:solidFill>
                  <a:srgbClr val="0070C0"/>
                </a:solidFill>
                <a:latin typeface="Georgia" panose="02040502050405020303" pitchFamily="18" charset="0"/>
              </a:rPr>
            </a:br>
            <a:r>
              <a:rPr lang="en-GB" dirty="0" smtClean="0">
                <a:solidFill>
                  <a:srgbClr val="0070C0"/>
                </a:solidFill>
                <a:latin typeface="Georgia" panose="02040502050405020303" pitchFamily="18" charset="0"/>
              </a:rPr>
              <a:t>	[</a:t>
            </a:r>
            <a:r>
              <a:rPr lang="en-GB" dirty="0">
                <a:solidFill>
                  <a:srgbClr val="0070C0"/>
                </a:solidFill>
                <a:latin typeface="Georgia" panose="02040502050405020303" pitchFamily="18" charset="0"/>
              </a:rPr>
              <a:t>5, 7, 11, 14]</a:t>
            </a:r>
            <a:br>
              <a:rPr lang="en-GB" dirty="0">
                <a:solidFill>
                  <a:srgbClr val="0070C0"/>
                </a:solidFill>
                <a:latin typeface="Georgia" panose="02040502050405020303" pitchFamily="18" charset="0"/>
              </a:rPr>
            </a:br>
            <a:r>
              <a:rPr lang="en-GB" dirty="0" smtClean="0">
                <a:solidFill>
                  <a:srgbClr val="0070C0"/>
                </a:solidFill>
                <a:latin typeface="Georgia" panose="02040502050405020303" pitchFamily="18" charset="0"/>
              </a:rPr>
              <a:t>	rddNumList.first</a:t>
            </a:r>
            <a:r>
              <a:rPr lang="en-GB" dirty="0">
                <a:solidFill>
                  <a:srgbClr val="0070C0"/>
                </a:solidFill>
                <a:latin typeface="Georgia" panose="02040502050405020303" pitchFamily="18" charset="0"/>
              </a:rPr>
              <a:t>()</a:t>
            </a:r>
            <a:br>
              <a:rPr lang="en-GB" dirty="0">
                <a:solidFill>
                  <a:srgbClr val="0070C0"/>
                </a:solidFill>
                <a:latin typeface="Georgia" panose="02040502050405020303" pitchFamily="18" charset="0"/>
              </a:rPr>
            </a:br>
            <a:r>
              <a:rPr lang="en-GB" dirty="0" smtClean="0">
                <a:solidFill>
                  <a:srgbClr val="0070C0"/>
                </a:solidFill>
                <a:latin typeface="Georgia" panose="02040502050405020303" pitchFamily="18" charset="0"/>
              </a:rPr>
              <a:t>	5</a:t>
            </a:r>
            <a:r>
              <a:rPr lang="en-GB" dirty="0">
                <a:solidFill>
                  <a:srgbClr val="0070C0"/>
                </a:solidFill>
                <a:latin typeface="Georgia" panose="02040502050405020303" pitchFamily="18" charset="0"/>
              </a:rPr>
              <a:t/>
            </a:r>
            <a:br>
              <a:rPr lang="en-GB" dirty="0">
                <a:solidFill>
                  <a:srgbClr val="0070C0"/>
                </a:solidFill>
                <a:latin typeface="Georgia" panose="02040502050405020303" pitchFamily="18" charset="0"/>
              </a:rPr>
            </a:br>
            <a:r>
              <a:rPr lang="en-GB" dirty="0" smtClean="0">
                <a:solidFill>
                  <a:srgbClr val="0070C0"/>
                </a:solidFill>
                <a:latin typeface="Georgia" panose="02040502050405020303" pitchFamily="18" charset="0"/>
              </a:rPr>
              <a:t>	rddNumList.take(2</a:t>
            </a:r>
            <a:r>
              <a:rPr lang="en-GB" dirty="0">
                <a:solidFill>
                  <a:srgbClr val="0070C0"/>
                </a:solidFill>
                <a:latin typeface="Georgia" panose="02040502050405020303" pitchFamily="18" charset="0"/>
              </a:rPr>
              <a:t>)</a:t>
            </a:r>
            <a:br>
              <a:rPr lang="en-GB" dirty="0">
                <a:solidFill>
                  <a:srgbClr val="0070C0"/>
                </a:solidFill>
                <a:latin typeface="Georgia" panose="02040502050405020303" pitchFamily="18" charset="0"/>
              </a:rPr>
            </a:br>
            <a:r>
              <a:rPr lang="en-GB" dirty="0" smtClean="0">
                <a:solidFill>
                  <a:srgbClr val="0070C0"/>
                </a:solidFill>
                <a:latin typeface="Georgia" panose="02040502050405020303" pitchFamily="18" charset="0"/>
              </a:rPr>
              <a:t>	[</a:t>
            </a:r>
            <a:r>
              <a:rPr lang="en-GB" dirty="0">
                <a:solidFill>
                  <a:srgbClr val="0070C0"/>
                </a:solidFill>
                <a:latin typeface="Georgia" panose="02040502050405020303" pitchFamily="18" charset="0"/>
              </a:rPr>
              <a:t>5, 7]</a:t>
            </a:r>
          </a:p>
          <a:p>
            <a:endParaRPr lang="en-GB" dirty="0"/>
          </a:p>
        </p:txBody>
      </p:sp>
    </p:spTree>
    <p:extLst>
      <p:ext uri="{BB962C8B-B14F-4D97-AF65-F5344CB8AC3E}">
        <p14:creationId xmlns:p14="http://schemas.microsoft.com/office/powerpoint/2010/main" val="3346279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260648"/>
            <a:ext cx="9036496" cy="6336704"/>
          </a:xfrm>
        </p:spPr>
        <p:txBody>
          <a:bodyPr>
            <a:normAutofit lnSpcReduction="10000"/>
          </a:bodyPr>
          <a:lstStyle/>
          <a:p>
            <a:pPr marL="0" indent="0">
              <a:buNone/>
            </a:pPr>
            <a:r>
              <a:rPr lang="en-GB" b="1" u="sng" dirty="0">
                <a:latin typeface="Georgia" panose="02040502050405020303" pitchFamily="18" charset="0"/>
              </a:rPr>
              <a:t>count</a:t>
            </a:r>
            <a:r>
              <a:rPr lang="en-GB" b="1" u="sng" dirty="0" smtClean="0">
                <a:latin typeface="Georgia" panose="02040502050405020303" pitchFamily="18" charset="0"/>
              </a:rPr>
              <a:t>()</a:t>
            </a:r>
          </a:p>
          <a:p>
            <a:pPr marL="0" indent="0">
              <a:buNone/>
            </a:pPr>
            <a:endParaRPr lang="en-GB" b="1" u="sng" dirty="0">
              <a:latin typeface="Georgia" panose="02040502050405020303" pitchFamily="18" charset="0"/>
            </a:endParaRPr>
          </a:p>
          <a:p>
            <a:r>
              <a:rPr lang="en-GB" dirty="0">
                <a:latin typeface="Georgia" panose="02040502050405020303" pitchFamily="18" charset="0"/>
              </a:rPr>
              <a:t>count() returns the number of elements in the RDD. Here is an example:</a:t>
            </a:r>
          </a:p>
          <a:p>
            <a:pPr marL="0" indent="0">
              <a:buNone/>
            </a:pPr>
            <a:r>
              <a:rPr lang="en-GB" dirty="0" smtClean="0">
                <a:solidFill>
                  <a:srgbClr val="0070C0"/>
                </a:solidFill>
                <a:latin typeface="Georgia" panose="02040502050405020303" pitchFamily="18" charset="0"/>
              </a:rPr>
              <a:t>	rddNumList </a:t>
            </a:r>
            <a:r>
              <a:rPr lang="en-GB" dirty="0">
                <a:solidFill>
                  <a:srgbClr val="0070C0"/>
                </a:solidFill>
                <a:latin typeface="Georgia" panose="02040502050405020303" pitchFamily="18" charset="0"/>
              </a:rPr>
              <a:t>= sc.parallelize([5, 7, 11, 14]) </a:t>
            </a:r>
            <a:br>
              <a:rPr lang="en-GB" dirty="0">
                <a:solidFill>
                  <a:srgbClr val="0070C0"/>
                </a:solidFill>
                <a:latin typeface="Georgia" panose="02040502050405020303" pitchFamily="18" charset="0"/>
              </a:rPr>
            </a:br>
            <a:r>
              <a:rPr lang="en-GB" dirty="0" smtClean="0">
                <a:solidFill>
                  <a:srgbClr val="0070C0"/>
                </a:solidFill>
                <a:latin typeface="Georgia" panose="02040502050405020303" pitchFamily="18" charset="0"/>
              </a:rPr>
              <a:t>	rddNumList.count</a:t>
            </a:r>
            <a:r>
              <a:rPr lang="en-GB" dirty="0">
                <a:solidFill>
                  <a:srgbClr val="0070C0"/>
                </a:solidFill>
                <a:latin typeface="Georgia" panose="02040502050405020303" pitchFamily="18" charset="0"/>
              </a:rPr>
              <a:t>()</a:t>
            </a:r>
            <a:br>
              <a:rPr lang="en-GB" dirty="0">
                <a:solidFill>
                  <a:srgbClr val="0070C0"/>
                </a:solidFill>
                <a:latin typeface="Georgia" panose="02040502050405020303" pitchFamily="18" charset="0"/>
              </a:rPr>
            </a:br>
            <a:r>
              <a:rPr lang="en-GB" dirty="0" smtClean="0">
                <a:solidFill>
                  <a:srgbClr val="0070C0"/>
                </a:solidFill>
                <a:latin typeface="Georgia" panose="02040502050405020303" pitchFamily="18" charset="0"/>
              </a:rPr>
              <a:t>	4</a:t>
            </a:r>
          </a:p>
          <a:p>
            <a:endParaRPr lang="en-GB" dirty="0"/>
          </a:p>
          <a:p>
            <a:r>
              <a:rPr lang="en-GB" dirty="0">
                <a:latin typeface="Georgia" panose="02040502050405020303" pitchFamily="18" charset="0"/>
              </a:rPr>
              <a:t>In the case of a file that contains lines of text, count() would return the number of lines in the RDD, as in the following example:</a:t>
            </a:r>
          </a:p>
          <a:p>
            <a:pPr marL="0" indent="0">
              <a:buNone/>
            </a:pPr>
            <a:endParaRPr lang="en-GB" dirty="0">
              <a:solidFill>
                <a:srgbClr val="0070C0"/>
              </a:solidFill>
              <a:latin typeface="Georgia" panose="02040502050405020303" pitchFamily="18" charset="0"/>
            </a:endParaRPr>
          </a:p>
          <a:p>
            <a:pPr marL="0" indent="0">
              <a:buNone/>
            </a:pPr>
            <a:r>
              <a:rPr lang="en-GB" dirty="0" smtClean="0">
                <a:solidFill>
                  <a:srgbClr val="0070C0"/>
                </a:solidFill>
                <a:latin typeface="Georgia" panose="02040502050405020303" pitchFamily="18" charset="0"/>
              </a:rPr>
              <a:t>	rddMary=sc.textFile(“Amarnath.txt")</a:t>
            </a:r>
            <a:endParaRPr lang="en-GB" dirty="0">
              <a:solidFill>
                <a:srgbClr val="0070C0"/>
              </a:solidFill>
              <a:latin typeface="Georgia" panose="02040502050405020303" pitchFamily="18" charset="0"/>
            </a:endParaRPr>
          </a:p>
          <a:p>
            <a:pPr marL="0" indent="0">
              <a:buNone/>
            </a:pPr>
            <a:r>
              <a:rPr lang="en-GB" dirty="0">
                <a:solidFill>
                  <a:srgbClr val="0070C0"/>
                </a:solidFill>
                <a:latin typeface="Georgia" panose="02040502050405020303" pitchFamily="18" charset="0"/>
              </a:rPr>
              <a:t>	</a:t>
            </a:r>
            <a:r>
              <a:rPr lang="en-GB" dirty="0" smtClean="0">
                <a:solidFill>
                  <a:srgbClr val="0070C0"/>
                </a:solidFill>
                <a:latin typeface="Georgia" panose="02040502050405020303" pitchFamily="18" charset="0"/>
              </a:rPr>
              <a:t>rddMary.count</a:t>
            </a:r>
            <a:r>
              <a:rPr lang="en-GB" dirty="0">
                <a:solidFill>
                  <a:srgbClr val="0070C0"/>
                </a:solidFill>
                <a:latin typeface="Georgia" panose="02040502050405020303" pitchFamily="18" charset="0"/>
              </a:rPr>
              <a:t>()</a:t>
            </a:r>
            <a:br>
              <a:rPr lang="en-GB" dirty="0">
                <a:solidFill>
                  <a:srgbClr val="0070C0"/>
                </a:solidFill>
                <a:latin typeface="Georgia" panose="02040502050405020303" pitchFamily="18" charset="0"/>
              </a:rPr>
            </a:br>
            <a:r>
              <a:rPr lang="en-GB" dirty="0" smtClean="0">
                <a:solidFill>
                  <a:srgbClr val="0070C0"/>
                </a:solidFill>
                <a:latin typeface="Georgia" panose="02040502050405020303" pitchFamily="18" charset="0"/>
              </a:rPr>
              <a:t>	4</a:t>
            </a:r>
            <a:endParaRPr lang="en-GB" dirty="0">
              <a:solidFill>
                <a:srgbClr val="0070C0"/>
              </a:solidFill>
              <a:latin typeface="Georgia" panose="02040502050405020303" pitchFamily="18" charset="0"/>
            </a:endParaRPr>
          </a:p>
        </p:txBody>
      </p:sp>
    </p:spTree>
    <p:extLst>
      <p:ext uri="{BB962C8B-B14F-4D97-AF65-F5344CB8AC3E}">
        <p14:creationId xmlns:p14="http://schemas.microsoft.com/office/powerpoint/2010/main" val="2130123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856984" cy="6480720"/>
          </a:xfrm>
        </p:spPr>
        <p:txBody>
          <a:bodyPr/>
          <a:lstStyle/>
          <a:p>
            <a:pPr marL="0" indent="0">
              <a:buNone/>
            </a:pPr>
            <a:r>
              <a:rPr lang="en-GB" b="1" u="sng" dirty="0" smtClean="0">
                <a:latin typeface="Georgia" panose="02040502050405020303" pitchFamily="18" charset="0"/>
              </a:rPr>
              <a:t>reduce() :- </a:t>
            </a:r>
            <a:endParaRPr lang="en-GB" b="1" u="sng" dirty="0">
              <a:latin typeface="Georgia" panose="02040502050405020303" pitchFamily="18" charset="0"/>
            </a:endParaRPr>
          </a:p>
          <a:p>
            <a:r>
              <a:rPr lang="en-GB" dirty="0">
                <a:latin typeface="Georgia" panose="02040502050405020303" pitchFamily="18" charset="0"/>
              </a:rPr>
              <a:t>reduce() aggregates the elements of an RDD using a function that takes </a:t>
            </a:r>
            <a:r>
              <a:rPr lang="en-GB" u="sng" dirty="0">
                <a:latin typeface="Georgia" panose="02040502050405020303" pitchFamily="18" charset="0"/>
              </a:rPr>
              <a:t>two arguments and returns one, iterating through them until only a single value </a:t>
            </a:r>
            <a:r>
              <a:rPr lang="en-GB" u="sng" dirty="0" smtClean="0">
                <a:latin typeface="Georgia" panose="02040502050405020303" pitchFamily="18" charset="0"/>
              </a:rPr>
              <a:t>remains</a:t>
            </a:r>
          </a:p>
          <a:p>
            <a:pPr marL="0" indent="0">
              <a:buNone/>
            </a:pPr>
            <a:r>
              <a:rPr lang="en-GB" sz="1800" dirty="0" smtClean="0">
                <a:solidFill>
                  <a:srgbClr val="0070C0"/>
                </a:solidFill>
                <a:latin typeface="Georgia" panose="02040502050405020303" pitchFamily="18" charset="0"/>
              </a:rPr>
              <a:t>    	</a:t>
            </a:r>
          </a:p>
          <a:p>
            <a:pPr marL="0" indent="0">
              <a:buNone/>
            </a:pPr>
            <a:r>
              <a:rPr lang="en-GB" sz="1800" dirty="0">
                <a:solidFill>
                  <a:srgbClr val="0070C0"/>
                </a:solidFill>
                <a:latin typeface="Georgia" panose="02040502050405020303" pitchFamily="18" charset="0"/>
              </a:rPr>
              <a:t>	</a:t>
            </a:r>
            <a:r>
              <a:rPr lang="en-GB" sz="2400" dirty="0" smtClean="0">
                <a:solidFill>
                  <a:srgbClr val="0070C0"/>
                </a:solidFill>
                <a:latin typeface="Georgia" panose="02040502050405020303" pitchFamily="18" charset="0"/>
              </a:rPr>
              <a:t>rddNumList </a:t>
            </a:r>
            <a:r>
              <a:rPr lang="en-GB" sz="2400" dirty="0">
                <a:solidFill>
                  <a:srgbClr val="0070C0"/>
                </a:solidFill>
                <a:latin typeface="Georgia" panose="02040502050405020303" pitchFamily="18" charset="0"/>
              </a:rPr>
              <a:t>= sc.parallelize([5, 7, 11, 14]) </a:t>
            </a:r>
            <a:br>
              <a:rPr lang="en-GB" sz="2400" dirty="0">
                <a:solidFill>
                  <a:srgbClr val="0070C0"/>
                </a:solidFill>
                <a:latin typeface="Georgia" panose="02040502050405020303" pitchFamily="18" charset="0"/>
              </a:rPr>
            </a:br>
            <a:r>
              <a:rPr lang="en-GB" sz="2400" dirty="0" smtClean="0">
                <a:solidFill>
                  <a:srgbClr val="0070C0"/>
                </a:solidFill>
                <a:latin typeface="Georgia" panose="02040502050405020303" pitchFamily="18" charset="0"/>
              </a:rPr>
              <a:t>	rddNumList.reduce(lambda </a:t>
            </a:r>
            <a:r>
              <a:rPr lang="en-GB" sz="2400" dirty="0">
                <a:solidFill>
                  <a:srgbClr val="0070C0"/>
                </a:solidFill>
                <a:latin typeface="Georgia" panose="02040502050405020303" pitchFamily="18" charset="0"/>
              </a:rPr>
              <a:t>a,b: a+b) </a:t>
            </a:r>
            <a:r>
              <a:rPr lang="en-GB" sz="2400" dirty="0" smtClean="0">
                <a:solidFill>
                  <a:srgbClr val="0070C0"/>
                </a:solidFill>
                <a:latin typeface="Georgia" panose="02040502050405020303" pitchFamily="18" charset="0"/>
              </a:rPr>
              <a:t>=&gt; 37</a:t>
            </a:r>
          </a:p>
          <a:p>
            <a:pPr marL="0" indent="0">
              <a:buNone/>
            </a:pPr>
            <a:endParaRPr lang="en-GB" sz="1800" dirty="0" smtClean="0">
              <a:solidFill>
                <a:srgbClr val="0070C0"/>
              </a:solidFill>
              <a:latin typeface="Georgia" panose="02040502050405020303" pitchFamily="18" charset="0"/>
            </a:endParaRPr>
          </a:p>
          <a:p>
            <a:r>
              <a:rPr lang="en-GB" dirty="0">
                <a:latin typeface="Georgia" panose="02040502050405020303" pitchFamily="18" charset="0"/>
              </a:rPr>
              <a:t>Because of the parallelized nature of RDDs, the reduce function does not necessarily process RDD elements in a particular order. </a:t>
            </a:r>
            <a:endParaRPr lang="en-GB" dirty="0" smtClean="0">
              <a:latin typeface="Georgia" panose="02040502050405020303" pitchFamily="18" charset="0"/>
            </a:endParaRPr>
          </a:p>
          <a:p>
            <a:endParaRPr lang="en-GB" dirty="0">
              <a:latin typeface="Georgia" panose="02040502050405020303" pitchFamily="18" charset="0"/>
            </a:endParaRPr>
          </a:p>
          <a:p>
            <a:r>
              <a:rPr lang="en-GB" u="sng" dirty="0" smtClean="0">
                <a:latin typeface="Georgia" panose="02040502050405020303" pitchFamily="18" charset="0"/>
              </a:rPr>
              <a:t>Therefore</a:t>
            </a:r>
            <a:r>
              <a:rPr lang="en-GB" u="sng" dirty="0">
                <a:latin typeface="Georgia" panose="02040502050405020303" pitchFamily="18" charset="0"/>
              </a:rPr>
              <a:t>, the function used with reduce() should be both commutative and </a:t>
            </a:r>
            <a:r>
              <a:rPr lang="en-GB" u="sng" dirty="0" smtClean="0">
                <a:latin typeface="Georgia" panose="02040502050405020303" pitchFamily="18" charset="0"/>
              </a:rPr>
              <a:t>associative.</a:t>
            </a:r>
            <a:endParaRPr lang="en-GB" u="sng" dirty="0">
              <a:latin typeface="Georgia" panose="02040502050405020303" pitchFamily="18" charset="0"/>
            </a:endParaRPr>
          </a:p>
          <a:p>
            <a:endParaRPr lang="en-GB" dirty="0"/>
          </a:p>
        </p:txBody>
      </p:sp>
    </p:spTree>
    <p:extLst>
      <p:ext uri="{BB962C8B-B14F-4D97-AF65-F5344CB8AC3E}">
        <p14:creationId xmlns:p14="http://schemas.microsoft.com/office/powerpoint/2010/main" val="440216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8856984" cy="6336704"/>
          </a:xfrm>
        </p:spPr>
        <p:txBody>
          <a:bodyPr>
            <a:normAutofit fontScale="92500" lnSpcReduction="10000"/>
          </a:bodyPr>
          <a:lstStyle/>
          <a:p>
            <a:r>
              <a:rPr lang="en-GB" sz="2800" dirty="0">
                <a:latin typeface="Georgia" panose="02040502050405020303" pitchFamily="18" charset="0"/>
              </a:rPr>
              <a:t>Commutative means "</a:t>
            </a:r>
            <a:r>
              <a:rPr lang="en-GB" sz="2800" u="sng" dirty="0">
                <a:latin typeface="Georgia" panose="02040502050405020303" pitchFamily="18" charset="0"/>
              </a:rPr>
              <a:t>to move around" - which implies that the order things are done in should not matter</a:t>
            </a:r>
            <a:r>
              <a:rPr lang="en-GB" sz="2800" dirty="0">
                <a:latin typeface="Georgia" panose="02040502050405020303" pitchFamily="18" charset="0"/>
              </a:rPr>
              <a:t>. For example, 5+7 = 7+5, or 5*7 = 7*5. </a:t>
            </a:r>
            <a:endParaRPr lang="en-GB" sz="2800" dirty="0" smtClean="0">
              <a:latin typeface="Georgia" panose="02040502050405020303" pitchFamily="18" charset="0"/>
            </a:endParaRPr>
          </a:p>
          <a:p>
            <a:r>
              <a:rPr lang="en-GB" sz="2800" dirty="0" smtClean="0">
                <a:latin typeface="Georgia" panose="02040502050405020303" pitchFamily="18" charset="0"/>
              </a:rPr>
              <a:t>A </a:t>
            </a:r>
            <a:r>
              <a:rPr lang="en-GB" sz="2800" dirty="0">
                <a:latin typeface="Georgia" panose="02040502050405020303" pitchFamily="18" charset="0"/>
              </a:rPr>
              <a:t>function that is not commutative can return different results each time it is run. For example, 5 / 7 does not equal 7 / 5, </a:t>
            </a:r>
            <a:endParaRPr lang="en-GB" sz="2800" dirty="0" smtClean="0">
              <a:latin typeface="Georgia" panose="02040502050405020303" pitchFamily="18" charset="0"/>
            </a:endParaRPr>
          </a:p>
          <a:p>
            <a:r>
              <a:rPr lang="en-GB" sz="2800" dirty="0" smtClean="0">
                <a:latin typeface="Georgia" panose="02040502050405020303" pitchFamily="18" charset="0"/>
              </a:rPr>
              <a:t>so </a:t>
            </a:r>
            <a:r>
              <a:rPr lang="en-GB" sz="2800" dirty="0">
                <a:latin typeface="Georgia" panose="02040502050405020303" pitchFamily="18" charset="0"/>
              </a:rPr>
              <a:t>a function that employed division would not be commutative. </a:t>
            </a:r>
          </a:p>
          <a:p>
            <a:r>
              <a:rPr lang="en-GB" sz="2800" u="sng" dirty="0" smtClean="0">
                <a:latin typeface="Georgia" panose="02040502050405020303" pitchFamily="18" charset="0"/>
              </a:rPr>
              <a:t>Associative </a:t>
            </a:r>
            <a:r>
              <a:rPr lang="en-GB" sz="2800" u="sng" dirty="0">
                <a:latin typeface="Georgia" panose="02040502050405020303" pitchFamily="18" charset="0"/>
              </a:rPr>
              <a:t>refers to the way numbers are grouped using parenthesis</a:t>
            </a:r>
            <a:r>
              <a:rPr lang="en-GB" sz="2800" dirty="0">
                <a:latin typeface="Georgia" panose="02040502050405020303" pitchFamily="18" charset="0"/>
              </a:rPr>
              <a:t>. </a:t>
            </a:r>
            <a:endParaRPr lang="en-GB" sz="2800" dirty="0" smtClean="0">
              <a:latin typeface="Georgia" panose="02040502050405020303" pitchFamily="18" charset="0"/>
            </a:endParaRPr>
          </a:p>
          <a:p>
            <a:r>
              <a:rPr lang="en-GB" sz="2800" dirty="0" smtClean="0">
                <a:latin typeface="Georgia" panose="02040502050405020303" pitchFamily="18" charset="0"/>
              </a:rPr>
              <a:t>For </a:t>
            </a:r>
            <a:r>
              <a:rPr lang="en-GB" sz="2800" dirty="0">
                <a:latin typeface="Georgia" panose="02040502050405020303" pitchFamily="18" charset="0"/>
              </a:rPr>
              <a:t>example, 5 + (7 + 5) equals (5 + 7) + 5, or 5 * (7 * 5) = (5 * 7) * 5. </a:t>
            </a:r>
            <a:endParaRPr lang="en-GB" sz="2800" dirty="0" smtClean="0">
              <a:latin typeface="Georgia" panose="02040502050405020303" pitchFamily="18" charset="0"/>
            </a:endParaRPr>
          </a:p>
          <a:p>
            <a:r>
              <a:rPr lang="en-GB" sz="2800" dirty="0" smtClean="0">
                <a:latin typeface="Georgia" panose="02040502050405020303" pitchFamily="18" charset="0"/>
              </a:rPr>
              <a:t>A </a:t>
            </a:r>
            <a:r>
              <a:rPr lang="en-GB" sz="2800" dirty="0">
                <a:latin typeface="Georgia" panose="02040502050405020303" pitchFamily="18" charset="0"/>
              </a:rPr>
              <a:t>function that is not associative can return different results each time it is run. </a:t>
            </a:r>
            <a:endParaRPr lang="en-GB" sz="2800" dirty="0" smtClean="0">
              <a:latin typeface="Georgia" panose="02040502050405020303" pitchFamily="18" charset="0"/>
            </a:endParaRPr>
          </a:p>
          <a:p>
            <a:r>
              <a:rPr lang="en-GB" sz="2800" dirty="0" smtClean="0">
                <a:latin typeface="Georgia" panose="02040502050405020303" pitchFamily="18" charset="0"/>
              </a:rPr>
              <a:t>For </a:t>
            </a:r>
            <a:r>
              <a:rPr lang="en-GB" sz="2800" dirty="0">
                <a:latin typeface="Georgia" panose="02040502050405020303" pitchFamily="18" charset="0"/>
              </a:rPr>
              <a:t>example 5 * (7 + 5) does not equal (5 * 7) + 5, so this would not be associative. </a:t>
            </a:r>
          </a:p>
        </p:txBody>
      </p:sp>
    </p:spTree>
    <p:extLst>
      <p:ext uri="{BB962C8B-B14F-4D97-AF65-F5344CB8AC3E}">
        <p14:creationId xmlns:p14="http://schemas.microsoft.com/office/powerpoint/2010/main" val="2823978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507288" cy="720080"/>
          </a:xfrm>
        </p:spPr>
        <p:txBody>
          <a:bodyPr>
            <a:normAutofit/>
          </a:bodyPr>
          <a:lstStyle/>
          <a:p>
            <a:pPr marL="274320" indent="-274320">
              <a:spcBef>
                <a:spcPts val="580"/>
              </a:spcBef>
              <a:buClr>
                <a:schemeClr val="accent1"/>
              </a:buClr>
              <a:buSzPct val="85000"/>
              <a:buFont typeface="Wingdings 2"/>
              <a:buChar char=""/>
            </a:pPr>
            <a:r>
              <a:rPr lang="en-GB" sz="3600" u="sng" dirty="0">
                <a:solidFill>
                  <a:schemeClr val="tx1"/>
                </a:solidFill>
                <a:latin typeface="Georgia" panose="02040502050405020303" pitchFamily="18" charset="0"/>
                <a:ea typeface="+mn-ea"/>
                <a:cs typeface="+mn-cs"/>
              </a:rPr>
              <a:t>What Is An RDD ?</a:t>
            </a:r>
          </a:p>
        </p:txBody>
      </p:sp>
      <p:sp>
        <p:nvSpPr>
          <p:cNvPr id="3" name="Content Placeholder 2"/>
          <p:cNvSpPr>
            <a:spLocks noGrp="1"/>
          </p:cNvSpPr>
          <p:nvPr>
            <p:ph sz="quarter" idx="1"/>
          </p:nvPr>
        </p:nvSpPr>
        <p:spPr>
          <a:xfrm>
            <a:off x="179512" y="1124744"/>
            <a:ext cx="8784976" cy="5472608"/>
          </a:xfrm>
        </p:spPr>
        <p:txBody>
          <a:bodyPr/>
          <a:lstStyle/>
          <a:p>
            <a:r>
              <a:rPr lang="en-GB" sz="1800" dirty="0">
                <a:latin typeface="Georgia" panose="02040502050405020303" pitchFamily="18" charset="0"/>
              </a:rPr>
              <a:t>To leverage Hadoop’s horizontal scalability, Spark processes data in a Resilient Distributed Dataset, called an RDD. </a:t>
            </a:r>
            <a:endParaRPr lang="en-GB" sz="1800" dirty="0" smtClean="0">
              <a:latin typeface="Georgia" panose="02040502050405020303" pitchFamily="18" charset="0"/>
            </a:endParaRPr>
          </a:p>
          <a:p>
            <a:r>
              <a:rPr lang="en-GB" sz="1800" dirty="0" smtClean="0">
                <a:latin typeface="Georgia" panose="02040502050405020303" pitchFamily="18" charset="0"/>
              </a:rPr>
              <a:t>An </a:t>
            </a:r>
            <a:r>
              <a:rPr lang="en-GB" sz="1800" dirty="0">
                <a:latin typeface="Georgia" panose="02040502050405020303" pitchFamily="18" charset="0"/>
              </a:rPr>
              <a:t>RDD is a fault-tolerant collection of data elements. An RDD is created by starting with a file on disk, or a collection of data in memory in a driver program. Each RDD is distributed across multiple nodes in a cluster. This enables parallel processing across the nodes.</a:t>
            </a:r>
          </a:p>
          <a:p>
            <a:r>
              <a:rPr lang="en-GB" sz="1800" dirty="0">
                <a:latin typeface="Georgia" panose="02040502050405020303" pitchFamily="18" charset="0"/>
              </a:rPr>
              <a:t>Allowing RDDs to reside and be processed in memory dramatically increases performance especially when a dataset needs to be manipulated through multiple stages of processing. The data in an RDD can be transformed and analyzed </a:t>
            </a:r>
            <a:r>
              <a:rPr lang="en-GB" sz="1800" dirty="0" smtClean="0">
                <a:latin typeface="Georgia" panose="02040502050405020303" pitchFamily="18" charset="0"/>
              </a:rPr>
              <a:t>very rapidly</a:t>
            </a:r>
            <a:r>
              <a:rPr lang="en-GB" dirty="0">
                <a:latin typeface="Georgia" panose="02040502050405020303" pitchFamily="18" charset="0"/>
              </a:rPr>
              <a:t>. </a:t>
            </a:r>
          </a:p>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3839133"/>
            <a:ext cx="3168352" cy="2724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0905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332656"/>
            <a:ext cx="8712968" cy="6120680"/>
          </a:xfrm>
        </p:spPr>
        <p:txBody>
          <a:bodyPr>
            <a:normAutofit lnSpcReduction="10000"/>
          </a:bodyPr>
          <a:lstStyle/>
          <a:p>
            <a:pPr marL="0" indent="0">
              <a:buNone/>
            </a:pPr>
            <a:r>
              <a:rPr lang="en-GB" b="1" u="sng" dirty="0">
                <a:latin typeface="Georgia" panose="02040502050405020303" pitchFamily="18" charset="0"/>
              </a:rPr>
              <a:t>saveAsTextFile</a:t>
            </a:r>
            <a:r>
              <a:rPr lang="en-GB" b="1" u="sng" dirty="0" smtClean="0">
                <a:latin typeface="Georgia" panose="02040502050405020303" pitchFamily="18" charset="0"/>
              </a:rPr>
              <a:t>() :-</a:t>
            </a:r>
          </a:p>
          <a:p>
            <a:pPr marL="0" indent="0">
              <a:buNone/>
            </a:pPr>
            <a:endParaRPr lang="en-GB" b="1" u="sng" dirty="0">
              <a:latin typeface="Georgia" panose="02040502050405020303" pitchFamily="18" charset="0"/>
            </a:endParaRPr>
          </a:p>
          <a:p>
            <a:r>
              <a:rPr lang="en-GB" dirty="0">
                <a:latin typeface="Georgia" panose="02040502050405020303" pitchFamily="18" charset="0"/>
              </a:rPr>
              <a:t>The saveAsTextFile function writes the contents of RDD partitions to a specified location (such as hdfs:// for HDFS, file:/ for local file system, and so forth) and directory as a set of text files</a:t>
            </a:r>
            <a:r>
              <a:rPr lang="en-GB" dirty="0" smtClean="0"/>
              <a:t>.</a:t>
            </a:r>
          </a:p>
          <a:p>
            <a:pPr marL="274320" lvl="1" indent="0">
              <a:buNone/>
            </a:pPr>
            <a:r>
              <a:rPr lang="en-GB" dirty="0">
                <a:solidFill>
                  <a:srgbClr val="0070C0"/>
                </a:solidFill>
                <a:latin typeface="Georgia" panose="02040502050405020303" pitchFamily="18" charset="0"/>
              </a:rPr>
              <a:t>hdfs dfs -ls </a:t>
            </a:r>
            <a:r>
              <a:rPr lang="en-GB" dirty="0" smtClean="0">
                <a:solidFill>
                  <a:srgbClr val="0070C0"/>
                </a:solidFill>
                <a:latin typeface="Georgia" panose="02040502050405020303" pitchFamily="18" charset="0"/>
              </a:rPr>
              <a:t>desiredLocation/</a:t>
            </a:r>
            <a:r>
              <a:rPr lang="en-GB" dirty="0" err="1" smtClean="0">
                <a:solidFill>
                  <a:srgbClr val="0070C0"/>
                </a:solidFill>
                <a:latin typeface="Georgia" panose="02040502050405020303" pitchFamily="18" charset="0"/>
              </a:rPr>
              <a:t>foldername</a:t>
            </a:r>
            <a:endParaRPr lang="en-GB" dirty="0" smtClean="0">
              <a:solidFill>
                <a:srgbClr val="0070C0"/>
              </a:solidFill>
              <a:latin typeface="Georgia" panose="02040502050405020303" pitchFamily="18" charset="0"/>
            </a:endParaRPr>
          </a:p>
          <a:p>
            <a:pPr marL="274320" lvl="1" indent="0">
              <a:buNone/>
            </a:pPr>
            <a:endParaRPr lang="en-GB" dirty="0" smtClean="0">
              <a:solidFill>
                <a:srgbClr val="0070C0"/>
              </a:solidFill>
              <a:latin typeface="Georgia" panose="02040502050405020303" pitchFamily="18" charset="0"/>
            </a:endParaRPr>
          </a:p>
          <a:p>
            <a:pPr marL="274320" lvl="1" indent="0">
              <a:buNone/>
            </a:pPr>
            <a:r>
              <a:rPr lang="en-GB" dirty="0">
                <a:solidFill>
                  <a:srgbClr val="0070C0"/>
                </a:solidFill>
                <a:latin typeface="Georgia" panose="02040502050405020303" pitchFamily="18" charset="0"/>
              </a:rPr>
              <a:t>rddNumList.saveAsTextFile("hdfs://desiredLocation/</a:t>
            </a:r>
            <a:r>
              <a:rPr lang="en-GB" dirty="0" err="1">
                <a:solidFill>
                  <a:srgbClr val="0070C0"/>
                </a:solidFill>
                <a:latin typeface="Georgia" panose="02040502050405020303" pitchFamily="18" charset="0"/>
              </a:rPr>
              <a:t>foldername</a:t>
            </a:r>
            <a:r>
              <a:rPr lang="en-GB" dirty="0" smtClean="0">
                <a:solidFill>
                  <a:srgbClr val="0070C0"/>
                </a:solidFill>
                <a:latin typeface="Georgia" panose="02040502050405020303" pitchFamily="18" charset="0"/>
              </a:rPr>
              <a:t>")</a:t>
            </a:r>
          </a:p>
          <a:p>
            <a:pPr marL="274320" lvl="1" indent="0">
              <a:buNone/>
            </a:pPr>
            <a:endParaRPr lang="en-GB" dirty="0">
              <a:solidFill>
                <a:srgbClr val="0070C0"/>
              </a:solidFill>
              <a:latin typeface="Georgia" panose="02040502050405020303" pitchFamily="18" charset="0"/>
            </a:endParaRPr>
          </a:p>
          <a:p>
            <a:r>
              <a:rPr lang="en-GB" dirty="0">
                <a:latin typeface="Georgia" panose="02040502050405020303" pitchFamily="18" charset="0"/>
              </a:rPr>
              <a:t>Success can be verified using typical tools from a command line or GUI. In the case of our example, we could use the hdfs dfs -ls command to verify it had written successfully:</a:t>
            </a:r>
          </a:p>
        </p:txBody>
      </p:sp>
    </p:spTree>
    <p:extLst>
      <p:ext uri="{BB962C8B-B14F-4D97-AF65-F5344CB8AC3E}">
        <p14:creationId xmlns:p14="http://schemas.microsoft.com/office/powerpoint/2010/main" val="3756607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188640"/>
            <a:ext cx="8964488" cy="6336704"/>
          </a:xfrm>
        </p:spPr>
        <p:txBody>
          <a:bodyPr>
            <a:normAutofit fontScale="85000" lnSpcReduction="20000"/>
          </a:bodyPr>
          <a:lstStyle/>
          <a:p>
            <a:pPr marL="0" indent="0">
              <a:buNone/>
            </a:pPr>
            <a:r>
              <a:rPr lang="en-GB" b="1" u="sng" dirty="0">
                <a:latin typeface="Georgia" panose="02040502050405020303" pitchFamily="18" charset="0"/>
              </a:rPr>
              <a:t>Transformations </a:t>
            </a:r>
            <a:r>
              <a:rPr lang="en-GB" b="1" u="sng" dirty="0" smtClean="0">
                <a:latin typeface="Georgia" panose="02040502050405020303" pitchFamily="18" charset="0"/>
              </a:rPr>
              <a:t>vs. </a:t>
            </a:r>
            <a:r>
              <a:rPr lang="en-GB" b="1" u="sng" dirty="0">
                <a:latin typeface="Georgia" panose="02040502050405020303" pitchFamily="18" charset="0"/>
              </a:rPr>
              <a:t>Actions: Lazy </a:t>
            </a:r>
            <a:r>
              <a:rPr lang="en-GB" b="1" u="sng" dirty="0" smtClean="0">
                <a:latin typeface="Georgia" panose="02040502050405020303" pitchFamily="18" charset="0"/>
              </a:rPr>
              <a:t>Evaluation :-</a:t>
            </a:r>
          </a:p>
          <a:p>
            <a:pPr marL="0" indent="0">
              <a:buNone/>
            </a:pPr>
            <a:endParaRPr lang="en-GB" b="1" u="sng" dirty="0">
              <a:latin typeface="Georgia" panose="02040502050405020303" pitchFamily="18" charset="0"/>
            </a:endParaRPr>
          </a:p>
          <a:p>
            <a:r>
              <a:rPr lang="en-GB" dirty="0">
                <a:latin typeface="Georgia" panose="02040502050405020303" pitchFamily="18" charset="0"/>
              </a:rPr>
              <a:t>Transformations are lazy, </a:t>
            </a:r>
            <a:r>
              <a:rPr lang="en-GB" u="sng" dirty="0">
                <a:latin typeface="Georgia" panose="02040502050405020303" pitchFamily="18" charset="0"/>
              </a:rPr>
              <a:t>meaning they do not actually perform any computations until an action is performed</a:t>
            </a:r>
            <a:r>
              <a:rPr lang="en-GB" dirty="0">
                <a:latin typeface="Georgia" panose="02040502050405020303" pitchFamily="18" charset="0"/>
              </a:rPr>
              <a:t>. </a:t>
            </a:r>
            <a:endParaRPr lang="en-GB" dirty="0" smtClean="0">
              <a:latin typeface="Georgia" panose="02040502050405020303" pitchFamily="18" charset="0"/>
            </a:endParaRPr>
          </a:p>
          <a:p>
            <a:endParaRPr lang="en-GB" dirty="0" smtClean="0">
              <a:latin typeface="Georgia" panose="02040502050405020303" pitchFamily="18" charset="0"/>
            </a:endParaRPr>
          </a:p>
          <a:p>
            <a:r>
              <a:rPr lang="en-GB" dirty="0" smtClean="0">
                <a:latin typeface="Georgia" panose="02040502050405020303" pitchFamily="18" charset="0"/>
              </a:rPr>
              <a:t>Lazy </a:t>
            </a:r>
            <a:r>
              <a:rPr lang="en-GB" dirty="0">
                <a:latin typeface="Georgia" panose="02040502050405020303" pitchFamily="18" charset="0"/>
              </a:rPr>
              <a:t>evaluation prevents the processing of unneeded data. When a transformation alone is applied to an RDD, initially nothing happens. </a:t>
            </a:r>
            <a:endParaRPr lang="en-GB" dirty="0" smtClean="0">
              <a:latin typeface="Georgia" panose="02040502050405020303" pitchFamily="18" charset="0"/>
            </a:endParaRPr>
          </a:p>
          <a:p>
            <a:endParaRPr lang="en-GB" dirty="0" smtClean="0">
              <a:latin typeface="Georgia" panose="02040502050405020303" pitchFamily="18" charset="0"/>
            </a:endParaRPr>
          </a:p>
          <a:p>
            <a:r>
              <a:rPr lang="en-GB" u="sng" dirty="0" smtClean="0">
                <a:latin typeface="Georgia" panose="02040502050405020303" pitchFamily="18" charset="0"/>
              </a:rPr>
              <a:t>The </a:t>
            </a:r>
            <a:r>
              <a:rPr lang="en-GB" u="sng" dirty="0">
                <a:latin typeface="Georgia" panose="02040502050405020303" pitchFamily="18" charset="0"/>
              </a:rPr>
              <a:t>RDD just keeps track of all the transformations applied and will execute them when it’s necessary</a:t>
            </a:r>
            <a:r>
              <a:rPr lang="en-GB" dirty="0">
                <a:latin typeface="Georgia" panose="02040502050405020303" pitchFamily="18" charset="0"/>
              </a:rPr>
              <a:t>.</a:t>
            </a:r>
          </a:p>
          <a:p>
            <a:pPr marL="0" indent="0">
              <a:buNone/>
            </a:pPr>
            <a:r>
              <a:rPr lang="en-GB" dirty="0"/>
              <a:t>	</a:t>
            </a:r>
            <a:r>
              <a:rPr lang="en-GB" dirty="0" smtClean="0">
                <a:solidFill>
                  <a:srgbClr val="0070C0"/>
                </a:solidFill>
              </a:rPr>
              <a:t>rddAmarnath = sc.textFile(“Amarnath.txt")</a:t>
            </a:r>
            <a:br>
              <a:rPr lang="en-GB" dirty="0" smtClean="0">
                <a:solidFill>
                  <a:srgbClr val="0070C0"/>
                </a:solidFill>
              </a:rPr>
            </a:br>
            <a:r>
              <a:rPr lang="en-GB" dirty="0" smtClean="0">
                <a:solidFill>
                  <a:srgbClr val="0070C0"/>
                </a:solidFill>
              </a:rPr>
              <a:t>	rddFlat = rddAmarnath.flatmap(lambda line: line.split(" "))</a:t>
            </a:r>
            <a:br>
              <a:rPr lang="en-GB" dirty="0" smtClean="0">
                <a:solidFill>
                  <a:srgbClr val="0070C0"/>
                </a:solidFill>
              </a:rPr>
            </a:br>
            <a:r>
              <a:rPr lang="en-GB" dirty="0" smtClean="0">
                <a:solidFill>
                  <a:srgbClr val="0070C0"/>
                </a:solidFill>
              </a:rPr>
              <a:t>	rddFilter = rddFlat.filter(lambda words: len(words) &gt; 4)</a:t>
            </a:r>
            <a:br>
              <a:rPr lang="en-GB" dirty="0" smtClean="0">
                <a:solidFill>
                  <a:srgbClr val="0070C0"/>
                </a:solidFill>
              </a:rPr>
            </a:br>
            <a:r>
              <a:rPr lang="en-GB" dirty="0" smtClean="0">
                <a:solidFill>
                  <a:srgbClr val="0070C0"/>
                </a:solidFill>
              </a:rPr>
              <a:t>	rddFilter.count()</a:t>
            </a:r>
          </a:p>
          <a:p>
            <a:pPr marL="0" indent="0">
              <a:buNone/>
            </a:pPr>
            <a:endParaRPr lang="en-GB" dirty="0" smtClean="0">
              <a:solidFill>
                <a:srgbClr val="0070C0"/>
              </a:solidFill>
            </a:endParaRPr>
          </a:p>
          <a:p>
            <a:r>
              <a:rPr lang="en-GB" dirty="0">
                <a:latin typeface="Georgia" panose="02040502050405020303" pitchFamily="18" charset="0"/>
              </a:rPr>
              <a:t>In the above code, </a:t>
            </a:r>
            <a:r>
              <a:rPr lang="en-GB" u="sng" dirty="0">
                <a:latin typeface="Georgia" panose="02040502050405020303" pitchFamily="18" charset="0"/>
              </a:rPr>
              <a:t>two transformations were applied (flatMap and filter), but it was not until the count action is called that the RDD runs through the various transformations</a:t>
            </a:r>
            <a:r>
              <a:rPr lang="en-GB" dirty="0">
                <a:latin typeface="Georgia" panose="02040502050405020303" pitchFamily="18" charset="0"/>
              </a:rPr>
              <a:t>.</a:t>
            </a:r>
          </a:p>
        </p:txBody>
      </p:sp>
    </p:spTree>
    <p:extLst>
      <p:ext uri="{BB962C8B-B14F-4D97-AF65-F5344CB8AC3E}">
        <p14:creationId xmlns:p14="http://schemas.microsoft.com/office/powerpoint/2010/main" val="2155102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856984" cy="6480720"/>
          </a:xfrm>
        </p:spPr>
        <p:txBody>
          <a:bodyPr>
            <a:normAutofit lnSpcReduction="10000"/>
          </a:bodyPr>
          <a:lstStyle/>
          <a:p>
            <a:pPr marL="0" indent="0">
              <a:buNone/>
            </a:pPr>
            <a:r>
              <a:rPr lang="en-GB" sz="2400" b="1" u="sng" dirty="0">
                <a:latin typeface="Georgia" panose="02040502050405020303" pitchFamily="18" charset="0"/>
              </a:rPr>
              <a:t>Multiple </a:t>
            </a:r>
            <a:r>
              <a:rPr lang="en-GB" sz="2400" b="1" u="sng" dirty="0" smtClean="0">
                <a:latin typeface="Georgia" panose="02040502050405020303" pitchFamily="18" charset="0"/>
              </a:rPr>
              <a:t>RDDs</a:t>
            </a:r>
            <a:r>
              <a:rPr lang="en-GB" sz="2400" b="1" u="sng" dirty="0">
                <a:latin typeface="Georgia" panose="02040502050405020303" pitchFamily="18" charset="0"/>
              </a:rPr>
              <a:t>: union() and intersection</a:t>
            </a:r>
            <a:r>
              <a:rPr lang="en-GB" sz="2400" b="1" u="sng" dirty="0" smtClean="0">
                <a:latin typeface="Georgia" panose="02040502050405020303" pitchFamily="18" charset="0"/>
              </a:rPr>
              <a:t>()</a:t>
            </a:r>
          </a:p>
          <a:p>
            <a:pPr marL="0" indent="0">
              <a:buNone/>
            </a:pPr>
            <a:r>
              <a:rPr lang="en-GB" sz="2400" u="sng" dirty="0" smtClean="0">
                <a:latin typeface="Georgia" panose="02040502050405020303" pitchFamily="18" charset="0"/>
              </a:rPr>
              <a:t>To </a:t>
            </a:r>
            <a:r>
              <a:rPr lang="en-GB" sz="2400" u="sng" dirty="0">
                <a:latin typeface="Georgia" panose="02040502050405020303" pitchFamily="18" charset="0"/>
              </a:rPr>
              <a:t>combine two RDDs, use the union function</a:t>
            </a:r>
            <a:r>
              <a:rPr lang="en-GB" sz="2400" dirty="0">
                <a:latin typeface="Georgia" panose="02040502050405020303" pitchFamily="18" charset="0"/>
              </a:rPr>
              <a:t>. This transformation </a:t>
            </a:r>
            <a:r>
              <a:rPr lang="en-GB" sz="2400" u="sng" dirty="0">
                <a:latin typeface="Georgia" panose="02040502050405020303" pitchFamily="18" charset="0"/>
              </a:rPr>
              <a:t>is applied to an RDD and takes a second RDD as an argument, resulting in a third RDD that represents a combination of the two</a:t>
            </a:r>
            <a:r>
              <a:rPr lang="en-GB" sz="2400" dirty="0">
                <a:latin typeface="Georgia" panose="02040502050405020303" pitchFamily="18" charset="0"/>
              </a:rPr>
              <a:t>. For example, take the following two RDDs</a:t>
            </a:r>
            <a:r>
              <a:rPr lang="en-GB" sz="2400" dirty="0" smtClean="0">
                <a:latin typeface="Georgia" panose="02040502050405020303" pitchFamily="18" charset="0"/>
              </a:rPr>
              <a:t>:</a:t>
            </a:r>
          </a:p>
          <a:p>
            <a:pPr marL="0" indent="0">
              <a:buNone/>
            </a:pPr>
            <a:r>
              <a:rPr lang="en-GB" sz="2400" dirty="0" smtClean="0">
                <a:solidFill>
                  <a:srgbClr val="0070C0"/>
                </a:solidFill>
                <a:latin typeface="Georgia" panose="02040502050405020303" pitchFamily="18" charset="0"/>
              </a:rPr>
              <a:t>	rddNumList </a:t>
            </a:r>
            <a:r>
              <a:rPr lang="en-GB" sz="2400" dirty="0">
                <a:solidFill>
                  <a:srgbClr val="0070C0"/>
                </a:solidFill>
                <a:latin typeface="Georgia" panose="02040502050405020303" pitchFamily="18" charset="0"/>
              </a:rPr>
              <a:t>= sc.parallelize([5, 7, 11, 14]) </a:t>
            </a:r>
            <a:br>
              <a:rPr lang="en-GB" sz="2400" dirty="0">
                <a:solidFill>
                  <a:srgbClr val="0070C0"/>
                </a:solidFill>
                <a:latin typeface="Georgia" panose="02040502050405020303" pitchFamily="18" charset="0"/>
              </a:rPr>
            </a:br>
            <a:r>
              <a:rPr lang="en-GB" sz="2400" dirty="0" smtClean="0">
                <a:solidFill>
                  <a:srgbClr val="0070C0"/>
                </a:solidFill>
                <a:latin typeface="Georgia" panose="02040502050405020303" pitchFamily="18" charset="0"/>
              </a:rPr>
              <a:t>	rddNumList2 </a:t>
            </a:r>
            <a:r>
              <a:rPr lang="en-GB" sz="2400" dirty="0">
                <a:solidFill>
                  <a:srgbClr val="0070C0"/>
                </a:solidFill>
                <a:latin typeface="Georgia" panose="02040502050405020303" pitchFamily="18" charset="0"/>
              </a:rPr>
              <a:t>= </a:t>
            </a:r>
            <a:r>
              <a:rPr lang="en-GB" sz="2400" dirty="0" smtClean="0">
                <a:solidFill>
                  <a:srgbClr val="0070C0"/>
                </a:solidFill>
                <a:latin typeface="Georgia" panose="02040502050405020303" pitchFamily="18" charset="0"/>
              </a:rPr>
              <a:t>sc.parallelize</a:t>
            </a:r>
            <a:r>
              <a:rPr lang="en-GB" sz="2400" dirty="0">
                <a:solidFill>
                  <a:srgbClr val="0070C0"/>
                </a:solidFill>
                <a:latin typeface="Georgia" panose="02040502050405020303" pitchFamily="18" charset="0"/>
              </a:rPr>
              <a:t>([2, 4, 5, 14, 21]) </a:t>
            </a:r>
            <a:endParaRPr lang="en-GB" sz="2400" dirty="0" smtClean="0">
              <a:solidFill>
                <a:srgbClr val="0070C0"/>
              </a:solidFill>
              <a:latin typeface="Georgia" panose="02040502050405020303" pitchFamily="18" charset="0"/>
            </a:endParaRPr>
          </a:p>
          <a:p>
            <a:pPr marL="0" indent="0">
              <a:buNone/>
            </a:pPr>
            <a:r>
              <a:rPr lang="en-GB" sz="2400" dirty="0" smtClean="0">
                <a:solidFill>
                  <a:srgbClr val="0070C0"/>
                </a:solidFill>
                <a:latin typeface="Georgia" panose="02040502050405020303" pitchFamily="18" charset="0"/>
              </a:rPr>
              <a:t>	rddCombined </a:t>
            </a:r>
            <a:r>
              <a:rPr lang="en-GB" sz="2400" dirty="0">
                <a:solidFill>
                  <a:srgbClr val="0070C0"/>
                </a:solidFill>
                <a:latin typeface="Georgia" panose="02040502050405020303" pitchFamily="18" charset="0"/>
              </a:rPr>
              <a:t>= rddNumList.union(rddNumList2)</a:t>
            </a:r>
          </a:p>
          <a:p>
            <a:pPr marL="0" indent="0">
              <a:buNone/>
            </a:pPr>
            <a:r>
              <a:rPr lang="en-GB" sz="2400" dirty="0" smtClean="0">
                <a:solidFill>
                  <a:srgbClr val="0070C0"/>
                </a:solidFill>
                <a:latin typeface="Georgia" panose="02040502050405020303" pitchFamily="18" charset="0"/>
              </a:rPr>
              <a:t>	rddCombined.collect</a:t>
            </a:r>
            <a:r>
              <a:rPr lang="en-GB" sz="2400" dirty="0">
                <a:solidFill>
                  <a:srgbClr val="0070C0"/>
                </a:solidFill>
                <a:latin typeface="Georgia" panose="02040502050405020303" pitchFamily="18" charset="0"/>
              </a:rPr>
              <a:t>() =&gt;[5, 7, 11, 14, 2, 4, 5, 14, 21] </a:t>
            </a:r>
          </a:p>
          <a:p>
            <a:pPr marL="0" indent="0">
              <a:buNone/>
            </a:pPr>
            <a:r>
              <a:rPr lang="en-GB" sz="2400" dirty="0">
                <a:latin typeface="Georgia" panose="02040502050405020303" pitchFamily="18" charset="0"/>
              </a:rPr>
              <a:t>In other cases, an intersection is desired, a transformation in which only the values that exist in both RDDs make it into the output. You can create such an RDD and verify it</a:t>
            </a:r>
          </a:p>
          <a:p>
            <a:pPr marL="0" indent="0">
              <a:buNone/>
            </a:pPr>
            <a:r>
              <a:rPr lang="en-GB" sz="2400" dirty="0" smtClean="0">
                <a:solidFill>
                  <a:srgbClr val="0070C0"/>
                </a:solidFill>
                <a:latin typeface="Georgia" panose="02040502050405020303" pitchFamily="18" charset="0"/>
              </a:rPr>
              <a:t>	rddInter </a:t>
            </a:r>
            <a:r>
              <a:rPr lang="en-GB" sz="2400" dirty="0">
                <a:solidFill>
                  <a:srgbClr val="0070C0"/>
                </a:solidFill>
                <a:latin typeface="Georgia" panose="02040502050405020303" pitchFamily="18" charset="0"/>
              </a:rPr>
              <a:t>= rddNumList.intersection(rddNumList2)</a:t>
            </a:r>
            <a:br>
              <a:rPr lang="en-GB" sz="2400" dirty="0">
                <a:solidFill>
                  <a:srgbClr val="0070C0"/>
                </a:solidFill>
                <a:latin typeface="Georgia" panose="02040502050405020303" pitchFamily="18" charset="0"/>
              </a:rPr>
            </a:br>
            <a:r>
              <a:rPr lang="en-GB" sz="2400" dirty="0" smtClean="0">
                <a:solidFill>
                  <a:srgbClr val="0070C0"/>
                </a:solidFill>
                <a:latin typeface="Georgia" panose="02040502050405020303" pitchFamily="18" charset="0"/>
              </a:rPr>
              <a:t>	rddInter.collect</a:t>
            </a:r>
            <a:r>
              <a:rPr lang="en-GB" sz="2400" dirty="0">
                <a:solidFill>
                  <a:srgbClr val="0070C0"/>
                </a:solidFill>
                <a:latin typeface="Georgia" panose="02040502050405020303" pitchFamily="18" charset="0"/>
              </a:rPr>
              <a:t>() </a:t>
            </a:r>
            <a:br>
              <a:rPr lang="en-GB" sz="2400" dirty="0">
                <a:solidFill>
                  <a:srgbClr val="0070C0"/>
                </a:solidFill>
                <a:latin typeface="Georgia" panose="02040502050405020303" pitchFamily="18" charset="0"/>
              </a:rPr>
            </a:br>
            <a:r>
              <a:rPr lang="en-GB" sz="2400" dirty="0" smtClean="0">
                <a:solidFill>
                  <a:srgbClr val="0070C0"/>
                </a:solidFill>
                <a:latin typeface="Georgia" panose="02040502050405020303" pitchFamily="18" charset="0"/>
              </a:rPr>
              <a:t>	rddNumList.union(rddNumList2</a:t>
            </a:r>
            <a:r>
              <a:rPr lang="en-GB" sz="2400" dirty="0">
                <a:solidFill>
                  <a:srgbClr val="0070C0"/>
                </a:solidFill>
                <a:latin typeface="Georgia" panose="02040502050405020303" pitchFamily="18" charset="0"/>
              </a:rPr>
              <a:t>).collect() &amp; </a:t>
            </a:r>
            <a:r>
              <a:rPr lang="en-GB" sz="2400" dirty="0" smtClean="0">
                <a:solidFill>
                  <a:srgbClr val="0070C0"/>
                </a:solidFill>
                <a:latin typeface="Georgia" panose="02040502050405020303" pitchFamily="18" charset="0"/>
              </a:rPr>
              <a:t>	rddNumList.intersection(rddNumList2</a:t>
            </a:r>
            <a:r>
              <a:rPr lang="en-GB" sz="2400" dirty="0">
                <a:solidFill>
                  <a:srgbClr val="0070C0"/>
                </a:solidFill>
                <a:latin typeface="Georgia" panose="02040502050405020303" pitchFamily="18" charset="0"/>
              </a:rPr>
              <a:t>).collect()</a:t>
            </a:r>
          </a:p>
        </p:txBody>
      </p:sp>
    </p:spTree>
    <p:extLst>
      <p:ext uri="{BB962C8B-B14F-4D97-AF65-F5344CB8AC3E}">
        <p14:creationId xmlns:p14="http://schemas.microsoft.com/office/powerpoint/2010/main" val="3712297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8856984" cy="6480720"/>
          </a:xfrm>
        </p:spPr>
        <p:txBody>
          <a:bodyPr>
            <a:normAutofit lnSpcReduction="10000"/>
          </a:bodyPr>
          <a:lstStyle/>
          <a:p>
            <a:pPr marL="0" indent="0">
              <a:buNone/>
            </a:pPr>
            <a:r>
              <a:rPr lang="en-GB" b="1" dirty="0">
                <a:latin typeface="Georgia" panose="02040502050405020303" pitchFamily="18" charset="0"/>
              </a:rPr>
              <a:t>Named Functions</a:t>
            </a:r>
          </a:p>
          <a:p>
            <a:r>
              <a:rPr lang="en-GB" dirty="0">
                <a:latin typeface="Georgia" panose="02040502050405020303" pitchFamily="18" charset="0"/>
              </a:rPr>
              <a:t>Custom functions can be defined and named, then used as arguments to other functions. </a:t>
            </a:r>
            <a:r>
              <a:rPr lang="en-GB" u="sng" dirty="0">
                <a:latin typeface="Georgia" panose="02040502050405020303" pitchFamily="18" charset="0"/>
              </a:rPr>
              <a:t>A custom function should be defined when the same code will be used multiple times throughout the program</a:t>
            </a:r>
            <a:r>
              <a:rPr lang="en-GB" dirty="0">
                <a:latin typeface="Georgia" panose="02040502050405020303" pitchFamily="18" charset="0"/>
              </a:rPr>
              <a:t>, or if a function to be used as an argument will take more than a single line of code, making it too complex for an anonymous function. </a:t>
            </a:r>
          </a:p>
          <a:p>
            <a:r>
              <a:rPr lang="en-GB" dirty="0">
                <a:latin typeface="Georgia" panose="02040502050405020303" pitchFamily="18" charset="0"/>
              </a:rPr>
              <a:t>The following example evaluates a number to determine if is 90 or greater. If so, it returns the text string "A" and if not it returns "Not an A".</a:t>
            </a:r>
          </a:p>
          <a:p>
            <a:pPr marL="0" indent="0">
              <a:buNone/>
            </a:pPr>
            <a:r>
              <a:rPr lang="en-GB" dirty="0" smtClean="0"/>
              <a:t>	</a:t>
            </a:r>
            <a:r>
              <a:rPr lang="en-GB" dirty="0" smtClean="0">
                <a:solidFill>
                  <a:srgbClr val="0070C0"/>
                </a:solidFill>
                <a:latin typeface="Georgia" panose="02040502050405020303" pitchFamily="18" charset="0"/>
              </a:rPr>
              <a:t>def </a:t>
            </a:r>
            <a:r>
              <a:rPr lang="en-GB" dirty="0">
                <a:solidFill>
                  <a:srgbClr val="0070C0"/>
                </a:solidFill>
                <a:latin typeface="Georgia" panose="02040502050405020303" pitchFamily="18" charset="0"/>
              </a:rPr>
              <a:t>gradeAorNot(percentage):</a:t>
            </a:r>
            <a:br>
              <a:rPr lang="en-GB" dirty="0">
                <a:solidFill>
                  <a:srgbClr val="0070C0"/>
                </a:solidFill>
                <a:latin typeface="Georgia" panose="02040502050405020303" pitchFamily="18" charset="0"/>
              </a:rPr>
            </a:br>
            <a:r>
              <a:rPr lang="en-GB" dirty="0" smtClean="0">
                <a:solidFill>
                  <a:srgbClr val="0070C0"/>
                </a:solidFill>
                <a:latin typeface="Georgia" panose="02040502050405020303" pitchFamily="18" charset="0"/>
              </a:rPr>
              <a:t>		if </a:t>
            </a:r>
            <a:r>
              <a:rPr lang="en-GB" dirty="0">
                <a:solidFill>
                  <a:srgbClr val="0070C0"/>
                </a:solidFill>
                <a:latin typeface="Georgia" panose="02040502050405020303" pitchFamily="18" charset="0"/>
              </a:rPr>
              <a:t>percentage &gt; 89:</a:t>
            </a:r>
            <a:br>
              <a:rPr lang="en-GB" dirty="0">
                <a:solidFill>
                  <a:srgbClr val="0070C0"/>
                </a:solidFill>
                <a:latin typeface="Georgia" panose="02040502050405020303" pitchFamily="18" charset="0"/>
              </a:rPr>
            </a:br>
            <a:r>
              <a:rPr lang="en-GB" dirty="0" smtClean="0">
                <a:solidFill>
                  <a:srgbClr val="0070C0"/>
                </a:solidFill>
                <a:latin typeface="Georgia" panose="02040502050405020303" pitchFamily="18" charset="0"/>
              </a:rPr>
              <a:t>			return </a:t>
            </a:r>
            <a:r>
              <a:rPr lang="en-GB" dirty="0">
                <a:solidFill>
                  <a:srgbClr val="0070C0"/>
                </a:solidFill>
                <a:latin typeface="Georgia" panose="02040502050405020303" pitchFamily="18" charset="0"/>
              </a:rPr>
              <a:t>"A"</a:t>
            </a:r>
            <a:br>
              <a:rPr lang="en-GB" dirty="0">
                <a:solidFill>
                  <a:srgbClr val="0070C0"/>
                </a:solidFill>
                <a:latin typeface="Georgia" panose="02040502050405020303" pitchFamily="18" charset="0"/>
              </a:rPr>
            </a:br>
            <a:r>
              <a:rPr lang="en-GB" dirty="0" smtClean="0">
                <a:solidFill>
                  <a:srgbClr val="0070C0"/>
                </a:solidFill>
                <a:latin typeface="Georgia" panose="02040502050405020303" pitchFamily="18" charset="0"/>
              </a:rPr>
              <a:t>		else</a:t>
            </a:r>
            <a:r>
              <a:rPr lang="en-GB" dirty="0">
                <a:solidFill>
                  <a:srgbClr val="0070C0"/>
                </a:solidFill>
                <a:latin typeface="Georgia" panose="02040502050405020303" pitchFamily="18" charset="0"/>
              </a:rPr>
              <a:t>:</a:t>
            </a:r>
            <a:br>
              <a:rPr lang="en-GB" dirty="0">
                <a:solidFill>
                  <a:srgbClr val="0070C0"/>
                </a:solidFill>
                <a:latin typeface="Georgia" panose="02040502050405020303" pitchFamily="18" charset="0"/>
              </a:rPr>
            </a:br>
            <a:r>
              <a:rPr lang="en-GB" dirty="0" smtClean="0">
                <a:solidFill>
                  <a:srgbClr val="0070C0"/>
                </a:solidFill>
                <a:latin typeface="Georgia" panose="02040502050405020303" pitchFamily="18" charset="0"/>
              </a:rPr>
              <a:t>			return </a:t>
            </a:r>
            <a:r>
              <a:rPr lang="en-GB" dirty="0">
                <a:solidFill>
                  <a:srgbClr val="0070C0"/>
                </a:solidFill>
                <a:latin typeface="Georgia" panose="02040502050405020303" pitchFamily="18" charset="0"/>
              </a:rPr>
              <a:t>"Not an A"</a:t>
            </a:r>
          </a:p>
        </p:txBody>
      </p:sp>
    </p:spTree>
    <p:extLst>
      <p:ext uri="{BB962C8B-B14F-4D97-AF65-F5344CB8AC3E}">
        <p14:creationId xmlns:p14="http://schemas.microsoft.com/office/powerpoint/2010/main" val="3007442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784976" cy="6336704"/>
          </a:xfrm>
        </p:spPr>
        <p:txBody>
          <a:bodyPr/>
          <a:lstStyle/>
          <a:p>
            <a:endParaRPr lang="en-GB" sz="2400" b="1" dirty="0" smtClean="0">
              <a:latin typeface="Georgia" panose="02040502050405020303" pitchFamily="18" charset="0"/>
            </a:endParaRPr>
          </a:p>
          <a:p>
            <a:r>
              <a:rPr lang="en-GB" sz="2400" b="1" dirty="0" smtClean="0">
                <a:latin typeface="Georgia" panose="02040502050405020303" pitchFamily="18" charset="0"/>
              </a:rPr>
              <a:t>NOTE</a:t>
            </a:r>
            <a:r>
              <a:rPr lang="en-GB" sz="2400" b="1" dirty="0">
                <a:latin typeface="Georgia" panose="02040502050405020303" pitchFamily="18" charset="0"/>
              </a:rPr>
              <a:t>:</a:t>
            </a:r>
            <a:r>
              <a:rPr lang="en-GB" sz="2400" dirty="0">
                <a:latin typeface="Georgia" panose="02040502050405020303" pitchFamily="18" charset="0"/>
              </a:rPr>
              <a:t> In the REPL, the number of tabs matter. For example, in line 2, you have to tab once before typing the line, and in line 3 you must tab twice. In line 4, you have to tab once, and line 5, twice. </a:t>
            </a:r>
          </a:p>
          <a:p>
            <a:r>
              <a:rPr lang="en-GB" sz="2400" dirty="0">
                <a:latin typeface="Georgia" panose="02040502050405020303" pitchFamily="18" charset="0"/>
              </a:rPr>
              <a:t>The custom named function </a:t>
            </a:r>
            <a:r>
              <a:rPr lang="en-GB" sz="2400" u="sng" dirty="0">
                <a:latin typeface="Georgia" panose="02040502050405020303" pitchFamily="18" charset="0"/>
              </a:rPr>
              <a:t>gradeAorNot </a:t>
            </a:r>
            <a:r>
              <a:rPr lang="en-GB" sz="2400" dirty="0">
                <a:latin typeface="Georgia" panose="02040502050405020303" pitchFamily="18" charset="0"/>
              </a:rPr>
              <a:t>can then be passed as an argument to another function - for example, map(). </a:t>
            </a:r>
          </a:p>
          <a:p>
            <a:pPr marL="0" indent="0">
              <a:buNone/>
            </a:pPr>
            <a:r>
              <a:rPr lang="en-GB" dirty="0" smtClean="0"/>
              <a:t>	</a:t>
            </a:r>
            <a:r>
              <a:rPr lang="en-GB" sz="2400" dirty="0" smtClean="0">
                <a:solidFill>
                  <a:srgbClr val="0070C0"/>
                </a:solidFill>
                <a:latin typeface="Georgia" panose="02040502050405020303" pitchFamily="18" charset="0"/>
              </a:rPr>
              <a:t>rddGrades </a:t>
            </a:r>
            <a:r>
              <a:rPr lang="en-GB" sz="2400" dirty="0">
                <a:solidFill>
                  <a:srgbClr val="0070C0"/>
                </a:solidFill>
                <a:latin typeface="Georgia" panose="02040502050405020303" pitchFamily="18" charset="0"/>
              </a:rPr>
              <a:t>= sc.parallelize([87, 94, 41, 90])</a:t>
            </a:r>
            <a:br>
              <a:rPr lang="en-GB" sz="2400" dirty="0">
                <a:solidFill>
                  <a:srgbClr val="0070C0"/>
                </a:solidFill>
                <a:latin typeface="Georgia" panose="02040502050405020303" pitchFamily="18" charset="0"/>
              </a:rPr>
            </a:br>
            <a:r>
              <a:rPr lang="en-GB" sz="2400" dirty="0" smtClean="0">
                <a:solidFill>
                  <a:srgbClr val="0070C0"/>
                </a:solidFill>
                <a:latin typeface="Georgia" panose="02040502050405020303" pitchFamily="18" charset="0"/>
              </a:rPr>
              <a:t>	rddGrades.map(gradeAorNot</a:t>
            </a:r>
            <a:r>
              <a:rPr lang="en-GB" sz="2400" dirty="0">
                <a:solidFill>
                  <a:srgbClr val="0070C0"/>
                </a:solidFill>
                <a:latin typeface="Georgia" panose="02040502050405020303" pitchFamily="18" charset="0"/>
              </a:rPr>
              <a:t>).collect()</a:t>
            </a:r>
            <a:br>
              <a:rPr lang="en-GB" sz="2400" dirty="0">
                <a:solidFill>
                  <a:srgbClr val="0070C0"/>
                </a:solidFill>
                <a:latin typeface="Georgia" panose="02040502050405020303" pitchFamily="18" charset="0"/>
              </a:rPr>
            </a:br>
            <a:r>
              <a:rPr lang="en-GB" sz="2400" dirty="0" smtClean="0">
                <a:solidFill>
                  <a:srgbClr val="0070C0"/>
                </a:solidFill>
                <a:latin typeface="Georgia" panose="02040502050405020303" pitchFamily="18" charset="0"/>
              </a:rPr>
              <a:t>	[</a:t>
            </a:r>
            <a:r>
              <a:rPr lang="en-GB" sz="2400" dirty="0">
                <a:solidFill>
                  <a:srgbClr val="0070C0"/>
                </a:solidFill>
                <a:latin typeface="Georgia" panose="02040502050405020303" pitchFamily="18" charset="0"/>
              </a:rPr>
              <a:t>'Not an A', 'A', 'Not an A', 'A</a:t>
            </a:r>
            <a:r>
              <a:rPr lang="en-GB" sz="2400" dirty="0" smtClean="0">
                <a:solidFill>
                  <a:srgbClr val="0070C0"/>
                </a:solidFill>
                <a:latin typeface="Georgia" panose="02040502050405020303" pitchFamily="18" charset="0"/>
              </a:rPr>
              <a:t>']</a:t>
            </a:r>
          </a:p>
          <a:p>
            <a:r>
              <a:rPr lang="en-GB" sz="2400" u="sng" dirty="0">
                <a:latin typeface="Georgia" panose="02040502050405020303" pitchFamily="18" charset="0"/>
              </a:rPr>
              <a:t>The named function could also be used as the function body in an anonymous function</a:t>
            </a:r>
            <a:r>
              <a:rPr lang="en-GB" sz="2400" dirty="0">
                <a:latin typeface="Georgia" panose="02040502050405020303" pitchFamily="18" charset="0"/>
              </a:rPr>
              <a:t>. The following example results in equivalent output to the code </a:t>
            </a:r>
            <a:r>
              <a:rPr lang="en-GB" sz="2400" dirty="0" smtClean="0">
                <a:latin typeface="Georgia" panose="02040502050405020303" pitchFamily="18" charset="0"/>
              </a:rPr>
              <a:t>above :-</a:t>
            </a:r>
          </a:p>
          <a:p>
            <a:pPr marL="0" indent="0">
              <a:buNone/>
            </a:pPr>
            <a:endParaRPr lang="en-GB" sz="2400" dirty="0">
              <a:solidFill>
                <a:srgbClr val="0070C0"/>
              </a:solidFill>
              <a:latin typeface="Georgia" panose="02040502050405020303" pitchFamily="18" charset="0"/>
            </a:endParaRPr>
          </a:p>
          <a:p>
            <a:pPr marL="0" indent="0">
              <a:buNone/>
            </a:pPr>
            <a:r>
              <a:rPr lang="en-GB" sz="2400" dirty="0" smtClean="0">
                <a:solidFill>
                  <a:srgbClr val="0070C0"/>
                </a:solidFill>
                <a:latin typeface="Georgia" panose="02040502050405020303" pitchFamily="18" charset="0"/>
              </a:rPr>
              <a:t>rddGrades.map(lambda </a:t>
            </a:r>
            <a:r>
              <a:rPr lang="en-GB" sz="2400" dirty="0">
                <a:solidFill>
                  <a:srgbClr val="0070C0"/>
                </a:solidFill>
                <a:latin typeface="Georgia" panose="02040502050405020303" pitchFamily="18" charset="0"/>
              </a:rPr>
              <a:t>grade: gradeAorNot(grade)).collect()</a:t>
            </a:r>
          </a:p>
          <a:p>
            <a:pPr marL="0" indent="0">
              <a:buNone/>
            </a:pPr>
            <a:endParaRPr lang="en-GB" sz="2400" dirty="0">
              <a:solidFill>
                <a:srgbClr val="0070C0"/>
              </a:solidFill>
              <a:latin typeface="Georgia" panose="02040502050405020303" pitchFamily="18" charset="0"/>
            </a:endParaRPr>
          </a:p>
        </p:txBody>
      </p:sp>
    </p:spTree>
    <p:extLst>
      <p:ext uri="{BB962C8B-B14F-4D97-AF65-F5344CB8AC3E}">
        <p14:creationId xmlns:p14="http://schemas.microsoft.com/office/powerpoint/2010/main" val="2535983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260648"/>
            <a:ext cx="9036496" cy="6264696"/>
          </a:xfrm>
        </p:spPr>
        <p:txBody>
          <a:bodyPr>
            <a:normAutofit fontScale="92500" lnSpcReduction="20000"/>
          </a:bodyPr>
          <a:lstStyle/>
          <a:p>
            <a:pPr marL="0" indent="0">
              <a:buNone/>
            </a:pPr>
            <a:r>
              <a:rPr lang="en-GB" sz="2400" b="1" u="sng" dirty="0">
                <a:latin typeface="Georgia" panose="02040502050405020303" pitchFamily="18" charset="0"/>
              </a:rPr>
              <a:t>Numeric Operations</a:t>
            </a:r>
          </a:p>
          <a:p>
            <a:r>
              <a:rPr lang="en-GB" sz="2400" dirty="0">
                <a:latin typeface="Georgia" panose="02040502050405020303" pitchFamily="18" charset="0"/>
              </a:rPr>
              <a:t>Numeric operations can be performed on RDDs, including mean, count, stDev, sum, max, and min, as well as a stats function that collects several of these values with a single function. For example</a:t>
            </a:r>
            <a:r>
              <a:rPr lang="en-GB" sz="2400" dirty="0" smtClean="0">
                <a:latin typeface="Georgia" panose="02040502050405020303" pitchFamily="18" charset="0"/>
              </a:rPr>
              <a:t>:</a:t>
            </a:r>
          </a:p>
          <a:p>
            <a:pPr marL="0" indent="0">
              <a:buNone/>
            </a:pPr>
            <a:endParaRPr lang="en-GB" sz="2400" dirty="0" smtClean="0">
              <a:latin typeface="Georgia" panose="02040502050405020303" pitchFamily="18" charset="0"/>
            </a:endParaRPr>
          </a:p>
          <a:p>
            <a:pPr marL="274320" lvl="1" indent="0">
              <a:buNone/>
            </a:pPr>
            <a:r>
              <a:rPr lang="en-GB" sz="2200" dirty="0" smtClean="0">
                <a:solidFill>
                  <a:srgbClr val="0070C0"/>
                </a:solidFill>
                <a:latin typeface="Georgia" panose="02040502050405020303" pitchFamily="18" charset="0"/>
              </a:rPr>
              <a:t>rddNumList </a:t>
            </a:r>
            <a:r>
              <a:rPr lang="en-GB" sz="2200" dirty="0">
                <a:solidFill>
                  <a:srgbClr val="0070C0"/>
                </a:solidFill>
                <a:latin typeface="Georgia" panose="02040502050405020303" pitchFamily="18" charset="0"/>
              </a:rPr>
              <a:t>= sc.parallelize([5, 7, 11, 14]) </a:t>
            </a:r>
            <a:br>
              <a:rPr lang="en-GB" sz="2200" dirty="0">
                <a:solidFill>
                  <a:srgbClr val="0070C0"/>
                </a:solidFill>
                <a:latin typeface="Georgia" panose="02040502050405020303" pitchFamily="18" charset="0"/>
              </a:rPr>
            </a:br>
            <a:r>
              <a:rPr lang="en-GB" sz="2200" dirty="0">
                <a:solidFill>
                  <a:srgbClr val="0070C0"/>
                </a:solidFill>
                <a:latin typeface="Georgia" panose="02040502050405020303" pitchFamily="18" charset="0"/>
              </a:rPr>
              <a:t>rddNumList.stats()</a:t>
            </a:r>
            <a:br>
              <a:rPr lang="en-GB" sz="2200" dirty="0">
                <a:solidFill>
                  <a:srgbClr val="0070C0"/>
                </a:solidFill>
                <a:latin typeface="Georgia" panose="02040502050405020303" pitchFamily="18" charset="0"/>
              </a:rPr>
            </a:br>
            <a:r>
              <a:rPr lang="en-GB" sz="2200" dirty="0">
                <a:solidFill>
                  <a:srgbClr val="0070C0"/>
                </a:solidFill>
                <a:latin typeface="Georgia" panose="02040502050405020303" pitchFamily="18" charset="0"/>
              </a:rPr>
              <a:t>(count: 4, mean: 9.25, stdev: 3.49…, max: 14, min: 5)</a:t>
            </a:r>
          </a:p>
          <a:p>
            <a:pPr marL="274320" lvl="1" indent="0">
              <a:buNone/>
            </a:pPr>
            <a:r>
              <a:rPr lang="en-GB" sz="2200" dirty="0">
                <a:solidFill>
                  <a:srgbClr val="0070C0"/>
                </a:solidFill>
                <a:latin typeface="Georgia" panose="02040502050405020303" pitchFamily="18" charset="0"/>
              </a:rPr>
              <a:t>rddNumList.min()</a:t>
            </a:r>
            <a:br>
              <a:rPr lang="en-GB" sz="2200" dirty="0">
                <a:solidFill>
                  <a:srgbClr val="0070C0"/>
                </a:solidFill>
                <a:latin typeface="Georgia" panose="02040502050405020303" pitchFamily="18" charset="0"/>
              </a:rPr>
            </a:br>
            <a:r>
              <a:rPr lang="en-GB" sz="2200" dirty="0" smtClean="0">
                <a:solidFill>
                  <a:srgbClr val="0070C0"/>
                </a:solidFill>
                <a:latin typeface="Georgia" panose="02040502050405020303" pitchFamily="18" charset="0"/>
              </a:rPr>
              <a:t>5</a:t>
            </a:r>
          </a:p>
          <a:p>
            <a:pPr marL="274320" lvl="1" indent="0">
              <a:buNone/>
            </a:pPr>
            <a:endParaRPr lang="en-GB" sz="2200" dirty="0">
              <a:solidFill>
                <a:srgbClr val="0070C0"/>
              </a:solidFill>
              <a:latin typeface="Georgia" panose="02040502050405020303" pitchFamily="18" charset="0"/>
            </a:endParaRPr>
          </a:p>
          <a:p>
            <a:pPr marL="274320" lvl="1" indent="-274320">
              <a:spcBef>
                <a:spcPts val="580"/>
              </a:spcBef>
              <a:buClr>
                <a:schemeClr val="accent1"/>
              </a:buClr>
            </a:pPr>
            <a:r>
              <a:rPr lang="en-GB" dirty="0">
                <a:latin typeface="Georgia" panose="02040502050405020303" pitchFamily="18" charset="0"/>
              </a:rPr>
              <a:t>NOTE: </a:t>
            </a:r>
            <a:r>
              <a:rPr lang="en-GB" u="sng" dirty="0">
                <a:latin typeface="Georgia" panose="02040502050405020303" pitchFamily="18" charset="0"/>
              </a:rPr>
              <a:t>To double check the output of the Spark stdev() output in Excel, use Excel's stdevp function rather than the stdev function</a:t>
            </a:r>
            <a:r>
              <a:rPr lang="en-GB" dirty="0">
                <a:latin typeface="Georgia" panose="02040502050405020303" pitchFamily="18" charset="0"/>
              </a:rPr>
              <a:t>. Excel's stdev function assumes that the entire population is unknown, and thus makes adjustments to outputs based on assumed bias. </a:t>
            </a:r>
            <a:endParaRPr lang="en-GB" dirty="0" smtClean="0">
              <a:latin typeface="Georgia" panose="02040502050405020303" pitchFamily="18" charset="0"/>
            </a:endParaRPr>
          </a:p>
          <a:p>
            <a:pPr marL="274320" lvl="1" indent="-274320">
              <a:spcBef>
                <a:spcPts val="580"/>
              </a:spcBef>
              <a:buClr>
                <a:schemeClr val="accent1"/>
              </a:buClr>
            </a:pPr>
            <a:r>
              <a:rPr lang="en-GB" u="sng" dirty="0" smtClean="0">
                <a:latin typeface="Georgia" panose="02040502050405020303" pitchFamily="18" charset="0"/>
              </a:rPr>
              <a:t>The </a:t>
            </a:r>
            <a:r>
              <a:rPr lang="en-GB" u="sng" dirty="0">
                <a:latin typeface="Georgia" panose="02040502050405020303" pitchFamily="18" charset="0"/>
              </a:rPr>
              <a:t>stdevp function assumes the entire dataset (the p stands for "population") is fully represented and does not make a bias correction</a:t>
            </a:r>
            <a:r>
              <a:rPr lang="en-GB" dirty="0">
                <a:latin typeface="Georgia" panose="02040502050405020303" pitchFamily="18" charset="0"/>
              </a:rPr>
              <a:t>. Thus, Excel's stdevp function is more similar to Spark's stdev function. </a:t>
            </a:r>
          </a:p>
        </p:txBody>
      </p:sp>
    </p:spTree>
    <p:extLst>
      <p:ext uri="{BB962C8B-B14F-4D97-AF65-F5344CB8AC3E}">
        <p14:creationId xmlns:p14="http://schemas.microsoft.com/office/powerpoint/2010/main" val="3874570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856984" cy="6480720"/>
          </a:xfrm>
        </p:spPr>
        <p:txBody>
          <a:bodyPr/>
          <a:lstStyle/>
          <a:p>
            <a:pPr marL="0" indent="0">
              <a:buNone/>
            </a:pPr>
            <a:r>
              <a:rPr lang="en-GB" sz="2800" b="1" u="sng" dirty="0">
                <a:latin typeface="Georgia" panose="02040502050405020303" pitchFamily="18" charset="0"/>
              </a:rPr>
              <a:t>More Functions: Spark Documentation</a:t>
            </a:r>
          </a:p>
          <a:p>
            <a:r>
              <a:rPr lang="en-GB" sz="2800" dirty="0">
                <a:latin typeface="Georgia" panose="02040502050405020303" pitchFamily="18" charset="0"/>
              </a:rPr>
              <a:t>There are many, many other Spark APIs </a:t>
            </a:r>
            <a:r>
              <a:rPr lang="en-GB" sz="2800" dirty="0" smtClean="0">
                <a:latin typeface="Georgia" panose="02040502050405020303" pitchFamily="18" charset="0"/>
              </a:rPr>
              <a:t>available.</a:t>
            </a:r>
          </a:p>
          <a:p>
            <a:r>
              <a:rPr lang="en-GB" sz="2800" dirty="0" smtClean="0">
                <a:latin typeface="Georgia" panose="02040502050405020303" pitchFamily="18" charset="0"/>
              </a:rPr>
              <a:t>To </a:t>
            </a:r>
            <a:r>
              <a:rPr lang="en-GB" sz="2800" dirty="0">
                <a:latin typeface="Georgia" panose="02040502050405020303" pitchFamily="18" charset="0"/>
              </a:rPr>
              <a:t>learn more about them, you can access the Spark </a:t>
            </a:r>
            <a:r>
              <a:rPr lang="en-GB" sz="2800" dirty="0" smtClean="0">
                <a:latin typeface="Georgia" panose="02040502050405020303" pitchFamily="18" charset="0"/>
              </a:rPr>
              <a:t>documentation.</a:t>
            </a:r>
            <a:endParaRPr lang="en-GB" sz="2800" dirty="0">
              <a:latin typeface="Georgia" panose="02040502050405020303" pitchFamily="18" charset="0"/>
            </a:endParaRPr>
          </a:p>
          <a:p>
            <a:r>
              <a:rPr lang="en-GB" sz="2800" dirty="0">
                <a:latin typeface="Georgia" panose="02040502050405020303" pitchFamily="18" charset="0"/>
              </a:rPr>
              <a:t>Version can be and actual version number, such as "1.4.0" or "1.6.1", or alternatively you can use "latest" to view documentation on the newest release of Spark</a:t>
            </a:r>
            <a:r>
              <a:rPr lang="en-GB" sz="2800" dirty="0" smtClean="0">
                <a:latin typeface="Georgia" panose="02040502050405020303" pitchFamily="18" charset="0"/>
              </a:rPr>
              <a:t>.</a:t>
            </a:r>
            <a:endParaRPr lang="en-GB" sz="2800" dirty="0">
              <a:latin typeface="Georgia" panose="02040502050405020303" pitchFamily="18" charset="0"/>
            </a:endParaRPr>
          </a:p>
          <a:p>
            <a:r>
              <a:rPr lang="en-GB" sz="2800" dirty="0">
                <a:latin typeface="Georgia" panose="02040502050405020303" pitchFamily="18" charset="0"/>
                <a:hlinkClick r:id="rId2"/>
              </a:rPr>
              <a:t>http://spark.apache.org/docs/latest/api/</a:t>
            </a:r>
            <a:r>
              <a:rPr lang="en-GB" sz="2800" dirty="0">
                <a:latin typeface="Georgia" panose="02040502050405020303" pitchFamily="18" charset="0"/>
              </a:rPr>
              <a:t> </a:t>
            </a:r>
          </a:p>
          <a:p>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4725144"/>
            <a:ext cx="3600450"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148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507288" cy="6552728"/>
          </a:xfrm>
        </p:spPr>
        <p:txBody>
          <a:bodyPr>
            <a:normAutofit fontScale="77500" lnSpcReduction="20000"/>
          </a:bodyPr>
          <a:lstStyle/>
          <a:p>
            <a:pPr marL="0" indent="0">
              <a:buNone/>
            </a:pPr>
            <a:r>
              <a:rPr lang="en-GB" b="1" u="sng" dirty="0">
                <a:latin typeface="Georgia" panose="02040502050405020303" pitchFamily="18" charset="0"/>
              </a:rPr>
              <a:t>Questions</a:t>
            </a:r>
          </a:p>
          <a:p>
            <a:r>
              <a:rPr lang="en-GB" dirty="0">
                <a:latin typeface="Georgia" panose="02040502050405020303" pitchFamily="18" charset="0"/>
              </a:rPr>
              <a:t>What does RDD stand for?</a:t>
            </a:r>
            <a:br>
              <a:rPr lang="en-GB" dirty="0">
                <a:latin typeface="Georgia" panose="02040502050405020303" pitchFamily="18" charset="0"/>
              </a:rPr>
            </a:br>
            <a:r>
              <a:rPr lang="en-GB" dirty="0">
                <a:latin typeface="Georgia" panose="02040502050405020303" pitchFamily="18" charset="0"/>
              </a:rPr>
              <a:t>﻿</a:t>
            </a:r>
          </a:p>
          <a:p>
            <a:r>
              <a:rPr lang="en-GB" dirty="0">
                <a:latin typeface="Georgia" panose="02040502050405020303" pitchFamily="18" charset="0"/>
              </a:rPr>
              <a:t>What two functions were covered in this lesson that create RDDs?</a:t>
            </a:r>
            <a:br>
              <a:rPr lang="en-GB" dirty="0">
                <a:latin typeface="Georgia" panose="02040502050405020303" pitchFamily="18" charset="0"/>
              </a:rPr>
            </a:br>
            <a:r>
              <a:rPr lang="en-GB" dirty="0">
                <a:latin typeface="Georgia" panose="02040502050405020303" pitchFamily="18" charset="0"/>
              </a:rPr>
              <a:t>﻿</a:t>
            </a:r>
          </a:p>
          <a:p>
            <a:r>
              <a:rPr lang="en-GB" b="1" dirty="0">
                <a:latin typeface="Georgia" panose="02040502050405020303" pitchFamily="18" charset="0"/>
              </a:rPr>
              <a:t>True or False:</a:t>
            </a:r>
            <a:r>
              <a:rPr lang="en-GB" dirty="0">
                <a:latin typeface="Georgia" panose="02040502050405020303" pitchFamily="18" charset="0"/>
              </a:rPr>
              <a:t> Transformations apply a function to an RDD, modifying its values</a:t>
            </a:r>
            <a:br>
              <a:rPr lang="en-GB" dirty="0">
                <a:latin typeface="Georgia" panose="02040502050405020303" pitchFamily="18" charset="0"/>
              </a:rPr>
            </a:br>
            <a:r>
              <a:rPr lang="en-GB" dirty="0">
                <a:latin typeface="Georgia" panose="02040502050405020303" pitchFamily="18" charset="0"/>
              </a:rPr>
              <a:t>﻿</a:t>
            </a:r>
          </a:p>
          <a:p>
            <a:r>
              <a:rPr lang="en-GB" dirty="0">
                <a:latin typeface="Georgia" panose="02040502050405020303" pitchFamily="18" charset="0"/>
              </a:rPr>
              <a:t>Which transformation will take all of the words in a text object and break each of them down into a separate element in an RDD?</a:t>
            </a:r>
            <a:br>
              <a:rPr lang="en-GB" dirty="0">
                <a:latin typeface="Georgia" panose="02040502050405020303" pitchFamily="18" charset="0"/>
              </a:rPr>
            </a:br>
            <a:r>
              <a:rPr lang="en-GB" dirty="0">
                <a:latin typeface="Georgia" panose="02040502050405020303" pitchFamily="18" charset="0"/>
              </a:rPr>
              <a:t>﻿</a:t>
            </a:r>
          </a:p>
          <a:p>
            <a:r>
              <a:rPr lang="en-GB" b="1" dirty="0">
                <a:latin typeface="Georgia" panose="02040502050405020303" pitchFamily="18" charset="0"/>
              </a:rPr>
              <a:t>True or False:</a:t>
            </a:r>
            <a:r>
              <a:rPr lang="en-GB" dirty="0">
                <a:latin typeface="Georgia" panose="02040502050405020303" pitchFamily="18" charset="0"/>
              </a:rPr>
              <a:t> The count action returns the number of lines in a text document, not the number of words it contains. </a:t>
            </a:r>
            <a:br>
              <a:rPr lang="en-GB" dirty="0">
                <a:latin typeface="Georgia" panose="02040502050405020303" pitchFamily="18" charset="0"/>
              </a:rPr>
            </a:br>
            <a:r>
              <a:rPr lang="en-GB" dirty="0">
                <a:latin typeface="Georgia" panose="02040502050405020303" pitchFamily="18" charset="0"/>
              </a:rPr>
              <a:t>﻿</a:t>
            </a:r>
          </a:p>
          <a:p>
            <a:r>
              <a:rPr lang="en-GB" dirty="0">
                <a:latin typeface="Georgia" panose="02040502050405020303" pitchFamily="18" charset="0"/>
              </a:rPr>
              <a:t>What is it called when transformations are not actually executed until an action is performed?</a:t>
            </a:r>
            <a:br>
              <a:rPr lang="en-GB" dirty="0">
                <a:latin typeface="Georgia" panose="02040502050405020303" pitchFamily="18" charset="0"/>
              </a:rPr>
            </a:br>
            <a:r>
              <a:rPr lang="en-GB" dirty="0">
                <a:latin typeface="Georgia" panose="02040502050405020303" pitchFamily="18" charset="0"/>
              </a:rPr>
              <a:t>﻿</a:t>
            </a:r>
          </a:p>
          <a:p>
            <a:r>
              <a:rPr lang="en-GB" b="1" dirty="0">
                <a:latin typeface="Georgia" panose="02040502050405020303" pitchFamily="18" charset="0"/>
              </a:rPr>
              <a:t>True or False:</a:t>
            </a:r>
            <a:r>
              <a:rPr lang="en-GB" dirty="0">
                <a:latin typeface="Georgia" panose="02040502050405020303" pitchFamily="18" charset="0"/>
              </a:rPr>
              <a:t> The distinct function allows you to compare two RDDs and return only those values that exist in both of them</a:t>
            </a:r>
            <a:br>
              <a:rPr lang="en-GB" dirty="0">
                <a:latin typeface="Georgia" panose="02040502050405020303" pitchFamily="18" charset="0"/>
              </a:rPr>
            </a:br>
            <a:r>
              <a:rPr lang="en-GB" dirty="0">
                <a:latin typeface="Georgia" panose="02040502050405020303" pitchFamily="18" charset="0"/>
              </a:rPr>
              <a:t>﻿</a:t>
            </a:r>
          </a:p>
          <a:p>
            <a:r>
              <a:rPr lang="en-GB" b="1" dirty="0">
                <a:latin typeface="Georgia" panose="02040502050405020303" pitchFamily="18" charset="0"/>
              </a:rPr>
              <a:t>True or False:</a:t>
            </a:r>
            <a:r>
              <a:rPr lang="en-GB" dirty="0">
                <a:latin typeface="Georgia" panose="02040502050405020303" pitchFamily="18" charset="0"/>
              </a:rPr>
              <a:t> Lazy evaluation makes it possible to run code that "performs" hundreds of transformations without actually executing any of them</a:t>
            </a:r>
            <a:endParaRPr lang="en-GB" dirty="0">
              <a:effectLst/>
              <a:latin typeface="Georgia" panose="02040502050405020303" pitchFamily="18" charset="0"/>
            </a:endParaRPr>
          </a:p>
        </p:txBody>
      </p:sp>
    </p:spTree>
    <p:extLst>
      <p:ext uri="{BB962C8B-B14F-4D97-AF65-F5344CB8AC3E}">
        <p14:creationId xmlns:p14="http://schemas.microsoft.com/office/powerpoint/2010/main" val="3540869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188640"/>
            <a:ext cx="9144000" cy="6480720"/>
          </a:xfrm>
        </p:spPr>
        <p:txBody>
          <a:bodyPr>
            <a:normAutofit fontScale="25000" lnSpcReduction="20000"/>
          </a:bodyPr>
          <a:lstStyle/>
          <a:p>
            <a:pPr marL="0" indent="0">
              <a:buNone/>
            </a:pPr>
            <a:r>
              <a:rPr lang="en-GB" sz="2900" b="1" u="sng" dirty="0">
                <a:latin typeface="Georgia" panose="02040502050405020303" pitchFamily="18" charset="0"/>
              </a:rPr>
              <a:t>s</a:t>
            </a:r>
          </a:p>
          <a:p>
            <a:r>
              <a:rPr lang="en-GB" sz="7200" dirty="0">
                <a:latin typeface="Georgia" panose="02040502050405020303" pitchFamily="18" charset="0"/>
              </a:rPr>
              <a:t>What does RDD stand for?</a:t>
            </a:r>
            <a:br>
              <a:rPr lang="en-GB" sz="7200" dirty="0">
                <a:latin typeface="Georgia" panose="02040502050405020303" pitchFamily="18" charset="0"/>
              </a:rPr>
            </a:br>
            <a:r>
              <a:rPr lang="en-GB" sz="7200" dirty="0">
                <a:latin typeface="Georgia" panose="02040502050405020303" pitchFamily="18" charset="0"/>
              </a:rPr>
              <a:t/>
            </a:r>
            <a:br>
              <a:rPr lang="en-GB" sz="7200" dirty="0">
                <a:latin typeface="Georgia" panose="02040502050405020303" pitchFamily="18" charset="0"/>
              </a:rPr>
            </a:br>
            <a:r>
              <a:rPr lang="en-GB" sz="7200" b="1" i="1" dirty="0">
                <a:latin typeface="Georgia" panose="02040502050405020303" pitchFamily="18" charset="0"/>
              </a:rPr>
              <a:t>Answer:</a:t>
            </a:r>
            <a:r>
              <a:rPr lang="en-GB" sz="7200" dirty="0">
                <a:latin typeface="Georgia" panose="02040502050405020303" pitchFamily="18" charset="0"/>
              </a:rPr>
              <a:t> Resilient Distributed Dataset</a:t>
            </a:r>
            <a:br>
              <a:rPr lang="en-GB" sz="7200" dirty="0">
                <a:latin typeface="Georgia" panose="02040502050405020303" pitchFamily="18" charset="0"/>
              </a:rPr>
            </a:br>
            <a:r>
              <a:rPr lang="en-GB" sz="7200" dirty="0">
                <a:latin typeface="Georgia" panose="02040502050405020303" pitchFamily="18" charset="0"/>
              </a:rPr>
              <a:t>﻿</a:t>
            </a:r>
          </a:p>
          <a:p>
            <a:r>
              <a:rPr lang="en-GB" sz="7200" dirty="0">
                <a:latin typeface="Georgia" panose="02040502050405020303" pitchFamily="18" charset="0"/>
              </a:rPr>
              <a:t>What two functions were covered in this lesson that create RDDs?</a:t>
            </a:r>
            <a:br>
              <a:rPr lang="en-GB" sz="7200" dirty="0">
                <a:latin typeface="Georgia" panose="02040502050405020303" pitchFamily="18" charset="0"/>
              </a:rPr>
            </a:br>
            <a:r>
              <a:rPr lang="en-GB" sz="7200" dirty="0">
                <a:latin typeface="Georgia" panose="02040502050405020303" pitchFamily="18" charset="0"/>
              </a:rPr>
              <a:t/>
            </a:r>
            <a:br>
              <a:rPr lang="en-GB" sz="7200" dirty="0">
                <a:latin typeface="Georgia" panose="02040502050405020303" pitchFamily="18" charset="0"/>
              </a:rPr>
            </a:br>
            <a:r>
              <a:rPr lang="en-GB" sz="7200" b="1" i="1" dirty="0">
                <a:latin typeface="Georgia" panose="02040502050405020303" pitchFamily="18" charset="0"/>
              </a:rPr>
              <a:t>Answer:</a:t>
            </a:r>
            <a:r>
              <a:rPr lang="en-GB" sz="7200" dirty="0">
                <a:latin typeface="Georgia" panose="02040502050405020303" pitchFamily="18" charset="0"/>
              </a:rPr>
              <a:t> sc.parallelize() and sc.textfile()</a:t>
            </a:r>
            <a:br>
              <a:rPr lang="en-GB" sz="7200" dirty="0">
                <a:latin typeface="Georgia" panose="02040502050405020303" pitchFamily="18" charset="0"/>
              </a:rPr>
            </a:br>
            <a:r>
              <a:rPr lang="en-GB" sz="7200" dirty="0">
                <a:latin typeface="Georgia" panose="02040502050405020303" pitchFamily="18" charset="0"/>
              </a:rPr>
              <a:t>﻿</a:t>
            </a:r>
          </a:p>
          <a:p>
            <a:r>
              <a:rPr lang="en-GB" sz="7200" b="1" dirty="0">
                <a:latin typeface="Georgia" panose="02040502050405020303" pitchFamily="18" charset="0"/>
              </a:rPr>
              <a:t>True or False:</a:t>
            </a:r>
            <a:r>
              <a:rPr lang="en-GB" sz="7200" dirty="0">
                <a:latin typeface="Georgia" panose="02040502050405020303" pitchFamily="18" charset="0"/>
              </a:rPr>
              <a:t> Transformations apply a function to an RDD, modifying its values</a:t>
            </a:r>
            <a:br>
              <a:rPr lang="en-GB" sz="7200" dirty="0">
                <a:latin typeface="Georgia" panose="02040502050405020303" pitchFamily="18" charset="0"/>
              </a:rPr>
            </a:br>
            <a:r>
              <a:rPr lang="en-GB" sz="7200" dirty="0">
                <a:latin typeface="Georgia" panose="02040502050405020303" pitchFamily="18" charset="0"/>
              </a:rPr>
              <a:t/>
            </a:r>
            <a:br>
              <a:rPr lang="en-GB" sz="7200" dirty="0">
                <a:latin typeface="Georgia" panose="02040502050405020303" pitchFamily="18" charset="0"/>
              </a:rPr>
            </a:br>
            <a:r>
              <a:rPr lang="en-GB" sz="7200" b="1" i="1" dirty="0">
                <a:latin typeface="Georgia" panose="02040502050405020303" pitchFamily="18" charset="0"/>
              </a:rPr>
              <a:t>Answer:</a:t>
            </a:r>
            <a:r>
              <a:rPr lang="en-GB" sz="7200" dirty="0">
                <a:latin typeface="Georgia" panose="02040502050405020303" pitchFamily="18" charset="0"/>
              </a:rPr>
              <a:t> </a:t>
            </a:r>
            <a:r>
              <a:rPr lang="en-GB" sz="7200" b="1" dirty="0">
                <a:latin typeface="Georgia" panose="02040502050405020303" pitchFamily="18" charset="0"/>
              </a:rPr>
              <a:t>False.</a:t>
            </a:r>
            <a:r>
              <a:rPr lang="en-GB" sz="7200" dirty="0">
                <a:latin typeface="Georgia" panose="02040502050405020303" pitchFamily="18" charset="0"/>
              </a:rPr>
              <a:t> Transformations result in new RDDs being created. In Spark, data is immutable.</a:t>
            </a:r>
            <a:br>
              <a:rPr lang="en-GB" sz="7200" dirty="0">
                <a:latin typeface="Georgia" panose="02040502050405020303" pitchFamily="18" charset="0"/>
              </a:rPr>
            </a:br>
            <a:r>
              <a:rPr lang="en-GB" sz="7200" dirty="0">
                <a:latin typeface="Georgia" panose="02040502050405020303" pitchFamily="18" charset="0"/>
              </a:rPr>
              <a:t>﻿</a:t>
            </a:r>
          </a:p>
          <a:p>
            <a:r>
              <a:rPr lang="en-GB" sz="7200" dirty="0">
                <a:latin typeface="Georgia" panose="02040502050405020303" pitchFamily="18" charset="0"/>
              </a:rPr>
              <a:t>Which transformation will take all of the words in a text object and break each of them down into a separate element in an RDD?</a:t>
            </a:r>
            <a:br>
              <a:rPr lang="en-GB" sz="7200" dirty="0">
                <a:latin typeface="Georgia" panose="02040502050405020303" pitchFamily="18" charset="0"/>
              </a:rPr>
            </a:br>
            <a:r>
              <a:rPr lang="en-GB" sz="7200" dirty="0">
                <a:latin typeface="Georgia" panose="02040502050405020303" pitchFamily="18" charset="0"/>
              </a:rPr>
              <a:t/>
            </a:r>
            <a:br>
              <a:rPr lang="en-GB" sz="7200" dirty="0">
                <a:latin typeface="Georgia" panose="02040502050405020303" pitchFamily="18" charset="0"/>
              </a:rPr>
            </a:br>
            <a:r>
              <a:rPr lang="en-GB" sz="7200" b="1" i="1" dirty="0">
                <a:latin typeface="Georgia" panose="02040502050405020303" pitchFamily="18" charset="0"/>
              </a:rPr>
              <a:t>Answer:</a:t>
            </a:r>
            <a:r>
              <a:rPr lang="en-GB" sz="7200" dirty="0">
                <a:latin typeface="Georgia" panose="02040502050405020303" pitchFamily="18" charset="0"/>
              </a:rPr>
              <a:t> flatmap()</a:t>
            </a:r>
            <a:br>
              <a:rPr lang="en-GB" sz="7200" dirty="0">
                <a:latin typeface="Georgia" panose="02040502050405020303" pitchFamily="18" charset="0"/>
              </a:rPr>
            </a:br>
            <a:r>
              <a:rPr lang="en-GB" sz="7200" dirty="0">
                <a:latin typeface="Georgia" panose="02040502050405020303" pitchFamily="18" charset="0"/>
              </a:rPr>
              <a:t>﻿</a:t>
            </a:r>
          </a:p>
          <a:p>
            <a:r>
              <a:rPr lang="en-GB" sz="7200" b="1" dirty="0">
                <a:latin typeface="Georgia" panose="02040502050405020303" pitchFamily="18" charset="0"/>
              </a:rPr>
              <a:t>True or False:</a:t>
            </a:r>
            <a:r>
              <a:rPr lang="en-GB" sz="7200" dirty="0">
                <a:latin typeface="Georgia" panose="02040502050405020303" pitchFamily="18" charset="0"/>
              </a:rPr>
              <a:t> The count action returns the number of lines in a text document, not the number of words it contains. </a:t>
            </a:r>
            <a:br>
              <a:rPr lang="en-GB" sz="7200" dirty="0">
                <a:latin typeface="Georgia" panose="02040502050405020303" pitchFamily="18" charset="0"/>
              </a:rPr>
            </a:br>
            <a:r>
              <a:rPr lang="en-GB" sz="7200" dirty="0">
                <a:latin typeface="Georgia" panose="02040502050405020303" pitchFamily="18" charset="0"/>
              </a:rPr>
              <a:t/>
            </a:r>
            <a:br>
              <a:rPr lang="en-GB" sz="7200" dirty="0">
                <a:latin typeface="Georgia" panose="02040502050405020303" pitchFamily="18" charset="0"/>
              </a:rPr>
            </a:br>
            <a:r>
              <a:rPr lang="en-GB" sz="7200" b="1" i="1" dirty="0">
                <a:latin typeface="Georgia" panose="02040502050405020303" pitchFamily="18" charset="0"/>
              </a:rPr>
              <a:t>Answer:</a:t>
            </a:r>
            <a:r>
              <a:rPr lang="en-GB" sz="7200" dirty="0">
                <a:latin typeface="Georgia" panose="02040502050405020303" pitchFamily="18" charset="0"/>
              </a:rPr>
              <a:t> </a:t>
            </a:r>
            <a:r>
              <a:rPr lang="en-GB" sz="7200" b="1" dirty="0">
                <a:latin typeface="Georgia" panose="02040502050405020303" pitchFamily="18" charset="0"/>
              </a:rPr>
              <a:t>True</a:t>
            </a:r>
            <a:br>
              <a:rPr lang="en-GB" sz="7200" b="1" dirty="0">
                <a:latin typeface="Georgia" panose="02040502050405020303" pitchFamily="18" charset="0"/>
              </a:rPr>
            </a:br>
            <a:r>
              <a:rPr lang="en-GB" sz="7200" b="1" dirty="0">
                <a:latin typeface="Georgia" panose="02040502050405020303" pitchFamily="18" charset="0"/>
              </a:rPr>
              <a:t>﻿</a:t>
            </a:r>
            <a:endParaRPr lang="en-GB" sz="7200" dirty="0">
              <a:latin typeface="Georgia" panose="02040502050405020303" pitchFamily="18" charset="0"/>
            </a:endParaRPr>
          </a:p>
          <a:p>
            <a:r>
              <a:rPr lang="en-GB" sz="7200" dirty="0">
                <a:latin typeface="Georgia" panose="02040502050405020303" pitchFamily="18" charset="0"/>
              </a:rPr>
              <a:t>What is it called when transformations are not actually executed until an action is performed?</a:t>
            </a:r>
            <a:br>
              <a:rPr lang="en-GB" sz="7200" dirty="0">
                <a:latin typeface="Georgia" panose="02040502050405020303" pitchFamily="18" charset="0"/>
              </a:rPr>
            </a:br>
            <a:r>
              <a:rPr lang="en-GB" sz="7200" dirty="0">
                <a:latin typeface="Georgia" panose="02040502050405020303" pitchFamily="18" charset="0"/>
              </a:rPr>
              <a:t/>
            </a:r>
            <a:br>
              <a:rPr lang="en-GB" sz="7200" dirty="0">
                <a:latin typeface="Georgia" panose="02040502050405020303" pitchFamily="18" charset="0"/>
              </a:rPr>
            </a:br>
            <a:r>
              <a:rPr lang="en-GB" sz="7200" b="1" i="1" dirty="0">
                <a:latin typeface="Georgia" panose="02040502050405020303" pitchFamily="18" charset="0"/>
              </a:rPr>
              <a:t>Answer:</a:t>
            </a:r>
            <a:r>
              <a:rPr lang="en-GB" sz="7200" dirty="0">
                <a:latin typeface="Georgia" panose="02040502050405020303" pitchFamily="18" charset="0"/>
              </a:rPr>
              <a:t> Lazy evaluation</a:t>
            </a:r>
            <a:br>
              <a:rPr lang="en-GB" sz="7200" dirty="0">
                <a:latin typeface="Georgia" panose="02040502050405020303" pitchFamily="18" charset="0"/>
              </a:rPr>
            </a:br>
            <a:r>
              <a:rPr lang="en-GB" sz="7200" dirty="0">
                <a:latin typeface="Georgia" panose="02040502050405020303" pitchFamily="18" charset="0"/>
              </a:rPr>
              <a:t>﻿</a:t>
            </a:r>
          </a:p>
          <a:p>
            <a:r>
              <a:rPr lang="en-GB" sz="7200" b="1" dirty="0">
                <a:latin typeface="Georgia" panose="02040502050405020303" pitchFamily="18" charset="0"/>
              </a:rPr>
              <a:t>True or False:</a:t>
            </a:r>
            <a:r>
              <a:rPr lang="en-GB" sz="7200" dirty="0">
                <a:latin typeface="Georgia" panose="02040502050405020303" pitchFamily="18" charset="0"/>
              </a:rPr>
              <a:t> The distinct function allows you to compare two RDDs and return only those values that exist in both of them</a:t>
            </a:r>
            <a:br>
              <a:rPr lang="en-GB" sz="7200" dirty="0">
                <a:latin typeface="Georgia" panose="02040502050405020303" pitchFamily="18" charset="0"/>
              </a:rPr>
            </a:br>
            <a:r>
              <a:rPr lang="en-GB" sz="7200" dirty="0">
                <a:latin typeface="Georgia" panose="02040502050405020303" pitchFamily="18" charset="0"/>
              </a:rPr>
              <a:t/>
            </a:r>
            <a:br>
              <a:rPr lang="en-GB" sz="7200" dirty="0">
                <a:latin typeface="Georgia" panose="02040502050405020303" pitchFamily="18" charset="0"/>
              </a:rPr>
            </a:br>
            <a:r>
              <a:rPr lang="en-GB" sz="7200" b="1" i="1" dirty="0">
                <a:latin typeface="Georgia" panose="02040502050405020303" pitchFamily="18" charset="0"/>
              </a:rPr>
              <a:t>Answer:</a:t>
            </a:r>
            <a:r>
              <a:rPr lang="en-GB" sz="7200" dirty="0">
                <a:latin typeface="Georgia" panose="02040502050405020303" pitchFamily="18" charset="0"/>
              </a:rPr>
              <a:t> </a:t>
            </a:r>
            <a:r>
              <a:rPr lang="en-GB" sz="7200" b="1" dirty="0">
                <a:latin typeface="Georgia" panose="02040502050405020303" pitchFamily="18" charset="0"/>
              </a:rPr>
              <a:t>False.</a:t>
            </a:r>
            <a:r>
              <a:rPr lang="en-GB" sz="7200" dirty="0">
                <a:latin typeface="Georgia" panose="02040502050405020303" pitchFamily="18" charset="0"/>
              </a:rPr>
              <a:t> The intersection function performs this task. The distinct function would remove duplicate elements, so that each element is only listed once regardless of how many times it appeared in the original RDD.</a:t>
            </a:r>
            <a:br>
              <a:rPr lang="en-GB" sz="7200" dirty="0">
                <a:latin typeface="Georgia" panose="02040502050405020303" pitchFamily="18" charset="0"/>
              </a:rPr>
            </a:br>
            <a:endParaRPr lang="en-GB" sz="7200" dirty="0">
              <a:latin typeface="Georgia" panose="02040502050405020303" pitchFamily="18" charset="0"/>
            </a:endParaRPr>
          </a:p>
          <a:p>
            <a:endParaRPr lang="en-GB" dirty="0"/>
          </a:p>
        </p:txBody>
      </p:sp>
    </p:spTree>
    <p:extLst>
      <p:ext uri="{BB962C8B-B14F-4D97-AF65-F5344CB8AC3E}">
        <p14:creationId xmlns:p14="http://schemas.microsoft.com/office/powerpoint/2010/main" val="2306518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712968" cy="6408712"/>
          </a:xfrm>
        </p:spPr>
        <p:txBody>
          <a:bodyPr/>
          <a:lstStyle/>
          <a:p>
            <a:pPr marL="0" indent="0">
              <a:buNone/>
            </a:pPr>
            <a:r>
              <a:rPr lang="en-GB" b="1" u="sng" dirty="0" smtClean="0">
                <a:latin typeface="Georgia" panose="02040502050405020303" pitchFamily="18" charset="0"/>
              </a:rPr>
              <a:t>Summary :- </a:t>
            </a:r>
            <a:endParaRPr lang="en-GB" b="1" u="sng" dirty="0">
              <a:latin typeface="Georgia" panose="02040502050405020303" pitchFamily="18" charset="0"/>
            </a:endParaRPr>
          </a:p>
          <a:p>
            <a:r>
              <a:rPr lang="en-GB" dirty="0">
                <a:latin typeface="Georgia" panose="02040502050405020303" pitchFamily="18" charset="0"/>
              </a:rPr>
              <a:t>Resilient Distributed Datasets (RDDs) are immutable collection of elements that can be operated on in parallel</a:t>
            </a:r>
          </a:p>
          <a:p>
            <a:r>
              <a:rPr lang="en-GB" dirty="0">
                <a:latin typeface="Georgia" panose="02040502050405020303" pitchFamily="18" charset="0"/>
              </a:rPr>
              <a:t>Once an RDD is created, there are two things that can be done to it: </a:t>
            </a:r>
            <a:r>
              <a:rPr lang="en-GB" u="sng" dirty="0">
                <a:latin typeface="Georgia" panose="02040502050405020303" pitchFamily="18" charset="0"/>
              </a:rPr>
              <a:t>transformations and actions</a:t>
            </a:r>
          </a:p>
          <a:p>
            <a:r>
              <a:rPr lang="en-GB" dirty="0">
                <a:latin typeface="Georgia" panose="02040502050405020303" pitchFamily="18" charset="0"/>
              </a:rPr>
              <a:t>Spark makes heavy use of </a:t>
            </a:r>
            <a:r>
              <a:rPr lang="en-GB" u="sng" dirty="0">
                <a:latin typeface="Georgia" panose="02040502050405020303" pitchFamily="18" charset="0"/>
              </a:rPr>
              <a:t>functional programming practices, including the use of anonymous functions</a:t>
            </a:r>
          </a:p>
          <a:p>
            <a:r>
              <a:rPr lang="en-GB" dirty="0">
                <a:latin typeface="Georgia" panose="02040502050405020303" pitchFamily="18" charset="0"/>
              </a:rPr>
              <a:t>Common transformations include </a:t>
            </a:r>
            <a:r>
              <a:rPr lang="en-GB" u="sng" dirty="0">
                <a:latin typeface="Georgia" panose="02040502050405020303" pitchFamily="18" charset="0"/>
              </a:rPr>
              <a:t>map(), flatmap(), filter(), distinct(), union(), and intersection()</a:t>
            </a:r>
          </a:p>
          <a:p>
            <a:r>
              <a:rPr lang="en-GB" dirty="0">
                <a:latin typeface="Georgia" panose="02040502050405020303" pitchFamily="18" charset="0"/>
              </a:rPr>
              <a:t>Common actions </a:t>
            </a:r>
            <a:r>
              <a:rPr lang="en-GB" u="sng" dirty="0" smtClean="0">
                <a:latin typeface="Georgia" panose="02040502050405020303" pitchFamily="18" charset="0"/>
              </a:rPr>
              <a:t>include collect(), first(), take(), count(), saveAsTextFile()</a:t>
            </a:r>
            <a:r>
              <a:rPr lang="en-GB" dirty="0" smtClean="0">
                <a:latin typeface="Georgia" panose="02040502050405020303" pitchFamily="18" charset="0"/>
              </a:rPr>
              <a:t>, </a:t>
            </a:r>
            <a:r>
              <a:rPr lang="en-GB" dirty="0">
                <a:latin typeface="Georgia" panose="02040502050405020303" pitchFamily="18" charset="0"/>
              </a:rPr>
              <a:t>and certain mathematic and statistical functions</a:t>
            </a:r>
          </a:p>
          <a:p>
            <a:endParaRPr lang="en-GB" dirty="0"/>
          </a:p>
        </p:txBody>
      </p:sp>
    </p:spTree>
    <p:extLst>
      <p:ext uri="{BB962C8B-B14F-4D97-AF65-F5344CB8AC3E}">
        <p14:creationId xmlns:p14="http://schemas.microsoft.com/office/powerpoint/2010/main" val="378934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435280" cy="706090"/>
          </a:xfrm>
        </p:spPr>
        <p:txBody>
          <a:bodyPr>
            <a:normAutofit/>
          </a:bodyPr>
          <a:lstStyle/>
          <a:p>
            <a:r>
              <a:rPr lang="en-GB" sz="3600" u="sng" dirty="0">
                <a:solidFill>
                  <a:schemeClr val="tx1"/>
                </a:solidFill>
                <a:latin typeface="Georgia" panose="02040502050405020303" pitchFamily="18" charset="0"/>
                <a:ea typeface="+mn-ea"/>
                <a:cs typeface="+mn-cs"/>
              </a:rPr>
              <a:t>Spark In Real Time </a:t>
            </a:r>
          </a:p>
        </p:txBody>
      </p:sp>
      <p:sp>
        <p:nvSpPr>
          <p:cNvPr id="3" name="Content Placeholder 2"/>
          <p:cNvSpPr>
            <a:spLocks noGrp="1"/>
          </p:cNvSpPr>
          <p:nvPr>
            <p:ph sz="quarter" idx="1"/>
          </p:nvPr>
        </p:nvSpPr>
        <p:spPr>
          <a:xfrm>
            <a:off x="251520" y="1052736"/>
            <a:ext cx="8784976" cy="5472608"/>
          </a:xfrm>
        </p:spPr>
        <p:txBody>
          <a:bodyPr/>
          <a:lstStyle/>
          <a:p>
            <a:r>
              <a:rPr lang="en-GB" sz="2400" dirty="0">
                <a:latin typeface="Georgia" panose="02040502050405020303" pitchFamily="18" charset="0"/>
              </a:rPr>
              <a:t>Coming from the Spark project, Spark Core supports a set of four high-level tools that support SQL-like queries, streaming data applications, a machine learning library (Mlib), and graph algorithms (GraphX). </a:t>
            </a:r>
            <a:endParaRPr lang="en-GB" sz="2400" dirty="0" smtClean="0">
              <a:latin typeface="Georgia" panose="02040502050405020303" pitchFamily="18" charset="0"/>
            </a:endParaRPr>
          </a:p>
          <a:p>
            <a:r>
              <a:rPr lang="en-GB" sz="2400" dirty="0" smtClean="0">
                <a:latin typeface="Georgia" panose="02040502050405020303" pitchFamily="18" charset="0"/>
              </a:rPr>
              <a:t>In </a:t>
            </a:r>
            <a:r>
              <a:rPr lang="en-GB" sz="2400" dirty="0">
                <a:latin typeface="Georgia" panose="02040502050405020303" pitchFamily="18" charset="0"/>
              </a:rPr>
              <a:t>addition, Spark also integrates with a number of other HDP tools, such as Hive for SQL-like operations and Zeppelin for graphing / data visualization. </a:t>
            </a:r>
          </a:p>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785" y="3861048"/>
            <a:ext cx="6264696" cy="258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8554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6192688" cy="1301006"/>
          </a:xfrm>
        </p:spPr>
        <p:txBody>
          <a:bodyPr>
            <a:normAutofit/>
          </a:bodyPr>
          <a:lstStyle/>
          <a:p>
            <a:r>
              <a:rPr lang="en-GB" sz="2900" b="1" u="sng" dirty="0">
                <a:solidFill>
                  <a:schemeClr val="tx1"/>
                </a:solidFill>
                <a:latin typeface="Georgia" panose="02040502050405020303" pitchFamily="18" charset="0"/>
                <a:ea typeface="+mn-ea"/>
                <a:cs typeface="+mn-cs"/>
              </a:rPr>
              <a:t>Pair RDD </a:t>
            </a:r>
            <a:r>
              <a:rPr lang="en-GB" sz="2900" b="1" u="sng" dirty="0" smtClean="0">
                <a:solidFill>
                  <a:schemeClr val="tx1"/>
                </a:solidFill>
                <a:latin typeface="Georgia" panose="02040502050405020303" pitchFamily="18" charset="0"/>
                <a:ea typeface="+mn-ea"/>
                <a:cs typeface="+mn-cs"/>
              </a:rPr>
              <a:t>Introduction :- </a:t>
            </a:r>
            <a:r>
              <a:rPr lang="en-GB" b="1" dirty="0"/>
              <a:t/>
            </a:r>
            <a:br>
              <a:rPr lang="en-GB" b="1" dirty="0"/>
            </a:br>
            <a:endParaRPr lang="en-GB" dirty="0"/>
          </a:p>
        </p:txBody>
      </p:sp>
      <p:sp>
        <p:nvSpPr>
          <p:cNvPr id="3" name="Content Placeholder 2"/>
          <p:cNvSpPr>
            <a:spLocks noGrp="1"/>
          </p:cNvSpPr>
          <p:nvPr>
            <p:ph sz="quarter" idx="1"/>
          </p:nvPr>
        </p:nvSpPr>
        <p:spPr>
          <a:xfrm>
            <a:off x="107504" y="980728"/>
            <a:ext cx="8784976" cy="5472608"/>
          </a:xfrm>
        </p:spPr>
        <p:txBody>
          <a:bodyPr/>
          <a:lstStyle/>
          <a:p>
            <a:r>
              <a:rPr lang="en-GB" u="sng" dirty="0" smtClean="0">
                <a:latin typeface="Georgia" panose="02040502050405020303" pitchFamily="18" charset="0"/>
              </a:rPr>
              <a:t>Key-value </a:t>
            </a:r>
            <a:r>
              <a:rPr lang="en-GB" u="sng" dirty="0">
                <a:latin typeface="Georgia" panose="02040502050405020303" pitchFamily="18" charset="0"/>
              </a:rPr>
              <a:t>Pair RDDs (a.k.a. just "Pair RDDs") are made up of elements comprised of key-value pairs</a:t>
            </a:r>
            <a:r>
              <a:rPr lang="en-GB" dirty="0">
                <a:latin typeface="Georgia" panose="02040502050405020303" pitchFamily="18" charset="0"/>
              </a:rPr>
              <a:t>. By creating Pair RDDs in Spark, developers gain access to additional API functionality. </a:t>
            </a:r>
            <a:endParaRPr lang="en-GB" dirty="0" smtClean="0">
              <a:latin typeface="Georgia" panose="02040502050405020303" pitchFamily="18" charset="0"/>
            </a:endParaRPr>
          </a:p>
          <a:p>
            <a:endParaRPr lang="en-GB" dirty="0" smtClean="0">
              <a:latin typeface="Georgia" panose="02040502050405020303" pitchFamily="18" charset="0"/>
            </a:endParaRPr>
          </a:p>
          <a:p>
            <a:r>
              <a:rPr lang="en-GB" dirty="0" smtClean="0">
                <a:latin typeface="Georgia" panose="02040502050405020303" pitchFamily="18" charset="0"/>
              </a:rPr>
              <a:t>This </a:t>
            </a:r>
            <a:r>
              <a:rPr lang="en-GB" dirty="0">
                <a:latin typeface="Georgia" panose="02040502050405020303" pitchFamily="18" charset="0"/>
              </a:rPr>
              <a:t>provides the developer with the capability to </a:t>
            </a:r>
            <a:r>
              <a:rPr lang="en-GB" u="sng" dirty="0">
                <a:latin typeface="Georgia" panose="02040502050405020303" pitchFamily="18" charset="0"/>
              </a:rPr>
              <a:t>directly interact with RDD </a:t>
            </a:r>
            <a:r>
              <a:rPr lang="en-GB" dirty="0">
                <a:latin typeface="Georgia" panose="02040502050405020303" pitchFamily="18" charset="0"/>
              </a:rPr>
              <a:t>data in much the same way they might </a:t>
            </a:r>
            <a:r>
              <a:rPr lang="en-GB" u="sng" dirty="0">
                <a:latin typeface="Georgia" panose="02040502050405020303" pitchFamily="18" charset="0"/>
              </a:rPr>
              <a:t>interact with data using Hive on Spark, Spark on Hive, or Spark SQL.</a:t>
            </a:r>
          </a:p>
          <a:p>
            <a:endParaRPr lang="en-GB" dirty="0"/>
          </a:p>
        </p:txBody>
      </p:sp>
    </p:spTree>
    <p:extLst>
      <p:ext uri="{BB962C8B-B14F-4D97-AF65-F5344CB8AC3E}">
        <p14:creationId xmlns:p14="http://schemas.microsoft.com/office/powerpoint/2010/main" val="4236845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8784976" cy="6480720"/>
          </a:xfrm>
        </p:spPr>
        <p:txBody>
          <a:bodyPr>
            <a:normAutofit/>
          </a:bodyPr>
          <a:lstStyle/>
          <a:p>
            <a:r>
              <a:rPr lang="en-GB" sz="2800" dirty="0">
                <a:latin typeface="Georgia" panose="02040502050405020303" pitchFamily="18" charset="0"/>
              </a:rPr>
              <a:t>We are first creating an RDD from a file called </a:t>
            </a:r>
            <a:r>
              <a:rPr lang="en-GB" sz="2800" dirty="0" smtClean="0">
                <a:latin typeface="Georgia" panose="02040502050405020303" pitchFamily="18" charset="0"/>
              </a:rPr>
              <a:t>“Amarnath.txt</a:t>
            </a:r>
            <a:r>
              <a:rPr lang="en-GB" sz="2800" dirty="0">
                <a:latin typeface="Georgia" panose="02040502050405020303" pitchFamily="18" charset="0"/>
              </a:rPr>
              <a:t>" and then calling a flatMap. Once each word is now its own element, key-value pairs can be </a:t>
            </a:r>
            <a:r>
              <a:rPr lang="en-GB" sz="2800" dirty="0" smtClean="0">
                <a:latin typeface="Georgia" panose="02040502050405020303" pitchFamily="18" charset="0"/>
              </a:rPr>
              <a:t>created</a:t>
            </a:r>
          </a:p>
          <a:p>
            <a:pPr marL="0" indent="0">
              <a:buNone/>
            </a:pPr>
            <a:r>
              <a:rPr lang="en-GB" dirty="0" smtClean="0"/>
              <a:t>	</a:t>
            </a:r>
            <a:r>
              <a:rPr lang="en-GB" sz="2800" dirty="0" smtClean="0">
                <a:solidFill>
                  <a:srgbClr val="0070C0"/>
                </a:solidFill>
                <a:latin typeface="Georgia" panose="02040502050405020303" pitchFamily="18" charset="0"/>
              </a:rPr>
              <a:t>rdd </a:t>
            </a:r>
            <a:r>
              <a:rPr lang="en-GB" sz="2800" dirty="0">
                <a:solidFill>
                  <a:srgbClr val="0070C0"/>
                </a:solidFill>
                <a:latin typeface="Georgia" panose="02040502050405020303" pitchFamily="18" charset="0"/>
              </a:rPr>
              <a:t>= sc.textFile("filelocation/Amarnath.txt")</a:t>
            </a:r>
            <a:br>
              <a:rPr lang="en-GB" sz="2800" dirty="0">
                <a:solidFill>
                  <a:srgbClr val="0070C0"/>
                </a:solidFill>
                <a:latin typeface="Georgia" panose="02040502050405020303" pitchFamily="18" charset="0"/>
              </a:rPr>
            </a:br>
            <a:r>
              <a:rPr lang="en-GB" sz="2800" dirty="0" smtClean="0">
                <a:solidFill>
                  <a:srgbClr val="0070C0"/>
                </a:solidFill>
                <a:latin typeface="Georgia" panose="02040502050405020303" pitchFamily="18" charset="0"/>
              </a:rPr>
              <a:t>	rddFlat </a:t>
            </a:r>
            <a:r>
              <a:rPr lang="en-GB" sz="2800" dirty="0">
                <a:solidFill>
                  <a:srgbClr val="0070C0"/>
                </a:solidFill>
                <a:latin typeface="Georgia" panose="02040502050405020303" pitchFamily="18" charset="0"/>
              </a:rPr>
              <a:t>= rdd.flatMap(lambda line: line.split(' </a:t>
            </a:r>
            <a:r>
              <a:rPr lang="en-GB" sz="2800" dirty="0" smtClean="0">
                <a:solidFill>
                  <a:srgbClr val="0070C0"/>
                </a:solidFill>
                <a:latin typeface="Georgia" panose="02040502050405020303" pitchFamily="18" charset="0"/>
              </a:rPr>
              <a:t>'))</a:t>
            </a:r>
          </a:p>
          <a:p>
            <a:r>
              <a:rPr lang="en-GB" sz="2800" u="sng" dirty="0">
                <a:latin typeface="Georgia" panose="02040502050405020303" pitchFamily="18" charset="0"/>
              </a:rPr>
              <a:t>A map transformation can be used to create the key-value pair</a:t>
            </a:r>
            <a:r>
              <a:rPr lang="en-GB" sz="2800" dirty="0">
                <a:latin typeface="Georgia" panose="02040502050405020303" pitchFamily="18" charset="0"/>
              </a:rPr>
              <a:t>. In this process, </a:t>
            </a:r>
            <a:r>
              <a:rPr lang="en-GB" sz="2800" u="sng" dirty="0">
                <a:latin typeface="Georgia" panose="02040502050405020303" pitchFamily="18" charset="0"/>
              </a:rPr>
              <a:t>a function is passed to map() to create a tuple</a:t>
            </a:r>
            <a:r>
              <a:rPr lang="en-GB" sz="2800" dirty="0">
                <a:latin typeface="Georgia" panose="02040502050405020303" pitchFamily="18" charset="0"/>
              </a:rPr>
              <a:t>. In the example below, we create an anonymous function which returns a tuple of (word,1).</a:t>
            </a:r>
          </a:p>
          <a:p>
            <a:pPr marL="0" indent="0">
              <a:buNone/>
            </a:pPr>
            <a:r>
              <a:rPr lang="en-GB" sz="2800" dirty="0" smtClean="0">
                <a:solidFill>
                  <a:srgbClr val="0070C0"/>
                </a:solidFill>
                <a:latin typeface="Georgia" panose="02040502050405020303" pitchFamily="18" charset="0"/>
              </a:rPr>
              <a:t>	kvRdd </a:t>
            </a:r>
            <a:r>
              <a:rPr lang="en-GB" sz="2800" dirty="0">
                <a:solidFill>
                  <a:srgbClr val="0070C0"/>
                </a:solidFill>
                <a:latin typeface="Georgia" panose="02040502050405020303" pitchFamily="18" charset="0"/>
              </a:rPr>
              <a:t>= rddFlat.map(lambda word: (word,1))</a:t>
            </a:r>
            <a:br>
              <a:rPr lang="en-GB" sz="2800" dirty="0">
                <a:solidFill>
                  <a:srgbClr val="0070C0"/>
                </a:solidFill>
                <a:latin typeface="Georgia" panose="02040502050405020303" pitchFamily="18" charset="0"/>
              </a:rPr>
            </a:br>
            <a:r>
              <a:rPr lang="en-GB" sz="2800" dirty="0" smtClean="0">
                <a:solidFill>
                  <a:srgbClr val="0070C0"/>
                </a:solidFill>
                <a:latin typeface="Georgia" panose="02040502050405020303" pitchFamily="18" charset="0"/>
              </a:rPr>
              <a:t>	kvRdd.collect</a:t>
            </a:r>
            <a:r>
              <a:rPr lang="en-GB" sz="2800" dirty="0">
                <a:solidFill>
                  <a:srgbClr val="0070C0"/>
                </a:solidFill>
                <a:latin typeface="Georgia" panose="02040502050405020303" pitchFamily="18" charset="0"/>
              </a:rPr>
              <a:t>()</a:t>
            </a:r>
          </a:p>
        </p:txBody>
      </p:sp>
    </p:spTree>
    <p:extLst>
      <p:ext uri="{BB962C8B-B14F-4D97-AF65-F5344CB8AC3E}">
        <p14:creationId xmlns:p14="http://schemas.microsoft.com/office/powerpoint/2010/main" val="36091324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784976" cy="6480720"/>
          </a:xfrm>
        </p:spPr>
        <p:txBody>
          <a:bodyPr/>
          <a:lstStyle/>
          <a:p>
            <a:r>
              <a:rPr lang="en-GB" dirty="0">
                <a:latin typeface="Georgia" panose="02040502050405020303" pitchFamily="18" charset="0"/>
              </a:rPr>
              <a:t>The picture </a:t>
            </a:r>
            <a:r>
              <a:rPr lang="en-GB" dirty="0" smtClean="0">
                <a:latin typeface="Georgia" panose="02040502050405020303" pitchFamily="18" charset="0"/>
              </a:rPr>
              <a:t>here is visually </a:t>
            </a:r>
            <a:r>
              <a:rPr lang="en-GB" dirty="0">
                <a:latin typeface="Georgia" panose="02040502050405020303" pitchFamily="18" charset="0"/>
              </a:rPr>
              <a:t>demonstrates </a:t>
            </a:r>
            <a:r>
              <a:rPr lang="en-GB" u="sng" dirty="0">
                <a:latin typeface="Georgia" panose="02040502050405020303" pitchFamily="18" charset="0"/>
              </a:rPr>
              <a:t>what happens when the map function is applied on the initial elements each consisting of a single word</a:t>
            </a:r>
            <a:r>
              <a:rPr lang="en-GB" u="sng" dirty="0" smtClean="0">
                <a:latin typeface="Georgia" panose="02040502050405020303" pitchFamily="18" charset="0"/>
              </a:rPr>
              <a:t>.</a:t>
            </a:r>
          </a:p>
          <a:p>
            <a:endParaRPr lang="en-GB" dirty="0">
              <a:latin typeface="Georgia" panose="02040502050405020303" pitchFamily="18" charset="0"/>
            </a:endParaRPr>
          </a:p>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72816"/>
            <a:ext cx="8548652"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8371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712968" cy="6336704"/>
          </a:xfrm>
        </p:spPr>
        <p:txBody>
          <a:bodyPr>
            <a:normAutofit fontScale="92500"/>
          </a:bodyPr>
          <a:lstStyle/>
          <a:p>
            <a:pPr marL="0" indent="0">
              <a:buNone/>
            </a:pPr>
            <a:endParaRPr lang="en-GB" u="sng" dirty="0" smtClean="0">
              <a:latin typeface="Georgia" panose="02040502050405020303" pitchFamily="18" charset="0"/>
            </a:endParaRPr>
          </a:p>
          <a:p>
            <a:pPr marL="0" indent="0">
              <a:buNone/>
            </a:pPr>
            <a:r>
              <a:rPr lang="en-GB" u="sng" dirty="0" smtClean="0">
                <a:latin typeface="Georgia" panose="02040502050405020303" pitchFamily="18" charset="0"/>
              </a:rPr>
              <a:t>keyBy</a:t>
            </a:r>
            <a:r>
              <a:rPr lang="en-GB" u="sng" dirty="0">
                <a:latin typeface="Georgia" panose="02040502050405020303" pitchFamily="18" charset="0"/>
              </a:rPr>
              <a:t>() </a:t>
            </a:r>
            <a:r>
              <a:rPr lang="en-GB" u="sng" dirty="0" smtClean="0">
                <a:latin typeface="Georgia" panose="02040502050405020303" pitchFamily="18" charset="0"/>
              </a:rPr>
              <a:t>:-</a:t>
            </a:r>
          </a:p>
          <a:p>
            <a:pPr marL="0" indent="0">
              <a:buNone/>
            </a:pPr>
            <a:endParaRPr lang="en-GB" u="sng" dirty="0">
              <a:latin typeface="Georgia" panose="02040502050405020303" pitchFamily="18" charset="0"/>
            </a:endParaRPr>
          </a:p>
          <a:p>
            <a:r>
              <a:rPr lang="en-GB" dirty="0">
                <a:latin typeface="Georgia" panose="02040502050405020303" pitchFamily="18" charset="0"/>
              </a:rPr>
              <a:t>The </a:t>
            </a:r>
            <a:r>
              <a:rPr lang="en-GB" u="sng" dirty="0">
                <a:latin typeface="Georgia" panose="02040502050405020303" pitchFamily="18" charset="0"/>
              </a:rPr>
              <a:t>keyBy API creates key-value pairs by applying a function on each data element</a:t>
            </a:r>
            <a:r>
              <a:rPr lang="en-GB" dirty="0">
                <a:latin typeface="Georgia" panose="02040502050405020303" pitchFamily="18" charset="0"/>
              </a:rPr>
              <a:t>. The function result becomes the key, and the original data element becomes the value in the pair.</a:t>
            </a:r>
          </a:p>
          <a:p>
            <a:pPr marL="0" indent="0">
              <a:buNone/>
            </a:pPr>
            <a:r>
              <a:rPr lang="en-GB" dirty="0" smtClean="0"/>
              <a:t>	</a:t>
            </a:r>
            <a:r>
              <a:rPr lang="en-GB" dirty="0" smtClean="0">
                <a:solidFill>
                  <a:srgbClr val="0070C0"/>
                </a:solidFill>
                <a:latin typeface="Georgia" panose="02040502050405020303" pitchFamily="18" charset="0"/>
              </a:rPr>
              <a:t>rddTwoNumList </a:t>
            </a:r>
            <a:r>
              <a:rPr lang="en-GB" dirty="0">
                <a:solidFill>
                  <a:srgbClr val="0070C0"/>
                </a:solidFill>
                <a:latin typeface="Georgia" panose="02040502050405020303" pitchFamily="18" charset="0"/>
              </a:rPr>
              <a:t>= sc.parallelize([(1,2,3),(7,8)])</a:t>
            </a:r>
            <a:br>
              <a:rPr lang="en-GB" dirty="0">
                <a:solidFill>
                  <a:srgbClr val="0070C0"/>
                </a:solidFill>
                <a:latin typeface="Georgia" panose="02040502050405020303" pitchFamily="18" charset="0"/>
              </a:rPr>
            </a:br>
            <a:r>
              <a:rPr lang="en-GB" dirty="0" smtClean="0">
                <a:solidFill>
                  <a:srgbClr val="0070C0"/>
                </a:solidFill>
                <a:latin typeface="Georgia" panose="02040502050405020303" pitchFamily="18" charset="0"/>
              </a:rPr>
              <a:t>	keyByRdd </a:t>
            </a:r>
            <a:r>
              <a:rPr lang="en-GB" dirty="0">
                <a:solidFill>
                  <a:srgbClr val="0070C0"/>
                </a:solidFill>
                <a:latin typeface="Georgia" panose="02040502050405020303" pitchFamily="18" charset="0"/>
              </a:rPr>
              <a:t>= rddTwoNumList.keyBy(len)</a:t>
            </a:r>
            <a:br>
              <a:rPr lang="en-GB" dirty="0">
                <a:solidFill>
                  <a:srgbClr val="0070C0"/>
                </a:solidFill>
                <a:latin typeface="Georgia" panose="02040502050405020303" pitchFamily="18" charset="0"/>
              </a:rPr>
            </a:br>
            <a:r>
              <a:rPr lang="en-GB" dirty="0" smtClean="0">
                <a:solidFill>
                  <a:srgbClr val="0070C0"/>
                </a:solidFill>
                <a:latin typeface="Georgia" panose="02040502050405020303" pitchFamily="18" charset="0"/>
              </a:rPr>
              <a:t>	keyByRdd.collect</a:t>
            </a:r>
            <a:r>
              <a:rPr lang="en-GB" dirty="0">
                <a:solidFill>
                  <a:srgbClr val="0070C0"/>
                </a:solidFill>
                <a:latin typeface="Georgia" panose="02040502050405020303" pitchFamily="18" charset="0"/>
              </a:rPr>
              <a:t>()</a:t>
            </a:r>
            <a:br>
              <a:rPr lang="en-GB" dirty="0">
                <a:solidFill>
                  <a:srgbClr val="0070C0"/>
                </a:solidFill>
                <a:latin typeface="Georgia" panose="02040502050405020303" pitchFamily="18" charset="0"/>
              </a:rPr>
            </a:br>
            <a:r>
              <a:rPr lang="en-GB" dirty="0" smtClean="0">
                <a:solidFill>
                  <a:srgbClr val="0070C0"/>
                </a:solidFill>
                <a:latin typeface="Georgia" panose="02040502050405020303" pitchFamily="18" charset="0"/>
              </a:rPr>
              <a:t>	[(</a:t>
            </a:r>
            <a:r>
              <a:rPr lang="en-GB" dirty="0">
                <a:solidFill>
                  <a:srgbClr val="0070C0"/>
                </a:solidFill>
                <a:latin typeface="Georgia" panose="02040502050405020303" pitchFamily="18" charset="0"/>
              </a:rPr>
              <a:t>3,(</a:t>
            </a:r>
            <a:r>
              <a:rPr lang="en-GB" dirty="0" smtClean="0">
                <a:solidFill>
                  <a:srgbClr val="0070C0"/>
                </a:solidFill>
                <a:latin typeface="Georgia" panose="02040502050405020303" pitchFamily="18" charset="0"/>
              </a:rPr>
              <a:t>1,2,3)),(</a:t>
            </a:r>
            <a:r>
              <a:rPr lang="en-GB" dirty="0">
                <a:solidFill>
                  <a:srgbClr val="0070C0"/>
                </a:solidFill>
                <a:latin typeface="Georgia" panose="02040502050405020303" pitchFamily="18" charset="0"/>
              </a:rPr>
              <a:t>2,(7,8</a:t>
            </a:r>
            <a:r>
              <a:rPr lang="en-GB" dirty="0" smtClean="0">
                <a:solidFill>
                  <a:srgbClr val="0070C0"/>
                </a:solidFill>
                <a:latin typeface="Georgia" panose="02040502050405020303" pitchFamily="18" charset="0"/>
              </a:rPr>
              <a:t>))]</a:t>
            </a:r>
          </a:p>
          <a:p>
            <a:pPr marL="0" indent="0">
              <a:buNone/>
            </a:pPr>
            <a:endParaRPr lang="en-GB" b="1" u="sng" dirty="0">
              <a:solidFill>
                <a:srgbClr val="0070C0"/>
              </a:solidFill>
              <a:latin typeface="Georgia" panose="02040502050405020303" pitchFamily="18" charset="0"/>
            </a:endParaRPr>
          </a:p>
          <a:p>
            <a:pPr marL="0" indent="0">
              <a:buNone/>
            </a:pPr>
            <a:r>
              <a:rPr lang="en-GB" dirty="0" smtClean="0">
                <a:solidFill>
                  <a:srgbClr val="0070C0"/>
                </a:solidFill>
                <a:latin typeface="Georgia" panose="02040502050405020303" pitchFamily="18" charset="0"/>
              </a:rPr>
              <a:t>	rddThreeWords </a:t>
            </a:r>
            <a:r>
              <a:rPr lang="en-GB" dirty="0">
                <a:solidFill>
                  <a:srgbClr val="0070C0"/>
                </a:solidFill>
                <a:latin typeface="Georgia" panose="02040502050405020303" pitchFamily="18" charset="0"/>
              </a:rPr>
              <a:t>= </a:t>
            </a:r>
            <a:r>
              <a:rPr lang="en-GB" dirty="0" smtClean="0">
                <a:solidFill>
                  <a:srgbClr val="0070C0"/>
                </a:solidFill>
                <a:latin typeface="Georgia" panose="02040502050405020303" pitchFamily="18" charset="0"/>
              </a:rPr>
              <a:t>	sc.parallelize</a:t>
            </a:r>
            <a:r>
              <a:rPr lang="en-GB" dirty="0">
                <a:solidFill>
                  <a:srgbClr val="0070C0"/>
                </a:solidFill>
                <a:latin typeface="Georgia" panose="02040502050405020303" pitchFamily="18" charset="0"/>
              </a:rPr>
              <a:t>(["cat","A","spoon"])</a:t>
            </a:r>
            <a:br>
              <a:rPr lang="en-GB" dirty="0">
                <a:solidFill>
                  <a:srgbClr val="0070C0"/>
                </a:solidFill>
                <a:latin typeface="Georgia" panose="02040502050405020303" pitchFamily="18" charset="0"/>
              </a:rPr>
            </a:br>
            <a:r>
              <a:rPr lang="en-GB" dirty="0" smtClean="0">
                <a:solidFill>
                  <a:srgbClr val="0070C0"/>
                </a:solidFill>
                <a:latin typeface="Georgia" panose="02040502050405020303" pitchFamily="18" charset="0"/>
              </a:rPr>
              <a:t>	keyByRdd2 </a:t>
            </a:r>
            <a:r>
              <a:rPr lang="en-GB" dirty="0">
                <a:solidFill>
                  <a:srgbClr val="0070C0"/>
                </a:solidFill>
                <a:latin typeface="Georgia" panose="02040502050405020303" pitchFamily="18" charset="0"/>
              </a:rPr>
              <a:t>= rddThreeWords.keyBy(len)</a:t>
            </a:r>
            <a:br>
              <a:rPr lang="en-GB" dirty="0">
                <a:solidFill>
                  <a:srgbClr val="0070C0"/>
                </a:solidFill>
                <a:latin typeface="Georgia" panose="02040502050405020303" pitchFamily="18" charset="0"/>
              </a:rPr>
            </a:br>
            <a:r>
              <a:rPr lang="en-GB" dirty="0" smtClean="0">
                <a:solidFill>
                  <a:srgbClr val="0070C0"/>
                </a:solidFill>
                <a:latin typeface="Georgia" panose="02040502050405020303" pitchFamily="18" charset="0"/>
              </a:rPr>
              <a:t>	keyByRdd2.collect</a:t>
            </a:r>
            <a:r>
              <a:rPr lang="en-GB" dirty="0">
                <a:solidFill>
                  <a:srgbClr val="0070C0"/>
                </a:solidFill>
                <a:latin typeface="Georgia" panose="02040502050405020303" pitchFamily="18" charset="0"/>
              </a:rPr>
              <a:t>()</a:t>
            </a:r>
            <a:br>
              <a:rPr lang="en-GB" dirty="0">
                <a:solidFill>
                  <a:srgbClr val="0070C0"/>
                </a:solidFill>
                <a:latin typeface="Georgia" panose="02040502050405020303" pitchFamily="18" charset="0"/>
              </a:rPr>
            </a:br>
            <a:r>
              <a:rPr lang="en-GB" dirty="0" smtClean="0">
                <a:solidFill>
                  <a:srgbClr val="0070C0"/>
                </a:solidFill>
                <a:latin typeface="Georgia" panose="02040502050405020303" pitchFamily="18" charset="0"/>
              </a:rPr>
              <a:t>	[(</a:t>
            </a:r>
            <a:r>
              <a:rPr lang="en-GB" dirty="0">
                <a:solidFill>
                  <a:srgbClr val="0070C0"/>
                </a:solidFill>
                <a:latin typeface="Georgia" panose="02040502050405020303" pitchFamily="18" charset="0"/>
              </a:rPr>
              <a:t>3,'cat'),(1,'A'),(5,'spoon')]</a:t>
            </a:r>
          </a:p>
        </p:txBody>
      </p:sp>
    </p:spTree>
    <p:extLst>
      <p:ext uri="{BB962C8B-B14F-4D97-AF65-F5344CB8AC3E}">
        <p14:creationId xmlns:p14="http://schemas.microsoft.com/office/powerpoint/2010/main" val="848695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188640"/>
            <a:ext cx="8964488" cy="6408712"/>
          </a:xfrm>
        </p:spPr>
        <p:txBody>
          <a:bodyPr>
            <a:normAutofit lnSpcReduction="10000"/>
          </a:bodyPr>
          <a:lstStyle/>
          <a:p>
            <a:pPr marL="0" indent="0">
              <a:buNone/>
            </a:pPr>
            <a:r>
              <a:rPr lang="en-GB" b="1" u="sng" dirty="0">
                <a:latin typeface="Georgia" panose="02040502050405020303" pitchFamily="18" charset="0"/>
              </a:rPr>
              <a:t>zipWithIndex()</a:t>
            </a:r>
          </a:p>
          <a:p>
            <a:r>
              <a:rPr lang="en-GB" u="sng" dirty="0">
                <a:latin typeface="Georgia" panose="02040502050405020303" pitchFamily="18" charset="0"/>
              </a:rPr>
              <a:t>The zipWithIndex function creates key-value pairs by assigning the index, or numerical position, of the element as the value, and the element itself as the key</a:t>
            </a:r>
            <a:r>
              <a:rPr lang="en-GB" dirty="0">
                <a:latin typeface="Georgia" panose="02040502050405020303" pitchFamily="18" charset="0"/>
              </a:rPr>
              <a:t>.</a:t>
            </a:r>
          </a:p>
          <a:p>
            <a:pPr marL="274320" lvl="1" indent="0">
              <a:buNone/>
            </a:pPr>
            <a:r>
              <a:rPr lang="en-GB" dirty="0" smtClean="0">
                <a:solidFill>
                  <a:srgbClr val="0070C0"/>
                </a:solidFill>
                <a:latin typeface="Georgia" panose="02040502050405020303" pitchFamily="18" charset="0"/>
              </a:rPr>
              <a:t>rddThreeWords </a:t>
            </a:r>
            <a:r>
              <a:rPr lang="en-GB" dirty="0">
                <a:solidFill>
                  <a:srgbClr val="0070C0"/>
                </a:solidFill>
                <a:latin typeface="Georgia" panose="02040502050405020303" pitchFamily="18" charset="0"/>
              </a:rPr>
              <a:t>= sc.parallelize(["cat","A","spoon"])</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zipWIRdd = rddThreeWords.zipWithIndex()</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zipWIRdd.collect()</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[('cat', 0), ('A', 1), ('spoon', 2</a:t>
            </a:r>
            <a:r>
              <a:rPr lang="en-GB" dirty="0" smtClean="0">
                <a:solidFill>
                  <a:srgbClr val="0070C0"/>
                </a:solidFill>
                <a:latin typeface="Georgia" panose="02040502050405020303" pitchFamily="18" charset="0"/>
              </a:rPr>
              <a:t>)]</a:t>
            </a:r>
          </a:p>
          <a:p>
            <a:pPr marL="0" indent="0">
              <a:buNone/>
            </a:pPr>
            <a:r>
              <a:rPr lang="en-GB" b="1" u="sng" dirty="0">
                <a:latin typeface="Georgia" panose="02040502050405020303" pitchFamily="18" charset="0"/>
              </a:rPr>
              <a:t>zip()</a:t>
            </a:r>
          </a:p>
          <a:p>
            <a:r>
              <a:rPr lang="en-GB" dirty="0">
                <a:latin typeface="Georgia" panose="02040502050405020303" pitchFamily="18" charset="0"/>
              </a:rPr>
              <a:t>The zip function </a:t>
            </a:r>
            <a:r>
              <a:rPr lang="en-GB" u="sng" dirty="0">
                <a:latin typeface="Georgia" panose="02040502050405020303" pitchFamily="18" charset="0"/>
              </a:rPr>
              <a:t>creates key-value pairs by taking elements from one RDD as the key and elements of another RDD as the value</a:t>
            </a:r>
            <a:r>
              <a:rPr lang="en-GB" dirty="0">
                <a:latin typeface="Georgia" panose="02040502050405020303" pitchFamily="18" charset="0"/>
              </a:rPr>
              <a:t>. It has the following syntax:</a:t>
            </a:r>
          </a:p>
          <a:p>
            <a:pPr marL="274320" lvl="1" indent="0">
              <a:buNone/>
            </a:pPr>
            <a:r>
              <a:rPr lang="en-GB" dirty="0">
                <a:solidFill>
                  <a:srgbClr val="0070C0"/>
                </a:solidFill>
                <a:latin typeface="Georgia" panose="02040502050405020303" pitchFamily="18" charset="0"/>
              </a:rPr>
              <a:t>rddThreeWords = sc.parallelize(["cat", "A", "spoon"])</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rddThreeNums = sc.parallelize([11, 241, 37])</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zipRdd = rddThreeWords.zip(rddThreeNums)</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zipRdd.collect()</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[('cat', 11), ('A', 241), ('spoon', 37)]</a:t>
            </a:r>
          </a:p>
        </p:txBody>
      </p:sp>
    </p:spTree>
    <p:extLst>
      <p:ext uri="{BB962C8B-B14F-4D97-AF65-F5344CB8AC3E}">
        <p14:creationId xmlns:p14="http://schemas.microsoft.com/office/powerpoint/2010/main" val="28222903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8784976" cy="6408712"/>
          </a:xfrm>
        </p:spPr>
        <p:txBody>
          <a:bodyPr>
            <a:normAutofit fontScale="85000" lnSpcReduction="20000"/>
          </a:bodyPr>
          <a:lstStyle/>
          <a:p>
            <a:pPr marL="0" indent="0">
              <a:buNone/>
            </a:pPr>
            <a:r>
              <a:rPr lang="en-GB" b="1" u="sng" dirty="0">
                <a:latin typeface="Georgia" panose="02040502050405020303" pitchFamily="18" charset="0"/>
              </a:rPr>
              <a:t>mapValues()</a:t>
            </a:r>
          </a:p>
          <a:p>
            <a:r>
              <a:rPr lang="en-GB" dirty="0">
                <a:latin typeface="Georgia" panose="02040502050405020303" pitchFamily="18" charset="0"/>
              </a:rPr>
              <a:t>The </a:t>
            </a:r>
            <a:r>
              <a:rPr lang="en-GB" u="sng" dirty="0">
                <a:latin typeface="Georgia" panose="02040502050405020303" pitchFamily="18" charset="0"/>
              </a:rPr>
              <a:t>mapValues function performs a defined operation on the values in a Pair RDD while leaving the keys unchanged.</a:t>
            </a:r>
            <a:r>
              <a:rPr lang="en-GB" dirty="0">
                <a:latin typeface="Georgia" panose="02040502050405020303" pitchFamily="18" charset="0"/>
              </a:rPr>
              <a:t> For example:</a:t>
            </a:r>
          </a:p>
          <a:p>
            <a:pPr marL="274320" lvl="1" indent="0">
              <a:buNone/>
            </a:pPr>
            <a:endParaRPr lang="en-GB" dirty="0" smtClean="0">
              <a:solidFill>
                <a:srgbClr val="0070C0"/>
              </a:solidFill>
              <a:latin typeface="Georgia" panose="02040502050405020303" pitchFamily="18" charset="0"/>
            </a:endParaRPr>
          </a:p>
          <a:p>
            <a:pPr marL="274320" lvl="1" indent="0">
              <a:buNone/>
            </a:pPr>
            <a:r>
              <a:rPr lang="en-GB" dirty="0" smtClean="0">
                <a:solidFill>
                  <a:srgbClr val="0070C0"/>
                </a:solidFill>
                <a:latin typeface="Georgia" panose="02040502050405020303" pitchFamily="18" charset="0"/>
              </a:rPr>
              <a:t>zipWIRdd </a:t>
            </a:r>
            <a:r>
              <a:rPr lang="en-GB" dirty="0">
                <a:solidFill>
                  <a:srgbClr val="0070C0"/>
                </a:solidFill>
                <a:latin typeface="Georgia" panose="02040502050405020303" pitchFamily="18" charset="0"/>
              </a:rPr>
              <a:t>= sc.parallelize([("cat", 0), ("A", 1), ("spoon", 2)])</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rddMapVals = zipWIRdd.mapValues(lambda val: val + 1)</a:t>
            </a:r>
            <a:br>
              <a:rPr lang="en-GB" dirty="0">
                <a:solidFill>
                  <a:srgbClr val="0070C0"/>
                </a:solidFill>
                <a:latin typeface="Georgia" panose="02040502050405020303" pitchFamily="18" charset="0"/>
              </a:rPr>
            </a:br>
            <a:endParaRPr lang="en-GB" dirty="0" smtClean="0">
              <a:solidFill>
                <a:srgbClr val="0070C0"/>
              </a:solidFill>
              <a:latin typeface="Georgia" panose="02040502050405020303" pitchFamily="18" charset="0"/>
            </a:endParaRPr>
          </a:p>
          <a:p>
            <a:pPr marL="274320" lvl="1" indent="0">
              <a:buNone/>
            </a:pPr>
            <a:r>
              <a:rPr lang="en-GB" dirty="0" smtClean="0">
                <a:solidFill>
                  <a:srgbClr val="0070C0"/>
                </a:solidFill>
                <a:latin typeface="Georgia" panose="02040502050405020303" pitchFamily="18" charset="0"/>
              </a:rPr>
              <a:t>rddMapVals.collect</a:t>
            </a:r>
            <a:r>
              <a:rPr lang="en-GB" dirty="0">
                <a:solidFill>
                  <a:srgbClr val="0070C0"/>
                </a:solidFill>
                <a:latin typeface="Georgia" panose="02040502050405020303" pitchFamily="18" charset="0"/>
              </a:rPr>
              <a:t>()</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[('cat', 1), ('A', 2), ('spoon', 3</a:t>
            </a:r>
            <a:r>
              <a:rPr lang="en-GB" dirty="0" smtClean="0">
                <a:solidFill>
                  <a:srgbClr val="0070C0"/>
                </a:solidFill>
                <a:latin typeface="Georgia" panose="02040502050405020303" pitchFamily="18" charset="0"/>
              </a:rPr>
              <a:t>)]</a:t>
            </a:r>
          </a:p>
          <a:p>
            <a:pPr marL="274320" lvl="1" indent="0">
              <a:buNone/>
            </a:pPr>
            <a:endParaRPr lang="en-GB" dirty="0" smtClean="0">
              <a:solidFill>
                <a:srgbClr val="0070C0"/>
              </a:solidFill>
              <a:latin typeface="Georgia" panose="02040502050405020303" pitchFamily="18" charset="0"/>
            </a:endParaRPr>
          </a:p>
          <a:p>
            <a:pPr marL="274320" lvl="1" indent="0">
              <a:buNone/>
            </a:pPr>
            <a:r>
              <a:rPr lang="en-GB" dirty="0" smtClean="0">
                <a:solidFill>
                  <a:srgbClr val="0070C0"/>
                </a:solidFill>
                <a:latin typeface="Georgia" panose="02040502050405020303" pitchFamily="18" charset="0"/>
              </a:rPr>
              <a:t>rddMapVals.keys</a:t>
            </a:r>
            <a:r>
              <a:rPr lang="en-GB" dirty="0">
                <a:solidFill>
                  <a:srgbClr val="0070C0"/>
                </a:solidFill>
                <a:latin typeface="Georgia" panose="02040502050405020303" pitchFamily="18" charset="0"/>
              </a:rPr>
              <a:t>().collect() </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['cat', 'A', 'spoon']</a:t>
            </a:r>
          </a:p>
          <a:p>
            <a:pPr marL="274320" lvl="1" indent="0">
              <a:buNone/>
            </a:pPr>
            <a:endParaRPr lang="en-GB" dirty="0" smtClean="0">
              <a:solidFill>
                <a:srgbClr val="0070C0"/>
              </a:solidFill>
              <a:latin typeface="Georgia" panose="02040502050405020303" pitchFamily="18" charset="0"/>
            </a:endParaRPr>
          </a:p>
          <a:p>
            <a:pPr marL="274320" lvl="1" indent="0">
              <a:buNone/>
            </a:pPr>
            <a:r>
              <a:rPr lang="en-GB" dirty="0" smtClean="0">
                <a:solidFill>
                  <a:srgbClr val="0070C0"/>
                </a:solidFill>
                <a:latin typeface="Georgia" panose="02040502050405020303" pitchFamily="18" charset="0"/>
              </a:rPr>
              <a:t>rddMapVals.values</a:t>
            </a:r>
            <a:r>
              <a:rPr lang="en-GB" dirty="0">
                <a:solidFill>
                  <a:srgbClr val="0070C0"/>
                </a:solidFill>
                <a:latin typeface="Georgia" panose="02040502050405020303" pitchFamily="18" charset="0"/>
              </a:rPr>
              <a:t>().collect() </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[1, 2, 3]</a:t>
            </a:r>
          </a:p>
          <a:p>
            <a:pPr marL="274320" lvl="1" indent="0">
              <a:buNone/>
            </a:pPr>
            <a:endParaRPr lang="en-GB" dirty="0" smtClean="0">
              <a:solidFill>
                <a:srgbClr val="0070C0"/>
              </a:solidFill>
              <a:latin typeface="Georgia" panose="02040502050405020303" pitchFamily="18" charset="0"/>
            </a:endParaRPr>
          </a:p>
          <a:p>
            <a:pPr marL="274320" lvl="1" indent="0">
              <a:buNone/>
            </a:pPr>
            <a:r>
              <a:rPr lang="en-GB" dirty="0" smtClean="0">
                <a:solidFill>
                  <a:srgbClr val="0070C0"/>
                </a:solidFill>
                <a:latin typeface="Georgia" panose="02040502050405020303" pitchFamily="18" charset="0"/>
              </a:rPr>
              <a:t>rddMapVals.sortByKey</a:t>
            </a:r>
            <a:r>
              <a:rPr lang="en-GB" dirty="0">
                <a:solidFill>
                  <a:srgbClr val="0070C0"/>
                </a:solidFill>
                <a:latin typeface="Georgia" panose="02040502050405020303" pitchFamily="18" charset="0"/>
              </a:rPr>
              <a:t>().collect() </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[('A', 2), ('cat', 1), ('spoon', 3</a:t>
            </a:r>
            <a:r>
              <a:rPr lang="en-GB" dirty="0" smtClean="0">
                <a:solidFill>
                  <a:srgbClr val="0070C0"/>
                </a:solidFill>
                <a:latin typeface="Georgia" panose="02040502050405020303" pitchFamily="18" charset="0"/>
              </a:rPr>
              <a:t>)]</a:t>
            </a:r>
          </a:p>
          <a:p>
            <a:pPr marL="274320" lvl="1" indent="0">
              <a:buNone/>
            </a:pPr>
            <a:endParaRPr lang="en-GB" dirty="0" smtClean="0">
              <a:solidFill>
                <a:srgbClr val="0070C0"/>
              </a:solidFill>
              <a:latin typeface="Georgia" panose="02040502050405020303" pitchFamily="18" charset="0"/>
            </a:endParaRPr>
          </a:p>
          <a:p>
            <a:pPr marL="274320" lvl="1" indent="-274320">
              <a:spcBef>
                <a:spcPts val="580"/>
              </a:spcBef>
              <a:buClr>
                <a:schemeClr val="accent1"/>
              </a:buClr>
            </a:pPr>
            <a:r>
              <a:rPr lang="en-GB" b="1" dirty="0"/>
              <a:t>NOTE:</a:t>
            </a:r>
            <a:r>
              <a:rPr lang="en-GB" dirty="0"/>
              <a:t> </a:t>
            </a:r>
            <a:r>
              <a:rPr lang="en-GB" sz="2600" u="sng" dirty="0">
                <a:latin typeface="Georgia" panose="02040502050405020303" pitchFamily="18" charset="0"/>
              </a:rPr>
              <a:t>Without creating a PairRDD prior to using these functions, they will not work as expected.</a:t>
            </a:r>
          </a:p>
          <a:p>
            <a:pPr marL="274320" lvl="1" indent="0">
              <a:buNone/>
            </a:pPr>
            <a:endParaRPr lang="en-GB" dirty="0">
              <a:solidFill>
                <a:srgbClr val="0070C0"/>
              </a:solidFill>
              <a:latin typeface="Georgia" panose="02040502050405020303" pitchFamily="18" charset="0"/>
            </a:endParaRPr>
          </a:p>
        </p:txBody>
      </p:sp>
    </p:spTree>
    <p:extLst>
      <p:ext uri="{BB962C8B-B14F-4D97-AF65-F5344CB8AC3E}">
        <p14:creationId xmlns:p14="http://schemas.microsoft.com/office/powerpoint/2010/main" val="6136874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068960"/>
            <a:ext cx="7488832" cy="720080"/>
          </a:xfrm>
        </p:spPr>
        <p:txBody>
          <a:bodyPr>
            <a:noAutofit/>
          </a:bodyPr>
          <a:lstStyle/>
          <a:p>
            <a:r>
              <a:rPr lang="en-GB" b="1" dirty="0" smtClean="0">
                <a:solidFill>
                  <a:srgbClr val="0070C0"/>
                </a:solidFill>
                <a:latin typeface="Georgia" panose="02040502050405020303" pitchFamily="18" charset="0"/>
              </a:rPr>
              <a:t>       </a:t>
            </a:r>
            <a:r>
              <a:rPr lang="en-GB" b="1" u="sng" dirty="0" smtClean="0">
                <a:solidFill>
                  <a:srgbClr val="0070C0"/>
                </a:solidFill>
                <a:latin typeface="Georgia" panose="02040502050405020303" pitchFamily="18" charset="0"/>
              </a:rPr>
              <a:t>Pair </a:t>
            </a:r>
            <a:r>
              <a:rPr lang="en-GB" b="1" u="sng" dirty="0">
                <a:solidFill>
                  <a:srgbClr val="0070C0"/>
                </a:solidFill>
                <a:latin typeface="Georgia" panose="02040502050405020303" pitchFamily="18" charset="0"/>
              </a:rPr>
              <a:t>RDD Operations</a:t>
            </a:r>
            <a:endParaRPr lang="en-GB" u="sng" dirty="0">
              <a:solidFill>
                <a:srgbClr val="0070C0"/>
              </a:solidFill>
              <a:latin typeface="Georgia" panose="02040502050405020303" pitchFamily="18" charset="0"/>
            </a:endParaRPr>
          </a:p>
        </p:txBody>
      </p:sp>
    </p:spTree>
    <p:extLst>
      <p:ext uri="{BB962C8B-B14F-4D97-AF65-F5344CB8AC3E}">
        <p14:creationId xmlns:p14="http://schemas.microsoft.com/office/powerpoint/2010/main" val="14795668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8856984" cy="6480720"/>
          </a:xfrm>
        </p:spPr>
        <p:txBody>
          <a:bodyPr>
            <a:normAutofit fontScale="62500" lnSpcReduction="20000"/>
          </a:bodyPr>
          <a:lstStyle/>
          <a:p>
            <a:pPr marL="0" indent="0">
              <a:buNone/>
            </a:pPr>
            <a:r>
              <a:rPr lang="en-GB" sz="4000" b="1" u="sng" dirty="0">
                <a:latin typeface="Georgia" panose="02040502050405020303" pitchFamily="18" charset="0"/>
              </a:rPr>
              <a:t>Reorder Key-Value Pairs using map</a:t>
            </a:r>
            <a:r>
              <a:rPr lang="en-GB" sz="4000" b="1" u="sng" dirty="0" smtClean="0">
                <a:latin typeface="Georgia" panose="02040502050405020303" pitchFamily="18" charset="0"/>
              </a:rPr>
              <a:t>() :- </a:t>
            </a:r>
          </a:p>
          <a:p>
            <a:pPr marL="0" indent="0">
              <a:buNone/>
            </a:pPr>
            <a:endParaRPr lang="en-GB" b="1" u="sng" dirty="0">
              <a:latin typeface="Georgia" panose="02040502050405020303" pitchFamily="18" charset="0"/>
            </a:endParaRPr>
          </a:p>
          <a:p>
            <a:r>
              <a:rPr lang="en-GB" sz="4000" dirty="0">
                <a:latin typeface="Georgia" panose="02040502050405020303" pitchFamily="18" charset="0"/>
              </a:rPr>
              <a:t>To reorder the placement of elements in key-value pairs, you can </a:t>
            </a:r>
            <a:r>
              <a:rPr lang="en-GB" sz="4000" u="sng" dirty="0">
                <a:latin typeface="Georgia" panose="02040502050405020303" pitchFamily="18" charset="0"/>
              </a:rPr>
              <a:t>use pattern matching available via the map function. </a:t>
            </a:r>
          </a:p>
          <a:p>
            <a:r>
              <a:rPr lang="en-GB" sz="4000" dirty="0">
                <a:latin typeface="Georgia" panose="02040502050405020303" pitchFamily="18" charset="0"/>
              </a:rPr>
              <a:t>The example below demonstrates how to take a simple Pair RDD and </a:t>
            </a:r>
            <a:r>
              <a:rPr lang="en-GB" sz="4000" u="sng" dirty="0">
                <a:latin typeface="Georgia" panose="02040502050405020303" pitchFamily="18" charset="0"/>
              </a:rPr>
              <a:t>switch the order such that the key is now the value, and the value becomes the key</a:t>
            </a:r>
            <a:r>
              <a:rPr lang="en-GB" sz="4000" dirty="0">
                <a:latin typeface="Georgia" panose="02040502050405020303" pitchFamily="18" charset="0"/>
              </a:rPr>
              <a:t>:</a:t>
            </a:r>
          </a:p>
          <a:p>
            <a:endParaRPr lang="en-GB" dirty="0" smtClean="0"/>
          </a:p>
          <a:p>
            <a:pPr marL="0" indent="0">
              <a:buNone/>
            </a:pPr>
            <a:r>
              <a:rPr lang="en-GB" dirty="0">
                <a:solidFill>
                  <a:srgbClr val="0070C0"/>
                </a:solidFill>
                <a:latin typeface="Georgia" panose="02040502050405020303" pitchFamily="18" charset="0"/>
              </a:rPr>
              <a:t>zipWIRdd = sc.parallelize([("cat", 0), ("A", 1), ("spoon", 2)])</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rddReorder = zipWIRdd.map(lambda (key, value): (value, key))</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rddReorder.collect()</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[(0, 'cat'), (1, 'A'), (2, 'spoon</a:t>
            </a:r>
            <a:r>
              <a:rPr lang="en-GB" dirty="0" smtClean="0">
                <a:solidFill>
                  <a:srgbClr val="0070C0"/>
                </a:solidFill>
                <a:latin typeface="Georgia" panose="02040502050405020303" pitchFamily="18" charset="0"/>
              </a:rPr>
              <a:t>')]</a:t>
            </a:r>
          </a:p>
          <a:p>
            <a:pPr marL="0" indent="0">
              <a:buNone/>
            </a:pPr>
            <a:endParaRPr lang="en-GB" dirty="0">
              <a:solidFill>
                <a:srgbClr val="0070C0"/>
              </a:solidFill>
              <a:latin typeface="Georgia" panose="02040502050405020303" pitchFamily="18" charset="0"/>
            </a:endParaRPr>
          </a:p>
          <a:p>
            <a:pPr marL="0" indent="0">
              <a:buNone/>
            </a:pPr>
            <a:r>
              <a:rPr lang="en-GB" dirty="0">
                <a:solidFill>
                  <a:srgbClr val="0070C0"/>
                </a:solidFill>
                <a:latin typeface="Georgia" panose="02040502050405020303" pitchFamily="18" charset="0"/>
              </a:rPr>
              <a:t>rddKeyTwoVal = sc.parallelize([("cat", (0,1)), ("spoon", (2,3))])</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rddK2VReorder = rddKeyTwoVal.map(lambda (key, (val1, val2)) : ((key, val1) , val2))</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rddK2VReorder.collect()</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[(('cat', 0), 1), (('spoon', 2), 3</a:t>
            </a:r>
            <a:r>
              <a:rPr lang="en-GB" dirty="0" smtClean="0">
                <a:solidFill>
                  <a:srgbClr val="0070C0"/>
                </a:solidFill>
                <a:latin typeface="Georgia" panose="02040502050405020303" pitchFamily="18" charset="0"/>
              </a:rPr>
              <a:t>)]</a:t>
            </a:r>
            <a:endParaRPr lang="en-GB" dirty="0">
              <a:solidFill>
                <a:srgbClr val="0070C0"/>
              </a:solidFill>
              <a:latin typeface="Georgia" panose="02040502050405020303" pitchFamily="18" charset="0"/>
            </a:endParaRPr>
          </a:p>
          <a:p>
            <a:pPr marL="0" indent="0">
              <a:buNone/>
            </a:pPr>
            <a:endParaRPr lang="en-GB" dirty="0">
              <a:solidFill>
                <a:srgbClr val="0070C0"/>
              </a:solidFill>
            </a:endParaRPr>
          </a:p>
          <a:p>
            <a:r>
              <a:rPr lang="en-GB" sz="4000" dirty="0">
                <a:latin typeface="Georgia" panose="02040502050405020303" pitchFamily="18" charset="0"/>
              </a:rPr>
              <a:t>This can be useful when you want to use a function that is designed to work on a key (for example, the sortByKey function), but have it applied to a value instead. </a:t>
            </a:r>
          </a:p>
        </p:txBody>
      </p:sp>
    </p:spTree>
    <p:extLst>
      <p:ext uri="{BB962C8B-B14F-4D97-AF65-F5344CB8AC3E}">
        <p14:creationId xmlns:p14="http://schemas.microsoft.com/office/powerpoint/2010/main" val="3507642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856984" cy="6480720"/>
          </a:xfrm>
        </p:spPr>
        <p:txBody>
          <a:bodyPr/>
          <a:lstStyle/>
          <a:p>
            <a:pPr marL="0" indent="0">
              <a:buNone/>
            </a:pPr>
            <a:r>
              <a:rPr lang="en-GB" sz="2800" b="1" u="sng" dirty="0">
                <a:latin typeface="Georgia" panose="02040502050405020303" pitchFamily="18" charset="0"/>
              </a:rPr>
              <a:t>keys(), values(), and sortByKey</a:t>
            </a:r>
            <a:r>
              <a:rPr lang="en-GB" sz="2800" b="1" u="sng" dirty="0" smtClean="0">
                <a:latin typeface="Georgia" panose="02040502050405020303" pitchFamily="18" charset="0"/>
              </a:rPr>
              <a:t>() :-</a:t>
            </a:r>
            <a:endParaRPr lang="en-GB" sz="2800" b="1" u="sng" dirty="0">
              <a:latin typeface="Georgia" panose="02040502050405020303" pitchFamily="18" charset="0"/>
            </a:endParaRPr>
          </a:p>
          <a:p>
            <a:r>
              <a:rPr lang="en-GB" dirty="0">
                <a:latin typeface="Georgia" panose="02040502050405020303" pitchFamily="18" charset="0"/>
              </a:rPr>
              <a:t>Some common functions to call when working with Pair RDDs include </a:t>
            </a:r>
            <a:r>
              <a:rPr lang="en-GB" u="sng" dirty="0">
                <a:latin typeface="Georgia" panose="02040502050405020303" pitchFamily="18" charset="0"/>
              </a:rPr>
              <a:t>keys(), values(), and sortByKey(). </a:t>
            </a:r>
            <a:endParaRPr lang="en-GB" u="sng" dirty="0" smtClean="0">
              <a:latin typeface="Georgia" panose="02040502050405020303" pitchFamily="18" charset="0"/>
            </a:endParaRPr>
          </a:p>
          <a:p>
            <a:r>
              <a:rPr lang="en-GB" dirty="0" smtClean="0">
                <a:latin typeface="Georgia" panose="02040502050405020303" pitchFamily="18" charset="0"/>
              </a:rPr>
              <a:t>We </a:t>
            </a:r>
            <a:r>
              <a:rPr lang="en-GB" dirty="0">
                <a:latin typeface="Georgia" panose="02040502050405020303" pitchFamily="18" charset="0"/>
              </a:rPr>
              <a:t>will explore them using the rddMapVals Pair RDD we created in the previous example</a:t>
            </a:r>
            <a:r>
              <a:rPr lang="en-GB" dirty="0" smtClean="0">
                <a:latin typeface="Georgia" panose="02040502050405020303" pitchFamily="18" charset="0"/>
              </a:rPr>
              <a:t>:</a:t>
            </a:r>
          </a:p>
          <a:p>
            <a:pPr marL="0" indent="0">
              <a:buNone/>
            </a:pPr>
            <a:r>
              <a:rPr lang="en-GB" sz="2400" dirty="0" smtClean="0">
                <a:solidFill>
                  <a:srgbClr val="0070C0"/>
                </a:solidFill>
                <a:latin typeface="Georgia" panose="02040502050405020303" pitchFamily="18" charset="0"/>
              </a:rPr>
              <a:t>zipWIRdd </a:t>
            </a:r>
            <a:r>
              <a:rPr lang="en-GB" sz="2400" dirty="0">
                <a:solidFill>
                  <a:srgbClr val="0070C0"/>
                </a:solidFill>
                <a:latin typeface="Georgia" panose="02040502050405020303" pitchFamily="18" charset="0"/>
              </a:rPr>
              <a:t>= sc.parallelize([("cat", 0), ("A", 1), ("spoon", 2)])</a:t>
            </a:r>
            <a:br>
              <a:rPr lang="en-GB" sz="2400" dirty="0">
                <a:solidFill>
                  <a:srgbClr val="0070C0"/>
                </a:solidFill>
                <a:latin typeface="Georgia" panose="02040502050405020303" pitchFamily="18" charset="0"/>
              </a:rPr>
            </a:br>
            <a:r>
              <a:rPr lang="en-GB" sz="2400" dirty="0">
                <a:solidFill>
                  <a:srgbClr val="0070C0"/>
                </a:solidFill>
                <a:latin typeface="Georgia" panose="02040502050405020303" pitchFamily="18" charset="0"/>
              </a:rPr>
              <a:t>rddMapVals = zipWIRdd.mapValues(lambda val: val + 1)</a:t>
            </a:r>
            <a:br>
              <a:rPr lang="en-GB" sz="2400" dirty="0">
                <a:solidFill>
                  <a:srgbClr val="0070C0"/>
                </a:solidFill>
                <a:latin typeface="Georgia" panose="02040502050405020303" pitchFamily="18" charset="0"/>
              </a:rPr>
            </a:br>
            <a:r>
              <a:rPr lang="en-GB" sz="2400" dirty="0" smtClean="0">
                <a:solidFill>
                  <a:srgbClr val="0070C0"/>
                </a:solidFill>
                <a:latin typeface="Georgia" panose="02040502050405020303" pitchFamily="18" charset="0"/>
              </a:rPr>
              <a:t>rddMapVals.collect</a:t>
            </a:r>
            <a:r>
              <a:rPr lang="en-GB" sz="2400" dirty="0">
                <a:solidFill>
                  <a:srgbClr val="0070C0"/>
                </a:solidFill>
                <a:latin typeface="Georgia" panose="02040502050405020303" pitchFamily="18" charset="0"/>
              </a:rPr>
              <a:t>()</a:t>
            </a:r>
            <a:br>
              <a:rPr lang="en-GB" sz="2400" dirty="0">
                <a:solidFill>
                  <a:srgbClr val="0070C0"/>
                </a:solidFill>
                <a:latin typeface="Georgia" panose="02040502050405020303" pitchFamily="18" charset="0"/>
              </a:rPr>
            </a:br>
            <a:r>
              <a:rPr lang="en-GB" sz="2400" dirty="0">
                <a:solidFill>
                  <a:srgbClr val="0070C0"/>
                </a:solidFill>
                <a:latin typeface="Georgia" panose="02040502050405020303" pitchFamily="18" charset="0"/>
              </a:rPr>
              <a:t>[('cat', 1), ('A', 2), ('spoon', 3)]</a:t>
            </a:r>
          </a:p>
          <a:p>
            <a:r>
              <a:rPr lang="en-GB" dirty="0">
                <a:latin typeface="Georgia" panose="02040502050405020303" pitchFamily="18" charset="0"/>
              </a:rPr>
              <a:t>keys() - returns a list of just the keys in the RDD without any values. </a:t>
            </a:r>
            <a:endParaRPr lang="en-GB" dirty="0" smtClean="0">
              <a:latin typeface="Georgia" panose="02040502050405020303" pitchFamily="18" charset="0"/>
            </a:endParaRPr>
          </a:p>
          <a:p>
            <a:r>
              <a:rPr lang="en-GB" u="sng" dirty="0">
                <a:latin typeface="Georgia" panose="02040502050405020303" pitchFamily="18" charset="0"/>
              </a:rPr>
              <a:t>sortByKey(ascending=False)</a:t>
            </a:r>
            <a:r>
              <a:rPr lang="en-GB" dirty="0">
                <a:latin typeface="Georgia" panose="02040502050405020303" pitchFamily="18" charset="0"/>
              </a:rPr>
              <a:t> - sorts the RDD </a:t>
            </a:r>
            <a:r>
              <a:rPr lang="en-GB" u="sng" dirty="0">
                <a:latin typeface="Georgia" panose="02040502050405020303" pitchFamily="18" charset="0"/>
              </a:rPr>
              <a:t>alphanumerically by key</a:t>
            </a:r>
            <a:r>
              <a:rPr lang="en-GB" dirty="0">
                <a:latin typeface="Georgia" panose="02040502050405020303" pitchFamily="18" charset="0"/>
              </a:rPr>
              <a:t>. By default, </a:t>
            </a:r>
            <a:r>
              <a:rPr lang="en-GB" u="sng" dirty="0">
                <a:latin typeface="Georgia" panose="02040502050405020303" pitchFamily="18" charset="0"/>
              </a:rPr>
              <a:t>will sort from smallest to largest value</a:t>
            </a:r>
            <a:r>
              <a:rPr lang="en-GB" dirty="0">
                <a:latin typeface="Georgia" panose="02040502050405020303" pitchFamily="18" charset="0"/>
              </a:rPr>
              <a:t> (ascending=True). If ascending </a:t>
            </a:r>
            <a:r>
              <a:rPr lang="en-GB" u="sng" dirty="0">
                <a:latin typeface="Georgia" panose="02040502050405020303" pitchFamily="18" charset="0"/>
              </a:rPr>
              <a:t>is explicitly set to False, it orders from largest to smallest. </a:t>
            </a:r>
          </a:p>
          <a:p>
            <a:endParaRPr lang="en-GB" u="sng" dirty="0">
              <a:latin typeface="Georgia" panose="02040502050405020303" pitchFamily="18" charset="0"/>
            </a:endParaRPr>
          </a:p>
          <a:p>
            <a:endParaRPr lang="en-GB" dirty="0">
              <a:latin typeface="Georgia" panose="02040502050405020303" pitchFamily="18" charset="0"/>
            </a:endParaRPr>
          </a:p>
          <a:p>
            <a:endParaRPr lang="en-GB" dirty="0"/>
          </a:p>
        </p:txBody>
      </p:sp>
    </p:spTree>
    <p:extLst>
      <p:ext uri="{BB962C8B-B14F-4D97-AF65-F5344CB8AC3E}">
        <p14:creationId xmlns:p14="http://schemas.microsoft.com/office/powerpoint/2010/main" val="25925872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784976" cy="6624736"/>
          </a:xfrm>
        </p:spPr>
        <p:txBody>
          <a:bodyPr>
            <a:normAutofit fontScale="25000" lnSpcReduction="20000"/>
          </a:bodyPr>
          <a:lstStyle/>
          <a:p>
            <a:pPr marL="0" indent="0">
              <a:buNone/>
            </a:pPr>
            <a:r>
              <a:rPr lang="en-GB" sz="9600" b="1" u="sng" dirty="0">
                <a:latin typeface="Georgia" panose="02040502050405020303" pitchFamily="18" charset="0"/>
              </a:rPr>
              <a:t>lookup(), countByKey(), and collectAsMap</a:t>
            </a:r>
            <a:r>
              <a:rPr lang="en-GB" sz="9600" b="1" u="sng" dirty="0" smtClean="0">
                <a:latin typeface="Georgia" panose="02040502050405020303" pitchFamily="18" charset="0"/>
              </a:rPr>
              <a:t>() :- </a:t>
            </a:r>
          </a:p>
          <a:p>
            <a:pPr marL="0" indent="0">
              <a:buNone/>
            </a:pPr>
            <a:r>
              <a:rPr lang="en-GB" sz="7400" dirty="0" smtClean="0">
                <a:latin typeface="Georgia" panose="02040502050405020303" pitchFamily="18" charset="0"/>
              </a:rPr>
              <a:t>There </a:t>
            </a:r>
            <a:r>
              <a:rPr lang="en-GB" sz="7400" dirty="0">
                <a:latin typeface="Georgia" panose="02040502050405020303" pitchFamily="18" charset="0"/>
              </a:rPr>
              <a:t>are many other functions available for Pair RDD transformations and actions. We will go back to the keyByRdd example created earlier to discuss </a:t>
            </a:r>
            <a:r>
              <a:rPr lang="en-GB" sz="7400" b="1" u="sng" dirty="0">
                <a:latin typeface="Georgia" panose="02040502050405020303" pitchFamily="18" charset="0"/>
              </a:rPr>
              <a:t>lookup(), countByKey(), and </a:t>
            </a:r>
            <a:r>
              <a:rPr lang="en-GB" sz="7400" b="1" u="sng" dirty="0" smtClean="0">
                <a:latin typeface="Georgia" panose="02040502050405020303" pitchFamily="18" charset="0"/>
              </a:rPr>
              <a:t>collectAsMap</a:t>
            </a:r>
            <a:endParaRPr lang="en-GB" sz="6200" dirty="0" smtClean="0">
              <a:solidFill>
                <a:srgbClr val="0070C0"/>
              </a:solidFill>
              <a:latin typeface="Georgia" panose="02040502050405020303" pitchFamily="18" charset="0"/>
            </a:endParaRPr>
          </a:p>
          <a:p>
            <a:pPr marL="0" indent="0">
              <a:buNone/>
            </a:pPr>
            <a:endParaRPr lang="en-GB" sz="8000" dirty="0" smtClean="0">
              <a:solidFill>
                <a:srgbClr val="0070C0"/>
              </a:solidFill>
              <a:latin typeface="Georgia" panose="02040502050405020303" pitchFamily="18" charset="0"/>
            </a:endParaRPr>
          </a:p>
          <a:p>
            <a:pPr marL="0" indent="0">
              <a:buNone/>
            </a:pPr>
            <a:r>
              <a:rPr lang="en-GB" sz="8000" dirty="0" smtClean="0">
                <a:solidFill>
                  <a:srgbClr val="0070C0"/>
                </a:solidFill>
                <a:latin typeface="Georgia" panose="02040502050405020303" pitchFamily="18" charset="0"/>
              </a:rPr>
              <a:t>rddTwoNumList </a:t>
            </a:r>
            <a:r>
              <a:rPr lang="en-GB" sz="8000" dirty="0">
                <a:solidFill>
                  <a:srgbClr val="0070C0"/>
                </a:solidFill>
                <a:latin typeface="Georgia" panose="02040502050405020303" pitchFamily="18" charset="0"/>
              </a:rPr>
              <a:t>= sc.parallelize([(1,2,3),(7,8)])</a:t>
            </a:r>
            <a:br>
              <a:rPr lang="en-GB" sz="8000" dirty="0">
                <a:solidFill>
                  <a:srgbClr val="0070C0"/>
                </a:solidFill>
                <a:latin typeface="Georgia" panose="02040502050405020303" pitchFamily="18" charset="0"/>
              </a:rPr>
            </a:br>
            <a:r>
              <a:rPr lang="en-GB" sz="8000" dirty="0">
                <a:solidFill>
                  <a:srgbClr val="0070C0"/>
                </a:solidFill>
                <a:latin typeface="Georgia" panose="02040502050405020303" pitchFamily="18" charset="0"/>
              </a:rPr>
              <a:t>keyByRdd = rddTwoNumList.keyBy(len)</a:t>
            </a:r>
            <a:br>
              <a:rPr lang="en-GB" sz="8000" dirty="0">
                <a:solidFill>
                  <a:srgbClr val="0070C0"/>
                </a:solidFill>
                <a:latin typeface="Georgia" panose="02040502050405020303" pitchFamily="18" charset="0"/>
              </a:rPr>
            </a:br>
            <a:r>
              <a:rPr lang="en-GB" sz="8000" dirty="0">
                <a:solidFill>
                  <a:srgbClr val="0070C0"/>
                </a:solidFill>
                <a:latin typeface="Georgia" panose="02040502050405020303" pitchFamily="18" charset="0"/>
              </a:rPr>
              <a:t/>
            </a:r>
            <a:br>
              <a:rPr lang="en-GB" sz="8000" dirty="0">
                <a:solidFill>
                  <a:srgbClr val="0070C0"/>
                </a:solidFill>
                <a:latin typeface="Georgia" panose="02040502050405020303" pitchFamily="18" charset="0"/>
              </a:rPr>
            </a:br>
            <a:r>
              <a:rPr lang="en-GB" sz="8000" dirty="0">
                <a:solidFill>
                  <a:srgbClr val="0070C0"/>
                </a:solidFill>
                <a:latin typeface="Georgia" panose="02040502050405020303" pitchFamily="18" charset="0"/>
              </a:rPr>
              <a:t>keyByRdd.collect()</a:t>
            </a:r>
            <a:br>
              <a:rPr lang="en-GB" sz="8000" dirty="0">
                <a:solidFill>
                  <a:srgbClr val="0070C0"/>
                </a:solidFill>
                <a:latin typeface="Georgia" panose="02040502050405020303" pitchFamily="18" charset="0"/>
              </a:rPr>
            </a:br>
            <a:r>
              <a:rPr lang="en-GB" sz="8000" dirty="0">
                <a:solidFill>
                  <a:srgbClr val="0070C0"/>
                </a:solidFill>
                <a:latin typeface="Georgia" panose="02040502050405020303" pitchFamily="18" charset="0"/>
              </a:rPr>
              <a:t>[(3, (1, 2, 3)), (2, (7, 8))] </a:t>
            </a:r>
            <a:r>
              <a:rPr lang="en-GB" sz="2900" dirty="0">
                <a:latin typeface="Georgia" panose="02040502050405020303" pitchFamily="18" charset="0"/>
              </a:rPr>
              <a:t/>
            </a:r>
            <a:br>
              <a:rPr lang="en-GB" sz="2900" dirty="0">
                <a:latin typeface="Georgia" panose="02040502050405020303" pitchFamily="18" charset="0"/>
              </a:rPr>
            </a:br>
            <a:endParaRPr lang="en-GB" sz="2900" dirty="0">
              <a:latin typeface="Georgia" panose="02040502050405020303" pitchFamily="18" charset="0"/>
            </a:endParaRPr>
          </a:p>
          <a:p>
            <a:pPr marL="0" indent="0">
              <a:buNone/>
            </a:pPr>
            <a:r>
              <a:rPr lang="en-GB" sz="7600" b="1" u="sng" dirty="0">
                <a:latin typeface="Georgia" panose="02040502050405020303" pitchFamily="18" charset="0"/>
              </a:rPr>
              <a:t>lookup(key) </a:t>
            </a:r>
            <a:r>
              <a:rPr lang="en-GB" sz="7600" dirty="0">
                <a:latin typeface="Georgia" panose="02040502050405020303" pitchFamily="18" charset="0"/>
              </a:rPr>
              <a:t>- returns a </a:t>
            </a:r>
            <a:r>
              <a:rPr lang="en-GB" sz="7600" u="sng" dirty="0">
                <a:latin typeface="Georgia" panose="02040502050405020303" pitchFamily="18" charset="0"/>
              </a:rPr>
              <a:t>list containing all values for a given key</a:t>
            </a:r>
            <a:r>
              <a:rPr lang="en-GB" sz="7600" dirty="0">
                <a:latin typeface="Georgia" panose="02040502050405020303" pitchFamily="18" charset="0"/>
              </a:rPr>
              <a:t>.</a:t>
            </a:r>
          </a:p>
          <a:p>
            <a:pPr marL="0" indent="0">
              <a:buNone/>
            </a:pPr>
            <a:endParaRPr lang="en-GB" sz="3800" dirty="0" smtClean="0">
              <a:solidFill>
                <a:srgbClr val="0070C0"/>
              </a:solidFill>
              <a:latin typeface="Georgia" panose="02040502050405020303" pitchFamily="18" charset="0"/>
            </a:endParaRPr>
          </a:p>
          <a:p>
            <a:pPr marL="0" indent="0">
              <a:buNone/>
            </a:pPr>
            <a:r>
              <a:rPr lang="en-GB" sz="8000" dirty="0">
                <a:solidFill>
                  <a:srgbClr val="0070C0"/>
                </a:solidFill>
                <a:latin typeface="Georgia" panose="02040502050405020303" pitchFamily="18" charset="0"/>
              </a:rPr>
              <a:t>keyByRdd.lookup(2)</a:t>
            </a:r>
            <a:br>
              <a:rPr lang="en-GB" sz="8000" dirty="0">
                <a:solidFill>
                  <a:srgbClr val="0070C0"/>
                </a:solidFill>
                <a:latin typeface="Georgia" panose="02040502050405020303" pitchFamily="18" charset="0"/>
              </a:rPr>
            </a:br>
            <a:r>
              <a:rPr lang="en-GB" sz="8000" dirty="0">
                <a:solidFill>
                  <a:srgbClr val="0070C0"/>
                </a:solidFill>
                <a:latin typeface="Georgia" panose="02040502050405020303" pitchFamily="18" charset="0"/>
              </a:rPr>
              <a:t>[(7, 8</a:t>
            </a:r>
            <a:r>
              <a:rPr lang="en-GB" sz="8000" dirty="0" smtClean="0">
                <a:solidFill>
                  <a:srgbClr val="0070C0"/>
                </a:solidFill>
                <a:latin typeface="Georgia" panose="02040502050405020303" pitchFamily="18" charset="0"/>
              </a:rPr>
              <a:t>)]</a:t>
            </a:r>
          </a:p>
          <a:p>
            <a:pPr marL="0" indent="0">
              <a:buNone/>
            </a:pPr>
            <a:r>
              <a:rPr lang="en-GB" sz="8000" dirty="0">
                <a:solidFill>
                  <a:srgbClr val="0070C0"/>
                </a:solidFill>
                <a:latin typeface="Georgia" panose="02040502050405020303" pitchFamily="18" charset="0"/>
              </a:rPr>
              <a:t/>
            </a:r>
            <a:br>
              <a:rPr lang="en-GB" sz="8000" dirty="0">
                <a:solidFill>
                  <a:srgbClr val="0070C0"/>
                </a:solidFill>
                <a:latin typeface="Georgia" panose="02040502050405020303" pitchFamily="18" charset="0"/>
              </a:rPr>
            </a:br>
            <a:r>
              <a:rPr lang="en-GB" sz="7600" b="1" u="sng" dirty="0" smtClean="0">
                <a:latin typeface="Georgia" panose="02040502050405020303" pitchFamily="18" charset="0"/>
              </a:rPr>
              <a:t>countByKey</a:t>
            </a:r>
            <a:r>
              <a:rPr lang="en-GB" sz="7600" b="1" u="sng" dirty="0">
                <a:latin typeface="Georgia" panose="02040502050405020303" pitchFamily="18" charset="0"/>
              </a:rPr>
              <a:t>() </a:t>
            </a:r>
            <a:r>
              <a:rPr lang="en-GB" sz="7600" b="1" dirty="0">
                <a:latin typeface="Georgia" panose="02040502050405020303" pitchFamily="18" charset="0"/>
              </a:rPr>
              <a:t>- </a:t>
            </a:r>
            <a:r>
              <a:rPr lang="en-GB" sz="7600" dirty="0">
                <a:latin typeface="Georgia" panose="02040502050405020303" pitchFamily="18" charset="0"/>
              </a:rPr>
              <a:t>returns a count of the number of times each key appears in the RDD (in our example, there were no duplicate keys, so each is returned as </a:t>
            </a:r>
            <a:endParaRPr lang="en-GB" sz="6400" dirty="0" smtClean="0">
              <a:solidFill>
                <a:srgbClr val="0070C0"/>
              </a:solidFill>
              <a:latin typeface="Georgia" panose="02040502050405020303" pitchFamily="18" charset="0"/>
            </a:endParaRPr>
          </a:p>
          <a:p>
            <a:pPr marL="0" indent="0">
              <a:buNone/>
            </a:pPr>
            <a:r>
              <a:rPr lang="en-GB" sz="8000" dirty="0">
                <a:solidFill>
                  <a:srgbClr val="0070C0"/>
                </a:solidFill>
                <a:latin typeface="Georgia" panose="02040502050405020303" pitchFamily="18" charset="0"/>
              </a:rPr>
              <a:t>keyByRdd.countByKey()</a:t>
            </a:r>
            <a:br>
              <a:rPr lang="en-GB" sz="8000" dirty="0">
                <a:solidFill>
                  <a:srgbClr val="0070C0"/>
                </a:solidFill>
                <a:latin typeface="Georgia" panose="02040502050405020303" pitchFamily="18" charset="0"/>
              </a:rPr>
            </a:br>
            <a:r>
              <a:rPr lang="en-GB" sz="8000" dirty="0">
                <a:solidFill>
                  <a:srgbClr val="0070C0"/>
                </a:solidFill>
                <a:latin typeface="Georgia" panose="02040502050405020303" pitchFamily="18" charset="0"/>
              </a:rPr>
              <a:t>defaultdict(&lt;type 'int'&gt;,{2: 1, 3: 1</a:t>
            </a:r>
            <a:r>
              <a:rPr lang="en-GB" sz="8000" dirty="0" smtClean="0">
                <a:solidFill>
                  <a:srgbClr val="0070C0"/>
                </a:solidFill>
                <a:latin typeface="Georgia" panose="02040502050405020303" pitchFamily="18" charset="0"/>
              </a:rPr>
              <a:t>})</a:t>
            </a:r>
          </a:p>
          <a:p>
            <a:pPr marL="0" indent="0">
              <a:buNone/>
            </a:pPr>
            <a:r>
              <a:rPr lang="en-GB" sz="8000" dirty="0">
                <a:solidFill>
                  <a:srgbClr val="0070C0"/>
                </a:solidFill>
                <a:latin typeface="Georgia" panose="02040502050405020303" pitchFamily="18" charset="0"/>
              </a:rPr>
              <a:t/>
            </a:r>
            <a:br>
              <a:rPr lang="en-GB" sz="8000" dirty="0">
                <a:solidFill>
                  <a:srgbClr val="0070C0"/>
                </a:solidFill>
                <a:latin typeface="Georgia" panose="02040502050405020303" pitchFamily="18" charset="0"/>
              </a:rPr>
            </a:br>
            <a:r>
              <a:rPr lang="en-GB" sz="7600" b="1" u="sng" dirty="0">
                <a:latin typeface="Georgia" panose="02040502050405020303" pitchFamily="18" charset="0"/>
              </a:rPr>
              <a:t>collectAsMap() </a:t>
            </a:r>
            <a:r>
              <a:rPr lang="en-GB" sz="9600" b="1" u="sng" dirty="0">
                <a:latin typeface="Georgia" panose="02040502050405020303" pitchFamily="18" charset="0"/>
              </a:rPr>
              <a:t>- </a:t>
            </a:r>
            <a:r>
              <a:rPr lang="en-GB" sz="7600" u="sng" dirty="0">
                <a:latin typeface="Georgia" panose="02040502050405020303" pitchFamily="18" charset="0"/>
              </a:rPr>
              <a:t>collects the result as a map</a:t>
            </a:r>
            <a:r>
              <a:rPr lang="en-GB" sz="7600" dirty="0">
                <a:latin typeface="Georgia" panose="02040502050405020303" pitchFamily="18" charset="0"/>
              </a:rPr>
              <a:t>. </a:t>
            </a:r>
            <a:endParaRPr lang="en-GB" sz="7600" dirty="0" smtClean="0">
              <a:latin typeface="Georgia" panose="02040502050405020303" pitchFamily="18" charset="0"/>
            </a:endParaRPr>
          </a:p>
          <a:p>
            <a:pPr marL="0" indent="0">
              <a:buNone/>
            </a:pPr>
            <a:r>
              <a:rPr lang="en-GB" sz="7600" dirty="0" smtClean="0">
                <a:latin typeface="Georgia" panose="02040502050405020303" pitchFamily="18" charset="0"/>
              </a:rPr>
              <a:t>If </a:t>
            </a:r>
            <a:r>
              <a:rPr lang="en-GB" sz="7600" dirty="0">
                <a:latin typeface="Georgia" panose="02040502050405020303" pitchFamily="18" charset="0"/>
              </a:rPr>
              <a:t>multiple values exist for the same key only one will be returned.</a:t>
            </a:r>
          </a:p>
          <a:p>
            <a:pPr marL="0" indent="0">
              <a:buFont typeface="Wingdings 2"/>
              <a:buNone/>
            </a:pPr>
            <a:r>
              <a:rPr lang="en-GB" sz="8000" dirty="0" smtClean="0">
                <a:solidFill>
                  <a:srgbClr val="0070C0"/>
                </a:solidFill>
                <a:latin typeface="Georgia" panose="02040502050405020303" pitchFamily="18" charset="0"/>
              </a:rPr>
              <a:t>keyByRdd.collectAsMap</a:t>
            </a:r>
            <a:r>
              <a:rPr lang="en-GB" sz="8000" dirty="0">
                <a:solidFill>
                  <a:srgbClr val="0070C0"/>
                </a:solidFill>
                <a:latin typeface="Georgia" panose="02040502050405020303" pitchFamily="18" charset="0"/>
              </a:rPr>
              <a:t>()</a:t>
            </a:r>
            <a:br>
              <a:rPr lang="en-GB" sz="8000" dirty="0">
                <a:solidFill>
                  <a:srgbClr val="0070C0"/>
                </a:solidFill>
                <a:latin typeface="Georgia" panose="02040502050405020303" pitchFamily="18" charset="0"/>
              </a:rPr>
            </a:br>
            <a:r>
              <a:rPr lang="en-GB" sz="8000" dirty="0">
                <a:solidFill>
                  <a:srgbClr val="0070C0"/>
                </a:solidFill>
                <a:latin typeface="Georgia" panose="02040502050405020303" pitchFamily="18" charset="0"/>
              </a:rPr>
              <a:t>{2: (7, 8), 3: (1, 2, 3)}</a:t>
            </a:r>
          </a:p>
          <a:p>
            <a:endParaRPr lang="en-GB" dirty="0"/>
          </a:p>
        </p:txBody>
      </p:sp>
    </p:spTree>
    <p:extLst>
      <p:ext uri="{BB962C8B-B14F-4D97-AF65-F5344CB8AC3E}">
        <p14:creationId xmlns:p14="http://schemas.microsoft.com/office/powerpoint/2010/main" val="306777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507288" cy="634082"/>
          </a:xfrm>
        </p:spPr>
        <p:txBody>
          <a:bodyPr>
            <a:noAutofit/>
          </a:bodyPr>
          <a:lstStyle/>
          <a:p>
            <a:r>
              <a:rPr lang="en-GB" sz="3600" u="sng" dirty="0">
                <a:solidFill>
                  <a:schemeClr val="tx1"/>
                </a:solidFill>
                <a:latin typeface="Georgia" panose="02040502050405020303" pitchFamily="18" charset="0"/>
                <a:ea typeface="+mn-ea"/>
                <a:cs typeface="+mn-cs"/>
              </a:rPr>
              <a:t>Spark REPL Shells</a:t>
            </a:r>
          </a:p>
        </p:txBody>
      </p:sp>
      <p:sp>
        <p:nvSpPr>
          <p:cNvPr id="3" name="Content Placeholder 2"/>
          <p:cNvSpPr>
            <a:spLocks noGrp="1"/>
          </p:cNvSpPr>
          <p:nvPr>
            <p:ph sz="quarter" idx="1"/>
          </p:nvPr>
        </p:nvSpPr>
        <p:spPr>
          <a:xfrm>
            <a:off x="179512" y="1124744"/>
            <a:ext cx="8712968" cy="5400600"/>
          </a:xfrm>
        </p:spPr>
        <p:txBody>
          <a:bodyPr>
            <a:normAutofit/>
          </a:bodyPr>
          <a:lstStyle/>
          <a:p>
            <a:r>
              <a:rPr lang="en-GB" sz="2400" dirty="0">
                <a:latin typeface="Georgia" panose="02040502050405020303" pitchFamily="18" charset="0"/>
              </a:rPr>
              <a:t>REPL stands for “</a:t>
            </a:r>
            <a:r>
              <a:rPr lang="en-GB" sz="2400" u="sng" dirty="0">
                <a:latin typeface="Georgia" panose="02040502050405020303" pitchFamily="18" charset="0"/>
              </a:rPr>
              <a:t>Read, Evaluate, Print, Loop</a:t>
            </a:r>
            <a:r>
              <a:rPr lang="en-GB" sz="2400" dirty="0">
                <a:latin typeface="Georgia" panose="02040502050405020303" pitchFamily="18" charset="0"/>
              </a:rPr>
              <a:t>.” REPLs take a single user input, evaluates it, and returns the result. </a:t>
            </a:r>
            <a:endParaRPr lang="en-GB" sz="2400" dirty="0" smtClean="0">
              <a:latin typeface="Georgia" panose="02040502050405020303" pitchFamily="18" charset="0"/>
            </a:endParaRPr>
          </a:p>
          <a:p>
            <a:endParaRPr lang="en-GB" sz="2400" dirty="0">
              <a:latin typeface="Georgia" panose="02040502050405020303" pitchFamily="18" charset="0"/>
            </a:endParaRPr>
          </a:p>
          <a:p>
            <a:r>
              <a:rPr lang="en-GB" sz="2400" dirty="0" smtClean="0">
                <a:latin typeface="Georgia" panose="02040502050405020303" pitchFamily="18" charset="0"/>
              </a:rPr>
              <a:t>There </a:t>
            </a:r>
            <a:r>
              <a:rPr lang="en-GB" sz="2400" dirty="0">
                <a:latin typeface="Georgia" panose="02040502050405020303" pitchFamily="18" charset="0"/>
              </a:rPr>
              <a:t>are two REPLs available in Spark – one for Python and one for Scala. These are also sometimes referred to as “Spark shell” applications. </a:t>
            </a:r>
            <a:endParaRPr lang="en-GB" sz="2400" dirty="0" smtClean="0">
              <a:latin typeface="Georgia" panose="02040502050405020303" pitchFamily="18" charset="0"/>
            </a:endParaRPr>
          </a:p>
          <a:p>
            <a:endParaRPr lang="en-GB" sz="2400" dirty="0">
              <a:latin typeface="Georgia" panose="02040502050405020303" pitchFamily="18" charset="0"/>
            </a:endParaRPr>
          </a:p>
          <a:p>
            <a:r>
              <a:rPr lang="en-GB" sz="2400" dirty="0" smtClean="0">
                <a:latin typeface="Georgia" panose="02040502050405020303" pitchFamily="18" charset="0"/>
              </a:rPr>
              <a:t>In </a:t>
            </a:r>
            <a:r>
              <a:rPr lang="en-GB" sz="2400" dirty="0">
                <a:latin typeface="Georgia" panose="02040502050405020303" pitchFamily="18" charset="0"/>
              </a:rPr>
              <a:t>order to start the Python shell, the user needs to enter "</a:t>
            </a:r>
            <a:r>
              <a:rPr lang="en-GB" sz="2400" b="1" u="sng" dirty="0">
                <a:latin typeface="Georgia" panose="02040502050405020303" pitchFamily="18" charset="0"/>
              </a:rPr>
              <a:t>pyspark</a:t>
            </a:r>
            <a:r>
              <a:rPr lang="en-GB" sz="2400" dirty="0">
                <a:latin typeface="Georgia" panose="02040502050405020303" pitchFamily="18" charset="0"/>
              </a:rPr>
              <a:t>" on the command line. In order to start the Scala shell, the user needs to enter "</a:t>
            </a:r>
            <a:r>
              <a:rPr lang="en-GB" sz="2400" b="1" u="sng" dirty="0">
                <a:latin typeface="Georgia" panose="02040502050405020303" pitchFamily="18" charset="0"/>
              </a:rPr>
              <a:t>spark-shell</a:t>
            </a:r>
            <a:r>
              <a:rPr lang="en-GB" sz="2400" dirty="0">
                <a:latin typeface="Georgia" panose="02040502050405020303" pitchFamily="18" charset="0"/>
              </a:rPr>
              <a:t>" on the command line</a:t>
            </a:r>
          </a:p>
        </p:txBody>
      </p:sp>
    </p:spTree>
    <p:extLst>
      <p:ext uri="{BB962C8B-B14F-4D97-AF65-F5344CB8AC3E}">
        <p14:creationId xmlns:p14="http://schemas.microsoft.com/office/powerpoint/2010/main" val="7091659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928992" cy="6480720"/>
          </a:xfrm>
        </p:spPr>
        <p:txBody>
          <a:bodyPr>
            <a:normAutofit lnSpcReduction="10000"/>
          </a:bodyPr>
          <a:lstStyle/>
          <a:p>
            <a:pPr marL="0" indent="0">
              <a:buNone/>
            </a:pPr>
            <a:r>
              <a:rPr lang="en-GB" b="1" u="sng" dirty="0">
                <a:latin typeface="Georgia" panose="02040502050405020303" pitchFamily="18" charset="0"/>
              </a:rPr>
              <a:t>reduceByKey</a:t>
            </a:r>
            <a:r>
              <a:rPr lang="en-GB" b="1" u="sng" dirty="0" smtClean="0">
                <a:latin typeface="Georgia" panose="02040502050405020303" pitchFamily="18" charset="0"/>
              </a:rPr>
              <a:t>() :- </a:t>
            </a:r>
          </a:p>
          <a:p>
            <a:pPr marL="0" indent="0">
              <a:buNone/>
            </a:pPr>
            <a:endParaRPr lang="en-GB" b="1" u="sng" dirty="0">
              <a:latin typeface="Georgia" panose="02040502050405020303" pitchFamily="18" charset="0"/>
            </a:endParaRPr>
          </a:p>
          <a:p>
            <a:r>
              <a:rPr lang="en-GB" dirty="0">
                <a:latin typeface="Georgia" panose="02040502050405020303" pitchFamily="18" charset="0"/>
              </a:rPr>
              <a:t>The reduceByKey function performs </a:t>
            </a:r>
            <a:r>
              <a:rPr lang="en-GB" u="sng" dirty="0">
                <a:latin typeface="Georgia" panose="02040502050405020303" pitchFamily="18" charset="0"/>
              </a:rPr>
              <a:t>a reduce operation on all elements of a key/value pair RDD that share a key</a:t>
            </a:r>
            <a:r>
              <a:rPr lang="en-GB" dirty="0">
                <a:latin typeface="Georgia" panose="02040502050405020303" pitchFamily="18" charset="0"/>
              </a:rPr>
              <a:t>. For our example here, we'll return to kvRdd that was created using the following code</a:t>
            </a:r>
            <a:r>
              <a:rPr lang="en-GB" dirty="0" smtClean="0"/>
              <a:t>:</a:t>
            </a:r>
          </a:p>
          <a:p>
            <a:pPr marL="0" indent="0">
              <a:buNone/>
            </a:pPr>
            <a:endParaRPr lang="en-GB" dirty="0" smtClean="0">
              <a:solidFill>
                <a:srgbClr val="0070C0"/>
              </a:solidFill>
              <a:latin typeface="Georgia" panose="02040502050405020303" pitchFamily="18" charset="0"/>
            </a:endParaRPr>
          </a:p>
          <a:p>
            <a:pPr marL="0" indent="0">
              <a:buNone/>
            </a:pPr>
            <a:r>
              <a:rPr lang="en-GB" dirty="0" smtClean="0">
                <a:solidFill>
                  <a:srgbClr val="0070C0"/>
                </a:solidFill>
                <a:latin typeface="Georgia" panose="02040502050405020303" pitchFamily="18" charset="0"/>
              </a:rPr>
              <a:t>rddAmarnath </a:t>
            </a:r>
            <a:r>
              <a:rPr lang="en-GB" dirty="0">
                <a:solidFill>
                  <a:srgbClr val="0070C0"/>
                </a:solidFill>
                <a:latin typeface="Georgia" panose="02040502050405020303" pitchFamily="18" charset="0"/>
              </a:rPr>
              <a:t>= sc.textFile("</a:t>
            </a:r>
            <a:r>
              <a:rPr lang="en-GB" dirty="0" smtClean="0">
                <a:solidFill>
                  <a:srgbClr val="0070C0"/>
                </a:solidFill>
                <a:latin typeface="Georgia" panose="02040502050405020303" pitchFamily="18" charset="0"/>
              </a:rPr>
              <a:t>filelocation/Amarnath.txt</a:t>
            </a:r>
            <a:r>
              <a:rPr lang="en-GB" dirty="0">
                <a:solidFill>
                  <a:srgbClr val="0070C0"/>
                </a:solidFill>
                <a:latin typeface="Georgia" panose="02040502050405020303" pitchFamily="18" charset="0"/>
              </a:rPr>
              <a:t>")</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rddFlat = </a:t>
            </a:r>
            <a:r>
              <a:rPr lang="en-GB" dirty="0" smtClean="0">
                <a:solidFill>
                  <a:srgbClr val="0070C0"/>
                </a:solidFill>
                <a:latin typeface="Georgia" panose="02040502050405020303" pitchFamily="18" charset="0"/>
              </a:rPr>
              <a:t>rddAmarnath.flatMap(lambda </a:t>
            </a:r>
            <a:r>
              <a:rPr lang="en-GB" dirty="0">
                <a:solidFill>
                  <a:srgbClr val="0070C0"/>
                </a:solidFill>
                <a:latin typeface="Georgia" panose="02040502050405020303" pitchFamily="18" charset="0"/>
              </a:rPr>
              <a:t>line: line.split(' '))</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kvRdd = rddFlat.map(lambda word: (word,1</a:t>
            </a:r>
            <a:r>
              <a:rPr lang="en-GB" dirty="0" smtClean="0">
                <a:solidFill>
                  <a:srgbClr val="0070C0"/>
                </a:solidFill>
                <a:latin typeface="Georgia" panose="02040502050405020303" pitchFamily="18" charset="0"/>
              </a:rPr>
              <a:t>))</a:t>
            </a:r>
          </a:p>
          <a:p>
            <a:pPr marL="0" indent="0">
              <a:buNone/>
            </a:pPr>
            <a:r>
              <a:rPr lang="en-GB" dirty="0">
                <a:solidFill>
                  <a:srgbClr val="0070C0"/>
                </a:solidFill>
                <a:latin typeface="Georgia" panose="02040502050405020303" pitchFamily="18" charset="0"/>
              </a:rPr>
              <a:t>kvReduced = kvRdd.reduceByKey(lambda a,b: a+b</a:t>
            </a:r>
            <a:r>
              <a:rPr lang="en-GB" dirty="0" smtClean="0">
                <a:solidFill>
                  <a:srgbClr val="0070C0"/>
                </a:solidFill>
                <a:latin typeface="Georgia" panose="02040502050405020303" pitchFamily="18" charset="0"/>
              </a:rPr>
              <a:t>)</a:t>
            </a:r>
          </a:p>
          <a:p>
            <a:pPr marL="0" indent="0">
              <a:buNone/>
            </a:pPr>
            <a:endParaRPr lang="en-GB" dirty="0">
              <a:solidFill>
                <a:srgbClr val="0070C0"/>
              </a:solidFill>
              <a:latin typeface="Georgia" panose="02040502050405020303" pitchFamily="18" charset="0"/>
            </a:endParaRPr>
          </a:p>
          <a:p>
            <a:r>
              <a:rPr lang="en-GB" u="sng" dirty="0">
                <a:latin typeface="Georgia" panose="02040502050405020303" pitchFamily="18" charset="0"/>
              </a:rPr>
              <a:t>The reduceByKey function goes through the elements and if it sees a key that it hasn't already encountered, it adds it to the list and records the value </a:t>
            </a:r>
            <a:r>
              <a:rPr lang="en-GB" u="sng" dirty="0" smtClean="0">
                <a:latin typeface="Georgia" panose="02040502050405020303" pitchFamily="18" charset="0"/>
              </a:rPr>
              <a:t>as-is.</a:t>
            </a:r>
            <a:endParaRPr lang="en-GB" u="sng" dirty="0">
              <a:latin typeface="Georgia" panose="02040502050405020303" pitchFamily="18" charset="0"/>
            </a:endParaRPr>
          </a:p>
        </p:txBody>
      </p:sp>
    </p:spTree>
    <p:extLst>
      <p:ext uri="{BB962C8B-B14F-4D97-AF65-F5344CB8AC3E}">
        <p14:creationId xmlns:p14="http://schemas.microsoft.com/office/powerpoint/2010/main" val="4217530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8928992" cy="6408712"/>
          </a:xfrm>
        </p:spPr>
        <p:txBody>
          <a:bodyPr/>
          <a:lstStyle/>
          <a:p>
            <a:r>
              <a:rPr lang="en-GB" dirty="0">
                <a:latin typeface="Georgia" panose="02040502050405020303" pitchFamily="18" charset="0"/>
              </a:rPr>
              <a:t>If a duplicate key is found, reduceByKey performs a function on the key values and keeps the number of keys to one</a:t>
            </a:r>
            <a:r>
              <a:rPr lang="en-GB" dirty="0" smtClean="0"/>
              <a:t>.</a:t>
            </a:r>
          </a:p>
          <a:p>
            <a:r>
              <a:rPr lang="en-GB" dirty="0">
                <a:latin typeface="Georgia" panose="02040502050405020303" pitchFamily="18" charset="0"/>
              </a:rPr>
              <a:t>In our example, then, the anonymous function "</a:t>
            </a:r>
            <a:r>
              <a:rPr lang="en-GB" u="sng" dirty="0">
                <a:latin typeface="Georgia" panose="02040502050405020303" pitchFamily="18" charset="0"/>
              </a:rPr>
              <a:t>lambda a,b: a+b“ only kicks in if a duplicate key is found</a:t>
            </a:r>
            <a:r>
              <a:rPr lang="en-GB" dirty="0">
                <a:latin typeface="Georgia" panose="02040502050405020303" pitchFamily="18" charset="0"/>
              </a:rPr>
              <a:t>. If so, the anonymous function tells reduceByKey to take the values of the two keys (a and b) and add them together to compute a new value </a:t>
            </a:r>
            <a:r>
              <a:rPr lang="en-GB" dirty="0" smtClean="0">
                <a:latin typeface="Georgia" panose="02040502050405020303" pitchFamily="18" charset="0"/>
              </a:rPr>
              <a:t>for </a:t>
            </a:r>
            <a:r>
              <a:rPr lang="en-GB" dirty="0">
                <a:latin typeface="Georgia" panose="02040502050405020303" pitchFamily="18" charset="0"/>
              </a:rPr>
              <a:t>the now-reduced </a:t>
            </a:r>
            <a:r>
              <a:rPr lang="en-GB" dirty="0" smtClean="0">
                <a:latin typeface="Georgia" panose="02040502050405020303" pitchFamily="18" charset="0"/>
              </a:rPr>
              <a:t>key.</a:t>
            </a:r>
          </a:p>
          <a:p>
            <a:endParaRPr lang="en-GB" dirty="0">
              <a:latin typeface="Georgia" panose="02040502050405020303" pitchFamily="18" charset="0"/>
            </a:endParaRPr>
          </a:p>
          <a:p>
            <a:r>
              <a:rPr lang="en-GB" dirty="0">
                <a:latin typeface="Georgia" panose="02040502050405020303" pitchFamily="18" charset="0"/>
              </a:rPr>
              <a:t>The actual function being performed is up to the developer, but incrementally adding values would be a fairly common task</a:t>
            </a:r>
          </a:p>
        </p:txBody>
      </p:sp>
    </p:spTree>
    <p:extLst>
      <p:ext uri="{BB962C8B-B14F-4D97-AF65-F5344CB8AC3E}">
        <p14:creationId xmlns:p14="http://schemas.microsoft.com/office/powerpoint/2010/main" val="585431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GB"/>
          </a:p>
        </p:txBody>
      </p:sp>
      <p:sp>
        <p:nvSpPr>
          <p:cNvPr id="5" name="Content Placeholder 4"/>
          <p:cNvSpPr>
            <a:spLocks noGrp="1"/>
          </p:cNvSpPr>
          <p:nvPr>
            <p:ph sz="half" idx="2"/>
          </p:nvPr>
        </p:nvSpPr>
        <p:spPr>
          <a:xfrm>
            <a:off x="251520" y="188640"/>
            <a:ext cx="4396680" cy="6336704"/>
          </a:xfrm>
        </p:spPr>
        <p:txBody>
          <a:bodyPr/>
          <a:lstStyle/>
          <a:p>
            <a:endParaRPr lang="en-GB" dirty="0"/>
          </a:p>
        </p:txBody>
      </p:sp>
      <p:sp>
        <p:nvSpPr>
          <p:cNvPr id="6" name="Content Placeholder 5"/>
          <p:cNvSpPr>
            <a:spLocks noGrp="1"/>
          </p:cNvSpPr>
          <p:nvPr>
            <p:ph sz="half" idx="4"/>
          </p:nvPr>
        </p:nvSpPr>
        <p:spPr>
          <a:xfrm>
            <a:off x="4953000" y="260648"/>
            <a:ext cx="3733800" cy="6264696"/>
          </a:xfrm>
        </p:spPr>
        <p:txBody>
          <a:bodyPr/>
          <a:lstStyle/>
          <a:p>
            <a:r>
              <a:rPr lang="en-GB" dirty="0">
                <a:latin typeface="Georgia" panose="02040502050405020303" pitchFamily="18" charset="0"/>
              </a:rPr>
              <a:t>what is happening is the elements of the RDD are being recorded and passed to the new kvReduced RDD, with the exception of two keys - </a:t>
            </a:r>
            <a:r>
              <a:rPr lang="en-GB" u="sng" dirty="0">
                <a:latin typeface="Georgia" panose="02040502050405020303" pitchFamily="18" charset="0"/>
              </a:rPr>
              <a:t>'Mary' and 'lamb' - which were both found twice</a:t>
            </a:r>
            <a:r>
              <a:rPr lang="en-GB" dirty="0">
                <a:latin typeface="Georgia" panose="02040502050405020303" pitchFamily="18" charset="0"/>
              </a:rPr>
              <a:t>. All other values remain unchanged, but now 'Mary' and 'lamb' are reduced to single key, each with a value of 2</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252413"/>
            <a:ext cx="3816424" cy="635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43488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856984" cy="6408712"/>
          </a:xfrm>
        </p:spPr>
        <p:txBody>
          <a:bodyPr>
            <a:normAutofit fontScale="92500" lnSpcReduction="10000"/>
          </a:bodyPr>
          <a:lstStyle/>
          <a:p>
            <a:pPr marL="0" indent="0">
              <a:buNone/>
            </a:pPr>
            <a:r>
              <a:rPr lang="en-GB" sz="3200" b="1" u="sng" dirty="0">
                <a:latin typeface="Georgia" panose="02040502050405020303" pitchFamily="18" charset="0"/>
              </a:rPr>
              <a:t>groupByKey</a:t>
            </a:r>
            <a:r>
              <a:rPr lang="en-GB" sz="3200" b="1" u="sng" dirty="0" smtClean="0">
                <a:latin typeface="Georgia" panose="02040502050405020303" pitchFamily="18" charset="0"/>
              </a:rPr>
              <a:t>() :- </a:t>
            </a:r>
          </a:p>
          <a:p>
            <a:pPr marL="0" indent="0">
              <a:buNone/>
            </a:pPr>
            <a:endParaRPr lang="en-GB" b="1" u="sng" dirty="0">
              <a:latin typeface="Georgia" panose="02040502050405020303" pitchFamily="18" charset="0"/>
            </a:endParaRPr>
          </a:p>
          <a:p>
            <a:r>
              <a:rPr lang="en-GB" u="sng" dirty="0">
                <a:latin typeface="Georgia" panose="02040502050405020303" pitchFamily="18" charset="0"/>
              </a:rPr>
              <a:t>Grouping values by key allow us to aggregate values based on a key</a:t>
            </a:r>
            <a:r>
              <a:rPr lang="en-GB" dirty="0">
                <a:latin typeface="Georgia" panose="02040502050405020303" pitchFamily="18" charset="0"/>
              </a:rPr>
              <a:t>. In order to see this grouping, </a:t>
            </a:r>
            <a:r>
              <a:rPr lang="en-GB" u="sng" dirty="0">
                <a:latin typeface="Georgia" panose="02040502050405020303" pitchFamily="18" charset="0"/>
              </a:rPr>
              <a:t>the results must be turned into a list before being collected</a:t>
            </a:r>
            <a:r>
              <a:rPr lang="en-GB" dirty="0">
                <a:latin typeface="Georgia" panose="02040502050405020303" pitchFamily="18" charset="0"/>
              </a:rPr>
              <a:t>. </a:t>
            </a:r>
          </a:p>
          <a:p>
            <a:r>
              <a:rPr lang="en-GB" dirty="0">
                <a:latin typeface="Georgia" panose="02040502050405020303" pitchFamily="18" charset="0"/>
              </a:rPr>
              <a:t>For example, let's again use our kvRdd example created with the following code:</a:t>
            </a:r>
          </a:p>
          <a:p>
            <a:pPr marL="0" indent="0">
              <a:buNone/>
            </a:pPr>
            <a:endParaRPr lang="en-GB" dirty="0" smtClean="0">
              <a:solidFill>
                <a:srgbClr val="0070C0"/>
              </a:solidFill>
              <a:latin typeface="Georgia" panose="02040502050405020303" pitchFamily="18" charset="0"/>
            </a:endParaRPr>
          </a:p>
          <a:p>
            <a:pPr marL="0" indent="0">
              <a:buNone/>
            </a:pPr>
            <a:r>
              <a:rPr lang="en-GB" dirty="0" smtClean="0">
                <a:solidFill>
                  <a:srgbClr val="0070C0"/>
                </a:solidFill>
                <a:latin typeface="Georgia" panose="02040502050405020303" pitchFamily="18" charset="0"/>
              </a:rPr>
              <a:t>rddAmarnath </a:t>
            </a:r>
            <a:r>
              <a:rPr lang="en-GB" dirty="0">
                <a:solidFill>
                  <a:srgbClr val="0070C0"/>
                </a:solidFill>
                <a:latin typeface="Georgia" panose="02040502050405020303" pitchFamily="18" charset="0"/>
              </a:rPr>
              <a:t>= sc.textFile("</a:t>
            </a:r>
            <a:r>
              <a:rPr lang="en-GB" dirty="0" smtClean="0">
                <a:solidFill>
                  <a:srgbClr val="0070C0"/>
                </a:solidFill>
                <a:latin typeface="Georgia" panose="02040502050405020303" pitchFamily="18" charset="0"/>
              </a:rPr>
              <a:t>filelocation/Amarnath.txt</a:t>
            </a:r>
            <a:r>
              <a:rPr lang="en-GB" dirty="0">
                <a:solidFill>
                  <a:srgbClr val="0070C0"/>
                </a:solidFill>
                <a:latin typeface="Georgia" panose="02040502050405020303" pitchFamily="18" charset="0"/>
              </a:rPr>
              <a:t>")</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rddFlat = </a:t>
            </a:r>
            <a:r>
              <a:rPr lang="en-GB" dirty="0" smtClean="0">
                <a:solidFill>
                  <a:srgbClr val="0070C0"/>
                </a:solidFill>
                <a:latin typeface="Georgia" panose="02040502050405020303" pitchFamily="18" charset="0"/>
              </a:rPr>
              <a:t>rddAmarnath.flatMap(lambda </a:t>
            </a:r>
            <a:r>
              <a:rPr lang="en-GB" dirty="0">
                <a:solidFill>
                  <a:srgbClr val="0070C0"/>
                </a:solidFill>
                <a:latin typeface="Georgia" panose="02040502050405020303" pitchFamily="18" charset="0"/>
              </a:rPr>
              <a:t>line: line.split(' '))</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kvRdd = rddFlat.map(lambda word: (word,1</a:t>
            </a:r>
            <a:r>
              <a:rPr lang="en-GB" dirty="0" smtClean="0">
                <a:solidFill>
                  <a:srgbClr val="0070C0"/>
                </a:solidFill>
                <a:latin typeface="Georgia" panose="02040502050405020303" pitchFamily="18" charset="0"/>
              </a:rPr>
              <a:t>))</a:t>
            </a:r>
          </a:p>
          <a:p>
            <a:endParaRPr lang="en-GB" dirty="0">
              <a:latin typeface="Georgia" panose="02040502050405020303" pitchFamily="18" charset="0"/>
            </a:endParaRPr>
          </a:p>
          <a:p>
            <a:r>
              <a:rPr lang="en-GB" dirty="0">
                <a:latin typeface="Georgia" panose="02040502050405020303" pitchFamily="18" charset="0"/>
              </a:rPr>
              <a:t>we will use groupByKey to group </a:t>
            </a:r>
            <a:r>
              <a:rPr lang="en-GB" u="sng" dirty="0">
                <a:latin typeface="Georgia" panose="02040502050405020303" pitchFamily="18" charset="0"/>
              </a:rPr>
              <a:t>all values that have the same key into an iterable object</a:t>
            </a:r>
            <a:r>
              <a:rPr lang="en-GB" dirty="0">
                <a:latin typeface="Georgia" panose="02040502050405020303" pitchFamily="18" charset="0"/>
              </a:rPr>
              <a:t> (that is, on its own, unable to be viewed) and then use a map function to define these grouped elements into a readable list:</a:t>
            </a:r>
          </a:p>
        </p:txBody>
      </p:sp>
    </p:spTree>
    <p:extLst>
      <p:ext uri="{BB962C8B-B14F-4D97-AF65-F5344CB8AC3E}">
        <p14:creationId xmlns:p14="http://schemas.microsoft.com/office/powerpoint/2010/main" val="42025184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856984" cy="6480720"/>
          </a:xfrm>
        </p:spPr>
        <p:txBody>
          <a:bodyPr>
            <a:normAutofit fontScale="92500" lnSpcReduction="20000"/>
          </a:bodyPr>
          <a:lstStyle/>
          <a:p>
            <a:pPr marL="0" indent="0">
              <a:buNone/>
            </a:pPr>
            <a:r>
              <a:rPr lang="en-GB" dirty="0">
                <a:latin typeface="Georgia" panose="02040502050405020303" pitchFamily="18" charset="0"/>
              </a:rPr>
              <a:t>If we had simply generated output using groupByKey alone, as below</a:t>
            </a:r>
            <a:r>
              <a:rPr lang="en-GB" dirty="0" smtClean="0">
                <a:latin typeface="Georgia" panose="02040502050405020303" pitchFamily="18" charset="0"/>
              </a:rPr>
              <a:t>:</a:t>
            </a:r>
          </a:p>
          <a:p>
            <a:pPr marL="0" indent="0">
              <a:buNone/>
            </a:pPr>
            <a:r>
              <a:rPr lang="en-GB" dirty="0">
                <a:latin typeface="Georgia" panose="02040502050405020303" pitchFamily="18" charset="0"/>
              </a:rPr>
              <a:t>This tells you that </a:t>
            </a:r>
            <a:r>
              <a:rPr lang="en-GB" u="sng" dirty="0">
                <a:latin typeface="Georgia" panose="02040502050405020303" pitchFamily="18" charset="0"/>
              </a:rPr>
              <a:t>the results are an object which allows iteration, but does not display the individual elements by default</a:t>
            </a:r>
            <a:r>
              <a:rPr lang="en-GB" dirty="0">
                <a:latin typeface="Georgia" panose="02040502050405020303" pitchFamily="18" charset="0"/>
              </a:rPr>
              <a:t>. Using map to list the elements performed the necessary iteration to be able to see the desired formatted results.</a:t>
            </a:r>
          </a:p>
          <a:p>
            <a:pPr marL="0" indent="0">
              <a:buNone/>
            </a:pPr>
            <a:r>
              <a:rPr lang="en-GB" b="1" dirty="0" smtClean="0">
                <a:solidFill>
                  <a:srgbClr val="0070C0"/>
                </a:solidFill>
                <a:latin typeface="Georgia" panose="02040502050405020303" pitchFamily="18" charset="0"/>
              </a:rPr>
              <a:t>kvGroupByKey </a:t>
            </a:r>
            <a:r>
              <a:rPr lang="en-GB" b="1" dirty="0">
                <a:solidFill>
                  <a:srgbClr val="0070C0"/>
                </a:solidFill>
                <a:latin typeface="Georgia" panose="02040502050405020303" pitchFamily="18" charset="0"/>
              </a:rPr>
              <a:t>= kvRdd.groupByKey</a:t>
            </a:r>
            <a:r>
              <a:rPr lang="en-GB" b="1" dirty="0" smtClean="0">
                <a:solidFill>
                  <a:srgbClr val="0070C0"/>
                </a:solidFill>
                <a:latin typeface="Georgia" panose="02040502050405020303" pitchFamily="18" charset="0"/>
              </a:rPr>
              <a:t>()</a:t>
            </a:r>
          </a:p>
          <a:p>
            <a:pPr marL="0" indent="0">
              <a:buNone/>
            </a:pPr>
            <a:r>
              <a:rPr lang="en-GB" dirty="0" smtClean="0">
                <a:latin typeface="Georgia" panose="02040502050405020303" pitchFamily="18" charset="0"/>
              </a:rPr>
              <a:t>when </a:t>
            </a:r>
            <a:r>
              <a:rPr lang="en-GB" dirty="0">
                <a:latin typeface="Georgia" panose="02040502050405020303" pitchFamily="18" charset="0"/>
              </a:rPr>
              <a:t>we ran the code to collect the results, the output would have looked something like this</a:t>
            </a:r>
            <a:r>
              <a:rPr lang="en-GB" dirty="0" smtClean="0">
                <a:latin typeface="Georgia" panose="02040502050405020303" pitchFamily="18" charset="0"/>
              </a:rPr>
              <a:t>:</a:t>
            </a:r>
          </a:p>
          <a:p>
            <a:pPr marL="0" indent="0">
              <a:buNone/>
            </a:pPr>
            <a:endParaRPr lang="en-GB" dirty="0" smtClean="0">
              <a:latin typeface="Georgia" panose="02040502050405020303" pitchFamily="18" charset="0"/>
            </a:endParaRPr>
          </a:p>
          <a:p>
            <a:pPr marL="0" indent="0">
              <a:buNone/>
            </a:pPr>
            <a:r>
              <a:rPr lang="en-GB" dirty="0" smtClean="0">
                <a:latin typeface="Georgia" panose="02040502050405020303" pitchFamily="18" charset="0"/>
              </a:rPr>
              <a:t>[(</a:t>
            </a:r>
            <a:r>
              <a:rPr lang="en-GB" dirty="0">
                <a:latin typeface="Georgia" panose="02040502050405020303" pitchFamily="18" charset="0"/>
              </a:rPr>
              <a:t>u'a', &lt;pyspark.resultiterable.ResultIterable object at 0xde8450&gt;), (u'lamb', &lt;pyspark.resultiterable.ResultInterable object at 0xde8490&gt;),…(u'Mary', &lt;pyspark.resultiterable.ResultIterable object at 0xde8960</a:t>
            </a:r>
            <a:r>
              <a:rPr lang="en-GB" dirty="0" smtClean="0">
                <a:latin typeface="Georgia" panose="02040502050405020303" pitchFamily="18" charset="0"/>
              </a:rPr>
              <a:t>&gt;)]</a:t>
            </a:r>
          </a:p>
          <a:p>
            <a:pPr marL="0" indent="0">
              <a:buNone/>
            </a:pPr>
            <a:endParaRPr lang="en-GB" dirty="0" smtClean="0">
              <a:latin typeface="Georgia" panose="02040502050405020303" pitchFamily="18" charset="0"/>
            </a:endParaRPr>
          </a:p>
          <a:p>
            <a:pPr marL="0" indent="0">
              <a:buNone/>
            </a:pPr>
            <a:r>
              <a:rPr lang="en-GB" b="1" dirty="0"/>
              <a:t>NOTE</a:t>
            </a:r>
            <a:r>
              <a:rPr lang="en-GB" dirty="0">
                <a:latin typeface="Georgia" panose="02040502050405020303" pitchFamily="18" charset="0"/>
              </a:rPr>
              <a:t>: </a:t>
            </a:r>
            <a:r>
              <a:rPr lang="en-GB" u="sng" dirty="0">
                <a:latin typeface="Georgia" panose="02040502050405020303" pitchFamily="18" charset="0"/>
              </a:rPr>
              <a:t>The groupByKey and reduceByKey functions have significant overlap and similar capabilities</a:t>
            </a:r>
            <a:r>
              <a:rPr lang="en-GB" dirty="0">
                <a:latin typeface="Georgia" panose="02040502050405020303" pitchFamily="18" charset="0"/>
              </a:rPr>
              <a:t>, depending on how the called function is defined by the developer. When either is able to get the desired output, </a:t>
            </a:r>
            <a:r>
              <a:rPr lang="en-GB" u="sng" dirty="0">
                <a:latin typeface="Georgia" panose="02040502050405020303" pitchFamily="18" charset="0"/>
              </a:rPr>
              <a:t>it is better to use reduceByKey() as it is more efficient over large datasets</a:t>
            </a:r>
            <a:r>
              <a:rPr lang="en-GB" dirty="0">
                <a:latin typeface="Georgia" panose="02040502050405020303" pitchFamily="18" charset="0"/>
              </a:rPr>
              <a:t>.</a:t>
            </a:r>
          </a:p>
          <a:p>
            <a:pPr marL="0" indent="0">
              <a:buNone/>
            </a:pPr>
            <a:endParaRPr lang="en-GB" dirty="0" smtClean="0">
              <a:latin typeface="Georgia" panose="02040502050405020303" pitchFamily="18" charset="0"/>
            </a:endParaRPr>
          </a:p>
          <a:p>
            <a:pPr marL="0" indent="0">
              <a:buNone/>
            </a:pPr>
            <a:endParaRPr lang="en-GB" dirty="0">
              <a:latin typeface="Georgia" panose="02040502050405020303" pitchFamily="18" charset="0"/>
            </a:endParaRPr>
          </a:p>
          <a:p>
            <a:pPr marL="0" indent="0">
              <a:buNone/>
            </a:pPr>
            <a:endParaRPr lang="en-GB" b="1" dirty="0">
              <a:solidFill>
                <a:srgbClr val="0070C0"/>
              </a:solidFill>
              <a:latin typeface="Georgia" panose="02040502050405020303" pitchFamily="18" charset="0"/>
            </a:endParaRPr>
          </a:p>
          <a:p>
            <a:pPr marL="0" indent="0">
              <a:buNone/>
            </a:pPr>
            <a:endParaRPr lang="en-GB" b="1" dirty="0" smtClean="0">
              <a:solidFill>
                <a:srgbClr val="0070C0"/>
              </a:solidFill>
              <a:latin typeface="Georgia" panose="02040502050405020303" pitchFamily="18" charset="0"/>
            </a:endParaRPr>
          </a:p>
          <a:p>
            <a:pPr marL="0" indent="0">
              <a:buNone/>
            </a:pPr>
            <a:endParaRPr lang="en-GB" b="1" dirty="0">
              <a:solidFill>
                <a:srgbClr val="0070C0"/>
              </a:solidFill>
              <a:latin typeface="Georgia" panose="02040502050405020303" pitchFamily="18" charset="0"/>
            </a:endParaRPr>
          </a:p>
          <a:p>
            <a:pPr marL="0" indent="0">
              <a:buNone/>
            </a:pPr>
            <a:endParaRPr lang="en-GB" b="1" dirty="0" smtClean="0">
              <a:solidFill>
                <a:srgbClr val="0070C0"/>
              </a:solidFill>
              <a:latin typeface="Georgia" panose="02040502050405020303" pitchFamily="18" charset="0"/>
            </a:endParaRPr>
          </a:p>
          <a:p>
            <a:pPr marL="0" indent="0">
              <a:buNone/>
            </a:pPr>
            <a:endParaRPr lang="en-GB" dirty="0"/>
          </a:p>
        </p:txBody>
      </p:sp>
    </p:spTree>
    <p:extLst>
      <p:ext uri="{BB962C8B-B14F-4D97-AF65-F5344CB8AC3E}">
        <p14:creationId xmlns:p14="http://schemas.microsoft.com/office/powerpoint/2010/main" val="3086015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568952" cy="6480720"/>
          </a:xfrm>
        </p:spPr>
        <p:txBody>
          <a:bodyPr/>
          <a:lstStyle/>
          <a:p>
            <a:pPr marL="0" indent="0">
              <a:buNone/>
            </a:pPr>
            <a:r>
              <a:rPr lang="en-GB" b="1" u="sng" dirty="0">
                <a:latin typeface="Georgia" panose="02040502050405020303" pitchFamily="18" charset="0"/>
              </a:rPr>
              <a:t>flatMapValues</a:t>
            </a:r>
            <a:r>
              <a:rPr lang="en-GB" b="1" u="sng" dirty="0" smtClean="0">
                <a:latin typeface="Georgia" panose="02040502050405020303" pitchFamily="18" charset="0"/>
              </a:rPr>
              <a:t>():-</a:t>
            </a:r>
            <a:endParaRPr lang="en-GB" b="1" u="sng" dirty="0">
              <a:latin typeface="Georgia" panose="02040502050405020303" pitchFamily="18" charset="0"/>
            </a:endParaRPr>
          </a:p>
          <a:p>
            <a:r>
              <a:rPr lang="en-GB" dirty="0">
                <a:latin typeface="Georgia" panose="02040502050405020303" pitchFamily="18" charset="0"/>
              </a:rPr>
              <a:t>Like the mapValues function, </a:t>
            </a:r>
            <a:r>
              <a:rPr lang="en-GB" u="sng" dirty="0">
                <a:latin typeface="Georgia" panose="02040502050405020303" pitchFamily="18" charset="0"/>
              </a:rPr>
              <a:t>the flatMapValues function performs a function on Pair RDD values, leaving the keys unchanged</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However</a:t>
            </a:r>
            <a:r>
              <a:rPr lang="en-GB" dirty="0">
                <a:latin typeface="Georgia" panose="02040502050405020303" pitchFamily="18" charset="0"/>
              </a:rPr>
              <a:t>, in the event it encounters a key that has multiple values</a:t>
            </a:r>
            <a:r>
              <a:rPr lang="en-GB" u="sng" dirty="0">
                <a:latin typeface="Georgia" panose="02040502050405020303" pitchFamily="18" charset="0"/>
              </a:rPr>
              <a:t>, it flattens those into individual key-value pairs, meaning no key will have more than one value</a:t>
            </a:r>
            <a:r>
              <a:rPr lang="en-GB" dirty="0">
                <a:latin typeface="Georgia" panose="02040502050405020303" pitchFamily="18" charset="0"/>
              </a:rPr>
              <a:t>, but you will end up with duplicate keys in the </a:t>
            </a:r>
            <a:r>
              <a:rPr lang="en-GB" dirty="0" smtClean="0">
                <a:latin typeface="Georgia" panose="02040502050405020303" pitchFamily="18" charset="0"/>
              </a:rPr>
              <a:t>RDD.</a:t>
            </a:r>
            <a:endParaRPr lang="en-GB" dirty="0">
              <a:latin typeface="Georgia" panose="02040502050405020303" pitchFamily="18" charset="0"/>
            </a:endParaRPr>
          </a:p>
          <a:p>
            <a:endParaRPr lang="en-GB" dirty="0" smtClean="0"/>
          </a:p>
          <a:p>
            <a:pPr marL="0" indent="0">
              <a:buNone/>
            </a:pPr>
            <a:r>
              <a:rPr lang="en-GB" dirty="0">
                <a:solidFill>
                  <a:srgbClr val="0070C0"/>
                </a:solidFill>
                <a:latin typeface="Georgia" panose="02040502050405020303" pitchFamily="18" charset="0"/>
              </a:rPr>
              <a:t>kvGroupByKey = kvRdd.groupByKey().map(lambda x : (x[0], list(x[1])))</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kvGroupByKey.collect()</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[(u'a', [1]), (u'lamb', [1, 1]),(u'little', [1]),…(u'Mary',[1, 1])]</a:t>
            </a:r>
          </a:p>
        </p:txBody>
      </p:sp>
    </p:spTree>
    <p:extLst>
      <p:ext uri="{BB962C8B-B14F-4D97-AF65-F5344CB8AC3E}">
        <p14:creationId xmlns:p14="http://schemas.microsoft.com/office/powerpoint/2010/main" val="1904311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188640"/>
            <a:ext cx="9036496" cy="6408712"/>
          </a:xfrm>
        </p:spPr>
        <p:txBody>
          <a:bodyPr>
            <a:normAutofit fontScale="92500" lnSpcReduction="20000"/>
          </a:bodyPr>
          <a:lstStyle/>
          <a:p>
            <a:r>
              <a:rPr lang="en-GB" u="sng" dirty="0">
                <a:latin typeface="Georgia" panose="02040502050405020303" pitchFamily="18" charset="0"/>
              </a:rPr>
              <a:t>Notice that both the 'lamb' and 'Mary' keys contain a multiple key values in a list</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Next</a:t>
            </a:r>
            <a:r>
              <a:rPr lang="en-GB" dirty="0">
                <a:latin typeface="Georgia" panose="02040502050405020303" pitchFamily="18" charset="0"/>
              </a:rPr>
              <a:t>, let's create an RDD that flattens those key-value pairs using the flatMapValues function</a:t>
            </a:r>
            <a:r>
              <a:rPr lang="en-GB" dirty="0" smtClean="0"/>
              <a:t>:</a:t>
            </a:r>
          </a:p>
          <a:p>
            <a:endParaRPr lang="en-GB" dirty="0"/>
          </a:p>
          <a:p>
            <a:pPr marL="0" indent="0">
              <a:buNone/>
            </a:pPr>
            <a:r>
              <a:rPr lang="en-GB" dirty="0">
                <a:solidFill>
                  <a:srgbClr val="0070C0"/>
                </a:solidFill>
                <a:latin typeface="Georgia" panose="02040502050405020303" pitchFamily="18" charset="0"/>
              </a:rPr>
              <a:t>rddFlatMapVals = kvGroupByKey.flatMapValues(lambda val: val)</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rddFlatMapVals.collect()</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[(u'a', 1), (u'lamb', 1), (u'lamb', 1), (u'little', 1), … (u'Mary',1), (u'Mary',1</a:t>
            </a:r>
            <a:r>
              <a:rPr lang="en-GB" dirty="0" smtClean="0">
                <a:solidFill>
                  <a:srgbClr val="0070C0"/>
                </a:solidFill>
                <a:latin typeface="Georgia" panose="02040502050405020303" pitchFamily="18" charset="0"/>
              </a:rPr>
              <a:t>)]</a:t>
            </a:r>
          </a:p>
          <a:p>
            <a:pPr marL="0" indent="0">
              <a:buNone/>
            </a:pPr>
            <a:endParaRPr lang="en-GB" dirty="0">
              <a:solidFill>
                <a:srgbClr val="0070C0"/>
              </a:solidFill>
              <a:latin typeface="Georgia" panose="02040502050405020303" pitchFamily="18" charset="0"/>
            </a:endParaRPr>
          </a:p>
          <a:p>
            <a:pPr marL="0" indent="0">
              <a:buNone/>
            </a:pPr>
            <a:r>
              <a:rPr lang="en-GB" b="1" dirty="0"/>
              <a:t>NOTE:</a:t>
            </a:r>
            <a:r>
              <a:rPr lang="en-GB" dirty="0"/>
              <a:t> </a:t>
            </a:r>
            <a:endParaRPr lang="en-GB" dirty="0" smtClean="0"/>
          </a:p>
          <a:p>
            <a:r>
              <a:rPr lang="en-GB" dirty="0" smtClean="0">
                <a:latin typeface="Georgia" panose="02040502050405020303" pitchFamily="18" charset="0"/>
              </a:rPr>
              <a:t>In </a:t>
            </a:r>
            <a:r>
              <a:rPr lang="en-GB" dirty="0">
                <a:latin typeface="Georgia" panose="02040502050405020303" pitchFamily="18" charset="0"/>
              </a:rPr>
              <a:t>the example above</a:t>
            </a:r>
            <a:r>
              <a:rPr lang="en-GB" u="sng" dirty="0">
                <a:latin typeface="Georgia" panose="02040502050405020303" pitchFamily="18" charset="0"/>
              </a:rPr>
              <a:t>, the anonymous function simply returns the original unedited value</a:t>
            </a:r>
            <a:r>
              <a:rPr lang="en-GB" dirty="0">
                <a:latin typeface="Georgia" panose="02040502050405020303" pitchFamily="18" charset="0"/>
              </a:rPr>
              <a:t>. However, like the mapValues function, flatMapValues() can be configured to modify the keys as it flattens out the key-value pairs. </a:t>
            </a:r>
            <a:endParaRPr lang="en-GB" dirty="0" smtClean="0">
              <a:latin typeface="Georgia" panose="02040502050405020303" pitchFamily="18" charset="0"/>
            </a:endParaRPr>
          </a:p>
          <a:p>
            <a:r>
              <a:rPr lang="en-GB" dirty="0" smtClean="0">
                <a:latin typeface="Georgia" panose="02040502050405020303" pitchFamily="18" charset="0"/>
              </a:rPr>
              <a:t>For </a:t>
            </a:r>
            <a:r>
              <a:rPr lang="en-GB" dirty="0">
                <a:latin typeface="Georgia" panose="02040502050405020303" pitchFamily="18" charset="0"/>
              </a:rPr>
              <a:t>example, if we had defined the anonymous function as: (lambda val: val + 1), then each of the values would have been returned as 2 instead of 1.</a:t>
            </a:r>
          </a:p>
          <a:p>
            <a:endParaRPr lang="en-GB" dirty="0">
              <a:latin typeface="Georgia" panose="02040502050405020303" pitchFamily="18" charset="0"/>
            </a:endParaRPr>
          </a:p>
        </p:txBody>
      </p:sp>
    </p:spTree>
    <p:extLst>
      <p:ext uri="{BB962C8B-B14F-4D97-AF65-F5344CB8AC3E}">
        <p14:creationId xmlns:p14="http://schemas.microsoft.com/office/powerpoint/2010/main" val="36830568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8928992" cy="6408712"/>
          </a:xfrm>
        </p:spPr>
        <p:txBody>
          <a:bodyPr/>
          <a:lstStyle/>
          <a:p>
            <a:pPr marL="0" indent="0">
              <a:buNone/>
            </a:pPr>
            <a:r>
              <a:rPr lang="en-GB" b="1" u="sng" dirty="0">
                <a:latin typeface="Georgia" panose="02040502050405020303" pitchFamily="18" charset="0"/>
              </a:rPr>
              <a:t>subtractByKey</a:t>
            </a:r>
            <a:r>
              <a:rPr lang="en-GB" b="1" u="sng" dirty="0" smtClean="0">
                <a:latin typeface="Georgia" panose="02040502050405020303" pitchFamily="18" charset="0"/>
              </a:rPr>
              <a:t>() :- </a:t>
            </a:r>
            <a:endParaRPr lang="en-GB" b="1" u="sng" dirty="0">
              <a:latin typeface="Georgia" panose="02040502050405020303" pitchFamily="18" charset="0"/>
            </a:endParaRPr>
          </a:p>
          <a:p>
            <a:r>
              <a:rPr lang="en-GB" dirty="0">
                <a:latin typeface="Georgia" panose="02040502050405020303" pitchFamily="18" charset="0"/>
              </a:rPr>
              <a:t>The subtractByKey function will return key-value pairs containing keys not found in another RDD. </a:t>
            </a:r>
            <a:endParaRPr lang="en-GB" dirty="0" smtClean="0">
              <a:latin typeface="Georgia" panose="02040502050405020303" pitchFamily="18" charset="0"/>
            </a:endParaRPr>
          </a:p>
          <a:p>
            <a:r>
              <a:rPr lang="en-GB" dirty="0" smtClean="0">
                <a:latin typeface="Georgia" panose="02040502050405020303" pitchFamily="18" charset="0"/>
              </a:rPr>
              <a:t>This </a:t>
            </a:r>
            <a:r>
              <a:rPr lang="en-GB" dirty="0">
                <a:latin typeface="Georgia" panose="02040502050405020303" pitchFamily="18" charset="0"/>
              </a:rPr>
              <a:t>can be useful when you need to identify differences between keys in two RDDs. Here is an </a:t>
            </a:r>
            <a:r>
              <a:rPr lang="en-GB" dirty="0" smtClean="0">
                <a:latin typeface="Georgia" panose="02040502050405020303" pitchFamily="18" charset="0"/>
              </a:rPr>
              <a:t>example :- </a:t>
            </a:r>
          </a:p>
          <a:p>
            <a:endParaRPr lang="en-GB" dirty="0">
              <a:solidFill>
                <a:srgbClr val="0070C0"/>
              </a:solidFill>
              <a:latin typeface="Georgia" panose="02040502050405020303" pitchFamily="18" charset="0"/>
            </a:endParaRPr>
          </a:p>
          <a:p>
            <a:pPr marL="0" indent="0">
              <a:buNone/>
            </a:pPr>
            <a:r>
              <a:rPr lang="en-GB" sz="2400" dirty="0">
                <a:solidFill>
                  <a:srgbClr val="0070C0"/>
                </a:solidFill>
                <a:latin typeface="Georgia" panose="02040502050405020303" pitchFamily="18" charset="0"/>
              </a:rPr>
              <a:t>zipWIRdd = sc.parallelize([("cat", 0), ("A", 1), ("spoon", 2)])</a:t>
            </a:r>
            <a:br>
              <a:rPr lang="en-GB" sz="2400" dirty="0">
                <a:solidFill>
                  <a:srgbClr val="0070C0"/>
                </a:solidFill>
                <a:latin typeface="Georgia" panose="02040502050405020303" pitchFamily="18" charset="0"/>
              </a:rPr>
            </a:br>
            <a:r>
              <a:rPr lang="en-GB" sz="2400" dirty="0">
                <a:solidFill>
                  <a:srgbClr val="0070C0"/>
                </a:solidFill>
                <a:latin typeface="Georgia" panose="02040502050405020303" pitchFamily="18" charset="0"/>
              </a:rPr>
              <a:t>rddSong = sc.parallelize([("cat", 7), ("cradle", 9), ("spoon", 4)])</a:t>
            </a:r>
            <a:br>
              <a:rPr lang="en-GB" sz="2400" dirty="0">
                <a:solidFill>
                  <a:srgbClr val="0070C0"/>
                </a:solidFill>
                <a:latin typeface="Georgia" panose="02040502050405020303" pitchFamily="18" charset="0"/>
              </a:rPr>
            </a:br>
            <a:r>
              <a:rPr lang="en-GB" sz="2400" dirty="0">
                <a:solidFill>
                  <a:srgbClr val="0070C0"/>
                </a:solidFill>
                <a:latin typeface="Georgia" panose="02040502050405020303" pitchFamily="18" charset="0"/>
              </a:rPr>
              <a:t>rddSong.subtractByKey(zipWIRdd).collect()</a:t>
            </a:r>
            <a:br>
              <a:rPr lang="en-GB" sz="2400" dirty="0">
                <a:solidFill>
                  <a:srgbClr val="0070C0"/>
                </a:solidFill>
                <a:latin typeface="Georgia" panose="02040502050405020303" pitchFamily="18" charset="0"/>
              </a:rPr>
            </a:br>
            <a:r>
              <a:rPr lang="en-GB" sz="2400" dirty="0">
                <a:solidFill>
                  <a:srgbClr val="0070C0"/>
                </a:solidFill>
                <a:latin typeface="Georgia" panose="02040502050405020303" pitchFamily="18" charset="0"/>
              </a:rPr>
              <a:t>[('cradle', 9</a:t>
            </a:r>
            <a:r>
              <a:rPr lang="en-GB" sz="2400" dirty="0" smtClean="0">
                <a:solidFill>
                  <a:srgbClr val="0070C0"/>
                </a:solidFill>
                <a:latin typeface="Georgia" panose="02040502050405020303" pitchFamily="18" charset="0"/>
              </a:rPr>
              <a:t>)]</a:t>
            </a:r>
          </a:p>
          <a:p>
            <a:r>
              <a:rPr lang="en-GB" dirty="0">
                <a:latin typeface="Georgia" panose="02040502050405020303" pitchFamily="18" charset="0"/>
              </a:rPr>
              <a:t>The key-value pair that had a key of 'cradle' was the only one returned because both RDDs contained key-value pairs that had key values of 'cat' and </a:t>
            </a:r>
            <a:r>
              <a:rPr lang="en-GB" dirty="0" smtClean="0">
                <a:latin typeface="Georgia" panose="02040502050405020303" pitchFamily="18" charset="0"/>
              </a:rPr>
              <a:t>'spoon‘</a:t>
            </a:r>
          </a:p>
          <a:p>
            <a:endParaRPr lang="en-GB" dirty="0">
              <a:latin typeface="Georgia" panose="02040502050405020303" pitchFamily="18" charset="0"/>
            </a:endParaRPr>
          </a:p>
          <a:p>
            <a:endParaRPr lang="en-GB" dirty="0">
              <a:latin typeface="Georgia" panose="02040502050405020303" pitchFamily="18" charset="0"/>
            </a:endParaRPr>
          </a:p>
        </p:txBody>
      </p:sp>
    </p:spTree>
    <p:extLst>
      <p:ext uri="{BB962C8B-B14F-4D97-AF65-F5344CB8AC3E}">
        <p14:creationId xmlns:p14="http://schemas.microsoft.com/office/powerpoint/2010/main" val="7470511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9036496" cy="6552728"/>
          </a:xfrm>
          <a:ln>
            <a:solidFill>
              <a:schemeClr val="accent1"/>
            </a:solidFill>
          </a:ln>
        </p:spPr>
        <p:txBody>
          <a:bodyPr>
            <a:normAutofit lnSpcReduction="10000"/>
          </a:bodyPr>
          <a:lstStyle/>
          <a:p>
            <a:r>
              <a:rPr lang="en-GB" dirty="0">
                <a:latin typeface="Georgia" panose="02040502050405020303" pitchFamily="18" charset="0"/>
              </a:rPr>
              <a:t>Note that ('A', 1) was not returned as part of the result. This is because </a:t>
            </a:r>
            <a:r>
              <a:rPr lang="en-GB" u="sng" dirty="0">
                <a:latin typeface="Georgia" panose="02040502050405020303" pitchFamily="18" charset="0"/>
              </a:rPr>
              <a:t>subtractByKey() is only evaluating matches in the first RDD (the one that precedes the function) as compared to the second one</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It </a:t>
            </a:r>
            <a:r>
              <a:rPr lang="en-GB" dirty="0">
                <a:latin typeface="Georgia" panose="02040502050405020303" pitchFamily="18" charset="0"/>
              </a:rPr>
              <a:t>does not return all keys in either RDD that are unique to that RDD. If you wanted to get a list of all unique keys for both RDDs using subtractByKey(), you would need to run the operation twice - once as shown, and then again, swapping out the two RDD values in the last line of code. </a:t>
            </a:r>
            <a:endParaRPr lang="en-GB" dirty="0" smtClean="0">
              <a:latin typeface="Georgia" panose="02040502050405020303" pitchFamily="18" charset="0"/>
            </a:endParaRPr>
          </a:p>
          <a:p>
            <a:endParaRPr lang="en-GB" dirty="0">
              <a:latin typeface="Georgia" panose="02040502050405020303" pitchFamily="18" charset="0"/>
            </a:endParaRPr>
          </a:p>
          <a:p>
            <a:pPr marL="0" indent="0">
              <a:buNone/>
            </a:pPr>
            <a:r>
              <a:rPr lang="en-GB" dirty="0" smtClean="0">
                <a:solidFill>
                  <a:srgbClr val="0070C0"/>
                </a:solidFill>
                <a:latin typeface="Georgia" panose="02040502050405020303" pitchFamily="18" charset="0"/>
              </a:rPr>
              <a:t>zipWIRdd.subtractByKey(rddSong).collect()</a:t>
            </a:r>
            <a:br>
              <a:rPr lang="en-GB" dirty="0" smtClean="0">
                <a:solidFill>
                  <a:srgbClr val="0070C0"/>
                </a:solidFill>
                <a:latin typeface="Georgia" panose="02040502050405020303" pitchFamily="18" charset="0"/>
              </a:rPr>
            </a:br>
            <a:r>
              <a:rPr lang="en-GB" dirty="0" smtClean="0">
                <a:solidFill>
                  <a:srgbClr val="0070C0"/>
                </a:solidFill>
                <a:latin typeface="Georgia" panose="02040502050405020303" pitchFamily="18" charset="0"/>
              </a:rPr>
              <a:t>[('A', 1)]</a:t>
            </a:r>
          </a:p>
          <a:p>
            <a:pPr marL="0" indent="0">
              <a:buNone/>
            </a:pPr>
            <a:endParaRPr lang="en-GB" dirty="0" smtClean="0">
              <a:solidFill>
                <a:srgbClr val="0070C0"/>
              </a:solidFill>
              <a:latin typeface="Georgia" panose="02040502050405020303" pitchFamily="18" charset="0"/>
            </a:endParaRPr>
          </a:p>
          <a:p>
            <a:r>
              <a:rPr lang="en-GB" dirty="0">
                <a:latin typeface="Georgia" panose="02040502050405020303" pitchFamily="18" charset="0"/>
              </a:rPr>
              <a:t>If needed, you could store these outputs in two other RDDs, then use another function to combine them into a single list as desired</a:t>
            </a:r>
          </a:p>
        </p:txBody>
      </p:sp>
    </p:spTree>
    <p:extLst>
      <p:ext uri="{BB962C8B-B14F-4D97-AF65-F5344CB8AC3E}">
        <p14:creationId xmlns:p14="http://schemas.microsoft.com/office/powerpoint/2010/main" val="26707391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784976" cy="6552728"/>
          </a:xfrm>
        </p:spPr>
        <p:txBody>
          <a:bodyPr/>
          <a:lstStyle/>
          <a:p>
            <a:pPr marL="0" indent="0">
              <a:buNone/>
            </a:pPr>
            <a:r>
              <a:rPr lang="en-GB" b="1" u="sng" dirty="0">
                <a:latin typeface="Georgia" panose="02040502050405020303" pitchFamily="18" charset="0"/>
              </a:rPr>
              <a:t>Pair RDD </a:t>
            </a:r>
            <a:r>
              <a:rPr lang="en-GB" b="1" u="sng" dirty="0" smtClean="0">
                <a:latin typeface="Georgia" panose="02040502050405020303" pitchFamily="18" charset="0"/>
              </a:rPr>
              <a:t>Joins :- </a:t>
            </a:r>
            <a:endParaRPr lang="en-GB" b="1" u="sng" dirty="0">
              <a:latin typeface="Georgia" panose="02040502050405020303" pitchFamily="18" charset="0"/>
            </a:endParaRPr>
          </a:p>
          <a:p>
            <a:r>
              <a:rPr lang="en-GB" dirty="0">
                <a:latin typeface="Georgia" panose="02040502050405020303" pitchFamily="18" charset="0"/>
              </a:rPr>
              <a:t>Spark provides support for inner, full outer, left outer, and right outer joins when working with Pair RDDs. Here is an example of using leftOuterJoin</a:t>
            </a:r>
            <a:r>
              <a:rPr lang="en-GB" dirty="0" smtClean="0">
                <a:latin typeface="Georgia" panose="02040502050405020303" pitchFamily="18" charset="0"/>
              </a:rPr>
              <a:t>():</a:t>
            </a:r>
          </a:p>
          <a:p>
            <a:endParaRPr lang="en-GB" dirty="0">
              <a:latin typeface="Georgia" panose="02040502050405020303" pitchFamily="18" charset="0"/>
            </a:endParaRPr>
          </a:p>
          <a:p>
            <a:pPr marL="0" indent="0">
              <a:buNone/>
            </a:pPr>
            <a:r>
              <a:rPr lang="en-GB" dirty="0">
                <a:solidFill>
                  <a:srgbClr val="0070C0"/>
                </a:solidFill>
                <a:latin typeface="Georgia" panose="02040502050405020303" pitchFamily="18" charset="0"/>
              </a:rPr>
              <a:t>zipWIRdd = sc.parallelize([("cat", 0), ("A", 1), ("spoon", 2)])</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rddSong = sc.parallelize([("cat", 7), ("cradle", 9), ("spoon", 4)])</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rddSong.leftOuterJoin(zipWIRdd).collect()</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[('spoon', (4, 2)), ('cradle', (9, none)), ('cat', (7, 0))]</a:t>
            </a:r>
          </a:p>
          <a:p>
            <a:endParaRPr lang="en-GB" dirty="0"/>
          </a:p>
        </p:txBody>
      </p:sp>
    </p:spTree>
    <p:extLst>
      <p:ext uri="{BB962C8B-B14F-4D97-AF65-F5344CB8AC3E}">
        <p14:creationId xmlns:p14="http://schemas.microsoft.com/office/powerpoint/2010/main" val="412211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507288" cy="706090"/>
          </a:xfrm>
        </p:spPr>
        <p:txBody>
          <a:bodyPr>
            <a:noAutofit/>
          </a:bodyPr>
          <a:lstStyle/>
          <a:p>
            <a:pPr>
              <a:spcBef>
                <a:spcPts val="580"/>
              </a:spcBef>
              <a:buClr>
                <a:schemeClr val="accent1"/>
              </a:buClr>
              <a:buSzPct val="85000"/>
            </a:pPr>
            <a:r>
              <a:rPr lang="en-GB" sz="2800" u="sng" dirty="0">
                <a:solidFill>
                  <a:schemeClr val="tx1"/>
                </a:solidFill>
                <a:latin typeface="Georgia" panose="02040502050405020303" pitchFamily="18" charset="0"/>
                <a:ea typeface="+mn-ea"/>
                <a:cs typeface="+mn-cs"/>
              </a:rPr>
              <a:t>Enterprise Spark Application Components</a:t>
            </a:r>
          </a:p>
        </p:txBody>
      </p:sp>
      <p:sp>
        <p:nvSpPr>
          <p:cNvPr id="3" name="Content Placeholder 2"/>
          <p:cNvSpPr>
            <a:spLocks noGrp="1"/>
          </p:cNvSpPr>
          <p:nvPr>
            <p:ph sz="quarter" idx="1"/>
          </p:nvPr>
        </p:nvSpPr>
        <p:spPr>
          <a:xfrm>
            <a:off x="179512" y="1196752"/>
            <a:ext cx="8856984" cy="5400600"/>
          </a:xfrm>
        </p:spPr>
        <p:txBody>
          <a:bodyPr/>
          <a:lstStyle/>
          <a:p>
            <a:r>
              <a:rPr lang="en-GB" sz="1800" dirty="0">
                <a:latin typeface="Georgia" panose="02040502050405020303" pitchFamily="18" charset="0"/>
              </a:rPr>
              <a:t>There are five core components of an enterprise Spark application in HDP. They are the </a:t>
            </a:r>
            <a:r>
              <a:rPr lang="en-GB" sz="1800" b="1" u="sng" dirty="0">
                <a:latin typeface="Georgia" panose="02040502050405020303" pitchFamily="18" charset="0"/>
              </a:rPr>
              <a:t>Driver, SparkContext, YARN ResourceManager, HDFS Storage, and Executors. </a:t>
            </a:r>
          </a:p>
          <a:p>
            <a:r>
              <a:rPr lang="en-GB" sz="1800" dirty="0">
                <a:latin typeface="Georgia" panose="02040502050405020303" pitchFamily="18" charset="0"/>
              </a:rPr>
              <a:t>When using a REPL, the driver and SparkContext will run on a client machine. When deploying an application as a cluster application, the driver and SparkContext can also run in a YARN container. In both cases, Spark executors run in YARN containers on the </a:t>
            </a:r>
            <a:r>
              <a:rPr lang="en-GB" sz="1800" dirty="0" smtClean="0">
                <a:latin typeface="Georgia" panose="02040502050405020303" pitchFamily="18" charset="0"/>
              </a:rPr>
              <a:t>cluster.</a:t>
            </a:r>
          </a:p>
          <a:p>
            <a:endParaRPr lang="en-GB" sz="1800" dirty="0">
              <a:latin typeface="Georgia" panose="02040502050405020303" pitchFamily="18" charset="0"/>
            </a:endParaRPr>
          </a:p>
          <a:p>
            <a:endParaRPr lang="en-GB" sz="1800" dirty="0">
              <a:latin typeface="Georgia" panose="02040502050405020303" pitchFamily="18" charset="0"/>
            </a:endParaRPr>
          </a:p>
          <a:p>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417335"/>
            <a:ext cx="5976664"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39108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784976" cy="6624736"/>
          </a:xfrm>
        </p:spPr>
        <p:txBody>
          <a:bodyPr>
            <a:normAutofit fontScale="92500" lnSpcReduction="20000"/>
          </a:bodyPr>
          <a:lstStyle/>
          <a:p>
            <a:pPr marL="0" indent="0">
              <a:buNone/>
            </a:pPr>
            <a:r>
              <a:rPr lang="en-GB" b="1" u="sng" dirty="0" smtClean="0">
                <a:latin typeface="Georgia" panose="02040502050405020303" pitchFamily="18" charset="0"/>
              </a:rPr>
              <a:t>Questions :- </a:t>
            </a:r>
          </a:p>
          <a:p>
            <a:pPr marL="0" indent="0">
              <a:buNone/>
            </a:pPr>
            <a:endParaRPr lang="en-GB" b="1" dirty="0">
              <a:latin typeface="Georgia" panose="02040502050405020303" pitchFamily="18" charset="0"/>
            </a:endParaRPr>
          </a:p>
          <a:p>
            <a:r>
              <a:rPr lang="en-GB" dirty="0">
                <a:latin typeface="Georgia" panose="02040502050405020303" pitchFamily="18" charset="0"/>
              </a:rPr>
              <a:t>An RDD that contains elements made up of key-value pairs is sometimes referred to as a _________________.</a:t>
            </a:r>
            <a:br>
              <a:rPr lang="en-GB" dirty="0">
                <a:latin typeface="Georgia" panose="02040502050405020303" pitchFamily="18" charset="0"/>
              </a:rPr>
            </a:br>
            <a:r>
              <a:rPr lang="en-GB" dirty="0">
                <a:latin typeface="Georgia" panose="02040502050405020303" pitchFamily="18" charset="0"/>
              </a:rPr>
              <a:t>﻿</a:t>
            </a:r>
          </a:p>
          <a:p>
            <a:r>
              <a:rPr lang="en-GB" dirty="0">
                <a:latin typeface="Georgia" panose="02040502050405020303" pitchFamily="18" charset="0"/>
              </a:rPr>
              <a:t>Name two functions that can be used to create a Pair RDD.</a:t>
            </a:r>
            <a:br>
              <a:rPr lang="en-GB" dirty="0">
                <a:latin typeface="Georgia" panose="02040502050405020303" pitchFamily="18" charset="0"/>
              </a:rPr>
            </a:br>
            <a:r>
              <a:rPr lang="en-GB" dirty="0">
                <a:latin typeface="Georgia" panose="02040502050405020303" pitchFamily="18" charset="0"/>
              </a:rPr>
              <a:t>﻿</a:t>
            </a:r>
          </a:p>
          <a:p>
            <a:r>
              <a:rPr lang="en-GB" b="1" dirty="0">
                <a:latin typeface="Georgia" panose="02040502050405020303" pitchFamily="18" charset="0"/>
              </a:rPr>
              <a:t>True or False:</a:t>
            </a:r>
            <a:r>
              <a:rPr lang="en-GB" dirty="0">
                <a:latin typeface="Georgia" panose="02040502050405020303" pitchFamily="18" charset="0"/>
              </a:rPr>
              <a:t> A key can have a value that is actually a list of many values.</a:t>
            </a:r>
            <a:br>
              <a:rPr lang="en-GB" dirty="0">
                <a:latin typeface="Georgia" panose="02040502050405020303" pitchFamily="18" charset="0"/>
              </a:rPr>
            </a:br>
            <a:r>
              <a:rPr lang="en-GB" dirty="0">
                <a:latin typeface="Georgia" panose="02040502050405020303" pitchFamily="18" charset="0"/>
              </a:rPr>
              <a:t>﻿</a:t>
            </a:r>
          </a:p>
          <a:p>
            <a:r>
              <a:rPr lang="en-GB" dirty="0">
                <a:latin typeface="Georgia" panose="02040502050405020303" pitchFamily="18" charset="0"/>
              </a:rPr>
              <a:t>Since sortByKey() only sorts by key, and there is no equivalent function to sort by values, how could you go about getting your Pair RDD sorted alphanumerically by value?</a:t>
            </a:r>
            <a:br>
              <a:rPr lang="en-GB" dirty="0">
                <a:latin typeface="Georgia" panose="02040502050405020303" pitchFamily="18" charset="0"/>
              </a:rPr>
            </a:br>
            <a:r>
              <a:rPr lang="en-GB" dirty="0">
                <a:latin typeface="Georgia" panose="02040502050405020303" pitchFamily="18" charset="0"/>
              </a:rPr>
              <a:t>﻿</a:t>
            </a:r>
          </a:p>
          <a:p>
            <a:r>
              <a:rPr lang="en-GB" dirty="0">
                <a:latin typeface="Georgia" panose="02040502050405020303" pitchFamily="18" charset="0"/>
              </a:rPr>
              <a:t>You determine either reduceByKey() or groupByKey() could be used in your program to get the same results. Which one should you choose?</a:t>
            </a:r>
            <a:br>
              <a:rPr lang="en-GB" dirty="0">
                <a:latin typeface="Georgia" panose="02040502050405020303" pitchFamily="18" charset="0"/>
              </a:rPr>
            </a:br>
            <a:r>
              <a:rPr lang="en-GB" dirty="0">
                <a:latin typeface="Georgia" panose="02040502050405020303" pitchFamily="18" charset="0"/>
              </a:rPr>
              <a:t>﻿</a:t>
            </a:r>
          </a:p>
          <a:p>
            <a:r>
              <a:rPr lang="en-GB" dirty="0">
                <a:latin typeface="Georgia" panose="02040502050405020303" pitchFamily="18" charset="0"/>
              </a:rPr>
              <a:t>How can you use subtractByKey() to determine *all* of the unique keys across two RDDs? </a:t>
            </a:r>
          </a:p>
          <a:p>
            <a:endParaRPr lang="en-GB" dirty="0"/>
          </a:p>
        </p:txBody>
      </p:sp>
    </p:spTree>
    <p:extLst>
      <p:ext uri="{BB962C8B-B14F-4D97-AF65-F5344CB8AC3E}">
        <p14:creationId xmlns:p14="http://schemas.microsoft.com/office/powerpoint/2010/main" val="7436981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856984" cy="6552728"/>
          </a:xfrm>
        </p:spPr>
        <p:txBody>
          <a:bodyPr>
            <a:noAutofit/>
          </a:bodyPr>
          <a:lstStyle/>
          <a:p>
            <a:pPr marL="0" indent="0">
              <a:buNone/>
            </a:pPr>
            <a:r>
              <a:rPr lang="en-GB" sz="1200" b="1" u="sng" dirty="0" smtClean="0">
                <a:latin typeface="Georgia" panose="02040502050405020303" pitchFamily="18" charset="0"/>
              </a:rPr>
              <a:t>Answers :- </a:t>
            </a:r>
            <a:endParaRPr lang="en-GB" sz="1200" b="1" u="sng" dirty="0">
              <a:latin typeface="Georgia" panose="02040502050405020303" pitchFamily="18" charset="0"/>
            </a:endParaRPr>
          </a:p>
          <a:p>
            <a:r>
              <a:rPr lang="en-GB" sz="1400" dirty="0">
                <a:latin typeface="Georgia" panose="02040502050405020303" pitchFamily="18" charset="0"/>
              </a:rPr>
              <a:t>An RDD that contains elements made up of key-value pairs is sometimes referred to as a _________________.</a:t>
            </a:r>
            <a:br>
              <a:rPr lang="en-GB" sz="1400" dirty="0">
                <a:latin typeface="Georgia" panose="02040502050405020303" pitchFamily="18" charset="0"/>
              </a:rPr>
            </a:br>
            <a:r>
              <a:rPr lang="en-GB" sz="1400" dirty="0">
                <a:latin typeface="Georgia" panose="02040502050405020303" pitchFamily="18" charset="0"/>
              </a:rPr>
              <a:t/>
            </a:r>
            <a:br>
              <a:rPr lang="en-GB" sz="1400" dirty="0">
                <a:latin typeface="Georgia" panose="02040502050405020303" pitchFamily="18" charset="0"/>
              </a:rPr>
            </a:br>
            <a:r>
              <a:rPr lang="en-GB" sz="1400" b="1" i="1" dirty="0">
                <a:latin typeface="Georgia" panose="02040502050405020303" pitchFamily="18" charset="0"/>
              </a:rPr>
              <a:t>Answer: </a:t>
            </a:r>
            <a:r>
              <a:rPr lang="en-GB" sz="1400" dirty="0">
                <a:latin typeface="Georgia" panose="02040502050405020303" pitchFamily="18" charset="0"/>
              </a:rPr>
              <a:t>Pair RDD</a:t>
            </a:r>
            <a:br>
              <a:rPr lang="en-GB" sz="1400" dirty="0">
                <a:latin typeface="Georgia" panose="02040502050405020303" pitchFamily="18" charset="0"/>
              </a:rPr>
            </a:br>
            <a:r>
              <a:rPr lang="en-GB" sz="1400" dirty="0">
                <a:latin typeface="Georgia" panose="02040502050405020303" pitchFamily="18" charset="0"/>
              </a:rPr>
              <a:t>﻿</a:t>
            </a:r>
          </a:p>
          <a:p>
            <a:r>
              <a:rPr lang="en-GB" sz="1400" dirty="0">
                <a:latin typeface="Georgia" panose="02040502050405020303" pitchFamily="18" charset="0"/>
              </a:rPr>
              <a:t>Name two functions that can be used to create a Pair RDD.</a:t>
            </a:r>
            <a:br>
              <a:rPr lang="en-GB" sz="1400" dirty="0">
                <a:latin typeface="Georgia" panose="02040502050405020303" pitchFamily="18" charset="0"/>
              </a:rPr>
            </a:br>
            <a:r>
              <a:rPr lang="en-GB" sz="1400" dirty="0">
                <a:latin typeface="Georgia" panose="02040502050405020303" pitchFamily="18" charset="0"/>
              </a:rPr>
              <a:t/>
            </a:r>
            <a:br>
              <a:rPr lang="en-GB" sz="1400" dirty="0">
                <a:latin typeface="Georgia" panose="02040502050405020303" pitchFamily="18" charset="0"/>
              </a:rPr>
            </a:br>
            <a:r>
              <a:rPr lang="en-GB" sz="1400" b="1" i="1" dirty="0">
                <a:latin typeface="Georgia" panose="02040502050405020303" pitchFamily="18" charset="0"/>
              </a:rPr>
              <a:t>Answer: </a:t>
            </a:r>
            <a:r>
              <a:rPr lang="en-GB" sz="1400" dirty="0">
                <a:latin typeface="Georgia" panose="02040502050405020303" pitchFamily="18" charset="0"/>
              </a:rPr>
              <a:t>map(), keyBy(), zipWithIndex(), zip()</a:t>
            </a:r>
            <a:br>
              <a:rPr lang="en-GB" sz="1400" dirty="0">
                <a:latin typeface="Georgia" panose="02040502050405020303" pitchFamily="18" charset="0"/>
              </a:rPr>
            </a:br>
            <a:r>
              <a:rPr lang="en-GB" sz="1400" dirty="0">
                <a:latin typeface="Georgia" panose="02040502050405020303" pitchFamily="18" charset="0"/>
              </a:rPr>
              <a:t>﻿</a:t>
            </a:r>
          </a:p>
          <a:p>
            <a:r>
              <a:rPr lang="en-GB" sz="1400" b="1" dirty="0">
                <a:latin typeface="Georgia" panose="02040502050405020303" pitchFamily="18" charset="0"/>
              </a:rPr>
              <a:t>True or False:</a:t>
            </a:r>
            <a:r>
              <a:rPr lang="en-GB" sz="1400" dirty="0">
                <a:latin typeface="Georgia" panose="02040502050405020303" pitchFamily="18" charset="0"/>
              </a:rPr>
              <a:t> A key can have a value that is actually a list of many values.</a:t>
            </a:r>
            <a:br>
              <a:rPr lang="en-GB" sz="1400" dirty="0">
                <a:latin typeface="Georgia" panose="02040502050405020303" pitchFamily="18" charset="0"/>
              </a:rPr>
            </a:br>
            <a:r>
              <a:rPr lang="en-GB" sz="1400" dirty="0">
                <a:latin typeface="Georgia" panose="02040502050405020303" pitchFamily="18" charset="0"/>
              </a:rPr>
              <a:t/>
            </a:r>
            <a:br>
              <a:rPr lang="en-GB" sz="1400" dirty="0">
                <a:latin typeface="Georgia" panose="02040502050405020303" pitchFamily="18" charset="0"/>
              </a:rPr>
            </a:br>
            <a:r>
              <a:rPr lang="en-GB" sz="1400" b="1" i="1" dirty="0">
                <a:latin typeface="Georgia" panose="02040502050405020303" pitchFamily="18" charset="0"/>
              </a:rPr>
              <a:t>Answer: </a:t>
            </a:r>
            <a:r>
              <a:rPr lang="en-GB" sz="1400" dirty="0">
                <a:latin typeface="Georgia" panose="02040502050405020303" pitchFamily="18" charset="0"/>
              </a:rPr>
              <a:t>True</a:t>
            </a:r>
            <a:br>
              <a:rPr lang="en-GB" sz="1400" dirty="0">
                <a:latin typeface="Georgia" panose="02040502050405020303" pitchFamily="18" charset="0"/>
              </a:rPr>
            </a:br>
            <a:r>
              <a:rPr lang="en-GB" sz="1400" dirty="0">
                <a:latin typeface="Georgia" panose="02040502050405020303" pitchFamily="18" charset="0"/>
              </a:rPr>
              <a:t>﻿</a:t>
            </a:r>
          </a:p>
          <a:p>
            <a:r>
              <a:rPr lang="en-GB" sz="1400" dirty="0">
                <a:latin typeface="Georgia" panose="02040502050405020303" pitchFamily="18" charset="0"/>
              </a:rPr>
              <a:t>Since sortByKey() only sorts by key, and there is no equivalent function to sort by values, how could you go about getting your Pair RDD sorted alphanumerically by value?</a:t>
            </a:r>
            <a:br>
              <a:rPr lang="en-GB" sz="1400" dirty="0">
                <a:latin typeface="Georgia" panose="02040502050405020303" pitchFamily="18" charset="0"/>
              </a:rPr>
            </a:br>
            <a:r>
              <a:rPr lang="en-GB" sz="1400" dirty="0">
                <a:latin typeface="Georgia" panose="02040502050405020303" pitchFamily="18" charset="0"/>
              </a:rPr>
              <a:t/>
            </a:r>
            <a:br>
              <a:rPr lang="en-GB" sz="1400" dirty="0">
                <a:latin typeface="Georgia" panose="02040502050405020303" pitchFamily="18" charset="0"/>
              </a:rPr>
            </a:br>
            <a:r>
              <a:rPr lang="en-GB" sz="1400" b="1" i="1" dirty="0">
                <a:latin typeface="Georgia" panose="02040502050405020303" pitchFamily="18" charset="0"/>
              </a:rPr>
              <a:t>Answer: </a:t>
            </a:r>
            <a:r>
              <a:rPr lang="en-GB" sz="1400" dirty="0">
                <a:latin typeface="Georgia" panose="02040502050405020303" pitchFamily="18" charset="0"/>
              </a:rPr>
              <a:t>First use map() to reorder the key-value pair so that the key is now the value. Then use sortByKey() to sort. Finally, use map() again to swap the keys and values back to their original positions.</a:t>
            </a:r>
            <a:br>
              <a:rPr lang="en-GB" sz="1400" dirty="0">
                <a:latin typeface="Georgia" panose="02040502050405020303" pitchFamily="18" charset="0"/>
              </a:rPr>
            </a:br>
            <a:r>
              <a:rPr lang="en-GB" sz="1400" dirty="0">
                <a:latin typeface="Georgia" panose="02040502050405020303" pitchFamily="18" charset="0"/>
              </a:rPr>
              <a:t>﻿</a:t>
            </a:r>
          </a:p>
          <a:p>
            <a:r>
              <a:rPr lang="en-GB" sz="1400" dirty="0">
                <a:latin typeface="Georgia" panose="02040502050405020303" pitchFamily="18" charset="0"/>
              </a:rPr>
              <a:t>You determine either reduceByKey() or groupByKey() could be used in your program to get the same results. Which one should you choose?</a:t>
            </a:r>
            <a:br>
              <a:rPr lang="en-GB" sz="1400" dirty="0">
                <a:latin typeface="Georgia" panose="02040502050405020303" pitchFamily="18" charset="0"/>
              </a:rPr>
            </a:br>
            <a:r>
              <a:rPr lang="en-GB" sz="1400" dirty="0">
                <a:latin typeface="Georgia" panose="02040502050405020303" pitchFamily="18" charset="0"/>
              </a:rPr>
              <a:t/>
            </a:r>
            <a:br>
              <a:rPr lang="en-GB" sz="1400" dirty="0">
                <a:latin typeface="Georgia" panose="02040502050405020303" pitchFamily="18" charset="0"/>
              </a:rPr>
            </a:br>
            <a:r>
              <a:rPr lang="en-GB" sz="1400" b="1" i="1" dirty="0">
                <a:latin typeface="Georgia" panose="02040502050405020303" pitchFamily="18" charset="0"/>
              </a:rPr>
              <a:t>Answer: </a:t>
            </a:r>
            <a:r>
              <a:rPr lang="en-GB" sz="1400" dirty="0">
                <a:latin typeface="Georgia" panose="02040502050405020303" pitchFamily="18" charset="0"/>
              </a:rPr>
              <a:t>reduceByKey(), </a:t>
            </a:r>
            <a:r>
              <a:rPr lang="en-GB" sz="1400" i="1" dirty="0">
                <a:latin typeface="Georgia" panose="02040502050405020303" pitchFamily="18" charset="0"/>
              </a:rPr>
              <a:t>because</a:t>
            </a:r>
            <a:r>
              <a:rPr lang="en-GB" sz="1400" dirty="0">
                <a:latin typeface="Georgia" panose="02040502050405020303" pitchFamily="18" charset="0"/>
              </a:rPr>
              <a:t> it is more efficient - especially on large datasets.</a:t>
            </a:r>
            <a:br>
              <a:rPr lang="en-GB" sz="1400" dirty="0">
                <a:latin typeface="Georgia" panose="02040502050405020303" pitchFamily="18" charset="0"/>
              </a:rPr>
            </a:br>
            <a:r>
              <a:rPr lang="en-GB" sz="1400" dirty="0">
                <a:latin typeface="Georgia" panose="02040502050405020303" pitchFamily="18" charset="0"/>
              </a:rPr>
              <a:t>﻿</a:t>
            </a:r>
          </a:p>
          <a:p>
            <a:r>
              <a:rPr lang="en-GB" sz="1400" dirty="0">
                <a:latin typeface="Georgia" panose="02040502050405020303" pitchFamily="18" charset="0"/>
              </a:rPr>
              <a:t>How can you use subtractByKey() to determine *all* of the unique keys across two RDDs? </a:t>
            </a:r>
            <a:br>
              <a:rPr lang="en-GB" sz="1400" dirty="0">
                <a:latin typeface="Georgia" panose="02040502050405020303" pitchFamily="18" charset="0"/>
              </a:rPr>
            </a:br>
            <a:r>
              <a:rPr lang="en-GB" sz="1400" dirty="0">
                <a:latin typeface="Georgia" panose="02040502050405020303" pitchFamily="18" charset="0"/>
              </a:rPr>
              <a:t/>
            </a:r>
            <a:br>
              <a:rPr lang="en-GB" sz="1400" dirty="0">
                <a:latin typeface="Georgia" panose="02040502050405020303" pitchFamily="18" charset="0"/>
              </a:rPr>
            </a:br>
            <a:r>
              <a:rPr lang="en-GB" sz="1400" b="1" i="1" dirty="0">
                <a:latin typeface="Georgia" panose="02040502050405020303" pitchFamily="18" charset="0"/>
              </a:rPr>
              <a:t>Answer: </a:t>
            </a:r>
            <a:r>
              <a:rPr lang="en-GB" sz="1400" dirty="0">
                <a:latin typeface="Georgia" panose="02040502050405020303" pitchFamily="18" charset="0"/>
              </a:rPr>
              <a:t>Run it twice, switching the order of the RDDs each time.</a:t>
            </a:r>
          </a:p>
          <a:p>
            <a:endParaRPr lang="en-GB" sz="1200" dirty="0"/>
          </a:p>
        </p:txBody>
      </p:sp>
    </p:spTree>
    <p:extLst>
      <p:ext uri="{BB962C8B-B14F-4D97-AF65-F5344CB8AC3E}">
        <p14:creationId xmlns:p14="http://schemas.microsoft.com/office/powerpoint/2010/main" val="5867443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8579296" cy="6408712"/>
          </a:xfrm>
        </p:spPr>
        <p:txBody>
          <a:bodyPr/>
          <a:lstStyle/>
          <a:p>
            <a:pPr marL="0" indent="0">
              <a:buNone/>
            </a:pPr>
            <a:r>
              <a:rPr lang="en-GB" sz="2800" b="1" u="sng" dirty="0" smtClean="0">
                <a:latin typeface="Georgia" panose="02040502050405020303" pitchFamily="18" charset="0"/>
              </a:rPr>
              <a:t>Summary :- </a:t>
            </a:r>
          </a:p>
          <a:p>
            <a:pPr marL="0" indent="0">
              <a:buNone/>
            </a:pPr>
            <a:endParaRPr lang="en-GB" sz="2800" b="1" u="sng" dirty="0">
              <a:latin typeface="Georgia" panose="02040502050405020303" pitchFamily="18" charset="0"/>
            </a:endParaRPr>
          </a:p>
          <a:p>
            <a:r>
              <a:rPr lang="en-GB" sz="2800" dirty="0">
                <a:latin typeface="Georgia" panose="02040502050405020303" pitchFamily="18" charset="0"/>
              </a:rPr>
              <a:t>Pair RDDs contain elements made up of key-value pairs</a:t>
            </a:r>
          </a:p>
          <a:p>
            <a:r>
              <a:rPr lang="en-GB" sz="2800" dirty="0">
                <a:latin typeface="Georgia" panose="02040502050405020303" pitchFamily="18" charset="0"/>
              </a:rPr>
              <a:t>Common functions used to create Pair RDDs include </a:t>
            </a:r>
            <a:r>
              <a:rPr lang="en-GB" sz="2800" u="sng" dirty="0">
                <a:latin typeface="Georgia" panose="02040502050405020303" pitchFamily="18" charset="0"/>
              </a:rPr>
              <a:t>map(), keyBy(), zipWithIndex(), and zip()</a:t>
            </a:r>
          </a:p>
          <a:p>
            <a:r>
              <a:rPr lang="en-GB" sz="2800" dirty="0">
                <a:latin typeface="Georgia" panose="02040502050405020303" pitchFamily="18" charset="0"/>
              </a:rPr>
              <a:t>Common functions used with Pair RDDs include </a:t>
            </a:r>
            <a:r>
              <a:rPr lang="en-GB" sz="2800" u="sng" dirty="0">
                <a:latin typeface="Georgia" panose="02040502050405020303" pitchFamily="18" charset="0"/>
              </a:rPr>
              <a:t>mapValues(), keys(), values(), sortByKey(), lookup(), countByKey(), collectAsMap(), reduceByKey(), groupByKey(), flatMapValues(), subtractByKey(), </a:t>
            </a:r>
            <a:r>
              <a:rPr lang="en-GB" sz="2800" dirty="0">
                <a:latin typeface="Georgia" panose="02040502050405020303" pitchFamily="18" charset="0"/>
              </a:rPr>
              <a:t>and various join types</a:t>
            </a:r>
          </a:p>
          <a:p>
            <a:endParaRPr lang="en-GB" dirty="0"/>
          </a:p>
        </p:txBody>
      </p:sp>
    </p:spTree>
    <p:extLst>
      <p:ext uri="{BB962C8B-B14F-4D97-AF65-F5344CB8AC3E}">
        <p14:creationId xmlns:p14="http://schemas.microsoft.com/office/powerpoint/2010/main" val="5046172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9036496" cy="6408712"/>
          </a:xfrm>
        </p:spPr>
        <p:txBody>
          <a:bodyPr/>
          <a:lstStyle/>
          <a:p>
            <a:pPr marL="0" indent="0">
              <a:buNone/>
            </a:pPr>
            <a:r>
              <a:rPr lang="en-GB" b="1" u="sng" dirty="0">
                <a:latin typeface="Georgia" panose="02040502050405020303" pitchFamily="18" charset="0"/>
              </a:rPr>
              <a:t>What is Spark Streaming?</a:t>
            </a:r>
          </a:p>
          <a:p>
            <a:r>
              <a:rPr lang="en-GB" dirty="0">
                <a:latin typeface="Georgia" panose="02040502050405020303" pitchFamily="18" charset="0"/>
              </a:rPr>
              <a:t>As the name implies</a:t>
            </a:r>
            <a:r>
              <a:rPr lang="en-GB" u="sng" dirty="0">
                <a:latin typeface="Georgia" panose="02040502050405020303" pitchFamily="18" charset="0"/>
              </a:rPr>
              <a:t>, Spark Streaming is a tool that enables a developer to utilize the Spark platform to ingest and process streaming data. </a:t>
            </a:r>
            <a:endParaRPr lang="en-GB" u="sng" dirty="0" smtClean="0">
              <a:latin typeface="Georgia" panose="02040502050405020303" pitchFamily="18" charset="0"/>
            </a:endParaRPr>
          </a:p>
          <a:p>
            <a:r>
              <a:rPr lang="en-GB" u="sng" dirty="0" smtClean="0">
                <a:latin typeface="Georgia" panose="02040502050405020303" pitchFamily="18" charset="0"/>
              </a:rPr>
              <a:t>Spark </a:t>
            </a:r>
            <a:r>
              <a:rPr lang="en-GB" u="sng" dirty="0">
                <a:latin typeface="Georgia" panose="02040502050405020303" pitchFamily="18" charset="0"/>
              </a:rPr>
              <a:t>Streaming is composed of a receiver, which collects streaming data in small amounts called micro-batches</a:t>
            </a:r>
            <a:r>
              <a:rPr lang="en-GB" dirty="0">
                <a:latin typeface="Georgia" panose="02040502050405020303" pitchFamily="18" charset="0"/>
              </a:rPr>
              <a:t>, and then makes them available for processing via a collection of specialized RDDs called a </a:t>
            </a:r>
            <a:r>
              <a:rPr lang="en-GB" u="sng" dirty="0">
                <a:latin typeface="Georgia" panose="02040502050405020303" pitchFamily="18" charset="0"/>
              </a:rPr>
              <a:t>DStream.</a:t>
            </a:r>
            <a:r>
              <a:rPr lang="en-GB" dirty="0">
                <a:latin typeface="Georgia" panose="02040502050405020303" pitchFamily="18" charset="0"/>
              </a:rPr>
              <a:t> </a:t>
            </a:r>
            <a:endParaRPr lang="en-GB" dirty="0" smtClean="0">
              <a:latin typeface="Georgia" panose="02040502050405020303" pitchFamily="18" charset="0"/>
            </a:endParaRPr>
          </a:p>
          <a:p>
            <a:r>
              <a:rPr lang="en-GB" u="sng" dirty="0" smtClean="0">
                <a:latin typeface="Georgia" panose="02040502050405020303" pitchFamily="18" charset="0"/>
              </a:rPr>
              <a:t>These </a:t>
            </a:r>
            <a:r>
              <a:rPr lang="en-GB" u="sng" dirty="0">
                <a:latin typeface="Georgia" panose="02040502050405020303" pitchFamily="18" charset="0"/>
              </a:rPr>
              <a:t>DStreams can then be manipulated and further processed via the Spark Streaming API</a:t>
            </a:r>
            <a:r>
              <a:rPr lang="en-GB" dirty="0">
                <a:latin typeface="Georgia" panose="02040502050405020303" pitchFamily="18" charset="0"/>
              </a:rPr>
              <a:t>, which is an extension of Spark Core, to produce various output types.</a:t>
            </a:r>
          </a:p>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890518"/>
            <a:ext cx="7848872" cy="1778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35639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856984" cy="6480720"/>
          </a:xfrm>
        </p:spPr>
        <p:txBody>
          <a:bodyPr/>
          <a:lstStyle/>
          <a:p>
            <a:pPr marL="0" indent="0">
              <a:buNone/>
            </a:pPr>
            <a:r>
              <a:rPr lang="en-GB" b="1" u="sng" dirty="0" smtClean="0">
                <a:latin typeface="Georgia" panose="02040502050405020303" pitchFamily="18" charset="0"/>
              </a:rPr>
              <a:t>Dstreams :- </a:t>
            </a:r>
            <a:endParaRPr lang="en-GB" b="1" u="sng" dirty="0">
              <a:latin typeface="Georgia" panose="02040502050405020303" pitchFamily="18" charset="0"/>
            </a:endParaRPr>
          </a:p>
          <a:p>
            <a:r>
              <a:rPr lang="en-GB" u="sng" dirty="0">
                <a:latin typeface="Georgia" panose="02040502050405020303" pitchFamily="18" charset="0"/>
              </a:rPr>
              <a:t>A DStream is a collection of one or more specialized RDDs divided into discrete chunks based on time interval</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When </a:t>
            </a:r>
            <a:r>
              <a:rPr lang="en-GB" dirty="0">
                <a:latin typeface="Georgia" panose="02040502050405020303" pitchFamily="18" charset="0"/>
              </a:rPr>
              <a:t>a streaming source communicates with Spark Streaming, </a:t>
            </a:r>
            <a:r>
              <a:rPr lang="en-GB" u="sng" dirty="0">
                <a:latin typeface="Georgia" panose="02040502050405020303" pitchFamily="18" charset="0"/>
              </a:rPr>
              <a:t>the receiver caches information for a specified time period, after which point the data is converted into a DStream and available for further processing</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Each </a:t>
            </a:r>
            <a:r>
              <a:rPr lang="en-GB" dirty="0">
                <a:latin typeface="Georgia" panose="02040502050405020303" pitchFamily="18" charset="0"/>
              </a:rPr>
              <a:t>discrete time period (in the example pictured, every five seconds) is a separate DStream</a:t>
            </a:r>
            <a:r>
              <a:rPr lang="en-GB" dirty="0" smtClean="0">
                <a:latin typeface="Georgia" panose="02040502050405020303" pitchFamily="18" charset="0"/>
              </a:rPr>
              <a:t>.</a:t>
            </a:r>
          </a:p>
          <a:p>
            <a:endParaRPr lang="en-GB" dirty="0">
              <a:latin typeface="Georgia" panose="02040502050405020303" pitchFamily="18" charset="0"/>
            </a:endParaRPr>
          </a:p>
          <a:p>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509120"/>
            <a:ext cx="54006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72905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507288" cy="6408712"/>
          </a:xfrm>
        </p:spPr>
        <p:txBody>
          <a:bodyPr>
            <a:normAutofit fontScale="92500"/>
          </a:bodyPr>
          <a:lstStyle/>
          <a:p>
            <a:pPr marL="0" indent="0">
              <a:buNone/>
            </a:pPr>
            <a:r>
              <a:rPr lang="en-GB" b="1" u="sng" dirty="0">
                <a:latin typeface="Georgia" panose="02040502050405020303" pitchFamily="18" charset="0"/>
              </a:rPr>
              <a:t>DStream vs. </a:t>
            </a:r>
            <a:r>
              <a:rPr lang="en-GB" b="1" u="sng" dirty="0" smtClean="0">
                <a:latin typeface="Georgia" panose="02040502050405020303" pitchFamily="18" charset="0"/>
              </a:rPr>
              <a:t>RDD </a:t>
            </a:r>
            <a:r>
              <a:rPr lang="en-GB" b="1" u="sng" smtClean="0">
                <a:latin typeface="Georgia" panose="02040502050405020303" pitchFamily="18" charset="0"/>
              </a:rPr>
              <a:t>:- </a:t>
            </a:r>
          </a:p>
          <a:p>
            <a:pPr marL="0" indent="0">
              <a:buNone/>
            </a:pPr>
            <a:endParaRPr lang="en-GB" b="1" u="sng" dirty="0">
              <a:latin typeface="Georgia" panose="02040502050405020303" pitchFamily="18" charset="0"/>
            </a:endParaRPr>
          </a:p>
          <a:p>
            <a:r>
              <a:rPr lang="en-GB" dirty="0">
                <a:latin typeface="Georgia" panose="02040502050405020303" pitchFamily="18" charset="0"/>
              </a:rPr>
              <a:t>DStreams have some differences compared to traditional RDDs. The first, and perhaps most consequential difference is that </a:t>
            </a:r>
            <a:r>
              <a:rPr lang="en-GB" u="sng" dirty="0">
                <a:latin typeface="Georgia" panose="02040502050405020303" pitchFamily="18" charset="0"/>
              </a:rPr>
              <a:t>DStreams contain data and physically exist in memory from the moment of creation. </a:t>
            </a:r>
            <a:endParaRPr lang="en-GB" u="sng" dirty="0" smtClean="0">
              <a:latin typeface="Georgia" panose="02040502050405020303" pitchFamily="18" charset="0"/>
            </a:endParaRPr>
          </a:p>
          <a:p>
            <a:r>
              <a:rPr lang="en-GB" dirty="0" smtClean="0">
                <a:latin typeface="Georgia" panose="02040502050405020303" pitchFamily="18" charset="0"/>
              </a:rPr>
              <a:t>Traditional </a:t>
            </a:r>
            <a:r>
              <a:rPr lang="en-GB" dirty="0">
                <a:latin typeface="Georgia" panose="02040502050405020303" pitchFamily="18" charset="0"/>
              </a:rPr>
              <a:t>RDDs, on the other hand, are sets of instructions that </a:t>
            </a:r>
            <a:r>
              <a:rPr lang="en-GB" u="sng" dirty="0">
                <a:latin typeface="Georgia" panose="02040502050405020303" pitchFamily="18" charset="0"/>
              </a:rPr>
              <a:t>don't actually contain in-memory data until an action is performed</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The </a:t>
            </a:r>
            <a:r>
              <a:rPr lang="en-GB" dirty="0">
                <a:latin typeface="Georgia" panose="02040502050405020303" pitchFamily="18" charset="0"/>
              </a:rPr>
              <a:t>second big difference is that, by default, </a:t>
            </a:r>
            <a:r>
              <a:rPr lang="en-GB" u="sng" dirty="0">
                <a:latin typeface="Georgia" panose="02040502050405020303" pitchFamily="18" charset="0"/>
              </a:rPr>
              <a:t>DStreams only exist in memory until the next batch of data is ready to be processed. </a:t>
            </a:r>
            <a:endParaRPr lang="en-GB" u="sng" dirty="0" smtClean="0">
              <a:latin typeface="Georgia" panose="02040502050405020303" pitchFamily="18" charset="0"/>
            </a:endParaRPr>
          </a:p>
          <a:p>
            <a:r>
              <a:rPr lang="en-GB" dirty="0" smtClean="0">
                <a:latin typeface="Georgia" panose="02040502050405020303" pitchFamily="18" charset="0"/>
              </a:rPr>
              <a:t>A </a:t>
            </a:r>
            <a:r>
              <a:rPr lang="en-GB" dirty="0">
                <a:latin typeface="Georgia" panose="02040502050405020303" pitchFamily="18" charset="0"/>
              </a:rPr>
              <a:t>third, minor difference is terminology: </a:t>
            </a:r>
            <a:r>
              <a:rPr lang="en-GB" u="sng" dirty="0">
                <a:latin typeface="Georgia" panose="02040502050405020303" pitchFamily="18" charset="0"/>
              </a:rPr>
              <a:t>while you perform transformations on both RDDs and DStreams, RDDs create results via "actions" whereas DStreams use similar "outputs." </a:t>
            </a:r>
          </a:p>
          <a:p>
            <a:endParaRPr lang="en-GB" dirty="0"/>
          </a:p>
        </p:txBody>
      </p:sp>
    </p:spTree>
    <p:extLst>
      <p:ext uri="{BB962C8B-B14F-4D97-AF65-F5344CB8AC3E}">
        <p14:creationId xmlns:p14="http://schemas.microsoft.com/office/powerpoint/2010/main" val="40916692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9036496" cy="6336704"/>
          </a:xfrm>
        </p:spPr>
        <p:txBody>
          <a:bodyPr/>
          <a:lstStyle/>
          <a:p>
            <a:pPr marL="0" indent="0">
              <a:buNone/>
            </a:pPr>
            <a:r>
              <a:rPr lang="en-GB" b="1" u="sng" dirty="0">
                <a:latin typeface="Georgia" panose="02040502050405020303" pitchFamily="18" charset="0"/>
              </a:rPr>
              <a:t>DStream </a:t>
            </a:r>
            <a:r>
              <a:rPr lang="en-GB" b="1" u="sng" dirty="0" smtClean="0">
                <a:latin typeface="Georgia" panose="02040502050405020303" pitchFamily="18" charset="0"/>
              </a:rPr>
              <a:t>Replication :-</a:t>
            </a:r>
            <a:endParaRPr lang="en-GB" b="1" u="sng" dirty="0">
              <a:latin typeface="Georgia" panose="02040502050405020303" pitchFamily="18" charset="0"/>
            </a:endParaRPr>
          </a:p>
          <a:p>
            <a:r>
              <a:rPr lang="en-GB" dirty="0">
                <a:latin typeface="Georgia" panose="02040502050405020303" pitchFamily="18" charset="0"/>
              </a:rPr>
              <a:t>DStreams are fault tolerant</a:t>
            </a:r>
            <a:r>
              <a:rPr lang="en-GB" u="sng" dirty="0">
                <a:latin typeface="Georgia" panose="02040502050405020303" pitchFamily="18" charset="0"/>
              </a:rPr>
              <a:t>, meaning they are written to a minimum of two executors at the moment of creation</a:t>
            </a:r>
            <a:r>
              <a:rPr lang="en-GB" dirty="0">
                <a:latin typeface="Georgia" panose="02040502050405020303" pitchFamily="18" charset="0"/>
              </a:rPr>
              <a:t>. The loss of a single executor will not result in the loss of the DStream</a:t>
            </a:r>
          </a:p>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564904"/>
            <a:ext cx="4905375"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26933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856984" cy="6408712"/>
          </a:xfrm>
        </p:spPr>
        <p:txBody>
          <a:bodyPr>
            <a:normAutofit fontScale="92500" lnSpcReduction="10000"/>
          </a:bodyPr>
          <a:lstStyle/>
          <a:p>
            <a:pPr marL="0" indent="0">
              <a:buNone/>
            </a:pPr>
            <a:r>
              <a:rPr lang="en-GB" b="1" u="sng" dirty="0">
                <a:latin typeface="Georgia" panose="02040502050405020303" pitchFamily="18" charset="0"/>
              </a:rPr>
              <a:t>Receiver </a:t>
            </a:r>
            <a:r>
              <a:rPr lang="en-GB" b="1" u="sng" dirty="0" smtClean="0">
                <a:latin typeface="Georgia" panose="02040502050405020303" pitchFamily="18" charset="0"/>
              </a:rPr>
              <a:t>Availability :-</a:t>
            </a:r>
            <a:endParaRPr lang="en-GB" b="1" u="sng" dirty="0">
              <a:latin typeface="Georgia" panose="02040502050405020303" pitchFamily="18" charset="0"/>
            </a:endParaRPr>
          </a:p>
          <a:p>
            <a:r>
              <a:rPr lang="en-GB" dirty="0">
                <a:latin typeface="Georgia" panose="02040502050405020303" pitchFamily="18" charset="0"/>
              </a:rPr>
              <a:t>By default, receivers are highly available</a:t>
            </a:r>
            <a:r>
              <a:rPr lang="en-GB" u="sng" dirty="0">
                <a:latin typeface="Georgia" panose="02040502050405020303" pitchFamily="18" charset="0"/>
              </a:rPr>
              <a:t>. If the executor running the receiver goes down, the receiver will be immediately restarted in another executor.</a:t>
            </a:r>
          </a:p>
          <a:p>
            <a:r>
              <a:rPr lang="en-GB" u="sng" dirty="0">
                <a:latin typeface="Georgia" panose="02040502050405020303" pitchFamily="18" charset="0"/>
              </a:rPr>
              <a:t>Spark Streaming performs micro-batching rather than true bit-by-bit streaming</a:t>
            </a:r>
            <a:r>
              <a:rPr lang="en-GB" dirty="0">
                <a:latin typeface="Georgia" panose="02040502050405020303" pitchFamily="18" charset="0"/>
              </a:rPr>
              <a:t>. Collecting and processing data in batches can be more efficient in terms of resource utilization, but comes at a cost of latency and risk of small amounts of lost data. </a:t>
            </a:r>
          </a:p>
          <a:p>
            <a:r>
              <a:rPr lang="en-GB" u="sng" dirty="0">
                <a:latin typeface="Georgia" panose="02040502050405020303" pitchFamily="18" charset="0"/>
              </a:rPr>
              <a:t>Spark Streaming can be configured to process batch sizes as small as one second, which takes approximately another second to process</a:t>
            </a:r>
            <a:r>
              <a:rPr lang="en-GB" dirty="0">
                <a:latin typeface="Georgia" panose="02040502050405020303" pitchFamily="18" charset="0"/>
              </a:rPr>
              <a:t>, for a two-second delay from the moment the data is received until a response can be generated. </a:t>
            </a:r>
          </a:p>
          <a:p>
            <a:r>
              <a:rPr lang="en-GB" dirty="0">
                <a:latin typeface="Georgia" panose="02040502050405020303" pitchFamily="18" charset="0"/>
              </a:rPr>
              <a:t>This introduces a small risk of data loss, which can be mitigated by the use of </a:t>
            </a:r>
            <a:r>
              <a:rPr lang="en-GB" u="sng" dirty="0">
                <a:latin typeface="Georgia" panose="02040502050405020303" pitchFamily="18" charset="0"/>
              </a:rPr>
              <a:t>reliable receivers </a:t>
            </a:r>
            <a:r>
              <a:rPr lang="en-GB" dirty="0">
                <a:latin typeface="Georgia" panose="02040502050405020303" pitchFamily="18" charset="0"/>
              </a:rPr>
              <a:t>(available in the Scala and Java APIs only at the time of this writing) and intelligent data sources</a:t>
            </a:r>
          </a:p>
        </p:txBody>
      </p:sp>
    </p:spTree>
    <p:extLst>
      <p:ext uri="{BB962C8B-B14F-4D97-AF65-F5344CB8AC3E}">
        <p14:creationId xmlns:p14="http://schemas.microsoft.com/office/powerpoint/2010/main" val="38192768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784976" cy="6552728"/>
          </a:xfrm>
        </p:spPr>
        <p:txBody>
          <a:bodyPr>
            <a:normAutofit fontScale="92500" lnSpcReduction="10000"/>
          </a:bodyPr>
          <a:lstStyle/>
          <a:p>
            <a:pPr marL="0" indent="0">
              <a:buNone/>
            </a:pPr>
            <a:r>
              <a:rPr lang="en-GB" b="1" u="sng" dirty="0">
                <a:latin typeface="Georgia" panose="02040502050405020303" pitchFamily="18" charset="0"/>
              </a:rPr>
              <a:t>Receiver </a:t>
            </a:r>
            <a:r>
              <a:rPr lang="en-GB" b="1" u="sng" dirty="0" smtClean="0">
                <a:latin typeface="Georgia" panose="02040502050405020303" pitchFamily="18" charset="0"/>
              </a:rPr>
              <a:t>Reliability :- </a:t>
            </a:r>
          </a:p>
          <a:p>
            <a:pPr marL="0" indent="0">
              <a:buNone/>
            </a:pPr>
            <a:endParaRPr lang="en-GB" b="1" u="sng" dirty="0">
              <a:latin typeface="Georgia" panose="02040502050405020303" pitchFamily="18" charset="0"/>
            </a:endParaRPr>
          </a:p>
          <a:p>
            <a:r>
              <a:rPr lang="en-GB" dirty="0">
                <a:latin typeface="Georgia" panose="02040502050405020303" pitchFamily="18" charset="0"/>
              </a:rPr>
              <a:t>By default, receivers are "unreliable." This means there is:</a:t>
            </a:r>
          </a:p>
          <a:p>
            <a:r>
              <a:rPr lang="en-GB" dirty="0">
                <a:latin typeface="Georgia" panose="02040502050405020303" pitchFamily="18" charset="0"/>
              </a:rPr>
              <a:t>No acknowledgment between receiver and source</a:t>
            </a:r>
          </a:p>
          <a:p>
            <a:r>
              <a:rPr lang="en-GB" dirty="0">
                <a:latin typeface="Georgia" panose="02040502050405020303" pitchFamily="18" charset="0"/>
              </a:rPr>
              <a:t>No record of whether data has been successfully written </a:t>
            </a:r>
          </a:p>
          <a:p>
            <a:r>
              <a:rPr lang="en-GB" dirty="0">
                <a:latin typeface="Georgia" panose="02040502050405020303" pitchFamily="18" charset="0"/>
              </a:rPr>
              <a:t>No ability to ask for retransmission for missed data</a:t>
            </a:r>
          </a:p>
          <a:p>
            <a:r>
              <a:rPr lang="en-GB" dirty="0">
                <a:latin typeface="Georgia" panose="02040502050405020303" pitchFamily="18" charset="0"/>
              </a:rPr>
              <a:t>Possibility for data loss if receiver is </a:t>
            </a:r>
            <a:r>
              <a:rPr lang="en-GB" dirty="0" err="1" smtClean="0">
                <a:latin typeface="Georgia" panose="02040502050405020303" pitchFamily="18" charset="0"/>
              </a:rPr>
              <a:t>losts</a:t>
            </a:r>
            <a:endParaRPr lang="en-GB" dirty="0">
              <a:latin typeface="Georgia" panose="02040502050405020303" pitchFamily="18" charset="0"/>
            </a:endParaRPr>
          </a:p>
          <a:p>
            <a:r>
              <a:rPr lang="en-GB" u="sng" dirty="0">
                <a:latin typeface="Georgia" panose="02040502050405020303" pitchFamily="18" charset="0"/>
              </a:rPr>
              <a:t>To implement a reliable receiver, a custom receiver must be created</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A </a:t>
            </a:r>
            <a:r>
              <a:rPr lang="en-GB" dirty="0">
                <a:latin typeface="Georgia" panose="02040502050405020303" pitchFamily="18" charset="0"/>
              </a:rPr>
              <a:t>reliable receiver implements a handshake mechanism that acknowledges that data has been received and processed. </a:t>
            </a:r>
            <a:endParaRPr lang="en-GB" dirty="0" smtClean="0">
              <a:latin typeface="Georgia" panose="02040502050405020303" pitchFamily="18" charset="0"/>
            </a:endParaRPr>
          </a:p>
          <a:p>
            <a:r>
              <a:rPr lang="en-GB" u="sng" dirty="0" smtClean="0">
                <a:latin typeface="Georgia" panose="02040502050405020303" pitchFamily="18" charset="0"/>
              </a:rPr>
              <a:t>Assuming </a:t>
            </a:r>
            <a:r>
              <a:rPr lang="en-GB" u="sng" dirty="0">
                <a:latin typeface="Georgia" panose="02040502050405020303" pitchFamily="18" charset="0"/>
              </a:rPr>
              <a:t>the data source is also intelligent, it will wait to discard the data on the other side until this acknowledgement has been received</a:t>
            </a:r>
            <a:r>
              <a:rPr lang="en-GB" dirty="0">
                <a:latin typeface="Georgia" panose="02040502050405020303" pitchFamily="18" charset="0"/>
              </a:rPr>
              <a:t>, which also means it can retransmit it in the event of data loss. </a:t>
            </a:r>
            <a:endParaRPr lang="en-GB" dirty="0" smtClean="0">
              <a:latin typeface="Georgia" panose="02040502050405020303" pitchFamily="18" charset="0"/>
            </a:endParaRPr>
          </a:p>
          <a:p>
            <a:r>
              <a:rPr lang="en-GB" dirty="0" smtClean="0">
                <a:latin typeface="Georgia" panose="02040502050405020303" pitchFamily="18" charset="0"/>
              </a:rPr>
              <a:t>Custom </a:t>
            </a:r>
            <a:r>
              <a:rPr lang="en-GB" dirty="0">
                <a:latin typeface="Georgia" panose="02040502050405020303" pitchFamily="18" charset="0"/>
              </a:rPr>
              <a:t>receivers are available in the Scala and Java Spark Streaming APIs only, and are not available in Python</a:t>
            </a:r>
          </a:p>
          <a:p>
            <a:endParaRPr lang="en-GB" dirty="0"/>
          </a:p>
        </p:txBody>
      </p:sp>
    </p:spTree>
    <p:extLst>
      <p:ext uri="{BB962C8B-B14F-4D97-AF65-F5344CB8AC3E}">
        <p14:creationId xmlns:p14="http://schemas.microsoft.com/office/powerpoint/2010/main" val="25103695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784976" cy="6408712"/>
          </a:xfrm>
        </p:spPr>
        <p:txBody>
          <a:bodyPr/>
          <a:lstStyle/>
          <a:p>
            <a:pPr marL="0" indent="0">
              <a:buNone/>
            </a:pPr>
            <a:r>
              <a:rPr lang="en-GB" b="1" u="sng" dirty="0">
                <a:latin typeface="Georgia" panose="02040502050405020303" pitchFamily="18" charset="0"/>
              </a:rPr>
              <a:t>Streaming Data Source </a:t>
            </a:r>
            <a:r>
              <a:rPr lang="en-GB" b="1" u="sng" dirty="0" smtClean="0">
                <a:latin typeface="Georgia" panose="02040502050405020303" pitchFamily="18" charset="0"/>
              </a:rPr>
              <a:t>Examples :- </a:t>
            </a:r>
            <a:endParaRPr lang="en-GB" b="1" u="sng" dirty="0">
              <a:latin typeface="Georgia" panose="02040502050405020303" pitchFamily="18" charset="0"/>
            </a:endParaRPr>
          </a:p>
          <a:p>
            <a:r>
              <a:rPr lang="en-GB" dirty="0">
                <a:latin typeface="Georgia" panose="02040502050405020303" pitchFamily="18" charset="0"/>
              </a:rPr>
              <a:t>Spark Streaming can receive data from multiple sources, both basic and advanced types. </a:t>
            </a:r>
            <a:endParaRPr lang="en-GB" dirty="0" smtClean="0">
              <a:latin typeface="Georgia" panose="02040502050405020303" pitchFamily="18" charset="0"/>
            </a:endParaRPr>
          </a:p>
          <a:p>
            <a:r>
              <a:rPr lang="en-GB" u="sng" dirty="0" smtClean="0">
                <a:latin typeface="Georgia" panose="02040502050405020303" pitchFamily="18" charset="0"/>
              </a:rPr>
              <a:t>Basic </a:t>
            </a:r>
            <a:r>
              <a:rPr lang="en-GB" u="sng" dirty="0">
                <a:latin typeface="Georgia" panose="02040502050405020303" pitchFamily="18" charset="0"/>
              </a:rPr>
              <a:t>sources include monitoring HDFS directories and ingesting any new files that are created as streamed data, text streaming via a TCP socket connection</a:t>
            </a:r>
            <a:r>
              <a:rPr lang="en-GB" dirty="0">
                <a:latin typeface="Georgia" panose="02040502050405020303" pitchFamily="18" charset="0"/>
              </a:rPr>
              <a:t>, and even setting up queues of traditional RDDs that can be used to test a streaming application. </a:t>
            </a:r>
            <a:endParaRPr lang="en-GB" dirty="0" smtClean="0">
              <a:latin typeface="Georgia" panose="02040502050405020303" pitchFamily="18" charset="0"/>
            </a:endParaRPr>
          </a:p>
          <a:p>
            <a:r>
              <a:rPr lang="en-GB" u="sng" dirty="0" smtClean="0">
                <a:latin typeface="Georgia" panose="02040502050405020303" pitchFamily="18" charset="0"/>
              </a:rPr>
              <a:t>Advanced </a:t>
            </a:r>
            <a:r>
              <a:rPr lang="en-GB" u="sng" dirty="0">
                <a:latin typeface="Georgia" panose="02040502050405020303" pitchFamily="18" charset="0"/>
              </a:rPr>
              <a:t>sources include Apache Kafka, Amazon Kinesis, Apache Flume, and MQTT</a:t>
            </a:r>
            <a:r>
              <a:rPr lang="en-GB" u="sng" dirty="0" smtClean="0">
                <a:latin typeface="Georgia" panose="02040502050405020303" pitchFamily="18" charset="0"/>
              </a:rPr>
              <a:t>.</a:t>
            </a:r>
          </a:p>
          <a:p>
            <a:endParaRPr lang="en-GB" u="sng" dirty="0">
              <a:latin typeface="Georgia" panose="02040502050405020303" pitchFamily="18" charset="0"/>
            </a:endParaRPr>
          </a:p>
          <a:p>
            <a:r>
              <a:rPr lang="en-GB" b="1" dirty="0">
                <a:latin typeface="Georgia" panose="02040502050405020303" pitchFamily="18" charset="0"/>
              </a:rPr>
              <a:t>NOTE:</a:t>
            </a:r>
            <a:r>
              <a:rPr lang="en-GB" dirty="0">
                <a:latin typeface="Georgia" panose="02040502050405020303" pitchFamily="18" charset="0"/>
              </a:rPr>
              <a:t> Additional data sources are available via the Scala and Java APIs</a:t>
            </a:r>
          </a:p>
          <a:p>
            <a:endParaRPr lang="en-GB" dirty="0"/>
          </a:p>
        </p:txBody>
      </p:sp>
    </p:spTree>
    <p:extLst>
      <p:ext uri="{BB962C8B-B14F-4D97-AF65-F5344CB8AC3E}">
        <p14:creationId xmlns:p14="http://schemas.microsoft.com/office/powerpoint/2010/main" val="1110860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260648"/>
            <a:ext cx="8784976" cy="6336704"/>
          </a:xfrm>
        </p:spPr>
        <p:txBody>
          <a:bodyPr/>
          <a:lstStyle/>
          <a:p>
            <a:pPr marL="0" indent="0">
              <a:buNone/>
            </a:pPr>
            <a:r>
              <a:rPr lang="en-GB" b="1" u="sng" dirty="0"/>
              <a:t>Spark Driver</a:t>
            </a:r>
          </a:p>
          <a:p>
            <a:r>
              <a:rPr lang="en-GB" sz="2400" dirty="0">
                <a:latin typeface="Georgia" panose="02040502050405020303" pitchFamily="18" charset="0"/>
              </a:rPr>
              <a:t>The Spark driver contains </a:t>
            </a:r>
            <a:r>
              <a:rPr lang="en-GB" sz="2400" u="sng" dirty="0">
                <a:latin typeface="Georgia" panose="02040502050405020303" pitchFamily="18" charset="0"/>
              </a:rPr>
              <a:t>the main() Spark program </a:t>
            </a:r>
            <a:r>
              <a:rPr lang="en-GB" sz="2400" dirty="0">
                <a:latin typeface="Georgia" panose="02040502050405020303" pitchFamily="18" charset="0"/>
              </a:rPr>
              <a:t>that manages the overall execution of a Spark application. It is a JVM that creates the SparkContext which then communicates directly with Spark. It is also responsible for writing/displaying and storing the logs that the SparkContext gathers from executors</a:t>
            </a:r>
            <a:r>
              <a:rPr lang="en-GB" sz="2400" dirty="0" smtClean="0">
                <a:latin typeface="Georgia" panose="02040502050405020303" pitchFamily="18" charset="0"/>
              </a:rPr>
              <a:t>.</a:t>
            </a:r>
          </a:p>
          <a:p>
            <a:endParaRPr lang="en-GB" sz="2400" dirty="0">
              <a:latin typeface="Georgia" panose="02040502050405020303" pitchFamily="18" charset="0"/>
            </a:endParaRPr>
          </a:p>
          <a:p>
            <a:r>
              <a:rPr lang="en-GB" sz="2400" dirty="0">
                <a:latin typeface="Georgia" panose="02040502050405020303" pitchFamily="18" charset="0"/>
              </a:rPr>
              <a:t>The Spark shell REPLs are examples of Spark driver programs. </a:t>
            </a:r>
            <a:endParaRPr lang="en-GB" sz="2400" dirty="0" smtClean="0">
              <a:latin typeface="Georgia" panose="02040502050405020303" pitchFamily="18" charset="0"/>
            </a:endParaRPr>
          </a:p>
          <a:p>
            <a:pPr marL="0" indent="0">
              <a:buNone/>
            </a:pPr>
            <a:endParaRPr lang="en-GB" sz="2400" dirty="0">
              <a:latin typeface="Georgia" panose="02040502050405020303" pitchFamily="18" charset="0"/>
            </a:endParaRPr>
          </a:p>
          <a:p>
            <a:r>
              <a:rPr lang="en-GB" sz="2400" b="1" dirty="0">
                <a:latin typeface="Georgia" panose="02040502050405020303" pitchFamily="18" charset="0"/>
              </a:rPr>
              <a:t>IMPORTANT: </a:t>
            </a:r>
            <a:r>
              <a:rPr lang="en-GB" sz="2400" dirty="0">
                <a:latin typeface="Georgia" panose="02040502050405020303" pitchFamily="18" charset="0"/>
              </a:rPr>
              <a:t>The Spark driver is a single point of failure for a YARN client application. If the driver fails, the application will fail. This is mitigated when deploying applications using YARN cluster.</a:t>
            </a:r>
          </a:p>
          <a:p>
            <a:endParaRPr lang="en-GB" dirty="0"/>
          </a:p>
        </p:txBody>
      </p:sp>
    </p:spTree>
    <p:extLst>
      <p:ext uri="{BB962C8B-B14F-4D97-AF65-F5344CB8AC3E}">
        <p14:creationId xmlns:p14="http://schemas.microsoft.com/office/powerpoint/2010/main" val="19611794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856984" cy="6408712"/>
          </a:xfrm>
        </p:spPr>
        <p:txBody>
          <a:bodyPr/>
          <a:lstStyle/>
          <a:p>
            <a:pPr marL="0" indent="0">
              <a:buNone/>
            </a:pPr>
            <a:r>
              <a:rPr lang="en-GB" b="1" u="sng" dirty="0">
                <a:latin typeface="Georgia" panose="02040502050405020303" pitchFamily="18" charset="0"/>
              </a:rPr>
              <a:t>Basic </a:t>
            </a:r>
            <a:r>
              <a:rPr lang="en-GB" b="1" u="sng" dirty="0" smtClean="0">
                <a:latin typeface="Georgia" panose="02040502050405020303" pitchFamily="18" charset="0"/>
              </a:rPr>
              <a:t>Streaming :- </a:t>
            </a:r>
            <a:endParaRPr lang="en-GB" b="1" u="sng" dirty="0">
              <a:latin typeface="Georgia" panose="02040502050405020303" pitchFamily="18" charset="0"/>
            </a:endParaRPr>
          </a:p>
          <a:p>
            <a:r>
              <a:rPr lang="en-GB" dirty="0">
                <a:latin typeface="Georgia" panose="02040502050405020303" pitchFamily="18" charset="0"/>
              </a:rPr>
              <a:t>Next we will examine the basics of creating a data stream using Spark Streaming</a:t>
            </a:r>
          </a:p>
          <a:p>
            <a:pPr marL="0" indent="0">
              <a:buNone/>
            </a:pPr>
            <a:r>
              <a:rPr lang="en-GB" b="1" u="sng" dirty="0">
                <a:latin typeface="Georgia" panose="02040502050405020303" pitchFamily="18" charset="0"/>
              </a:rPr>
              <a:t>StreamingContext</a:t>
            </a:r>
          </a:p>
          <a:p>
            <a:r>
              <a:rPr lang="en-GB" dirty="0">
                <a:latin typeface="Georgia" panose="02040502050405020303" pitchFamily="18" charset="0"/>
              </a:rPr>
              <a:t>Spark Streaming extends the Spark Core architecture model by layering in a StreamingContext on top of the SparkContext. </a:t>
            </a:r>
          </a:p>
          <a:p>
            <a:r>
              <a:rPr lang="en-GB" dirty="0">
                <a:latin typeface="Georgia" panose="02040502050405020303" pitchFamily="18" charset="0"/>
              </a:rPr>
              <a:t>The StreamingContext acts as the entry point for streaming applications. </a:t>
            </a:r>
            <a:endParaRPr lang="en-GB" dirty="0" smtClean="0">
              <a:latin typeface="Georgia" panose="02040502050405020303" pitchFamily="18" charset="0"/>
            </a:endParaRPr>
          </a:p>
          <a:p>
            <a:r>
              <a:rPr lang="en-GB" dirty="0" smtClean="0">
                <a:latin typeface="Georgia" panose="02040502050405020303" pitchFamily="18" charset="0"/>
              </a:rPr>
              <a:t>It </a:t>
            </a:r>
            <a:r>
              <a:rPr lang="en-GB" dirty="0">
                <a:latin typeface="Georgia" panose="02040502050405020303" pitchFamily="18" charset="0"/>
              </a:rPr>
              <a:t>is responsible for setting up the receiver and enables real-time transformations on DStreams. </a:t>
            </a:r>
            <a:endParaRPr lang="en-GB" dirty="0" smtClean="0">
              <a:latin typeface="Georgia" panose="02040502050405020303" pitchFamily="18" charset="0"/>
            </a:endParaRPr>
          </a:p>
          <a:p>
            <a:r>
              <a:rPr lang="en-GB" dirty="0" smtClean="0">
                <a:latin typeface="Georgia" panose="02040502050405020303" pitchFamily="18" charset="0"/>
              </a:rPr>
              <a:t>It </a:t>
            </a:r>
            <a:r>
              <a:rPr lang="en-GB" dirty="0">
                <a:latin typeface="Georgia" panose="02040502050405020303" pitchFamily="18" charset="0"/>
              </a:rPr>
              <a:t>also produces various types of output. </a:t>
            </a:r>
          </a:p>
          <a:p>
            <a:endParaRPr lang="en-GB" dirty="0"/>
          </a:p>
        </p:txBody>
      </p:sp>
    </p:spTree>
    <p:extLst>
      <p:ext uri="{BB962C8B-B14F-4D97-AF65-F5344CB8AC3E}">
        <p14:creationId xmlns:p14="http://schemas.microsoft.com/office/powerpoint/2010/main" val="40618349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856984" cy="6480720"/>
          </a:xfrm>
        </p:spPr>
        <p:txBody>
          <a:bodyPr/>
          <a:lstStyle/>
          <a:p>
            <a:pPr marL="0" indent="0">
              <a:buNone/>
            </a:pPr>
            <a:r>
              <a:rPr lang="en-GB" b="1" u="sng" dirty="0">
                <a:latin typeface="Georgia" panose="02040502050405020303" pitchFamily="18" charset="0"/>
              </a:rPr>
              <a:t>Modify REPL CPU </a:t>
            </a:r>
            <a:r>
              <a:rPr lang="en-GB" b="1" u="sng" dirty="0" smtClean="0">
                <a:latin typeface="Georgia" panose="02040502050405020303" pitchFamily="18" charset="0"/>
              </a:rPr>
              <a:t>Cores :- </a:t>
            </a:r>
            <a:endParaRPr lang="en-GB" b="1" u="sng" dirty="0">
              <a:latin typeface="Georgia" panose="02040502050405020303" pitchFamily="18" charset="0"/>
            </a:endParaRPr>
          </a:p>
          <a:p>
            <a:r>
              <a:rPr lang="en-GB" dirty="0">
                <a:latin typeface="Georgia" panose="02040502050405020303" pitchFamily="18" charset="0"/>
              </a:rPr>
              <a:t>When running streaming applications, it is usually beneficial to utilize multiple CPU cores. </a:t>
            </a:r>
            <a:endParaRPr lang="en-GB" dirty="0" smtClean="0">
              <a:latin typeface="Georgia" panose="02040502050405020303" pitchFamily="18" charset="0"/>
            </a:endParaRPr>
          </a:p>
          <a:p>
            <a:r>
              <a:rPr lang="en-GB" dirty="0" smtClean="0">
                <a:latin typeface="Georgia" panose="02040502050405020303" pitchFamily="18" charset="0"/>
              </a:rPr>
              <a:t>Spark </a:t>
            </a:r>
            <a:r>
              <a:rPr lang="en-GB" dirty="0">
                <a:latin typeface="Georgia" panose="02040502050405020303" pitchFamily="18" charset="0"/>
              </a:rPr>
              <a:t>REPLs run programs on the local machine - which, in this course, is named "sandbox" - and are assigned to a single CPU core. </a:t>
            </a:r>
            <a:endParaRPr lang="en-GB" dirty="0" smtClean="0">
              <a:latin typeface="Georgia" panose="02040502050405020303" pitchFamily="18" charset="0"/>
            </a:endParaRPr>
          </a:p>
          <a:p>
            <a:r>
              <a:rPr lang="en-GB" u="sng" dirty="0" smtClean="0">
                <a:latin typeface="Georgia" panose="02040502050405020303" pitchFamily="18" charset="0"/>
              </a:rPr>
              <a:t>Spark </a:t>
            </a:r>
            <a:r>
              <a:rPr lang="en-GB" u="sng" dirty="0">
                <a:latin typeface="Georgia" panose="02040502050405020303" pitchFamily="18" charset="0"/>
              </a:rPr>
              <a:t>Streaming application should have a number of cores equal to the number of DStreams being ingested plus a core for the receiver itself. </a:t>
            </a:r>
            <a:endParaRPr lang="en-GB" u="sng" dirty="0" smtClean="0">
              <a:latin typeface="Georgia" panose="02040502050405020303" pitchFamily="18" charset="0"/>
            </a:endParaRPr>
          </a:p>
          <a:p>
            <a:r>
              <a:rPr lang="en-GB" dirty="0" smtClean="0">
                <a:latin typeface="Georgia" panose="02040502050405020303" pitchFamily="18" charset="0"/>
              </a:rPr>
              <a:t>Thus</a:t>
            </a:r>
            <a:r>
              <a:rPr lang="en-GB" dirty="0">
                <a:latin typeface="Georgia" panose="02040502050405020303" pitchFamily="18" charset="0"/>
              </a:rPr>
              <a:t>, if you have 20 DStreams, you should have 21 CPU cores available for best performance. </a:t>
            </a:r>
            <a:endParaRPr lang="en-GB" dirty="0" smtClean="0">
              <a:latin typeface="Georgia" panose="02040502050405020303" pitchFamily="18" charset="0"/>
            </a:endParaRPr>
          </a:p>
          <a:p>
            <a:r>
              <a:rPr lang="en-GB" dirty="0" smtClean="0">
                <a:latin typeface="Georgia" panose="02040502050405020303" pitchFamily="18" charset="0"/>
              </a:rPr>
              <a:t>This </a:t>
            </a:r>
            <a:r>
              <a:rPr lang="en-GB" dirty="0">
                <a:latin typeface="Georgia" panose="02040502050405020303" pitchFamily="18" charset="0"/>
              </a:rPr>
              <a:t>behavior can be changed </a:t>
            </a:r>
            <a:r>
              <a:rPr lang="en-GB" u="sng" dirty="0">
                <a:latin typeface="Georgia" panose="02040502050405020303" pitchFamily="18" charset="0"/>
              </a:rPr>
              <a:t>by modifying the MASTER environment variable, which in the REPL can be done at launch</a:t>
            </a:r>
            <a:r>
              <a:rPr lang="en-GB" dirty="0">
                <a:latin typeface="Georgia" panose="02040502050405020303" pitchFamily="18" charset="0"/>
              </a:rPr>
              <a:t>. For example, to utilize two cores in pyspark</a:t>
            </a:r>
          </a:p>
          <a:p>
            <a:endParaRPr lang="en-GB" dirty="0"/>
          </a:p>
        </p:txBody>
      </p:sp>
    </p:spTree>
    <p:extLst>
      <p:ext uri="{BB962C8B-B14F-4D97-AF65-F5344CB8AC3E}">
        <p14:creationId xmlns:p14="http://schemas.microsoft.com/office/powerpoint/2010/main" val="10592069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116632"/>
            <a:ext cx="8686800" cy="6552728"/>
          </a:xfrm>
        </p:spPr>
        <p:txBody>
          <a:bodyPr/>
          <a:lstStyle/>
          <a:p>
            <a:r>
              <a:rPr lang="en-GB" dirty="0">
                <a:latin typeface="Georgia" panose="02040502050405020303" pitchFamily="18" charset="0"/>
              </a:rPr>
              <a:t>pyspark --master local[2</a:t>
            </a:r>
            <a:r>
              <a:rPr lang="en-GB" dirty="0" smtClean="0">
                <a:latin typeface="Georgia" panose="02040502050405020303" pitchFamily="18" charset="0"/>
              </a:rPr>
              <a:t>]</a:t>
            </a:r>
          </a:p>
          <a:p>
            <a:endParaRPr lang="en-GB" dirty="0">
              <a:latin typeface="Georgia" panose="02040502050405020303" pitchFamily="18" charset="0"/>
            </a:endParaRPr>
          </a:p>
          <a:p>
            <a:endParaRPr lang="en-GB" dirty="0">
              <a:latin typeface="Georgia" panose="02040502050405020303"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268760"/>
            <a:ext cx="5904656"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58147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9036496" cy="6408712"/>
          </a:xfrm>
        </p:spPr>
        <p:txBody>
          <a:bodyPr/>
          <a:lstStyle/>
          <a:p>
            <a:pPr marL="0" indent="0">
              <a:buNone/>
            </a:pPr>
            <a:r>
              <a:rPr lang="en-GB" b="1" u="sng" dirty="0">
                <a:latin typeface="Georgia" panose="02040502050405020303" pitchFamily="18" charset="0"/>
              </a:rPr>
              <a:t>Launch </a:t>
            </a:r>
            <a:r>
              <a:rPr lang="en-GB" b="1" u="sng" dirty="0" smtClean="0">
                <a:latin typeface="Georgia" panose="02040502050405020303" pitchFamily="18" charset="0"/>
              </a:rPr>
              <a:t>StreamingContext :- </a:t>
            </a:r>
          </a:p>
          <a:p>
            <a:r>
              <a:rPr lang="en-GB" dirty="0" smtClean="0">
                <a:latin typeface="Georgia" panose="02040502050405020303" pitchFamily="18" charset="0"/>
              </a:rPr>
              <a:t>To </a:t>
            </a:r>
            <a:r>
              <a:rPr lang="en-GB" dirty="0">
                <a:latin typeface="Georgia" panose="02040502050405020303" pitchFamily="18" charset="0"/>
              </a:rPr>
              <a:t>launch the StreamingContext, you </a:t>
            </a:r>
            <a:r>
              <a:rPr lang="en-GB" u="sng" dirty="0">
                <a:latin typeface="Georgia" panose="02040502050405020303" pitchFamily="18" charset="0"/>
              </a:rPr>
              <a:t>first need to import the StreamingContext API</a:t>
            </a:r>
            <a:r>
              <a:rPr lang="en-GB" dirty="0">
                <a:latin typeface="Georgia" panose="02040502050405020303" pitchFamily="18" charset="0"/>
              </a:rPr>
              <a:t>. In pyspark, the code to perform this operation would </a:t>
            </a:r>
            <a:r>
              <a:rPr lang="en-GB" dirty="0" smtClean="0">
                <a:latin typeface="Georgia" panose="02040502050405020303" pitchFamily="18" charset="0"/>
              </a:rPr>
              <a:t>be:</a:t>
            </a:r>
          </a:p>
          <a:p>
            <a:pPr marL="2194560" lvl="8" indent="0">
              <a:buNone/>
            </a:pPr>
            <a:r>
              <a:rPr lang="en-GB" b="1" dirty="0" smtClean="0">
                <a:solidFill>
                  <a:srgbClr val="00B0F0"/>
                </a:solidFill>
                <a:latin typeface="Georgia" panose="02040502050405020303" pitchFamily="18" charset="0"/>
              </a:rPr>
              <a:t>fr</a:t>
            </a:r>
            <a:r>
              <a:rPr lang="en-GB" sz="2000" b="1" dirty="0" smtClean="0">
                <a:solidFill>
                  <a:srgbClr val="00B0F0"/>
                </a:solidFill>
                <a:latin typeface="Georgia" panose="02040502050405020303" pitchFamily="18" charset="0"/>
              </a:rPr>
              <a:t>om pyspark.streaming import StreamingContext</a:t>
            </a:r>
          </a:p>
          <a:p>
            <a:r>
              <a:rPr lang="en-GB" dirty="0" smtClean="0">
                <a:latin typeface="Georgia" panose="02040502050405020303" pitchFamily="18" charset="0"/>
              </a:rPr>
              <a:t>Next</a:t>
            </a:r>
            <a:r>
              <a:rPr lang="en-GB" dirty="0">
                <a:latin typeface="Georgia" panose="02040502050405020303" pitchFamily="18" charset="0"/>
              </a:rPr>
              <a:t>, you </a:t>
            </a:r>
            <a:r>
              <a:rPr lang="en-GB" u="sng" dirty="0">
                <a:latin typeface="Georgia" panose="02040502050405020303" pitchFamily="18" charset="0"/>
              </a:rPr>
              <a:t>create an instance of the StreamingContext</a:t>
            </a:r>
            <a:r>
              <a:rPr lang="en-GB" dirty="0">
                <a:latin typeface="Georgia" panose="02040502050405020303" pitchFamily="18" charset="0"/>
              </a:rPr>
              <a:t>. When doing so, you supply the name of the SparkContext in use, as well as the time interval (in seconds) for the receiver to collect data for micro-batch processing. </a:t>
            </a:r>
            <a:endParaRPr lang="en-GB" dirty="0" smtClean="0">
              <a:latin typeface="Georgia" panose="02040502050405020303" pitchFamily="18" charset="0"/>
            </a:endParaRPr>
          </a:p>
          <a:p>
            <a:r>
              <a:rPr lang="en-GB" dirty="0" smtClean="0">
                <a:latin typeface="Georgia" panose="02040502050405020303" pitchFamily="18" charset="0"/>
              </a:rPr>
              <a:t>When </a:t>
            </a:r>
            <a:r>
              <a:rPr lang="en-GB" dirty="0">
                <a:latin typeface="Georgia" panose="02040502050405020303" pitchFamily="18" charset="0"/>
              </a:rPr>
              <a:t>using a REPL</a:t>
            </a:r>
            <a:r>
              <a:rPr lang="en-GB" u="sng" dirty="0">
                <a:latin typeface="Georgia" panose="02040502050405020303" pitchFamily="18" charset="0"/>
              </a:rPr>
              <a:t>, the SparkContext will be named sc by default</a:t>
            </a:r>
            <a:r>
              <a:rPr lang="en-GB" dirty="0">
                <a:latin typeface="Georgia" panose="02040502050405020303" pitchFamily="18" charset="0"/>
              </a:rPr>
              <a:t>. For example, when creating an instance of StreamingContext named ssc, in the pyspark REPL, with a micro-batch interval of one </a:t>
            </a:r>
            <a:r>
              <a:rPr lang="en-GB" dirty="0" smtClean="0">
                <a:latin typeface="Georgia" panose="02040502050405020303" pitchFamily="18" charset="0"/>
              </a:rPr>
              <a:t>second</a:t>
            </a:r>
          </a:p>
          <a:p>
            <a:pPr marL="2194560" lvl="8" indent="0">
              <a:buNone/>
            </a:pPr>
            <a:r>
              <a:rPr lang="en-GB" b="1" dirty="0">
                <a:solidFill>
                  <a:srgbClr val="00B0F0"/>
                </a:solidFill>
                <a:latin typeface="Georgia" panose="02040502050405020303" pitchFamily="18" charset="0"/>
              </a:rPr>
              <a:t>ssc = StreamingContext(sc, 1)</a:t>
            </a:r>
          </a:p>
          <a:p>
            <a:endParaRPr lang="en-GB" dirty="0"/>
          </a:p>
        </p:txBody>
      </p:sp>
    </p:spTree>
    <p:extLst>
      <p:ext uri="{BB962C8B-B14F-4D97-AF65-F5344CB8AC3E}">
        <p14:creationId xmlns:p14="http://schemas.microsoft.com/office/powerpoint/2010/main" val="22932910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867328" cy="6480720"/>
          </a:xfrm>
        </p:spPr>
        <p:txBody>
          <a:bodyPr>
            <a:normAutofit fontScale="92500" lnSpcReduction="10000"/>
          </a:bodyPr>
          <a:lstStyle/>
          <a:p>
            <a:r>
              <a:rPr lang="en-GB" dirty="0">
                <a:latin typeface="Georgia" panose="02040502050405020303" pitchFamily="18" charset="0"/>
              </a:rPr>
              <a:t>This operation will return an error if the StreamingContext API has not been imported. </a:t>
            </a:r>
          </a:p>
          <a:p>
            <a:r>
              <a:rPr lang="en-GB" u="sng" dirty="0">
                <a:latin typeface="Georgia" panose="02040502050405020303" pitchFamily="18" charset="0"/>
              </a:rPr>
              <a:t>Both the name of the </a:t>
            </a:r>
            <a:r>
              <a:rPr lang="en-GB" u="sng" dirty="0" smtClean="0">
                <a:latin typeface="Georgia" panose="02040502050405020303" pitchFamily="18" charset="0"/>
              </a:rPr>
              <a:t>Spark Streaming </a:t>
            </a:r>
            <a:r>
              <a:rPr lang="en-GB" u="sng" dirty="0">
                <a:latin typeface="Georgia" panose="02040502050405020303" pitchFamily="18" charset="0"/>
              </a:rPr>
              <a:t>instance and the time interval can be modified to fit your purposes</a:t>
            </a:r>
            <a:r>
              <a:rPr lang="en-GB" dirty="0">
                <a:latin typeface="Georgia" panose="02040502050405020303" pitchFamily="18" charset="0"/>
              </a:rPr>
              <a:t>. Here's an example of creating a StreamingContext instance with a 10-second micro-batch interval</a:t>
            </a:r>
            <a:r>
              <a:rPr lang="en-GB" dirty="0" smtClean="0">
                <a:latin typeface="Georgia" panose="02040502050405020303" pitchFamily="18" charset="0"/>
              </a:rPr>
              <a:t>:</a:t>
            </a:r>
            <a:endParaRPr lang="en-GB" dirty="0">
              <a:latin typeface="Georgia" panose="02040502050405020303" pitchFamily="18" charset="0"/>
            </a:endParaRPr>
          </a:p>
          <a:p>
            <a:r>
              <a:rPr lang="en-GB" dirty="0">
                <a:solidFill>
                  <a:srgbClr val="00B0F0"/>
                </a:solidFill>
                <a:latin typeface="Georgia" panose="02040502050405020303" pitchFamily="18" charset="0"/>
              </a:rPr>
              <a:t>sscTen = StreamingContext(sc, 10</a:t>
            </a:r>
            <a:r>
              <a:rPr lang="en-GB" dirty="0" smtClean="0">
                <a:solidFill>
                  <a:srgbClr val="00B0F0"/>
                </a:solidFill>
                <a:latin typeface="Georgia" panose="02040502050405020303" pitchFamily="18" charset="0"/>
              </a:rPr>
              <a:t>)</a:t>
            </a:r>
            <a:endParaRPr lang="en-GB" dirty="0" smtClean="0"/>
          </a:p>
          <a:p>
            <a:r>
              <a:rPr lang="en-GB" u="sng" dirty="0">
                <a:latin typeface="Georgia" panose="02040502050405020303" pitchFamily="18" charset="0"/>
              </a:rPr>
              <a:t>It is important to note, that while multiple instances of StreamingContext can be defined, only a single instance of SparkContext can run per JVM. </a:t>
            </a:r>
            <a:endParaRPr lang="en-GB" u="sng" dirty="0" smtClean="0">
              <a:latin typeface="Georgia" panose="02040502050405020303" pitchFamily="18" charset="0"/>
            </a:endParaRPr>
          </a:p>
          <a:p>
            <a:r>
              <a:rPr lang="en-GB" dirty="0" smtClean="0">
                <a:latin typeface="Georgia" panose="02040502050405020303" pitchFamily="18" charset="0"/>
              </a:rPr>
              <a:t>Once </a:t>
            </a:r>
            <a:r>
              <a:rPr lang="en-GB" dirty="0">
                <a:latin typeface="Georgia" panose="02040502050405020303" pitchFamily="18" charset="0"/>
              </a:rPr>
              <a:t>running, another instance will fail to launch. In fact, once the current instance has been stopped, it cannot be launched again in the same JVM. </a:t>
            </a:r>
            <a:endParaRPr lang="en-GB" dirty="0" smtClean="0">
              <a:latin typeface="Georgia" panose="02040502050405020303" pitchFamily="18" charset="0"/>
            </a:endParaRPr>
          </a:p>
          <a:p>
            <a:r>
              <a:rPr lang="en-GB" dirty="0" smtClean="0">
                <a:latin typeface="Georgia" panose="02040502050405020303" pitchFamily="18" charset="0"/>
              </a:rPr>
              <a:t>Thus</a:t>
            </a:r>
            <a:r>
              <a:rPr lang="en-GB" dirty="0">
                <a:latin typeface="Georgia" panose="02040502050405020303" pitchFamily="18" charset="0"/>
              </a:rPr>
              <a:t>, while the REPL is a useful tool for learning and perhaps testing Spark Streaming applications, in production it would be problematic because every time a developer wanted to test a slightly different application, it would require stopping and restarting the REPL </a:t>
            </a:r>
            <a:r>
              <a:rPr lang="en-GB" dirty="0" smtClean="0">
                <a:latin typeface="Georgia" panose="02040502050405020303" pitchFamily="18" charset="0"/>
              </a:rPr>
              <a:t>itself.</a:t>
            </a:r>
            <a:endParaRPr lang="en-GB" dirty="0">
              <a:latin typeface="Georgia" panose="02040502050405020303" pitchFamily="18" charset="0"/>
            </a:endParaRPr>
          </a:p>
        </p:txBody>
      </p:sp>
    </p:spTree>
    <p:extLst>
      <p:ext uri="{BB962C8B-B14F-4D97-AF65-F5344CB8AC3E}">
        <p14:creationId xmlns:p14="http://schemas.microsoft.com/office/powerpoint/2010/main" val="18243815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188640"/>
            <a:ext cx="8964488" cy="6336704"/>
          </a:xfrm>
        </p:spPr>
        <p:txBody>
          <a:bodyPr>
            <a:normAutofit fontScale="77500" lnSpcReduction="20000"/>
          </a:bodyPr>
          <a:lstStyle/>
          <a:p>
            <a:pPr marL="0" indent="0">
              <a:buNone/>
            </a:pPr>
            <a:r>
              <a:rPr lang="en-GB" b="1" u="sng" dirty="0">
                <a:latin typeface="Georgia" panose="02040502050405020303" pitchFamily="18" charset="0"/>
              </a:rPr>
              <a:t>Stream from HDFS Directories and TCP </a:t>
            </a:r>
            <a:r>
              <a:rPr lang="en-GB" b="1" u="sng" dirty="0" smtClean="0">
                <a:latin typeface="Georgia" panose="02040502050405020303" pitchFamily="18" charset="0"/>
              </a:rPr>
              <a:t>Sockets :- </a:t>
            </a:r>
            <a:endParaRPr lang="en-GB" b="1" u="sng" dirty="0">
              <a:latin typeface="Georgia" panose="02040502050405020303" pitchFamily="18" charset="0"/>
            </a:endParaRPr>
          </a:p>
          <a:p>
            <a:r>
              <a:rPr lang="en-GB" dirty="0">
                <a:latin typeface="Georgia" panose="02040502050405020303" pitchFamily="18" charset="0"/>
              </a:rPr>
              <a:t>To create a stream by monitoring an HDFS directory and ingesting any new files that appear, choose a variable name for the DStream, then call the textFileStream() function from the StreamingContext API and supply the full path to the appropriate HDFS directory. For example:</a:t>
            </a:r>
          </a:p>
          <a:p>
            <a:pPr marL="274320" lvl="1" indent="0">
              <a:buNone/>
            </a:pPr>
            <a:endParaRPr lang="en-GB" sz="2600" dirty="0" smtClean="0">
              <a:solidFill>
                <a:srgbClr val="00B0F0"/>
              </a:solidFill>
              <a:latin typeface="Georgia" panose="02040502050405020303" pitchFamily="18" charset="0"/>
            </a:endParaRPr>
          </a:p>
          <a:p>
            <a:pPr marL="274320" lvl="1" indent="0">
              <a:buNone/>
            </a:pPr>
            <a:r>
              <a:rPr lang="en-GB" sz="2600" b="1" dirty="0" smtClean="0">
                <a:solidFill>
                  <a:srgbClr val="00B0F0"/>
                </a:solidFill>
                <a:latin typeface="Georgia" panose="02040502050405020303" pitchFamily="18" charset="0"/>
              </a:rPr>
              <a:t>	</a:t>
            </a:r>
            <a:r>
              <a:rPr lang="en-GB" sz="2600" b="1" u="sng" dirty="0" smtClean="0">
                <a:solidFill>
                  <a:srgbClr val="00B0F0"/>
                </a:solidFill>
                <a:latin typeface="Georgia" panose="02040502050405020303" pitchFamily="18" charset="0"/>
              </a:rPr>
              <a:t>hdfsInputDS </a:t>
            </a:r>
            <a:r>
              <a:rPr lang="en-GB" sz="2600" b="1" u="sng" dirty="0">
                <a:solidFill>
                  <a:srgbClr val="00B0F0"/>
                </a:solidFill>
                <a:latin typeface="Georgia" panose="02040502050405020303" pitchFamily="18" charset="0"/>
              </a:rPr>
              <a:t>= ssc.textFileStream("someHDFSdirectory")</a:t>
            </a:r>
            <a:r>
              <a:rPr lang="en-GB" sz="2600" dirty="0">
                <a:latin typeface="Georgia" panose="02040502050405020303" pitchFamily="18" charset="0"/>
              </a:rPr>
              <a:t/>
            </a:r>
            <a:br>
              <a:rPr lang="en-GB" sz="2600" dirty="0">
                <a:latin typeface="Georgia" panose="02040502050405020303" pitchFamily="18" charset="0"/>
              </a:rPr>
            </a:br>
            <a:endParaRPr lang="en-GB" sz="2600" dirty="0">
              <a:latin typeface="Georgia" panose="02040502050405020303" pitchFamily="18" charset="0"/>
            </a:endParaRPr>
          </a:p>
          <a:p>
            <a:r>
              <a:rPr lang="en-GB" dirty="0">
                <a:latin typeface="Georgia" panose="02040502050405020303" pitchFamily="18" charset="0"/>
              </a:rPr>
              <a:t>NOTE: If the HDFS directory exists on the cluster the application is attached to, only the path needs to be provided. If it exists on a separate cluster, prepend the path with "hdfs:/nodename:8020/…"</a:t>
            </a:r>
          </a:p>
          <a:p>
            <a:r>
              <a:rPr lang="en-GB" dirty="0">
                <a:latin typeface="Georgia" panose="02040502050405020303" pitchFamily="18" charset="0"/>
              </a:rPr>
              <a:t>To create a stream by monitoring a TCP socket source, choose a variable name for the DStream, then call the socketTextStream() function and supply the source hostname or IP address (whichever is appropriate in your situation) and the port number to monitor. For example:</a:t>
            </a:r>
          </a:p>
          <a:p>
            <a:pPr marL="0" indent="0">
              <a:buNone/>
            </a:pPr>
            <a:r>
              <a:rPr lang="en-GB" dirty="0" smtClean="0">
                <a:solidFill>
                  <a:srgbClr val="00B0F0"/>
                </a:solidFill>
                <a:latin typeface="Georgia" panose="02040502050405020303" pitchFamily="18" charset="0"/>
              </a:rPr>
              <a:t>	</a:t>
            </a:r>
            <a:r>
              <a:rPr lang="en-GB" b="1" u="sng" dirty="0" err="1">
                <a:solidFill>
                  <a:srgbClr val="00B0F0"/>
                </a:solidFill>
                <a:latin typeface="Georgia" panose="02040502050405020303" pitchFamily="18" charset="0"/>
              </a:rPr>
              <a:t>tcpInputDS</a:t>
            </a:r>
            <a:r>
              <a:rPr lang="en-GB" b="1" u="sng" dirty="0">
                <a:solidFill>
                  <a:srgbClr val="00B0F0"/>
                </a:solidFill>
                <a:latin typeface="Georgia" panose="02040502050405020303" pitchFamily="18" charset="0"/>
              </a:rPr>
              <a:t> = ssc.socketTextStream("</a:t>
            </a:r>
            <a:r>
              <a:rPr lang="en-GB" b="1" u="sng" dirty="0" err="1">
                <a:solidFill>
                  <a:srgbClr val="00B0F0"/>
                </a:solidFill>
                <a:latin typeface="Georgia" panose="02040502050405020303" pitchFamily="18" charset="0"/>
              </a:rPr>
              <a:t>someHostname</a:t>
            </a:r>
            <a:r>
              <a:rPr lang="en-GB" b="1" u="sng" dirty="0">
                <a:solidFill>
                  <a:srgbClr val="00B0F0"/>
                </a:solidFill>
                <a:latin typeface="Georgia" panose="02040502050405020303" pitchFamily="18" charset="0"/>
              </a:rPr>
              <a:t>", </a:t>
            </a:r>
            <a:r>
              <a:rPr lang="en-GB" b="1" u="sng" dirty="0" err="1">
                <a:solidFill>
                  <a:srgbClr val="00B0F0"/>
                </a:solidFill>
                <a:latin typeface="Georgia" panose="02040502050405020303" pitchFamily="18" charset="0"/>
              </a:rPr>
              <a:t>portNumber</a:t>
            </a:r>
            <a:r>
              <a:rPr lang="en-GB" b="1" u="sng" dirty="0">
                <a:solidFill>
                  <a:srgbClr val="00B0F0"/>
                </a:solidFill>
                <a:latin typeface="Georgia" panose="02040502050405020303" pitchFamily="18" charset="0"/>
              </a:rPr>
              <a:t>)</a:t>
            </a:r>
            <a:r>
              <a:rPr lang="en-GB" dirty="0">
                <a:latin typeface="Georgia" panose="02040502050405020303" pitchFamily="18" charset="0"/>
              </a:rPr>
              <a:t/>
            </a:r>
            <a:br>
              <a:rPr lang="en-GB" dirty="0">
                <a:latin typeface="Georgia" panose="02040502050405020303" pitchFamily="18" charset="0"/>
              </a:rPr>
            </a:br>
            <a:endParaRPr lang="en-GB" dirty="0">
              <a:latin typeface="Georgia" panose="02040502050405020303" pitchFamily="18" charset="0"/>
            </a:endParaRPr>
          </a:p>
          <a:p>
            <a:r>
              <a:rPr lang="en-GB" dirty="0">
                <a:latin typeface="Georgia" panose="02040502050405020303" pitchFamily="18" charset="0"/>
              </a:rPr>
              <a:t>Note that in both examples, the name of the StreamingContext instance had to be specified before calling the function. </a:t>
            </a:r>
            <a:endParaRPr lang="en-GB" dirty="0" smtClean="0">
              <a:latin typeface="Georgia" panose="02040502050405020303" pitchFamily="18" charset="0"/>
            </a:endParaRPr>
          </a:p>
          <a:p>
            <a:r>
              <a:rPr lang="en-GB" dirty="0" smtClean="0">
                <a:latin typeface="Georgia" panose="02040502050405020303" pitchFamily="18" charset="0"/>
              </a:rPr>
              <a:t>Otherwise</a:t>
            </a:r>
            <a:r>
              <a:rPr lang="en-GB" dirty="0">
                <a:latin typeface="Georgia" panose="02040502050405020303" pitchFamily="18" charset="0"/>
              </a:rPr>
              <a:t>, the application would have tried to call this from the default SparkContext, and since these functions to not exist outside of Spark Streaming, and error would have been returned.</a:t>
            </a:r>
          </a:p>
          <a:p>
            <a:endParaRPr lang="en-GB" dirty="0"/>
          </a:p>
        </p:txBody>
      </p:sp>
    </p:spTree>
    <p:extLst>
      <p:ext uri="{BB962C8B-B14F-4D97-AF65-F5344CB8AC3E}">
        <p14:creationId xmlns:p14="http://schemas.microsoft.com/office/powerpoint/2010/main" val="9699853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856984" cy="6552728"/>
          </a:xfrm>
        </p:spPr>
        <p:txBody>
          <a:bodyPr>
            <a:normAutofit lnSpcReduction="10000"/>
          </a:bodyPr>
          <a:lstStyle/>
          <a:p>
            <a:pPr marL="0" indent="0">
              <a:buNone/>
            </a:pPr>
            <a:r>
              <a:rPr lang="en-GB" b="1" u="sng" dirty="0">
                <a:latin typeface="Georgia" panose="02040502050405020303" pitchFamily="18" charset="0"/>
              </a:rPr>
              <a:t>Output to Console and to </a:t>
            </a:r>
            <a:r>
              <a:rPr lang="en-GB" b="1" u="sng" dirty="0" smtClean="0">
                <a:latin typeface="Georgia" panose="02040502050405020303" pitchFamily="18" charset="0"/>
              </a:rPr>
              <a:t>HDFS :- </a:t>
            </a:r>
          </a:p>
          <a:p>
            <a:pPr marL="0" indent="0">
              <a:buNone/>
            </a:pPr>
            <a:r>
              <a:rPr lang="en-GB" b="1" u="sng" dirty="0">
                <a:latin typeface="Georgia" panose="02040502050405020303" pitchFamily="18" charset="0"/>
              </a:rPr>
              <a:t>s</a:t>
            </a:r>
          </a:p>
          <a:p>
            <a:r>
              <a:rPr lang="en-GB" dirty="0">
                <a:latin typeface="Georgia" panose="02040502050405020303" pitchFamily="18" charset="0"/>
              </a:rPr>
              <a:t>To print streaming output to the console / terminal window, in Python use the "</a:t>
            </a:r>
            <a:r>
              <a:rPr lang="en-GB" u="sng" dirty="0">
                <a:latin typeface="Georgia" panose="02040502050405020303" pitchFamily="18" charset="0"/>
              </a:rPr>
              <a:t>pretty print</a:t>
            </a:r>
            <a:r>
              <a:rPr lang="en-GB" dirty="0">
                <a:latin typeface="Georgia" panose="02040502050405020303" pitchFamily="18" charset="0"/>
              </a:rPr>
              <a:t>" function, pprint(). </a:t>
            </a:r>
            <a:endParaRPr lang="en-GB" dirty="0" smtClean="0">
              <a:latin typeface="Georgia" panose="02040502050405020303" pitchFamily="18" charset="0"/>
            </a:endParaRPr>
          </a:p>
          <a:p>
            <a:r>
              <a:rPr lang="en-GB" dirty="0" smtClean="0">
                <a:latin typeface="Georgia" panose="02040502050405020303" pitchFamily="18" charset="0"/>
              </a:rPr>
              <a:t>In </a:t>
            </a:r>
            <a:r>
              <a:rPr lang="en-GB" dirty="0">
                <a:latin typeface="Georgia" panose="02040502050405020303" pitchFamily="18" charset="0"/>
              </a:rPr>
              <a:t>Scala/Java the same function is simply named print(). </a:t>
            </a:r>
          </a:p>
          <a:p>
            <a:pPr marL="0" indent="0">
              <a:buNone/>
            </a:pPr>
            <a:r>
              <a:rPr lang="en-GB" dirty="0">
                <a:solidFill>
                  <a:srgbClr val="00B0F0"/>
                </a:solidFill>
                <a:latin typeface="Georgia" panose="02040502050405020303" pitchFamily="18" charset="0"/>
              </a:rPr>
              <a:t>Python: DSvariableName.pprint()</a:t>
            </a:r>
          </a:p>
          <a:p>
            <a:pPr marL="0" indent="0">
              <a:buNone/>
            </a:pPr>
            <a:r>
              <a:rPr lang="en-GB" dirty="0">
                <a:solidFill>
                  <a:srgbClr val="00B0F0"/>
                </a:solidFill>
                <a:latin typeface="Georgia" panose="02040502050405020303" pitchFamily="18" charset="0"/>
              </a:rPr>
              <a:t>Scala/Java: DSvariableName.print()</a:t>
            </a:r>
          </a:p>
          <a:p>
            <a:r>
              <a:rPr lang="en-GB" dirty="0">
                <a:latin typeface="Georgia" panose="02040502050405020303" pitchFamily="18" charset="0"/>
              </a:rPr>
              <a:t>When printing output to the console, we suggest setting the log level for the SparkContext to </a:t>
            </a:r>
            <a:r>
              <a:rPr lang="en-GB" u="sng" dirty="0">
                <a:latin typeface="Georgia" panose="02040502050405020303" pitchFamily="18" charset="0"/>
              </a:rPr>
              <a:t>"ERROR" </a:t>
            </a:r>
            <a:r>
              <a:rPr lang="en-GB" dirty="0">
                <a:latin typeface="Georgia" panose="02040502050405020303" pitchFamily="18" charset="0"/>
              </a:rPr>
              <a:t>in order to reduce screen output. </a:t>
            </a:r>
            <a:endParaRPr lang="en-GB" dirty="0" smtClean="0">
              <a:latin typeface="Georgia" panose="02040502050405020303" pitchFamily="18" charset="0"/>
            </a:endParaRPr>
          </a:p>
          <a:p>
            <a:pPr marL="0" indent="0">
              <a:buNone/>
            </a:pPr>
            <a:endParaRPr lang="en-GB" dirty="0">
              <a:latin typeface="Georgia" panose="02040502050405020303" pitchFamily="18" charset="0"/>
            </a:endParaRPr>
          </a:p>
          <a:p>
            <a:pPr marL="0" indent="0">
              <a:buNone/>
            </a:pPr>
            <a:r>
              <a:rPr lang="en-GB" dirty="0" smtClean="0">
                <a:latin typeface="Georgia" panose="02040502050405020303" pitchFamily="18" charset="0"/>
              </a:rPr>
              <a:t>Otherwise</a:t>
            </a:r>
            <a:r>
              <a:rPr lang="en-GB" dirty="0">
                <a:latin typeface="Georgia" panose="02040502050405020303" pitchFamily="18" charset="0"/>
              </a:rPr>
              <a:t>, lots of information besides what is being streamed will appear and clutter up the screen. To do this, use the SparkContext setLogLevel function as follows: </a:t>
            </a:r>
            <a:r>
              <a:rPr lang="en-GB" dirty="0">
                <a:solidFill>
                  <a:srgbClr val="00B0F0"/>
                </a:solidFill>
                <a:latin typeface="Georgia" panose="02040502050405020303" pitchFamily="18" charset="0"/>
              </a:rPr>
              <a:t>sc.setLogLevel("ERROR")</a:t>
            </a:r>
          </a:p>
          <a:p>
            <a:endParaRPr lang="en-GB" dirty="0"/>
          </a:p>
        </p:txBody>
      </p:sp>
    </p:spTree>
    <p:extLst>
      <p:ext uri="{BB962C8B-B14F-4D97-AF65-F5344CB8AC3E}">
        <p14:creationId xmlns:p14="http://schemas.microsoft.com/office/powerpoint/2010/main" val="29109355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8928992" cy="6408712"/>
          </a:xfrm>
        </p:spPr>
        <p:txBody>
          <a:bodyPr>
            <a:normAutofit fontScale="92500" lnSpcReduction="10000"/>
          </a:bodyPr>
          <a:lstStyle/>
          <a:p>
            <a:r>
              <a:rPr lang="en-GB" dirty="0">
                <a:latin typeface="Georgia" panose="02040502050405020303" pitchFamily="18" charset="0"/>
              </a:rPr>
              <a:t>To save the output as a time-stamped text file on HDFS, use the </a:t>
            </a:r>
            <a:r>
              <a:rPr lang="en-GB" u="sng" dirty="0">
                <a:latin typeface="Georgia" panose="02040502050405020303" pitchFamily="18" charset="0"/>
              </a:rPr>
              <a:t>saveAsTextFiles</a:t>
            </a:r>
            <a:r>
              <a:rPr lang="en-GB" dirty="0">
                <a:latin typeface="Georgia" panose="02040502050405020303" pitchFamily="18" charset="0"/>
              </a:rPr>
              <a:t> function. </a:t>
            </a:r>
            <a:endParaRPr lang="en-GB" dirty="0" smtClean="0">
              <a:latin typeface="Georgia" panose="02040502050405020303" pitchFamily="18" charset="0"/>
            </a:endParaRPr>
          </a:p>
          <a:p>
            <a:r>
              <a:rPr lang="en-GB" dirty="0" smtClean="0">
                <a:latin typeface="Georgia" panose="02040502050405020303" pitchFamily="18" charset="0"/>
              </a:rPr>
              <a:t>Make </a:t>
            </a:r>
            <a:r>
              <a:rPr lang="en-GB" dirty="0">
                <a:latin typeface="Georgia" panose="02040502050405020303" pitchFamily="18" charset="0"/>
              </a:rPr>
              <a:t>sure the application has write permissions to the HDFS directory selected. The syntax for this operation is:</a:t>
            </a:r>
          </a:p>
          <a:p>
            <a:r>
              <a:rPr lang="en-GB" dirty="0">
                <a:latin typeface="Georgia" panose="02040502050405020303" pitchFamily="18" charset="0"/>
              </a:rPr>
              <a:t>DSVariable.saveAsTextFiles("HDFSlocation/prefix", "optionalSuffix</a:t>
            </a:r>
            <a:r>
              <a:rPr lang="en-GB" dirty="0" smtClean="0">
                <a:latin typeface="Georgia" panose="02040502050405020303" pitchFamily="18" charset="0"/>
              </a:rPr>
              <a:t>")</a:t>
            </a:r>
            <a:endParaRPr lang="en-GB" dirty="0">
              <a:latin typeface="Georgia" panose="02040502050405020303" pitchFamily="18" charset="0"/>
            </a:endParaRPr>
          </a:p>
          <a:p>
            <a:r>
              <a:rPr lang="en-GB" u="sng" dirty="0">
                <a:latin typeface="Georgia" panose="02040502050405020303" pitchFamily="18" charset="0"/>
              </a:rPr>
              <a:t>The output will be generated on a per-DStream basis, with whatever you select as the prefix prepending the rest of the file name, which will be "-&lt;timestamp&gt;." </a:t>
            </a:r>
            <a:endParaRPr lang="en-GB" u="sng" dirty="0" smtClean="0">
              <a:latin typeface="Georgia" panose="02040502050405020303" pitchFamily="18" charset="0"/>
            </a:endParaRPr>
          </a:p>
          <a:p>
            <a:r>
              <a:rPr lang="en-GB" dirty="0" smtClean="0">
                <a:latin typeface="Georgia" panose="02040502050405020303" pitchFamily="18" charset="0"/>
              </a:rPr>
              <a:t>In </a:t>
            </a:r>
            <a:r>
              <a:rPr lang="en-GB" dirty="0">
                <a:latin typeface="Georgia" panose="02040502050405020303" pitchFamily="18" charset="0"/>
              </a:rPr>
              <a:t>addition, </a:t>
            </a:r>
            <a:r>
              <a:rPr lang="en-GB" u="sng" dirty="0">
                <a:latin typeface="Georgia" panose="02040502050405020303" pitchFamily="18" charset="0"/>
              </a:rPr>
              <a:t>you can choose to add a suffix to each file as well</a:t>
            </a:r>
            <a:r>
              <a:rPr lang="en-GB" dirty="0">
                <a:latin typeface="Georgia" panose="02040502050405020303" pitchFamily="18" charset="0"/>
              </a:rPr>
              <a:t>, which will appear at the end of the file. </a:t>
            </a:r>
            <a:endParaRPr lang="en-GB" dirty="0" smtClean="0">
              <a:latin typeface="Georgia" panose="02040502050405020303" pitchFamily="18" charset="0"/>
            </a:endParaRPr>
          </a:p>
          <a:p>
            <a:r>
              <a:rPr lang="en-GB" u="sng" dirty="0" smtClean="0">
                <a:latin typeface="Georgia" panose="02040502050405020303" pitchFamily="18" charset="0"/>
              </a:rPr>
              <a:t>Prefixes </a:t>
            </a:r>
            <a:r>
              <a:rPr lang="en-GB" u="sng" dirty="0">
                <a:latin typeface="Georgia" panose="02040502050405020303" pitchFamily="18" charset="0"/>
              </a:rPr>
              <a:t>and suffixes are useful, particularly if multiple data streams are being written to the same directory.</a:t>
            </a:r>
          </a:p>
          <a:p>
            <a:r>
              <a:rPr lang="en-GB" dirty="0">
                <a:latin typeface="Georgia" panose="02040502050405020303" pitchFamily="18" charset="0"/>
              </a:rPr>
              <a:t>It is also noteworthy that these outputs are not exclusive. </a:t>
            </a:r>
            <a:endParaRPr lang="en-GB" dirty="0" smtClean="0">
              <a:latin typeface="Georgia" panose="02040502050405020303" pitchFamily="18" charset="0"/>
            </a:endParaRPr>
          </a:p>
          <a:p>
            <a:r>
              <a:rPr lang="en-GB" dirty="0" smtClean="0">
                <a:latin typeface="Georgia" panose="02040502050405020303" pitchFamily="18" charset="0"/>
              </a:rPr>
              <a:t>You </a:t>
            </a:r>
            <a:r>
              <a:rPr lang="en-GB" dirty="0">
                <a:latin typeface="Georgia" panose="02040502050405020303" pitchFamily="18" charset="0"/>
              </a:rPr>
              <a:t>can choose to output to the console *and* to HDFS without issue. </a:t>
            </a:r>
          </a:p>
          <a:p>
            <a:endParaRPr lang="en-GB" dirty="0"/>
          </a:p>
        </p:txBody>
      </p:sp>
    </p:spTree>
    <p:extLst>
      <p:ext uri="{BB962C8B-B14F-4D97-AF65-F5344CB8AC3E}">
        <p14:creationId xmlns:p14="http://schemas.microsoft.com/office/powerpoint/2010/main" val="24273829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712968" cy="6480720"/>
          </a:xfrm>
        </p:spPr>
        <p:txBody>
          <a:bodyPr>
            <a:normAutofit/>
          </a:bodyPr>
          <a:lstStyle/>
          <a:p>
            <a:pPr marL="0" indent="0">
              <a:buNone/>
            </a:pPr>
            <a:r>
              <a:rPr lang="en-GB" b="1" u="sng" dirty="0">
                <a:latin typeface="Georgia" panose="02040502050405020303" pitchFamily="18" charset="0"/>
              </a:rPr>
              <a:t>Start and Stop the Streaming </a:t>
            </a:r>
            <a:r>
              <a:rPr lang="en-GB" b="1" u="sng" dirty="0" smtClean="0">
                <a:latin typeface="Georgia" panose="02040502050405020303" pitchFamily="18" charset="0"/>
              </a:rPr>
              <a:t>Application :- </a:t>
            </a:r>
            <a:endParaRPr lang="en-GB" b="1" u="sng" dirty="0">
              <a:latin typeface="Georgia" panose="02040502050405020303" pitchFamily="18" charset="0"/>
            </a:endParaRPr>
          </a:p>
          <a:p>
            <a:r>
              <a:rPr lang="en-GB" dirty="0">
                <a:latin typeface="Georgia" panose="02040502050405020303" pitchFamily="18" charset="0"/>
              </a:rPr>
              <a:t>With streaming applications, all operations must be defined before the stream is started. </a:t>
            </a:r>
            <a:endParaRPr lang="en-GB" dirty="0" smtClean="0">
              <a:latin typeface="Georgia" panose="02040502050405020303" pitchFamily="18" charset="0"/>
            </a:endParaRPr>
          </a:p>
          <a:p>
            <a:r>
              <a:rPr lang="en-GB" dirty="0" smtClean="0">
                <a:latin typeface="Georgia" panose="02040502050405020303" pitchFamily="18" charset="0"/>
              </a:rPr>
              <a:t>Thus</a:t>
            </a:r>
            <a:r>
              <a:rPr lang="en-GB" dirty="0">
                <a:latin typeface="Georgia" panose="02040502050405020303" pitchFamily="18" charset="0"/>
              </a:rPr>
              <a:t>, the interactivity benefit of the REPL becomes lost</a:t>
            </a:r>
            <a:r>
              <a:rPr lang="en-GB" dirty="0" smtClean="0">
                <a:latin typeface="Georgia" panose="02040502050405020303" pitchFamily="18" charset="0"/>
              </a:rPr>
              <a:t>.</a:t>
            </a:r>
          </a:p>
          <a:p>
            <a:r>
              <a:rPr lang="en-GB" dirty="0" smtClean="0">
                <a:latin typeface="Georgia" panose="02040502050405020303" pitchFamily="18" charset="0"/>
              </a:rPr>
              <a:t> </a:t>
            </a:r>
            <a:r>
              <a:rPr lang="en-GB" dirty="0">
                <a:latin typeface="Georgia" panose="02040502050405020303" pitchFamily="18" charset="0"/>
              </a:rPr>
              <a:t>Once all transformations and outputs have been defined, to launch a streaming application simply call the SparkContext instance and use the start function. </a:t>
            </a:r>
            <a:endParaRPr lang="en-GB" dirty="0" smtClean="0">
              <a:latin typeface="Georgia" panose="02040502050405020303" pitchFamily="18" charset="0"/>
            </a:endParaRPr>
          </a:p>
          <a:p>
            <a:r>
              <a:rPr lang="en-GB" dirty="0" smtClean="0">
                <a:latin typeface="Georgia" panose="02040502050405020303" pitchFamily="18" charset="0"/>
              </a:rPr>
              <a:t>The </a:t>
            </a:r>
            <a:r>
              <a:rPr lang="en-GB" dirty="0">
                <a:latin typeface="Georgia" panose="02040502050405020303" pitchFamily="18" charset="0"/>
              </a:rPr>
              <a:t>application can be stopped in the same fashion using the stop function. For example:</a:t>
            </a:r>
          </a:p>
          <a:p>
            <a:pPr marL="0" indent="0">
              <a:buNone/>
            </a:pPr>
            <a:r>
              <a:rPr lang="en-GB" dirty="0">
                <a:solidFill>
                  <a:srgbClr val="00B0F0"/>
                </a:solidFill>
                <a:latin typeface="Georgia" panose="02040502050405020303" pitchFamily="18" charset="0"/>
              </a:rPr>
              <a:t>When ready: ssc.start()</a:t>
            </a:r>
          </a:p>
          <a:p>
            <a:pPr marL="0" indent="0">
              <a:buNone/>
            </a:pPr>
            <a:r>
              <a:rPr lang="en-GB" dirty="0">
                <a:solidFill>
                  <a:srgbClr val="00B0F0"/>
                </a:solidFill>
                <a:latin typeface="Georgia" panose="02040502050405020303" pitchFamily="18" charset="0"/>
              </a:rPr>
              <a:t>When finished: ssc.stop</a:t>
            </a:r>
            <a:r>
              <a:rPr lang="en-GB" dirty="0" smtClean="0">
                <a:solidFill>
                  <a:srgbClr val="00B0F0"/>
                </a:solidFill>
                <a:latin typeface="Georgia" panose="02040502050405020303" pitchFamily="18" charset="0"/>
              </a:rPr>
              <a:t>()</a:t>
            </a:r>
          </a:p>
          <a:p>
            <a:pPr marL="0" indent="0">
              <a:buNone/>
            </a:pPr>
            <a:r>
              <a:rPr lang="en-GB" dirty="0" smtClean="0">
                <a:latin typeface="Georgia" panose="02040502050405020303" pitchFamily="18" charset="0"/>
              </a:rPr>
              <a:t>In </a:t>
            </a:r>
            <a:r>
              <a:rPr lang="en-GB" dirty="0">
                <a:latin typeface="Georgia" panose="02040502050405020303" pitchFamily="18" charset="0"/>
              </a:rPr>
              <a:t>a REPL, the streaming application will also stop if the terminal it is running in is closed.</a:t>
            </a:r>
            <a:r>
              <a:rPr lang="en-GB" dirty="0"/>
              <a:t> </a:t>
            </a:r>
          </a:p>
          <a:p>
            <a:endParaRPr lang="en-GB" dirty="0"/>
          </a:p>
        </p:txBody>
      </p:sp>
    </p:spTree>
    <p:extLst>
      <p:ext uri="{BB962C8B-B14F-4D97-AF65-F5344CB8AC3E}">
        <p14:creationId xmlns:p14="http://schemas.microsoft.com/office/powerpoint/2010/main" val="28432921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116632"/>
            <a:ext cx="9144000" cy="6624736"/>
          </a:xfrm>
        </p:spPr>
        <p:txBody>
          <a:bodyPr>
            <a:normAutofit lnSpcReduction="10000"/>
          </a:bodyPr>
          <a:lstStyle/>
          <a:p>
            <a:pPr marL="0" indent="0">
              <a:buNone/>
            </a:pPr>
            <a:r>
              <a:rPr lang="en-GB" b="1" u="sng" dirty="0">
                <a:latin typeface="Georgia" panose="02040502050405020303" pitchFamily="18" charset="0"/>
              </a:rPr>
              <a:t>Simple Streaming Program Example Using a </a:t>
            </a:r>
            <a:r>
              <a:rPr lang="en-GB" b="1" u="sng" dirty="0" smtClean="0">
                <a:latin typeface="Georgia" panose="02040502050405020303" pitchFamily="18" charset="0"/>
              </a:rPr>
              <a:t>REPL :-</a:t>
            </a:r>
          </a:p>
          <a:p>
            <a:pPr marL="0" indent="0">
              <a:buNone/>
            </a:pPr>
            <a:r>
              <a:rPr lang="en-GB" sz="2000" dirty="0" smtClean="0">
                <a:solidFill>
                  <a:srgbClr val="00B0F0"/>
                </a:solidFill>
                <a:latin typeface="Georgia" panose="02040502050405020303" pitchFamily="18" charset="0"/>
              </a:rPr>
              <a:t># </a:t>
            </a:r>
            <a:r>
              <a:rPr lang="en-GB" sz="2000" dirty="0">
                <a:solidFill>
                  <a:srgbClr val="00B0F0"/>
                </a:solidFill>
                <a:latin typeface="Georgia" panose="02040502050405020303" pitchFamily="18" charset="0"/>
              </a:rPr>
              <a:t>pyspark --master local[2]</a:t>
            </a:r>
            <a:br>
              <a:rPr lang="en-GB" sz="2000" dirty="0">
                <a:solidFill>
                  <a:srgbClr val="00B0F0"/>
                </a:solidFill>
                <a:latin typeface="Georgia" panose="02040502050405020303" pitchFamily="18" charset="0"/>
              </a:rPr>
            </a:br>
            <a:r>
              <a:rPr lang="en-GB" sz="2000" dirty="0">
                <a:solidFill>
                  <a:srgbClr val="00B0F0"/>
                </a:solidFill>
                <a:latin typeface="Georgia" panose="02040502050405020303" pitchFamily="18" charset="0"/>
              </a:rPr>
              <a:t>&gt;&gt;&gt; sc.setLogLevel("ERROR")</a:t>
            </a:r>
            <a:br>
              <a:rPr lang="en-GB" sz="2000" dirty="0">
                <a:solidFill>
                  <a:srgbClr val="00B0F0"/>
                </a:solidFill>
                <a:latin typeface="Georgia" panose="02040502050405020303" pitchFamily="18" charset="0"/>
              </a:rPr>
            </a:br>
            <a:r>
              <a:rPr lang="en-GB" sz="2000" dirty="0">
                <a:solidFill>
                  <a:srgbClr val="00B0F0"/>
                </a:solidFill>
                <a:latin typeface="Georgia" panose="02040502050405020303" pitchFamily="18" charset="0"/>
              </a:rPr>
              <a:t>&gt;&gt;&gt; from pyspark.streaming import StreamingContext</a:t>
            </a:r>
            <a:br>
              <a:rPr lang="en-GB" sz="2000" dirty="0">
                <a:solidFill>
                  <a:srgbClr val="00B0F0"/>
                </a:solidFill>
                <a:latin typeface="Georgia" panose="02040502050405020303" pitchFamily="18" charset="0"/>
              </a:rPr>
            </a:br>
            <a:r>
              <a:rPr lang="en-GB" sz="2000" dirty="0">
                <a:solidFill>
                  <a:srgbClr val="00B0F0"/>
                </a:solidFill>
                <a:latin typeface="Georgia" panose="02040502050405020303" pitchFamily="18" charset="0"/>
              </a:rPr>
              <a:t>&gt;&gt;&gt; sscFive = StreamingContext(sc, 5)</a:t>
            </a:r>
            <a:br>
              <a:rPr lang="en-GB" sz="2000" dirty="0">
                <a:solidFill>
                  <a:srgbClr val="00B0F0"/>
                </a:solidFill>
                <a:latin typeface="Georgia" panose="02040502050405020303" pitchFamily="18" charset="0"/>
              </a:rPr>
            </a:br>
            <a:r>
              <a:rPr lang="en-GB" sz="2000" dirty="0">
                <a:solidFill>
                  <a:srgbClr val="00B0F0"/>
                </a:solidFill>
                <a:latin typeface="Georgia" panose="02040502050405020303" pitchFamily="18" charset="0"/>
              </a:rPr>
              <a:t>&gt;&gt;&gt; hdfsInputDS = sscFive.textFileStream("/user/root/test/")</a:t>
            </a:r>
            <a:br>
              <a:rPr lang="en-GB" sz="2000" dirty="0">
                <a:solidFill>
                  <a:srgbClr val="00B0F0"/>
                </a:solidFill>
                <a:latin typeface="Georgia" panose="02040502050405020303" pitchFamily="18" charset="0"/>
              </a:rPr>
            </a:br>
            <a:r>
              <a:rPr lang="en-GB" sz="2000" dirty="0">
                <a:solidFill>
                  <a:srgbClr val="00B0F0"/>
                </a:solidFill>
                <a:latin typeface="Georgia" panose="02040502050405020303" pitchFamily="18" charset="0"/>
              </a:rPr>
              <a:t>&gt;&gt;&gt; hdfsInputDS.saveAsTextFiles("/user/root/test/stream/name")</a:t>
            </a:r>
            <a:br>
              <a:rPr lang="en-GB" sz="2000" dirty="0">
                <a:solidFill>
                  <a:srgbClr val="00B0F0"/>
                </a:solidFill>
                <a:latin typeface="Georgia" panose="02040502050405020303" pitchFamily="18" charset="0"/>
              </a:rPr>
            </a:br>
            <a:r>
              <a:rPr lang="en-GB" sz="2000" dirty="0">
                <a:solidFill>
                  <a:srgbClr val="00B0F0"/>
                </a:solidFill>
                <a:latin typeface="Georgia" panose="02040502050405020303" pitchFamily="18" charset="0"/>
              </a:rPr>
              <a:t>&gt;&gt;&gt; hdfsInputDS.pprint()</a:t>
            </a:r>
            <a:br>
              <a:rPr lang="en-GB" sz="2000" dirty="0">
                <a:solidFill>
                  <a:srgbClr val="00B0F0"/>
                </a:solidFill>
                <a:latin typeface="Georgia" panose="02040502050405020303" pitchFamily="18" charset="0"/>
              </a:rPr>
            </a:br>
            <a:r>
              <a:rPr lang="en-GB" sz="2000" dirty="0">
                <a:solidFill>
                  <a:srgbClr val="00B0F0"/>
                </a:solidFill>
                <a:latin typeface="Georgia" panose="02040502050405020303" pitchFamily="18" charset="0"/>
              </a:rPr>
              <a:t>&gt;&gt;&gt; sscFive.start</a:t>
            </a:r>
            <a:r>
              <a:rPr lang="en-GB" sz="2000" dirty="0" smtClean="0">
                <a:solidFill>
                  <a:srgbClr val="00B0F0"/>
                </a:solidFill>
                <a:latin typeface="Georgia" panose="02040502050405020303" pitchFamily="18" charset="0"/>
              </a:rPr>
              <a:t>()</a:t>
            </a:r>
            <a:endParaRPr lang="en-GB" sz="2000" dirty="0">
              <a:solidFill>
                <a:srgbClr val="00B0F0"/>
              </a:solidFill>
              <a:latin typeface="Georgia" panose="02040502050405020303" pitchFamily="18" charset="0"/>
            </a:endParaRPr>
          </a:p>
          <a:p>
            <a:pPr marL="0" indent="0">
              <a:buNone/>
            </a:pPr>
            <a:r>
              <a:rPr lang="en-GB" sz="2000" dirty="0" smtClean="0">
                <a:latin typeface="Georgia" panose="02040502050405020303" pitchFamily="18" charset="0"/>
              </a:rPr>
              <a:t>In </a:t>
            </a:r>
            <a:r>
              <a:rPr lang="en-GB" sz="2000" dirty="0">
                <a:latin typeface="Georgia" panose="02040502050405020303" pitchFamily="18" charset="0"/>
              </a:rPr>
              <a:t>this application, the pyspark REPL is called with the MASTER variable configured to use two CPU cores on the local machine. </a:t>
            </a:r>
            <a:endParaRPr lang="en-GB" sz="2000" dirty="0" smtClean="0">
              <a:latin typeface="Georgia" panose="02040502050405020303" pitchFamily="18" charset="0"/>
            </a:endParaRPr>
          </a:p>
          <a:p>
            <a:pPr marL="0" indent="0">
              <a:buNone/>
            </a:pPr>
            <a:r>
              <a:rPr lang="en-GB" sz="2000" dirty="0" smtClean="0">
                <a:latin typeface="Georgia" panose="02040502050405020303" pitchFamily="18" charset="0"/>
              </a:rPr>
              <a:t>The </a:t>
            </a:r>
            <a:r>
              <a:rPr lang="en-GB" sz="2000" dirty="0">
                <a:latin typeface="Georgia" panose="02040502050405020303" pitchFamily="18" charset="0"/>
              </a:rPr>
              <a:t>SparkContext log level is set to "ERROR", and then the StreamingContext API is imported. </a:t>
            </a:r>
            <a:r>
              <a:rPr lang="en-GB" sz="2000" u="sng" dirty="0">
                <a:latin typeface="Georgia" panose="02040502050405020303" pitchFamily="18" charset="0"/>
              </a:rPr>
              <a:t>Then, an instance of StreamingContext named sscFive is created, with a micro-batch time interval of five seconds</a:t>
            </a:r>
            <a:r>
              <a:rPr lang="en-GB" sz="2000" dirty="0">
                <a:latin typeface="Georgia" panose="02040502050405020303" pitchFamily="18" charset="0"/>
              </a:rPr>
              <a:t>. </a:t>
            </a:r>
            <a:endParaRPr lang="en-GB" sz="2000" dirty="0" smtClean="0">
              <a:latin typeface="Georgia" panose="02040502050405020303" pitchFamily="18" charset="0"/>
            </a:endParaRPr>
          </a:p>
          <a:p>
            <a:pPr marL="0" indent="0">
              <a:buNone/>
            </a:pPr>
            <a:r>
              <a:rPr lang="en-GB" sz="2000" dirty="0" smtClean="0">
                <a:latin typeface="Georgia" panose="02040502050405020303" pitchFamily="18" charset="0"/>
              </a:rPr>
              <a:t>A </a:t>
            </a:r>
            <a:r>
              <a:rPr lang="en-GB" sz="2000" dirty="0">
                <a:latin typeface="Georgia" panose="02040502050405020303" pitchFamily="18" charset="0"/>
              </a:rPr>
              <a:t>DStream is defined using the textFileStream function to monitor the local HDFS directory /user/root/test/. </a:t>
            </a:r>
            <a:endParaRPr lang="en-GB" sz="2000" dirty="0" smtClean="0">
              <a:latin typeface="Georgia" panose="02040502050405020303" pitchFamily="18" charset="0"/>
            </a:endParaRPr>
          </a:p>
          <a:p>
            <a:pPr marL="0" indent="0">
              <a:buNone/>
            </a:pPr>
            <a:r>
              <a:rPr lang="en-GB" sz="2000" dirty="0" smtClean="0">
                <a:latin typeface="Georgia" panose="02040502050405020303" pitchFamily="18" charset="0"/>
              </a:rPr>
              <a:t>Those </a:t>
            </a:r>
            <a:r>
              <a:rPr lang="en-GB" sz="2000" dirty="0">
                <a:latin typeface="Georgia" panose="02040502050405020303" pitchFamily="18" charset="0"/>
              </a:rPr>
              <a:t>inputs are then output as text files with a prefix of "name" (no suffix is defined) to the local HDFS directory /user/root/test/stream/. </a:t>
            </a:r>
            <a:endParaRPr lang="en-GB" sz="2000" dirty="0" smtClean="0">
              <a:latin typeface="Georgia" panose="02040502050405020303" pitchFamily="18" charset="0"/>
            </a:endParaRPr>
          </a:p>
          <a:p>
            <a:pPr marL="0" indent="0">
              <a:buNone/>
            </a:pPr>
            <a:r>
              <a:rPr lang="en-GB" sz="2000" dirty="0" err="1" smtClean="0">
                <a:latin typeface="Georgia" panose="02040502050405020303" pitchFamily="18" charset="0"/>
              </a:rPr>
              <a:t>ssFinally</a:t>
            </a:r>
            <a:r>
              <a:rPr lang="en-GB" sz="2000" dirty="0">
                <a:latin typeface="Georgia" panose="02040502050405020303" pitchFamily="18" charset="0"/>
              </a:rPr>
              <a:t>, the inputs are also output to the console using pprint(). Then the application is launched.</a:t>
            </a:r>
          </a:p>
          <a:p>
            <a:pPr marL="0" indent="0">
              <a:buNone/>
            </a:pPr>
            <a:endParaRPr lang="en-GB" sz="2000" u="sng" dirty="0">
              <a:solidFill>
                <a:srgbClr val="00B0F0"/>
              </a:solidFill>
              <a:latin typeface="Georgia" panose="02040502050405020303" pitchFamily="18" charset="0"/>
            </a:endParaRPr>
          </a:p>
        </p:txBody>
      </p:sp>
    </p:spTree>
    <p:extLst>
      <p:ext uri="{BB962C8B-B14F-4D97-AF65-F5344CB8AC3E}">
        <p14:creationId xmlns:p14="http://schemas.microsoft.com/office/powerpoint/2010/main" val="205276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435280" cy="706090"/>
          </a:xfrm>
        </p:spPr>
        <p:txBody>
          <a:bodyPr>
            <a:normAutofit/>
          </a:bodyPr>
          <a:lstStyle/>
          <a:p>
            <a:r>
              <a:rPr lang="en-GB" sz="2800" b="1" u="sng" dirty="0">
                <a:solidFill>
                  <a:schemeClr val="tx1"/>
                </a:solidFill>
                <a:latin typeface="Georgia" panose="02040502050405020303" pitchFamily="18" charset="0"/>
                <a:ea typeface="+mn-ea"/>
                <a:cs typeface="+mn-cs"/>
              </a:rPr>
              <a:t>Why is SparkContext a VVIP ?</a:t>
            </a:r>
          </a:p>
        </p:txBody>
      </p:sp>
      <p:sp>
        <p:nvSpPr>
          <p:cNvPr id="3" name="Content Placeholder 2"/>
          <p:cNvSpPr>
            <a:spLocks noGrp="1"/>
          </p:cNvSpPr>
          <p:nvPr>
            <p:ph sz="quarter" idx="1"/>
          </p:nvPr>
        </p:nvSpPr>
        <p:spPr>
          <a:xfrm>
            <a:off x="179512" y="1124744"/>
            <a:ext cx="8712968" cy="5400600"/>
          </a:xfrm>
        </p:spPr>
        <p:txBody>
          <a:bodyPr/>
          <a:lstStyle/>
          <a:p>
            <a:r>
              <a:rPr lang="en-GB" sz="1800" dirty="0">
                <a:latin typeface="Georgia" panose="02040502050405020303" pitchFamily="18" charset="0"/>
              </a:rPr>
              <a:t>For any application to become a </a:t>
            </a:r>
            <a:r>
              <a:rPr lang="en-GB" sz="1800" u="sng" dirty="0">
                <a:latin typeface="Georgia" panose="02040502050405020303" pitchFamily="18" charset="0"/>
              </a:rPr>
              <a:t>Spark application</a:t>
            </a:r>
            <a:r>
              <a:rPr lang="en-GB" sz="1800" dirty="0">
                <a:latin typeface="Georgia" panose="02040502050405020303" pitchFamily="18" charset="0"/>
              </a:rPr>
              <a:t>, an instance of the SparkContext class must be instantiated. </a:t>
            </a:r>
            <a:endParaRPr lang="en-GB" sz="1800" dirty="0" smtClean="0">
              <a:latin typeface="Georgia" panose="02040502050405020303" pitchFamily="18" charset="0"/>
            </a:endParaRPr>
          </a:p>
          <a:p>
            <a:r>
              <a:rPr lang="en-GB" sz="1800" dirty="0" smtClean="0">
                <a:latin typeface="Georgia" panose="02040502050405020303" pitchFamily="18" charset="0"/>
              </a:rPr>
              <a:t>The </a:t>
            </a:r>
            <a:r>
              <a:rPr lang="en-GB" sz="1800" dirty="0">
                <a:latin typeface="Georgia" panose="02040502050405020303" pitchFamily="18" charset="0"/>
              </a:rPr>
              <a:t>SparkContext contains all the code and objects required to process the data in the cluster, and works with the YARN ResourceManager to get the requested resources for the application. </a:t>
            </a:r>
            <a:endParaRPr lang="en-GB" sz="1800" dirty="0" smtClean="0">
              <a:latin typeface="Georgia" panose="02040502050405020303" pitchFamily="18" charset="0"/>
            </a:endParaRPr>
          </a:p>
          <a:p>
            <a:r>
              <a:rPr lang="en-GB" sz="1800" dirty="0" smtClean="0">
                <a:latin typeface="Georgia" panose="02040502050405020303" pitchFamily="18" charset="0"/>
              </a:rPr>
              <a:t>It </a:t>
            </a:r>
            <a:r>
              <a:rPr lang="en-GB" sz="1800" dirty="0">
                <a:latin typeface="Georgia" panose="02040502050405020303" pitchFamily="18" charset="0"/>
              </a:rPr>
              <a:t>is also responsible for scheduling tasks for Spark executors. The SparkContext checks in with the executors to report work being done and provide log updates.</a:t>
            </a:r>
          </a:p>
          <a:p>
            <a:r>
              <a:rPr lang="en-GB" sz="1800" dirty="0">
                <a:latin typeface="Georgia" panose="02040502050405020303" pitchFamily="18" charset="0"/>
              </a:rPr>
              <a:t>A SparkContext is automatically created and named </a:t>
            </a:r>
            <a:r>
              <a:rPr lang="en-GB" sz="1800" b="1" u="sng" dirty="0">
                <a:latin typeface="Georgia" panose="02040502050405020303" pitchFamily="18" charset="0"/>
              </a:rPr>
              <a:t>sc</a:t>
            </a:r>
            <a:r>
              <a:rPr lang="en-GB" sz="1800" dirty="0">
                <a:latin typeface="Georgia" panose="02040502050405020303" pitchFamily="18" charset="0"/>
              </a:rPr>
              <a:t> when a REPL is launched. </a:t>
            </a:r>
            <a:endParaRPr lang="en-GB" sz="1800" dirty="0" smtClean="0">
              <a:latin typeface="Georgia" panose="02040502050405020303" pitchFamily="18" charset="0"/>
            </a:endParaRPr>
          </a:p>
          <a:p>
            <a:r>
              <a:rPr lang="en-GB" sz="1800" dirty="0" smtClean="0">
                <a:latin typeface="Georgia" panose="02040502050405020303" pitchFamily="18" charset="0"/>
              </a:rPr>
              <a:t>The </a:t>
            </a:r>
            <a:r>
              <a:rPr lang="en-GB" sz="1800" dirty="0">
                <a:latin typeface="Georgia" panose="02040502050405020303" pitchFamily="18" charset="0"/>
              </a:rPr>
              <a:t>following code is executed at start up for pyspark</a:t>
            </a:r>
            <a:r>
              <a:rPr lang="en-GB" sz="1800" dirty="0" smtClean="0">
                <a:latin typeface="Georgia" panose="02040502050405020303" pitchFamily="18" charset="0"/>
              </a:rPr>
              <a:t>:</a:t>
            </a:r>
          </a:p>
          <a:p>
            <a:pPr marL="0" indent="0">
              <a:buNone/>
            </a:pPr>
            <a:r>
              <a:rPr lang="en-GB" sz="2800" b="1" dirty="0" smtClean="0"/>
              <a:t>from </a:t>
            </a:r>
            <a:r>
              <a:rPr lang="en-GB" sz="2800" b="1" dirty="0"/>
              <a:t>pyspark import SparkContext, SparkConf conf = SparkConf() </a:t>
            </a:r>
            <a:br>
              <a:rPr lang="en-GB" sz="2800" b="1" dirty="0"/>
            </a:br>
            <a:r>
              <a:rPr lang="en-GB" sz="2800" b="1" dirty="0"/>
              <a:t>conf = SparkConf()</a:t>
            </a:r>
            <a:br>
              <a:rPr lang="en-GB" sz="2800" b="1" dirty="0"/>
            </a:br>
            <a:r>
              <a:rPr lang="en-GB" sz="2800" b="1" dirty="0"/>
              <a:t>sc = SparkContext(conf=conf</a:t>
            </a:r>
            <a:r>
              <a:rPr lang="en-GB" sz="2800" b="1" dirty="0" smtClean="0"/>
              <a:t>)    </a:t>
            </a:r>
            <a:endParaRPr lang="en-GB" sz="2800" b="1" dirty="0">
              <a:latin typeface="Georgia" panose="02040502050405020303" pitchFamily="18" charset="0"/>
            </a:endParaRPr>
          </a:p>
          <a:p>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977" y="4653136"/>
            <a:ext cx="279082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30143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579296" cy="6480720"/>
          </a:xfrm>
        </p:spPr>
        <p:txBody>
          <a:bodyPr>
            <a:normAutofit fontScale="92500" lnSpcReduction="10000"/>
          </a:bodyPr>
          <a:lstStyle/>
          <a:p>
            <a:pPr marL="0" indent="0">
              <a:buNone/>
            </a:pPr>
            <a:r>
              <a:rPr lang="en-GB" b="1" u="sng" dirty="0" err="1" smtClean="0">
                <a:latin typeface="Georgia" panose="02040502050405020303" pitchFamily="18" charset="0"/>
              </a:rPr>
              <a:t>sss</a:t>
            </a:r>
            <a:endParaRPr lang="en-GB" b="1" u="sng" dirty="0">
              <a:latin typeface="Georgia" panose="02040502050405020303" pitchFamily="18" charset="0"/>
            </a:endParaRPr>
          </a:p>
          <a:p>
            <a:r>
              <a:rPr lang="en-GB" dirty="0">
                <a:latin typeface="Georgia" panose="02040502050405020303" pitchFamily="18" charset="0"/>
              </a:rPr>
              <a:t>Transformations allow modification of DStream data to create new DStreams with different output. </a:t>
            </a:r>
            <a:endParaRPr lang="en-GB" dirty="0" smtClean="0">
              <a:latin typeface="Georgia" panose="02040502050405020303" pitchFamily="18" charset="0"/>
            </a:endParaRPr>
          </a:p>
          <a:p>
            <a:r>
              <a:rPr lang="en-GB" u="sng" dirty="0" smtClean="0">
                <a:latin typeface="Georgia" panose="02040502050405020303" pitchFamily="18" charset="0"/>
              </a:rPr>
              <a:t>DStream </a:t>
            </a:r>
            <a:r>
              <a:rPr lang="en-GB" u="sng" dirty="0">
                <a:latin typeface="Georgia" panose="02040502050405020303" pitchFamily="18" charset="0"/>
              </a:rPr>
              <a:t>transformations are similar in nature and scope to traditional RDD transformations</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In </a:t>
            </a:r>
            <a:r>
              <a:rPr lang="en-GB" dirty="0">
                <a:latin typeface="Georgia" panose="02040502050405020303" pitchFamily="18" charset="0"/>
              </a:rPr>
              <a:t>fact, many of the same functions in Spark Core also exist in Spark Streaming. The following functions should look familiar:</a:t>
            </a:r>
          </a:p>
          <a:p>
            <a:r>
              <a:rPr lang="en-GB" dirty="0">
                <a:latin typeface="Georgia" panose="02040502050405020303" pitchFamily="18" charset="0"/>
              </a:rPr>
              <a:t>map()</a:t>
            </a:r>
          </a:p>
          <a:p>
            <a:r>
              <a:rPr lang="en-GB" dirty="0">
                <a:latin typeface="Georgia" panose="02040502050405020303" pitchFamily="18" charset="0"/>
              </a:rPr>
              <a:t>flatMap()</a:t>
            </a:r>
          </a:p>
          <a:p>
            <a:r>
              <a:rPr lang="en-GB" dirty="0">
                <a:latin typeface="Georgia" panose="02040502050405020303" pitchFamily="18" charset="0"/>
              </a:rPr>
              <a:t>filter()</a:t>
            </a:r>
          </a:p>
          <a:p>
            <a:r>
              <a:rPr lang="en-GB" dirty="0">
                <a:latin typeface="Georgia" panose="02040502050405020303" pitchFamily="18" charset="0"/>
              </a:rPr>
              <a:t>repartition()</a:t>
            </a:r>
          </a:p>
          <a:p>
            <a:r>
              <a:rPr lang="en-GB" dirty="0">
                <a:latin typeface="Georgia" panose="02040502050405020303" pitchFamily="18" charset="0"/>
              </a:rPr>
              <a:t>union()</a:t>
            </a:r>
          </a:p>
          <a:p>
            <a:r>
              <a:rPr lang="en-GB" dirty="0">
                <a:latin typeface="Georgia" panose="02040502050405020303" pitchFamily="18" charset="0"/>
              </a:rPr>
              <a:t>count()</a:t>
            </a:r>
          </a:p>
          <a:p>
            <a:r>
              <a:rPr lang="en-GB" dirty="0">
                <a:latin typeface="Georgia" panose="02040502050405020303" pitchFamily="18" charset="0"/>
              </a:rPr>
              <a:t>reduceByKey()</a:t>
            </a:r>
          </a:p>
          <a:p>
            <a:r>
              <a:rPr lang="en-GB" dirty="0">
                <a:latin typeface="Georgia" panose="02040502050405020303" pitchFamily="18" charset="0"/>
              </a:rPr>
              <a:t>join()</a:t>
            </a:r>
          </a:p>
          <a:p>
            <a:endParaRPr lang="en-GB" dirty="0"/>
          </a:p>
        </p:txBody>
      </p:sp>
    </p:spTree>
    <p:extLst>
      <p:ext uri="{BB962C8B-B14F-4D97-AF65-F5344CB8AC3E}">
        <p14:creationId xmlns:p14="http://schemas.microsoft.com/office/powerpoint/2010/main" val="18147547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928992" cy="6480720"/>
          </a:xfrm>
        </p:spPr>
        <p:txBody>
          <a:bodyPr>
            <a:normAutofit fontScale="92500" lnSpcReduction="20000"/>
          </a:bodyPr>
          <a:lstStyle/>
          <a:p>
            <a:pPr marL="0" indent="0">
              <a:buNone/>
            </a:pPr>
            <a:r>
              <a:rPr lang="en-GB" b="1" u="sng" dirty="0">
                <a:latin typeface="Georgia" panose="02040502050405020303" pitchFamily="18" charset="0"/>
              </a:rPr>
              <a:t>Transformation using flatMap</a:t>
            </a:r>
            <a:r>
              <a:rPr lang="en-GB" b="1" u="sng" dirty="0" smtClean="0">
                <a:latin typeface="Georgia" panose="02040502050405020303" pitchFamily="18" charset="0"/>
              </a:rPr>
              <a:t>() :- </a:t>
            </a:r>
          </a:p>
          <a:p>
            <a:pPr marL="0" indent="0">
              <a:buNone/>
            </a:pPr>
            <a:endParaRPr lang="en-GB" b="1" u="sng" dirty="0">
              <a:latin typeface="Georgia" panose="02040502050405020303" pitchFamily="18" charset="0"/>
            </a:endParaRPr>
          </a:p>
          <a:p>
            <a:r>
              <a:rPr lang="en-GB" dirty="0">
                <a:latin typeface="Georgia" panose="02040502050405020303" pitchFamily="18" charset="0"/>
              </a:rPr>
              <a:t>As an example, here is a Spark Streaming application that utilizes the flatMap function and prints output to the console.</a:t>
            </a:r>
          </a:p>
          <a:p>
            <a:r>
              <a:rPr lang="en-GB" dirty="0">
                <a:solidFill>
                  <a:srgbClr val="00B0F0"/>
                </a:solidFill>
                <a:latin typeface="Georgia" panose="02040502050405020303" pitchFamily="18" charset="0"/>
              </a:rPr>
              <a:t># pyspark --master local[2]</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sc.setLogLevel("ERROR")</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from pyspark.streaming import StreamingContext</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ssc = StreamingContext(sc, 5)</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hdfsInputDS = ssc.textFileStream("someHDFSdirectory")</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flatMapDS = hdfsInputDS.flatMap(lambda line: line.split(" ")</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flatMapDS.pprint()</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ssc.start()</a:t>
            </a:r>
            <a:br>
              <a:rPr lang="en-GB" dirty="0">
                <a:solidFill>
                  <a:srgbClr val="00B0F0"/>
                </a:solidFill>
                <a:latin typeface="Georgia" panose="02040502050405020303" pitchFamily="18" charset="0"/>
              </a:rPr>
            </a:br>
            <a:endParaRPr lang="en-GB" dirty="0">
              <a:solidFill>
                <a:srgbClr val="00B0F0"/>
              </a:solidFill>
              <a:latin typeface="Georgia" panose="02040502050405020303" pitchFamily="18" charset="0"/>
            </a:endParaRPr>
          </a:p>
          <a:p>
            <a:r>
              <a:rPr lang="en-GB" dirty="0">
                <a:latin typeface="Georgia" panose="02040502050405020303" pitchFamily="18" charset="0"/>
              </a:rPr>
              <a:t>Note that the first five lines of code are similar to the application example from the previous section. </a:t>
            </a:r>
            <a:endParaRPr lang="en-GB" dirty="0" smtClean="0">
              <a:latin typeface="Georgia" panose="02040502050405020303" pitchFamily="18" charset="0"/>
            </a:endParaRPr>
          </a:p>
          <a:p>
            <a:r>
              <a:rPr lang="en-GB" dirty="0" smtClean="0">
                <a:latin typeface="Georgia" panose="02040502050405020303" pitchFamily="18" charset="0"/>
              </a:rPr>
              <a:t>In </a:t>
            </a:r>
            <a:r>
              <a:rPr lang="en-GB" dirty="0">
                <a:latin typeface="Georgia" panose="02040502050405020303" pitchFamily="18" charset="0"/>
              </a:rPr>
              <a:t>this example, then, the original DStream transformed into a new DStream named flatMapDS, and the new DStream is output to the console</a:t>
            </a:r>
          </a:p>
          <a:p>
            <a:endParaRPr lang="en-GB" dirty="0">
              <a:latin typeface="Georgia" panose="02040502050405020303" pitchFamily="18" charset="0"/>
            </a:endParaRPr>
          </a:p>
        </p:txBody>
      </p:sp>
    </p:spTree>
    <p:extLst>
      <p:ext uri="{BB962C8B-B14F-4D97-AF65-F5344CB8AC3E}">
        <p14:creationId xmlns:p14="http://schemas.microsoft.com/office/powerpoint/2010/main" val="16864494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856984" cy="6552728"/>
          </a:xfrm>
        </p:spPr>
        <p:txBody>
          <a:bodyPr>
            <a:normAutofit lnSpcReduction="10000"/>
          </a:bodyPr>
          <a:lstStyle/>
          <a:p>
            <a:pPr marL="0" indent="0">
              <a:buNone/>
            </a:pPr>
            <a:r>
              <a:rPr lang="en-GB" b="1" u="sng" dirty="0"/>
              <a:t>Combine DStreams using union</a:t>
            </a:r>
            <a:r>
              <a:rPr lang="en-GB" b="1" u="sng" dirty="0" smtClean="0"/>
              <a:t>() :- </a:t>
            </a:r>
            <a:endParaRPr lang="en-GB" b="1" u="sng" dirty="0"/>
          </a:p>
          <a:p>
            <a:r>
              <a:rPr lang="en-GB" dirty="0">
                <a:latin typeface="Georgia" panose="02040502050405020303" pitchFamily="18" charset="0"/>
              </a:rPr>
              <a:t>The union function also works in the same way as it does with traditional RDDs. In this example, we create two DStreams and combine them with union(). </a:t>
            </a:r>
            <a:endParaRPr lang="en-GB" dirty="0" smtClean="0">
              <a:latin typeface="Georgia" panose="02040502050405020303" pitchFamily="18" charset="0"/>
            </a:endParaRPr>
          </a:p>
          <a:p>
            <a:r>
              <a:rPr lang="en-GB" dirty="0" err="1">
                <a:latin typeface="Georgia" panose="02040502050405020303" pitchFamily="18" charset="0"/>
              </a:rPr>
              <a:t>s</a:t>
            </a:r>
            <a:r>
              <a:rPr lang="en-GB" dirty="0" err="1" smtClean="0">
                <a:latin typeface="Georgia" panose="02040502050405020303" pitchFamily="18" charset="0"/>
              </a:rPr>
              <a:t>Note</a:t>
            </a:r>
            <a:r>
              <a:rPr lang="en-GB" dirty="0" smtClean="0">
                <a:latin typeface="Georgia" panose="02040502050405020303" pitchFamily="18" charset="0"/>
              </a:rPr>
              <a:t> </a:t>
            </a:r>
            <a:r>
              <a:rPr lang="en-GB" dirty="0">
                <a:latin typeface="Georgia" panose="02040502050405020303" pitchFamily="18" charset="0"/>
              </a:rPr>
              <a:t>that we used the same HDFS location in the example, so the output would simply be the same input written twice. </a:t>
            </a:r>
          </a:p>
          <a:p>
            <a:r>
              <a:rPr lang="en-GB" dirty="0">
                <a:solidFill>
                  <a:srgbClr val="00B0F0"/>
                </a:solidFill>
                <a:latin typeface="Georgia" panose="02040502050405020303" pitchFamily="18" charset="0"/>
              </a:rPr>
              <a:t># pyspark --master local[2]</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sc.setLogLevel("ERROR")</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from pyspark.streaming import StreamingContext</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ssc = StreamingContext(sc, 5)</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input1 = ssc.textFileStream("/user/root/test/")</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input2 = ssc.textFileStream("/user/root/test/")</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combined = input1.union(input2)</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combined.pprint()</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ssc.start()</a:t>
            </a:r>
          </a:p>
          <a:p>
            <a:endParaRPr lang="en-GB" dirty="0"/>
          </a:p>
        </p:txBody>
      </p:sp>
    </p:spTree>
    <p:extLst>
      <p:ext uri="{BB962C8B-B14F-4D97-AF65-F5344CB8AC3E}">
        <p14:creationId xmlns:p14="http://schemas.microsoft.com/office/powerpoint/2010/main" val="41270543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9036496" cy="6480720"/>
          </a:xfrm>
        </p:spPr>
        <p:txBody>
          <a:bodyPr/>
          <a:lstStyle/>
          <a:p>
            <a:pPr marL="0" indent="0">
              <a:buNone/>
            </a:pPr>
            <a:r>
              <a:rPr lang="en-GB" b="1" u="sng" dirty="0">
                <a:latin typeface="Georgia" panose="02040502050405020303" pitchFamily="18" charset="0"/>
              </a:rPr>
              <a:t>Create Key-Value </a:t>
            </a:r>
            <a:r>
              <a:rPr lang="en-GB" b="1" u="sng" dirty="0" smtClean="0">
                <a:latin typeface="Georgia" panose="02040502050405020303" pitchFamily="18" charset="0"/>
              </a:rPr>
              <a:t>Pairs :- </a:t>
            </a:r>
            <a:endParaRPr lang="en-GB" b="1" u="sng" dirty="0">
              <a:latin typeface="Georgia" panose="02040502050405020303" pitchFamily="18" charset="0"/>
            </a:endParaRPr>
          </a:p>
          <a:p>
            <a:r>
              <a:rPr lang="en-GB" dirty="0">
                <a:latin typeface="Georgia" panose="02040502050405020303" pitchFamily="18" charset="0"/>
              </a:rPr>
              <a:t>Similarly to traditional RDDs, </a:t>
            </a:r>
            <a:r>
              <a:rPr lang="en-GB" u="sng" dirty="0">
                <a:latin typeface="Georgia" panose="02040502050405020303" pitchFamily="18" charset="0"/>
              </a:rPr>
              <a:t>DStreams can be transformed into key-value pairs using flatMap() followed by map()</a:t>
            </a:r>
            <a:r>
              <a:rPr lang="en-GB" dirty="0">
                <a:latin typeface="Georgia" panose="02040502050405020303" pitchFamily="18" charset="0"/>
              </a:rPr>
              <a:t>. </a:t>
            </a:r>
            <a:endParaRPr lang="en-GB" dirty="0" smtClean="0">
              <a:latin typeface="Georgia" panose="02040502050405020303" pitchFamily="18" charset="0"/>
            </a:endParaRPr>
          </a:p>
          <a:p>
            <a:pPr marL="0" indent="0">
              <a:buNone/>
            </a:pPr>
            <a:r>
              <a:rPr lang="en-GB" dirty="0" smtClean="0">
                <a:latin typeface="Georgia" panose="02040502050405020303" pitchFamily="18" charset="0"/>
              </a:rPr>
              <a:t>Here's </a:t>
            </a:r>
            <a:r>
              <a:rPr lang="en-GB" dirty="0">
                <a:latin typeface="Georgia" panose="02040502050405020303" pitchFamily="18" charset="0"/>
              </a:rPr>
              <a:t>an example:</a:t>
            </a:r>
          </a:p>
          <a:p>
            <a:r>
              <a:rPr lang="en-GB" dirty="0">
                <a:solidFill>
                  <a:srgbClr val="00B0F0"/>
                </a:solidFill>
                <a:latin typeface="Georgia" panose="02040502050405020303" pitchFamily="18" charset="0"/>
              </a:rPr>
              <a:t># pyspark --master local[2]</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sc.setLogLevel("ERROR")</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from pyspark.streaming import StreamingContext</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ssc = StreamingContext(sc, 5)</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hdfsInputDS = ssc.textFileStream("someHDFSdirectory")</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kvPairDS = hdfsInputDS.flatMap(lambda line: line.split(" ").map(lambda word: (word, 1))</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kvPairDS.pprint()</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ssc.start()</a:t>
            </a:r>
          </a:p>
          <a:p>
            <a:endParaRPr lang="en-GB" dirty="0"/>
          </a:p>
        </p:txBody>
      </p:sp>
    </p:spTree>
    <p:extLst>
      <p:ext uri="{BB962C8B-B14F-4D97-AF65-F5344CB8AC3E}">
        <p14:creationId xmlns:p14="http://schemas.microsoft.com/office/powerpoint/2010/main" val="42239175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856984" cy="6408712"/>
          </a:xfrm>
        </p:spPr>
        <p:txBody>
          <a:bodyPr>
            <a:normAutofit fontScale="92500"/>
          </a:bodyPr>
          <a:lstStyle/>
          <a:p>
            <a:pPr marL="0" indent="0">
              <a:buNone/>
            </a:pPr>
            <a:r>
              <a:rPr lang="en-GB" b="1" u="sng" dirty="0">
                <a:latin typeface="Georgia" panose="02040502050405020303" pitchFamily="18" charset="0"/>
              </a:rPr>
              <a:t>reduceByKey</a:t>
            </a:r>
            <a:r>
              <a:rPr lang="en-GB" b="1" u="sng" dirty="0" smtClean="0">
                <a:latin typeface="Georgia" panose="02040502050405020303" pitchFamily="18" charset="0"/>
              </a:rPr>
              <a:t>() :- </a:t>
            </a:r>
            <a:endParaRPr lang="en-GB" b="1" u="sng" dirty="0">
              <a:latin typeface="Georgia" panose="02040502050405020303" pitchFamily="18" charset="0"/>
            </a:endParaRPr>
          </a:p>
          <a:p>
            <a:r>
              <a:rPr lang="en-GB" dirty="0">
                <a:latin typeface="Georgia" panose="02040502050405020303" pitchFamily="18" charset="0"/>
              </a:rPr>
              <a:t>And again, like traditional RDDs, key-value pair DStreams can be reduced using the reduceByKey function. </a:t>
            </a:r>
            <a:endParaRPr lang="en-GB" dirty="0" smtClean="0">
              <a:latin typeface="Georgia" panose="02040502050405020303" pitchFamily="18" charset="0"/>
            </a:endParaRPr>
          </a:p>
          <a:p>
            <a:pPr marL="0" indent="0">
              <a:buNone/>
            </a:pPr>
            <a:r>
              <a:rPr lang="en-GB" dirty="0" smtClean="0">
                <a:solidFill>
                  <a:srgbClr val="00B0F0"/>
                </a:solidFill>
                <a:latin typeface="Georgia" panose="02040502050405020303" pitchFamily="18" charset="0"/>
              </a:rPr>
              <a:t># </a:t>
            </a:r>
            <a:r>
              <a:rPr lang="en-GB" dirty="0">
                <a:solidFill>
                  <a:srgbClr val="00B0F0"/>
                </a:solidFill>
                <a:latin typeface="Georgia" panose="02040502050405020303" pitchFamily="18" charset="0"/>
              </a:rPr>
              <a:t>pyspark --master local[2]</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sc.setLogLevel("ERROR")</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from pyspark.streaming import StreamingContext</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ssc = StreamingContext(sc, 5)</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hdfsInputDS = ssc.textFileStream("someHDFSdirectory")</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kvPairDS = hdfsInputDS.flatMap(lambda line: line.split(" ").map(lambda word: (word, 1))</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kvReduced = kvPairDS.reduceByKey(lambda a,b: a+b)</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kvReduced.pprint()</a:t>
            </a:r>
            <a:br>
              <a:rPr lang="en-GB" dirty="0">
                <a:solidFill>
                  <a:srgbClr val="00B0F0"/>
                </a:solidFill>
                <a:latin typeface="Georgia" panose="02040502050405020303" pitchFamily="18" charset="0"/>
              </a:rPr>
            </a:br>
            <a:r>
              <a:rPr lang="en-GB" dirty="0">
                <a:solidFill>
                  <a:srgbClr val="00B0F0"/>
                </a:solidFill>
                <a:latin typeface="Georgia" panose="02040502050405020303" pitchFamily="18" charset="0"/>
              </a:rPr>
              <a:t>&gt;&gt;&gt; ssc.start()</a:t>
            </a:r>
            <a:r>
              <a:rPr lang="en-GB" dirty="0">
                <a:solidFill>
                  <a:srgbClr val="00B0F0"/>
                </a:solidFill>
              </a:rPr>
              <a:t/>
            </a:r>
            <a:br>
              <a:rPr lang="en-GB" dirty="0">
                <a:solidFill>
                  <a:srgbClr val="00B0F0"/>
                </a:solidFill>
              </a:rPr>
            </a:br>
            <a:endParaRPr lang="en-GB" dirty="0">
              <a:solidFill>
                <a:srgbClr val="00B0F0"/>
              </a:solidFill>
            </a:endParaRPr>
          </a:p>
          <a:p>
            <a:pPr marL="0" indent="0">
              <a:buNone/>
            </a:pPr>
            <a:r>
              <a:rPr lang="en-GB" dirty="0"/>
              <a:t>This coding pattern is often used to write word count applications.</a:t>
            </a:r>
          </a:p>
          <a:p>
            <a:endParaRPr lang="en-GB" dirty="0"/>
          </a:p>
        </p:txBody>
      </p:sp>
    </p:spTree>
    <p:extLst>
      <p:ext uri="{BB962C8B-B14F-4D97-AF65-F5344CB8AC3E}">
        <p14:creationId xmlns:p14="http://schemas.microsoft.com/office/powerpoint/2010/main" val="18823054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9036496" cy="6480720"/>
          </a:xfrm>
        </p:spPr>
        <p:txBody>
          <a:bodyPr>
            <a:normAutofit fontScale="92500"/>
          </a:bodyPr>
          <a:lstStyle/>
          <a:p>
            <a:pPr marL="0" indent="0">
              <a:buNone/>
            </a:pPr>
            <a:r>
              <a:rPr lang="en-GB" b="1" u="sng" dirty="0">
                <a:latin typeface="Georgia" panose="02040502050405020303" pitchFamily="18" charset="0"/>
              </a:rPr>
              <a:t>Stateful vs. Stateless </a:t>
            </a:r>
            <a:r>
              <a:rPr lang="en-GB" b="1" u="sng" dirty="0" smtClean="0">
                <a:latin typeface="Georgia" panose="02040502050405020303" pitchFamily="18" charset="0"/>
              </a:rPr>
              <a:t>Operations :- </a:t>
            </a:r>
            <a:endParaRPr lang="en-GB" b="1" u="sng" dirty="0">
              <a:latin typeface="Georgia" panose="02040502050405020303" pitchFamily="18" charset="0"/>
            </a:endParaRPr>
          </a:p>
          <a:p>
            <a:r>
              <a:rPr lang="en-GB" dirty="0">
                <a:latin typeface="Georgia" panose="02040502050405020303" pitchFamily="18" charset="0"/>
              </a:rPr>
              <a:t>As previously discussed, by default </a:t>
            </a:r>
            <a:r>
              <a:rPr lang="en-GB" u="sng" dirty="0">
                <a:latin typeface="Georgia" panose="02040502050405020303" pitchFamily="18" charset="0"/>
              </a:rPr>
              <a:t>DStreams are discarded from memory when the next batch of data arrives</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This </a:t>
            </a:r>
            <a:r>
              <a:rPr lang="en-GB" dirty="0">
                <a:latin typeface="Georgia" panose="02040502050405020303" pitchFamily="18" charset="0"/>
              </a:rPr>
              <a:t>behavior is fine assuming all operations / transformations are performed are on single DStreams, which are not dependent on previous data. </a:t>
            </a:r>
            <a:endParaRPr lang="en-GB" dirty="0" smtClean="0">
              <a:latin typeface="Georgia" panose="02040502050405020303" pitchFamily="18" charset="0"/>
            </a:endParaRPr>
          </a:p>
          <a:p>
            <a:r>
              <a:rPr lang="en-GB" u="sng" dirty="0" smtClean="0">
                <a:latin typeface="Georgia" panose="02040502050405020303" pitchFamily="18" charset="0"/>
              </a:rPr>
              <a:t>This </a:t>
            </a:r>
            <a:r>
              <a:rPr lang="en-GB" u="sng" dirty="0">
                <a:latin typeface="Georgia" panose="02040502050405020303" pitchFamily="18" charset="0"/>
              </a:rPr>
              <a:t>mode of operation is referred to as working with "stateless" operations / transformations</a:t>
            </a:r>
            <a:r>
              <a:rPr lang="en-GB" dirty="0">
                <a:latin typeface="Georgia" panose="02040502050405020303" pitchFamily="18" charset="0"/>
              </a:rPr>
              <a:t>. </a:t>
            </a:r>
          </a:p>
          <a:p>
            <a:r>
              <a:rPr lang="en-GB" u="sng" dirty="0">
                <a:latin typeface="Georgia" panose="02040502050405020303" pitchFamily="18" charset="0"/>
              </a:rPr>
              <a:t>However, it is sometimes beneficial or necessary to perform transformations and gather output across overlapping time slices, or even across an entire collected dataset</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For </a:t>
            </a:r>
            <a:r>
              <a:rPr lang="en-GB" dirty="0">
                <a:latin typeface="Georgia" panose="02040502050405020303" pitchFamily="18" charset="0"/>
              </a:rPr>
              <a:t>example, you might want to compute a running average every 15 seconds using the last 45 seconds worth of data. This is referred to as working with "stateful" operations / transformations.</a:t>
            </a:r>
          </a:p>
          <a:p>
            <a:endParaRPr lang="en-GB" dirty="0"/>
          </a:p>
        </p:txBody>
      </p:sp>
    </p:spTree>
    <p:extLst>
      <p:ext uri="{BB962C8B-B14F-4D97-AF65-F5344CB8AC3E}">
        <p14:creationId xmlns:p14="http://schemas.microsoft.com/office/powerpoint/2010/main" val="41395996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928992" cy="6480720"/>
          </a:xfrm>
        </p:spPr>
        <p:txBody>
          <a:bodyPr/>
          <a:lstStyle/>
          <a:p>
            <a:pPr marL="0" indent="0">
              <a:buNone/>
            </a:pPr>
            <a:r>
              <a:rPr lang="en-GB" b="1" u="sng" dirty="0" smtClean="0">
                <a:latin typeface="Georgia" panose="02040502050405020303" pitchFamily="18" charset="0"/>
              </a:rPr>
              <a:t>Checkpointing :- </a:t>
            </a:r>
          </a:p>
          <a:p>
            <a:pPr marL="0" indent="0">
              <a:buNone/>
            </a:pPr>
            <a:endParaRPr lang="en-GB" b="1" dirty="0">
              <a:latin typeface="Georgia" panose="02040502050405020303" pitchFamily="18" charset="0"/>
            </a:endParaRPr>
          </a:p>
          <a:p>
            <a:r>
              <a:rPr lang="en-GB" dirty="0">
                <a:latin typeface="Georgia" panose="02040502050405020303" pitchFamily="18" charset="0"/>
              </a:rPr>
              <a:t>Checkpointing is used in stateful streaming operations to maintain state in the event of system failure. </a:t>
            </a:r>
            <a:endParaRPr lang="en-GB" dirty="0" smtClean="0">
              <a:latin typeface="Georgia" panose="02040502050405020303" pitchFamily="18" charset="0"/>
            </a:endParaRPr>
          </a:p>
          <a:p>
            <a:endParaRPr lang="en-GB" dirty="0" smtClean="0">
              <a:latin typeface="Georgia" panose="02040502050405020303" pitchFamily="18" charset="0"/>
            </a:endParaRPr>
          </a:p>
          <a:p>
            <a:r>
              <a:rPr lang="en-GB" dirty="0" smtClean="0">
                <a:latin typeface="Georgia" panose="02040502050405020303" pitchFamily="18" charset="0"/>
              </a:rPr>
              <a:t>To </a:t>
            </a:r>
            <a:r>
              <a:rPr lang="en-GB" dirty="0">
                <a:latin typeface="Georgia" panose="02040502050405020303" pitchFamily="18" charset="0"/>
              </a:rPr>
              <a:t>enable checkpointing, you can simply specify an HDFS directory to write checkpoint data to using the checkpoint function. For example:</a:t>
            </a:r>
          </a:p>
          <a:p>
            <a:pPr marL="0" indent="0">
              <a:buNone/>
            </a:pPr>
            <a:r>
              <a:rPr lang="en-GB" dirty="0" smtClean="0">
                <a:solidFill>
                  <a:srgbClr val="00B0F0"/>
                </a:solidFill>
                <a:latin typeface="Georgia" panose="02040502050405020303" pitchFamily="18" charset="0"/>
              </a:rPr>
              <a:t>	</a:t>
            </a:r>
          </a:p>
          <a:p>
            <a:pPr marL="0" indent="0">
              <a:buNone/>
            </a:pPr>
            <a:r>
              <a:rPr lang="en-GB" dirty="0" smtClean="0">
                <a:solidFill>
                  <a:srgbClr val="00B0F0"/>
                </a:solidFill>
                <a:latin typeface="Georgia" panose="02040502050405020303" pitchFamily="18" charset="0"/>
              </a:rPr>
              <a:t>ssc.checkpoint</a:t>
            </a:r>
            <a:r>
              <a:rPr lang="en-GB" dirty="0">
                <a:solidFill>
                  <a:srgbClr val="00B0F0"/>
                </a:solidFill>
                <a:latin typeface="Georgia" panose="02040502050405020303" pitchFamily="18" charset="0"/>
              </a:rPr>
              <a:t>("someHDFSdirectory")</a:t>
            </a:r>
            <a:r>
              <a:rPr lang="en-GB" dirty="0">
                <a:latin typeface="Georgia" panose="02040502050405020303" pitchFamily="18" charset="0"/>
              </a:rPr>
              <a:t/>
            </a:r>
            <a:br>
              <a:rPr lang="en-GB" dirty="0">
                <a:latin typeface="Georgia" panose="02040502050405020303" pitchFamily="18" charset="0"/>
              </a:rPr>
            </a:br>
            <a:endParaRPr lang="en-GB" dirty="0">
              <a:latin typeface="Georgia" panose="02040502050405020303" pitchFamily="18" charset="0"/>
            </a:endParaRPr>
          </a:p>
          <a:p>
            <a:r>
              <a:rPr lang="en-GB" dirty="0">
                <a:latin typeface="Georgia" panose="02040502050405020303" pitchFamily="18" charset="0"/>
              </a:rPr>
              <a:t>Trying to write a stateful application without specifying a checkpoint directory will result in an error once the application is launched.</a:t>
            </a:r>
          </a:p>
          <a:p>
            <a:endParaRPr lang="en-GB" dirty="0"/>
          </a:p>
        </p:txBody>
      </p:sp>
    </p:spTree>
    <p:extLst>
      <p:ext uri="{BB962C8B-B14F-4D97-AF65-F5344CB8AC3E}">
        <p14:creationId xmlns:p14="http://schemas.microsoft.com/office/powerpoint/2010/main" val="833992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856984" cy="6480720"/>
          </a:xfrm>
        </p:spPr>
        <p:txBody>
          <a:bodyPr>
            <a:normAutofit fontScale="92500"/>
          </a:bodyPr>
          <a:lstStyle/>
          <a:p>
            <a:pPr marL="0" indent="0">
              <a:buNone/>
            </a:pPr>
            <a:r>
              <a:rPr lang="en-GB" b="1" u="sng" dirty="0" smtClean="0">
                <a:latin typeface="Georgia" panose="02040502050405020303" pitchFamily="18" charset="0"/>
              </a:rPr>
              <a:t>Questions :- </a:t>
            </a:r>
            <a:endParaRPr lang="en-GB" b="1" u="sng" dirty="0">
              <a:latin typeface="Georgia" panose="02040502050405020303" pitchFamily="18" charset="0"/>
            </a:endParaRPr>
          </a:p>
          <a:p>
            <a:r>
              <a:rPr lang="en-GB" dirty="0">
                <a:latin typeface="Georgia" panose="02040502050405020303" pitchFamily="18" charset="0"/>
              </a:rPr>
              <a:t>Name the two new components added to Spark Core to create Spark Streaming.</a:t>
            </a:r>
            <a:br>
              <a:rPr lang="en-GB" dirty="0">
                <a:latin typeface="Georgia" panose="02040502050405020303" pitchFamily="18" charset="0"/>
              </a:rPr>
            </a:br>
            <a:r>
              <a:rPr lang="en-GB" dirty="0">
                <a:latin typeface="Georgia" panose="02040502050405020303" pitchFamily="18" charset="0"/>
              </a:rPr>
              <a:t>﻿</a:t>
            </a:r>
          </a:p>
          <a:p>
            <a:r>
              <a:rPr lang="en-GB" dirty="0">
                <a:latin typeface="Georgia" panose="02040502050405020303" pitchFamily="18" charset="0"/>
              </a:rPr>
              <a:t>If an application will ingest three streams of data, how many CPU cores should it be allocated?</a:t>
            </a:r>
            <a:br>
              <a:rPr lang="en-GB" dirty="0">
                <a:latin typeface="Georgia" panose="02040502050405020303" pitchFamily="18" charset="0"/>
              </a:rPr>
            </a:br>
            <a:r>
              <a:rPr lang="en-GB" dirty="0">
                <a:latin typeface="Georgia" panose="02040502050405020303" pitchFamily="18" charset="0"/>
              </a:rPr>
              <a:t>﻿</a:t>
            </a:r>
          </a:p>
          <a:p>
            <a:r>
              <a:rPr lang="en-GB" dirty="0">
                <a:latin typeface="Georgia" panose="02040502050405020303" pitchFamily="18" charset="0"/>
              </a:rPr>
              <a:t>Name the three basic streaming input types supported by both Python and Scala APIs.</a:t>
            </a:r>
            <a:br>
              <a:rPr lang="en-GB" dirty="0">
                <a:latin typeface="Georgia" panose="02040502050405020303" pitchFamily="18" charset="0"/>
              </a:rPr>
            </a:br>
            <a:r>
              <a:rPr lang="en-GB" dirty="0">
                <a:latin typeface="Georgia" panose="02040502050405020303" pitchFamily="18" charset="0"/>
              </a:rPr>
              <a:t>﻿</a:t>
            </a:r>
          </a:p>
          <a:p>
            <a:r>
              <a:rPr lang="en-GB" dirty="0">
                <a:latin typeface="Georgia" panose="02040502050405020303" pitchFamily="18" charset="0"/>
              </a:rPr>
              <a:t>What two arguments does an instance of StreamingContext require?</a:t>
            </a:r>
            <a:br>
              <a:rPr lang="en-GB" dirty="0">
                <a:latin typeface="Georgia" panose="02040502050405020303" pitchFamily="18" charset="0"/>
              </a:rPr>
            </a:br>
            <a:r>
              <a:rPr lang="en-GB" dirty="0">
                <a:latin typeface="Georgia" panose="02040502050405020303" pitchFamily="18" charset="0"/>
              </a:rPr>
              <a:t>﻿</a:t>
            </a:r>
          </a:p>
          <a:p>
            <a:r>
              <a:rPr lang="en-GB" dirty="0">
                <a:latin typeface="Georgia" panose="02040502050405020303" pitchFamily="18" charset="0"/>
              </a:rPr>
              <a:t>What is the additional prerequisite for any stateful operation?</a:t>
            </a:r>
            <a:br>
              <a:rPr lang="en-GB" dirty="0">
                <a:latin typeface="Georgia" panose="02040502050405020303" pitchFamily="18" charset="0"/>
              </a:rPr>
            </a:br>
            <a:r>
              <a:rPr lang="en-GB" dirty="0">
                <a:latin typeface="Georgia" panose="02040502050405020303" pitchFamily="18" charset="0"/>
              </a:rPr>
              <a:t>﻿</a:t>
            </a:r>
          </a:p>
          <a:p>
            <a:r>
              <a:rPr lang="en-GB" dirty="0">
                <a:latin typeface="Georgia" panose="02040502050405020303" pitchFamily="18" charset="0"/>
              </a:rPr>
              <a:t>What two parameters are required to create a window? </a:t>
            </a:r>
          </a:p>
          <a:p>
            <a:endParaRPr lang="en-GB" dirty="0"/>
          </a:p>
        </p:txBody>
      </p:sp>
    </p:spTree>
    <p:extLst>
      <p:ext uri="{BB962C8B-B14F-4D97-AF65-F5344CB8AC3E}">
        <p14:creationId xmlns:p14="http://schemas.microsoft.com/office/powerpoint/2010/main" val="33255156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856984" cy="6480720"/>
          </a:xfrm>
        </p:spPr>
        <p:txBody>
          <a:bodyPr>
            <a:normAutofit fontScale="40000" lnSpcReduction="20000"/>
          </a:bodyPr>
          <a:lstStyle/>
          <a:p>
            <a:pPr marL="0" indent="0">
              <a:buNone/>
            </a:pPr>
            <a:r>
              <a:rPr lang="en-GB" sz="4200" b="1" u="sng" dirty="0" smtClean="0">
                <a:latin typeface="Georgia" panose="02040502050405020303" pitchFamily="18" charset="0"/>
              </a:rPr>
              <a:t>Answers :- </a:t>
            </a:r>
          </a:p>
          <a:p>
            <a:pPr marL="0" indent="0">
              <a:buNone/>
            </a:pPr>
            <a:endParaRPr lang="en-GB" sz="4200" b="1" u="sng" dirty="0">
              <a:latin typeface="Georgia" panose="02040502050405020303" pitchFamily="18" charset="0"/>
            </a:endParaRPr>
          </a:p>
          <a:p>
            <a:r>
              <a:rPr lang="en-GB" sz="4200" dirty="0">
                <a:latin typeface="Georgia" panose="02040502050405020303" pitchFamily="18" charset="0"/>
              </a:rPr>
              <a:t>Name the two new components added to Spark Core to create Spark Streaming.</a:t>
            </a:r>
            <a:br>
              <a:rPr lang="en-GB" sz="4200" dirty="0">
                <a:latin typeface="Georgia" panose="02040502050405020303" pitchFamily="18" charset="0"/>
              </a:rPr>
            </a:br>
            <a:r>
              <a:rPr lang="en-GB" sz="4200" dirty="0">
                <a:latin typeface="Georgia" panose="02040502050405020303" pitchFamily="18" charset="0"/>
              </a:rPr>
              <a:t/>
            </a:r>
            <a:br>
              <a:rPr lang="en-GB" sz="4200" dirty="0">
                <a:latin typeface="Georgia" panose="02040502050405020303" pitchFamily="18" charset="0"/>
              </a:rPr>
            </a:br>
            <a:r>
              <a:rPr lang="en-GB" sz="4200" b="1" i="1" dirty="0">
                <a:latin typeface="Georgia" panose="02040502050405020303" pitchFamily="18" charset="0"/>
              </a:rPr>
              <a:t>Answer: </a:t>
            </a:r>
            <a:r>
              <a:rPr lang="en-GB" sz="4200" dirty="0">
                <a:latin typeface="Georgia" panose="02040502050405020303" pitchFamily="18" charset="0"/>
              </a:rPr>
              <a:t>Receivers and DStreams. StreamingContext is also an acceptable answer here. </a:t>
            </a:r>
            <a:br>
              <a:rPr lang="en-GB" sz="4200" dirty="0">
                <a:latin typeface="Georgia" panose="02040502050405020303" pitchFamily="18" charset="0"/>
              </a:rPr>
            </a:br>
            <a:r>
              <a:rPr lang="en-GB" sz="4200" dirty="0">
                <a:latin typeface="Georgia" panose="02040502050405020303" pitchFamily="18" charset="0"/>
              </a:rPr>
              <a:t>﻿</a:t>
            </a:r>
          </a:p>
          <a:p>
            <a:r>
              <a:rPr lang="en-GB" sz="4200" dirty="0">
                <a:latin typeface="Georgia" panose="02040502050405020303" pitchFamily="18" charset="0"/>
              </a:rPr>
              <a:t>If an application will ingest three streams of data, how many CPU cores should it be allocated?</a:t>
            </a:r>
            <a:br>
              <a:rPr lang="en-GB" sz="4200" dirty="0">
                <a:latin typeface="Georgia" panose="02040502050405020303" pitchFamily="18" charset="0"/>
              </a:rPr>
            </a:br>
            <a:r>
              <a:rPr lang="en-GB" sz="4200" dirty="0">
                <a:latin typeface="Georgia" panose="02040502050405020303" pitchFamily="18" charset="0"/>
              </a:rPr>
              <a:t/>
            </a:r>
            <a:br>
              <a:rPr lang="en-GB" sz="4200" dirty="0">
                <a:latin typeface="Georgia" panose="02040502050405020303" pitchFamily="18" charset="0"/>
              </a:rPr>
            </a:br>
            <a:r>
              <a:rPr lang="en-GB" sz="4200" b="1" i="1" dirty="0">
                <a:latin typeface="Georgia" panose="02040502050405020303" pitchFamily="18" charset="0"/>
              </a:rPr>
              <a:t>Answer: </a:t>
            </a:r>
            <a:r>
              <a:rPr lang="en-GB" sz="4200" dirty="0">
                <a:latin typeface="Georgia" panose="02040502050405020303" pitchFamily="18" charset="0"/>
              </a:rPr>
              <a:t>Four - one for each stream, and one for the receiver.</a:t>
            </a:r>
            <a:br>
              <a:rPr lang="en-GB" sz="4200" dirty="0">
                <a:latin typeface="Georgia" panose="02040502050405020303" pitchFamily="18" charset="0"/>
              </a:rPr>
            </a:br>
            <a:r>
              <a:rPr lang="en-GB" sz="4200" dirty="0">
                <a:latin typeface="Georgia" panose="02040502050405020303" pitchFamily="18" charset="0"/>
              </a:rPr>
              <a:t>﻿</a:t>
            </a:r>
          </a:p>
          <a:p>
            <a:r>
              <a:rPr lang="en-GB" sz="4200" dirty="0">
                <a:latin typeface="Georgia" panose="02040502050405020303" pitchFamily="18" charset="0"/>
              </a:rPr>
              <a:t>Name the three basic streaming input types supported by both Python and Scala APIs.</a:t>
            </a:r>
            <a:br>
              <a:rPr lang="en-GB" sz="4200" dirty="0">
                <a:latin typeface="Georgia" panose="02040502050405020303" pitchFamily="18" charset="0"/>
              </a:rPr>
            </a:br>
            <a:r>
              <a:rPr lang="en-GB" sz="4200" dirty="0">
                <a:latin typeface="Georgia" panose="02040502050405020303" pitchFamily="18" charset="0"/>
              </a:rPr>
              <a:t/>
            </a:r>
            <a:br>
              <a:rPr lang="en-GB" sz="4200" dirty="0">
                <a:latin typeface="Georgia" panose="02040502050405020303" pitchFamily="18" charset="0"/>
              </a:rPr>
            </a:br>
            <a:r>
              <a:rPr lang="en-GB" sz="4200" b="1" i="1" dirty="0">
                <a:latin typeface="Georgia" panose="02040502050405020303" pitchFamily="18" charset="0"/>
              </a:rPr>
              <a:t>Answer: </a:t>
            </a:r>
            <a:r>
              <a:rPr lang="en-GB" sz="4200" dirty="0">
                <a:latin typeface="Georgia" panose="02040502050405020303" pitchFamily="18" charset="0"/>
              </a:rPr>
              <a:t>HDFS text via directory monitoring, text via TCP socket monitoring, and queues of RDDs.</a:t>
            </a:r>
            <a:br>
              <a:rPr lang="en-GB" sz="4200" dirty="0">
                <a:latin typeface="Georgia" panose="02040502050405020303" pitchFamily="18" charset="0"/>
              </a:rPr>
            </a:br>
            <a:r>
              <a:rPr lang="en-GB" sz="4200" dirty="0">
                <a:latin typeface="Georgia" panose="02040502050405020303" pitchFamily="18" charset="0"/>
              </a:rPr>
              <a:t>﻿</a:t>
            </a:r>
          </a:p>
          <a:p>
            <a:r>
              <a:rPr lang="en-GB" sz="4200" dirty="0">
                <a:latin typeface="Georgia" panose="02040502050405020303" pitchFamily="18" charset="0"/>
              </a:rPr>
              <a:t>What two arguments does an instance of StreamingContext require?</a:t>
            </a:r>
            <a:br>
              <a:rPr lang="en-GB" sz="4200" dirty="0">
                <a:latin typeface="Georgia" panose="02040502050405020303" pitchFamily="18" charset="0"/>
              </a:rPr>
            </a:br>
            <a:r>
              <a:rPr lang="en-GB" sz="4200" dirty="0">
                <a:latin typeface="Georgia" panose="02040502050405020303" pitchFamily="18" charset="0"/>
              </a:rPr>
              <a:t/>
            </a:r>
            <a:br>
              <a:rPr lang="en-GB" sz="4200" dirty="0">
                <a:latin typeface="Georgia" panose="02040502050405020303" pitchFamily="18" charset="0"/>
              </a:rPr>
            </a:br>
            <a:r>
              <a:rPr lang="en-GB" sz="4200" b="1" i="1" dirty="0">
                <a:latin typeface="Georgia" panose="02040502050405020303" pitchFamily="18" charset="0"/>
              </a:rPr>
              <a:t>Answer: </a:t>
            </a:r>
            <a:r>
              <a:rPr lang="en-GB" sz="4200" dirty="0">
                <a:latin typeface="Georgia" panose="02040502050405020303" pitchFamily="18" charset="0"/>
              </a:rPr>
              <a:t>The name of the SparkContext and the micro-batch interval. </a:t>
            </a:r>
            <a:br>
              <a:rPr lang="en-GB" sz="4200" dirty="0">
                <a:latin typeface="Georgia" panose="02040502050405020303" pitchFamily="18" charset="0"/>
              </a:rPr>
            </a:br>
            <a:r>
              <a:rPr lang="en-GB" sz="4200" dirty="0">
                <a:latin typeface="Georgia" panose="02040502050405020303" pitchFamily="18" charset="0"/>
              </a:rPr>
              <a:t>﻿</a:t>
            </a:r>
          </a:p>
          <a:p>
            <a:r>
              <a:rPr lang="en-GB" sz="4200" dirty="0">
                <a:latin typeface="Georgia" panose="02040502050405020303" pitchFamily="18" charset="0"/>
              </a:rPr>
              <a:t>What is the additional prerequisite for any stateful operation?</a:t>
            </a:r>
            <a:br>
              <a:rPr lang="en-GB" sz="4200" dirty="0">
                <a:latin typeface="Georgia" panose="02040502050405020303" pitchFamily="18" charset="0"/>
              </a:rPr>
            </a:br>
            <a:r>
              <a:rPr lang="en-GB" sz="4200" dirty="0">
                <a:latin typeface="Georgia" panose="02040502050405020303" pitchFamily="18" charset="0"/>
              </a:rPr>
              <a:t/>
            </a:r>
            <a:br>
              <a:rPr lang="en-GB" sz="4200" dirty="0">
                <a:latin typeface="Georgia" panose="02040502050405020303" pitchFamily="18" charset="0"/>
              </a:rPr>
            </a:br>
            <a:r>
              <a:rPr lang="en-GB" sz="4200" b="1" i="1" dirty="0">
                <a:latin typeface="Georgia" panose="02040502050405020303" pitchFamily="18" charset="0"/>
              </a:rPr>
              <a:t>Answer: </a:t>
            </a:r>
            <a:r>
              <a:rPr lang="en-GB" sz="4200" dirty="0">
                <a:latin typeface="Georgia" panose="02040502050405020303" pitchFamily="18" charset="0"/>
              </a:rPr>
              <a:t>Checkpointing.</a:t>
            </a:r>
            <a:br>
              <a:rPr lang="en-GB" sz="4200" dirty="0">
                <a:latin typeface="Georgia" panose="02040502050405020303" pitchFamily="18" charset="0"/>
              </a:rPr>
            </a:br>
            <a:r>
              <a:rPr lang="en-GB" sz="4200" dirty="0">
                <a:latin typeface="Georgia" panose="02040502050405020303" pitchFamily="18" charset="0"/>
              </a:rPr>
              <a:t>﻿</a:t>
            </a:r>
          </a:p>
          <a:p>
            <a:r>
              <a:rPr lang="en-GB" sz="4200" dirty="0">
                <a:latin typeface="Georgia" panose="02040502050405020303" pitchFamily="18" charset="0"/>
              </a:rPr>
              <a:t>What two parameters are required to create a window?</a:t>
            </a:r>
            <a:br>
              <a:rPr lang="en-GB" sz="4200" dirty="0">
                <a:latin typeface="Georgia" panose="02040502050405020303" pitchFamily="18" charset="0"/>
              </a:rPr>
            </a:br>
            <a:r>
              <a:rPr lang="en-GB" sz="4200" dirty="0">
                <a:latin typeface="Georgia" panose="02040502050405020303" pitchFamily="18" charset="0"/>
              </a:rPr>
              <a:t/>
            </a:r>
            <a:br>
              <a:rPr lang="en-GB" sz="4200" dirty="0">
                <a:latin typeface="Georgia" panose="02040502050405020303" pitchFamily="18" charset="0"/>
              </a:rPr>
            </a:br>
            <a:r>
              <a:rPr lang="en-GB" sz="4200" b="1" i="1" dirty="0">
                <a:latin typeface="Georgia" panose="02040502050405020303" pitchFamily="18" charset="0"/>
              </a:rPr>
              <a:t>Answer: </a:t>
            </a:r>
            <a:r>
              <a:rPr lang="en-GB" sz="4200" dirty="0">
                <a:latin typeface="Georgia" panose="02040502050405020303" pitchFamily="18" charset="0"/>
              </a:rPr>
              <a:t>Window duration and collection/sliding interval.</a:t>
            </a:r>
          </a:p>
          <a:p>
            <a:endParaRPr lang="en-GB" dirty="0"/>
          </a:p>
        </p:txBody>
      </p:sp>
    </p:spTree>
    <p:extLst>
      <p:ext uri="{BB962C8B-B14F-4D97-AF65-F5344CB8AC3E}">
        <p14:creationId xmlns:p14="http://schemas.microsoft.com/office/powerpoint/2010/main" val="13965775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8579296" cy="5831160"/>
          </a:xfrm>
        </p:spPr>
        <p:txBody>
          <a:bodyPr>
            <a:normAutofit fontScale="92500" lnSpcReduction="10000"/>
          </a:bodyPr>
          <a:lstStyle/>
          <a:p>
            <a:pPr marL="0" indent="0">
              <a:buNone/>
            </a:pPr>
            <a:r>
              <a:rPr lang="en-GB" b="1" u="sng" dirty="0" smtClean="0">
                <a:latin typeface="Georgia" panose="02040502050405020303" pitchFamily="18" charset="0"/>
              </a:rPr>
              <a:t>Summary :- </a:t>
            </a:r>
          </a:p>
          <a:p>
            <a:pPr marL="0" indent="0">
              <a:buNone/>
            </a:pPr>
            <a:endParaRPr lang="en-GB" b="1" u="sng" dirty="0">
              <a:latin typeface="Georgia" panose="02040502050405020303" pitchFamily="18" charset="0"/>
            </a:endParaRPr>
          </a:p>
          <a:p>
            <a:r>
              <a:rPr lang="en-GB" dirty="0">
                <a:latin typeface="Georgia" panose="02040502050405020303" pitchFamily="18" charset="0"/>
              </a:rPr>
              <a:t>Spark Streaming is an extension of Spark Core that adds the concept of </a:t>
            </a:r>
            <a:r>
              <a:rPr lang="en-GB" dirty="0" err="1" smtClean="0">
                <a:latin typeface="Georgia" panose="02040502050405020303" pitchFamily="18" charset="0"/>
              </a:rPr>
              <a:t>sa</a:t>
            </a:r>
            <a:r>
              <a:rPr lang="en-GB" dirty="0" smtClean="0">
                <a:latin typeface="Georgia" panose="02040502050405020303" pitchFamily="18" charset="0"/>
              </a:rPr>
              <a:t> </a:t>
            </a:r>
            <a:r>
              <a:rPr lang="en-GB" dirty="0">
                <a:latin typeface="Georgia" panose="02040502050405020303" pitchFamily="18" charset="0"/>
              </a:rPr>
              <a:t>streaming data receiver and a specialized type of RDD called a DStream. </a:t>
            </a:r>
          </a:p>
          <a:p>
            <a:r>
              <a:rPr lang="en-GB" dirty="0">
                <a:latin typeface="Georgia" panose="02040502050405020303" pitchFamily="18" charset="0"/>
              </a:rPr>
              <a:t>DStreams are fault tolerant, whereas receivers are highly available. </a:t>
            </a:r>
          </a:p>
          <a:p>
            <a:r>
              <a:rPr lang="en-GB" dirty="0">
                <a:latin typeface="Georgia" panose="02040502050405020303" pitchFamily="18" charset="0"/>
              </a:rPr>
              <a:t>Spark Streaming utilizes a micro-batch architecture.</a:t>
            </a:r>
          </a:p>
          <a:p>
            <a:r>
              <a:rPr lang="en-GB" dirty="0">
                <a:latin typeface="Georgia" panose="02040502050405020303" pitchFamily="18" charset="0"/>
              </a:rPr>
              <a:t>Spark Streaming layers in a StreamingContext on top of the Spark Core SparkContext.</a:t>
            </a:r>
          </a:p>
          <a:p>
            <a:r>
              <a:rPr lang="en-GB" dirty="0">
                <a:latin typeface="Georgia" panose="02040502050405020303" pitchFamily="18" charset="0"/>
              </a:rPr>
              <a:t>Many DStream transformations are similar to traditional RDD transformations</a:t>
            </a:r>
          </a:p>
          <a:p>
            <a:r>
              <a:rPr lang="en-GB" dirty="0">
                <a:latin typeface="Georgia" panose="02040502050405020303" pitchFamily="18" charset="0"/>
              </a:rPr>
              <a:t>Window functions allow operations across multiple time slices of the same DStream, and are thus stateful and require checkpointing to be enabled. </a:t>
            </a:r>
          </a:p>
          <a:p>
            <a:endParaRPr lang="en-GB" dirty="0"/>
          </a:p>
        </p:txBody>
      </p:sp>
    </p:spTree>
    <p:extLst>
      <p:ext uri="{BB962C8B-B14F-4D97-AF65-F5344CB8AC3E}">
        <p14:creationId xmlns:p14="http://schemas.microsoft.com/office/powerpoint/2010/main" val="400106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507288" cy="634082"/>
          </a:xfrm>
        </p:spPr>
        <p:txBody>
          <a:bodyPr>
            <a:normAutofit/>
          </a:bodyPr>
          <a:lstStyle/>
          <a:p>
            <a:pPr>
              <a:spcBef>
                <a:spcPts val="580"/>
              </a:spcBef>
              <a:buClr>
                <a:schemeClr val="accent1"/>
              </a:buClr>
              <a:buSzPct val="85000"/>
            </a:pPr>
            <a:r>
              <a:rPr lang="en-GB" sz="2800" b="1" u="sng" dirty="0">
                <a:solidFill>
                  <a:schemeClr val="tx1"/>
                </a:solidFill>
                <a:latin typeface="+mn-lt"/>
                <a:ea typeface="+mn-ea"/>
                <a:cs typeface="+mn-cs"/>
              </a:rPr>
              <a:t>Spark Executors</a:t>
            </a:r>
          </a:p>
        </p:txBody>
      </p:sp>
      <p:sp>
        <p:nvSpPr>
          <p:cNvPr id="3" name="Content Placeholder 2"/>
          <p:cNvSpPr>
            <a:spLocks noGrp="1"/>
          </p:cNvSpPr>
          <p:nvPr>
            <p:ph sz="quarter" idx="1"/>
          </p:nvPr>
        </p:nvSpPr>
        <p:spPr>
          <a:xfrm>
            <a:off x="251520" y="1052736"/>
            <a:ext cx="8784976" cy="5616624"/>
          </a:xfrm>
        </p:spPr>
        <p:txBody>
          <a:bodyPr/>
          <a:lstStyle/>
          <a:p>
            <a:r>
              <a:rPr lang="en-GB" sz="1800" dirty="0">
                <a:latin typeface="Georgia" panose="02040502050405020303" pitchFamily="18" charset="0"/>
              </a:rPr>
              <a:t>The Spark executor is the component that does performs the map and reduce tasks of a Spark application, and is sometimes referred to as a Spark “worker.” Once created, executors exist for the life of the application</a:t>
            </a:r>
            <a:r>
              <a:rPr lang="en-GB" sz="1800" dirty="0" smtClean="0">
                <a:latin typeface="Georgia" panose="02040502050405020303" pitchFamily="18" charset="0"/>
              </a:rPr>
              <a:t>.</a:t>
            </a:r>
          </a:p>
          <a:p>
            <a:r>
              <a:rPr lang="en-GB" sz="1800" dirty="0">
                <a:latin typeface="Georgia" panose="02040502050405020303" pitchFamily="18" charset="0"/>
              </a:rPr>
              <a:t>Spark executors function as interchangeable work spaces for Spark application processing</a:t>
            </a:r>
            <a:r>
              <a:rPr lang="en-GB" sz="1800" u="sng" dirty="0">
                <a:latin typeface="Georgia" panose="02040502050405020303" pitchFamily="18" charset="0"/>
              </a:rPr>
              <a:t>. If an executor is lost while an application is running, all tasks assigned to it will be reassigned to another executor.</a:t>
            </a:r>
            <a:r>
              <a:rPr lang="en-GB" sz="1800" dirty="0">
                <a:latin typeface="Georgia" panose="02040502050405020303" pitchFamily="18" charset="0"/>
              </a:rPr>
              <a:t> In addition, any data lost will be recomputed on another executor.</a:t>
            </a:r>
          </a:p>
          <a:p>
            <a:r>
              <a:rPr lang="en-GB" sz="1800" dirty="0">
                <a:latin typeface="Georgia" panose="02040502050405020303" pitchFamily="18" charset="0"/>
              </a:rPr>
              <a:t>Executor </a:t>
            </a:r>
            <a:r>
              <a:rPr lang="en-GB" sz="1800" dirty="0" smtClean="0">
                <a:latin typeface="Georgia" panose="02040502050405020303" pitchFamily="18" charset="0"/>
              </a:rPr>
              <a:t>behaviour </a:t>
            </a:r>
            <a:r>
              <a:rPr lang="en-GB" sz="1800" dirty="0">
                <a:latin typeface="Georgia" panose="02040502050405020303" pitchFamily="18" charset="0"/>
              </a:rPr>
              <a:t>can be controlled programmatically. Configuring the number of executors and their resources available can greatly increase performance of an application when done correctly.</a:t>
            </a:r>
          </a:p>
          <a:p>
            <a:endParaRPr lang="en-GB" dirty="0" smtClean="0"/>
          </a:p>
          <a:p>
            <a:pPr marL="0" indent="0">
              <a:buNone/>
            </a:pPr>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4005064"/>
            <a:ext cx="410445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52191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276872"/>
            <a:ext cx="7776864" cy="926976"/>
          </a:xfrm>
        </p:spPr>
        <p:txBody>
          <a:bodyPr>
            <a:normAutofit/>
          </a:bodyPr>
          <a:lstStyle/>
          <a:p>
            <a:r>
              <a:rPr lang="en-GB" sz="3600" dirty="0" smtClean="0">
                <a:solidFill>
                  <a:srgbClr val="00B0F0"/>
                </a:solidFill>
                <a:latin typeface="Georgia" panose="02040502050405020303" pitchFamily="18" charset="0"/>
              </a:rPr>
              <a:t>SPARK PERFORMANCE TUNING</a:t>
            </a:r>
            <a:endParaRPr lang="en-GB" sz="3600" dirty="0">
              <a:solidFill>
                <a:srgbClr val="00B0F0"/>
              </a:solidFill>
              <a:latin typeface="Georgia" panose="02040502050405020303" pitchFamily="18" charset="0"/>
            </a:endParaRPr>
          </a:p>
        </p:txBody>
      </p:sp>
    </p:spTree>
    <p:extLst>
      <p:ext uri="{BB962C8B-B14F-4D97-AF65-F5344CB8AC3E}">
        <p14:creationId xmlns:p14="http://schemas.microsoft.com/office/powerpoint/2010/main" val="40632424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507288" cy="6480720"/>
          </a:xfrm>
        </p:spPr>
        <p:txBody>
          <a:bodyPr/>
          <a:lstStyle/>
          <a:p>
            <a:endParaRPr lang="en-GB" sz="2800" dirty="0">
              <a:latin typeface="Georgia" panose="02040502050405020303" pitchFamily="18" charset="0"/>
            </a:endParaRPr>
          </a:p>
          <a:p>
            <a:r>
              <a:rPr lang="en-GB" sz="2800" dirty="0">
                <a:latin typeface="Georgia" panose="02040502050405020303" pitchFamily="18" charset="0"/>
              </a:rPr>
              <a:t>Explain why </a:t>
            </a:r>
            <a:r>
              <a:rPr lang="en-GB" sz="2800" u="sng" dirty="0">
                <a:latin typeface="Georgia" panose="02040502050405020303" pitchFamily="18" charset="0"/>
              </a:rPr>
              <a:t>mapPartitions usually performs better than </a:t>
            </a:r>
            <a:r>
              <a:rPr lang="en-GB" sz="2800" u="sng" dirty="0" smtClean="0">
                <a:latin typeface="Georgia" panose="02040502050405020303" pitchFamily="18" charset="0"/>
              </a:rPr>
              <a:t>maps</a:t>
            </a:r>
            <a:endParaRPr lang="en-GB" sz="2800" u="sng" dirty="0">
              <a:latin typeface="Georgia" panose="02040502050405020303" pitchFamily="18" charset="0"/>
            </a:endParaRPr>
          </a:p>
          <a:p>
            <a:r>
              <a:rPr lang="en-GB" sz="2800" dirty="0">
                <a:latin typeface="Georgia" panose="02040502050405020303" pitchFamily="18" charset="0"/>
              </a:rPr>
              <a:t>Describe </a:t>
            </a:r>
            <a:r>
              <a:rPr lang="en-GB" sz="2800" u="sng" dirty="0">
                <a:latin typeface="Georgia" panose="02040502050405020303" pitchFamily="18" charset="0"/>
              </a:rPr>
              <a:t>how to repartition RDDs and how this can improve performance</a:t>
            </a:r>
          </a:p>
          <a:p>
            <a:r>
              <a:rPr lang="en-GB" sz="2800" dirty="0">
                <a:latin typeface="Georgia" panose="02040502050405020303" pitchFamily="18" charset="0"/>
              </a:rPr>
              <a:t>Explain the </a:t>
            </a:r>
            <a:r>
              <a:rPr lang="en-GB" sz="2800" u="sng" dirty="0">
                <a:latin typeface="Georgia" panose="02040502050405020303" pitchFamily="18" charset="0"/>
              </a:rPr>
              <a:t>different caching options available </a:t>
            </a:r>
          </a:p>
          <a:p>
            <a:r>
              <a:rPr lang="en-GB" sz="2800" dirty="0">
                <a:latin typeface="Georgia" panose="02040502050405020303" pitchFamily="18" charset="0"/>
              </a:rPr>
              <a:t>Describe how </a:t>
            </a:r>
            <a:r>
              <a:rPr lang="en-GB" sz="2800" u="sng" dirty="0">
                <a:latin typeface="Georgia" panose="02040502050405020303" pitchFamily="18" charset="0"/>
              </a:rPr>
              <a:t>checkpointing can reduce recovery time in the event of loosing an </a:t>
            </a:r>
            <a:r>
              <a:rPr lang="en-GB" sz="2800" u="sng" dirty="0" smtClean="0">
                <a:latin typeface="Georgia" panose="02040502050405020303" pitchFamily="18" charset="0"/>
              </a:rPr>
              <a:t>executor.</a:t>
            </a:r>
            <a:endParaRPr lang="en-GB" sz="2800" u="sng" dirty="0">
              <a:latin typeface="Georgia" panose="02040502050405020303" pitchFamily="18" charset="0"/>
            </a:endParaRPr>
          </a:p>
          <a:p>
            <a:r>
              <a:rPr lang="en-GB" sz="2800" dirty="0">
                <a:latin typeface="Georgia" panose="02040502050405020303" pitchFamily="18" charset="0"/>
              </a:rPr>
              <a:t>Describe situations </a:t>
            </a:r>
            <a:r>
              <a:rPr lang="en-GB" sz="2800" u="sng" dirty="0">
                <a:latin typeface="Georgia" panose="02040502050405020303" pitchFamily="18" charset="0"/>
              </a:rPr>
              <a:t>where broadcasting increases runtime efficiencies</a:t>
            </a:r>
          </a:p>
          <a:p>
            <a:r>
              <a:rPr lang="en-GB" sz="2800" dirty="0">
                <a:latin typeface="Georgia" panose="02040502050405020303" pitchFamily="18" charset="0"/>
              </a:rPr>
              <a:t>Detail the options available for </a:t>
            </a:r>
            <a:r>
              <a:rPr lang="en-GB" sz="2800" u="sng" dirty="0">
                <a:latin typeface="Georgia" panose="02040502050405020303" pitchFamily="18" charset="0"/>
              </a:rPr>
              <a:t>configuring executors </a:t>
            </a:r>
          </a:p>
          <a:p>
            <a:r>
              <a:rPr lang="en-GB" sz="2800" dirty="0">
                <a:latin typeface="Georgia" panose="02040502050405020303" pitchFamily="18" charset="0"/>
              </a:rPr>
              <a:t>Explain the </a:t>
            </a:r>
            <a:r>
              <a:rPr lang="en-GB" sz="2800" u="sng" dirty="0">
                <a:latin typeface="Georgia" panose="02040502050405020303" pitchFamily="18" charset="0"/>
              </a:rPr>
              <a:t>purpose and function of </a:t>
            </a:r>
            <a:r>
              <a:rPr lang="en-GB" sz="2800" u="sng" dirty="0" smtClean="0">
                <a:latin typeface="Georgia" panose="02040502050405020303" pitchFamily="18" charset="0"/>
              </a:rPr>
              <a:t>YARN</a:t>
            </a:r>
            <a:r>
              <a:rPr lang="en-GB" sz="2800" dirty="0" smtClean="0">
                <a:latin typeface="Georgia" panose="02040502050405020303" pitchFamily="18" charset="0"/>
              </a:rPr>
              <a:t>.</a:t>
            </a:r>
            <a:endParaRPr lang="en-GB" sz="2800" dirty="0">
              <a:latin typeface="Georgia" panose="02040502050405020303" pitchFamily="18" charset="0"/>
            </a:endParaRPr>
          </a:p>
          <a:p>
            <a:endParaRPr lang="en-GB" dirty="0"/>
          </a:p>
        </p:txBody>
      </p:sp>
    </p:spTree>
    <p:extLst>
      <p:ext uri="{BB962C8B-B14F-4D97-AF65-F5344CB8AC3E}">
        <p14:creationId xmlns:p14="http://schemas.microsoft.com/office/powerpoint/2010/main" val="2059516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9036496" cy="6408712"/>
          </a:xfrm>
        </p:spPr>
        <p:txBody>
          <a:bodyPr>
            <a:normAutofit fontScale="85000" lnSpcReduction="20000"/>
          </a:bodyPr>
          <a:lstStyle/>
          <a:p>
            <a:pPr marL="0" indent="0">
              <a:buNone/>
            </a:pPr>
            <a:r>
              <a:rPr lang="en-GB" b="1" u="sng" dirty="0">
                <a:latin typeface="Georgia" panose="02040502050405020303" pitchFamily="18" charset="0"/>
              </a:rPr>
              <a:t>mapPartitions() vs. map() </a:t>
            </a:r>
            <a:r>
              <a:rPr lang="en-GB" b="1" u="sng" dirty="0" smtClean="0">
                <a:latin typeface="Georgia" panose="02040502050405020303" pitchFamily="18" charset="0"/>
              </a:rPr>
              <a:t>:- </a:t>
            </a:r>
            <a:endParaRPr lang="en-GB" b="1" u="sng" dirty="0">
              <a:latin typeface="Georgia" panose="02040502050405020303" pitchFamily="18" charset="0"/>
            </a:endParaRPr>
          </a:p>
          <a:p>
            <a:r>
              <a:rPr lang="en-GB" dirty="0" smtClean="0">
                <a:latin typeface="Georgia" panose="02040502050405020303" pitchFamily="18" charset="0"/>
              </a:rPr>
              <a:t>mapper </a:t>
            </a:r>
            <a:r>
              <a:rPr lang="en-GB" dirty="0">
                <a:latin typeface="Georgia" panose="02040502050405020303" pitchFamily="18" charset="0"/>
              </a:rPr>
              <a:t>transformations are narrow operations which benefit from partitions being operated on independently from each </a:t>
            </a:r>
            <a:r>
              <a:rPr lang="en-GB" dirty="0" smtClean="0">
                <a:latin typeface="Georgia" panose="02040502050405020303" pitchFamily="18" charset="0"/>
              </a:rPr>
              <a:t>other.</a:t>
            </a:r>
          </a:p>
          <a:p>
            <a:r>
              <a:rPr lang="en-GB" dirty="0">
                <a:latin typeface="Georgia" panose="02040502050405020303" pitchFamily="18" charset="0"/>
              </a:rPr>
              <a:t>The </a:t>
            </a:r>
            <a:r>
              <a:rPr lang="en-GB" b="1" u="sng" dirty="0">
                <a:latin typeface="Georgia" panose="02040502050405020303" pitchFamily="18" charset="0"/>
              </a:rPr>
              <a:t>mapPartitions</a:t>
            </a:r>
            <a:r>
              <a:rPr lang="en-GB" dirty="0">
                <a:latin typeface="Georgia" panose="02040502050405020303" pitchFamily="18" charset="0"/>
              </a:rPr>
              <a:t> API is a special kind of map transformation that can be used </a:t>
            </a:r>
            <a:r>
              <a:rPr lang="en-GB" u="sng" dirty="0">
                <a:latin typeface="Georgia" panose="02040502050405020303" pitchFamily="18" charset="0"/>
              </a:rPr>
              <a:t>when both the inputs and outputs are iterable. </a:t>
            </a:r>
            <a:endParaRPr lang="en-GB" u="sng" dirty="0" smtClean="0">
              <a:latin typeface="Georgia" panose="02040502050405020303" pitchFamily="18" charset="0"/>
            </a:endParaRPr>
          </a:p>
          <a:p>
            <a:r>
              <a:rPr lang="en-GB" dirty="0" smtClean="0">
                <a:latin typeface="Georgia" panose="02040502050405020303" pitchFamily="18" charset="0"/>
              </a:rPr>
              <a:t>It </a:t>
            </a:r>
            <a:r>
              <a:rPr lang="en-GB" dirty="0">
                <a:latin typeface="Georgia" panose="02040502050405020303" pitchFamily="18" charset="0"/>
              </a:rPr>
              <a:t>operates at the RDD partition level. </a:t>
            </a:r>
            <a:endParaRPr lang="en-GB" dirty="0" smtClean="0">
              <a:latin typeface="Georgia" panose="02040502050405020303" pitchFamily="18" charset="0"/>
            </a:endParaRPr>
          </a:p>
          <a:p>
            <a:r>
              <a:rPr lang="en-GB" u="sng" dirty="0" smtClean="0">
                <a:latin typeface="Georgia" panose="02040502050405020303" pitchFamily="18" charset="0"/>
              </a:rPr>
              <a:t>The </a:t>
            </a:r>
            <a:r>
              <a:rPr lang="en-GB" u="sng" dirty="0">
                <a:latin typeface="Georgia" panose="02040502050405020303" pitchFamily="18" charset="0"/>
              </a:rPr>
              <a:t>map API, in contrast, operates at the element </a:t>
            </a:r>
            <a:r>
              <a:rPr lang="en-GB" u="sng" dirty="0" smtClean="0">
                <a:latin typeface="Georgia" panose="02040502050405020303" pitchFamily="18" charset="0"/>
              </a:rPr>
              <a:t>level.</a:t>
            </a:r>
          </a:p>
          <a:p>
            <a:r>
              <a:rPr lang="en-GB" dirty="0">
                <a:latin typeface="Georgia" panose="02040502050405020303" pitchFamily="18" charset="0"/>
              </a:rPr>
              <a:t>You want to </a:t>
            </a:r>
            <a:r>
              <a:rPr lang="en-GB" u="sng" dirty="0">
                <a:latin typeface="Georgia" panose="02040502050405020303" pitchFamily="18" charset="0"/>
              </a:rPr>
              <a:t>initialize a database connection when mapping an RDD that contains 2,000,000 </a:t>
            </a:r>
            <a:r>
              <a:rPr lang="en-GB" dirty="0">
                <a:latin typeface="Georgia" panose="02040502050405020303" pitchFamily="18" charset="0"/>
              </a:rPr>
              <a:t>elements and is spread across </a:t>
            </a:r>
            <a:r>
              <a:rPr lang="en-GB" b="1" u="sng" dirty="0">
                <a:latin typeface="Georgia" panose="02040502050405020303" pitchFamily="18" charset="0"/>
              </a:rPr>
              <a:t>four</a:t>
            </a:r>
            <a:r>
              <a:rPr lang="en-GB" dirty="0">
                <a:latin typeface="Georgia" panose="02040502050405020303" pitchFamily="18" charset="0"/>
              </a:rPr>
              <a:t> RDD partitions.</a:t>
            </a:r>
          </a:p>
          <a:p>
            <a:r>
              <a:rPr lang="en-GB" dirty="0">
                <a:latin typeface="Georgia" panose="02040502050405020303" pitchFamily="18" charset="0"/>
              </a:rPr>
              <a:t> If we use the map API to accomplish this, </a:t>
            </a:r>
            <a:r>
              <a:rPr lang="en-GB" u="sng" dirty="0">
                <a:latin typeface="Georgia" panose="02040502050405020303" pitchFamily="18" charset="0"/>
              </a:rPr>
              <a:t>each element will require a database connection to be made which results in 2,000,000 initializations</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However</a:t>
            </a:r>
            <a:r>
              <a:rPr lang="en-GB" dirty="0">
                <a:latin typeface="Georgia" panose="02040502050405020303" pitchFamily="18" charset="0"/>
              </a:rPr>
              <a:t>, if we use the mapPartitions API, </a:t>
            </a:r>
            <a:r>
              <a:rPr lang="en-GB" u="sng" dirty="0">
                <a:latin typeface="Georgia" panose="02040502050405020303" pitchFamily="18" charset="0"/>
              </a:rPr>
              <a:t>each whole partition gets sent to the mapper’s function at once, resulting in only four database connection initializations</a:t>
            </a:r>
            <a:r>
              <a:rPr lang="en-GB" dirty="0">
                <a:latin typeface="Georgia" panose="02040502050405020303" pitchFamily="18" charset="0"/>
              </a:rPr>
              <a:t>. </a:t>
            </a:r>
          </a:p>
          <a:p>
            <a:r>
              <a:rPr lang="en-GB" u="sng" dirty="0">
                <a:latin typeface="Georgia" panose="02040502050405020303" pitchFamily="18" charset="0"/>
              </a:rPr>
              <a:t>Once initialized, the elements in the partition can then be iterated through and transformed</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This </a:t>
            </a:r>
            <a:r>
              <a:rPr lang="en-GB" u="sng" dirty="0">
                <a:latin typeface="Georgia" panose="02040502050405020303" pitchFamily="18" charset="0"/>
              </a:rPr>
              <a:t>reduction in the number of initializations</a:t>
            </a:r>
            <a:r>
              <a:rPr lang="en-GB" dirty="0">
                <a:latin typeface="Georgia" panose="02040502050405020303" pitchFamily="18" charset="0"/>
              </a:rPr>
              <a:t> that must take place can result in significantly improved performance.</a:t>
            </a:r>
          </a:p>
          <a:p>
            <a:endParaRPr lang="en-GB" u="sng" dirty="0">
              <a:latin typeface="Georgia" panose="02040502050405020303" pitchFamily="18" charset="0"/>
            </a:endParaRPr>
          </a:p>
        </p:txBody>
      </p:sp>
    </p:spTree>
    <p:extLst>
      <p:ext uri="{BB962C8B-B14F-4D97-AF65-F5344CB8AC3E}">
        <p14:creationId xmlns:p14="http://schemas.microsoft.com/office/powerpoint/2010/main" val="34825986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9036496" cy="6408712"/>
          </a:xfrm>
        </p:spPr>
        <p:txBody>
          <a:bodyPr/>
          <a:lstStyle/>
          <a:p>
            <a:pPr marL="0" indent="0">
              <a:buNone/>
            </a:pPr>
            <a:r>
              <a:rPr lang="en-GB" dirty="0">
                <a:solidFill>
                  <a:srgbClr val="0070C0"/>
                </a:solidFill>
                <a:latin typeface="Georgia" panose="02040502050405020303" pitchFamily="18" charset="0"/>
              </a:rPr>
              <a:t>rdd1 = sc.parallelize((1,2,3,4,5,6,7,8),2)</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rdd1.mapPartitions(lambda x: [sum(x)]).collect()</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[(10, 26</a:t>
            </a:r>
            <a:r>
              <a:rPr lang="en-GB" dirty="0" smtClean="0">
                <a:solidFill>
                  <a:srgbClr val="0070C0"/>
                </a:solidFill>
                <a:latin typeface="Georgia" panose="02040502050405020303" pitchFamily="18" charset="0"/>
              </a:rPr>
              <a:t>)]</a:t>
            </a:r>
          </a:p>
          <a:p>
            <a:endParaRPr lang="en-GB" dirty="0">
              <a:latin typeface="Georgia" panose="02040502050405020303" pitchFamily="18" charset="0"/>
            </a:endParaRPr>
          </a:p>
          <a:p>
            <a:r>
              <a:rPr lang="en-GB" dirty="0">
                <a:latin typeface="Georgia" panose="02040502050405020303" pitchFamily="18" charset="0"/>
              </a:rPr>
              <a:t>The first line </a:t>
            </a:r>
            <a:r>
              <a:rPr lang="en-GB" u="sng" dirty="0">
                <a:latin typeface="Georgia" panose="02040502050405020303" pitchFamily="18" charset="0"/>
              </a:rPr>
              <a:t>creates rdd1 as an iterable list of numbers</a:t>
            </a:r>
            <a:r>
              <a:rPr lang="en-GB" dirty="0">
                <a:latin typeface="Georgia" panose="02040502050405020303" pitchFamily="18" charset="0"/>
              </a:rPr>
              <a:t>, and tells Spark to split this into two partitions. </a:t>
            </a:r>
            <a:endParaRPr lang="en-GB" dirty="0" smtClean="0">
              <a:latin typeface="Georgia" panose="02040502050405020303" pitchFamily="18" charset="0"/>
            </a:endParaRPr>
          </a:p>
          <a:p>
            <a:r>
              <a:rPr lang="en-GB" dirty="0" smtClean="0">
                <a:latin typeface="Georgia" panose="02040502050405020303" pitchFamily="18" charset="0"/>
              </a:rPr>
              <a:t>The </a:t>
            </a:r>
            <a:r>
              <a:rPr lang="en-GB" dirty="0">
                <a:latin typeface="Georgia" panose="02040502050405020303" pitchFamily="18" charset="0"/>
              </a:rPr>
              <a:t>next line uses </a:t>
            </a:r>
            <a:r>
              <a:rPr lang="en-GB" u="sng" dirty="0">
                <a:latin typeface="Georgia" panose="02040502050405020303" pitchFamily="18" charset="0"/>
              </a:rPr>
              <a:t>mapPartitions() to sum the values in each partition and return the individual results</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If </a:t>
            </a:r>
            <a:r>
              <a:rPr lang="en-GB" dirty="0">
                <a:latin typeface="Georgia" panose="02040502050405020303" pitchFamily="18" charset="0"/>
              </a:rPr>
              <a:t>these results needed to be further combined, the output could have been saved as a new RDD by changing the second line as follows</a:t>
            </a:r>
            <a:r>
              <a:rPr lang="en-GB" dirty="0" smtClean="0">
                <a:latin typeface="Georgia" panose="02040502050405020303" pitchFamily="18" charset="0"/>
              </a:rPr>
              <a:t>:</a:t>
            </a:r>
          </a:p>
          <a:p>
            <a:endParaRPr lang="en-GB" dirty="0">
              <a:latin typeface="Georgia" panose="02040502050405020303" pitchFamily="18" charset="0"/>
            </a:endParaRPr>
          </a:p>
          <a:p>
            <a:pPr marL="0" indent="0">
              <a:buNone/>
            </a:pPr>
            <a:r>
              <a:rPr lang="en-GB" dirty="0">
                <a:solidFill>
                  <a:srgbClr val="0070C0"/>
                </a:solidFill>
                <a:latin typeface="Georgia" panose="02040502050405020303" pitchFamily="18" charset="0"/>
              </a:rPr>
              <a:t>rdd2 = rdd1.mapPartitions(lambda x: [sum(x)])</a:t>
            </a:r>
          </a:p>
          <a:p>
            <a:endParaRPr lang="en-GB" dirty="0">
              <a:latin typeface="Georgia" panose="02040502050405020303" pitchFamily="18" charset="0"/>
            </a:endParaRPr>
          </a:p>
        </p:txBody>
      </p:sp>
    </p:spTree>
    <p:extLst>
      <p:ext uri="{BB962C8B-B14F-4D97-AF65-F5344CB8AC3E}">
        <p14:creationId xmlns:p14="http://schemas.microsoft.com/office/powerpoint/2010/main" val="42115725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9036496" cy="6552728"/>
          </a:xfrm>
        </p:spPr>
        <p:txBody>
          <a:bodyPr/>
          <a:lstStyle/>
          <a:p>
            <a:r>
              <a:rPr lang="en-GB" dirty="0">
                <a:latin typeface="Georgia" panose="02040502050405020303" pitchFamily="18" charset="0"/>
              </a:rPr>
              <a:t>The brackets around sum(x) are required in this example because the input *and* output of mapPartitions() must be iterable. </a:t>
            </a:r>
            <a:endParaRPr lang="en-GB" dirty="0" smtClean="0">
              <a:latin typeface="Georgia" panose="02040502050405020303" pitchFamily="18" charset="0"/>
            </a:endParaRPr>
          </a:p>
          <a:p>
            <a:r>
              <a:rPr lang="en-GB" dirty="0" smtClean="0">
                <a:latin typeface="Georgia" panose="02040502050405020303" pitchFamily="18" charset="0"/>
              </a:rPr>
              <a:t>Without </a:t>
            </a:r>
            <a:r>
              <a:rPr lang="en-GB" dirty="0">
                <a:latin typeface="Georgia" panose="02040502050405020303" pitchFamily="18" charset="0"/>
              </a:rPr>
              <a:t>the brackets to keep the individual partition values separate, the function would attempt to return a number rather than a list of results, and as such would fail</a:t>
            </a:r>
            <a:r>
              <a:rPr lang="en-GB" dirty="0" smtClean="0">
                <a:latin typeface="Georgia" panose="02040502050405020303" pitchFamily="18" charset="0"/>
              </a:rPr>
              <a:t>.</a:t>
            </a:r>
          </a:p>
          <a:p>
            <a:r>
              <a:rPr lang="en-GB" dirty="0" smtClean="0">
                <a:latin typeface="Georgia" panose="02040502050405020303" pitchFamily="18" charset="0"/>
              </a:rPr>
              <a:t> </a:t>
            </a:r>
            <a:r>
              <a:rPr lang="en-GB" dirty="0">
                <a:latin typeface="Georgia" panose="02040502050405020303" pitchFamily="18" charset="0"/>
              </a:rPr>
              <a:t>If the total sum was needed, you would need to perform an additional operation on rdd2 (from the modification to line 2 above</a:t>
            </a:r>
            <a:r>
              <a:rPr lang="en-GB" dirty="0" smtClean="0">
                <a:latin typeface="Georgia" panose="02040502050405020303" pitchFamily="18" charset="0"/>
              </a:rPr>
              <a:t>)</a:t>
            </a:r>
          </a:p>
          <a:p>
            <a:pPr marL="0" indent="0">
              <a:buNone/>
            </a:pPr>
            <a:endParaRPr lang="en-GB" dirty="0">
              <a:latin typeface="Georgia" panose="02040502050405020303" pitchFamily="18" charset="0"/>
            </a:endParaRPr>
          </a:p>
          <a:p>
            <a:pPr marL="0" indent="0">
              <a:buNone/>
            </a:pPr>
            <a:r>
              <a:rPr lang="en-GB" dirty="0">
                <a:solidFill>
                  <a:srgbClr val="0070C0"/>
                </a:solidFill>
                <a:latin typeface="Georgia" panose="02040502050405020303" pitchFamily="18" charset="0"/>
              </a:rPr>
              <a:t>rdd1.mapPartitions(lambda x: [sum(x)]).reduce(lambda a,b: a+b) # </a:t>
            </a:r>
            <a:endParaRPr lang="en-GB" dirty="0" smtClean="0">
              <a:solidFill>
                <a:srgbClr val="0070C0"/>
              </a:solidFill>
              <a:latin typeface="Georgia" panose="02040502050405020303" pitchFamily="18" charset="0"/>
            </a:endParaRPr>
          </a:p>
          <a:p>
            <a:pPr marL="0" indent="0">
              <a:buNone/>
            </a:pPr>
            <a:r>
              <a:rPr lang="en-GB" dirty="0" smtClean="0">
                <a:solidFill>
                  <a:srgbClr val="0070C0"/>
                </a:solidFill>
                <a:latin typeface="Georgia" panose="02040502050405020303" pitchFamily="18" charset="0"/>
              </a:rPr>
              <a:t>or </a:t>
            </a:r>
            <a:r>
              <a:rPr lang="en-GB" dirty="0">
                <a:solidFill>
                  <a:srgbClr val="0070C0"/>
                </a:solidFill>
                <a:latin typeface="Georgia" panose="02040502050405020303" pitchFamily="18" charset="0"/>
              </a:rPr>
              <a:t>just </a:t>
            </a:r>
            <a:endParaRPr lang="en-GB" dirty="0" smtClean="0">
              <a:solidFill>
                <a:srgbClr val="0070C0"/>
              </a:solidFill>
              <a:latin typeface="Georgia" panose="02040502050405020303" pitchFamily="18" charset="0"/>
            </a:endParaRPr>
          </a:p>
          <a:p>
            <a:pPr marL="0" indent="0">
              <a:buNone/>
            </a:pPr>
            <a:r>
              <a:rPr lang="en-GB" dirty="0" smtClean="0">
                <a:solidFill>
                  <a:srgbClr val="0070C0"/>
                </a:solidFill>
                <a:latin typeface="Georgia" panose="02040502050405020303" pitchFamily="18" charset="0"/>
              </a:rPr>
              <a:t>rdd1.reduce(lambda </a:t>
            </a:r>
            <a:r>
              <a:rPr lang="en-GB" dirty="0">
                <a:solidFill>
                  <a:srgbClr val="0070C0"/>
                </a:solidFill>
                <a:latin typeface="Georgia" panose="02040502050405020303" pitchFamily="18" charset="0"/>
              </a:rPr>
              <a:t>a,b: a+b) in the first place if not trying to explain mapPartitions</a:t>
            </a:r>
          </a:p>
          <a:p>
            <a:endParaRPr lang="en-GB" dirty="0">
              <a:latin typeface="Georgia" panose="02040502050405020303" pitchFamily="18" charset="0"/>
            </a:endParaRPr>
          </a:p>
        </p:txBody>
      </p:sp>
    </p:spTree>
    <p:extLst>
      <p:ext uri="{BB962C8B-B14F-4D97-AF65-F5344CB8AC3E}">
        <p14:creationId xmlns:p14="http://schemas.microsoft.com/office/powerpoint/2010/main" val="8691367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507288" cy="864096"/>
          </a:xfrm>
        </p:spPr>
        <p:txBody>
          <a:bodyPr>
            <a:normAutofit/>
          </a:bodyPr>
          <a:lstStyle/>
          <a:p>
            <a:r>
              <a:rPr lang="en-GB" sz="2600" b="1" u="sng" dirty="0">
                <a:solidFill>
                  <a:schemeClr val="tx1"/>
                </a:solidFill>
                <a:latin typeface="Georgia" panose="02040502050405020303" pitchFamily="18" charset="0"/>
                <a:ea typeface="+mn-ea"/>
                <a:cs typeface="+mn-cs"/>
              </a:rPr>
              <a:t>RDD Parallelism :- </a:t>
            </a:r>
          </a:p>
        </p:txBody>
      </p:sp>
      <p:sp>
        <p:nvSpPr>
          <p:cNvPr id="3" name="Content Placeholder 2"/>
          <p:cNvSpPr>
            <a:spLocks noGrp="1"/>
          </p:cNvSpPr>
          <p:nvPr>
            <p:ph sz="quarter" idx="1"/>
          </p:nvPr>
        </p:nvSpPr>
        <p:spPr>
          <a:xfrm>
            <a:off x="107504" y="908720"/>
            <a:ext cx="8928992" cy="5616624"/>
          </a:xfrm>
        </p:spPr>
        <p:txBody>
          <a:bodyPr>
            <a:normAutofit/>
          </a:bodyPr>
          <a:lstStyle/>
          <a:p>
            <a:r>
              <a:rPr lang="en-GB" dirty="0">
                <a:latin typeface="Georgia" panose="02040502050405020303" pitchFamily="18" charset="0"/>
              </a:rPr>
              <a:t>The cornerstone of performance in Spark </a:t>
            </a:r>
            <a:r>
              <a:rPr lang="en-GB" dirty="0" smtClean="0">
                <a:latin typeface="Georgia" panose="02040502050405020303" pitchFamily="18" charset="0"/>
              </a:rPr>
              <a:t>centre's </a:t>
            </a:r>
            <a:r>
              <a:rPr lang="en-GB" dirty="0">
                <a:latin typeface="Georgia" panose="02040502050405020303" pitchFamily="18" charset="0"/>
              </a:rPr>
              <a:t>around the concepts of narrow and wide operations. </a:t>
            </a:r>
            <a:endParaRPr lang="en-GB" dirty="0" smtClean="0">
              <a:latin typeface="Georgia" panose="02040502050405020303" pitchFamily="18" charset="0"/>
            </a:endParaRPr>
          </a:p>
          <a:p>
            <a:r>
              <a:rPr lang="en-GB" dirty="0" smtClean="0">
                <a:latin typeface="Georgia" panose="02040502050405020303" pitchFamily="18" charset="0"/>
              </a:rPr>
              <a:t>How </a:t>
            </a:r>
            <a:r>
              <a:rPr lang="en-GB" u="sng" dirty="0">
                <a:latin typeface="Georgia" panose="02040502050405020303" pitchFamily="18" charset="0"/>
              </a:rPr>
              <a:t>RDDs are partitioned, initially and via explicit changes, can make a significant impact on performance</a:t>
            </a:r>
            <a:r>
              <a:rPr lang="en-GB" dirty="0">
                <a:latin typeface="Georgia" panose="02040502050405020303" pitchFamily="18" charset="0"/>
              </a:rPr>
              <a:t>.</a:t>
            </a:r>
          </a:p>
          <a:p>
            <a:pPr marL="0" indent="0">
              <a:spcBef>
                <a:spcPct val="0"/>
              </a:spcBef>
              <a:buNone/>
            </a:pPr>
            <a:r>
              <a:rPr lang="en-GB" b="1" u="sng" dirty="0" smtClean="0">
                <a:latin typeface="Georgia" panose="02040502050405020303" pitchFamily="18" charset="0"/>
              </a:rPr>
              <a:t>Inherent </a:t>
            </a:r>
            <a:r>
              <a:rPr lang="en-GB" b="1" u="sng" dirty="0">
                <a:latin typeface="Georgia" panose="02040502050405020303" pitchFamily="18" charset="0"/>
              </a:rPr>
              <a:t>Parallelism – parallelize</a:t>
            </a:r>
            <a:r>
              <a:rPr lang="en-GB" b="1" u="sng" dirty="0" smtClean="0">
                <a:latin typeface="Georgia" panose="02040502050405020303" pitchFamily="18" charset="0"/>
              </a:rPr>
              <a:t>() :- </a:t>
            </a:r>
          </a:p>
          <a:p>
            <a:pPr marL="0" indent="0">
              <a:spcBef>
                <a:spcPct val="0"/>
              </a:spcBef>
              <a:buNone/>
            </a:pPr>
            <a:r>
              <a:rPr lang="en-GB" dirty="0" smtClean="0">
                <a:latin typeface="Georgia" panose="02040502050405020303" pitchFamily="18" charset="0"/>
              </a:rPr>
              <a:t>If </a:t>
            </a:r>
            <a:r>
              <a:rPr lang="en-GB" dirty="0">
                <a:latin typeface="Georgia" panose="02040502050405020303" pitchFamily="18" charset="0"/>
              </a:rPr>
              <a:t>a dataset has no parent, such as from an sc.parallelize() operation, then the total number of CPU cores across all the executor YARN containers for the full Spark application is used unless the value is less than two (the minimum number of partitions). </a:t>
            </a:r>
            <a:endParaRPr lang="en-GB" dirty="0" smtClean="0">
              <a:latin typeface="Georgia" panose="02040502050405020303" pitchFamily="18" charset="0"/>
            </a:endParaRPr>
          </a:p>
          <a:p>
            <a:pPr marL="0" indent="0">
              <a:spcBef>
                <a:spcPct val="0"/>
              </a:spcBef>
              <a:buNone/>
            </a:pPr>
            <a:r>
              <a:rPr lang="en-GB" dirty="0" smtClean="0">
                <a:latin typeface="Georgia" panose="02040502050405020303" pitchFamily="18" charset="0"/>
              </a:rPr>
              <a:t>The </a:t>
            </a:r>
            <a:r>
              <a:rPr lang="en-GB" b="1" u="sng" dirty="0">
                <a:latin typeface="Georgia" panose="02040502050405020303" pitchFamily="18" charset="0"/>
              </a:rPr>
              <a:t>spark.default.parallelism</a:t>
            </a:r>
            <a:r>
              <a:rPr lang="en-GB" dirty="0">
                <a:latin typeface="Georgia" panose="02040502050405020303" pitchFamily="18" charset="0"/>
              </a:rPr>
              <a:t> property could be set </a:t>
            </a:r>
            <a:r>
              <a:rPr lang="en-GB" dirty="0" smtClean="0">
                <a:latin typeface="Georgia" panose="02040502050405020303" pitchFamily="18" charset="0"/>
              </a:rPr>
              <a:t>(</a:t>
            </a:r>
            <a:r>
              <a:rPr lang="en-GB" u="sng" dirty="0" smtClean="0">
                <a:latin typeface="Georgia" panose="02040502050405020303" pitchFamily="18" charset="0"/>
              </a:rPr>
              <a:t>http</a:t>
            </a:r>
            <a:r>
              <a:rPr lang="en-GB" u="sng" dirty="0">
                <a:latin typeface="Georgia" panose="02040502050405020303" pitchFamily="18" charset="0"/>
              </a:rPr>
              <a:t>://spark.apache.org/docs/latest/configuration.html</a:t>
            </a:r>
            <a:r>
              <a:rPr lang="en-GB" dirty="0">
                <a:latin typeface="Georgia" panose="02040502050405020303" pitchFamily="18" charset="0"/>
              </a:rPr>
              <a:t>) for each application to override this.</a:t>
            </a:r>
          </a:p>
        </p:txBody>
      </p:sp>
    </p:spTree>
    <p:extLst>
      <p:ext uri="{BB962C8B-B14F-4D97-AF65-F5344CB8AC3E}">
        <p14:creationId xmlns:p14="http://schemas.microsoft.com/office/powerpoint/2010/main" val="37456475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928992" cy="6408712"/>
          </a:xfrm>
        </p:spPr>
        <p:txBody>
          <a:bodyPr>
            <a:normAutofit fontScale="92500" lnSpcReduction="20000"/>
          </a:bodyPr>
          <a:lstStyle/>
          <a:p>
            <a:r>
              <a:rPr lang="en-GB" dirty="0">
                <a:latin typeface="Georgia" panose="02040502050405020303" pitchFamily="18" charset="0"/>
              </a:rPr>
              <a:t>Spark’s goal of aligning the RDD’s number of partitions to that of the cores available is based on the intention of making sure no resources are idle when an operation on the RDD is being </a:t>
            </a:r>
            <a:r>
              <a:rPr lang="en-GB" dirty="0" smtClean="0">
                <a:latin typeface="Georgia" panose="02040502050405020303" pitchFamily="18" charset="0"/>
              </a:rPr>
              <a:t>performed.</a:t>
            </a:r>
          </a:p>
          <a:p>
            <a:r>
              <a:rPr lang="en-GB" dirty="0">
                <a:latin typeface="Georgia" panose="02040502050405020303" pitchFamily="18" charset="0"/>
              </a:rPr>
              <a:t>partitions that have a small number of elements, or in extreme cases, no elements. Depending on circumstances, this can either improve or hurt </a:t>
            </a:r>
            <a:r>
              <a:rPr lang="en-GB" dirty="0" smtClean="0">
                <a:latin typeface="Georgia" panose="02040502050405020303" pitchFamily="18" charset="0"/>
              </a:rPr>
              <a:t>performance.</a:t>
            </a:r>
          </a:p>
          <a:p>
            <a:r>
              <a:rPr lang="en-GB" dirty="0">
                <a:latin typeface="Georgia" panose="02040502050405020303" pitchFamily="18" charset="0"/>
              </a:rPr>
              <a:t>The parallelize operation can take an optional parameter to make the number of partitions larger or smaller than the default value </a:t>
            </a:r>
            <a:r>
              <a:rPr lang="en-GB" dirty="0" smtClean="0">
                <a:latin typeface="Georgia" panose="02040502050405020303" pitchFamily="18" charset="0"/>
              </a:rPr>
              <a:t>for </a:t>
            </a:r>
            <a:r>
              <a:rPr lang="en-GB" dirty="0">
                <a:latin typeface="Georgia" panose="02040502050405020303" pitchFamily="18" charset="0"/>
              </a:rPr>
              <a:t>the </a:t>
            </a:r>
            <a:r>
              <a:rPr lang="en-GB" dirty="0" smtClean="0">
                <a:latin typeface="Georgia" panose="02040502050405020303" pitchFamily="18" charset="0"/>
              </a:rPr>
              <a:t>application.</a:t>
            </a:r>
          </a:p>
          <a:p>
            <a:pPr marL="274320" lvl="1" indent="0">
              <a:buNone/>
            </a:pPr>
            <a:r>
              <a:rPr lang="en-GB" dirty="0">
                <a:solidFill>
                  <a:srgbClr val="0070C0"/>
                </a:solidFill>
                <a:latin typeface="Georgia" panose="02040502050405020303" pitchFamily="18" charset="0"/>
              </a:rPr>
              <a:t>sc.defaultParallelism</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4</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rdd1 = sc.parallelize((1,2,3,4,5,6))</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rdd1.getNumPartitions()</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4</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rdd1 = sc.parallelize((1,2,3,4,5,6),numSlices=8)</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rdd1.getNumPartitions()</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8</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rdd1 = sc.parallelize((1,2,3,4,5,6),2)</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rdd1.getNumPartitions()</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2</a:t>
            </a:r>
          </a:p>
        </p:txBody>
      </p:sp>
    </p:spTree>
    <p:extLst>
      <p:ext uri="{BB962C8B-B14F-4D97-AF65-F5344CB8AC3E}">
        <p14:creationId xmlns:p14="http://schemas.microsoft.com/office/powerpoint/2010/main" val="24746388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579296" cy="980728"/>
          </a:xfrm>
        </p:spPr>
        <p:txBody>
          <a:bodyPr>
            <a:normAutofit/>
          </a:bodyPr>
          <a:lstStyle/>
          <a:p>
            <a:pPr>
              <a:spcBef>
                <a:spcPts val="580"/>
              </a:spcBef>
              <a:buClr>
                <a:schemeClr val="accent1"/>
              </a:buClr>
              <a:buSzPct val="85000"/>
            </a:pPr>
            <a:r>
              <a:rPr lang="en-GB" sz="3200" b="1" u="sng" dirty="0">
                <a:solidFill>
                  <a:schemeClr val="tx1"/>
                </a:solidFill>
                <a:latin typeface="Georgia" panose="02040502050405020303" pitchFamily="18" charset="0"/>
                <a:ea typeface="+mn-ea"/>
                <a:cs typeface="+mn-cs"/>
              </a:rPr>
              <a:t>Inherent Parallelism – textFile()</a:t>
            </a:r>
          </a:p>
        </p:txBody>
      </p:sp>
      <p:sp>
        <p:nvSpPr>
          <p:cNvPr id="3" name="Content Placeholder 2"/>
          <p:cNvSpPr>
            <a:spLocks noGrp="1"/>
          </p:cNvSpPr>
          <p:nvPr>
            <p:ph sz="quarter" idx="1"/>
          </p:nvPr>
        </p:nvSpPr>
        <p:spPr>
          <a:xfrm>
            <a:off x="179512" y="1052736"/>
            <a:ext cx="8784976" cy="5616624"/>
          </a:xfrm>
        </p:spPr>
        <p:txBody>
          <a:bodyPr>
            <a:normAutofit fontScale="92500" lnSpcReduction="10000"/>
          </a:bodyPr>
          <a:lstStyle/>
          <a:p>
            <a:r>
              <a:rPr lang="en-GB" dirty="0">
                <a:latin typeface="Georgia" panose="02040502050405020303" pitchFamily="18" charset="0"/>
              </a:rPr>
              <a:t>Default parallelism </a:t>
            </a:r>
            <a:r>
              <a:rPr lang="en-GB" u="sng" dirty="0">
                <a:latin typeface="Georgia" panose="02040502050405020303" pitchFamily="18" charset="0"/>
              </a:rPr>
              <a:t>aligns with the number of blocks the file(s) take up on the HDFS when using textFile</a:t>
            </a:r>
            <a:r>
              <a:rPr lang="en-GB" dirty="0">
                <a:latin typeface="Georgia" panose="02040502050405020303" pitchFamily="18" charset="0"/>
              </a:rPr>
              <a:t>. </a:t>
            </a:r>
            <a:endParaRPr lang="en-GB" dirty="0" smtClean="0">
              <a:latin typeface="Georgia" panose="02040502050405020303" pitchFamily="18" charset="0"/>
            </a:endParaRPr>
          </a:p>
          <a:p>
            <a:endParaRPr lang="en-GB" dirty="0" smtClean="0">
              <a:latin typeface="Georgia" panose="02040502050405020303" pitchFamily="18" charset="0"/>
            </a:endParaRPr>
          </a:p>
          <a:p>
            <a:r>
              <a:rPr lang="en-GB" dirty="0">
                <a:latin typeface="Georgia" panose="02040502050405020303" pitchFamily="18" charset="0"/>
              </a:rPr>
              <a:t>If the </a:t>
            </a:r>
            <a:r>
              <a:rPr lang="en-GB" u="sng" dirty="0" smtClean="0">
                <a:latin typeface="Georgia" panose="02040502050405020303" pitchFamily="18" charset="0"/>
              </a:rPr>
              <a:t>file is only one block in size, the RDD will be created with the minimum size of two partitions</a:t>
            </a:r>
            <a:r>
              <a:rPr lang="en-GB" dirty="0" smtClean="0">
                <a:latin typeface="Georgia" panose="02040502050405020303" pitchFamily="18" charset="0"/>
              </a:rPr>
              <a:t>. s</a:t>
            </a:r>
          </a:p>
          <a:p>
            <a:pPr marL="0" indent="0">
              <a:buNone/>
            </a:pPr>
            <a:endParaRPr lang="en-GB" dirty="0" smtClean="0">
              <a:latin typeface="Georgia" panose="02040502050405020303" pitchFamily="18" charset="0"/>
            </a:endParaRPr>
          </a:p>
          <a:p>
            <a:r>
              <a:rPr lang="en-GB" dirty="0" smtClean="0">
                <a:latin typeface="Georgia" panose="02040502050405020303" pitchFamily="18" charset="0"/>
              </a:rPr>
              <a:t>This </a:t>
            </a:r>
            <a:r>
              <a:rPr lang="en-GB" dirty="0">
                <a:latin typeface="Georgia" panose="02040502050405020303" pitchFamily="18" charset="0"/>
              </a:rPr>
              <a:t>can be increased by providing a second optional argument declaring the number of partitions preferred</a:t>
            </a:r>
            <a:r>
              <a:rPr lang="en-GB" dirty="0" smtClean="0">
                <a:latin typeface="Georgia" panose="02040502050405020303" pitchFamily="18" charset="0"/>
              </a:rPr>
              <a:t>.</a:t>
            </a:r>
          </a:p>
          <a:p>
            <a:pPr marL="0" indent="0">
              <a:buNone/>
            </a:pPr>
            <a:r>
              <a:rPr lang="en-GB" dirty="0" smtClean="0">
                <a:latin typeface="Georgia" panose="02040502050405020303" pitchFamily="18" charset="0"/>
              </a:rPr>
              <a:t> </a:t>
            </a:r>
            <a:endParaRPr lang="en-GB" dirty="0">
              <a:latin typeface="Georgia" panose="02040502050405020303" pitchFamily="18" charset="0"/>
            </a:endParaRPr>
          </a:p>
          <a:p>
            <a:r>
              <a:rPr lang="en-GB" u="sng" dirty="0">
                <a:latin typeface="Georgia" panose="02040502050405020303" pitchFamily="18" charset="0"/>
              </a:rPr>
              <a:t>This number cannot be less than the number of HDFS blocks, but this will not surface and error</a:t>
            </a:r>
            <a:r>
              <a:rPr lang="en-GB" dirty="0">
                <a:latin typeface="Georgia" panose="02040502050405020303" pitchFamily="18" charset="0"/>
              </a:rPr>
              <a:t>. </a:t>
            </a:r>
            <a:endParaRPr lang="en-GB" dirty="0" smtClean="0">
              <a:latin typeface="Georgia" panose="02040502050405020303" pitchFamily="18" charset="0"/>
            </a:endParaRPr>
          </a:p>
          <a:p>
            <a:endParaRPr lang="en-GB" dirty="0" smtClean="0">
              <a:latin typeface="Georgia" panose="02040502050405020303" pitchFamily="18" charset="0"/>
            </a:endParaRPr>
          </a:p>
          <a:p>
            <a:r>
              <a:rPr lang="en-GB" dirty="0" smtClean="0">
                <a:latin typeface="Georgia" panose="02040502050405020303" pitchFamily="18" charset="0"/>
              </a:rPr>
              <a:t>Instead</a:t>
            </a:r>
            <a:r>
              <a:rPr lang="en-GB" dirty="0">
                <a:latin typeface="Georgia" panose="02040502050405020303" pitchFamily="18" charset="0"/>
              </a:rPr>
              <a:t>, it will just be created with the number of partitions equal to the number of blocks.</a:t>
            </a:r>
          </a:p>
        </p:txBody>
      </p:sp>
    </p:spTree>
    <p:extLst>
      <p:ext uri="{BB962C8B-B14F-4D97-AF65-F5344CB8AC3E}">
        <p14:creationId xmlns:p14="http://schemas.microsoft.com/office/powerpoint/2010/main" val="1199526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784976" cy="6480720"/>
          </a:xfrm>
        </p:spPr>
        <p:txBody>
          <a:bodyPr>
            <a:normAutofit fontScale="77500" lnSpcReduction="20000"/>
          </a:bodyPr>
          <a:lstStyle/>
          <a:p>
            <a:endParaRPr lang="en-GB" dirty="0" smtClean="0">
              <a:latin typeface="Georgia" panose="02040502050405020303" pitchFamily="18" charset="0"/>
            </a:endParaRPr>
          </a:p>
          <a:p>
            <a:r>
              <a:rPr lang="en-GB" dirty="0" smtClean="0">
                <a:latin typeface="Georgia" panose="02040502050405020303" pitchFamily="18" charset="0"/>
              </a:rPr>
              <a:t>HDFS </a:t>
            </a:r>
            <a:r>
              <a:rPr lang="en-GB" dirty="0">
                <a:latin typeface="Georgia" panose="02040502050405020303" pitchFamily="18" charset="0"/>
              </a:rPr>
              <a:t>default block size of 128MB is being easily accounted for as an RDD partition size. </a:t>
            </a:r>
            <a:endParaRPr lang="en-GB" dirty="0" smtClean="0">
              <a:latin typeface="Georgia" panose="02040502050405020303" pitchFamily="18" charset="0"/>
            </a:endParaRPr>
          </a:p>
          <a:p>
            <a:pPr marL="0" indent="0">
              <a:buNone/>
            </a:pPr>
            <a:endParaRPr lang="en-GB" dirty="0" smtClean="0">
              <a:latin typeface="Georgia" panose="02040502050405020303" pitchFamily="18" charset="0"/>
            </a:endParaRPr>
          </a:p>
          <a:p>
            <a:r>
              <a:rPr lang="en-GB" dirty="0">
                <a:latin typeface="Georgia" panose="02040502050405020303" pitchFamily="18" charset="0"/>
              </a:rPr>
              <a:t>Furthermore, </a:t>
            </a:r>
            <a:r>
              <a:rPr lang="en-GB" u="sng" dirty="0">
                <a:latin typeface="Georgia" panose="02040502050405020303" pitchFamily="18" charset="0"/>
              </a:rPr>
              <a:t>Spark can more quickly create the RDD by reading a single HDFS block and creating two, or more, RDD partitions from it </a:t>
            </a:r>
            <a:r>
              <a:rPr lang="en-GB" dirty="0">
                <a:latin typeface="Georgia" panose="02040502050405020303" pitchFamily="18" charset="0"/>
              </a:rPr>
              <a:t>than it can read from multiple HDFS partitions (usually on separate worker nodes) to create a single </a:t>
            </a:r>
            <a:r>
              <a:rPr lang="en-GB" dirty="0" smtClean="0">
                <a:latin typeface="Georgia" panose="02040502050405020303" pitchFamily="18" charset="0"/>
              </a:rPr>
              <a:t>RDD </a:t>
            </a:r>
            <a:r>
              <a:rPr lang="en-GB" dirty="0">
                <a:latin typeface="Georgia" panose="02040502050405020303" pitchFamily="18" charset="0"/>
              </a:rPr>
              <a:t>partition</a:t>
            </a:r>
            <a:r>
              <a:rPr lang="en-GB" dirty="0" smtClean="0">
                <a:latin typeface="Georgia" panose="02040502050405020303" pitchFamily="18" charset="0"/>
              </a:rPr>
              <a:t>.</a:t>
            </a:r>
          </a:p>
          <a:p>
            <a:r>
              <a:rPr lang="en-GB" dirty="0">
                <a:latin typeface="Georgia" panose="02040502050405020303" pitchFamily="18" charset="0"/>
              </a:rPr>
              <a:t>Here is an example of creating an RDD from a one-block HDFS file</a:t>
            </a:r>
            <a:r>
              <a:rPr lang="en-GB" dirty="0" smtClean="0">
                <a:latin typeface="Georgia" panose="02040502050405020303" pitchFamily="18" charset="0"/>
              </a:rPr>
              <a:t>.</a:t>
            </a:r>
          </a:p>
          <a:p>
            <a:pPr marL="0" indent="0">
              <a:buNone/>
            </a:pPr>
            <a:endParaRPr lang="en-GB" dirty="0" smtClean="0">
              <a:latin typeface="Georgia" panose="02040502050405020303" pitchFamily="18" charset="0"/>
            </a:endParaRPr>
          </a:p>
          <a:p>
            <a:pPr marL="0" indent="0">
              <a:buNone/>
            </a:pPr>
            <a:r>
              <a:rPr lang="en-GB" dirty="0">
                <a:solidFill>
                  <a:srgbClr val="0070C0"/>
                </a:solidFill>
                <a:latin typeface="Georgia" panose="02040502050405020303" pitchFamily="18" charset="0"/>
              </a:rPr>
              <a:t>rdd1 = sc.textFile("statePopulations.csv")</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rdd1.getNumPartitions()</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2</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rdd1 = sc.textFile("statePopulations.csv", minPartitions=4)</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rdd1.getNumPartitions()</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4</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rdd1 = sc.textFile("statePopulations.csv", 1)</a:t>
            </a:r>
            <a:br>
              <a:rPr lang="en-GB" dirty="0">
                <a:solidFill>
                  <a:srgbClr val="0070C0"/>
                </a:solidFill>
                <a:latin typeface="Georgia" panose="02040502050405020303" pitchFamily="18" charset="0"/>
              </a:rPr>
            </a:br>
            <a:r>
              <a:rPr lang="en-GB" dirty="0">
                <a:solidFill>
                  <a:srgbClr val="0070C0"/>
                </a:solidFill>
                <a:latin typeface="Georgia" panose="02040502050405020303" pitchFamily="18" charset="0"/>
              </a:rPr>
              <a:t>rdd1.getNumPartitions()</a:t>
            </a:r>
            <a:br>
              <a:rPr lang="en-GB" dirty="0">
                <a:solidFill>
                  <a:srgbClr val="0070C0"/>
                </a:solidFill>
                <a:latin typeface="Georgia" panose="02040502050405020303" pitchFamily="18" charset="0"/>
              </a:rPr>
            </a:br>
            <a:r>
              <a:rPr lang="en-GB" dirty="0" smtClean="0">
                <a:solidFill>
                  <a:srgbClr val="0070C0"/>
                </a:solidFill>
                <a:latin typeface="Georgia" panose="02040502050405020303" pitchFamily="18" charset="0"/>
              </a:rPr>
              <a:t>1</a:t>
            </a:r>
          </a:p>
          <a:p>
            <a:pPr marL="0" indent="0">
              <a:buNone/>
            </a:pPr>
            <a:endParaRPr lang="en-GB" dirty="0" smtClean="0">
              <a:solidFill>
                <a:srgbClr val="0070C0"/>
              </a:solidFill>
              <a:latin typeface="Georgia" panose="02040502050405020303" pitchFamily="18" charset="0"/>
            </a:endParaRPr>
          </a:p>
          <a:p>
            <a:pPr marL="0" indent="0">
              <a:buNone/>
            </a:pPr>
            <a:r>
              <a:rPr lang="en-GB" u="sng" dirty="0">
                <a:latin typeface="Georgia" panose="02040502050405020303" pitchFamily="18" charset="0"/>
              </a:rPr>
              <a:t>Notice that it defaults to two partitions, but can be created with only one since the number of blocks used is also one.</a:t>
            </a:r>
          </a:p>
        </p:txBody>
      </p:sp>
    </p:spTree>
    <p:extLst>
      <p:ext uri="{BB962C8B-B14F-4D97-AF65-F5344CB8AC3E}">
        <p14:creationId xmlns:p14="http://schemas.microsoft.com/office/powerpoint/2010/main" val="370734441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928992" cy="6408712"/>
          </a:xfrm>
        </p:spPr>
        <p:txBody>
          <a:bodyPr>
            <a:normAutofit lnSpcReduction="10000"/>
          </a:bodyPr>
          <a:lstStyle/>
          <a:p>
            <a:r>
              <a:rPr lang="en-GB" dirty="0">
                <a:latin typeface="Georgia" panose="02040502050405020303" pitchFamily="18" charset="0"/>
              </a:rPr>
              <a:t>trying to reduce the number of partitions to a value smaller than the number of blocks does not produce an error but simply sets it to the minimum size based on the number of blocks</a:t>
            </a:r>
            <a:r>
              <a:rPr lang="en-GB" dirty="0" smtClean="0">
                <a:latin typeface="Georgia" panose="02040502050405020303" pitchFamily="18" charset="0"/>
              </a:rPr>
              <a:t>.</a:t>
            </a:r>
          </a:p>
          <a:p>
            <a:pPr marL="0" indent="0">
              <a:buNone/>
            </a:pPr>
            <a:endParaRPr lang="en-GB" dirty="0" smtClean="0">
              <a:latin typeface="Georgia" panose="02040502050405020303" pitchFamily="18" charset="0"/>
            </a:endParaRPr>
          </a:p>
          <a:p>
            <a:r>
              <a:rPr lang="en-GB" dirty="0">
                <a:latin typeface="Georgia" panose="02040502050405020303" pitchFamily="18" charset="0"/>
              </a:rPr>
              <a:t>As with parallelize, </a:t>
            </a:r>
            <a:r>
              <a:rPr lang="en-GB" u="sng" dirty="0">
                <a:latin typeface="Georgia" panose="02040502050405020303" pitchFamily="18" charset="0"/>
              </a:rPr>
              <a:t>the goal is still to have enough RDD partitions to allow for all executors to be working during operations; especially narrow ones</a:t>
            </a:r>
            <a:r>
              <a:rPr lang="en-GB" dirty="0">
                <a:latin typeface="Georgia" panose="02040502050405020303" pitchFamily="18" charset="0"/>
              </a:rPr>
              <a:t>. </a:t>
            </a:r>
            <a:endParaRPr lang="en-GB" dirty="0" smtClean="0">
              <a:latin typeface="Georgia" panose="02040502050405020303" pitchFamily="18" charset="0"/>
            </a:endParaRPr>
          </a:p>
          <a:p>
            <a:pPr marL="0" indent="0">
              <a:buNone/>
            </a:pPr>
            <a:endParaRPr lang="en-GB" dirty="0" smtClean="0">
              <a:latin typeface="Georgia" panose="02040502050405020303" pitchFamily="18" charset="0"/>
            </a:endParaRPr>
          </a:p>
          <a:p>
            <a:r>
              <a:rPr lang="en-GB" dirty="0" smtClean="0">
                <a:latin typeface="Georgia" panose="02040502050405020303" pitchFamily="18" charset="0"/>
              </a:rPr>
              <a:t>The </a:t>
            </a:r>
            <a:r>
              <a:rPr lang="en-GB" dirty="0">
                <a:latin typeface="Georgia" panose="02040502050405020303" pitchFamily="18" charset="0"/>
              </a:rPr>
              <a:t>reverse can happen with a small HDFS file compared with parallelize. </a:t>
            </a:r>
            <a:endParaRPr lang="en-GB" dirty="0" smtClean="0">
              <a:latin typeface="Georgia" panose="02040502050405020303" pitchFamily="18" charset="0"/>
            </a:endParaRPr>
          </a:p>
          <a:p>
            <a:pPr marL="0" indent="0">
              <a:buNone/>
            </a:pPr>
            <a:endParaRPr lang="en-GB" dirty="0" smtClean="0">
              <a:latin typeface="Georgia" panose="02040502050405020303" pitchFamily="18" charset="0"/>
            </a:endParaRPr>
          </a:p>
          <a:p>
            <a:r>
              <a:rPr lang="en-GB" dirty="0" smtClean="0">
                <a:latin typeface="Georgia" panose="02040502050405020303" pitchFamily="18" charset="0"/>
              </a:rPr>
              <a:t>A </a:t>
            </a:r>
            <a:r>
              <a:rPr lang="en-GB" dirty="0">
                <a:latin typeface="Georgia" panose="02040502050405020303" pitchFamily="18" charset="0"/>
              </a:rPr>
              <a:t>small file will take up few partitions. Generally speaking, </a:t>
            </a:r>
            <a:r>
              <a:rPr lang="en-GB" u="sng" dirty="0">
                <a:latin typeface="Georgia" panose="02040502050405020303" pitchFamily="18" charset="0"/>
              </a:rPr>
              <a:t>you should increase this number on smaller files to be more inline with the number of cores available</a:t>
            </a:r>
            <a:r>
              <a:rPr lang="en-GB" dirty="0">
                <a:latin typeface="Georgia" panose="02040502050405020303" pitchFamily="18" charset="0"/>
              </a:rPr>
              <a:t>.</a:t>
            </a:r>
          </a:p>
        </p:txBody>
      </p:sp>
    </p:spTree>
    <p:extLst>
      <p:ext uri="{BB962C8B-B14F-4D97-AF65-F5344CB8AC3E}">
        <p14:creationId xmlns:p14="http://schemas.microsoft.com/office/powerpoint/2010/main" val="2210879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3525</TotalTime>
  <Words>8548</Words>
  <Application>Microsoft Office PowerPoint</Application>
  <PresentationFormat>On-screen Show (4:3)</PresentationFormat>
  <Paragraphs>759</Paragraphs>
  <Slides>118</Slides>
  <Notes>1</Notes>
  <HiddenSlides>0</HiddenSlides>
  <MMClips>0</MMClips>
  <ScaleCrop>false</ScaleCrop>
  <HeadingPairs>
    <vt:vector size="4" baseType="variant">
      <vt:variant>
        <vt:lpstr>Theme</vt:lpstr>
      </vt:variant>
      <vt:variant>
        <vt:i4>1</vt:i4>
      </vt:variant>
      <vt:variant>
        <vt:lpstr>Slide Titles</vt:lpstr>
      </vt:variant>
      <vt:variant>
        <vt:i4>118</vt:i4>
      </vt:variant>
    </vt:vector>
  </HeadingPairs>
  <TitlesOfParts>
    <vt:vector size="119" baseType="lpstr">
      <vt:lpstr>Equity</vt:lpstr>
      <vt:lpstr>SPARK  - BASICS &amp; DEEPDIVE </vt:lpstr>
      <vt:lpstr>What Is Spark ? </vt:lpstr>
      <vt:lpstr>What Is An RDD ?</vt:lpstr>
      <vt:lpstr>Spark In Real Time </vt:lpstr>
      <vt:lpstr>Spark REPL Shells</vt:lpstr>
      <vt:lpstr>Enterprise Spark Application Components</vt:lpstr>
      <vt:lpstr>PowerPoint Presentation</vt:lpstr>
      <vt:lpstr>Why is SparkContext a VVIP ?</vt:lpstr>
      <vt:lpstr>Spark Executors</vt:lpstr>
      <vt:lpstr>Resilient Distributed Datasets (RDDs) </vt:lpstr>
      <vt:lpstr>Create RDDs Programmatically </vt:lpstr>
      <vt:lpstr>PowerPoint Presentation</vt:lpstr>
      <vt:lpstr>PowerPoint Presentation</vt:lpstr>
      <vt:lpstr>From Data Files to HDFS to RDD</vt:lpstr>
      <vt:lpstr>PowerPoint Presentation</vt:lpstr>
      <vt:lpstr>PowerPoint Presentation</vt:lpstr>
      <vt:lpstr>RDD Operations</vt:lpstr>
      <vt:lpstr>Spark Programming Basics</vt:lpstr>
      <vt:lpstr>PowerPoint Presentation</vt:lpstr>
      <vt:lpstr>Anonymous (a.k.a. Lambda) Functions</vt:lpstr>
      <vt:lpstr>Basic Spark Transformations</vt:lpstr>
      <vt:lpstr>PowerPoint Presentation</vt:lpstr>
      <vt:lpstr>PowerPoint Presentation</vt:lpstr>
      <vt:lpstr>PowerPoint Presentation</vt:lpstr>
      <vt:lpstr>PowerPoint Presentation</vt:lpstr>
      <vt:lpstr>Basic Spark Actions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Pair RDD Introduction :-  </vt:lpstr>
      <vt:lpstr>PowerPoint Presentation</vt:lpstr>
      <vt:lpstr>PowerPoint Presentation</vt:lpstr>
      <vt:lpstr>PowerPoint Presentation</vt:lpstr>
      <vt:lpstr>PowerPoint Presentation</vt:lpstr>
      <vt:lpstr>PowerPoint Presentation</vt:lpstr>
      <vt:lpstr>       Pair RDD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SPARK PERFORMANCE TUNING</vt:lpstr>
      <vt:lpstr>PowerPoint Presentation</vt:lpstr>
      <vt:lpstr>PowerPoint Presentation</vt:lpstr>
      <vt:lpstr>PowerPoint Presentation</vt:lpstr>
      <vt:lpstr>PowerPoint Presentation</vt:lpstr>
      <vt:lpstr>RDD Parallelism :- </vt:lpstr>
      <vt:lpstr>PowerPoint Presentation</vt:lpstr>
      <vt:lpstr>Inherent Parallelism – textFile()</vt:lpstr>
      <vt:lpstr>PowerPoint Presentation</vt:lpstr>
      <vt:lpstr>PowerPoint Presentation</vt:lpstr>
      <vt:lpstr>Narrow Dependencies/Operations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LBG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 BASICS &amp; DEEPDIVE </dc:title>
  <dc:creator>8909873</dc:creator>
  <cp:lastModifiedBy>8909873</cp:lastModifiedBy>
  <cp:revision>414</cp:revision>
  <dcterms:created xsi:type="dcterms:W3CDTF">2017-03-01T10:34:19Z</dcterms:created>
  <dcterms:modified xsi:type="dcterms:W3CDTF">2017-03-09T23:09:47Z</dcterms:modified>
</cp:coreProperties>
</file>