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570" autoAdjust="0"/>
  </p:normalViewPr>
  <p:slideViewPr>
    <p:cSldViewPr>
      <p:cViewPr varScale="1">
        <p:scale>
          <a:sx n="112" d="100"/>
          <a:sy n="112" d="100"/>
        </p:scale>
        <p:origin x="-948" y="-60"/>
      </p:cViewPr>
      <p:guideLst>
        <p:guide orient="horz" pos="2160"/>
        <p:guide pos="2880"/>
      </p:guideLst>
    </p:cSldViewPr>
  </p:slideViewPr>
  <p:outlineViewPr>
    <p:cViewPr>
      <p:scale>
        <a:sx n="33" d="100"/>
        <a:sy n="33" d="100"/>
      </p:scale>
      <p:origin x="0" y="2358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0D05B9-F931-4279-8C1C-6DAFEDCEEC96}" type="datetimeFigureOut">
              <a:rPr lang="en-GB" smtClean="0"/>
              <a:t>24/04/2017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85E20A-FE31-4FC3-AA47-25C5B039E644}" type="slidenum">
              <a:rPr lang="en-GB" smtClean="0"/>
              <a:t>‹#›</a:t>
            </a:fld>
            <a:endParaRPr lang="en-GB"/>
          </a:p>
        </p:txBody>
      </p:sp>
      <p:sp>
        <p:nvSpPr>
          <p:cNvPr id="6" name="hc" descr=" "/>
          <p:cNvSpPr txBox="1"/>
          <p:nvPr/>
        </p:nvSpPr>
        <p:spPr>
          <a:xfrm>
            <a:off x="0" y="0"/>
            <a:ext cx="6858000" cy="369332"/>
          </a:xfrm>
          <a:prstGeom prst="rect">
            <a:avLst/>
          </a:prstGeom>
          <a:noFill/>
        </p:spPr>
        <p:txBody>
          <a:bodyPr vert="horz" rtlCol="0">
            <a:spAutoFit/>
          </a:bodyPr>
          <a:lstStyle/>
          <a:p>
            <a:pPr algn="ctr"/>
            <a:r>
              <a:rPr lang="en-GB" smtClean="0"/>
              <a:t> </a:t>
            </a:r>
            <a:endParaRPr lang="en-GB"/>
          </a:p>
        </p:txBody>
      </p:sp>
      <p:sp>
        <p:nvSpPr>
          <p:cNvPr id="7" name="fc" descr=" "/>
          <p:cNvSpPr txBox="1"/>
          <p:nvPr/>
        </p:nvSpPr>
        <p:spPr>
          <a:xfrm>
            <a:off x="0" y="8806180"/>
            <a:ext cx="6858000" cy="369332"/>
          </a:xfrm>
          <a:prstGeom prst="rect">
            <a:avLst/>
          </a:prstGeom>
          <a:noFill/>
        </p:spPr>
        <p:txBody>
          <a:bodyPr vert="horz" rtlCol="0">
            <a:spAutoFit/>
          </a:bodyPr>
          <a:lstStyle/>
          <a:p>
            <a:pPr algn="ctr"/>
            <a:r>
              <a:rPr lang="en-GB" smtClean="0"/>
              <a:t> </a:t>
            </a:r>
            <a:endParaRPr lang="en-GB"/>
          </a:p>
        </p:txBody>
      </p:sp>
    </p:spTree>
    <p:extLst>
      <p:ext uri="{BB962C8B-B14F-4D97-AF65-F5344CB8AC3E}">
        <p14:creationId xmlns:p14="http://schemas.microsoft.com/office/powerpoint/2010/main" val="276962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ACD1D4-3690-4315-B0C3-0B3E0643C283}" type="datetimeFigureOut">
              <a:rPr lang="en-GB" smtClean="0"/>
              <a:t>24/04/2017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E3C02-3B34-4B68-9397-1B655FEAB511}" type="slidenum">
              <a:rPr lang="en-GB" smtClean="0"/>
              <a:t>‹#›</a:t>
            </a:fld>
            <a:endParaRPr lang="en-GB"/>
          </a:p>
        </p:txBody>
      </p:sp>
      <p:sp>
        <p:nvSpPr>
          <p:cNvPr id="8" name="hc" descr=" "/>
          <p:cNvSpPr txBox="1"/>
          <p:nvPr/>
        </p:nvSpPr>
        <p:spPr>
          <a:xfrm>
            <a:off x="0" y="0"/>
            <a:ext cx="6858000" cy="369332"/>
          </a:xfrm>
          <a:prstGeom prst="rect">
            <a:avLst/>
          </a:prstGeom>
          <a:noFill/>
        </p:spPr>
        <p:txBody>
          <a:bodyPr vert="horz" rtlCol="0">
            <a:spAutoFit/>
          </a:bodyPr>
          <a:lstStyle/>
          <a:p>
            <a:pPr algn="ctr"/>
            <a:r>
              <a:rPr lang="en-GB" smtClean="0">
                <a:solidFill>
                  <a:schemeClr val="tx1"/>
                </a:solidFill>
              </a:rPr>
              <a:t> </a:t>
            </a:r>
            <a:endParaRPr lang="en-GB">
              <a:solidFill>
                <a:schemeClr val="tx1"/>
              </a:solidFill>
            </a:endParaRPr>
          </a:p>
        </p:txBody>
      </p:sp>
      <p:sp>
        <p:nvSpPr>
          <p:cNvPr id="9" name="fc" descr=" "/>
          <p:cNvSpPr txBox="1"/>
          <p:nvPr/>
        </p:nvSpPr>
        <p:spPr>
          <a:xfrm>
            <a:off x="0" y="8806180"/>
            <a:ext cx="6858000" cy="369332"/>
          </a:xfrm>
          <a:prstGeom prst="rect">
            <a:avLst/>
          </a:prstGeom>
          <a:noFill/>
        </p:spPr>
        <p:txBody>
          <a:bodyPr vert="horz" rtlCol="0">
            <a:spAutoFit/>
          </a:bodyPr>
          <a:lstStyle/>
          <a:p>
            <a:pPr algn="ctr"/>
            <a:r>
              <a:rPr lang="en-GB" smtClean="0">
                <a:solidFill>
                  <a:schemeClr val="tx1"/>
                </a:solidFill>
              </a:rPr>
              <a:t> </a:t>
            </a:r>
            <a:endParaRPr lang="en-GB">
              <a:solidFill>
                <a:schemeClr val="tx1"/>
              </a:solidFill>
            </a:endParaRPr>
          </a:p>
        </p:txBody>
      </p:sp>
    </p:spTree>
    <p:extLst>
      <p:ext uri="{BB962C8B-B14F-4D97-AF65-F5344CB8AC3E}">
        <p14:creationId xmlns:p14="http://schemas.microsoft.com/office/powerpoint/2010/main" val="1909423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62E3C02-3B34-4B68-9397-1B655FEAB511}" type="slidenum">
              <a:rPr lang="en-GB" smtClean="0"/>
              <a:t>1</a:t>
            </a:fld>
            <a:endParaRPr lang="en-GB"/>
          </a:p>
        </p:txBody>
      </p:sp>
    </p:spTree>
    <p:extLst>
      <p:ext uri="{BB962C8B-B14F-4D97-AF65-F5344CB8AC3E}">
        <p14:creationId xmlns:p14="http://schemas.microsoft.com/office/powerpoint/2010/main" val="303374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2D0C86C-9FCF-4EBF-A156-C6F3851CE6FF}" type="datetimeFigureOut">
              <a:rPr lang="en-GB" smtClean="0"/>
              <a:t>24/04/2017</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3F46FBD-C843-43C5-BCA8-B1661F82C614}" type="slidenum">
              <a:rPr lang="en-GB" smtClean="0"/>
              <a:t>‹#›</a:t>
            </a:fld>
            <a:endParaRPr lang="en-GB"/>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
        <p:nvSpPr>
          <p:cNvPr id="2" name="hc" descr=" "/>
          <p:cNvSpPr txBox="1"/>
          <p:nvPr userDrawn="1"/>
        </p:nvSpPr>
        <p:spPr>
          <a:xfrm>
            <a:off x="0" y="0"/>
            <a:ext cx="9144000" cy="369332"/>
          </a:xfrm>
          <a:prstGeom prst="rect">
            <a:avLst/>
          </a:prstGeom>
          <a:noFill/>
        </p:spPr>
        <p:txBody>
          <a:bodyPr vert="horz" rtlCol="0">
            <a:spAutoFit/>
          </a:bodyPr>
          <a:lstStyle/>
          <a:p>
            <a:pPr algn="ctr"/>
            <a:r>
              <a:rPr lang="en-GB" smtClean="0">
                <a:solidFill>
                  <a:schemeClr val="tx1"/>
                </a:solidFill>
              </a:rPr>
              <a:t> </a:t>
            </a:r>
            <a:endParaRPr lang="en-GB">
              <a:solidFill>
                <a:schemeClr val="tx1"/>
              </a:solidFill>
            </a:endParaRPr>
          </a:p>
        </p:txBody>
      </p:sp>
      <p:sp>
        <p:nvSpPr>
          <p:cNvPr id="3" name="fc" descr=" "/>
          <p:cNvSpPr txBox="1"/>
          <p:nvPr userDrawn="1"/>
        </p:nvSpPr>
        <p:spPr>
          <a:xfrm>
            <a:off x="0" y="6520180"/>
            <a:ext cx="9144000" cy="369332"/>
          </a:xfrm>
          <a:prstGeom prst="rect">
            <a:avLst/>
          </a:prstGeom>
          <a:noFill/>
        </p:spPr>
        <p:txBody>
          <a:bodyPr vert="horz" rtlCol="0">
            <a:spAutoFit/>
          </a:bodyPr>
          <a:lstStyle/>
          <a:p>
            <a:pPr algn="ctr"/>
            <a:r>
              <a:rPr lang="en-GB" smtClean="0">
                <a:solidFill>
                  <a:schemeClr val="tx1"/>
                </a:solidFill>
              </a:rPr>
              <a:t> </a:t>
            </a:r>
            <a:endParaRPr lang="en-GB">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D0C86C-9FCF-4EBF-A156-C6F3851CE6FF}" type="datetimeFigureOut">
              <a:rPr lang="en-GB" smtClean="0"/>
              <a:t>24/04/2017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F46FBD-C843-43C5-BCA8-B1661F82C61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D0C86C-9FCF-4EBF-A156-C6F3851CE6FF}" type="datetimeFigureOut">
              <a:rPr lang="en-GB" smtClean="0"/>
              <a:t>24/04/2017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F46FBD-C843-43C5-BCA8-B1661F82C61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2D0C86C-9FCF-4EBF-A156-C6F3851CE6FF}" type="datetimeFigureOut">
              <a:rPr lang="en-GB" smtClean="0"/>
              <a:t>24/04/2017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F46FBD-C843-43C5-BCA8-B1661F82C614}" type="slidenum">
              <a:rPr lang="en-GB" smtClean="0"/>
              <a:t>‹#›</a:t>
            </a:fld>
            <a:endParaRPr lang="en-GB"/>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2D0C86C-9FCF-4EBF-A156-C6F3851CE6FF}" type="datetimeFigureOut">
              <a:rPr lang="en-GB" smtClean="0"/>
              <a:t>24/04/2017</a:t>
            </a:fld>
            <a:endParaRPr lang="en-GB"/>
          </a:p>
        </p:txBody>
      </p:sp>
      <p:sp>
        <p:nvSpPr>
          <p:cNvPr id="5" name="Footer Placeholder 4"/>
          <p:cNvSpPr>
            <a:spLocks noGrp="1"/>
          </p:cNvSpPr>
          <p:nvPr>
            <p:ph type="ftr" sz="quarter" idx="11"/>
          </p:nvPr>
        </p:nvSpPr>
        <p:spPr>
          <a:xfrm>
            <a:off x="800100" y="6172200"/>
            <a:ext cx="4000500" cy="457200"/>
          </a:xfrm>
        </p:spPr>
        <p:txBody>
          <a:bodyPr/>
          <a:lstStyle/>
          <a:p>
            <a:endParaRPr lang="en-GB"/>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3F46FBD-C843-43C5-BCA8-B1661F82C614}"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2D0C86C-9FCF-4EBF-A156-C6F3851CE6FF}" type="datetimeFigureOut">
              <a:rPr lang="en-GB" smtClean="0"/>
              <a:t>24/04/2017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F46FBD-C843-43C5-BCA8-B1661F82C614}" type="slidenum">
              <a:rPr lang="en-GB" smtClean="0"/>
              <a:t>‹#›</a:t>
            </a:fld>
            <a:endParaRPr lang="en-GB"/>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2D0C86C-9FCF-4EBF-A156-C6F3851CE6FF}" type="datetimeFigureOut">
              <a:rPr lang="en-GB" smtClean="0"/>
              <a:t>24/04/2017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F46FBD-C843-43C5-BCA8-B1661F82C614}" type="slidenum">
              <a:rPr lang="en-GB" smtClean="0"/>
              <a:t>‹#›</a:t>
            </a:fld>
            <a:endParaRPr lang="en-GB"/>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2D0C86C-9FCF-4EBF-A156-C6F3851CE6FF}" type="datetimeFigureOut">
              <a:rPr lang="en-GB" smtClean="0"/>
              <a:t>24/04/2017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F46FBD-C843-43C5-BCA8-B1661F82C61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0C86C-9FCF-4EBF-A156-C6F3851CE6FF}" type="datetimeFigureOut">
              <a:rPr lang="en-GB" smtClean="0"/>
              <a:t>24/04/2017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F46FBD-C843-43C5-BCA8-B1661F82C61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2D0C86C-9FCF-4EBF-A156-C6F3851CE6FF}" type="datetimeFigureOut">
              <a:rPr lang="en-GB" smtClean="0"/>
              <a:t>24/04/2017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F46FBD-C843-43C5-BCA8-B1661F82C614}" type="slidenum">
              <a:rPr lang="en-GB" smtClean="0"/>
              <a:t>‹#›</a:t>
            </a:fld>
            <a:endParaRPr lang="en-GB"/>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2D0C86C-9FCF-4EBF-A156-C6F3851CE6FF}" type="datetimeFigureOut">
              <a:rPr lang="en-GB" smtClean="0"/>
              <a:t>24/04/2017</a:t>
            </a:fld>
            <a:endParaRPr lang="en-GB"/>
          </a:p>
        </p:txBody>
      </p:sp>
      <p:sp>
        <p:nvSpPr>
          <p:cNvPr id="6" name="Footer Placeholder 5"/>
          <p:cNvSpPr>
            <a:spLocks noGrp="1"/>
          </p:cNvSpPr>
          <p:nvPr>
            <p:ph type="ftr" sz="quarter" idx="11"/>
          </p:nvPr>
        </p:nvSpPr>
        <p:spPr>
          <a:xfrm>
            <a:off x="914400" y="6172200"/>
            <a:ext cx="3886200" cy="457200"/>
          </a:xfrm>
        </p:spPr>
        <p:txBody>
          <a:bodyPr/>
          <a:lstStyle/>
          <a:p>
            <a:endParaRPr lang="en-GB"/>
          </a:p>
        </p:txBody>
      </p:sp>
      <p:sp>
        <p:nvSpPr>
          <p:cNvPr id="7" name="Slide Number Placeholder 6"/>
          <p:cNvSpPr>
            <a:spLocks noGrp="1"/>
          </p:cNvSpPr>
          <p:nvPr>
            <p:ph type="sldNum" sz="quarter" idx="12"/>
          </p:nvPr>
        </p:nvSpPr>
        <p:spPr>
          <a:xfrm>
            <a:off x="146304" y="6208776"/>
            <a:ext cx="457200" cy="457200"/>
          </a:xfrm>
        </p:spPr>
        <p:txBody>
          <a:bodyPr/>
          <a:lstStyle/>
          <a:p>
            <a:fld id="{53F46FBD-C843-43C5-BCA8-B1661F82C614}" type="slidenum">
              <a:rPr lang="en-GB" smtClean="0"/>
              <a:t>‹#›</a:t>
            </a:fld>
            <a:endParaRPr lang="en-GB"/>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2D0C86C-9FCF-4EBF-A156-C6F3851CE6FF}" type="datetimeFigureOut">
              <a:rPr lang="en-GB" smtClean="0"/>
              <a:t>24/04/2017</a:t>
            </a:fld>
            <a:endParaRPr lang="en-GB"/>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3F46FBD-C843-43C5-BCA8-B1661F82C614}" type="slidenum">
              <a:rPr lang="en-GB" smtClean="0"/>
              <a:t>‹#›</a:t>
            </a:fld>
            <a:endParaRPr lang="en-GB"/>
          </a:p>
        </p:txBody>
      </p:sp>
      <p:sp>
        <p:nvSpPr>
          <p:cNvPr id="2" name="hc" descr=" "/>
          <p:cNvSpPr txBox="1"/>
          <p:nvPr userDrawn="1"/>
        </p:nvSpPr>
        <p:spPr>
          <a:xfrm>
            <a:off x="0" y="0"/>
            <a:ext cx="9144000" cy="369332"/>
          </a:xfrm>
          <a:prstGeom prst="rect">
            <a:avLst/>
          </a:prstGeom>
          <a:noFill/>
        </p:spPr>
        <p:txBody>
          <a:bodyPr vert="horz" rtlCol="0">
            <a:spAutoFit/>
          </a:bodyPr>
          <a:lstStyle/>
          <a:p>
            <a:pPr algn="ctr"/>
            <a:r>
              <a:rPr lang="en-GB" smtClean="0">
                <a:solidFill>
                  <a:schemeClr val="tx1"/>
                </a:solidFill>
              </a:rPr>
              <a:t> </a:t>
            </a:r>
            <a:endParaRPr lang="en-GB">
              <a:solidFill>
                <a:schemeClr val="tx1"/>
              </a:solidFill>
            </a:endParaRPr>
          </a:p>
        </p:txBody>
      </p:sp>
      <p:sp>
        <p:nvSpPr>
          <p:cNvPr id="4" name="fc" descr=" "/>
          <p:cNvSpPr txBox="1"/>
          <p:nvPr userDrawn="1"/>
        </p:nvSpPr>
        <p:spPr>
          <a:xfrm>
            <a:off x="0" y="6520180"/>
            <a:ext cx="9144000" cy="369332"/>
          </a:xfrm>
          <a:prstGeom prst="rect">
            <a:avLst/>
          </a:prstGeom>
          <a:noFill/>
        </p:spPr>
        <p:txBody>
          <a:bodyPr vert="horz" rtlCol="0">
            <a:spAutoFit/>
          </a:bodyPr>
          <a:lstStyle/>
          <a:p>
            <a:pPr algn="ctr"/>
            <a:r>
              <a:rPr lang="en-GB" smtClean="0">
                <a:solidFill>
                  <a:schemeClr val="tx1"/>
                </a:solidFill>
              </a:rPr>
              <a:t> </a:t>
            </a:r>
            <a:endParaRPr lang="en-GB">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ocs.ansible.com/ansible/playbooks_loops.html" TargetMode="External"/><Relationship Id="rId2" Type="http://schemas.openxmlformats.org/officeDocument/2006/relationships/hyperlink" Target="http://docs.ansible.com/ansible/playbooks_conditional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docs.ansible.com/ansible/playbooks_variables.html#id1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ansible/ansib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docs.ansible.com/ansible/intro_configuration.html" TargetMode="External"/><Relationship Id="rId3" Type="http://schemas.openxmlformats.org/officeDocument/2006/relationships/hyperlink" Target="http://docs.ansible.com/ansible/intro_getting_started.html" TargetMode="External"/><Relationship Id="rId7" Type="http://schemas.openxmlformats.org/officeDocument/2006/relationships/hyperlink" Target="http://docs.ansible.com/ansible/intro_adhoc.html" TargetMode="External"/><Relationship Id="rId2" Type="http://schemas.openxmlformats.org/officeDocument/2006/relationships/hyperlink" Target="http://docs.ansible.com/ansible/intro_installation.html" TargetMode="External"/><Relationship Id="rId1" Type="http://schemas.openxmlformats.org/officeDocument/2006/relationships/slideLayout" Target="../slideLayouts/slideLayout2.xml"/><Relationship Id="rId6" Type="http://schemas.openxmlformats.org/officeDocument/2006/relationships/hyperlink" Target="http://docs.ansible.com/ansible/intro_patterns.html" TargetMode="External"/><Relationship Id="rId5" Type="http://schemas.openxmlformats.org/officeDocument/2006/relationships/hyperlink" Target="http://docs.ansible.com/ansible/intro_dynamic_inventory.html" TargetMode="External"/><Relationship Id="rId4" Type="http://schemas.openxmlformats.org/officeDocument/2006/relationships/hyperlink" Target="http://docs.ansible.com/ansible/intro_inventory.html"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fedoraproject.org/wiki/EPE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ocs.ansible.com/ansible/intro_installation.html#id1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ocs.ansible.com/ansible/intro_inventory.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99792" y="5301208"/>
            <a:ext cx="6220544" cy="1371600"/>
          </a:xfrm>
        </p:spPr>
        <p:txBody>
          <a:bodyPr/>
          <a:lstStyle/>
          <a:p>
            <a:r>
              <a:rPr lang="en-GB" b="1" dirty="0" smtClean="0"/>
              <a:t>SOLVE IT -AUTOMATE IT - SHARE IT</a:t>
            </a:r>
            <a:endParaRPr lang="en-GB" b="1" dirty="0"/>
          </a:p>
        </p:txBody>
      </p:sp>
      <p:sp>
        <p:nvSpPr>
          <p:cNvPr id="2" name="Title 1"/>
          <p:cNvSpPr>
            <a:spLocks noGrp="1"/>
          </p:cNvSpPr>
          <p:nvPr>
            <p:ph type="ctrTitle"/>
          </p:nvPr>
        </p:nvSpPr>
        <p:spPr/>
        <p:txBody>
          <a:bodyPr/>
          <a:lstStyle/>
          <a:p>
            <a:r>
              <a:rPr lang="en-GB" b="1" dirty="0">
                <a:latin typeface="Georgia" panose="02040502050405020303" pitchFamily="18" charset="0"/>
              </a:rPr>
              <a:t>Ansible </a:t>
            </a:r>
            <a:r>
              <a:rPr lang="en-GB" b="1" dirty="0" smtClean="0">
                <a:latin typeface="Georgia" panose="02040502050405020303" pitchFamily="18" charset="0"/>
              </a:rPr>
              <a:t>Deep Dive</a:t>
            </a:r>
            <a:r>
              <a:rPr lang="en-GB" b="1" dirty="0"/>
              <a:t/>
            </a:r>
            <a:br>
              <a:rPr lang="en-GB" b="1" dirty="0"/>
            </a:br>
            <a:endParaRPr lang="en-GB" dirty="0"/>
          </a:p>
        </p:txBody>
      </p:sp>
    </p:spTree>
    <p:extLst>
      <p:ext uri="{BB962C8B-B14F-4D97-AF65-F5344CB8AC3E}">
        <p14:creationId xmlns:p14="http://schemas.microsoft.com/office/powerpoint/2010/main" val="2706330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856984" cy="6336704"/>
          </a:xfrm>
        </p:spPr>
        <p:txBody>
          <a:bodyPr>
            <a:normAutofit fontScale="77500" lnSpcReduction="20000"/>
          </a:bodyPr>
          <a:lstStyle/>
          <a:p>
            <a:pPr marL="0" indent="0">
              <a:buNone/>
            </a:pPr>
            <a:r>
              <a:rPr lang="en-GB" u="sng" dirty="0" smtClean="0">
                <a:latin typeface="Georgia" panose="02040502050405020303" pitchFamily="18" charset="0"/>
              </a:rPr>
              <a:t>Playbook Perfect Example :- </a:t>
            </a:r>
          </a:p>
          <a:p>
            <a:pPr marL="0" indent="0">
              <a:buNone/>
            </a:pPr>
            <a:r>
              <a:rPr lang="en-GB" dirty="0" smtClean="0">
                <a:latin typeface="Georgia" panose="02040502050405020303" pitchFamily="18" charset="0"/>
              </a:rPr>
              <a:t>---</a:t>
            </a:r>
            <a:endParaRPr lang="en-GB" dirty="0">
              <a:latin typeface="Georgia" panose="02040502050405020303" pitchFamily="18" charset="0"/>
            </a:endParaRPr>
          </a:p>
          <a:p>
            <a:pPr marL="0" indent="0">
              <a:buNone/>
            </a:pPr>
            <a:r>
              <a:rPr lang="en-GB" dirty="0">
                <a:latin typeface="Georgia" panose="02040502050405020303" pitchFamily="18" charset="0"/>
              </a:rPr>
              <a:t>- hosts: webservers</a:t>
            </a:r>
          </a:p>
          <a:p>
            <a:pPr marL="0" indent="0">
              <a:buNone/>
            </a:pPr>
            <a:r>
              <a:rPr lang="en-GB" dirty="0">
                <a:latin typeface="Georgia" panose="02040502050405020303" pitchFamily="18" charset="0"/>
              </a:rPr>
              <a:t>  vars:</a:t>
            </a:r>
          </a:p>
          <a:p>
            <a:pPr marL="0" indent="0">
              <a:buNone/>
            </a:pPr>
            <a:r>
              <a:rPr lang="en-GB" dirty="0">
                <a:latin typeface="Georgia" panose="02040502050405020303" pitchFamily="18" charset="0"/>
              </a:rPr>
              <a:t>    http_port: 80</a:t>
            </a:r>
          </a:p>
          <a:p>
            <a:pPr marL="0" indent="0">
              <a:buNone/>
            </a:pPr>
            <a:r>
              <a:rPr lang="en-GB" dirty="0">
                <a:latin typeface="Georgia" panose="02040502050405020303" pitchFamily="18" charset="0"/>
              </a:rPr>
              <a:t>    max_clients: 200</a:t>
            </a:r>
          </a:p>
          <a:p>
            <a:pPr marL="0" indent="0">
              <a:buNone/>
            </a:pPr>
            <a:r>
              <a:rPr lang="en-GB" dirty="0">
                <a:latin typeface="Georgia" panose="02040502050405020303" pitchFamily="18" charset="0"/>
              </a:rPr>
              <a:t>  remote_user: root</a:t>
            </a:r>
          </a:p>
          <a:p>
            <a:pPr marL="0" indent="0">
              <a:buNone/>
            </a:pPr>
            <a:r>
              <a:rPr lang="en-GB" b="1" u="sng" dirty="0">
                <a:latin typeface="Georgia" panose="02040502050405020303" pitchFamily="18" charset="0"/>
              </a:rPr>
              <a:t>  tasks:</a:t>
            </a:r>
          </a:p>
          <a:p>
            <a:pPr marL="0" indent="0">
              <a:buNone/>
            </a:pPr>
            <a:r>
              <a:rPr lang="en-GB" dirty="0">
                <a:latin typeface="Georgia" panose="02040502050405020303" pitchFamily="18" charset="0"/>
              </a:rPr>
              <a:t>  - name: ensure apache is at the latest version</a:t>
            </a:r>
          </a:p>
          <a:p>
            <a:pPr marL="0" indent="0">
              <a:buNone/>
            </a:pPr>
            <a:r>
              <a:rPr lang="en-GB" dirty="0">
                <a:latin typeface="Georgia" panose="02040502050405020303" pitchFamily="18" charset="0"/>
              </a:rPr>
              <a:t>    yum: name=</a:t>
            </a:r>
            <a:r>
              <a:rPr lang="en-GB" dirty="0" err="1">
                <a:latin typeface="Georgia" panose="02040502050405020303" pitchFamily="18" charset="0"/>
              </a:rPr>
              <a:t>httpd</a:t>
            </a:r>
            <a:r>
              <a:rPr lang="en-GB" dirty="0">
                <a:latin typeface="Georgia" panose="02040502050405020303" pitchFamily="18" charset="0"/>
              </a:rPr>
              <a:t> state=latest</a:t>
            </a:r>
          </a:p>
          <a:p>
            <a:pPr marL="0" indent="0">
              <a:buNone/>
            </a:pPr>
            <a:r>
              <a:rPr lang="en-GB" dirty="0">
                <a:latin typeface="Georgia" panose="02040502050405020303" pitchFamily="18" charset="0"/>
              </a:rPr>
              <a:t>  - name: write the apache </a:t>
            </a:r>
            <a:r>
              <a:rPr lang="en-GB" dirty="0" err="1">
                <a:latin typeface="Georgia" panose="02040502050405020303" pitchFamily="18" charset="0"/>
              </a:rPr>
              <a:t>config</a:t>
            </a:r>
            <a:r>
              <a:rPr lang="en-GB" dirty="0">
                <a:latin typeface="Georgia" panose="02040502050405020303" pitchFamily="18" charset="0"/>
              </a:rPr>
              <a:t> file</a:t>
            </a:r>
          </a:p>
          <a:p>
            <a:pPr marL="0" indent="0">
              <a:buNone/>
            </a:pPr>
            <a:r>
              <a:rPr lang="en-GB" dirty="0">
                <a:latin typeface="Georgia" panose="02040502050405020303" pitchFamily="18" charset="0"/>
              </a:rPr>
              <a:t>    template: </a:t>
            </a:r>
            <a:r>
              <a:rPr lang="en-GB" dirty="0" err="1">
                <a:latin typeface="Georgia" panose="02040502050405020303" pitchFamily="18" charset="0"/>
              </a:rPr>
              <a:t>src</a:t>
            </a:r>
            <a:r>
              <a:rPr lang="en-GB" dirty="0">
                <a:latin typeface="Georgia" panose="02040502050405020303" pitchFamily="18" charset="0"/>
              </a:rPr>
              <a:t>=/</a:t>
            </a:r>
            <a:r>
              <a:rPr lang="en-GB" dirty="0" err="1">
                <a:latin typeface="Georgia" panose="02040502050405020303" pitchFamily="18" charset="0"/>
              </a:rPr>
              <a:t>srv</a:t>
            </a:r>
            <a:r>
              <a:rPr lang="en-GB" dirty="0">
                <a:latin typeface="Georgia" panose="02040502050405020303" pitchFamily="18" charset="0"/>
              </a:rPr>
              <a:t>/httpd.j2 </a:t>
            </a:r>
            <a:r>
              <a:rPr lang="en-GB" dirty="0" err="1">
                <a:latin typeface="Georgia" panose="02040502050405020303" pitchFamily="18" charset="0"/>
              </a:rPr>
              <a:t>dest</a:t>
            </a:r>
            <a:r>
              <a:rPr lang="en-GB" dirty="0">
                <a:latin typeface="Georgia" panose="02040502050405020303" pitchFamily="18" charset="0"/>
              </a:rPr>
              <a:t>=/etc/</a:t>
            </a:r>
            <a:r>
              <a:rPr lang="en-GB" dirty="0" err="1">
                <a:latin typeface="Georgia" panose="02040502050405020303" pitchFamily="18" charset="0"/>
              </a:rPr>
              <a:t>httpd.conf</a:t>
            </a:r>
            <a:endParaRPr lang="en-GB" dirty="0">
              <a:latin typeface="Georgia" panose="02040502050405020303" pitchFamily="18" charset="0"/>
            </a:endParaRPr>
          </a:p>
          <a:p>
            <a:pPr marL="0" indent="0">
              <a:buNone/>
            </a:pPr>
            <a:r>
              <a:rPr lang="en-GB" dirty="0">
                <a:latin typeface="Georgia" panose="02040502050405020303" pitchFamily="18" charset="0"/>
              </a:rPr>
              <a:t>    notify:</a:t>
            </a:r>
          </a:p>
          <a:p>
            <a:pPr marL="0" indent="0">
              <a:buNone/>
            </a:pPr>
            <a:r>
              <a:rPr lang="en-GB" dirty="0">
                <a:latin typeface="Georgia" panose="02040502050405020303" pitchFamily="18" charset="0"/>
              </a:rPr>
              <a:t>    - restart apache</a:t>
            </a:r>
          </a:p>
          <a:p>
            <a:pPr marL="0" indent="0">
              <a:buNone/>
            </a:pPr>
            <a:r>
              <a:rPr lang="en-GB" dirty="0">
                <a:latin typeface="Georgia" panose="02040502050405020303" pitchFamily="18" charset="0"/>
              </a:rPr>
              <a:t>  - name: ensure apache is running (and enable it at boot)</a:t>
            </a:r>
          </a:p>
          <a:p>
            <a:pPr marL="0" indent="0">
              <a:buNone/>
            </a:pPr>
            <a:r>
              <a:rPr lang="en-GB" dirty="0">
                <a:latin typeface="Georgia" panose="02040502050405020303" pitchFamily="18" charset="0"/>
              </a:rPr>
              <a:t>    service: name=</a:t>
            </a:r>
            <a:r>
              <a:rPr lang="en-GB" dirty="0" err="1">
                <a:latin typeface="Georgia" panose="02040502050405020303" pitchFamily="18" charset="0"/>
              </a:rPr>
              <a:t>httpd</a:t>
            </a:r>
            <a:r>
              <a:rPr lang="en-GB" dirty="0">
                <a:latin typeface="Georgia" panose="02040502050405020303" pitchFamily="18" charset="0"/>
              </a:rPr>
              <a:t> state=started enabled=yes</a:t>
            </a:r>
          </a:p>
          <a:p>
            <a:pPr marL="0" indent="0">
              <a:buNone/>
            </a:pPr>
            <a:r>
              <a:rPr lang="en-GB" dirty="0">
                <a:latin typeface="Georgia" panose="02040502050405020303" pitchFamily="18" charset="0"/>
              </a:rPr>
              <a:t>  handlers:</a:t>
            </a:r>
          </a:p>
          <a:p>
            <a:pPr marL="0" indent="0">
              <a:buNone/>
            </a:pPr>
            <a:r>
              <a:rPr lang="en-GB" dirty="0">
                <a:latin typeface="Georgia" panose="02040502050405020303" pitchFamily="18" charset="0"/>
              </a:rPr>
              <a:t>    - name: restart apache</a:t>
            </a:r>
          </a:p>
          <a:p>
            <a:pPr marL="0" indent="0">
              <a:buNone/>
            </a:pPr>
            <a:r>
              <a:rPr lang="en-GB" dirty="0">
                <a:latin typeface="Georgia" panose="02040502050405020303" pitchFamily="18" charset="0"/>
              </a:rPr>
              <a:t>      service: name=</a:t>
            </a:r>
            <a:r>
              <a:rPr lang="en-GB" dirty="0" err="1">
                <a:latin typeface="Georgia" panose="02040502050405020303" pitchFamily="18" charset="0"/>
              </a:rPr>
              <a:t>httpd</a:t>
            </a:r>
            <a:r>
              <a:rPr lang="en-GB" dirty="0">
                <a:latin typeface="Georgia" panose="02040502050405020303" pitchFamily="18" charset="0"/>
              </a:rPr>
              <a:t> state=restarted</a:t>
            </a:r>
          </a:p>
        </p:txBody>
      </p:sp>
    </p:spTree>
    <p:extLst>
      <p:ext uri="{BB962C8B-B14F-4D97-AF65-F5344CB8AC3E}">
        <p14:creationId xmlns:p14="http://schemas.microsoft.com/office/powerpoint/2010/main" val="298873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928992" cy="6480720"/>
          </a:xfrm>
        </p:spPr>
        <p:txBody>
          <a:bodyPr>
            <a:normAutofit/>
          </a:bodyPr>
          <a:lstStyle/>
          <a:p>
            <a:r>
              <a:rPr lang="en-GB" dirty="0">
                <a:latin typeface="Georgia" panose="02040502050405020303" pitchFamily="18" charset="0"/>
              </a:rPr>
              <a:t>“plays” are more or less a sports analogy. You can have quite a lot of plays that affect your systems to do different things. </a:t>
            </a:r>
            <a:endParaRPr lang="en-GB" dirty="0" smtClean="0">
              <a:latin typeface="Georgia" panose="02040502050405020303" pitchFamily="18" charset="0"/>
            </a:endParaRPr>
          </a:p>
          <a:p>
            <a:r>
              <a:rPr lang="en-GB" dirty="0" smtClean="0">
                <a:latin typeface="Georgia" panose="02040502050405020303" pitchFamily="18" charset="0"/>
              </a:rPr>
              <a:t>It’s </a:t>
            </a:r>
            <a:r>
              <a:rPr lang="en-GB" dirty="0">
                <a:latin typeface="Georgia" panose="02040502050405020303" pitchFamily="18" charset="0"/>
              </a:rPr>
              <a:t>not as if you were just defining one particular state or model, and you can run different plays at different </a:t>
            </a:r>
            <a:r>
              <a:rPr lang="en-GB" dirty="0" smtClean="0">
                <a:latin typeface="Georgia" panose="02040502050405020303" pitchFamily="18" charset="0"/>
              </a:rPr>
              <a:t>times.</a:t>
            </a:r>
          </a:p>
          <a:p>
            <a:r>
              <a:rPr lang="en-GB" dirty="0">
                <a:latin typeface="Georgia" panose="02040502050405020303" pitchFamily="18" charset="0"/>
              </a:rPr>
              <a:t>When working with tasks that have really long parameters or modules that take many parameters, </a:t>
            </a:r>
            <a:r>
              <a:rPr lang="en-GB" u="sng" dirty="0">
                <a:latin typeface="Georgia" panose="02040502050405020303" pitchFamily="18" charset="0"/>
              </a:rPr>
              <a:t>you can break tasks items over multiple lines to improve the structure. </a:t>
            </a:r>
            <a:endParaRPr lang="en-GB" u="sng" dirty="0" smtClean="0">
              <a:latin typeface="Georgia" panose="02040502050405020303" pitchFamily="18" charset="0"/>
            </a:endParaRPr>
          </a:p>
          <a:p>
            <a:r>
              <a:rPr lang="en-GB" dirty="0" smtClean="0">
                <a:latin typeface="Georgia" panose="02040502050405020303" pitchFamily="18" charset="0"/>
              </a:rPr>
              <a:t>Next is </a:t>
            </a:r>
            <a:r>
              <a:rPr lang="en-GB" dirty="0">
                <a:latin typeface="Georgia" panose="02040502050405020303" pitchFamily="18" charset="0"/>
              </a:rPr>
              <a:t>another version of the above example but using YAML dictionaries to supply the modules with their </a:t>
            </a:r>
            <a:r>
              <a:rPr lang="en-GB" dirty="0" smtClean="0">
                <a:latin typeface="Georgia" panose="02040502050405020303" pitchFamily="18" charset="0"/>
              </a:rPr>
              <a:t>key=value</a:t>
            </a:r>
          </a:p>
          <a:p>
            <a:r>
              <a:rPr lang="en-GB" u="sng" dirty="0">
                <a:latin typeface="Georgia" panose="02040502050405020303" pitchFamily="18" charset="0"/>
              </a:rPr>
              <a:t>Playbooks can contain multiple plays. You may have a playbook that targets first the web servers, and then the database servers</a:t>
            </a:r>
            <a:endParaRPr lang="en-GB" u="sng" dirty="0">
              <a:latin typeface="Georgia" panose="02040502050405020303" pitchFamily="18" charset="0"/>
            </a:endParaRPr>
          </a:p>
          <a:p>
            <a:pPr marL="0" indent="0">
              <a:buNone/>
            </a:pPr>
            <a:endParaRPr lang="en-GB" dirty="0">
              <a:latin typeface="Georgia" panose="02040502050405020303" pitchFamily="18" charset="0"/>
            </a:endParaRPr>
          </a:p>
          <a:p>
            <a:pPr marL="0" indent="0">
              <a:buNone/>
            </a:pPr>
            <a:endParaRPr lang="en-GB" dirty="0" smtClean="0">
              <a:latin typeface="Georgia" panose="02040502050405020303" pitchFamily="18" charset="0"/>
            </a:endParaRPr>
          </a:p>
        </p:txBody>
      </p:sp>
    </p:spTree>
    <p:extLst>
      <p:ext uri="{BB962C8B-B14F-4D97-AF65-F5344CB8AC3E}">
        <p14:creationId xmlns:p14="http://schemas.microsoft.com/office/powerpoint/2010/main" val="1862672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928992" cy="6480720"/>
          </a:xfrm>
        </p:spPr>
        <p:txBody>
          <a:bodyPr>
            <a:normAutofit fontScale="55000" lnSpcReduction="20000"/>
          </a:bodyPr>
          <a:lstStyle/>
          <a:p>
            <a:pPr marL="0" indent="0">
              <a:buNone/>
            </a:pPr>
            <a:r>
              <a:rPr lang="en-GB" dirty="0">
                <a:latin typeface="Georgia" panose="02040502050405020303" pitchFamily="18" charset="0"/>
              </a:rPr>
              <a:t>---</a:t>
            </a:r>
          </a:p>
          <a:p>
            <a:pPr marL="0" indent="0">
              <a:buNone/>
            </a:pPr>
            <a:r>
              <a:rPr lang="en-GB" dirty="0">
                <a:latin typeface="Georgia" panose="02040502050405020303" pitchFamily="18" charset="0"/>
              </a:rPr>
              <a:t>- hosts: webservers</a:t>
            </a:r>
          </a:p>
          <a:p>
            <a:pPr marL="0" indent="0">
              <a:buNone/>
            </a:pPr>
            <a:r>
              <a:rPr lang="en-GB" dirty="0">
                <a:latin typeface="Georgia" panose="02040502050405020303" pitchFamily="18" charset="0"/>
              </a:rPr>
              <a:t>  vars:</a:t>
            </a:r>
          </a:p>
          <a:p>
            <a:pPr marL="0" indent="0">
              <a:buNone/>
            </a:pPr>
            <a:r>
              <a:rPr lang="en-GB" dirty="0">
                <a:latin typeface="Georgia" panose="02040502050405020303" pitchFamily="18" charset="0"/>
              </a:rPr>
              <a:t>    http_port: 80</a:t>
            </a:r>
          </a:p>
          <a:p>
            <a:pPr marL="0" indent="0">
              <a:buNone/>
            </a:pPr>
            <a:r>
              <a:rPr lang="en-GB" dirty="0">
                <a:latin typeface="Georgia" panose="02040502050405020303" pitchFamily="18" charset="0"/>
              </a:rPr>
              <a:t>    max_clients: 200</a:t>
            </a:r>
          </a:p>
          <a:p>
            <a:pPr marL="0" indent="0">
              <a:buNone/>
            </a:pPr>
            <a:r>
              <a:rPr lang="en-GB" dirty="0">
                <a:latin typeface="Georgia" panose="02040502050405020303" pitchFamily="18" charset="0"/>
              </a:rPr>
              <a:t>  remote_user: root</a:t>
            </a:r>
          </a:p>
          <a:p>
            <a:pPr marL="0" indent="0">
              <a:buNone/>
            </a:pPr>
            <a:r>
              <a:rPr lang="en-GB" b="1" u="sng" dirty="0">
                <a:latin typeface="Georgia" panose="02040502050405020303" pitchFamily="18" charset="0"/>
              </a:rPr>
              <a:t>  tasks:</a:t>
            </a:r>
          </a:p>
          <a:p>
            <a:pPr marL="0" indent="0">
              <a:buNone/>
            </a:pPr>
            <a:r>
              <a:rPr lang="en-GB" dirty="0">
                <a:latin typeface="Georgia" panose="02040502050405020303" pitchFamily="18" charset="0"/>
              </a:rPr>
              <a:t>  - name: ensure apache is at the latest version</a:t>
            </a:r>
          </a:p>
          <a:p>
            <a:pPr marL="0" indent="0">
              <a:buNone/>
            </a:pPr>
            <a:r>
              <a:rPr lang="en-GB" dirty="0">
                <a:latin typeface="Georgia" panose="02040502050405020303" pitchFamily="18" charset="0"/>
              </a:rPr>
              <a:t>    yum:</a:t>
            </a:r>
          </a:p>
          <a:p>
            <a:pPr marL="0" indent="0">
              <a:buNone/>
            </a:pPr>
            <a:r>
              <a:rPr lang="en-GB" dirty="0">
                <a:latin typeface="Georgia" panose="02040502050405020303" pitchFamily="18" charset="0"/>
              </a:rPr>
              <a:t>      name: </a:t>
            </a:r>
            <a:r>
              <a:rPr lang="en-GB" dirty="0" err="1">
                <a:latin typeface="Georgia" panose="02040502050405020303" pitchFamily="18" charset="0"/>
              </a:rPr>
              <a:t>httpd</a:t>
            </a:r>
            <a:endParaRPr lang="en-GB" dirty="0">
              <a:latin typeface="Georgia" panose="02040502050405020303" pitchFamily="18" charset="0"/>
            </a:endParaRPr>
          </a:p>
          <a:p>
            <a:pPr marL="0" indent="0">
              <a:buNone/>
            </a:pPr>
            <a:r>
              <a:rPr lang="en-GB" dirty="0">
                <a:latin typeface="Georgia" panose="02040502050405020303" pitchFamily="18" charset="0"/>
              </a:rPr>
              <a:t>      state: latest</a:t>
            </a:r>
          </a:p>
          <a:p>
            <a:pPr marL="0" indent="0">
              <a:buNone/>
            </a:pPr>
            <a:r>
              <a:rPr lang="en-GB" dirty="0">
                <a:latin typeface="Georgia" panose="02040502050405020303" pitchFamily="18" charset="0"/>
              </a:rPr>
              <a:t>  - name: write the apache </a:t>
            </a:r>
            <a:r>
              <a:rPr lang="en-GB" dirty="0" err="1">
                <a:latin typeface="Georgia" panose="02040502050405020303" pitchFamily="18" charset="0"/>
              </a:rPr>
              <a:t>config</a:t>
            </a:r>
            <a:r>
              <a:rPr lang="en-GB" dirty="0">
                <a:latin typeface="Georgia" panose="02040502050405020303" pitchFamily="18" charset="0"/>
              </a:rPr>
              <a:t> file</a:t>
            </a:r>
          </a:p>
          <a:p>
            <a:pPr marL="0" indent="0">
              <a:buNone/>
            </a:pPr>
            <a:r>
              <a:rPr lang="en-GB" dirty="0">
                <a:latin typeface="Georgia" panose="02040502050405020303" pitchFamily="18" charset="0"/>
              </a:rPr>
              <a:t>    </a:t>
            </a:r>
            <a:r>
              <a:rPr lang="en-GB" sz="2500" b="1" u="sng" dirty="0">
                <a:latin typeface="Georgia" panose="02040502050405020303" pitchFamily="18" charset="0"/>
              </a:rPr>
              <a:t>template:</a:t>
            </a:r>
          </a:p>
          <a:p>
            <a:pPr marL="0" indent="0">
              <a:buNone/>
            </a:pPr>
            <a:r>
              <a:rPr lang="en-GB" dirty="0">
                <a:latin typeface="Georgia" panose="02040502050405020303" pitchFamily="18" charset="0"/>
              </a:rPr>
              <a:t>      </a:t>
            </a:r>
            <a:r>
              <a:rPr lang="en-GB" dirty="0" err="1">
                <a:latin typeface="Georgia" panose="02040502050405020303" pitchFamily="18" charset="0"/>
              </a:rPr>
              <a:t>src</a:t>
            </a:r>
            <a:r>
              <a:rPr lang="en-GB" dirty="0">
                <a:latin typeface="Georgia" panose="02040502050405020303" pitchFamily="18" charset="0"/>
              </a:rPr>
              <a:t>: /</a:t>
            </a:r>
            <a:r>
              <a:rPr lang="en-GB" dirty="0" err="1">
                <a:latin typeface="Georgia" panose="02040502050405020303" pitchFamily="18" charset="0"/>
              </a:rPr>
              <a:t>srv</a:t>
            </a:r>
            <a:r>
              <a:rPr lang="en-GB" dirty="0">
                <a:latin typeface="Georgia" panose="02040502050405020303" pitchFamily="18" charset="0"/>
              </a:rPr>
              <a:t>/httpd.j2</a:t>
            </a:r>
          </a:p>
          <a:p>
            <a:pPr marL="0" indent="0">
              <a:buNone/>
            </a:pPr>
            <a:r>
              <a:rPr lang="en-GB" dirty="0">
                <a:latin typeface="Georgia" panose="02040502050405020303" pitchFamily="18" charset="0"/>
              </a:rPr>
              <a:t>      </a:t>
            </a:r>
            <a:r>
              <a:rPr lang="en-GB" dirty="0" err="1">
                <a:latin typeface="Georgia" panose="02040502050405020303" pitchFamily="18" charset="0"/>
              </a:rPr>
              <a:t>dest</a:t>
            </a:r>
            <a:r>
              <a:rPr lang="en-GB" dirty="0">
                <a:latin typeface="Georgia" panose="02040502050405020303" pitchFamily="18" charset="0"/>
              </a:rPr>
              <a:t>: /etc/</a:t>
            </a:r>
            <a:r>
              <a:rPr lang="en-GB" dirty="0" err="1">
                <a:latin typeface="Georgia" panose="02040502050405020303" pitchFamily="18" charset="0"/>
              </a:rPr>
              <a:t>httpd.conf</a:t>
            </a:r>
            <a:endParaRPr lang="en-GB" dirty="0">
              <a:latin typeface="Georgia" panose="02040502050405020303" pitchFamily="18" charset="0"/>
            </a:endParaRPr>
          </a:p>
          <a:p>
            <a:pPr marL="0" indent="0">
              <a:buNone/>
            </a:pPr>
            <a:r>
              <a:rPr lang="en-GB" dirty="0">
                <a:latin typeface="Georgia" panose="02040502050405020303" pitchFamily="18" charset="0"/>
              </a:rPr>
              <a:t>    </a:t>
            </a:r>
            <a:r>
              <a:rPr lang="en-GB" sz="2500" b="1" u="sng" dirty="0">
                <a:latin typeface="Georgia" panose="02040502050405020303" pitchFamily="18" charset="0"/>
              </a:rPr>
              <a:t>notify:</a:t>
            </a:r>
          </a:p>
          <a:p>
            <a:pPr marL="0" indent="0">
              <a:buNone/>
            </a:pPr>
            <a:r>
              <a:rPr lang="en-GB" dirty="0">
                <a:latin typeface="Georgia" panose="02040502050405020303" pitchFamily="18" charset="0"/>
              </a:rPr>
              <a:t>    - restart apache</a:t>
            </a:r>
          </a:p>
          <a:p>
            <a:pPr marL="0" indent="0">
              <a:buNone/>
            </a:pPr>
            <a:r>
              <a:rPr lang="en-GB" dirty="0">
                <a:latin typeface="Georgia" panose="02040502050405020303" pitchFamily="18" charset="0"/>
              </a:rPr>
              <a:t>  - name: ensure apache is running</a:t>
            </a:r>
          </a:p>
          <a:p>
            <a:pPr marL="0" indent="0">
              <a:buNone/>
            </a:pPr>
            <a:r>
              <a:rPr lang="en-GB" dirty="0">
                <a:latin typeface="Georgia" panose="02040502050405020303" pitchFamily="18" charset="0"/>
              </a:rPr>
              <a:t>    </a:t>
            </a:r>
            <a:r>
              <a:rPr lang="en-GB" sz="2500" b="1" u="sng" dirty="0">
                <a:latin typeface="Georgia" panose="02040502050405020303" pitchFamily="18" charset="0"/>
              </a:rPr>
              <a:t>service:</a:t>
            </a:r>
          </a:p>
          <a:p>
            <a:pPr marL="0" indent="0">
              <a:buNone/>
            </a:pPr>
            <a:r>
              <a:rPr lang="en-GB" dirty="0">
                <a:latin typeface="Georgia" panose="02040502050405020303" pitchFamily="18" charset="0"/>
              </a:rPr>
              <a:t>      name: </a:t>
            </a:r>
            <a:r>
              <a:rPr lang="en-GB" dirty="0" err="1">
                <a:latin typeface="Georgia" panose="02040502050405020303" pitchFamily="18" charset="0"/>
              </a:rPr>
              <a:t>httpd</a:t>
            </a:r>
            <a:endParaRPr lang="en-GB" dirty="0">
              <a:latin typeface="Georgia" panose="02040502050405020303" pitchFamily="18" charset="0"/>
            </a:endParaRPr>
          </a:p>
          <a:p>
            <a:pPr marL="0" indent="0">
              <a:buNone/>
            </a:pPr>
            <a:r>
              <a:rPr lang="en-GB" dirty="0">
                <a:latin typeface="Georgia" panose="02040502050405020303" pitchFamily="18" charset="0"/>
              </a:rPr>
              <a:t>      state: started</a:t>
            </a:r>
          </a:p>
          <a:p>
            <a:pPr marL="0" indent="0">
              <a:buNone/>
            </a:pPr>
            <a:r>
              <a:rPr lang="en-GB" sz="2500" b="1" u="sng" dirty="0">
                <a:latin typeface="Georgia" panose="02040502050405020303" pitchFamily="18" charset="0"/>
              </a:rPr>
              <a:t>  handlers:</a:t>
            </a:r>
          </a:p>
          <a:p>
            <a:pPr marL="0" indent="0">
              <a:buNone/>
            </a:pPr>
            <a:r>
              <a:rPr lang="en-GB" dirty="0">
                <a:latin typeface="Georgia" panose="02040502050405020303" pitchFamily="18" charset="0"/>
              </a:rPr>
              <a:t>    - name: restart apache</a:t>
            </a:r>
          </a:p>
          <a:p>
            <a:pPr marL="0" indent="0">
              <a:buNone/>
            </a:pPr>
            <a:r>
              <a:rPr lang="en-GB" dirty="0">
                <a:latin typeface="Georgia" panose="02040502050405020303" pitchFamily="18" charset="0"/>
              </a:rPr>
              <a:t>      service:</a:t>
            </a:r>
          </a:p>
          <a:p>
            <a:pPr marL="0" indent="0">
              <a:buNone/>
            </a:pPr>
            <a:r>
              <a:rPr lang="en-GB" dirty="0">
                <a:latin typeface="Georgia" panose="02040502050405020303" pitchFamily="18" charset="0"/>
              </a:rPr>
              <a:t>        name: </a:t>
            </a:r>
            <a:r>
              <a:rPr lang="en-GB" dirty="0" err="1">
                <a:latin typeface="Georgia" panose="02040502050405020303" pitchFamily="18" charset="0"/>
              </a:rPr>
              <a:t>httpd</a:t>
            </a:r>
            <a:endParaRPr lang="en-GB" dirty="0">
              <a:latin typeface="Georgia" panose="02040502050405020303" pitchFamily="18" charset="0"/>
            </a:endParaRPr>
          </a:p>
          <a:p>
            <a:pPr marL="0" indent="0">
              <a:buNone/>
            </a:pPr>
            <a:r>
              <a:rPr lang="en-GB" dirty="0">
                <a:latin typeface="Georgia" panose="02040502050405020303" pitchFamily="18" charset="0"/>
              </a:rPr>
              <a:t>        state: restarted</a:t>
            </a:r>
          </a:p>
        </p:txBody>
      </p:sp>
    </p:spTree>
    <p:extLst>
      <p:ext uri="{BB962C8B-B14F-4D97-AF65-F5344CB8AC3E}">
        <p14:creationId xmlns:p14="http://schemas.microsoft.com/office/powerpoint/2010/main" val="3445254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507288" cy="6480720"/>
          </a:xfrm>
        </p:spPr>
        <p:txBody>
          <a:bodyPr>
            <a:normAutofit fontScale="77500" lnSpcReduction="20000"/>
          </a:bodyPr>
          <a:lstStyle/>
          <a:p>
            <a:pPr marL="0" indent="0">
              <a:buNone/>
            </a:pPr>
            <a:r>
              <a:rPr lang="en-GB" u="sng" dirty="0">
                <a:latin typeface="Georgia" panose="02040502050405020303" pitchFamily="18" charset="0"/>
              </a:rPr>
              <a:t>Playbooks can contain multiple plays. You may have a playbook that targets first the web servers, and then the database </a:t>
            </a:r>
            <a:r>
              <a:rPr lang="en-GB" u="sng" dirty="0" smtClean="0">
                <a:latin typeface="Georgia" panose="02040502050405020303" pitchFamily="18" charset="0"/>
              </a:rPr>
              <a:t>servers</a:t>
            </a:r>
            <a:endParaRPr lang="en-GB" dirty="0">
              <a:latin typeface="Georgia" panose="02040502050405020303" pitchFamily="18" charset="0"/>
            </a:endParaRPr>
          </a:p>
          <a:p>
            <a:pPr marL="0" indent="0">
              <a:buNone/>
            </a:pPr>
            <a:r>
              <a:rPr lang="en-GB" dirty="0" smtClean="0">
                <a:latin typeface="Georgia" panose="02040502050405020303" pitchFamily="18" charset="0"/>
              </a:rPr>
              <a:t>---</a:t>
            </a:r>
            <a:endParaRPr lang="en-GB" dirty="0">
              <a:latin typeface="Georgia" panose="02040502050405020303" pitchFamily="18" charset="0"/>
            </a:endParaRPr>
          </a:p>
          <a:p>
            <a:pPr marL="0" indent="0">
              <a:buNone/>
            </a:pPr>
            <a:r>
              <a:rPr lang="en-GB" dirty="0">
                <a:latin typeface="Georgia" panose="02040502050405020303" pitchFamily="18" charset="0"/>
              </a:rPr>
              <a:t>- hosts: webservers</a:t>
            </a:r>
          </a:p>
          <a:p>
            <a:pPr marL="0" indent="0">
              <a:buNone/>
            </a:pPr>
            <a:r>
              <a:rPr lang="en-GB" dirty="0">
                <a:latin typeface="Georgia" panose="02040502050405020303" pitchFamily="18" charset="0"/>
              </a:rPr>
              <a:t>  remote_user: root</a:t>
            </a:r>
          </a:p>
          <a:p>
            <a:pPr marL="0" indent="0">
              <a:buNone/>
            </a:pPr>
            <a:endParaRPr lang="en-GB" dirty="0">
              <a:latin typeface="Georgia" panose="02040502050405020303" pitchFamily="18" charset="0"/>
            </a:endParaRPr>
          </a:p>
          <a:p>
            <a:pPr marL="0" indent="0">
              <a:buNone/>
            </a:pPr>
            <a:r>
              <a:rPr lang="en-GB" dirty="0">
                <a:latin typeface="Georgia" panose="02040502050405020303" pitchFamily="18" charset="0"/>
              </a:rPr>
              <a:t>  tasks:</a:t>
            </a:r>
          </a:p>
          <a:p>
            <a:pPr marL="0" indent="0">
              <a:buNone/>
            </a:pPr>
            <a:r>
              <a:rPr lang="en-GB" dirty="0">
                <a:latin typeface="Georgia" panose="02040502050405020303" pitchFamily="18" charset="0"/>
              </a:rPr>
              <a:t>  - name: ensure apache is at the latest version</a:t>
            </a:r>
          </a:p>
          <a:p>
            <a:pPr marL="0" indent="0">
              <a:buNone/>
            </a:pPr>
            <a:r>
              <a:rPr lang="en-GB" dirty="0">
                <a:latin typeface="Georgia" panose="02040502050405020303" pitchFamily="18" charset="0"/>
              </a:rPr>
              <a:t>    yum: name=</a:t>
            </a:r>
            <a:r>
              <a:rPr lang="en-GB" dirty="0" err="1">
                <a:latin typeface="Georgia" panose="02040502050405020303" pitchFamily="18" charset="0"/>
              </a:rPr>
              <a:t>httpd</a:t>
            </a:r>
            <a:r>
              <a:rPr lang="en-GB" dirty="0">
                <a:latin typeface="Georgia" panose="02040502050405020303" pitchFamily="18" charset="0"/>
              </a:rPr>
              <a:t> state=latest</a:t>
            </a:r>
          </a:p>
          <a:p>
            <a:pPr marL="0" indent="0">
              <a:buNone/>
            </a:pPr>
            <a:r>
              <a:rPr lang="en-GB" dirty="0">
                <a:latin typeface="Georgia" panose="02040502050405020303" pitchFamily="18" charset="0"/>
              </a:rPr>
              <a:t>  - name: write the apache </a:t>
            </a:r>
            <a:r>
              <a:rPr lang="en-GB" dirty="0" err="1">
                <a:latin typeface="Georgia" panose="02040502050405020303" pitchFamily="18" charset="0"/>
              </a:rPr>
              <a:t>config</a:t>
            </a:r>
            <a:r>
              <a:rPr lang="en-GB" dirty="0">
                <a:latin typeface="Georgia" panose="02040502050405020303" pitchFamily="18" charset="0"/>
              </a:rPr>
              <a:t> file</a:t>
            </a:r>
          </a:p>
          <a:p>
            <a:pPr marL="0" indent="0">
              <a:buNone/>
            </a:pPr>
            <a:r>
              <a:rPr lang="en-GB" dirty="0">
                <a:latin typeface="Georgia" panose="02040502050405020303" pitchFamily="18" charset="0"/>
              </a:rPr>
              <a:t>    template: </a:t>
            </a:r>
            <a:r>
              <a:rPr lang="en-GB" dirty="0" err="1">
                <a:latin typeface="Georgia" panose="02040502050405020303" pitchFamily="18" charset="0"/>
              </a:rPr>
              <a:t>src</a:t>
            </a:r>
            <a:r>
              <a:rPr lang="en-GB" dirty="0">
                <a:latin typeface="Georgia" panose="02040502050405020303" pitchFamily="18" charset="0"/>
              </a:rPr>
              <a:t>=/</a:t>
            </a:r>
            <a:r>
              <a:rPr lang="en-GB" dirty="0" err="1">
                <a:latin typeface="Georgia" panose="02040502050405020303" pitchFamily="18" charset="0"/>
              </a:rPr>
              <a:t>srv</a:t>
            </a:r>
            <a:r>
              <a:rPr lang="en-GB" dirty="0">
                <a:latin typeface="Georgia" panose="02040502050405020303" pitchFamily="18" charset="0"/>
              </a:rPr>
              <a:t>/httpd.j2 </a:t>
            </a:r>
            <a:r>
              <a:rPr lang="en-GB" dirty="0" err="1">
                <a:latin typeface="Georgia" panose="02040502050405020303" pitchFamily="18" charset="0"/>
              </a:rPr>
              <a:t>dest</a:t>
            </a:r>
            <a:r>
              <a:rPr lang="en-GB" dirty="0">
                <a:latin typeface="Georgia" panose="02040502050405020303" pitchFamily="18" charset="0"/>
              </a:rPr>
              <a:t>=/etc/</a:t>
            </a:r>
            <a:r>
              <a:rPr lang="en-GB" dirty="0" err="1">
                <a:latin typeface="Georgia" panose="02040502050405020303" pitchFamily="18" charset="0"/>
              </a:rPr>
              <a:t>httpd.conf</a:t>
            </a:r>
            <a:endParaRPr lang="en-GB" dirty="0">
              <a:latin typeface="Georgia" panose="02040502050405020303" pitchFamily="18" charset="0"/>
            </a:endParaRPr>
          </a:p>
          <a:p>
            <a:pPr marL="0" indent="0">
              <a:buNone/>
            </a:pPr>
            <a:endParaRPr lang="en-GB" dirty="0">
              <a:latin typeface="Georgia" panose="02040502050405020303" pitchFamily="18" charset="0"/>
            </a:endParaRPr>
          </a:p>
          <a:p>
            <a:pPr marL="0" indent="0">
              <a:buNone/>
            </a:pPr>
            <a:r>
              <a:rPr lang="en-GB" dirty="0">
                <a:latin typeface="Georgia" panose="02040502050405020303" pitchFamily="18" charset="0"/>
              </a:rPr>
              <a:t>- hosts: databases</a:t>
            </a:r>
          </a:p>
          <a:p>
            <a:pPr marL="0" indent="0">
              <a:buNone/>
            </a:pPr>
            <a:r>
              <a:rPr lang="en-GB" dirty="0">
                <a:latin typeface="Georgia" panose="02040502050405020303" pitchFamily="18" charset="0"/>
              </a:rPr>
              <a:t>  remote_user: root</a:t>
            </a:r>
          </a:p>
          <a:p>
            <a:pPr marL="0" indent="0">
              <a:buNone/>
            </a:pPr>
            <a:endParaRPr lang="en-GB" dirty="0">
              <a:latin typeface="Georgia" panose="02040502050405020303" pitchFamily="18" charset="0"/>
            </a:endParaRPr>
          </a:p>
          <a:p>
            <a:pPr marL="0" indent="0">
              <a:buNone/>
            </a:pPr>
            <a:r>
              <a:rPr lang="en-GB" dirty="0">
                <a:latin typeface="Georgia" panose="02040502050405020303" pitchFamily="18" charset="0"/>
              </a:rPr>
              <a:t>  tasks:</a:t>
            </a:r>
          </a:p>
          <a:p>
            <a:pPr marL="0" indent="0">
              <a:buNone/>
            </a:pPr>
            <a:r>
              <a:rPr lang="en-GB" dirty="0">
                <a:latin typeface="Georgia" panose="02040502050405020303" pitchFamily="18" charset="0"/>
              </a:rPr>
              <a:t>  - name: ensure </a:t>
            </a:r>
            <a:r>
              <a:rPr lang="en-GB" dirty="0" err="1">
                <a:latin typeface="Georgia" panose="02040502050405020303" pitchFamily="18" charset="0"/>
              </a:rPr>
              <a:t>postgresql</a:t>
            </a:r>
            <a:r>
              <a:rPr lang="en-GB" dirty="0">
                <a:latin typeface="Georgia" panose="02040502050405020303" pitchFamily="18" charset="0"/>
              </a:rPr>
              <a:t> is at the latest version</a:t>
            </a:r>
          </a:p>
          <a:p>
            <a:pPr marL="0" indent="0">
              <a:buNone/>
            </a:pPr>
            <a:r>
              <a:rPr lang="en-GB" dirty="0">
                <a:latin typeface="Georgia" panose="02040502050405020303" pitchFamily="18" charset="0"/>
              </a:rPr>
              <a:t>    yum: name=</a:t>
            </a:r>
            <a:r>
              <a:rPr lang="en-GB" dirty="0" err="1">
                <a:latin typeface="Georgia" panose="02040502050405020303" pitchFamily="18" charset="0"/>
              </a:rPr>
              <a:t>postgresql</a:t>
            </a:r>
            <a:r>
              <a:rPr lang="en-GB" dirty="0">
                <a:latin typeface="Georgia" panose="02040502050405020303" pitchFamily="18" charset="0"/>
              </a:rPr>
              <a:t> state=latest</a:t>
            </a:r>
          </a:p>
          <a:p>
            <a:pPr marL="0" indent="0">
              <a:buNone/>
            </a:pPr>
            <a:r>
              <a:rPr lang="en-GB" dirty="0">
                <a:latin typeface="Georgia" panose="02040502050405020303" pitchFamily="18" charset="0"/>
              </a:rPr>
              <a:t>  - name: ensure that </a:t>
            </a:r>
            <a:r>
              <a:rPr lang="en-GB" dirty="0" err="1">
                <a:latin typeface="Georgia" panose="02040502050405020303" pitchFamily="18" charset="0"/>
              </a:rPr>
              <a:t>postgresql</a:t>
            </a:r>
            <a:r>
              <a:rPr lang="en-GB" dirty="0">
                <a:latin typeface="Georgia" panose="02040502050405020303" pitchFamily="18" charset="0"/>
              </a:rPr>
              <a:t> is started</a:t>
            </a:r>
          </a:p>
          <a:p>
            <a:pPr marL="0" indent="0">
              <a:buNone/>
            </a:pPr>
            <a:r>
              <a:rPr lang="en-GB" dirty="0">
                <a:latin typeface="Georgia" panose="02040502050405020303" pitchFamily="18" charset="0"/>
              </a:rPr>
              <a:t>    service: name=</a:t>
            </a:r>
            <a:r>
              <a:rPr lang="en-GB" dirty="0" err="1">
                <a:latin typeface="Georgia" panose="02040502050405020303" pitchFamily="18" charset="0"/>
              </a:rPr>
              <a:t>postgresql</a:t>
            </a:r>
            <a:r>
              <a:rPr lang="en-GB" dirty="0">
                <a:latin typeface="Georgia" panose="02040502050405020303" pitchFamily="18" charset="0"/>
              </a:rPr>
              <a:t> state=started</a:t>
            </a:r>
          </a:p>
        </p:txBody>
      </p:sp>
    </p:spTree>
    <p:extLst>
      <p:ext uri="{BB962C8B-B14F-4D97-AF65-F5344CB8AC3E}">
        <p14:creationId xmlns:p14="http://schemas.microsoft.com/office/powerpoint/2010/main" val="75694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856984" cy="6480720"/>
          </a:xfrm>
        </p:spPr>
        <p:txBody>
          <a:bodyPr>
            <a:normAutofit fontScale="55000" lnSpcReduction="20000"/>
          </a:bodyPr>
          <a:lstStyle/>
          <a:p>
            <a:pPr marL="0" indent="0">
              <a:buNone/>
            </a:pPr>
            <a:r>
              <a:rPr lang="en-GB" b="1" u="sng" dirty="0" smtClean="0">
                <a:latin typeface="Georgia" panose="02040502050405020303" pitchFamily="18" charset="0"/>
              </a:rPr>
              <a:t>Variables In Ansible :- </a:t>
            </a:r>
          </a:p>
          <a:p>
            <a:pPr marL="0" indent="0">
              <a:buNone/>
            </a:pPr>
            <a:endParaRPr lang="en-GB" b="1" u="sng" dirty="0" smtClean="0">
              <a:latin typeface="Georgia" panose="02040502050405020303" pitchFamily="18" charset="0"/>
            </a:endParaRPr>
          </a:p>
          <a:p>
            <a:r>
              <a:rPr lang="en-GB" u="sng" dirty="0" smtClean="0">
                <a:latin typeface="Georgia" panose="02040502050405020303" pitchFamily="18" charset="0"/>
              </a:rPr>
              <a:t>While </a:t>
            </a:r>
            <a:r>
              <a:rPr lang="en-GB" u="sng" dirty="0">
                <a:latin typeface="Georgia" panose="02040502050405020303" pitchFamily="18" charset="0"/>
              </a:rPr>
              <a:t>automation exists to make it easier to make things repeatable, all of your systems are likely not exactly alike</a:t>
            </a:r>
            <a:r>
              <a:rPr lang="en-GB" u="sng" dirty="0" smtClean="0">
                <a:latin typeface="Georgia" panose="02040502050405020303" pitchFamily="18" charset="0"/>
              </a:rPr>
              <a:t>.</a:t>
            </a:r>
          </a:p>
          <a:p>
            <a:pPr marL="0" indent="0">
              <a:buNone/>
            </a:pPr>
            <a:endParaRPr lang="en-GB" dirty="0">
              <a:latin typeface="Georgia" panose="02040502050405020303" pitchFamily="18" charset="0"/>
            </a:endParaRPr>
          </a:p>
          <a:p>
            <a:r>
              <a:rPr lang="en-GB" dirty="0">
                <a:latin typeface="Georgia" panose="02040502050405020303" pitchFamily="18" charset="0"/>
              </a:rPr>
              <a:t>On some systems you may want to set some behavior or configuration that is slightly different from others</a:t>
            </a:r>
            <a:r>
              <a:rPr lang="en-GB" dirty="0" smtClean="0">
                <a:latin typeface="Georgia" panose="02040502050405020303" pitchFamily="18" charset="0"/>
              </a:rPr>
              <a:t>.</a:t>
            </a:r>
          </a:p>
          <a:p>
            <a:pPr marL="0" indent="0">
              <a:buNone/>
            </a:pPr>
            <a:endParaRPr lang="en-GB" dirty="0">
              <a:latin typeface="Georgia" panose="02040502050405020303" pitchFamily="18" charset="0"/>
            </a:endParaRPr>
          </a:p>
          <a:p>
            <a:r>
              <a:rPr lang="en-GB" dirty="0">
                <a:latin typeface="Georgia" panose="02040502050405020303" pitchFamily="18" charset="0"/>
              </a:rPr>
              <a:t>Also, some of the observed behavior or state of remote systems might need to influence how you configure those systems. (Such as you might need to find out the IP address of a system and even use it as a configuration value on another system</a:t>
            </a:r>
            <a:r>
              <a:rPr lang="en-GB" dirty="0" smtClean="0">
                <a:latin typeface="Georgia" panose="02040502050405020303" pitchFamily="18" charset="0"/>
              </a:rPr>
              <a:t>).</a:t>
            </a:r>
          </a:p>
          <a:p>
            <a:pPr marL="0" indent="0">
              <a:buNone/>
            </a:pPr>
            <a:endParaRPr lang="en-GB" dirty="0">
              <a:latin typeface="Georgia" panose="02040502050405020303" pitchFamily="18" charset="0"/>
            </a:endParaRPr>
          </a:p>
          <a:p>
            <a:r>
              <a:rPr lang="en-GB" dirty="0">
                <a:latin typeface="Georgia" panose="02040502050405020303" pitchFamily="18" charset="0"/>
              </a:rPr>
              <a:t>You might have some templates for configuration files that are mostly the same, but slightly different based on those variables</a:t>
            </a:r>
            <a:r>
              <a:rPr lang="en-GB" dirty="0" smtClean="0">
                <a:latin typeface="Georgia" panose="02040502050405020303" pitchFamily="18" charset="0"/>
              </a:rPr>
              <a:t>.</a:t>
            </a:r>
          </a:p>
          <a:p>
            <a:pPr marL="0" indent="0">
              <a:buNone/>
            </a:pPr>
            <a:endParaRPr lang="en-GB" dirty="0">
              <a:latin typeface="Georgia" panose="02040502050405020303" pitchFamily="18" charset="0"/>
            </a:endParaRPr>
          </a:p>
          <a:p>
            <a:r>
              <a:rPr lang="en-GB" u="sng" dirty="0">
                <a:latin typeface="Georgia" panose="02040502050405020303" pitchFamily="18" charset="0"/>
              </a:rPr>
              <a:t>Variables in Ansible are how we deal with differences between systems</a:t>
            </a:r>
            <a:r>
              <a:rPr lang="en-GB" dirty="0" smtClean="0">
                <a:latin typeface="Georgia" panose="02040502050405020303" pitchFamily="18" charset="0"/>
              </a:rPr>
              <a:t>.</a:t>
            </a:r>
          </a:p>
          <a:p>
            <a:pPr marL="0" indent="0">
              <a:buNone/>
            </a:pPr>
            <a:endParaRPr lang="en-GB" dirty="0">
              <a:latin typeface="Georgia" panose="02040502050405020303" pitchFamily="18" charset="0"/>
            </a:endParaRPr>
          </a:p>
          <a:p>
            <a:r>
              <a:rPr lang="en-GB" dirty="0">
                <a:latin typeface="Georgia" panose="02040502050405020303" pitchFamily="18" charset="0"/>
              </a:rPr>
              <a:t>To understand variables you’ll also want to dig into </a:t>
            </a:r>
            <a:r>
              <a:rPr lang="en-GB" dirty="0">
                <a:latin typeface="Georgia" panose="02040502050405020303" pitchFamily="18" charset="0"/>
                <a:hlinkClick r:id="rId2"/>
              </a:rPr>
              <a:t>Conditionals</a:t>
            </a:r>
            <a:r>
              <a:rPr lang="en-GB" dirty="0">
                <a:latin typeface="Georgia" panose="02040502050405020303" pitchFamily="18" charset="0"/>
              </a:rPr>
              <a:t> and </a:t>
            </a:r>
            <a:r>
              <a:rPr lang="en-GB" dirty="0">
                <a:latin typeface="Georgia" panose="02040502050405020303" pitchFamily="18" charset="0"/>
                <a:hlinkClick r:id="rId3"/>
              </a:rPr>
              <a:t>Loops</a:t>
            </a:r>
            <a:r>
              <a:rPr lang="en-GB" dirty="0">
                <a:latin typeface="Georgia" panose="02040502050405020303" pitchFamily="18" charset="0"/>
              </a:rPr>
              <a:t>. </a:t>
            </a:r>
            <a:endParaRPr lang="en-GB" dirty="0" smtClean="0">
              <a:latin typeface="Georgia" panose="02040502050405020303" pitchFamily="18" charset="0"/>
            </a:endParaRPr>
          </a:p>
          <a:p>
            <a:endParaRPr lang="en-GB" dirty="0" smtClean="0">
              <a:latin typeface="Georgia" panose="02040502050405020303" pitchFamily="18" charset="0"/>
            </a:endParaRPr>
          </a:p>
          <a:p>
            <a:r>
              <a:rPr lang="en-GB" u="sng" dirty="0" smtClean="0">
                <a:latin typeface="Georgia" panose="02040502050405020303" pitchFamily="18" charset="0"/>
              </a:rPr>
              <a:t>Useful </a:t>
            </a:r>
            <a:r>
              <a:rPr lang="en-GB" u="sng" dirty="0">
                <a:latin typeface="Georgia" panose="02040502050405020303" pitchFamily="18" charset="0"/>
              </a:rPr>
              <a:t>things like the </a:t>
            </a:r>
            <a:r>
              <a:rPr lang="en-GB" b="1" u="sng" dirty="0">
                <a:latin typeface="Georgia" panose="02040502050405020303" pitchFamily="18" charset="0"/>
              </a:rPr>
              <a:t>group_by</a:t>
            </a:r>
            <a:r>
              <a:rPr lang="en-GB" u="sng" dirty="0">
                <a:latin typeface="Georgia" panose="02040502050405020303" pitchFamily="18" charset="0"/>
              </a:rPr>
              <a:t> module and the when conditional can also be used with variables, and to help manage differences between systems</a:t>
            </a:r>
            <a:r>
              <a:rPr lang="en-GB" u="sng" dirty="0" smtClean="0">
                <a:latin typeface="Georgia" panose="02040502050405020303" pitchFamily="18" charset="0"/>
              </a:rPr>
              <a:t>.</a:t>
            </a:r>
          </a:p>
          <a:p>
            <a:pPr marL="0" indent="0">
              <a:buNone/>
            </a:pPr>
            <a:endParaRPr lang="en-GB" u="sng" dirty="0">
              <a:latin typeface="Georgia" panose="02040502050405020303" pitchFamily="18" charset="0"/>
            </a:endParaRPr>
          </a:p>
          <a:p>
            <a:r>
              <a:rPr lang="en-GB" dirty="0">
                <a:latin typeface="Georgia" panose="02040502050405020303" pitchFamily="18" charset="0"/>
              </a:rPr>
              <a:t>It’s highly recommended that you consult the </a:t>
            </a:r>
            <a:r>
              <a:rPr lang="en-GB" dirty="0" smtClean="0">
                <a:latin typeface="Georgia" panose="02040502050405020303" pitchFamily="18" charset="0"/>
              </a:rPr>
              <a:t>Ansible-examples </a:t>
            </a:r>
            <a:r>
              <a:rPr lang="en-GB" dirty="0">
                <a:latin typeface="Georgia" panose="02040502050405020303" pitchFamily="18" charset="0"/>
              </a:rPr>
              <a:t>github repository to see a lot of examples of variables put to use</a:t>
            </a:r>
            <a:r>
              <a:rPr lang="en-GB" dirty="0" smtClean="0">
                <a:latin typeface="Georgia" panose="02040502050405020303" pitchFamily="18" charset="0"/>
              </a:rPr>
              <a:t>.</a:t>
            </a:r>
          </a:p>
          <a:p>
            <a:pPr marL="0" indent="0">
              <a:buNone/>
            </a:pPr>
            <a:endParaRPr lang="en-GB" dirty="0">
              <a:latin typeface="Georgia" panose="02040502050405020303" pitchFamily="18" charset="0"/>
            </a:endParaRPr>
          </a:p>
          <a:p>
            <a:r>
              <a:rPr lang="en-GB" dirty="0">
                <a:latin typeface="Georgia" panose="02040502050405020303" pitchFamily="18" charset="0"/>
              </a:rPr>
              <a:t>For best practices advice, refer </a:t>
            </a:r>
            <a:r>
              <a:rPr lang="en-GB" dirty="0">
                <a:latin typeface="Georgia" panose="02040502050405020303" pitchFamily="18" charset="0"/>
              </a:rPr>
              <a:t>to </a:t>
            </a:r>
            <a:endParaRPr lang="en-GB" dirty="0" smtClean="0">
              <a:latin typeface="Georgia" panose="02040502050405020303" pitchFamily="18" charset="0"/>
            </a:endParaRPr>
          </a:p>
          <a:p>
            <a:pPr marL="0" indent="0">
              <a:buNone/>
            </a:pPr>
            <a:r>
              <a:rPr lang="en-GB" u="sng" dirty="0" smtClean="0">
                <a:latin typeface="Georgia" panose="02040502050405020303" pitchFamily="18" charset="0"/>
              </a:rPr>
              <a:t>http</a:t>
            </a:r>
            <a:r>
              <a:rPr lang="en-GB" u="sng" dirty="0">
                <a:latin typeface="Georgia" panose="02040502050405020303" pitchFamily="18" charset="0"/>
              </a:rPr>
              <a:t>://docs.ansible.com/ansible/playbooks_best_practices.html#best-practices-for-variables-and-vaults</a:t>
            </a:r>
            <a:r>
              <a:rPr lang="en-GB" u="sng" dirty="0">
                <a:latin typeface="Georgia" panose="02040502050405020303" pitchFamily="18" charset="0"/>
              </a:rPr>
              <a:t> </a:t>
            </a:r>
            <a:endParaRPr lang="en-GB" u="sng" dirty="0" smtClean="0">
              <a:latin typeface="Georgia" panose="02040502050405020303" pitchFamily="18" charset="0"/>
            </a:endParaRPr>
          </a:p>
          <a:p>
            <a:endParaRPr lang="en-GB" dirty="0" smtClean="0">
              <a:latin typeface="Georgia" panose="02040502050405020303" pitchFamily="18" charset="0"/>
            </a:endParaRPr>
          </a:p>
          <a:p>
            <a:endParaRPr lang="en-GB" dirty="0">
              <a:latin typeface="Georgia" panose="02040502050405020303" pitchFamily="18" charset="0"/>
            </a:endParaRPr>
          </a:p>
          <a:p>
            <a:endParaRPr lang="en-GB" dirty="0"/>
          </a:p>
        </p:txBody>
      </p:sp>
    </p:spTree>
    <p:extLst>
      <p:ext uri="{BB962C8B-B14F-4D97-AF65-F5344CB8AC3E}">
        <p14:creationId xmlns:p14="http://schemas.microsoft.com/office/powerpoint/2010/main" val="1988374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507288" cy="6408712"/>
          </a:xfrm>
        </p:spPr>
        <p:txBody>
          <a:bodyPr>
            <a:normAutofit lnSpcReduction="10000"/>
          </a:bodyPr>
          <a:lstStyle/>
          <a:p>
            <a:pPr marL="0" indent="0">
              <a:buNone/>
            </a:pPr>
            <a:r>
              <a:rPr lang="en-GB" b="1" dirty="0">
                <a:latin typeface="Georgia" panose="02040502050405020303" pitchFamily="18" charset="0"/>
                <a:hlinkClick r:id="rId2"/>
              </a:rPr>
              <a:t>What Makes A Valid Variable Name</a:t>
            </a:r>
            <a:endParaRPr lang="en-GB" b="1" dirty="0">
              <a:latin typeface="Georgia" panose="02040502050405020303" pitchFamily="18" charset="0"/>
            </a:endParaRPr>
          </a:p>
          <a:p>
            <a:r>
              <a:rPr lang="en-GB" dirty="0">
                <a:latin typeface="Georgia" panose="02040502050405020303" pitchFamily="18" charset="0"/>
              </a:rPr>
              <a:t>Before we start using variables it’s important to know what are valid variable names.</a:t>
            </a:r>
          </a:p>
          <a:p>
            <a:r>
              <a:rPr lang="en-GB" dirty="0">
                <a:latin typeface="Georgia" panose="02040502050405020303" pitchFamily="18" charset="0"/>
              </a:rPr>
              <a:t>Variable names should be letters, numbers, and underscores. Variables should always start with a letter.</a:t>
            </a:r>
          </a:p>
          <a:p>
            <a:r>
              <a:rPr lang="en-GB" u="sng" dirty="0">
                <a:latin typeface="Georgia" panose="02040502050405020303" pitchFamily="18" charset="0"/>
              </a:rPr>
              <a:t>foo_port is a great variable. </a:t>
            </a:r>
            <a:r>
              <a:rPr lang="en-GB" u="sng" dirty="0">
                <a:latin typeface="Georgia" panose="02040502050405020303" pitchFamily="18" charset="0"/>
              </a:rPr>
              <a:t>foo5 is fine too</a:t>
            </a:r>
            <a:r>
              <a:rPr lang="en-GB" dirty="0">
                <a:latin typeface="Georgia" panose="02040502050405020303" pitchFamily="18" charset="0"/>
              </a:rPr>
              <a:t>.</a:t>
            </a:r>
          </a:p>
          <a:p>
            <a:r>
              <a:rPr lang="en-GB" u="sng" dirty="0">
                <a:latin typeface="Georgia" panose="02040502050405020303" pitchFamily="18" charset="0"/>
              </a:rPr>
              <a:t>foo-port, foo port, foo.port and 12 are not valid variable names</a:t>
            </a:r>
            <a:r>
              <a:rPr lang="en-GB" dirty="0">
                <a:latin typeface="Georgia" panose="02040502050405020303" pitchFamily="18" charset="0"/>
              </a:rPr>
              <a:t>.</a:t>
            </a:r>
          </a:p>
          <a:p>
            <a:r>
              <a:rPr lang="en-GB" dirty="0">
                <a:latin typeface="Georgia" panose="02040502050405020303" pitchFamily="18" charset="0"/>
              </a:rPr>
              <a:t>YAML also supports dictionaries which map keys to values. For instance</a:t>
            </a:r>
            <a:r>
              <a:rPr lang="en-GB" dirty="0">
                <a:latin typeface="Georgia" panose="02040502050405020303" pitchFamily="18" charset="0"/>
              </a:rPr>
              <a:t>:</a:t>
            </a:r>
          </a:p>
          <a:p>
            <a:r>
              <a:rPr lang="en-GB" dirty="0">
                <a:latin typeface="Georgia" panose="02040502050405020303" pitchFamily="18" charset="0"/>
              </a:rPr>
              <a:t>foo: </a:t>
            </a:r>
            <a:r>
              <a:rPr lang="en-GB" dirty="0" smtClean="0">
                <a:latin typeface="Georgia" panose="02040502050405020303" pitchFamily="18" charset="0"/>
              </a:rPr>
              <a:t>field1</a:t>
            </a:r>
            <a:r>
              <a:rPr lang="en-GB" dirty="0">
                <a:latin typeface="Georgia" panose="02040502050405020303" pitchFamily="18" charset="0"/>
              </a:rPr>
              <a:t>: one field2: </a:t>
            </a:r>
            <a:r>
              <a:rPr lang="en-GB" dirty="0">
                <a:latin typeface="Georgia" panose="02040502050405020303" pitchFamily="18" charset="0"/>
              </a:rPr>
              <a:t>two</a:t>
            </a:r>
          </a:p>
          <a:p>
            <a:r>
              <a:rPr lang="en-GB" dirty="0">
                <a:latin typeface="Georgia" panose="02040502050405020303" pitchFamily="18" charset="0"/>
              </a:rPr>
              <a:t>You can then reference a specific field in the dictionary using either bracket notation or dot notation</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foo</a:t>
            </a:r>
            <a:r>
              <a:rPr lang="en-GB" dirty="0">
                <a:latin typeface="Georgia" panose="02040502050405020303" pitchFamily="18" charset="0"/>
              </a:rPr>
              <a:t>['field1'] foo.field1</a:t>
            </a:r>
            <a:endParaRPr lang="en-GB" dirty="0">
              <a:latin typeface="Georgia" panose="02040502050405020303" pitchFamily="18" charset="0"/>
            </a:endParaRPr>
          </a:p>
          <a:p>
            <a:endParaRPr lang="en-GB" dirty="0"/>
          </a:p>
        </p:txBody>
      </p:sp>
    </p:spTree>
    <p:extLst>
      <p:ext uri="{BB962C8B-B14F-4D97-AF65-F5344CB8AC3E}">
        <p14:creationId xmlns:p14="http://schemas.microsoft.com/office/powerpoint/2010/main" val="267179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179512" y="188640"/>
            <a:ext cx="4468688" cy="5945460"/>
          </a:xfrm>
        </p:spPr>
        <p:txBody>
          <a:bodyPr>
            <a:normAutofit fontScale="40000" lnSpcReduction="20000"/>
          </a:bodyPr>
          <a:lstStyle/>
          <a:p>
            <a:pPr marL="0" indent="0">
              <a:buNone/>
            </a:pPr>
            <a:r>
              <a:rPr lang="en-GB" sz="2900" b="1" u="sng" dirty="0" smtClean="0">
                <a:latin typeface="Georgia" panose="02040502050405020303" pitchFamily="18" charset="0"/>
              </a:rPr>
              <a:t>Blocks </a:t>
            </a:r>
            <a:endParaRPr lang="en-GB" sz="2900" b="1" u="sng" dirty="0">
              <a:latin typeface="Georgia" panose="02040502050405020303" pitchFamily="18" charset="0"/>
            </a:endParaRPr>
          </a:p>
          <a:p>
            <a:r>
              <a:rPr lang="en-GB" sz="2900" dirty="0">
                <a:latin typeface="Georgia" panose="02040502050405020303" pitchFamily="18" charset="0"/>
              </a:rPr>
              <a:t>In 2.0 we added a block feature to allow for logical grouping of tasks and even in play error handling. </a:t>
            </a:r>
            <a:endParaRPr lang="en-GB" sz="2900" dirty="0" smtClean="0">
              <a:latin typeface="Georgia" panose="02040502050405020303" pitchFamily="18" charset="0"/>
            </a:endParaRPr>
          </a:p>
          <a:p>
            <a:pPr marL="0" indent="0">
              <a:buNone/>
            </a:pPr>
            <a:endParaRPr lang="en-GB" sz="2900" dirty="0" smtClean="0">
              <a:latin typeface="Georgia" panose="02040502050405020303" pitchFamily="18" charset="0"/>
            </a:endParaRPr>
          </a:p>
          <a:p>
            <a:r>
              <a:rPr lang="en-GB" sz="2900" dirty="0" smtClean="0">
                <a:latin typeface="Georgia" panose="02040502050405020303" pitchFamily="18" charset="0"/>
              </a:rPr>
              <a:t>Most </a:t>
            </a:r>
            <a:r>
              <a:rPr lang="en-GB" sz="2900" dirty="0">
                <a:latin typeface="Georgia" panose="02040502050405020303" pitchFamily="18" charset="0"/>
              </a:rPr>
              <a:t>of what you can apply to a single task can be applied at the block level, which also makes it much easier to set data or directives common to the tasks. </a:t>
            </a:r>
            <a:endParaRPr lang="en-GB" sz="2900" dirty="0" smtClean="0">
              <a:latin typeface="Georgia" panose="02040502050405020303" pitchFamily="18" charset="0"/>
            </a:endParaRPr>
          </a:p>
          <a:p>
            <a:endParaRPr lang="en-GB" sz="2900" dirty="0" smtClean="0">
              <a:latin typeface="Georgia" panose="02040502050405020303" pitchFamily="18" charset="0"/>
            </a:endParaRPr>
          </a:p>
          <a:p>
            <a:r>
              <a:rPr lang="en-GB" sz="2900" dirty="0" smtClean="0">
                <a:latin typeface="Georgia" panose="02040502050405020303" pitchFamily="18" charset="0"/>
              </a:rPr>
              <a:t>This </a:t>
            </a:r>
            <a:r>
              <a:rPr lang="en-GB" sz="2900" dirty="0">
                <a:latin typeface="Georgia" panose="02040502050405020303" pitchFamily="18" charset="0"/>
              </a:rPr>
              <a:t>does not mean the directive affects the block itself, but is inherited by the tasks enclosed by a block. i.e. a </a:t>
            </a:r>
            <a:r>
              <a:rPr lang="en-GB" sz="2900" i="1" dirty="0">
                <a:latin typeface="Georgia" panose="02040502050405020303" pitchFamily="18" charset="0"/>
              </a:rPr>
              <a:t>when</a:t>
            </a:r>
            <a:r>
              <a:rPr lang="en-GB" sz="2900" dirty="0">
                <a:latin typeface="Georgia" panose="02040502050405020303" pitchFamily="18" charset="0"/>
              </a:rPr>
              <a:t> will be applied to the tasks, not the block itself</a:t>
            </a:r>
            <a:r>
              <a:rPr lang="en-GB" sz="2900" dirty="0" smtClean="0">
                <a:latin typeface="Georgia" panose="02040502050405020303" pitchFamily="18" charset="0"/>
              </a:rPr>
              <a:t>.</a:t>
            </a:r>
          </a:p>
          <a:p>
            <a:pPr marL="0" indent="0">
              <a:buNone/>
            </a:pPr>
            <a:r>
              <a:rPr lang="en-GB" sz="2900" dirty="0">
                <a:latin typeface="Georgia" panose="02040502050405020303" pitchFamily="18" charset="0"/>
              </a:rPr>
              <a:t> </a:t>
            </a:r>
            <a:endParaRPr lang="en-GB" sz="2900" dirty="0" smtClean="0">
              <a:latin typeface="Georgia" panose="02040502050405020303" pitchFamily="18" charset="0"/>
            </a:endParaRPr>
          </a:p>
          <a:p>
            <a:pPr marL="0" indent="0">
              <a:buNone/>
            </a:pPr>
            <a:endParaRPr lang="en-GB" sz="2900" dirty="0">
              <a:latin typeface="Georgia" panose="02040502050405020303" pitchFamily="18" charset="0"/>
            </a:endParaRPr>
          </a:p>
          <a:p>
            <a:pPr marL="0" indent="0">
              <a:buNone/>
            </a:pPr>
            <a:r>
              <a:rPr lang="en-GB" sz="3500" u="sng" dirty="0">
                <a:latin typeface="Georgia" panose="02040502050405020303" pitchFamily="18" charset="0"/>
              </a:rPr>
              <a:t>Block </a:t>
            </a:r>
            <a:r>
              <a:rPr lang="en-GB" sz="3500" u="sng" dirty="0">
                <a:latin typeface="Georgia" panose="02040502050405020303" pitchFamily="18" charset="0"/>
              </a:rPr>
              <a:t>error handling </a:t>
            </a:r>
            <a:r>
              <a:rPr lang="en-GB" sz="3500" u="sng" dirty="0">
                <a:latin typeface="Georgia" panose="02040502050405020303" pitchFamily="18" charset="0"/>
              </a:rPr>
              <a:t>example</a:t>
            </a:r>
          </a:p>
          <a:p>
            <a:pPr marL="0" indent="0">
              <a:buNone/>
            </a:pPr>
            <a:endParaRPr lang="en-GB" sz="2900" dirty="0" smtClean="0">
              <a:latin typeface="Georgia" panose="02040502050405020303" pitchFamily="18" charset="0"/>
            </a:endParaRPr>
          </a:p>
          <a:p>
            <a:pPr marL="0" indent="0">
              <a:buNone/>
            </a:pPr>
            <a:r>
              <a:rPr lang="en-GB" sz="2900" dirty="0" smtClean="0">
                <a:latin typeface="Georgia" panose="02040502050405020303" pitchFamily="18" charset="0"/>
              </a:rPr>
              <a:t> tasks:                                                                           </a:t>
            </a:r>
          </a:p>
          <a:p>
            <a:pPr marL="0" indent="0">
              <a:buNone/>
            </a:pPr>
            <a:r>
              <a:rPr lang="en-GB" sz="2900" dirty="0" smtClean="0">
                <a:latin typeface="Georgia" panose="02040502050405020303" pitchFamily="18" charset="0"/>
              </a:rPr>
              <a:t>  </a:t>
            </a:r>
            <a:r>
              <a:rPr lang="en-GB" sz="2900" dirty="0">
                <a:latin typeface="Georgia" panose="02040502050405020303" pitchFamily="18" charset="0"/>
              </a:rPr>
              <a:t>- block:</a:t>
            </a:r>
          </a:p>
          <a:p>
            <a:pPr marL="0" indent="0">
              <a:buNone/>
            </a:pPr>
            <a:r>
              <a:rPr lang="en-GB" sz="2900" dirty="0">
                <a:latin typeface="Georgia" panose="02040502050405020303" pitchFamily="18" charset="0"/>
              </a:rPr>
              <a:t>      - debug: </a:t>
            </a:r>
            <a:r>
              <a:rPr lang="en-GB" sz="2900" dirty="0" err="1">
                <a:latin typeface="Georgia" panose="02040502050405020303" pitchFamily="18" charset="0"/>
              </a:rPr>
              <a:t>msg</a:t>
            </a:r>
            <a:r>
              <a:rPr lang="en-GB" sz="2900" dirty="0">
                <a:latin typeface="Georgia" panose="02040502050405020303" pitchFamily="18" charset="0"/>
              </a:rPr>
              <a:t>='i execute normally'</a:t>
            </a:r>
          </a:p>
          <a:p>
            <a:pPr marL="0" indent="0">
              <a:buNone/>
            </a:pPr>
            <a:r>
              <a:rPr lang="en-GB" sz="2900" dirty="0">
                <a:latin typeface="Georgia" panose="02040502050405020303" pitchFamily="18" charset="0"/>
              </a:rPr>
              <a:t>      - command: /bin/false</a:t>
            </a:r>
          </a:p>
          <a:p>
            <a:pPr marL="0" indent="0">
              <a:buNone/>
            </a:pPr>
            <a:r>
              <a:rPr lang="en-GB" sz="2900" dirty="0">
                <a:latin typeface="Georgia" panose="02040502050405020303" pitchFamily="18" charset="0"/>
              </a:rPr>
              <a:t>      - debug: </a:t>
            </a:r>
            <a:r>
              <a:rPr lang="en-GB" sz="2900" dirty="0" err="1">
                <a:latin typeface="Georgia" panose="02040502050405020303" pitchFamily="18" charset="0"/>
              </a:rPr>
              <a:t>msg</a:t>
            </a:r>
            <a:r>
              <a:rPr lang="en-GB" sz="2900" dirty="0">
                <a:latin typeface="Georgia" panose="02040502050405020303" pitchFamily="18" charset="0"/>
              </a:rPr>
              <a:t>='i never execute, cause ERROR!'</a:t>
            </a:r>
          </a:p>
          <a:p>
            <a:pPr marL="0" indent="0">
              <a:buNone/>
            </a:pPr>
            <a:r>
              <a:rPr lang="en-GB" sz="2900" dirty="0">
                <a:latin typeface="Georgia" panose="02040502050405020303" pitchFamily="18" charset="0"/>
              </a:rPr>
              <a:t>    rescue:</a:t>
            </a:r>
          </a:p>
          <a:p>
            <a:pPr marL="0" indent="0">
              <a:buNone/>
            </a:pPr>
            <a:r>
              <a:rPr lang="en-GB" sz="2900" dirty="0">
                <a:latin typeface="Georgia" panose="02040502050405020303" pitchFamily="18" charset="0"/>
              </a:rPr>
              <a:t>      - debug: </a:t>
            </a:r>
            <a:r>
              <a:rPr lang="en-GB" sz="2900" dirty="0" err="1">
                <a:latin typeface="Georgia" panose="02040502050405020303" pitchFamily="18" charset="0"/>
              </a:rPr>
              <a:t>msg</a:t>
            </a:r>
            <a:r>
              <a:rPr lang="en-GB" sz="2900" dirty="0">
                <a:latin typeface="Georgia" panose="02040502050405020303" pitchFamily="18" charset="0"/>
              </a:rPr>
              <a:t>='I caught an error'</a:t>
            </a:r>
          </a:p>
          <a:p>
            <a:pPr marL="0" indent="0">
              <a:buNone/>
            </a:pPr>
            <a:r>
              <a:rPr lang="en-GB" sz="2900" dirty="0">
                <a:latin typeface="Georgia" panose="02040502050405020303" pitchFamily="18" charset="0"/>
              </a:rPr>
              <a:t>      - command: /bin/false</a:t>
            </a:r>
          </a:p>
          <a:p>
            <a:pPr marL="0" indent="0">
              <a:buNone/>
            </a:pPr>
            <a:r>
              <a:rPr lang="en-GB" sz="2900" dirty="0">
                <a:latin typeface="Georgia" panose="02040502050405020303" pitchFamily="18" charset="0"/>
              </a:rPr>
              <a:t>      - debug: </a:t>
            </a:r>
            <a:r>
              <a:rPr lang="en-GB" sz="2900" dirty="0" err="1">
                <a:latin typeface="Georgia" panose="02040502050405020303" pitchFamily="18" charset="0"/>
              </a:rPr>
              <a:t>msg</a:t>
            </a:r>
            <a:r>
              <a:rPr lang="en-GB" sz="2900" dirty="0">
                <a:latin typeface="Georgia" panose="02040502050405020303" pitchFamily="18" charset="0"/>
              </a:rPr>
              <a:t>='I also never execute :-('</a:t>
            </a:r>
          </a:p>
          <a:p>
            <a:pPr marL="0" indent="0">
              <a:buNone/>
            </a:pPr>
            <a:r>
              <a:rPr lang="en-GB" sz="2900" dirty="0">
                <a:latin typeface="Georgia" panose="02040502050405020303" pitchFamily="18" charset="0"/>
              </a:rPr>
              <a:t>    always:</a:t>
            </a:r>
          </a:p>
          <a:p>
            <a:pPr marL="0" indent="0">
              <a:buNone/>
            </a:pPr>
            <a:r>
              <a:rPr lang="en-GB" sz="2900" dirty="0">
                <a:latin typeface="Georgia" panose="02040502050405020303" pitchFamily="18" charset="0"/>
              </a:rPr>
              <a:t>      - debug: </a:t>
            </a:r>
            <a:r>
              <a:rPr lang="en-GB" sz="2900" dirty="0" err="1">
                <a:latin typeface="Georgia" panose="02040502050405020303" pitchFamily="18" charset="0"/>
              </a:rPr>
              <a:t>msg</a:t>
            </a:r>
            <a:r>
              <a:rPr lang="en-GB" sz="2900" dirty="0">
                <a:latin typeface="Georgia" panose="02040502050405020303" pitchFamily="18" charset="0"/>
              </a:rPr>
              <a:t>="this always </a:t>
            </a:r>
            <a:r>
              <a:rPr lang="en-GB" sz="2900" dirty="0" smtClean="0">
                <a:latin typeface="Georgia" panose="02040502050405020303" pitchFamily="18" charset="0"/>
              </a:rPr>
              <a:t>executes“</a:t>
            </a:r>
          </a:p>
          <a:p>
            <a:pPr marL="0" indent="0">
              <a:buNone/>
            </a:pPr>
            <a:r>
              <a:rPr lang="en-GB" sz="2900" dirty="0">
                <a:latin typeface="Georgia" panose="02040502050405020303" pitchFamily="18" charset="0"/>
              </a:rPr>
              <a:t> </a:t>
            </a:r>
          </a:p>
          <a:p>
            <a:pPr marL="0" indent="0">
              <a:buNone/>
            </a:pPr>
            <a:endParaRPr lang="en-GB" dirty="0">
              <a:latin typeface="Georgia" panose="02040502050405020303" pitchFamily="18" charset="0"/>
            </a:endParaRPr>
          </a:p>
        </p:txBody>
      </p:sp>
      <p:sp>
        <p:nvSpPr>
          <p:cNvPr id="7" name="Content Placeholder 6"/>
          <p:cNvSpPr>
            <a:spLocks noGrp="1"/>
          </p:cNvSpPr>
          <p:nvPr>
            <p:ph sz="half" idx="4"/>
          </p:nvPr>
        </p:nvSpPr>
        <p:spPr>
          <a:xfrm>
            <a:off x="5004048" y="188640"/>
            <a:ext cx="3682752" cy="5945460"/>
          </a:xfrm>
        </p:spPr>
        <p:txBody>
          <a:bodyPr>
            <a:normAutofit fontScale="85000" lnSpcReduction="20000"/>
          </a:bodyPr>
          <a:lstStyle/>
          <a:p>
            <a:pPr marL="0" indent="0">
              <a:buNone/>
            </a:pPr>
            <a:r>
              <a:rPr lang="en-GB" sz="2000" dirty="0"/>
              <a:t>In the example above, each of the 3 tasks will be executed after appending the </a:t>
            </a:r>
            <a:r>
              <a:rPr lang="en-GB" sz="2000" i="1" dirty="0"/>
              <a:t>when</a:t>
            </a:r>
            <a:r>
              <a:rPr lang="en-GB" sz="2000" dirty="0"/>
              <a:t> condition from the block and evaluating it in the task’s context. </a:t>
            </a:r>
            <a:endParaRPr lang="en-GB" sz="2000" dirty="0" smtClean="0"/>
          </a:p>
          <a:p>
            <a:pPr marL="0" indent="0">
              <a:buNone/>
            </a:pPr>
            <a:r>
              <a:rPr lang="en-GB" sz="2000" dirty="0" smtClean="0"/>
              <a:t>Also </a:t>
            </a:r>
            <a:r>
              <a:rPr lang="en-GB" sz="2000" dirty="0"/>
              <a:t>they inherit the privilege escalation directives enabling “become to root” for all the enclosed tasks</a:t>
            </a:r>
            <a:r>
              <a:rPr lang="en-GB" sz="2000" dirty="0" smtClean="0"/>
              <a:t>.</a:t>
            </a:r>
          </a:p>
          <a:p>
            <a:pPr marL="0" indent="0">
              <a:buNone/>
            </a:pPr>
            <a:endParaRPr lang="sv-SE" sz="2500" u="sng" dirty="0" smtClean="0">
              <a:latin typeface="Georgia" panose="02040502050405020303" pitchFamily="18" charset="0"/>
            </a:endParaRPr>
          </a:p>
          <a:p>
            <a:pPr marL="0" indent="0">
              <a:buNone/>
            </a:pPr>
            <a:r>
              <a:rPr lang="sv-SE" sz="1500" u="sng" dirty="0">
                <a:latin typeface="Georgia" panose="02040502050405020303" pitchFamily="18" charset="0"/>
              </a:rPr>
              <a:t>Block run handlers in error handling</a:t>
            </a:r>
          </a:p>
          <a:p>
            <a:pPr marL="0" indent="0">
              <a:buNone/>
            </a:pPr>
            <a:r>
              <a:rPr lang="en-GB" sz="2000" dirty="0"/>
              <a:t>tasks</a:t>
            </a:r>
            <a:r>
              <a:rPr lang="en-GB" sz="2000" dirty="0"/>
              <a:t>:</a:t>
            </a:r>
          </a:p>
          <a:p>
            <a:pPr marL="0" indent="0">
              <a:buNone/>
            </a:pPr>
            <a:r>
              <a:rPr lang="en-GB" sz="2000" dirty="0"/>
              <a:t>  - block:</a:t>
            </a:r>
          </a:p>
          <a:p>
            <a:pPr marL="0" indent="0">
              <a:buNone/>
            </a:pPr>
            <a:r>
              <a:rPr lang="en-GB" sz="2000" dirty="0"/>
              <a:t>      - debug: </a:t>
            </a:r>
            <a:r>
              <a:rPr lang="en-GB" sz="2000" dirty="0" err="1"/>
              <a:t>msg</a:t>
            </a:r>
            <a:r>
              <a:rPr lang="en-GB" sz="2000" dirty="0"/>
              <a:t>='i execute normally'</a:t>
            </a:r>
          </a:p>
          <a:p>
            <a:pPr marL="0" indent="0">
              <a:buNone/>
            </a:pPr>
            <a:r>
              <a:rPr lang="en-GB" sz="2000" dirty="0"/>
              <a:t>        notify: run me even after an error</a:t>
            </a:r>
          </a:p>
          <a:p>
            <a:pPr marL="0" indent="0">
              <a:buNone/>
            </a:pPr>
            <a:r>
              <a:rPr lang="en-GB" sz="2000" dirty="0"/>
              <a:t>      - command: /bin/false</a:t>
            </a:r>
          </a:p>
          <a:p>
            <a:pPr marL="0" indent="0">
              <a:buNone/>
            </a:pPr>
            <a:r>
              <a:rPr lang="en-GB" sz="2000" dirty="0"/>
              <a:t>    rescue:</a:t>
            </a:r>
          </a:p>
          <a:p>
            <a:pPr marL="0" indent="0">
              <a:buNone/>
            </a:pPr>
            <a:r>
              <a:rPr lang="en-GB" sz="2000" dirty="0"/>
              <a:t>      - name: make sure all handlers run</a:t>
            </a:r>
          </a:p>
          <a:p>
            <a:pPr marL="0" indent="0">
              <a:buNone/>
            </a:pPr>
            <a:r>
              <a:rPr lang="en-GB" sz="2000" dirty="0"/>
              <a:t>        meta: </a:t>
            </a:r>
            <a:r>
              <a:rPr lang="en-GB" sz="2000" dirty="0" err="1"/>
              <a:t>flush_handlers</a:t>
            </a:r>
            <a:endParaRPr lang="en-GB" sz="2000" dirty="0"/>
          </a:p>
          <a:p>
            <a:pPr marL="0" indent="0">
              <a:buNone/>
            </a:pPr>
            <a:r>
              <a:rPr lang="en-GB" sz="2000" dirty="0"/>
              <a:t> handlers:</a:t>
            </a:r>
          </a:p>
          <a:p>
            <a:pPr marL="0" indent="0">
              <a:buNone/>
            </a:pPr>
            <a:r>
              <a:rPr lang="en-GB" sz="2000" dirty="0"/>
              <a:t>   - name: run me even after an error</a:t>
            </a:r>
          </a:p>
          <a:p>
            <a:pPr marL="0" indent="0">
              <a:buNone/>
            </a:pPr>
            <a:r>
              <a:rPr lang="en-GB" sz="2000" dirty="0"/>
              <a:t>     debug: </a:t>
            </a:r>
            <a:r>
              <a:rPr lang="en-GB" sz="2000" dirty="0" err="1"/>
              <a:t>msg</a:t>
            </a:r>
            <a:r>
              <a:rPr lang="en-GB" sz="2000" dirty="0"/>
              <a:t>='this handler runs even on error'</a:t>
            </a:r>
          </a:p>
          <a:p>
            <a:endParaRPr lang="en-GB" dirty="0"/>
          </a:p>
        </p:txBody>
      </p:sp>
    </p:spTree>
    <p:extLst>
      <p:ext uri="{BB962C8B-B14F-4D97-AF65-F5344CB8AC3E}">
        <p14:creationId xmlns:p14="http://schemas.microsoft.com/office/powerpoint/2010/main" val="351358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07504" y="116632"/>
            <a:ext cx="9036496" cy="6480720"/>
          </a:xfrm>
        </p:spPr>
        <p:txBody>
          <a:bodyPr/>
          <a:lstStyle/>
          <a:p>
            <a:r>
              <a:rPr lang="en-GB" dirty="0">
                <a:latin typeface="Georgia" panose="02040502050405020303" pitchFamily="18" charset="0"/>
              </a:rPr>
              <a:t>http://docs.ansible.com/ansible/guide_aws.html</a:t>
            </a:r>
          </a:p>
        </p:txBody>
      </p:sp>
    </p:spTree>
    <p:extLst>
      <p:ext uri="{BB962C8B-B14F-4D97-AF65-F5344CB8AC3E}">
        <p14:creationId xmlns:p14="http://schemas.microsoft.com/office/powerpoint/2010/main" val="84143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5328592" cy="936104"/>
          </a:xfrm>
        </p:spPr>
        <p:txBody>
          <a:bodyPr>
            <a:normAutofit fontScale="90000"/>
          </a:bodyPr>
          <a:lstStyle/>
          <a:p>
            <a:r>
              <a:rPr lang="en-GB" sz="2800" b="1" u="sng" dirty="0" smtClean="0">
                <a:latin typeface="Georgia" panose="02040502050405020303" pitchFamily="18" charset="0"/>
              </a:rPr>
              <a:t>About Ansible </a:t>
            </a:r>
            <a:r>
              <a:rPr lang="en-GB" sz="2800" b="1" dirty="0">
                <a:latin typeface="Georgia" panose="02040502050405020303" pitchFamily="18" charset="0"/>
              </a:rPr>
              <a:t/>
            </a:r>
            <a:br>
              <a:rPr lang="en-GB" sz="2800" b="1" dirty="0">
                <a:latin typeface="Georgia" panose="02040502050405020303" pitchFamily="18" charset="0"/>
              </a:rPr>
            </a:br>
            <a:endParaRPr lang="en-GB" sz="2800" dirty="0">
              <a:latin typeface="Georgia" panose="02040502050405020303" pitchFamily="18" charset="0"/>
            </a:endParaRPr>
          </a:p>
        </p:txBody>
      </p:sp>
      <p:sp>
        <p:nvSpPr>
          <p:cNvPr id="3" name="Content Placeholder 2"/>
          <p:cNvSpPr>
            <a:spLocks noGrp="1"/>
          </p:cNvSpPr>
          <p:nvPr>
            <p:ph sz="quarter" idx="1"/>
          </p:nvPr>
        </p:nvSpPr>
        <p:spPr>
          <a:xfrm>
            <a:off x="179512" y="764704"/>
            <a:ext cx="8784976" cy="5832648"/>
          </a:xfrm>
        </p:spPr>
        <p:txBody>
          <a:bodyPr>
            <a:normAutofit lnSpcReduction="10000"/>
          </a:bodyPr>
          <a:lstStyle/>
          <a:p>
            <a:r>
              <a:rPr lang="en-GB" u="sng" dirty="0">
                <a:latin typeface="Georgia" panose="02040502050405020303" pitchFamily="18" charset="0"/>
              </a:rPr>
              <a:t>Ansible is an IT automation tool</a:t>
            </a:r>
            <a:r>
              <a:rPr lang="en-GB" dirty="0">
                <a:latin typeface="Georgia" panose="02040502050405020303" pitchFamily="18" charset="0"/>
              </a:rPr>
              <a:t>. It can configure systems, deploy software, and orchestrate more advanced IT tasks such as continuous deployments or zero </a:t>
            </a:r>
            <a:r>
              <a:rPr lang="en-GB" dirty="0" smtClean="0">
                <a:latin typeface="Georgia" panose="02040502050405020303" pitchFamily="18" charset="0"/>
              </a:rPr>
              <a:t>downtime </a:t>
            </a:r>
            <a:r>
              <a:rPr lang="en-GB" dirty="0">
                <a:latin typeface="Georgia" panose="02040502050405020303" pitchFamily="18" charset="0"/>
              </a:rPr>
              <a:t>rolling </a:t>
            </a:r>
            <a:r>
              <a:rPr lang="en-GB" dirty="0" smtClean="0">
                <a:latin typeface="Georgia" panose="02040502050405020303" pitchFamily="18" charset="0"/>
              </a:rPr>
              <a:t>updates.</a:t>
            </a:r>
          </a:p>
          <a:p>
            <a:r>
              <a:rPr lang="en-GB" u="sng" dirty="0">
                <a:latin typeface="Georgia" panose="02040502050405020303" pitchFamily="18" charset="0"/>
              </a:rPr>
              <a:t>Ansible’s main goals are simplicity and ease-of-use</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It </a:t>
            </a:r>
            <a:r>
              <a:rPr lang="en-GB" dirty="0">
                <a:latin typeface="Georgia" panose="02040502050405020303" pitchFamily="18" charset="0"/>
              </a:rPr>
              <a:t>also has a strong focus on security and reliability, featuring a minimum of moving parts, usage of OpenSSH for transport (with an accelerated socket mode and pull modes as alternatives), and a language that is designed around auditability by humans–even those not familiar with the </a:t>
            </a:r>
            <a:r>
              <a:rPr lang="en-GB" dirty="0" smtClean="0">
                <a:latin typeface="Georgia" panose="02040502050405020303" pitchFamily="18" charset="0"/>
              </a:rPr>
              <a:t>program.</a:t>
            </a:r>
          </a:p>
          <a:p>
            <a:r>
              <a:rPr lang="en-GB" dirty="0">
                <a:latin typeface="Georgia" panose="02040502050405020303" pitchFamily="18" charset="0"/>
              </a:rPr>
              <a:t>If needed, </a:t>
            </a:r>
            <a:r>
              <a:rPr lang="en-GB" u="sng" dirty="0">
                <a:latin typeface="Georgia" panose="02040502050405020303" pitchFamily="18" charset="0"/>
              </a:rPr>
              <a:t>Ansible can easily connect with Kerberos, LDAP, and other centralized authentication management systems</a:t>
            </a:r>
            <a:r>
              <a:rPr lang="en-GB" dirty="0">
                <a:latin typeface="Georgia" panose="02040502050405020303" pitchFamily="18" charset="0"/>
              </a:rPr>
              <a:t>.</a:t>
            </a:r>
          </a:p>
        </p:txBody>
      </p:sp>
    </p:spTree>
    <p:extLst>
      <p:ext uri="{BB962C8B-B14F-4D97-AF65-F5344CB8AC3E}">
        <p14:creationId xmlns:p14="http://schemas.microsoft.com/office/powerpoint/2010/main" val="3401514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928992" cy="6336704"/>
          </a:xfrm>
        </p:spPr>
        <p:txBody>
          <a:bodyPr>
            <a:normAutofit fontScale="92500" lnSpcReduction="20000"/>
          </a:bodyPr>
          <a:lstStyle/>
          <a:p>
            <a:r>
              <a:rPr lang="en-GB" dirty="0" smtClean="0">
                <a:latin typeface="Georgia" panose="02040502050405020303" pitchFamily="18" charset="0"/>
              </a:rPr>
              <a:t>Ansible</a:t>
            </a:r>
            <a:r>
              <a:rPr lang="en-GB" dirty="0">
                <a:latin typeface="Georgia" panose="02040502050405020303" pitchFamily="18" charset="0"/>
              </a:rPr>
              <a:t>, Inc. releases a new major release of Ansible approximately every two months. </a:t>
            </a:r>
            <a:endParaRPr lang="en-GB" dirty="0" smtClean="0">
              <a:latin typeface="Georgia" panose="02040502050405020303" pitchFamily="18" charset="0"/>
            </a:endParaRPr>
          </a:p>
          <a:p>
            <a:r>
              <a:rPr lang="en-GB" u="sng" dirty="0" smtClean="0">
                <a:latin typeface="Georgia" panose="02040502050405020303" pitchFamily="18" charset="0"/>
              </a:rPr>
              <a:t>The </a:t>
            </a:r>
            <a:r>
              <a:rPr lang="en-GB" u="sng" dirty="0">
                <a:latin typeface="Georgia" panose="02040502050405020303" pitchFamily="18" charset="0"/>
              </a:rPr>
              <a:t>core application evolves somewhat conservatively, valuing simplicity in language design and </a:t>
            </a:r>
            <a:r>
              <a:rPr lang="en-GB" u="sng" dirty="0" smtClean="0">
                <a:latin typeface="Georgia" panose="02040502050405020303" pitchFamily="18" charset="0"/>
              </a:rPr>
              <a:t>setup.</a:t>
            </a:r>
          </a:p>
          <a:p>
            <a:r>
              <a:rPr lang="en-GB" dirty="0">
                <a:latin typeface="Georgia" panose="02040502050405020303" pitchFamily="18" charset="0"/>
              </a:rPr>
              <a:t>You may also wish to follow the </a:t>
            </a:r>
            <a:r>
              <a:rPr lang="en-GB" dirty="0" err="1">
                <a:latin typeface="Georgia" panose="02040502050405020303" pitchFamily="18" charset="0"/>
                <a:hlinkClick r:id="rId2"/>
              </a:rPr>
              <a:t>GitHub</a:t>
            </a:r>
            <a:r>
              <a:rPr lang="en-GB" dirty="0">
                <a:latin typeface="Georgia" panose="02040502050405020303" pitchFamily="18" charset="0"/>
                <a:hlinkClick r:id="rId2"/>
              </a:rPr>
              <a:t> </a:t>
            </a:r>
            <a:r>
              <a:rPr lang="en-GB" dirty="0" smtClean="0">
                <a:latin typeface="Georgia" panose="02040502050405020303" pitchFamily="18" charset="0"/>
                <a:hlinkClick r:id="rId2"/>
              </a:rPr>
              <a:t>project</a:t>
            </a:r>
            <a:r>
              <a:rPr lang="en-GB" dirty="0">
                <a:latin typeface="Georgia" panose="02040502050405020303" pitchFamily="18" charset="0"/>
              </a:rPr>
              <a:t> </a:t>
            </a:r>
            <a:r>
              <a:rPr lang="en-GB" dirty="0">
                <a:latin typeface="Georgia" panose="02040502050405020303" pitchFamily="18" charset="0"/>
                <a:hlinkClick r:id="rId2"/>
              </a:rPr>
              <a:t>https://</a:t>
            </a:r>
            <a:r>
              <a:rPr lang="en-GB" dirty="0" smtClean="0">
                <a:latin typeface="Georgia" panose="02040502050405020303" pitchFamily="18" charset="0"/>
                <a:hlinkClick r:id="rId2"/>
              </a:rPr>
              <a:t>github.com/ansible/ansible</a:t>
            </a:r>
            <a:r>
              <a:rPr lang="en-GB" dirty="0" smtClean="0">
                <a:latin typeface="Georgia" panose="02040502050405020303" pitchFamily="18" charset="0"/>
              </a:rPr>
              <a:t> </a:t>
            </a:r>
            <a:r>
              <a:rPr lang="en-GB" dirty="0">
                <a:latin typeface="Georgia" panose="02040502050405020303" pitchFamily="18" charset="0"/>
              </a:rPr>
              <a:t> if you have a </a:t>
            </a:r>
            <a:r>
              <a:rPr lang="en-GB" dirty="0" err="1">
                <a:latin typeface="Georgia" panose="02040502050405020303" pitchFamily="18" charset="0"/>
              </a:rPr>
              <a:t>GitHub</a:t>
            </a:r>
            <a:r>
              <a:rPr lang="en-GB" dirty="0">
                <a:latin typeface="Georgia" panose="02040502050405020303" pitchFamily="18" charset="0"/>
              </a:rPr>
              <a:t> account. This is also where we keep the issue tracker for sharing bugs and feature </a:t>
            </a:r>
            <a:r>
              <a:rPr lang="en-GB" dirty="0" smtClean="0">
                <a:latin typeface="Georgia" panose="02040502050405020303" pitchFamily="18" charset="0"/>
              </a:rPr>
              <a:t>ideas.</a:t>
            </a:r>
          </a:p>
          <a:p>
            <a:r>
              <a:rPr lang="en-GB" u="sng" dirty="0">
                <a:latin typeface="Georgia" panose="02040502050405020303" pitchFamily="18" charset="0"/>
              </a:rPr>
              <a:t>Ansible by default manages machines over the SSH protocol</a:t>
            </a:r>
            <a:r>
              <a:rPr lang="en-GB" dirty="0">
                <a:latin typeface="Georgia" panose="02040502050405020303" pitchFamily="18" charset="0"/>
              </a:rPr>
              <a:t>.</a:t>
            </a:r>
          </a:p>
          <a:p>
            <a:r>
              <a:rPr lang="en-GB" u="sng" dirty="0">
                <a:latin typeface="Georgia" panose="02040502050405020303" pitchFamily="18" charset="0"/>
              </a:rPr>
              <a:t>Once Ansible is installed, it will not add a database, and there will be no daemons to start or keep running. </a:t>
            </a:r>
            <a:endParaRPr lang="en-GB" u="sng" dirty="0" smtClean="0">
              <a:latin typeface="Georgia" panose="02040502050405020303" pitchFamily="18" charset="0"/>
            </a:endParaRPr>
          </a:p>
          <a:p>
            <a:r>
              <a:rPr lang="en-GB" dirty="0" smtClean="0">
                <a:latin typeface="Georgia" panose="02040502050405020303" pitchFamily="18" charset="0"/>
              </a:rPr>
              <a:t>You </a:t>
            </a:r>
            <a:r>
              <a:rPr lang="en-GB" dirty="0">
                <a:latin typeface="Georgia" panose="02040502050405020303" pitchFamily="18" charset="0"/>
              </a:rPr>
              <a:t>only need to install it on one machine (which could easily be a laptop) and it can manage an entire fleet of remote machines from that central point. </a:t>
            </a:r>
            <a:endParaRPr lang="en-GB" dirty="0" smtClean="0">
              <a:latin typeface="Georgia" panose="02040502050405020303" pitchFamily="18" charset="0"/>
            </a:endParaRPr>
          </a:p>
          <a:p>
            <a:r>
              <a:rPr lang="en-GB" dirty="0" smtClean="0">
                <a:latin typeface="Georgia" panose="02040502050405020303" pitchFamily="18" charset="0"/>
              </a:rPr>
              <a:t>When </a:t>
            </a:r>
            <a:r>
              <a:rPr lang="en-GB" dirty="0">
                <a:latin typeface="Georgia" panose="02040502050405020303" pitchFamily="18" charset="0"/>
              </a:rPr>
              <a:t>Ansible manages remote machines, </a:t>
            </a:r>
            <a:r>
              <a:rPr lang="en-GB" u="sng" dirty="0">
                <a:latin typeface="Georgia" panose="02040502050405020303" pitchFamily="18" charset="0"/>
              </a:rPr>
              <a:t>it does not leave software installed or running on them</a:t>
            </a:r>
            <a:r>
              <a:rPr lang="en-GB" dirty="0">
                <a:latin typeface="Georgia" panose="02040502050405020303" pitchFamily="18" charset="0"/>
              </a:rPr>
              <a:t>, so there’s no real question about how to upgrade Ansible when moving to a new version.</a:t>
            </a:r>
          </a:p>
          <a:p>
            <a:endParaRPr lang="en-GB" dirty="0">
              <a:latin typeface="Georgia" panose="02040502050405020303" pitchFamily="18" charset="0"/>
            </a:endParaRPr>
          </a:p>
          <a:p>
            <a:endParaRPr lang="en-GB" dirty="0">
              <a:latin typeface="Georgia" panose="02040502050405020303" pitchFamily="18" charset="0"/>
            </a:endParaRPr>
          </a:p>
        </p:txBody>
      </p:sp>
    </p:spTree>
    <p:extLst>
      <p:ext uri="{BB962C8B-B14F-4D97-AF65-F5344CB8AC3E}">
        <p14:creationId xmlns:p14="http://schemas.microsoft.com/office/powerpoint/2010/main" val="324268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4968552" cy="576064"/>
          </a:xfrm>
        </p:spPr>
        <p:txBody>
          <a:bodyPr>
            <a:normAutofit fontScale="90000"/>
          </a:bodyPr>
          <a:lstStyle/>
          <a:p>
            <a:r>
              <a:rPr lang="en-GB" u="sng" dirty="0" smtClean="0">
                <a:latin typeface="Georgia" panose="02040502050405020303" pitchFamily="18" charset="0"/>
              </a:rPr>
              <a:t>Introduction :- </a:t>
            </a:r>
            <a:endParaRPr lang="en-GB" u="sng" dirty="0">
              <a:latin typeface="Georgia" panose="02040502050405020303" pitchFamily="18" charset="0"/>
            </a:endParaRPr>
          </a:p>
        </p:txBody>
      </p:sp>
      <p:sp>
        <p:nvSpPr>
          <p:cNvPr id="3" name="Content Placeholder 2"/>
          <p:cNvSpPr>
            <a:spLocks noGrp="1"/>
          </p:cNvSpPr>
          <p:nvPr>
            <p:ph sz="quarter" idx="1"/>
          </p:nvPr>
        </p:nvSpPr>
        <p:spPr>
          <a:xfrm>
            <a:off x="107504" y="692696"/>
            <a:ext cx="8784976" cy="5832648"/>
          </a:xfrm>
        </p:spPr>
        <p:txBody>
          <a:bodyPr>
            <a:normAutofit/>
          </a:bodyPr>
          <a:lstStyle/>
          <a:p>
            <a:r>
              <a:rPr lang="en-GB" sz="2000" dirty="0">
                <a:latin typeface="Georgia" panose="02040502050405020303" pitchFamily="18" charset="0"/>
              </a:rPr>
              <a:t>Before we dive into the really fun parts – </a:t>
            </a:r>
            <a:r>
              <a:rPr lang="en-GB" sz="2000" u="sng" dirty="0">
                <a:latin typeface="Georgia" panose="02040502050405020303" pitchFamily="18" charset="0"/>
              </a:rPr>
              <a:t>playbooks, configuration management, deployment, and orchestration </a:t>
            </a:r>
            <a:r>
              <a:rPr lang="en-GB" sz="2000" dirty="0">
                <a:latin typeface="Georgia" panose="02040502050405020303" pitchFamily="18" charset="0"/>
              </a:rPr>
              <a:t>– we’ll learn how to get Ansible installed and cover some basic concepts. </a:t>
            </a:r>
            <a:endParaRPr lang="en-GB" sz="2000" dirty="0" smtClean="0">
              <a:latin typeface="Georgia" panose="02040502050405020303" pitchFamily="18" charset="0"/>
            </a:endParaRPr>
          </a:p>
          <a:p>
            <a:r>
              <a:rPr lang="en-GB" sz="2000" u="sng" dirty="0" smtClean="0">
                <a:latin typeface="Georgia" panose="02040502050405020303" pitchFamily="18" charset="0"/>
              </a:rPr>
              <a:t>We’ll </a:t>
            </a:r>
            <a:r>
              <a:rPr lang="en-GB" sz="2000" u="sng" dirty="0">
                <a:latin typeface="Georgia" panose="02040502050405020303" pitchFamily="18" charset="0"/>
              </a:rPr>
              <a:t>also go over how to execute ad-hoc commands in parallel across your nodes using /</a:t>
            </a:r>
            <a:r>
              <a:rPr lang="en-GB" sz="2000" u="sng" dirty="0" smtClean="0">
                <a:latin typeface="Georgia" panose="02040502050405020303" pitchFamily="18" charset="0"/>
              </a:rPr>
              <a:t>usr/bin/</a:t>
            </a:r>
            <a:r>
              <a:rPr lang="en-GB" sz="2000" u="sng" dirty="0" err="1" smtClean="0">
                <a:latin typeface="Georgia" panose="02040502050405020303" pitchFamily="18" charset="0"/>
              </a:rPr>
              <a:t>ansible</a:t>
            </a:r>
            <a:r>
              <a:rPr lang="en-GB" sz="2000" u="sng" dirty="0">
                <a:latin typeface="Georgia" panose="02040502050405020303" pitchFamily="18" charset="0"/>
              </a:rPr>
              <a:t> </a:t>
            </a:r>
            <a:r>
              <a:rPr lang="en-GB" sz="2000" u="sng" dirty="0" smtClean="0">
                <a:latin typeface="Georgia" panose="02040502050405020303" pitchFamily="18" charset="0"/>
              </a:rPr>
              <a:t> </a:t>
            </a:r>
            <a:r>
              <a:rPr lang="en-GB" sz="2000" u="sng" dirty="0">
                <a:latin typeface="Georgia" panose="02040502050405020303" pitchFamily="18" charset="0"/>
              </a:rPr>
              <a:t>and see what sort of modules are available in Ansible’s </a:t>
            </a:r>
            <a:r>
              <a:rPr lang="en-GB" sz="2000" u="sng" dirty="0" smtClean="0">
                <a:latin typeface="Georgia" panose="02040502050405020303" pitchFamily="18" charset="0"/>
              </a:rPr>
              <a:t>core.</a:t>
            </a:r>
          </a:p>
          <a:p>
            <a:pPr marL="0" indent="0">
              <a:buNone/>
            </a:pPr>
            <a:endParaRPr lang="en-GB" sz="2000" dirty="0">
              <a:latin typeface="Georgia" panose="02040502050405020303" pitchFamily="18" charset="0"/>
            </a:endParaRPr>
          </a:p>
          <a:p>
            <a:r>
              <a:rPr lang="en-GB" sz="2000" dirty="0">
                <a:latin typeface="Georgia" panose="02040502050405020303" pitchFamily="18" charset="0"/>
                <a:hlinkClick r:id="rId2"/>
              </a:rPr>
              <a:t>Installation</a:t>
            </a:r>
            <a:endParaRPr lang="en-GB" sz="2000" dirty="0">
              <a:latin typeface="Georgia" panose="02040502050405020303" pitchFamily="18" charset="0"/>
            </a:endParaRPr>
          </a:p>
          <a:p>
            <a:r>
              <a:rPr lang="en-GB" sz="2000" dirty="0">
                <a:latin typeface="Georgia" panose="02040502050405020303" pitchFamily="18" charset="0"/>
                <a:hlinkClick r:id="rId3"/>
              </a:rPr>
              <a:t>Getting Started</a:t>
            </a:r>
            <a:endParaRPr lang="en-GB" sz="2000" dirty="0">
              <a:latin typeface="Georgia" panose="02040502050405020303" pitchFamily="18" charset="0"/>
            </a:endParaRPr>
          </a:p>
          <a:p>
            <a:r>
              <a:rPr lang="en-GB" sz="2000" dirty="0">
                <a:latin typeface="Georgia" panose="02040502050405020303" pitchFamily="18" charset="0"/>
                <a:hlinkClick r:id="rId4"/>
              </a:rPr>
              <a:t>Inventory</a:t>
            </a:r>
            <a:endParaRPr lang="en-GB" sz="2000" dirty="0">
              <a:latin typeface="Georgia" panose="02040502050405020303" pitchFamily="18" charset="0"/>
            </a:endParaRPr>
          </a:p>
          <a:p>
            <a:r>
              <a:rPr lang="en-GB" sz="2000" dirty="0">
                <a:latin typeface="Georgia" panose="02040502050405020303" pitchFamily="18" charset="0"/>
                <a:hlinkClick r:id="rId5"/>
              </a:rPr>
              <a:t>Dynamic Inventory</a:t>
            </a:r>
            <a:endParaRPr lang="en-GB" sz="2000" dirty="0">
              <a:latin typeface="Georgia" panose="02040502050405020303" pitchFamily="18" charset="0"/>
            </a:endParaRPr>
          </a:p>
          <a:p>
            <a:r>
              <a:rPr lang="en-GB" sz="2000" dirty="0">
                <a:latin typeface="Georgia" panose="02040502050405020303" pitchFamily="18" charset="0"/>
                <a:hlinkClick r:id="rId6"/>
              </a:rPr>
              <a:t>Patterns</a:t>
            </a:r>
            <a:endParaRPr lang="en-GB" sz="2000" dirty="0">
              <a:latin typeface="Georgia" panose="02040502050405020303" pitchFamily="18" charset="0"/>
            </a:endParaRPr>
          </a:p>
          <a:p>
            <a:r>
              <a:rPr lang="en-GB" sz="2000" dirty="0">
                <a:latin typeface="Georgia" panose="02040502050405020303" pitchFamily="18" charset="0"/>
                <a:hlinkClick r:id="rId7"/>
              </a:rPr>
              <a:t>Introduction To Ad-Hoc Commands</a:t>
            </a:r>
            <a:endParaRPr lang="en-GB" sz="2000" dirty="0">
              <a:latin typeface="Georgia" panose="02040502050405020303" pitchFamily="18" charset="0"/>
            </a:endParaRPr>
          </a:p>
          <a:p>
            <a:r>
              <a:rPr lang="en-GB" sz="2000" dirty="0">
                <a:latin typeface="Georgia" panose="02040502050405020303" pitchFamily="18" charset="0"/>
                <a:hlinkClick r:id="rId8"/>
              </a:rPr>
              <a:t>Configuration file</a:t>
            </a:r>
            <a:endParaRPr lang="en-GB" sz="2000" dirty="0">
              <a:latin typeface="Georgia" panose="02040502050405020303" pitchFamily="18" charset="0"/>
            </a:endParaRPr>
          </a:p>
          <a:p>
            <a:endParaRPr lang="en-GB" sz="2000" dirty="0">
              <a:latin typeface="Georgia" panose="02040502050405020303" pitchFamily="18" charset="0"/>
            </a:endParaRPr>
          </a:p>
        </p:txBody>
      </p:sp>
    </p:spTree>
    <p:extLst>
      <p:ext uri="{BB962C8B-B14F-4D97-AF65-F5344CB8AC3E}">
        <p14:creationId xmlns:p14="http://schemas.microsoft.com/office/powerpoint/2010/main" val="72762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5544616" cy="648072"/>
          </a:xfrm>
        </p:spPr>
        <p:txBody>
          <a:bodyPr>
            <a:noAutofit/>
          </a:bodyPr>
          <a:lstStyle/>
          <a:p>
            <a:r>
              <a:rPr lang="en-GB" sz="2400" b="1" u="sng" dirty="0" smtClean="0">
                <a:latin typeface="Georgia" panose="02040502050405020303" pitchFamily="18" charset="0"/>
              </a:rPr>
              <a:t>Installing The Control Machine</a:t>
            </a:r>
            <a:endParaRPr lang="en-GB" sz="2400" b="1" u="sng" dirty="0">
              <a:latin typeface="Georgia" panose="02040502050405020303" pitchFamily="18" charset="0"/>
            </a:endParaRPr>
          </a:p>
        </p:txBody>
      </p:sp>
      <p:sp>
        <p:nvSpPr>
          <p:cNvPr id="3" name="Content Placeholder 2"/>
          <p:cNvSpPr>
            <a:spLocks noGrp="1"/>
          </p:cNvSpPr>
          <p:nvPr>
            <p:ph sz="quarter" idx="1"/>
          </p:nvPr>
        </p:nvSpPr>
        <p:spPr>
          <a:xfrm>
            <a:off x="323528" y="908720"/>
            <a:ext cx="8640960" cy="5616624"/>
          </a:xfrm>
        </p:spPr>
        <p:txBody>
          <a:bodyPr>
            <a:normAutofit fontScale="92500" lnSpcReduction="10000"/>
          </a:bodyPr>
          <a:lstStyle/>
          <a:p>
            <a:r>
              <a:rPr lang="en-GB" dirty="0">
                <a:latin typeface="Georgia" panose="02040502050405020303" pitchFamily="18" charset="0"/>
              </a:rPr>
              <a:t>RPMs are available from yum for </a:t>
            </a:r>
            <a:r>
              <a:rPr lang="en-GB" dirty="0">
                <a:latin typeface="Georgia" panose="02040502050405020303" pitchFamily="18" charset="0"/>
                <a:hlinkClick r:id="rId2"/>
              </a:rPr>
              <a:t>EPEL</a:t>
            </a:r>
            <a:r>
              <a:rPr lang="en-GB" dirty="0">
                <a:latin typeface="Georgia" panose="02040502050405020303" pitchFamily="18" charset="0"/>
              </a:rPr>
              <a:t> 6, 7, and currently </a:t>
            </a:r>
            <a:r>
              <a:rPr lang="en-GB" dirty="0" smtClean="0">
                <a:latin typeface="Georgia" panose="02040502050405020303" pitchFamily="18" charset="0"/>
              </a:rPr>
              <a:t>supported </a:t>
            </a:r>
            <a:r>
              <a:rPr lang="en-GB" dirty="0">
                <a:latin typeface="Georgia" panose="02040502050405020303" pitchFamily="18" charset="0"/>
              </a:rPr>
              <a:t>Fedora </a:t>
            </a:r>
            <a:r>
              <a:rPr lang="en-GB" dirty="0" smtClean="0">
                <a:latin typeface="Georgia" panose="02040502050405020303" pitchFamily="18" charset="0"/>
              </a:rPr>
              <a:t>distributions.</a:t>
            </a:r>
          </a:p>
          <a:p>
            <a:r>
              <a:rPr lang="en-GB" dirty="0">
                <a:latin typeface="Georgia" panose="02040502050405020303" pitchFamily="18" charset="0"/>
              </a:rPr>
              <a:t>Ansible itself can manage earlier operating systems that contain Python </a:t>
            </a:r>
            <a:r>
              <a:rPr lang="en-GB" dirty="0" smtClean="0">
                <a:latin typeface="Georgia" panose="02040502050405020303" pitchFamily="18" charset="0"/>
              </a:rPr>
              <a:t>2.6 </a:t>
            </a:r>
            <a:r>
              <a:rPr lang="en-GB" dirty="0">
                <a:latin typeface="Georgia" panose="02040502050405020303" pitchFamily="18" charset="0"/>
              </a:rPr>
              <a:t>or higher (so also EL6</a:t>
            </a:r>
            <a:r>
              <a:rPr lang="en-GB" dirty="0" smtClean="0">
                <a:latin typeface="Georgia" panose="02040502050405020303" pitchFamily="18" charset="0"/>
              </a:rPr>
              <a:t>).</a:t>
            </a:r>
          </a:p>
          <a:p>
            <a:r>
              <a:rPr lang="en-GB" dirty="0">
                <a:latin typeface="Georgia" panose="02040502050405020303" pitchFamily="18" charset="0"/>
              </a:rPr>
              <a:t>Fedora users can install Ansible directly, though if you are using RHEL or CentOS and have not already done </a:t>
            </a:r>
            <a:r>
              <a:rPr lang="en-GB" dirty="0" smtClean="0">
                <a:latin typeface="Georgia" panose="02040502050405020303" pitchFamily="18" charset="0"/>
              </a:rPr>
              <a:t>so.</a:t>
            </a:r>
          </a:p>
          <a:p>
            <a:r>
              <a:rPr lang="en-GB" dirty="0" smtClean="0">
                <a:latin typeface="Georgia" panose="02040502050405020303" pitchFamily="18" charset="0"/>
              </a:rPr>
              <a:t>EPEL :- Extra package for enterprise license.</a:t>
            </a:r>
          </a:p>
          <a:p>
            <a:pPr marL="594360" lvl="2" indent="0">
              <a:buNone/>
            </a:pPr>
            <a:endParaRPr lang="en-GB" u="sng" dirty="0" smtClean="0">
              <a:latin typeface="Georgia" panose="02040502050405020303" pitchFamily="18" charset="0"/>
            </a:endParaRPr>
          </a:p>
          <a:p>
            <a:pPr marL="594360" lvl="2" indent="0">
              <a:buNone/>
            </a:pPr>
            <a:r>
              <a:rPr lang="en-GB" u="sng" dirty="0" smtClean="0">
                <a:latin typeface="Georgia" panose="02040502050405020303" pitchFamily="18" charset="0"/>
              </a:rPr>
              <a:t>sudo </a:t>
            </a:r>
            <a:r>
              <a:rPr lang="en-GB" u="sng" dirty="0">
                <a:latin typeface="Georgia" panose="02040502050405020303" pitchFamily="18" charset="0"/>
              </a:rPr>
              <a:t>yum install </a:t>
            </a:r>
            <a:r>
              <a:rPr lang="en-GB" u="sng" dirty="0" smtClean="0">
                <a:latin typeface="Georgia" panose="02040502050405020303" pitchFamily="18" charset="0"/>
              </a:rPr>
              <a:t>ansible</a:t>
            </a:r>
          </a:p>
          <a:p>
            <a:pPr marL="594360" lvl="2" indent="0">
              <a:buNone/>
            </a:pPr>
            <a:r>
              <a:rPr lang="en-GB" u="sng" dirty="0">
                <a:latin typeface="Georgia" panose="02040502050405020303" pitchFamily="18" charset="0"/>
              </a:rPr>
              <a:t>http://fedoraproject.org/wiki/EPEL</a:t>
            </a:r>
            <a:endParaRPr lang="en-GB" u="sng" dirty="0" smtClean="0">
              <a:latin typeface="Georgia" panose="02040502050405020303" pitchFamily="18" charset="0"/>
            </a:endParaRPr>
          </a:p>
          <a:p>
            <a:pPr marL="594360" lvl="2" indent="0">
              <a:buNone/>
            </a:pPr>
            <a:endParaRPr lang="en-GB" u="sng" dirty="0" smtClean="0">
              <a:latin typeface="Georgia" panose="02040502050405020303" pitchFamily="18" charset="0"/>
            </a:endParaRPr>
          </a:p>
          <a:p>
            <a:r>
              <a:rPr lang="en-GB" dirty="0">
                <a:latin typeface="Georgia" panose="02040502050405020303" pitchFamily="18" charset="0"/>
              </a:rPr>
              <a:t>You can also build an RPM yourself. From the root of a checkout or tarball, </a:t>
            </a:r>
            <a:endParaRPr lang="en-GB" dirty="0" smtClean="0">
              <a:latin typeface="Georgia" panose="02040502050405020303" pitchFamily="18" charset="0"/>
            </a:endParaRPr>
          </a:p>
          <a:p>
            <a:r>
              <a:rPr lang="en-GB" dirty="0" smtClean="0">
                <a:latin typeface="Georgia" panose="02040502050405020303" pitchFamily="18" charset="0"/>
              </a:rPr>
              <a:t>use </a:t>
            </a:r>
            <a:r>
              <a:rPr lang="en-GB" dirty="0">
                <a:latin typeface="Georgia" panose="02040502050405020303" pitchFamily="18" charset="0"/>
              </a:rPr>
              <a:t>the make rpm command to build an RPM you can distribute and install. </a:t>
            </a:r>
            <a:endParaRPr lang="en-GB" dirty="0" smtClean="0">
              <a:latin typeface="Georgia" panose="02040502050405020303" pitchFamily="18" charset="0"/>
            </a:endParaRPr>
          </a:p>
        </p:txBody>
      </p:sp>
    </p:spTree>
    <p:extLst>
      <p:ext uri="{BB962C8B-B14F-4D97-AF65-F5344CB8AC3E}">
        <p14:creationId xmlns:p14="http://schemas.microsoft.com/office/powerpoint/2010/main" val="349520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928992" cy="6480720"/>
          </a:xfrm>
        </p:spPr>
        <p:txBody>
          <a:bodyPr/>
          <a:lstStyle/>
          <a:p>
            <a:r>
              <a:rPr lang="en-GB" dirty="0">
                <a:latin typeface="Georgia" panose="02040502050405020303" pitchFamily="18" charset="0"/>
              </a:rPr>
              <a:t>You can also build an RPM yourself. From the root of a checkout or tarball, use the make rpm command to build an RPM you can distribute and install. </a:t>
            </a:r>
            <a:endParaRPr lang="en-GB" dirty="0" smtClean="0">
              <a:latin typeface="Georgia" panose="02040502050405020303" pitchFamily="18" charset="0"/>
            </a:endParaRPr>
          </a:p>
          <a:p>
            <a:r>
              <a:rPr lang="en-GB" u="sng" dirty="0" smtClean="0">
                <a:latin typeface="Georgia" panose="02040502050405020303" pitchFamily="18" charset="0"/>
              </a:rPr>
              <a:t>Make </a:t>
            </a:r>
            <a:r>
              <a:rPr lang="en-GB" u="sng" dirty="0">
                <a:latin typeface="Georgia" panose="02040502050405020303" pitchFamily="18" charset="0"/>
              </a:rPr>
              <a:t>sure you have rpm-build, make, asciidoc, git, python-</a:t>
            </a:r>
            <a:r>
              <a:rPr lang="en-GB" u="sng" dirty="0" err="1">
                <a:latin typeface="Georgia" panose="02040502050405020303" pitchFamily="18" charset="0"/>
              </a:rPr>
              <a:t>setuptools</a:t>
            </a:r>
            <a:r>
              <a:rPr lang="en-GB" u="sng" dirty="0">
                <a:latin typeface="Georgia" panose="02040502050405020303" pitchFamily="18" charset="0"/>
              </a:rPr>
              <a:t> and python2-devel </a:t>
            </a:r>
            <a:r>
              <a:rPr lang="en-GB" u="sng" dirty="0" smtClean="0">
                <a:latin typeface="Georgia" panose="02040502050405020303" pitchFamily="18" charset="0"/>
              </a:rPr>
              <a:t>installed</a:t>
            </a:r>
            <a:r>
              <a:rPr lang="en-GB" dirty="0" smtClean="0">
                <a:latin typeface="Georgia" panose="02040502050405020303" pitchFamily="18" charset="0"/>
              </a:rPr>
              <a:t>.</a:t>
            </a:r>
            <a:endParaRPr lang="en-GB" dirty="0">
              <a:latin typeface="Georgia" panose="02040502050405020303" pitchFamily="18" charset="0"/>
            </a:endParaRPr>
          </a:p>
          <a:p>
            <a:r>
              <a:rPr lang="en-GB" sz="2000" dirty="0">
                <a:latin typeface="Georgia" panose="02040502050405020303" pitchFamily="18" charset="0"/>
              </a:rPr>
              <a:t>$ git clone git://github.com/ansible/ansible.git --recursive </a:t>
            </a:r>
          </a:p>
          <a:p>
            <a:r>
              <a:rPr lang="en-GB" sz="2000" dirty="0">
                <a:latin typeface="Georgia" panose="02040502050405020303" pitchFamily="18" charset="0"/>
              </a:rPr>
              <a:t>$ cd ./ansible </a:t>
            </a:r>
          </a:p>
          <a:p>
            <a:r>
              <a:rPr lang="en-GB" sz="2000" dirty="0">
                <a:latin typeface="Georgia" panose="02040502050405020303" pitchFamily="18" charset="0"/>
              </a:rPr>
              <a:t>$ make rpm $ sudo rpm -Uvh ./rpm-build/ansible-*.</a:t>
            </a:r>
            <a:r>
              <a:rPr lang="en-GB" sz="2000" dirty="0" smtClean="0">
                <a:latin typeface="Georgia" panose="02040502050405020303" pitchFamily="18" charset="0"/>
              </a:rPr>
              <a:t>noarch.rpm</a:t>
            </a:r>
            <a:endParaRPr lang="en-GB" sz="2000" dirty="0">
              <a:latin typeface="Georgia" panose="02040502050405020303" pitchFamily="18" charset="0"/>
            </a:endParaRPr>
          </a:p>
          <a:p>
            <a:r>
              <a:rPr lang="en-GB" dirty="0">
                <a:latin typeface="Georgia" panose="02040502050405020303" pitchFamily="18" charset="0"/>
                <a:hlinkClick r:id="rId2"/>
              </a:rPr>
              <a:t>Managed Node Requirements</a:t>
            </a:r>
            <a:endParaRPr lang="en-GB" dirty="0">
              <a:latin typeface="Georgia" panose="02040502050405020303" pitchFamily="18" charset="0"/>
            </a:endParaRPr>
          </a:p>
          <a:p>
            <a:pPr marL="0" indent="0">
              <a:buNone/>
            </a:pPr>
            <a:r>
              <a:rPr lang="en-GB" dirty="0">
                <a:latin typeface="Georgia" panose="02040502050405020303" pitchFamily="18" charset="0"/>
              </a:rPr>
              <a:t>On the managed nodes, you need a way to communicate, which is normally ssh. </a:t>
            </a:r>
            <a:endParaRPr lang="en-GB" dirty="0" smtClean="0">
              <a:latin typeface="Georgia" panose="02040502050405020303" pitchFamily="18" charset="0"/>
            </a:endParaRPr>
          </a:p>
          <a:p>
            <a:pPr marL="0" indent="0">
              <a:buNone/>
            </a:pPr>
            <a:r>
              <a:rPr lang="en-GB" dirty="0" smtClean="0">
                <a:latin typeface="Georgia" panose="02040502050405020303" pitchFamily="18" charset="0"/>
              </a:rPr>
              <a:t>By </a:t>
            </a:r>
            <a:r>
              <a:rPr lang="en-GB" dirty="0">
                <a:latin typeface="Georgia" panose="02040502050405020303" pitchFamily="18" charset="0"/>
              </a:rPr>
              <a:t>default this uses sftp. If that’s not available, you can switch to scp </a:t>
            </a:r>
            <a:r>
              <a:rPr lang="en-GB" dirty="0" smtClean="0">
                <a:latin typeface="Georgia" panose="02040502050405020303" pitchFamily="18" charset="0"/>
              </a:rPr>
              <a:t>in </a:t>
            </a:r>
            <a:r>
              <a:rPr lang="en-GB" u="sng" dirty="0" err="1" smtClean="0">
                <a:latin typeface="Georgia" panose="02040502050405020303" pitchFamily="18" charset="0"/>
              </a:rPr>
              <a:t>ansible.cfg</a:t>
            </a:r>
            <a:r>
              <a:rPr lang="en-GB" dirty="0">
                <a:latin typeface="Georgia" panose="02040502050405020303" pitchFamily="18" charset="0"/>
              </a:rPr>
              <a:t>. You also need Python 2.6 or later.</a:t>
            </a:r>
          </a:p>
          <a:p>
            <a:endParaRPr lang="en-GB" sz="2000" dirty="0">
              <a:latin typeface="Georgia" panose="02040502050405020303" pitchFamily="18" charset="0"/>
            </a:endParaRPr>
          </a:p>
        </p:txBody>
      </p:sp>
    </p:spTree>
    <p:extLst>
      <p:ext uri="{BB962C8B-B14F-4D97-AF65-F5344CB8AC3E}">
        <p14:creationId xmlns:p14="http://schemas.microsoft.com/office/powerpoint/2010/main" val="145240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928992" cy="6408712"/>
          </a:xfrm>
        </p:spPr>
        <p:txBody>
          <a:bodyPr>
            <a:normAutofit lnSpcReduction="10000"/>
          </a:bodyPr>
          <a:lstStyle/>
          <a:p>
            <a:r>
              <a:rPr lang="en-GB" dirty="0" smtClean="0">
                <a:latin typeface="Georgia" panose="02040502050405020303" pitchFamily="18" charset="0"/>
              </a:rPr>
              <a:t>If </a:t>
            </a:r>
            <a:r>
              <a:rPr lang="en-GB" dirty="0">
                <a:latin typeface="Georgia" panose="02040502050405020303" pitchFamily="18" charset="0"/>
              </a:rPr>
              <a:t>you have SELinux enabled on remote nodes, you will also want to install libselinux-python on them before using any copy/file/template related functions in Ansible. </a:t>
            </a:r>
            <a:endParaRPr lang="en-GB" dirty="0" smtClean="0">
              <a:latin typeface="Georgia" panose="02040502050405020303" pitchFamily="18" charset="0"/>
            </a:endParaRPr>
          </a:p>
          <a:p>
            <a:r>
              <a:rPr lang="en-GB" dirty="0" smtClean="0">
                <a:latin typeface="Georgia" panose="02040502050405020303" pitchFamily="18" charset="0"/>
              </a:rPr>
              <a:t>You </a:t>
            </a:r>
            <a:r>
              <a:rPr lang="en-GB" dirty="0">
                <a:latin typeface="Georgia" panose="02040502050405020303" pitchFamily="18" charset="0"/>
              </a:rPr>
              <a:t>can of course still use the yum module in Ansible to install this package on remote systems that do not have it</a:t>
            </a:r>
            <a:r>
              <a:rPr lang="en-GB" dirty="0" smtClean="0">
                <a:latin typeface="Georgia" panose="02040502050405020303" pitchFamily="18" charset="0"/>
              </a:rPr>
              <a:t>.</a:t>
            </a:r>
          </a:p>
          <a:p>
            <a:r>
              <a:rPr lang="en-GB" u="sng" dirty="0">
                <a:latin typeface="Georgia" panose="02040502050405020303" pitchFamily="18" charset="0"/>
              </a:rPr>
              <a:t>By default, Ansible uses Python 2 in order to maintain compatibility with older distributions such as RHEL 6</a:t>
            </a:r>
            <a:r>
              <a:rPr lang="en-GB" dirty="0">
                <a:latin typeface="Georgia" panose="02040502050405020303" pitchFamily="18" charset="0"/>
              </a:rPr>
              <a:t>. </a:t>
            </a:r>
          </a:p>
          <a:p>
            <a:r>
              <a:rPr lang="en-GB" dirty="0">
                <a:latin typeface="Georgia" panose="02040502050405020303" pitchFamily="18" charset="0"/>
              </a:rPr>
              <a:t>However, some Linux distributions (Gentoo, Arch) may not have a Python 2.X interpreter installed by default. </a:t>
            </a:r>
          </a:p>
          <a:p>
            <a:r>
              <a:rPr lang="en-GB" dirty="0">
                <a:latin typeface="Georgia" panose="02040502050405020303" pitchFamily="18" charset="0"/>
              </a:rPr>
              <a:t>On those systems, you should install one, and set the ‘ansible_python_interpreter’ variable in inventory (see </a:t>
            </a:r>
            <a:r>
              <a:rPr lang="en-GB" dirty="0">
                <a:latin typeface="Georgia" panose="02040502050405020303" pitchFamily="18" charset="0"/>
                <a:hlinkClick r:id="rId2"/>
              </a:rPr>
              <a:t>Inventory</a:t>
            </a:r>
            <a:r>
              <a:rPr lang="en-GB" dirty="0">
                <a:latin typeface="Georgia" panose="02040502050405020303" pitchFamily="18" charset="0"/>
              </a:rPr>
              <a:t>) to point at your 2.X Python. </a:t>
            </a:r>
          </a:p>
          <a:p>
            <a:r>
              <a:rPr lang="en-GB" u="sng" dirty="0">
                <a:latin typeface="Georgia" panose="02040502050405020303" pitchFamily="18" charset="0"/>
              </a:rPr>
              <a:t>Distributions like Red Hat Enterprise Linux, CentOS, Fedora, and Ubuntu all have a 2.X interpreter installed by default and this does not apply to those distributions</a:t>
            </a:r>
            <a:r>
              <a:rPr lang="en-GB" dirty="0">
                <a:latin typeface="Georgia" panose="02040502050405020303" pitchFamily="18" charset="0"/>
              </a:rPr>
              <a:t>. This is also true of nearly all Unix systems.</a:t>
            </a:r>
          </a:p>
        </p:txBody>
      </p:sp>
    </p:spTree>
    <p:extLst>
      <p:ext uri="{BB962C8B-B14F-4D97-AF65-F5344CB8AC3E}">
        <p14:creationId xmlns:p14="http://schemas.microsoft.com/office/powerpoint/2010/main" val="255145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928992" cy="6408712"/>
          </a:xfrm>
        </p:spPr>
        <p:txBody>
          <a:bodyPr>
            <a:normAutofit fontScale="92500" lnSpcReduction="10000"/>
          </a:bodyPr>
          <a:lstStyle/>
          <a:p>
            <a:pPr marL="0" indent="0">
              <a:buNone/>
            </a:pPr>
            <a:r>
              <a:rPr lang="en-GB" b="1" u="sng" dirty="0" smtClean="0">
                <a:latin typeface="Georgia" panose="02040502050405020303" pitchFamily="18" charset="0"/>
              </a:rPr>
              <a:t>Playbooks</a:t>
            </a:r>
            <a:endParaRPr lang="en-GB" b="1" u="sng" dirty="0">
              <a:latin typeface="Georgia" panose="02040502050405020303" pitchFamily="18" charset="0"/>
            </a:endParaRPr>
          </a:p>
          <a:p>
            <a:r>
              <a:rPr lang="en-GB" dirty="0">
                <a:latin typeface="Georgia" panose="02040502050405020303" pitchFamily="18" charset="0"/>
              </a:rPr>
              <a:t>Playbooks are </a:t>
            </a:r>
            <a:r>
              <a:rPr lang="en-GB" dirty="0" err="1">
                <a:latin typeface="Georgia" panose="02040502050405020303" pitchFamily="18" charset="0"/>
              </a:rPr>
              <a:t>Ansible’s</a:t>
            </a:r>
            <a:r>
              <a:rPr lang="en-GB" dirty="0">
                <a:latin typeface="Georgia" panose="02040502050405020303" pitchFamily="18" charset="0"/>
              </a:rPr>
              <a:t> configuration, deployment, and orchestration language. They can describe a policy you want your remote systems to enforce, or a set of steps in a general IT process.</a:t>
            </a:r>
          </a:p>
          <a:p>
            <a:r>
              <a:rPr lang="en-GB" u="sng" dirty="0">
                <a:latin typeface="Georgia" panose="02040502050405020303" pitchFamily="18" charset="0"/>
              </a:rPr>
              <a:t>If Ansible modules are the tools in your workshop, playbooks are your instruction manuals, and your inventory of hosts are your raw material</a:t>
            </a:r>
            <a:r>
              <a:rPr lang="en-GB" dirty="0">
                <a:latin typeface="Georgia" panose="02040502050405020303" pitchFamily="18" charset="0"/>
              </a:rPr>
              <a:t>.</a:t>
            </a:r>
          </a:p>
          <a:p>
            <a:r>
              <a:rPr lang="en-GB" dirty="0">
                <a:latin typeface="Georgia" panose="02040502050405020303" pitchFamily="18" charset="0"/>
              </a:rPr>
              <a:t>At a basic level, </a:t>
            </a:r>
            <a:r>
              <a:rPr lang="en-GB" u="sng" dirty="0">
                <a:latin typeface="Georgia" panose="02040502050405020303" pitchFamily="18" charset="0"/>
              </a:rPr>
              <a:t>playbooks can be used to manage configurations of and deployments to remote machines</a:t>
            </a:r>
            <a:r>
              <a:rPr lang="en-GB" dirty="0">
                <a:latin typeface="Georgia" panose="02040502050405020303" pitchFamily="18" charset="0"/>
              </a:rPr>
              <a:t>. At a more advanced level, they can sequence multi-tier rollouts involving rolling updates, and can delegate actions to other hosts, interacting with monitoring servers and load balancers along the way.</a:t>
            </a:r>
          </a:p>
          <a:p>
            <a:r>
              <a:rPr lang="en-GB" u="sng" dirty="0">
                <a:latin typeface="Georgia" panose="02040502050405020303" pitchFamily="18" charset="0"/>
              </a:rPr>
              <a:t>While there’s a lot of information here, there’s no need to learn everything at once. You can start small and pick up more features over time as you need them</a:t>
            </a:r>
            <a:r>
              <a:rPr lang="en-GB" dirty="0">
                <a:latin typeface="Georgia" panose="02040502050405020303" pitchFamily="18" charset="0"/>
              </a:rPr>
              <a:t>.</a:t>
            </a:r>
          </a:p>
          <a:p>
            <a:endParaRPr lang="en-GB" dirty="0"/>
          </a:p>
        </p:txBody>
      </p:sp>
    </p:spTree>
    <p:extLst>
      <p:ext uri="{BB962C8B-B14F-4D97-AF65-F5344CB8AC3E}">
        <p14:creationId xmlns:p14="http://schemas.microsoft.com/office/powerpoint/2010/main" val="361280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640960" cy="6408712"/>
          </a:xfrm>
        </p:spPr>
        <p:txBody>
          <a:bodyPr>
            <a:normAutofit fontScale="92500" lnSpcReduction="10000"/>
          </a:bodyPr>
          <a:lstStyle/>
          <a:p>
            <a:pPr marL="0" indent="0">
              <a:buNone/>
            </a:pPr>
            <a:r>
              <a:rPr lang="en-GB" b="1" u="sng" dirty="0">
                <a:latin typeface="Georgia" panose="02040502050405020303" pitchFamily="18" charset="0"/>
              </a:rPr>
              <a:t>Playbook Language </a:t>
            </a:r>
            <a:r>
              <a:rPr lang="en-GB" b="1" u="sng" dirty="0" smtClean="0">
                <a:latin typeface="Georgia" panose="02040502050405020303" pitchFamily="18" charset="0"/>
              </a:rPr>
              <a:t>Example :- </a:t>
            </a:r>
            <a:endParaRPr lang="en-GB" b="1" u="sng" dirty="0">
              <a:latin typeface="Georgia" panose="02040502050405020303" pitchFamily="18" charset="0"/>
            </a:endParaRPr>
          </a:p>
          <a:p>
            <a:r>
              <a:rPr lang="en-GB" dirty="0">
                <a:latin typeface="Georgia" panose="02040502050405020303" pitchFamily="18" charset="0"/>
              </a:rPr>
              <a:t>Playbooks are expressed in YAML format </a:t>
            </a:r>
            <a:r>
              <a:rPr lang="en-GB" dirty="0" smtClean="0">
                <a:latin typeface="Georgia" panose="02040502050405020303" pitchFamily="18" charset="0"/>
              </a:rPr>
              <a:t>(http</a:t>
            </a:r>
            <a:r>
              <a:rPr lang="en-GB" dirty="0">
                <a:latin typeface="Georgia" panose="02040502050405020303" pitchFamily="18" charset="0"/>
              </a:rPr>
              <a:t>://docs.ansible.com/ansible/YAMLSyntax.html) </a:t>
            </a:r>
            <a:r>
              <a:rPr lang="en-GB" dirty="0">
                <a:latin typeface="Georgia" panose="02040502050405020303" pitchFamily="18" charset="0"/>
              </a:rPr>
              <a:t>and have a minimum of syntax, which intentionally tries to not be a programming language or script, but rather a model of a configuration or a process.</a:t>
            </a:r>
          </a:p>
          <a:p>
            <a:r>
              <a:rPr lang="en-GB" dirty="0">
                <a:latin typeface="Georgia" panose="02040502050405020303" pitchFamily="18" charset="0"/>
              </a:rPr>
              <a:t>Each playbook is composed of one or more ‘plays’ in a list.</a:t>
            </a:r>
          </a:p>
          <a:p>
            <a:r>
              <a:rPr lang="en-GB" dirty="0">
                <a:latin typeface="Georgia" panose="02040502050405020303" pitchFamily="18" charset="0"/>
              </a:rPr>
              <a:t>The goal of a play is to map a group of hosts to some well defined roles, represented by things </a:t>
            </a:r>
            <a:r>
              <a:rPr lang="en-GB" dirty="0" smtClean="0">
                <a:latin typeface="Georgia" panose="02040502050405020303" pitchFamily="18" charset="0"/>
              </a:rPr>
              <a:t>Ansible </a:t>
            </a:r>
            <a:r>
              <a:rPr lang="en-GB" dirty="0">
                <a:latin typeface="Georgia" panose="02040502050405020303" pitchFamily="18" charset="0"/>
              </a:rPr>
              <a:t>calls tasks. </a:t>
            </a:r>
            <a:endParaRPr lang="en-GB" dirty="0" smtClean="0">
              <a:latin typeface="Georgia" panose="02040502050405020303" pitchFamily="18" charset="0"/>
            </a:endParaRPr>
          </a:p>
          <a:p>
            <a:r>
              <a:rPr lang="en-GB" dirty="0" smtClean="0">
                <a:latin typeface="Georgia" panose="02040502050405020303" pitchFamily="18" charset="0"/>
              </a:rPr>
              <a:t>At </a:t>
            </a:r>
            <a:r>
              <a:rPr lang="en-GB" dirty="0">
                <a:latin typeface="Georgia" panose="02040502050405020303" pitchFamily="18" charset="0"/>
              </a:rPr>
              <a:t>a basic level, a task is nothing more than a call to an </a:t>
            </a:r>
            <a:r>
              <a:rPr lang="en-GB" dirty="0" smtClean="0">
                <a:latin typeface="Georgia" panose="02040502050405020303" pitchFamily="18" charset="0"/>
              </a:rPr>
              <a:t>Ansible </a:t>
            </a:r>
            <a:r>
              <a:rPr lang="en-GB" dirty="0">
                <a:latin typeface="Georgia" panose="02040502050405020303" pitchFamily="18" charset="0"/>
              </a:rPr>
              <a:t>module </a:t>
            </a:r>
            <a:r>
              <a:rPr lang="en-GB" dirty="0" smtClean="0">
                <a:latin typeface="Georgia" panose="02040502050405020303" pitchFamily="18" charset="0"/>
              </a:rPr>
              <a:t>(http</a:t>
            </a:r>
            <a:r>
              <a:rPr lang="en-GB" dirty="0">
                <a:latin typeface="Georgia" panose="02040502050405020303" pitchFamily="18" charset="0"/>
              </a:rPr>
              <a:t>://docs.ansible.com/ansible/modules.html).</a:t>
            </a:r>
            <a:endParaRPr lang="en-GB" dirty="0">
              <a:latin typeface="Georgia" panose="02040502050405020303" pitchFamily="18" charset="0"/>
            </a:endParaRPr>
          </a:p>
          <a:p>
            <a:r>
              <a:rPr lang="en-GB" u="sng" dirty="0">
                <a:latin typeface="Georgia" panose="02040502050405020303" pitchFamily="18" charset="0"/>
              </a:rPr>
              <a:t>By composing a playbook of multiple ‘plays’, it is possible to orchestrate multi-machine deployments, running certain steps on all machines in the webservers group, then certain steps on the database server group, then more commands back on the webservers group, etc.</a:t>
            </a:r>
          </a:p>
          <a:p>
            <a:endParaRPr lang="en-GB" dirty="0"/>
          </a:p>
        </p:txBody>
      </p:sp>
    </p:spTree>
    <p:extLst>
      <p:ext uri="{BB962C8B-B14F-4D97-AF65-F5344CB8AC3E}">
        <p14:creationId xmlns:p14="http://schemas.microsoft.com/office/powerpoint/2010/main" val="4130554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428</TotalTime>
  <Words>1385</Words>
  <Application>Microsoft Office PowerPoint</Application>
  <PresentationFormat>On-screen Show (4:3)</PresentationFormat>
  <Paragraphs>199</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Ansible Deep Dive </vt:lpstr>
      <vt:lpstr>About Ansible  </vt:lpstr>
      <vt:lpstr>PowerPoint Presentation</vt:lpstr>
      <vt:lpstr>Introduction :- </vt:lpstr>
      <vt:lpstr>Installing The Control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LBG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 Deep Dive</dc:title>
  <dc:creator>8909873</dc:creator>
  <cp:lastModifiedBy>8909873</cp:lastModifiedBy>
  <cp:revision>466</cp:revision>
  <dcterms:created xsi:type="dcterms:W3CDTF">2017-04-20T13:17:06Z</dcterms:created>
  <dcterms:modified xsi:type="dcterms:W3CDTF">2017-04-24T14:42:44Z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0f056067-2c50-4b9a-abad-4b3dc9db87e0</vt:lpwstr>
  </property>
  <property fmtid="{D5CDD505-2E9C-101B-9397-08002B2CF9AE}" pid="3" name="TITUS">
    <vt:lpwstr>&lt;p align="center"&gt; &lt;/p&gt;</vt:lpwstr>
  </property>
  <property fmtid="{D5CDD505-2E9C-101B-9397-08002B2CF9AE}" pid="4" name="Classification">
    <vt:lpwstr>Internal</vt:lpwstr>
  </property>
  <property fmtid="{D5CDD505-2E9C-101B-9397-08002B2CF9AE}" pid="5" name="HeadersandFooters">
    <vt:lpwstr>None</vt:lpwstr>
  </property>
</Properties>
</file>