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notesMasterIdLst>
    <p:notesMasterId r:id="rId23"/>
  </p:notesMasterIdLst>
  <p:handoutMasterIdLst>
    <p:handoutMasterId r:id="rId2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948"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247B29-0DF2-400C-8265-D3368EEBC5E7}" type="datetimeFigureOut">
              <a:rPr lang="en-GB" smtClean="0"/>
              <a:t>03/05/2017</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64EE56-16C2-452F-AE43-B3ED34BCC3BD}" type="slidenum">
              <a:rPr lang="en-GB" smtClean="0"/>
              <a:t>‹#›</a:t>
            </a:fld>
            <a:endParaRPr lang="en-GB"/>
          </a:p>
        </p:txBody>
      </p:sp>
      <p:sp>
        <p:nvSpPr>
          <p:cNvPr id="6" name="hc" descr=" "/>
          <p:cNvSpPr txBox="1"/>
          <p:nvPr/>
        </p:nvSpPr>
        <p:spPr>
          <a:xfrm>
            <a:off x="0" y="0"/>
            <a:ext cx="6858000" cy="369332"/>
          </a:xfrm>
          <a:prstGeom prst="rect">
            <a:avLst/>
          </a:prstGeom>
          <a:noFill/>
        </p:spPr>
        <p:txBody>
          <a:bodyPr vert="horz" rtlCol="0">
            <a:spAutoFit/>
          </a:bodyPr>
          <a:lstStyle/>
          <a:p>
            <a:pPr algn="ctr"/>
            <a:r>
              <a:rPr lang="en-GB" smtClean="0"/>
              <a:t> </a:t>
            </a:r>
            <a:endParaRPr lang="en-GB"/>
          </a:p>
        </p:txBody>
      </p:sp>
      <p:sp>
        <p:nvSpPr>
          <p:cNvPr id="7" name="fc" descr=" "/>
          <p:cNvSpPr txBox="1"/>
          <p:nvPr/>
        </p:nvSpPr>
        <p:spPr>
          <a:xfrm>
            <a:off x="0" y="8806180"/>
            <a:ext cx="6858000" cy="369332"/>
          </a:xfrm>
          <a:prstGeom prst="rect">
            <a:avLst/>
          </a:prstGeom>
          <a:noFill/>
        </p:spPr>
        <p:txBody>
          <a:bodyPr vert="horz" rtlCol="0">
            <a:spAutoFit/>
          </a:bodyPr>
          <a:lstStyle/>
          <a:p>
            <a:pPr algn="ctr"/>
            <a:r>
              <a:rPr lang="en-GB" smtClean="0"/>
              <a:t> </a:t>
            </a:r>
            <a:endParaRPr lang="en-GB"/>
          </a:p>
        </p:txBody>
      </p:sp>
    </p:spTree>
    <p:extLst>
      <p:ext uri="{BB962C8B-B14F-4D97-AF65-F5344CB8AC3E}">
        <p14:creationId xmlns:p14="http://schemas.microsoft.com/office/powerpoint/2010/main" val="2740448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A177D6-679E-4ABF-9C64-ED0B6394E0D2}" type="datetimeFigureOut">
              <a:rPr lang="en-GB" smtClean="0"/>
              <a:t>03/05/2017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EE004-4599-4A53-8216-639573CA0E06}" type="slidenum">
              <a:rPr lang="en-GB" smtClean="0"/>
              <a:t>‹#›</a:t>
            </a:fld>
            <a:endParaRPr lang="en-GB"/>
          </a:p>
        </p:txBody>
      </p:sp>
      <p:sp>
        <p:nvSpPr>
          <p:cNvPr id="8" name="hc" descr=" "/>
          <p:cNvSpPr txBox="1"/>
          <p:nvPr/>
        </p:nvSpPr>
        <p:spPr>
          <a:xfrm>
            <a:off x="0" y="0"/>
            <a:ext cx="6858000" cy="369332"/>
          </a:xfrm>
          <a:prstGeom prst="rect">
            <a:avLst/>
          </a:prstGeom>
          <a:noFill/>
        </p:spPr>
        <p:txBody>
          <a:bodyPr vert="horz" rtlCol="0">
            <a:spAutoFit/>
          </a:bodyPr>
          <a:lstStyle/>
          <a:p>
            <a:pPr algn="ctr"/>
            <a:r>
              <a:rPr lang="en-GB" smtClean="0">
                <a:solidFill>
                  <a:schemeClr val="tx1"/>
                </a:solidFill>
              </a:rPr>
              <a:t> </a:t>
            </a:r>
            <a:endParaRPr lang="en-GB">
              <a:solidFill>
                <a:schemeClr val="tx1"/>
              </a:solidFill>
            </a:endParaRPr>
          </a:p>
        </p:txBody>
      </p:sp>
      <p:sp>
        <p:nvSpPr>
          <p:cNvPr id="9" name="fc" descr=" "/>
          <p:cNvSpPr txBox="1"/>
          <p:nvPr/>
        </p:nvSpPr>
        <p:spPr>
          <a:xfrm>
            <a:off x="0" y="8806180"/>
            <a:ext cx="6858000" cy="369332"/>
          </a:xfrm>
          <a:prstGeom prst="rect">
            <a:avLst/>
          </a:prstGeom>
          <a:noFill/>
        </p:spPr>
        <p:txBody>
          <a:bodyPr vert="horz" rtlCol="0">
            <a:spAutoFit/>
          </a:bodyPr>
          <a:lstStyle/>
          <a:p>
            <a:pPr algn="ctr"/>
            <a:r>
              <a:rPr lang="en-GB" smtClean="0">
                <a:solidFill>
                  <a:schemeClr val="tx1"/>
                </a:solidFill>
              </a:rPr>
              <a:t> </a:t>
            </a:r>
            <a:endParaRPr lang="en-GB">
              <a:solidFill>
                <a:schemeClr val="tx1"/>
              </a:solidFill>
            </a:endParaRPr>
          </a:p>
        </p:txBody>
      </p:sp>
    </p:spTree>
    <p:extLst>
      <p:ext uri="{BB962C8B-B14F-4D97-AF65-F5344CB8AC3E}">
        <p14:creationId xmlns:p14="http://schemas.microsoft.com/office/powerpoint/2010/main" val="111144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6465EDF-5064-4906-B224-A4276C01A297}" type="datetimeFigureOut">
              <a:rPr lang="en-GB" smtClean="0"/>
              <a:t>03/05/2017</a:t>
            </a:fld>
            <a:endParaRPr lang="en-GB"/>
          </a:p>
        </p:txBody>
      </p:sp>
      <p:sp>
        <p:nvSpPr>
          <p:cNvPr id="17" name="Footer Placeholder 16"/>
          <p:cNvSpPr>
            <a:spLocks noGrp="1"/>
          </p:cNvSpPr>
          <p:nvPr>
            <p:ph type="ftr" sz="quarter" idx="11"/>
          </p:nvPr>
        </p:nvSpPr>
        <p:spPr/>
        <p:txBody>
          <a:bodyPr/>
          <a:lstStyle/>
          <a:p>
            <a:endParaRPr lang="en-GB"/>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F6BFBA8-876F-4A1B-B67A-2588F533482E}" type="slidenum">
              <a:rPr lang="en-GB" smtClean="0"/>
              <a:t>‹#›</a:t>
            </a:fld>
            <a:endParaRPr lang="en-GB"/>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
        <p:nvSpPr>
          <p:cNvPr id="2" name="hc" descr=" "/>
          <p:cNvSpPr txBox="1"/>
          <p:nvPr userDrawn="1"/>
        </p:nvSpPr>
        <p:spPr>
          <a:xfrm>
            <a:off x="0" y="0"/>
            <a:ext cx="9144000" cy="369332"/>
          </a:xfrm>
          <a:prstGeom prst="rect">
            <a:avLst/>
          </a:prstGeom>
          <a:noFill/>
        </p:spPr>
        <p:txBody>
          <a:bodyPr vert="horz" rtlCol="0">
            <a:spAutoFit/>
          </a:bodyPr>
          <a:lstStyle/>
          <a:p>
            <a:pPr algn="ctr"/>
            <a:r>
              <a:rPr lang="en-GB" smtClean="0">
                <a:solidFill>
                  <a:schemeClr val="tx1"/>
                </a:solidFill>
              </a:rPr>
              <a:t> </a:t>
            </a:r>
            <a:endParaRPr lang="en-GB">
              <a:solidFill>
                <a:schemeClr val="tx1"/>
              </a:solidFill>
            </a:endParaRPr>
          </a:p>
        </p:txBody>
      </p:sp>
      <p:sp>
        <p:nvSpPr>
          <p:cNvPr id="3" name="fc" descr=" "/>
          <p:cNvSpPr txBox="1"/>
          <p:nvPr userDrawn="1"/>
        </p:nvSpPr>
        <p:spPr>
          <a:xfrm>
            <a:off x="0" y="6520180"/>
            <a:ext cx="9144000" cy="369332"/>
          </a:xfrm>
          <a:prstGeom prst="rect">
            <a:avLst/>
          </a:prstGeom>
          <a:noFill/>
        </p:spPr>
        <p:txBody>
          <a:bodyPr vert="horz" rtlCol="0">
            <a:spAutoFit/>
          </a:bodyPr>
          <a:lstStyle/>
          <a:p>
            <a:pPr algn="ctr"/>
            <a:r>
              <a:rPr lang="en-GB" smtClean="0">
                <a:solidFill>
                  <a:schemeClr val="tx1"/>
                </a:solidFill>
              </a:rPr>
              <a:t> </a:t>
            </a:r>
            <a:endParaRPr lang="en-GB">
              <a:solidFill>
                <a:schemeClr val="tx1"/>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465EDF-5064-4906-B224-A4276C01A297}" type="datetimeFigureOut">
              <a:rPr lang="en-GB" smtClean="0"/>
              <a:t>03/05/2017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6BFBA8-876F-4A1B-B67A-2588F533482E}"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465EDF-5064-4906-B224-A4276C01A297}" type="datetimeFigureOut">
              <a:rPr lang="en-GB" smtClean="0"/>
              <a:t>03/05/2017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6BFBA8-876F-4A1B-B67A-2588F533482E}"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6465EDF-5064-4906-B224-A4276C01A297}" type="datetimeFigureOut">
              <a:rPr lang="en-GB" smtClean="0"/>
              <a:t>03/05/2017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6BFBA8-876F-4A1B-B67A-2588F533482E}" type="slidenum">
              <a:rPr lang="en-GB" smtClean="0"/>
              <a:t>‹#›</a:t>
            </a:fld>
            <a:endParaRPr lang="en-GB"/>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6465EDF-5064-4906-B224-A4276C01A297}" type="datetimeFigureOut">
              <a:rPr lang="en-GB" smtClean="0"/>
              <a:t>03/05/2017</a:t>
            </a:fld>
            <a:endParaRPr lang="en-GB"/>
          </a:p>
        </p:txBody>
      </p:sp>
      <p:sp>
        <p:nvSpPr>
          <p:cNvPr id="5" name="Footer Placeholder 4"/>
          <p:cNvSpPr>
            <a:spLocks noGrp="1"/>
          </p:cNvSpPr>
          <p:nvPr>
            <p:ph type="ftr" sz="quarter" idx="11"/>
          </p:nvPr>
        </p:nvSpPr>
        <p:spPr>
          <a:xfrm>
            <a:off x="800100" y="6172200"/>
            <a:ext cx="4000500" cy="457200"/>
          </a:xfrm>
        </p:spPr>
        <p:txBody>
          <a:bodyPr/>
          <a:lstStyle/>
          <a:p>
            <a:endParaRPr lang="en-GB"/>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F6BFBA8-876F-4A1B-B67A-2588F533482E}"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6465EDF-5064-4906-B224-A4276C01A297}" type="datetimeFigureOut">
              <a:rPr lang="en-GB" smtClean="0"/>
              <a:t>03/05/2017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6BFBA8-876F-4A1B-B67A-2588F533482E}" type="slidenum">
              <a:rPr lang="en-GB" smtClean="0"/>
              <a:t>‹#›</a:t>
            </a:fld>
            <a:endParaRPr lang="en-GB"/>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6465EDF-5064-4906-B224-A4276C01A297}" type="datetimeFigureOut">
              <a:rPr lang="en-GB" smtClean="0"/>
              <a:t>03/05/2017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F6BFBA8-876F-4A1B-B67A-2588F533482E}" type="slidenum">
              <a:rPr lang="en-GB" smtClean="0"/>
              <a:t>‹#›</a:t>
            </a:fld>
            <a:endParaRPr lang="en-GB"/>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6465EDF-5064-4906-B224-A4276C01A297}" type="datetimeFigureOut">
              <a:rPr lang="en-GB" smtClean="0"/>
              <a:t>03/05/2017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F6BFBA8-876F-4A1B-B67A-2588F533482E}"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465EDF-5064-4906-B224-A4276C01A297}" type="datetimeFigureOut">
              <a:rPr lang="en-GB" smtClean="0"/>
              <a:t>03/05/2017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F6BFBA8-876F-4A1B-B67A-2588F533482E}"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6465EDF-5064-4906-B224-A4276C01A297}" type="datetimeFigureOut">
              <a:rPr lang="en-GB" smtClean="0"/>
              <a:t>03/05/2017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6BFBA8-876F-4A1B-B67A-2588F533482E}" type="slidenum">
              <a:rPr lang="en-GB" smtClean="0"/>
              <a:t>‹#›</a:t>
            </a:fld>
            <a:endParaRPr lang="en-GB"/>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6465EDF-5064-4906-B224-A4276C01A297}" type="datetimeFigureOut">
              <a:rPr lang="en-GB" smtClean="0"/>
              <a:t>03/05/2017</a:t>
            </a:fld>
            <a:endParaRPr lang="en-GB"/>
          </a:p>
        </p:txBody>
      </p:sp>
      <p:sp>
        <p:nvSpPr>
          <p:cNvPr id="6" name="Footer Placeholder 5"/>
          <p:cNvSpPr>
            <a:spLocks noGrp="1"/>
          </p:cNvSpPr>
          <p:nvPr>
            <p:ph type="ftr" sz="quarter" idx="11"/>
          </p:nvPr>
        </p:nvSpPr>
        <p:spPr>
          <a:xfrm>
            <a:off x="914400" y="6172200"/>
            <a:ext cx="3886200" cy="457200"/>
          </a:xfrm>
        </p:spPr>
        <p:txBody>
          <a:bodyPr/>
          <a:lstStyle/>
          <a:p>
            <a:endParaRPr lang="en-GB"/>
          </a:p>
        </p:txBody>
      </p:sp>
      <p:sp>
        <p:nvSpPr>
          <p:cNvPr id="7" name="Slide Number Placeholder 6"/>
          <p:cNvSpPr>
            <a:spLocks noGrp="1"/>
          </p:cNvSpPr>
          <p:nvPr>
            <p:ph type="sldNum" sz="quarter" idx="12"/>
          </p:nvPr>
        </p:nvSpPr>
        <p:spPr>
          <a:xfrm>
            <a:off x="146304" y="6208776"/>
            <a:ext cx="457200" cy="457200"/>
          </a:xfrm>
        </p:spPr>
        <p:txBody>
          <a:bodyPr/>
          <a:lstStyle/>
          <a:p>
            <a:fld id="{BF6BFBA8-876F-4A1B-B67A-2588F533482E}" type="slidenum">
              <a:rPr lang="en-GB" smtClean="0"/>
              <a:t>‹#›</a:t>
            </a:fld>
            <a:endParaRPr lang="en-GB"/>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6465EDF-5064-4906-B224-A4276C01A297}" type="datetimeFigureOut">
              <a:rPr lang="en-GB" smtClean="0"/>
              <a:t>03/05/2017</a:t>
            </a:fld>
            <a:endParaRPr lang="en-GB"/>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GB"/>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F6BFBA8-876F-4A1B-B67A-2588F533482E}" type="slidenum">
              <a:rPr lang="en-GB" smtClean="0"/>
              <a:t>‹#›</a:t>
            </a:fld>
            <a:endParaRPr lang="en-GB"/>
          </a:p>
        </p:txBody>
      </p:sp>
      <p:sp>
        <p:nvSpPr>
          <p:cNvPr id="2" name="hc" descr=" "/>
          <p:cNvSpPr txBox="1"/>
          <p:nvPr userDrawn="1"/>
        </p:nvSpPr>
        <p:spPr>
          <a:xfrm>
            <a:off x="0" y="0"/>
            <a:ext cx="9144000" cy="369332"/>
          </a:xfrm>
          <a:prstGeom prst="rect">
            <a:avLst/>
          </a:prstGeom>
          <a:noFill/>
        </p:spPr>
        <p:txBody>
          <a:bodyPr vert="horz" rtlCol="0">
            <a:spAutoFit/>
          </a:bodyPr>
          <a:lstStyle/>
          <a:p>
            <a:pPr algn="ctr"/>
            <a:r>
              <a:rPr lang="en-GB" smtClean="0">
                <a:solidFill>
                  <a:schemeClr val="tx1"/>
                </a:solidFill>
              </a:rPr>
              <a:t> </a:t>
            </a:r>
            <a:endParaRPr lang="en-GB">
              <a:solidFill>
                <a:schemeClr val="tx1"/>
              </a:solidFill>
            </a:endParaRPr>
          </a:p>
        </p:txBody>
      </p:sp>
      <p:sp>
        <p:nvSpPr>
          <p:cNvPr id="4" name="fc" descr=" "/>
          <p:cNvSpPr txBox="1"/>
          <p:nvPr userDrawn="1"/>
        </p:nvSpPr>
        <p:spPr>
          <a:xfrm>
            <a:off x="0" y="6520180"/>
            <a:ext cx="9144000" cy="369332"/>
          </a:xfrm>
          <a:prstGeom prst="rect">
            <a:avLst/>
          </a:prstGeom>
          <a:noFill/>
        </p:spPr>
        <p:txBody>
          <a:bodyPr vert="horz" rtlCol="0">
            <a:spAutoFit/>
          </a:bodyPr>
          <a:lstStyle/>
          <a:p>
            <a:pPr algn="ctr"/>
            <a:r>
              <a:rPr lang="en-GB" smtClean="0">
                <a:solidFill>
                  <a:schemeClr val="tx1"/>
                </a:solidFill>
              </a:rPr>
              <a:t> </a:t>
            </a:r>
            <a:endParaRPr lang="en-GB">
              <a:solidFill>
                <a:schemeClr val="tx1"/>
              </a:solidFill>
            </a:endParaRPr>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4653136"/>
            <a:ext cx="3255144" cy="1028573"/>
          </a:xfrm>
        </p:spPr>
        <p:txBody>
          <a:bodyPr>
            <a:normAutofit/>
          </a:bodyPr>
          <a:lstStyle/>
          <a:p>
            <a:endParaRPr lang="en-GB" dirty="0" smtClean="0"/>
          </a:p>
          <a:p>
            <a:r>
              <a:rPr lang="en-GB" sz="2000" b="1" dirty="0" smtClean="0">
                <a:latin typeface="Georgia" panose="02040502050405020303" pitchFamily="18" charset="0"/>
              </a:rPr>
              <a:t>AMARNATH KALLAM</a:t>
            </a:r>
            <a:endParaRPr lang="en-GB" sz="2000" b="1" dirty="0">
              <a:latin typeface="Georgia" panose="02040502050405020303" pitchFamily="18" charset="0"/>
            </a:endParaRPr>
          </a:p>
        </p:txBody>
      </p:sp>
      <p:sp>
        <p:nvSpPr>
          <p:cNvPr id="2" name="Title 1"/>
          <p:cNvSpPr>
            <a:spLocks noGrp="1"/>
          </p:cNvSpPr>
          <p:nvPr>
            <p:ph type="ctrTitle"/>
          </p:nvPr>
        </p:nvSpPr>
        <p:spPr>
          <a:xfrm>
            <a:off x="971600" y="1124744"/>
            <a:ext cx="7075120" cy="3285892"/>
          </a:xfrm>
        </p:spPr>
        <p:txBody>
          <a:bodyPr>
            <a:normAutofit/>
          </a:bodyPr>
          <a:lstStyle/>
          <a:p>
            <a:r>
              <a:rPr lang="en-GB" dirty="0" smtClean="0">
                <a:latin typeface="Georgia" panose="02040502050405020303" pitchFamily="18" charset="0"/>
              </a:rPr>
              <a:t>         </a:t>
            </a:r>
            <a:r>
              <a:rPr lang="en-GB" sz="4000" dirty="0" smtClean="0">
                <a:latin typeface="Georgia" panose="02040502050405020303" pitchFamily="18" charset="0"/>
              </a:rPr>
              <a:t>HBASE &amp; DEEPDIVE </a:t>
            </a:r>
            <a:endParaRPr lang="en-GB" sz="4000" dirty="0">
              <a:latin typeface="Georgia" panose="02040502050405020303" pitchFamily="18" charset="0"/>
            </a:endParaRPr>
          </a:p>
        </p:txBody>
      </p:sp>
    </p:spTree>
    <p:extLst>
      <p:ext uri="{BB962C8B-B14F-4D97-AF65-F5344CB8AC3E}">
        <p14:creationId xmlns:p14="http://schemas.microsoft.com/office/powerpoint/2010/main" val="1463067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856984" cy="6408712"/>
          </a:xfrm>
        </p:spPr>
        <p:txBody>
          <a:bodyPr>
            <a:normAutofit fontScale="70000" lnSpcReduction="20000"/>
          </a:bodyPr>
          <a:lstStyle/>
          <a:p>
            <a:r>
              <a:rPr lang="en-GB" b="1" dirty="0">
                <a:latin typeface="Georgia" panose="02040502050405020303" pitchFamily="18" charset="0"/>
              </a:rPr>
              <a:t>Apache Phoenix </a:t>
            </a:r>
            <a:r>
              <a:rPr lang="en-GB" dirty="0">
                <a:latin typeface="Georgia" panose="02040502050405020303" pitchFamily="18" charset="0"/>
              </a:rPr>
              <a:t>is not part of HBase. </a:t>
            </a:r>
            <a:endParaRPr lang="en-GB" dirty="0" smtClean="0">
              <a:latin typeface="Georgia" panose="02040502050405020303" pitchFamily="18" charset="0"/>
            </a:endParaRPr>
          </a:p>
          <a:p>
            <a:r>
              <a:rPr lang="en-GB" u="sng" dirty="0" smtClean="0">
                <a:latin typeface="Georgia" panose="02040502050405020303" pitchFamily="18" charset="0"/>
              </a:rPr>
              <a:t>Phoenix </a:t>
            </a:r>
            <a:r>
              <a:rPr lang="en-GB" u="sng" dirty="0">
                <a:latin typeface="Georgia" panose="02040502050405020303" pitchFamily="18" charset="0"/>
              </a:rPr>
              <a:t>is an SQL skin over HBase that provides direct, low-latency access to HBase. </a:t>
            </a:r>
            <a:endParaRPr lang="en-GB" u="sng" dirty="0" smtClean="0">
              <a:latin typeface="Georgia" panose="02040502050405020303" pitchFamily="18" charset="0"/>
            </a:endParaRPr>
          </a:p>
          <a:p>
            <a:r>
              <a:rPr lang="en-GB" dirty="0" smtClean="0">
                <a:latin typeface="Georgia" panose="02040502050405020303" pitchFamily="18" charset="0"/>
              </a:rPr>
              <a:t>Entirely </a:t>
            </a:r>
            <a:r>
              <a:rPr lang="en-GB" dirty="0">
                <a:latin typeface="Georgia" panose="02040502050405020303" pitchFamily="18" charset="0"/>
              </a:rPr>
              <a:t>written in Java, Phoenix enables querying and managing HBase tables using SQL commands. </a:t>
            </a:r>
            <a:endParaRPr lang="en-GB" dirty="0" smtClean="0">
              <a:latin typeface="Georgia" panose="02040502050405020303" pitchFamily="18" charset="0"/>
            </a:endParaRPr>
          </a:p>
          <a:p>
            <a:r>
              <a:rPr lang="en-GB" u="sng" dirty="0" smtClean="0">
                <a:latin typeface="Georgia" panose="02040502050405020303" pitchFamily="18" charset="0"/>
              </a:rPr>
              <a:t>Apache </a:t>
            </a:r>
            <a:r>
              <a:rPr lang="en-GB" u="sng" dirty="0">
                <a:latin typeface="Georgia" panose="02040502050405020303" pitchFamily="18" charset="0"/>
              </a:rPr>
              <a:t>Phoenix takes your SQL query, compiles it into a series of HBase scans, and orchestrates the running of those scans to produce regular JDBC result sets</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Phoenix </a:t>
            </a:r>
            <a:r>
              <a:rPr lang="en-GB" dirty="0">
                <a:latin typeface="Georgia" panose="02040502050405020303" pitchFamily="18" charset="0"/>
              </a:rPr>
              <a:t>works with existing HBase tables or can be used to create new HBase tables. </a:t>
            </a:r>
            <a:endParaRPr lang="en-GB" dirty="0" smtClean="0">
              <a:latin typeface="Georgia" panose="02040502050405020303" pitchFamily="18" charset="0"/>
            </a:endParaRPr>
          </a:p>
          <a:p>
            <a:r>
              <a:rPr lang="en-GB" u="sng" dirty="0" smtClean="0">
                <a:latin typeface="Georgia" panose="02040502050405020303" pitchFamily="18" charset="0"/>
              </a:rPr>
              <a:t>The </a:t>
            </a:r>
            <a:r>
              <a:rPr lang="en-GB" u="sng" dirty="0">
                <a:latin typeface="Georgia" panose="02040502050405020303" pitchFamily="18" charset="0"/>
              </a:rPr>
              <a:t>table metadata necessary to support SQL-like operation is stored in a companion HBase table and is versioned, such that snapshot queries over prior versions will automatically use the correct schema.</a:t>
            </a:r>
          </a:p>
          <a:p>
            <a:r>
              <a:rPr lang="en-GB" dirty="0">
                <a:latin typeface="Georgia" panose="02040502050405020303" pitchFamily="18" charset="0"/>
              </a:rPr>
              <a:t>Phoenix allows people to reuse their SQL skills in an HBase environment. However, Phoenix only changes the user interface. It does not change the way HBase operates. </a:t>
            </a:r>
            <a:endParaRPr lang="en-GB" dirty="0" smtClean="0">
              <a:latin typeface="Georgia" panose="02040502050405020303" pitchFamily="18" charset="0"/>
            </a:endParaRPr>
          </a:p>
          <a:p>
            <a:r>
              <a:rPr lang="en-GB" u="sng" dirty="0" smtClean="0">
                <a:latin typeface="Georgia" panose="02040502050405020303" pitchFamily="18" charset="0"/>
              </a:rPr>
              <a:t>Use </a:t>
            </a:r>
            <a:r>
              <a:rPr lang="en-GB" u="sng" dirty="0">
                <a:latin typeface="Georgia" panose="02040502050405020303" pitchFamily="18" charset="0"/>
              </a:rPr>
              <a:t>cases that are not suitable for HBase are not suitable for Phoenix over HBase</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Phoenix </a:t>
            </a:r>
            <a:r>
              <a:rPr lang="en-GB" dirty="0">
                <a:latin typeface="Georgia" panose="02040502050405020303" pitchFamily="18" charset="0"/>
              </a:rPr>
              <a:t>is useful is because it oﬀers a higher-level language abstraction over HBase commands. You can typically enter fewer Phoenix commands to achieve the same output results.</a:t>
            </a:r>
          </a:p>
          <a:p>
            <a:r>
              <a:rPr lang="en-GB" b="1" dirty="0">
                <a:latin typeface="Georgia" panose="02040502050405020303" pitchFamily="18" charset="0"/>
              </a:rPr>
              <a:t>Phoenix vs. Hive: </a:t>
            </a:r>
            <a:r>
              <a:rPr lang="en-GB" dirty="0">
                <a:latin typeface="Georgia" panose="02040502050405020303" pitchFamily="18" charset="0"/>
              </a:rPr>
              <a:t>Direct use of the HBase API, along with coprocessors and custom ﬁlters, results in performance on the order of milliseconds for small queries or seconds for tens of millions of rows. This is in contrast to Apache Hive which can also be used to access HBase data using SQL, but uses traditional MapReduce batch processing.</a:t>
            </a:r>
          </a:p>
          <a:p>
            <a:r>
              <a:rPr lang="en-GB" dirty="0">
                <a:latin typeface="Georgia" panose="02040502050405020303" pitchFamily="18" charset="0"/>
              </a:rPr>
              <a:t>For more information see: Phoenix.apache.org.</a:t>
            </a:r>
          </a:p>
          <a:p>
            <a:endParaRPr lang="en-GB" dirty="0"/>
          </a:p>
        </p:txBody>
      </p:sp>
    </p:spTree>
    <p:extLst>
      <p:ext uri="{BB962C8B-B14F-4D97-AF65-F5344CB8AC3E}">
        <p14:creationId xmlns:p14="http://schemas.microsoft.com/office/powerpoint/2010/main" val="3093249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16632"/>
            <a:ext cx="8784976" cy="6480720"/>
          </a:xfrm>
        </p:spPr>
        <p:txBody>
          <a:bodyPr/>
          <a:lstStyle/>
          <a:p>
            <a:r>
              <a:rPr lang="en-GB" u="sng" dirty="0" smtClean="0">
                <a:latin typeface="Georgia" panose="02040502050405020303" pitchFamily="18" charset="0"/>
              </a:rPr>
              <a:t>Hbase Hands-on :- </a:t>
            </a:r>
          </a:p>
          <a:p>
            <a:r>
              <a:rPr lang="en-GB" dirty="0" smtClean="0">
                <a:latin typeface="Georgia" panose="02040502050405020303" pitchFamily="18" charset="0"/>
              </a:rPr>
              <a:t>Launch Hbase shell </a:t>
            </a:r>
          </a:p>
          <a:p>
            <a:pPr lvl="1">
              <a:buFont typeface="Wingdings" panose="05000000000000000000" pitchFamily="2" charset="2"/>
              <a:buChar char="Ø"/>
            </a:pPr>
            <a:r>
              <a:rPr lang="en-GB" sz="1200" dirty="0" smtClean="0">
                <a:latin typeface="Georgia" panose="02040502050405020303" pitchFamily="18" charset="0"/>
              </a:rPr>
              <a:t>hbase shell</a:t>
            </a:r>
          </a:p>
          <a:p>
            <a:r>
              <a:rPr lang="en-GB" dirty="0">
                <a:latin typeface="Georgia" panose="02040502050405020303" pitchFamily="18" charset="0"/>
              </a:rPr>
              <a:t>Version of Hbase </a:t>
            </a:r>
            <a:endParaRPr lang="en-GB" dirty="0" smtClean="0">
              <a:latin typeface="Georgia" panose="02040502050405020303" pitchFamily="18" charset="0"/>
            </a:endParaRPr>
          </a:p>
          <a:p>
            <a:pPr lvl="1">
              <a:buFont typeface="Wingdings" panose="05000000000000000000" pitchFamily="2" charset="2"/>
              <a:buChar char="Ø"/>
            </a:pPr>
            <a:r>
              <a:rPr lang="en-GB" sz="1200" dirty="0">
                <a:latin typeface="Georgia" panose="02040502050405020303" pitchFamily="18" charset="0"/>
              </a:rPr>
              <a:t>Hbase &gt; version </a:t>
            </a:r>
          </a:p>
          <a:p>
            <a:pPr marL="274320" lvl="1" indent="-274320">
              <a:spcBef>
                <a:spcPts val="580"/>
              </a:spcBef>
              <a:buClr>
                <a:schemeClr val="accent1"/>
              </a:buClr>
            </a:pPr>
            <a:r>
              <a:rPr lang="en-GB" sz="2600" dirty="0">
                <a:latin typeface="Georgia" panose="02040502050405020303" pitchFamily="18" charset="0"/>
              </a:rPr>
              <a:t>Status of </a:t>
            </a:r>
            <a:r>
              <a:rPr lang="en-GB" sz="2600" dirty="0" smtClean="0">
                <a:latin typeface="Georgia" panose="02040502050405020303" pitchFamily="18" charset="0"/>
              </a:rPr>
              <a:t>Hbase</a:t>
            </a:r>
          </a:p>
          <a:p>
            <a:pPr lvl="1" fontAlgn="ctr">
              <a:buFont typeface="Wingdings" panose="05000000000000000000" pitchFamily="2" charset="2"/>
              <a:buChar char="Ø"/>
            </a:pPr>
            <a:r>
              <a:rPr lang="en-GB" sz="1200" dirty="0">
                <a:latin typeface="Georgia" panose="02040502050405020303" pitchFamily="18" charset="0"/>
              </a:rPr>
              <a:t>hbase&gt; status hbase&gt; status</a:t>
            </a:r>
          </a:p>
          <a:p>
            <a:pPr lvl="1" fontAlgn="ctr">
              <a:buFont typeface="Wingdings" panose="05000000000000000000" pitchFamily="2" charset="2"/>
              <a:buChar char="Ø"/>
            </a:pPr>
            <a:r>
              <a:rPr lang="en-GB" sz="1200" dirty="0">
                <a:latin typeface="Georgia" panose="02040502050405020303" pitchFamily="18" charset="0"/>
              </a:rPr>
              <a:t>hbase&gt; status </a:t>
            </a:r>
            <a:r>
              <a:rPr lang="en-GB" sz="1200" dirty="0" smtClean="0">
                <a:latin typeface="Georgia" panose="02040502050405020303" pitchFamily="18" charset="0"/>
              </a:rPr>
              <a:t>'detailed‘</a:t>
            </a:r>
          </a:p>
          <a:p>
            <a:pPr marL="274320" lvl="1" indent="-274320" fontAlgn="ctr">
              <a:spcBef>
                <a:spcPts val="580"/>
              </a:spcBef>
              <a:buClr>
                <a:schemeClr val="accent1"/>
              </a:buClr>
            </a:pPr>
            <a:r>
              <a:rPr lang="en-GB" sz="2600" dirty="0">
                <a:latin typeface="Georgia" panose="02040502050405020303" pitchFamily="18" charset="0"/>
              </a:rPr>
              <a:t>What user you are connected to </a:t>
            </a:r>
            <a:endParaRPr lang="en-GB" sz="2600" dirty="0" smtClean="0">
              <a:latin typeface="Georgia" panose="02040502050405020303" pitchFamily="18" charset="0"/>
            </a:endParaRPr>
          </a:p>
          <a:p>
            <a:pPr lvl="1" fontAlgn="ctr">
              <a:buFont typeface="Wingdings" panose="05000000000000000000" pitchFamily="2" charset="2"/>
              <a:buChar char="Ø"/>
            </a:pPr>
            <a:r>
              <a:rPr lang="en-GB" sz="1200" dirty="0">
                <a:latin typeface="Georgia" panose="02040502050405020303" pitchFamily="18" charset="0"/>
              </a:rPr>
              <a:t>hbase&gt; </a:t>
            </a:r>
            <a:r>
              <a:rPr lang="en-GB" sz="1200" dirty="0" smtClean="0">
                <a:latin typeface="Georgia" panose="02040502050405020303" pitchFamily="18" charset="0"/>
              </a:rPr>
              <a:t>whoami</a:t>
            </a:r>
          </a:p>
          <a:p>
            <a:pPr marL="274320" lvl="1" indent="-274320" fontAlgn="ctr">
              <a:spcBef>
                <a:spcPts val="580"/>
              </a:spcBef>
              <a:buClr>
                <a:schemeClr val="accent1"/>
              </a:buClr>
            </a:pPr>
            <a:r>
              <a:rPr lang="en-GB" sz="2600" dirty="0">
                <a:latin typeface="Georgia" panose="02040502050405020303" pitchFamily="18" charset="0"/>
              </a:rPr>
              <a:t>Create a Table </a:t>
            </a:r>
            <a:endParaRPr lang="en-GB" sz="2600" dirty="0" smtClean="0">
              <a:latin typeface="Georgia" panose="02040502050405020303" pitchFamily="18" charset="0"/>
            </a:endParaRPr>
          </a:p>
          <a:p>
            <a:pPr lvl="1" fontAlgn="ctr">
              <a:buFont typeface="Wingdings" panose="05000000000000000000" pitchFamily="2" charset="2"/>
              <a:buChar char="Ø"/>
            </a:pPr>
            <a:r>
              <a:rPr lang="en-GB" sz="1200" dirty="0">
                <a:latin typeface="Georgia" panose="02040502050405020303" pitchFamily="18" charset="0"/>
              </a:rPr>
              <a:t>hbase&gt; create 't1',</a:t>
            </a:r>
            <a:r>
              <a:rPr lang="en-GB" sz="1200" dirty="0" smtClean="0">
                <a:latin typeface="Georgia" panose="02040502050405020303" pitchFamily="18" charset="0"/>
              </a:rPr>
              <a:t>'cf1‘</a:t>
            </a:r>
          </a:p>
          <a:p>
            <a:pPr marL="274320" lvl="1" indent="-274320" fontAlgn="ctr">
              <a:spcBef>
                <a:spcPts val="580"/>
              </a:spcBef>
              <a:buClr>
                <a:schemeClr val="accent1"/>
              </a:buClr>
            </a:pPr>
            <a:r>
              <a:rPr lang="en-GB" sz="2600" dirty="0">
                <a:latin typeface="Georgia" panose="02040502050405020303" pitchFamily="18" charset="0"/>
              </a:rPr>
              <a:t>List tables </a:t>
            </a:r>
            <a:endParaRPr lang="en-GB" sz="2600" dirty="0" smtClean="0">
              <a:latin typeface="Georgia" panose="02040502050405020303" pitchFamily="18" charset="0"/>
            </a:endParaRPr>
          </a:p>
          <a:p>
            <a:pPr lvl="1" fontAlgn="ctr">
              <a:buFont typeface="Wingdings" panose="05000000000000000000" pitchFamily="2" charset="2"/>
              <a:buChar char="Ø"/>
            </a:pPr>
            <a:r>
              <a:rPr lang="en-GB" sz="1200" dirty="0" smtClean="0">
                <a:latin typeface="Georgia" panose="02040502050405020303" pitchFamily="18" charset="0"/>
              </a:rPr>
              <a:t>list </a:t>
            </a:r>
          </a:p>
          <a:p>
            <a:pPr marL="274320" lvl="1" indent="-274320" fontAlgn="ctr">
              <a:spcBef>
                <a:spcPts val="580"/>
              </a:spcBef>
              <a:buClr>
                <a:schemeClr val="accent1"/>
              </a:buClr>
            </a:pPr>
            <a:r>
              <a:rPr lang="en-GB" sz="2600" dirty="0">
                <a:latin typeface="Georgia" panose="02040502050405020303" pitchFamily="18" charset="0"/>
              </a:rPr>
              <a:t>Put some data in the table using the put </a:t>
            </a:r>
            <a:r>
              <a:rPr lang="en-GB" sz="2600" dirty="0" smtClean="0">
                <a:latin typeface="Georgia" panose="02040502050405020303" pitchFamily="18" charset="0"/>
              </a:rPr>
              <a:t>command</a:t>
            </a:r>
          </a:p>
          <a:p>
            <a:pPr lvl="1" fontAlgn="ctr">
              <a:buFont typeface="Wingdings" panose="05000000000000000000" pitchFamily="2" charset="2"/>
              <a:buChar char="Ø"/>
            </a:pPr>
            <a:r>
              <a:rPr lang="en-GB" sz="1200" dirty="0">
                <a:latin typeface="Georgia" panose="02040502050405020303" pitchFamily="18" charset="0"/>
              </a:rPr>
              <a:t>hbase&gt; put 't1', '1','cf1:name','yourname'</a:t>
            </a:r>
          </a:p>
          <a:p>
            <a:pPr marL="274320" lvl="1" indent="-274320" fontAlgn="ctr">
              <a:spcBef>
                <a:spcPts val="580"/>
              </a:spcBef>
              <a:buClr>
                <a:schemeClr val="accent1"/>
              </a:buClr>
            </a:pPr>
            <a:endParaRPr lang="en-GB" sz="2600" dirty="0">
              <a:latin typeface="Georgia" panose="02040502050405020303" pitchFamily="18" charset="0"/>
            </a:endParaRPr>
          </a:p>
          <a:p>
            <a:pPr marL="274320" lvl="1" indent="-274320" fontAlgn="ctr">
              <a:spcBef>
                <a:spcPts val="580"/>
              </a:spcBef>
              <a:buClr>
                <a:schemeClr val="accent1"/>
              </a:buClr>
            </a:pPr>
            <a:endParaRPr lang="en-GB" sz="2600" dirty="0">
              <a:latin typeface="Georgia" panose="02040502050405020303" pitchFamily="18" charset="0"/>
            </a:endParaRPr>
          </a:p>
          <a:p>
            <a:pPr marL="274320" lvl="1" indent="-274320" fontAlgn="ctr">
              <a:spcBef>
                <a:spcPts val="580"/>
              </a:spcBef>
              <a:buClr>
                <a:schemeClr val="accent1"/>
              </a:buClr>
            </a:pPr>
            <a:endParaRPr lang="en-GB" sz="2600" dirty="0">
              <a:latin typeface="Georgia" panose="02040502050405020303" pitchFamily="18" charset="0"/>
            </a:endParaRPr>
          </a:p>
          <a:p>
            <a:pPr marL="320040" lvl="1" indent="0" fontAlgn="ctr">
              <a:buNone/>
            </a:pPr>
            <a:endParaRPr lang="en-GB" sz="1200" dirty="0">
              <a:latin typeface="Georgia" panose="02040502050405020303" pitchFamily="18" charset="0"/>
            </a:endParaRPr>
          </a:p>
          <a:p>
            <a:pPr marL="274320" lvl="1" indent="-274320">
              <a:spcBef>
                <a:spcPts val="580"/>
              </a:spcBef>
              <a:buClr>
                <a:schemeClr val="accent1"/>
              </a:buClr>
            </a:pPr>
            <a:endParaRPr lang="en-GB" sz="2600" dirty="0">
              <a:latin typeface="Georgia" panose="02040502050405020303" pitchFamily="18" charset="0"/>
            </a:endParaRPr>
          </a:p>
          <a:p>
            <a:pPr marL="320040" lvl="1" indent="0">
              <a:buNone/>
            </a:pPr>
            <a:endParaRPr lang="en-GB" sz="1200" dirty="0">
              <a:latin typeface="Georgia" panose="02040502050405020303" pitchFamily="18" charset="0"/>
            </a:endParaRPr>
          </a:p>
          <a:p>
            <a:pPr marL="0" indent="0">
              <a:buNone/>
            </a:pPr>
            <a:endParaRPr lang="en-GB" sz="1400" dirty="0">
              <a:latin typeface="Georgia" panose="02040502050405020303" pitchFamily="18" charset="0"/>
            </a:endParaRPr>
          </a:p>
          <a:p>
            <a:pPr marL="0" indent="0">
              <a:buNone/>
            </a:pPr>
            <a:endParaRPr lang="en-GB" u="sng" dirty="0">
              <a:latin typeface="Georgia" panose="02040502050405020303" pitchFamily="18" charset="0"/>
            </a:endParaRPr>
          </a:p>
        </p:txBody>
      </p:sp>
    </p:spTree>
    <p:extLst>
      <p:ext uri="{BB962C8B-B14F-4D97-AF65-F5344CB8AC3E}">
        <p14:creationId xmlns:p14="http://schemas.microsoft.com/office/powerpoint/2010/main" val="3753936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856984" cy="6480720"/>
          </a:xfrm>
        </p:spPr>
        <p:txBody>
          <a:bodyPr>
            <a:normAutofit/>
          </a:bodyPr>
          <a:lstStyle/>
          <a:p>
            <a:r>
              <a:rPr lang="en-GB" dirty="0">
                <a:latin typeface="Georgia" panose="02040502050405020303" pitchFamily="18" charset="0"/>
              </a:rPr>
              <a:t>Scan the table using the scan </a:t>
            </a:r>
            <a:r>
              <a:rPr lang="en-GB" dirty="0" smtClean="0">
                <a:latin typeface="Georgia" panose="02040502050405020303" pitchFamily="18" charset="0"/>
              </a:rPr>
              <a:t>command</a:t>
            </a:r>
          </a:p>
          <a:p>
            <a:pPr lvl="1">
              <a:buFont typeface="Wingdings" panose="05000000000000000000" pitchFamily="2" charset="2"/>
              <a:buChar char="Ø"/>
            </a:pPr>
            <a:r>
              <a:rPr lang="en-GB" sz="1000" dirty="0">
                <a:latin typeface="Georgia" panose="02040502050405020303" pitchFamily="18" charset="0"/>
              </a:rPr>
              <a:t>hbase&gt; scan 't1'</a:t>
            </a:r>
          </a:p>
          <a:p>
            <a:r>
              <a:rPr lang="en-GB" dirty="0">
                <a:latin typeface="Georgia" panose="02040502050405020303" pitchFamily="18" charset="0"/>
              </a:rPr>
              <a:t>Add another </a:t>
            </a:r>
            <a:r>
              <a:rPr lang="en-GB" dirty="0" smtClean="0">
                <a:latin typeface="Georgia" panose="02040502050405020303" pitchFamily="18" charset="0"/>
              </a:rPr>
              <a:t>row</a:t>
            </a:r>
          </a:p>
          <a:p>
            <a:pPr lvl="1">
              <a:buFont typeface="Wingdings" panose="05000000000000000000" pitchFamily="2" charset="2"/>
              <a:buChar char="Ø"/>
            </a:pPr>
            <a:r>
              <a:rPr lang="en-GB" sz="1000" dirty="0">
                <a:latin typeface="Georgia" panose="02040502050405020303" pitchFamily="18" charset="0"/>
              </a:rPr>
              <a:t>hbase&gt; put 't1', '2','cf1:name','theRainInSpain'</a:t>
            </a:r>
          </a:p>
          <a:p>
            <a:r>
              <a:rPr lang="en-GB" dirty="0" smtClean="0">
                <a:latin typeface="Georgia" panose="02040502050405020303" pitchFamily="18" charset="0"/>
              </a:rPr>
              <a:t>Change your name</a:t>
            </a:r>
          </a:p>
          <a:p>
            <a:pPr lvl="1">
              <a:buFont typeface="Wingdings" panose="05000000000000000000" pitchFamily="2" charset="2"/>
              <a:buChar char="Ø"/>
            </a:pPr>
            <a:r>
              <a:rPr lang="en-GB" sz="1000" dirty="0">
                <a:latin typeface="Georgia" panose="02040502050405020303" pitchFamily="18" charset="0"/>
              </a:rPr>
              <a:t>hbase&gt; put 't1', '1','cf1:name',</a:t>
            </a:r>
            <a:r>
              <a:rPr lang="en-GB" sz="1000" dirty="0" smtClean="0">
                <a:latin typeface="Georgia" panose="02040502050405020303" pitchFamily="18" charset="0"/>
              </a:rPr>
              <a:t>'your_new_name‘</a:t>
            </a:r>
          </a:p>
          <a:p>
            <a:pPr marL="274320" lvl="1" indent="-274320">
              <a:spcBef>
                <a:spcPts val="580"/>
              </a:spcBef>
              <a:buClr>
                <a:schemeClr val="accent1"/>
              </a:buClr>
            </a:pPr>
            <a:r>
              <a:rPr lang="en-GB" sz="2600" dirty="0">
                <a:latin typeface="Georgia" panose="02040502050405020303" pitchFamily="18" charset="0"/>
              </a:rPr>
              <a:t>Drop the </a:t>
            </a:r>
            <a:r>
              <a:rPr lang="en-GB" sz="2600" dirty="0" smtClean="0">
                <a:latin typeface="Georgia" panose="02040502050405020303" pitchFamily="18" charset="0"/>
              </a:rPr>
              <a:t>table</a:t>
            </a:r>
          </a:p>
          <a:p>
            <a:pPr lvl="1">
              <a:buFont typeface="Wingdings" panose="05000000000000000000" pitchFamily="2" charset="2"/>
              <a:buChar char="Ø"/>
            </a:pPr>
            <a:r>
              <a:rPr lang="en-GB" sz="1000" dirty="0">
                <a:latin typeface="Georgia" panose="02040502050405020303" pitchFamily="18" charset="0"/>
              </a:rPr>
              <a:t>hbase&gt; disable 't1‘</a:t>
            </a:r>
          </a:p>
          <a:p>
            <a:pPr lvl="1">
              <a:buFont typeface="Wingdings" panose="05000000000000000000" pitchFamily="2" charset="2"/>
              <a:buChar char="Ø"/>
            </a:pPr>
            <a:r>
              <a:rPr lang="en-GB" sz="1000" dirty="0">
                <a:latin typeface="Georgia" panose="02040502050405020303" pitchFamily="18" charset="0"/>
              </a:rPr>
              <a:t>hbase&gt; drop </a:t>
            </a:r>
            <a:r>
              <a:rPr lang="en-GB" sz="1000" dirty="0" smtClean="0">
                <a:latin typeface="Georgia" panose="02040502050405020303" pitchFamily="18" charset="0"/>
              </a:rPr>
              <a:t>'t1‘</a:t>
            </a:r>
          </a:p>
          <a:p>
            <a:pPr marL="274320" lvl="1" indent="-274320">
              <a:spcBef>
                <a:spcPts val="580"/>
              </a:spcBef>
              <a:buClr>
                <a:schemeClr val="accent1"/>
              </a:buClr>
            </a:pPr>
            <a:r>
              <a:rPr lang="en-GB" sz="2600" dirty="0">
                <a:latin typeface="Georgia" panose="02040502050405020303" pitchFamily="18" charset="0"/>
              </a:rPr>
              <a:t>Create a table that stores more than one version of a </a:t>
            </a:r>
            <a:r>
              <a:rPr lang="en-GB" sz="2600" dirty="0" smtClean="0">
                <a:latin typeface="Georgia" panose="02040502050405020303" pitchFamily="18" charset="0"/>
              </a:rPr>
              <a:t>column</a:t>
            </a:r>
          </a:p>
          <a:p>
            <a:pPr lvl="1">
              <a:buFont typeface="Wingdings" panose="05000000000000000000" pitchFamily="2" charset="2"/>
              <a:buChar char="Ø"/>
            </a:pPr>
            <a:r>
              <a:rPr lang="en-GB" sz="1000" dirty="0">
                <a:latin typeface="Georgia" panose="02040502050405020303" pitchFamily="18" charset="0"/>
              </a:rPr>
              <a:t>hbase&gt; create 't1', {NAME =&gt; 'f1', VERSIONS =&gt; 2</a:t>
            </a:r>
            <a:r>
              <a:rPr lang="en-GB" sz="1000" dirty="0" smtClean="0">
                <a:latin typeface="Georgia" panose="02040502050405020303" pitchFamily="18" charset="0"/>
              </a:rPr>
              <a:t>}</a:t>
            </a:r>
          </a:p>
          <a:p>
            <a:pPr lvl="1">
              <a:buFont typeface="Wingdings" panose="05000000000000000000" pitchFamily="2" charset="2"/>
              <a:buChar char="Ø"/>
            </a:pPr>
            <a:r>
              <a:rPr lang="en-GB" sz="1000" dirty="0"/>
              <a:t>This creates table t1, with column family f1 and any data stored in column family f1 will be permitted to have up to 2 versions. </a:t>
            </a:r>
            <a:br>
              <a:rPr lang="en-GB" sz="1000" dirty="0"/>
            </a:br>
            <a:r>
              <a:rPr lang="en-GB" sz="1000" dirty="0"/>
              <a:t>Versions beyond 2 will be deleted oldest </a:t>
            </a:r>
            <a:r>
              <a:rPr lang="en-GB" sz="1000" dirty="0" smtClean="0"/>
              <a:t>first</a:t>
            </a:r>
            <a:endParaRPr lang="en-GB" sz="1000" dirty="0">
              <a:latin typeface="Georgia" panose="02040502050405020303" pitchFamily="18" charset="0"/>
            </a:endParaRPr>
          </a:p>
          <a:p>
            <a:pPr marL="274320" lvl="1" indent="-274320">
              <a:spcBef>
                <a:spcPts val="580"/>
              </a:spcBef>
              <a:buClr>
                <a:schemeClr val="accent1"/>
              </a:buClr>
            </a:pPr>
            <a:r>
              <a:rPr lang="en-GB" sz="2600" dirty="0">
                <a:latin typeface="Georgia" panose="02040502050405020303" pitchFamily="18" charset="0"/>
              </a:rPr>
              <a:t>Insert multiple versions of a column</a:t>
            </a:r>
            <a:r>
              <a:rPr lang="en-GB" sz="2600" dirty="0" smtClean="0">
                <a:latin typeface="Georgia" panose="02040502050405020303" pitchFamily="18" charset="0"/>
              </a:rPr>
              <a:t>.</a:t>
            </a:r>
          </a:p>
          <a:p>
            <a:pPr lvl="1" fontAlgn="ctr">
              <a:buFont typeface="Wingdings" panose="05000000000000000000" pitchFamily="2" charset="2"/>
              <a:buChar char="Ø"/>
            </a:pPr>
            <a:r>
              <a:rPr lang="en-GB" sz="1000" dirty="0">
                <a:latin typeface="Georgia" panose="02040502050405020303" pitchFamily="18" charset="0"/>
              </a:rPr>
              <a:t>hbase&gt; put 't1','1', 'f1:name','name1'</a:t>
            </a:r>
          </a:p>
          <a:p>
            <a:pPr lvl="1" fontAlgn="ctr">
              <a:buFont typeface="Wingdings" panose="05000000000000000000" pitchFamily="2" charset="2"/>
              <a:buChar char="Ø"/>
            </a:pPr>
            <a:r>
              <a:rPr lang="en-GB" sz="1000" dirty="0">
                <a:latin typeface="Georgia" panose="02040502050405020303" pitchFamily="18" charset="0"/>
              </a:rPr>
              <a:t>hbase&gt; put 't1','1', 'f1:name',</a:t>
            </a:r>
            <a:r>
              <a:rPr lang="en-GB" sz="1000" dirty="0" smtClean="0">
                <a:latin typeface="Georgia" panose="02040502050405020303" pitchFamily="18" charset="0"/>
              </a:rPr>
              <a:t>'name2‘</a:t>
            </a:r>
          </a:p>
          <a:p>
            <a:pPr marL="274320" lvl="1" indent="-274320" fontAlgn="ctr">
              <a:spcBef>
                <a:spcPts val="580"/>
              </a:spcBef>
              <a:buClr>
                <a:schemeClr val="accent1"/>
              </a:buClr>
            </a:pPr>
            <a:r>
              <a:rPr lang="en-GB" sz="2600" dirty="0">
                <a:latin typeface="Georgia" panose="02040502050405020303" pitchFamily="18" charset="0"/>
              </a:rPr>
              <a:t>Scan the table requesting multiple versions (note different timestamps</a:t>
            </a:r>
            <a:r>
              <a:rPr lang="en-GB" sz="2600" dirty="0" smtClean="0">
                <a:latin typeface="Georgia" panose="02040502050405020303" pitchFamily="18" charset="0"/>
              </a:rPr>
              <a:t>)</a:t>
            </a:r>
          </a:p>
          <a:p>
            <a:pPr lvl="1" fontAlgn="ctr">
              <a:buFont typeface="Wingdings" panose="05000000000000000000" pitchFamily="2" charset="2"/>
              <a:buChar char="Ø"/>
            </a:pPr>
            <a:r>
              <a:rPr lang="fr-FR" sz="1000" dirty="0">
                <a:latin typeface="Georgia" panose="02040502050405020303" pitchFamily="18" charset="0"/>
              </a:rPr>
              <a:t>hbase&gt; scan 't1',{VERSIONS =&gt; 2}</a:t>
            </a:r>
          </a:p>
          <a:p>
            <a:pPr marL="274320" lvl="1" indent="-274320" fontAlgn="ctr">
              <a:spcBef>
                <a:spcPts val="580"/>
              </a:spcBef>
              <a:buClr>
                <a:schemeClr val="accent1"/>
              </a:buClr>
            </a:pPr>
            <a:endParaRPr lang="en-GB" sz="2600" dirty="0">
              <a:latin typeface="Georgia" panose="02040502050405020303" pitchFamily="18" charset="0"/>
            </a:endParaRPr>
          </a:p>
          <a:p>
            <a:pPr marL="274320" lvl="1" indent="-274320">
              <a:spcBef>
                <a:spcPts val="580"/>
              </a:spcBef>
              <a:buClr>
                <a:schemeClr val="accent1"/>
              </a:buClr>
            </a:pPr>
            <a:endParaRPr lang="en-GB" sz="2600" dirty="0">
              <a:latin typeface="Georgia" panose="02040502050405020303" pitchFamily="18" charset="0"/>
            </a:endParaRPr>
          </a:p>
          <a:p>
            <a:pPr marL="274320" lvl="1" indent="-274320">
              <a:spcBef>
                <a:spcPts val="580"/>
              </a:spcBef>
              <a:buClr>
                <a:schemeClr val="accent1"/>
              </a:buClr>
            </a:pPr>
            <a:endParaRPr lang="en-GB" sz="2600" dirty="0" smtClean="0">
              <a:latin typeface="Georgia" panose="02040502050405020303" pitchFamily="18" charset="0"/>
            </a:endParaRPr>
          </a:p>
          <a:p>
            <a:pPr marL="274320" lvl="1" indent="-274320">
              <a:spcBef>
                <a:spcPts val="580"/>
              </a:spcBef>
              <a:buClr>
                <a:schemeClr val="accent1"/>
              </a:buClr>
            </a:pPr>
            <a:endParaRPr lang="en-GB" sz="2600" dirty="0">
              <a:latin typeface="Georgia" panose="02040502050405020303" pitchFamily="18" charset="0"/>
            </a:endParaRPr>
          </a:p>
          <a:p>
            <a:pPr lvl="1">
              <a:buFont typeface="Wingdings" panose="05000000000000000000" pitchFamily="2" charset="2"/>
              <a:buChar char="Ø"/>
            </a:pPr>
            <a:endParaRPr lang="en-GB" sz="1000" dirty="0">
              <a:latin typeface="Georgia" panose="02040502050405020303" pitchFamily="18" charset="0"/>
            </a:endParaRPr>
          </a:p>
          <a:p>
            <a:pPr marL="274320" lvl="1" indent="-274320">
              <a:spcBef>
                <a:spcPts val="580"/>
              </a:spcBef>
              <a:buClr>
                <a:schemeClr val="accent1"/>
              </a:buClr>
            </a:pPr>
            <a:endParaRPr lang="en-GB" sz="2600" dirty="0" smtClean="0">
              <a:latin typeface="Georgia" panose="02040502050405020303" pitchFamily="18" charset="0"/>
            </a:endParaRPr>
          </a:p>
          <a:p>
            <a:pPr marL="274320" lvl="1" indent="-274320">
              <a:spcBef>
                <a:spcPts val="580"/>
              </a:spcBef>
              <a:buClr>
                <a:schemeClr val="accent1"/>
              </a:buClr>
            </a:pPr>
            <a:endParaRPr lang="en-GB" sz="2600" dirty="0">
              <a:latin typeface="Georgia" panose="02040502050405020303" pitchFamily="18" charset="0"/>
            </a:endParaRPr>
          </a:p>
          <a:p>
            <a:endParaRPr lang="en-GB" dirty="0">
              <a:latin typeface="Georgia" panose="02040502050405020303" pitchFamily="18" charset="0"/>
            </a:endParaRPr>
          </a:p>
        </p:txBody>
      </p:sp>
    </p:spTree>
    <p:extLst>
      <p:ext uri="{BB962C8B-B14F-4D97-AF65-F5344CB8AC3E}">
        <p14:creationId xmlns:p14="http://schemas.microsoft.com/office/powerpoint/2010/main" val="4160938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9036496" cy="6336704"/>
          </a:xfrm>
        </p:spPr>
        <p:txBody>
          <a:bodyPr/>
          <a:lstStyle/>
          <a:p>
            <a:r>
              <a:rPr lang="en-GB" dirty="0">
                <a:latin typeface="Georgia" panose="02040502050405020303" pitchFamily="18" charset="0"/>
              </a:rPr>
              <a:t>Add a third value for the column identifier </a:t>
            </a:r>
            <a:r>
              <a:rPr lang="en-GB" dirty="0" smtClean="0">
                <a:latin typeface="Georgia" panose="02040502050405020303" pitchFamily="18" charset="0"/>
              </a:rPr>
              <a:t>f1:name</a:t>
            </a:r>
          </a:p>
          <a:p>
            <a:pPr lvl="1">
              <a:buFont typeface="Wingdings" panose="05000000000000000000" pitchFamily="2" charset="2"/>
              <a:buChar char="Ø"/>
            </a:pPr>
            <a:r>
              <a:rPr lang="en-GB" sz="1200" dirty="0">
                <a:latin typeface="Georgia" panose="02040502050405020303" pitchFamily="18" charset="0"/>
              </a:rPr>
              <a:t>hbase&gt; put 't1','1', 'f1:name',</a:t>
            </a:r>
            <a:r>
              <a:rPr lang="en-GB" sz="1200" dirty="0" smtClean="0">
                <a:latin typeface="Georgia" panose="02040502050405020303" pitchFamily="18" charset="0"/>
              </a:rPr>
              <a:t>'name3‘</a:t>
            </a:r>
          </a:p>
          <a:p>
            <a:pPr marL="274320" lvl="1" indent="-274320">
              <a:spcBef>
                <a:spcPts val="580"/>
              </a:spcBef>
              <a:buClr>
                <a:schemeClr val="accent1"/>
              </a:buClr>
            </a:pPr>
            <a:r>
              <a:rPr lang="en-GB" sz="2600" dirty="0">
                <a:latin typeface="Georgia" panose="02040502050405020303" pitchFamily="18" charset="0"/>
              </a:rPr>
              <a:t>Scan again</a:t>
            </a:r>
          </a:p>
          <a:p>
            <a:pPr lvl="1">
              <a:buFont typeface="Wingdings" panose="05000000000000000000" pitchFamily="2" charset="2"/>
              <a:buChar char="Ø"/>
            </a:pPr>
            <a:r>
              <a:rPr lang="fr-FR" sz="1200" dirty="0">
                <a:latin typeface="Georgia" panose="02040502050405020303" pitchFamily="18" charset="0"/>
              </a:rPr>
              <a:t>hbase&gt; scan 't1',{VERSIONS =&gt; 2</a:t>
            </a:r>
            <a:r>
              <a:rPr lang="fr-FR" sz="1200" dirty="0" smtClean="0">
                <a:latin typeface="Georgia" panose="02040502050405020303" pitchFamily="18" charset="0"/>
              </a:rPr>
              <a:t>}</a:t>
            </a:r>
          </a:p>
          <a:p>
            <a:pPr lvl="1">
              <a:buFont typeface="Wingdings" panose="05000000000000000000" pitchFamily="2" charset="2"/>
              <a:buChar char="Ø"/>
            </a:pPr>
            <a:r>
              <a:rPr lang="fr-FR" sz="1200" dirty="0">
                <a:latin typeface="Georgia" panose="02040502050405020303" pitchFamily="18" charset="0"/>
              </a:rPr>
              <a:t>hbase&gt; scan 't1',{VERSIONS =&gt; 3</a:t>
            </a:r>
            <a:r>
              <a:rPr lang="fr-FR" sz="1200" dirty="0" smtClean="0">
                <a:latin typeface="Georgia" panose="02040502050405020303" pitchFamily="18" charset="0"/>
              </a:rPr>
              <a:t>}</a:t>
            </a:r>
            <a:endParaRPr lang="fr-FR" sz="1200" dirty="0">
              <a:latin typeface="Georgia" panose="02040502050405020303" pitchFamily="18" charset="0"/>
            </a:endParaRPr>
          </a:p>
          <a:p>
            <a:pPr marL="274320" lvl="1" indent="-274320">
              <a:spcBef>
                <a:spcPts val="580"/>
              </a:spcBef>
              <a:buClr>
                <a:schemeClr val="accent1"/>
              </a:buClr>
            </a:pPr>
            <a:r>
              <a:rPr lang="en-GB" sz="2600" dirty="0">
                <a:latin typeface="Georgia" panose="02040502050405020303" pitchFamily="18" charset="0"/>
              </a:rPr>
              <a:t>Gets vs. Scans:</a:t>
            </a:r>
          </a:p>
          <a:p>
            <a:pPr lvl="1">
              <a:buFont typeface="Wingdings" panose="05000000000000000000" pitchFamily="2" charset="2"/>
              <a:buChar char="Ø"/>
            </a:pPr>
            <a:r>
              <a:rPr lang="en-GB" sz="1200" dirty="0">
                <a:latin typeface="Georgia" panose="02040502050405020303" pitchFamily="18" charset="0"/>
              </a:rPr>
              <a:t>If the table is large, the scan operation uses a lot of resources. </a:t>
            </a:r>
            <a:endParaRPr lang="en-GB" sz="1200" dirty="0" smtClean="0">
              <a:latin typeface="Georgia" panose="02040502050405020303" pitchFamily="18" charset="0"/>
            </a:endParaRPr>
          </a:p>
          <a:p>
            <a:pPr lvl="1">
              <a:buFont typeface="Wingdings" panose="05000000000000000000" pitchFamily="2" charset="2"/>
              <a:buChar char="Ø"/>
            </a:pPr>
            <a:r>
              <a:rPr lang="en-GB" sz="1200" dirty="0" smtClean="0">
                <a:latin typeface="Georgia" panose="02040502050405020303" pitchFamily="18" charset="0"/>
              </a:rPr>
              <a:t>Hbase </a:t>
            </a:r>
            <a:r>
              <a:rPr lang="en-GB" sz="1200" dirty="0">
                <a:latin typeface="Georgia" panose="02040502050405020303" pitchFamily="18" charset="0"/>
              </a:rPr>
              <a:t>was designed for the optimal lookup to be a single row get</a:t>
            </a:r>
            <a:r>
              <a:rPr lang="en-GB" sz="1200" dirty="0" smtClean="0">
                <a:latin typeface="Georgia" panose="02040502050405020303" pitchFamily="18" charset="0"/>
              </a:rPr>
              <a:t>.</a:t>
            </a:r>
            <a:endParaRPr lang="en-GB" sz="2600" dirty="0"/>
          </a:p>
          <a:p>
            <a:pPr lvl="1">
              <a:buFont typeface="Wingdings" panose="05000000000000000000" pitchFamily="2" charset="2"/>
              <a:buChar char="Ø"/>
            </a:pPr>
            <a:r>
              <a:rPr lang="en-GB" sz="1200" dirty="0">
                <a:latin typeface="Georgia" panose="02040502050405020303" pitchFamily="18" charset="0"/>
              </a:rPr>
              <a:t>Get :- retrieves a row or a subset of a row</a:t>
            </a:r>
          </a:p>
          <a:p>
            <a:pPr lvl="1">
              <a:buFont typeface="Wingdings" panose="05000000000000000000" pitchFamily="2" charset="2"/>
              <a:buChar char="Ø"/>
            </a:pPr>
            <a:r>
              <a:rPr lang="en-GB" sz="1200" dirty="0">
                <a:latin typeface="Georgia" panose="02040502050405020303" pitchFamily="18" charset="0"/>
              </a:rPr>
              <a:t>PUT :- Add or </a:t>
            </a:r>
            <a:r>
              <a:rPr lang="en-GB" sz="1200" dirty="0" smtClean="0">
                <a:latin typeface="Georgia" panose="02040502050405020303" pitchFamily="18" charset="0"/>
              </a:rPr>
              <a:t>update </a:t>
            </a:r>
            <a:r>
              <a:rPr lang="en-GB" sz="1200" dirty="0">
                <a:latin typeface="Georgia" panose="02040502050405020303" pitchFamily="18" charset="0"/>
              </a:rPr>
              <a:t>a row or a subset of a </a:t>
            </a:r>
            <a:r>
              <a:rPr lang="en-GB" sz="1200" dirty="0" smtClean="0">
                <a:latin typeface="Georgia" panose="02040502050405020303" pitchFamily="18" charset="0"/>
              </a:rPr>
              <a:t>row</a:t>
            </a:r>
          </a:p>
          <a:p>
            <a:pPr lvl="1">
              <a:buFont typeface="Wingdings" panose="05000000000000000000" pitchFamily="2" charset="2"/>
              <a:buChar char="Ø"/>
            </a:pPr>
            <a:r>
              <a:rPr lang="en-GB" sz="1200" dirty="0" smtClean="0">
                <a:latin typeface="Georgia" panose="02040502050405020303" pitchFamily="18" charset="0"/>
              </a:rPr>
              <a:t>Scan :- </a:t>
            </a:r>
            <a:r>
              <a:rPr lang="en-GB" sz="1200" dirty="0">
                <a:latin typeface="Georgia" panose="02040502050405020303" pitchFamily="18" charset="0"/>
              </a:rPr>
              <a:t>retrieve a range of sequential </a:t>
            </a:r>
            <a:r>
              <a:rPr lang="en-GB" sz="1200" dirty="0" smtClean="0">
                <a:latin typeface="Georgia" panose="02040502050405020303" pitchFamily="18" charset="0"/>
              </a:rPr>
              <a:t>rows</a:t>
            </a:r>
          </a:p>
          <a:p>
            <a:pPr lvl="1">
              <a:buFont typeface="Wingdings" panose="05000000000000000000" pitchFamily="2" charset="2"/>
              <a:buChar char="Ø"/>
            </a:pPr>
            <a:r>
              <a:rPr lang="en-GB" sz="1200" dirty="0" smtClean="0">
                <a:latin typeface="Georgia" panose="02040502050405020303" pitchFamily="18" charset="0"/>
              </a:rPr>
              <a:t>Delete :- </a:t>
            </a:r>
            <a:r>
              <a:rPr lang="en-GB" sz="1200" dirty="0">
                <a:latin typeface="Georgia" panose="02040502050405020303" pitchFamily="18" charset="0"/>
              </a:rPr>
              <a:t>remove a row or a subset of a row</a:t>
            </a:r>
          </a:p>
        </p:txBody>
      </p:sp>
    </p:spTree>
    <p:extLst>
      <p:ext uri="{BB962C8B-B14F-4D97-AF65-F5344CB8AC3E}">
        <p14:creationId xmlns:p14="http://schemas.microsoft.com/office/powerpoint/2010/main" val="2265474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640960" cy="6480720"/>
          </a:xfrm>
        </p:spPr>
        <p:txBody>
          <a:bodyPr>
            <a:normAutofit lnSpcReduction="10000"/>
          </a:bodyPr>
          <a:lstStyle/>
          <a:p>
            <a:r>
              <a:rPr lang="en-GB" b="1" u="sng" dirty="0"/>
              <a:t>HBase Data </a:t>
            </a:r>
            <a:r>
              <a:rPr lang="en-GB" b="1" u="sng" dirty="0" smtClean="0"/>
              <a:t>Model:- </a:t>
            </a:r>
          </a:p>
          <a:p>
            <a:r>
              <a:rPr lang="en-GB" sz="2000" dirty="0">
                <a:latin typeface="Georgia" panose="02040502050405020303" pitchFamily="18" charset="0"/>
              </a:rPr>
              <a:t>In a row-oriented data store, </a:t>
            </a:r>
            <a:r>
              <a:rPr lang="en-GB" sz="2000" u="sng" dirty="0">
                <a:latin typeface="Georgia" panose="02040502050405020303" pitchFamily="18" charset="0"/>
              </a:rPr>
              <a:t>a row is a unit of data that is read or written together</a:t>
            </a:r>
            <a:r>
              <a:rPr lang="en-GB" sz="2000" dirty="0">
                <a:latin typeface="Georgia" panose="02040502050405020303" pitchFamily="18" charset="0"/>
              </a:rPr>
              <a:t>. </a:t>
            </a:r>
            <a:endParaRPr lang="en-GB" sz="2000" dirty="0" smtClean="0">
              <a:latin typeface="Georgia" panose="02040502050405020303" pitchFamily="18" charset="0"/>
            </a:endParaRPr>
          </a:p>
          <a:p>
            <a:r>
              <a:rPr lang="en-GB" sz="2000" dirty="0" smtClean="0">
                <a:latin typeface="Georgia" panose="02040502050405020303" pitchFamily="18" charset="0"/>
              </a:rPr>
              <a:t>In </a:t>
            </a:r>
            <a:r>
              <a:rPr lang="en-GB" sz="2000" dirty="0">
                <a:latin typeface="Georgia" panose="02040502050405020303" pitchFamily="18" charset="0"/>
              </a:rPr>
              <a:t>a column-oriented data store</a:t>
            </a:r>
            <a:r>
              <a:rPr lang="en-GB" sz="2000" u="sng" dirty="0">
                <a:latin typeface="Georgia" panose="02040502050405020303" pitchFamily="18" charset="0"/>
              </a:rPr>
              <a:t>, the data in a column is stored together and hence quickly retrieved.</a:t>
            </a:r>
            <a:endParaRPr lang="en-GB" sz="2000" b="1" u="sng" dirty="0" smtClean="0">
              <a:latin typeface="Georgia" panose="02040502050405020303" pitchFamily="18" charset="0"/>
            </a:endParaRPr>
          </a:p>
          <a:p>
            <a:r>
              <a:rPr lang="en-GB" b="1" dirty="0"/>
              <a:t>Row-oriented data stores</a:t>
            </a:r>
            <a:r>
              <a:rPr lang="en-GB" b="1" dirty="0" smtClean="0"/>
              <a:t>: </a:t>
            </a:r>
          </a:p>
          <a:p>
            <a:pPr>
              <a:buFont typeface="Wingdings" panose="05000000000000000000" pitchFamily="2" charset="2"/>
              <a:buChar char="Ø"/>
            </a:pPr>
            <a:r>
              <a:rPr lang="en-GB" sz="1600" u="sng" dirty="0"/>
              <a:t>Data is stored and retrieved one row at a time and hence could read unnecessary data if only some of the data in a row is </a:t>
            </a:r>
            <a:r>
              <a:rPr lang="en-GB" sz="1600" u="sng" dirty="0" smtClean="0"/>
              <a:t>required</a:t>
            </a:r>
            <a:r>
              <a:rPr lang="en-GB" sz="1600" dirty="0" smtClean="0"/>
              <a:t>.</a:t>
            </a:r>
          </a:p>
          <a:p>
            <a:pPr>
              <a:buFont typeface="Wingdings" panose="05000000000000000000" pitchFamily="2" charset="2"/>
              <a:buChar char="Ø"/>
            </a:pPr>
            <a:r>
              <a:rPr lang="en-GB" sz="1600" dirty="0"/>
              <a:t>Typical compression mechanisms provide less eﬀective results than those on column- oriented data </a:t>
            </a:r>
            <a:r>
              <a:rPr lang="en-GB" sz="1600" dirty="0" smtClean="0"/>
              <a:t>stores.</a:t>
            </a:r>
          </a:p>
          <a:p>
            <a:pPr>
              <a:buFont typeface="Wingdings" panose="05000000000000000000" pitchFamily="2" charset="2"/>
              <a:buChar char="Ø"/>
            </a:pPr>
            <a:r>
              <a:rPr lang="en-GB" sz="1600" dirty="0"/>
              <a:t>Not eﬃcient in performing operations applicable to the entire dataset and hence aggregation is an expensive </a:t>
            </a:r>
            <a:r>
              <a:rPr lang="en-GB" sz="1600" dirty="0" smtClean="0"/>
              <a:t>operation.</a:t>
            </a:r>
          </a:p>
          <a:p>
            <a:pPr>
              <a:buFont typeface="Wingdings" panose="05000000000000000000" pitchFamily="2" charset="2"/>
              <a:buChar char="Ø"/>
            </a:pPr>
            <a:r>
              <a:rPr lang="en-GB" sz="1600" dirty="0"/>
              <a:t>Well suited for OLTP </a:t>
            </a:r>
            <a:r>
              <a:rPr lang="en-GB" sz="1600" dirty="0" smtClean="0"/>
              <a:t>systems.</a:t>
            </a:r>
          </a:p>
          <a:p>
            <a:pPr>
              <a:buFont typeface="Wingdings" panose="05000000000000000000" pitchFamily="2" charset="2"/>
              <a:buChar char="Ø"/>
            </a:pPr>
            <a:r>
              <a:rPr lang="en-GB" sz="1600" dirty="0"/>
              <a:t>Easy to read and write </a:t>
            </a:r>
            <a:r>
              <a:rPr lang="en-GB" sz="1600" dirty="0" smtClean="0"/>
              <a:t>records</a:t>
            </a:r>
          </a:p>
          <a:p>
            <a:r>
              <a:rPr lang="en-GB" b="1" dirty="0"/>
              <a:t>Column-oriented data stores</a:t>
            </a:r>
            <a:r>
              <a:rPr lang="en-GB" b="1" dirty="0" smtClean="0"/>
              <a:t>:</a:t>
            </a:r>
          </a:p>
          <a:p>
            <a:pPr>
              <a:buFont typeface="Wingdings" panose="05000000000000000000" pitchFamily="2" charset="2"/>
              <a:buChar char="Ø"/>
            </a:pPr>
            <a:r>
              <a:rPr lang="en-GB" sz="1600" dirty="0"/>
              <a:t>Data is stored and retrieved in columns and hence can read only relevant data if only some data is required.</a:t>
            </a:r>
          </a:p>
          <a:p>
            <a:pPr>
              <a:buFont typeface="Wingdings" panose="05000000000000000000" pitchFamily="2" charset="2"/>
              <a:buChar char="Ø"/>
            </a:pPr>
            <a:r>
              <a:rPr lang="en-GB" sz="1600" dirty="0"/>
              <a:t>Permits high compression rates due to few distinct values in columns.</a:t>
            </a:r>
          </a:p>
          <a:p>
            <a:pPr>
              <a:buFont typeface="Wingdings" panose="05000000000000000000" pitchFamily="2" charset="2"/>
              <a:buChar char="Ø"/>
            </a:pPr>
            <a:r>
              <a:rPr lang="en-GB" sz="1600" dirty="0"/>
              <a:t>Can eﬃciently perform operations applicable to the entire dataset and hence enables aggregation over many rows and columns.</a:t>
            </a:r>
          </a:p>
          <a:p>
            <a:pPr>
              <a:buFont typeface="Wingdings" panose="05000000000000000000" pitchFamily="2" charset="2"/>
              <a:buChar char="Ø"/>
            </a:pPr>
            <a:r>
              <a:rPr lang="en-GB" sz="1600" dirty="0"/>
              <a:t>Read and Write are typically slower </a:t>
            </a:r>
            <a:r>
              <a:rPr lang="en-GB" sz="1600" dirty="0" smtClean="0"/>
              <a:t>operations.</a:t>
            </a:r>
          </a:p>
          <a:p>
            <a:pPr>
              <a:buFont typeface="Wingdings" panose="05000000000000000000" pitchFamily="2" charset="2"/>
              <a:buChar char="Ø"/>
            </a:pPr>
            <a:r>
              <a:rPr lang="en-GB" sz="1600" dirty="0"/>
              <a:t>Well suited for OLAP systems</a:t>
            </a:r>
          </a:p>
          <a:p>
            <a:endParaRPr lang="en-GB" dirty="0" smtClean="0"/>
          </a:p>
          <a:p>
            <a:endParaRPr lang="en-GB" dirty="0" smtClean="0"/>
          </a:p>
          <a:p>
            <a:endParaRPr lang="en-GB" b="1" dirty="0"/>
          </a:p>
          <a:p>
            <a:endParaRPr lang="en-GB" dirty="0"/>
          </a:p>
        </p:txBody>
      </p:sp>
    </p:spTree>
    <p:extLst>
      <p:ext uri="{BB962C8B-B14F-4D97-AF65-F5344CB8AC3E}">
        <p14:creationId xmlns:p14="http://schemas.microsoft.com/office/powerpoint/2010/main" val="119429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856984" cy="6480720"/>
          </a:xfrm>
        </p:spPr>
        <p:txBody>
          <a:bodyPr/>
          <a:lstStyle/>
          <a:p>
            <a:pPr marL="0" indent="0">
              <a:buNone/>
            </a:pPr>
            <a:r>
              <a:rPr lang="en-GB" b="1" u="sng" dirty="0"/>
              <a:t>HBase </a:t>
            </a:r>
            <a:r>
              <a:rPr lang="en-GB" b="1" u="sng" dirty="0" smtClean="0"/>
              <a:t>Tables :- </a:t>
            </a:r>
          </a:p>
          <a:p>
            <a:r>
              <a:rPr lang="en-GB" dirty="0">
                <a:latin typeface="Georgia" panose="02040502050405020303" pitchFamily="18" charset="0"/>
              </a:rPr>
              <a:t>Schema design in NoSQL is very diﬀerent from schema design in an RDBMS.</a:t>
            </a:r>
          </a:p>
          <a:p>
            <a:r>
              <a:rPr lang="en-GB" dirty="0">
                <a:latin typeface="Georgia" panose="02040502050405020303" pitchFamily="18" charset="0"/>
              </a:rPr>
              <a:t>HBase tables are made of rows and columns. </a:t>
            </a:r>
            <a:endParaRPr lang="en-GB" dirty="0" smtClean="0">
              <a:latin typeface="Georgia" panose="02040502050405020303" pitchFamily="18" charset="0"/>
            </a:endParaRPr>
          </a:p>
          <a:p>
            <a:r>
              <a:rPr lang="en-GB" dirty="0" smtClean="0">
                <a:latin typeface="Georgia" panose="02040502050405020303" pitchFamily="18" charset="0"/>
              </a:rPr>
              <a:t>All </a:t>
            </a:r>
            <a:r>
              <a:rPr lang="en-GB" dirty="0">
                <a:latin typeface="Georgia" panose="02040502050405020303" pitchFamily="18" charset="0"/>
              </a:rPr>
              <a:t>columns in HBase belong to a particular column family. </a:t>
            </a:r>
            <a:endParaRPr lang="en-GB" dirty="0" smtClean="0">
              <a:latin typeface="Georgia" panose="02040502050405020303" pitchFamily="18" charset="0"/>
            </a:endParaRPr>
          </a:p>
          <a:p>
            <a:r>
              <a:rPr lang="en-GB" dirty="0" smtClean="0">
                <a:latin typeface="Georgia" panose="02040502050405020303" pitchFamily="18" charset="0"/>
              </a:rPr>
              <a:t>Table </a:t>
            </a:r>
            <a:r>
              <a:rPr lang="en-GB" dirty="0">
                <a:latin typeface="Georgia" panose="02040502050405020303" pitchFamily="18" charset="0"/>
              </a:rPr>
              <a:t>cells -- the intersection of row and column coordinates -- are versioned. </a:t>
            </a:r>
            <a:endParaRPr lang="en-GB" dirty="0" smtClean="0">
              <a:latin typeface="Georgia" panose="02040502050405020303" pitchFamily="18" charset="0"/>
            </a:endParaRPr>
          </a:p>
          <a:p>
            <a:r>
              <a:rPr lang="en-GB" dirty="0" smtClean="0">
                <a:latin typeface="Georgia" panose="02040502050405020303" pitchFamily="18" charset="0"/>
              </a:rPr>
              <a:t>A </a:t>
            </a:r>
            <a:r>
              <a:rPr lang="en-GB" dirty="0">
                <a:latin typeface="Georgia" panose="02040502050405020303" pitchFamily="18" charset="0"/>
              </a:rPr>
              <a:t>cell’s content is an uninterrupted array of bytes.</a:t>
            </a:r>
          </a:p>
          <a:p>
            <a:endParaRPr lang="en-GB" b="1" dirty="0" smtClean="0"/>
          </a:p>
          <a:p>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8069" y="4365104"/>
            <a:ext cx="4924797" cy="2144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5184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88640"/>
            <a:ext cx="8856984" cy="6408712"/>
          </a:xfrm>
        </p:spPr>
        <p:txBody>
          <a:bodyPr/>
          <a:lstStyle/>
          <a:p>
            <a:r>
              <a:rPr lang="en-GB" dirty="0">
                <a:latin typeface="Georgia" panose="02040502050405020303" pitchFamily="18" charset="0"/>
              </a:rPr>
              <a:t>Rows in HBase tables are sorted by row key. The sort is byte-ordered. All table accesses are via the table row key -- </a:t>
            </a:r>
            <a:r>
              <a:rPr lang="en-GB" u="sng" dirty="0">
                <a:latin typeface="Georgia" panose="02040502050405020303" pitchFamily="18" charset="0"/>
              </a:rPr>
              <a:t>its primary </a:t>
            </a:r>
            <a:r>
              <a:rPr lang="en-GB" u="sng" dirty="0" smtClean="0">
                <a:latin typeface="Georgia" panose="02040502050405020303" pitchFamily="18" charset="0"/>
              </a:rPr>
              <a:t>key</a:t>
            </a:r>
          </a:p>
          <a:p>
            <a:r>
              <a:rPr lang="en-GB" u="sng" dirty="0">
                <a:latin typeface="Georgia" panose="02040502050405020303" pitchFamily="18" charset="0"/>
              </a:rPr>
              <a:t>Each row is basically a linked list, ordered by column family and then column name</a:t>
            </a:r>
            <a:r>
              <a:rPr lang="en-GB" dirty="0">
                <a:latin typeface="Georgia" panose="02040502050405020303" pitchFamily="18" charset="0"/>
              </a:rPr>
              <a:t>. </a:t>
            </a:r>
          </a:p>
          <a:p>
            <a:r>
              <a:rPr lang="en-GB" dirty="0">
                <a:latin typeface="Georgia" panose="02040502050405020303" pitchFamily="18" charset="0"/>
              </a:rPr>
              <a:t>This is how it's laid down on disk, as well. </a:t>
            </a:r>
            <a:r>
              <a:rPr lang="en-GB" u="sng" dirty="0">
                <a:latin typeface="Georgia" panose="02040502050405020303" pitchFamily="18" charset="0"/>
              </a:rPr>
              <a:t>Missing columns are free, because there is no space on disk pre-allocated to a null column. </a:t>
            </a:r>
            <a:endParaRPr lang="en-GB" u="sng" dirty="0" smtClean="0">
              <a:latin typeface="Georgia" panose="02040502050405020303" pitchFamily="18" charset="0"/>
            </a:endParaRPr>
          </a:p>
          <a:p>
            <a:r>
              <a:rPr lang="en-GB" dirty="0" smtClean="0">
                <a:latin typeface="Georgia" panose="02040502050405020303" pitchFamily="18" charset="0"/>
              </a:rPr>
              <a:t>Given </a:t>
            </a:r>
            <a:r>
              <a:rPr lang="en-GB" dirty="0">
                <a:latin typeface="Georgia" panose="02040502050405020303" pitchFamily="18" charset="0"/>
              </a:rPr>
              <a:t>that, it's reasonable to design a schema where rows have hundreds or thousands of columns</a:t>
            </a:r>
            <a:r>
              <a:rPr lang="en-GB" dirty="0" smtClean="0">
                <a:latin typeface="Georgia" panose="02040502050405020303" pitchFamily="18" charset="0"/>
              </a:rPr>
              <a:t>.</a:t>
            </a:r>
          </a:p>
          <a:p>
            <a:r>
              <a:rPr lang="en-GB" u="sng" dirty="0">
                <a:latin typeface="Georgia" panose="02040502050405020303" pitchFamily="18" charset="0"/>
              </a:rPr>
              <a:t>Row keys are the single most important aspect of an HBase table design and determine how your application will interact with the HBase tables </a:t>
            </a:r>
            <a:r>
              <a:rPr lang="en-GB" dirty="0">
                <a:latin typeface="Georgia" panose="02040502050405020303" pitchFamily="18" charset="0"/>
              </a:rPr>
              <a:t>. They also aﬀect the performance you can extract out of HBase .</a:t>
            </a:r>
          </a:p>
        </p:txBody>
      </p:sp>
    </p:spTree>
    <p:extLst>
      <p:ext uri="{BB962C8B-B14F-4D97-AF65-F5344CB8AC3E}">
        <p14:creationId xmlns:p14="http://schemas.microsoft.com/office/powerpoint/2010/main" val="3209781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784976" cy="6408712"/>
          </a:xfrm>
        </p:spPr>
        <p:txBody>
          <a:bodyPr>
            <a:normAutofit/>
          </a:bodyPr>
          <a:lstStyle/>
          <a:p>
            <a:r>
              <a:rPr lang="en-GB" sz="2400" dirty="0">
                <a:latin typeface="Georgia" panose="02040502050405020303" pitchFamily="18" charset="0"/>
              </a:rPr>
              <a:t>HBase tables are ﬂexible, and you can store anything in the form of </a:t>
            </a:r>
            <a:r>
              <a:rPr lang="en-GB" sz="2400" i="1" dirty="0">
                <a:latin typeface="Georgia" panose="02040502050405020303" pitchFamily="18" charset="0"/>
              </a:rPr>
              <a:t>byte[ </a:t>
            </a:r>
            <a:r>
              <a:rPr lang="en-GB" sz="2400" i="1" dirty="0" smtClean="0">
                <a:latin typeface="Georgia" panose="02040502050405020303" pitchFamily="18" charset="0"/>
              </a:rPr>
              <a:t>].</a:t>
            </a:r>
          </a:p>
          <a:p>
            <a:r>
              <a:rPr lang="en-GB" sz="2400" dirty="0">
                <a:latin typeface="Georgia" panose="02040502050405020303" pitchFamily="18" charset="0"/>
              </a:rPr>
              <a:t>Store everything with similar access patterns in the same column </a:t>
            </a:r>
            <a:r>
              <a:rPr lang="en-GB" sz="2400" dirty="0" smtClean="0">
                <a:latin typeface="Georgia" panose="02040502050405020303" pitchFamily="18" charset="0"/>
              </a:rPr>
              <a:t>family</a:t>
            </a:r>
            <a:r>
              <a:rPr lang="en-GB" sz="2400" dirty="0" smtClean="0">
                <a:latin typeface="Georgia" panose="02040502050405020303" pitchFamily="18" charset="0"/>
              </a:rPr>
              <a:t>.</a:t>
            </a:r>
          </a:p>
          <a:p>
            <a:r>
              <a:rPr lang="en-GB" sz="2400" dirty="0">
                <a:latin typeface="Georgia" panose="02040502050405020303" pitchFamily="18" charset="0"/>
              </a:rPr>
              <a:t>Indexing is only done for the Keys . Use this to your </a:t>
            </a:r>
            <a:r>
              <a:rPr lang="en-GB" sz="2400" dirty="0">
                <a:latin typeface="Georgia" panose="02040502050405020303" pitchFamily="18" charset="0"/>
              </a:rPr>
              <a:t>advantage.</a:t>
            </a:r>
          </a:p>
          <a:p>
            <a:r>
              <a:rPr lang="en-GB" sz="2400" u="sng" dirty="0">
                <a:latin typeface="Georgia" panose="02040502050405020303" pitchFamily="18" charset="0"/>
              </a:rPr>
              <a:t>Tall tables can potentially allow you faster and simpler operations, but you trade oﬀ atomicity . </a:t>
            </a:r>
            <a:r>
              <a:rPr lang="en-GB" sz="2400" u="sng" dirty="0">
                <a:latin typeface="Georgia" panose="02040502050405020303" pitchFamily="18" charset="0"/>
              </a:rPr>
              <a:t>Wide tables, where each row has lots of columns, allow for </a:t>
            </a:r>
            <a:r>
              <a:rPr lang="en-GB" sz="2400" u="sng" dirty="0" smtClean="0">
                <a:latin typeface="Georgia" panose="02040502050405020303" pitchFamily="18" charset="0"/>
              </a:rPr>
              <a:t>atomicity </a:t>
            </a:r>
            <a:r>
              <a:rPr lang="en-GB" sz="2400" u="sng" dirty="0">
                <a:latin typeface="Georgia" panose="02040502050405020303" pitchFamily="18" charset="0"/>
              </a:rPr>
              <a:t>at the row level </a:t>
            </a:r>
            <a:r>
              <a:rPr lang="en-GB" sz="2400" u="sng" dirty="0" smtClean="0">
                <a:latin typeface="Georgia" panose="02040502050405020303" pitchFamily="18" charset="0"/>
              </a:rPr>
              <a:t>.</a:t>
            </a:r>
          </a:p>
          <a:p>
            <a:r>
              <a:rPr lang="en-GB" sz="2400" dirty="0">
                <a:latin typeface="Georgia" panose="02040502050405020303" pitchFamily="18" charset="0"/>
              </a:rPr>
              <a:t>Think how you can accomplish your access patterns in single API calls rather than multiple API calls . </a:t>
            </a:r>
            <a:endParaRPr lang="en-GB" sz="2400" dirty="0" smtClean="0">
              <a:latin typeface="Georgia" panose="02040502050405020303" pitchFamily="18" charset="0"/>
            </a:endParaRPr>
          </a:p>
          <a:p>
            <a:r>
              <a:rPr lang="en-GB" sz="2400" u="sng" dirty="0" smtClean="0">
                <a:latin typeface="Georgia" panose="02040502050405020303" pitchFamily="18" charset="0"/>
              </a:rPr>
              <a:t>HBase </a:t>
            </a:r>
            <a:r>
              <a:rPr lang="en-GB" sz="2400" u="sng" dirty="0">
                <a:latin typeface="Georgia" panose="02040502050405020303" pitchFamily="18" charset="0"/>
              </a:rPr>
              <a:t>does not have cross-row transactions, and you want to avoid building that logic in your client code </a:t>
            </a:r>
            <a:r>
              <a:rPr lang="en-GB" sz="2400" dirty="0" smtClean="0"/>
              <a:t>.</a:t>
            </a:r>
          </a:p>
          <a:p>
            <a:r>
              <a:rPr lang="en-GB" sz="2400" dirty="0">
                <a:latin typeface="Georgia" panose="02040502050405020303" pitchFamily="18" charset="0"/>
              </a:rPr>
              <a:t>Column qualiﬁers can be used to store data, just like the cells themselves</a:t>
            </a:r>
          </a:p>
          <a:p>
            <a:endParaRPr lang="en-GB" sz="2400" dirty="0">
              <a:latin typeface="Georgia" panose="02040502050405020303" pitchFamily="18" charset="0"/>
            </a:endParaRPr>
          </a:p>
        </p:txBody>
      </p:sp>
    </p:spTree>
    <p:extLst>
      <p:ext uri="{BB962C8B-B14F-4D97-AF65-F5344CB8AC3E}">
        <p14:creationId xmlns:p14="http://schemas.microsoft.com/office/powerpoint/2010/main" val="287041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507288" cy="6480720"/>
          </a:xfrm>
        </p:spPr>
        <p:txBody>
          <a:bodyPr/>
          <a:lstStyle/>
          <a:p>
            <a:r>
              <a:rPr lang="en-GB" sz="2400" u="sng" dirty="0">
                <a:latin typeface="Georgia" panose="02040502050405020303" pitchFamily="18" charset="0"/>
              </a:rPr>
              <a:t>Hashing allows for ﬁxed length keys and better distribution but takes away the ordering implied by using strings as </a:t>
            </a:r>
            <a:r>
              <a:rPr lang="en-GB" sz="2400" u="sng" dirty="0" smtClean="0">
                <a:latin typeface="Georgia" panose="02040502050405020303" pitchFamily="18" charset="0"/>
              </a:rPr>
              <a:t>keys.</a:t>
            </a:r>
          </a:p>
          <a:p>
            <a:r>
              <a:rPr lang="en-GB" sz="2400" u="sng" dirty="0">
                <a:latin typeface="Georgia" panose="02040502050405020303" pitchFamily="18" charset="0"/>
              </a:rPr>
              <a:t>The length of the column qualiﬁers impact the storage footprint since you can put data in them </a:t>
            </a:r>
            <a:r>
              <a:rPr lang="en-GB" sz="2400" dirty="0">
                <a:latin typeface="Georgia" panose="02040502050405020303" pitchFamily="18" charset="0"/>
              </a:rPr>
              <a:t>. </a:t>
            </a:r>
            <a:endParaRPr lang="en-GB" sz="2400" dirty="0" smtClean="0">
              <a:latin typeface="Georgia" panose="02040502050405020303" pitchFamily="18" charset="0"/>
            </a:endParaRPr>
          </a:p>
          <a:p>
            <a:r>
              <a:rPr lang="en-GB" sz="2400" dirty="0" smtClean="0">
                <a:latin typeface="Georgia" panose="02040502050405020303" pitchFamily="18" charset="0"/>
              </a:rPr>
              <a:t>Length </a:t>
            </a:r>
            <a:r>
              <a:rPr lang="en-GB" sz="2400" dirty="0">
                <a:latin typeface="Georgia" panose="02040502050405020303" pitchFamily="18" charset="0"/>
              </a:rPr>
              <a:t>also aﬀects the disk and network I/O cost when the data is </a:t>
            </a:r>
            <a:r>
              <a:rPr lang="en-GB" sz="2400" dirty="0" smtClean="0">
                <a:latin typeface="Georgia" panose="02040502050405020303" pitchFamily="18" charset="0"/>
              </a:rPr>
              <a:t>accessed.</a:t>
            </a:r>
          </a:p>
          <a:p>
            <a:r>
              <a:rPr lang="en-GB" sz="2400" dirty="0">
                <a:latin typeface="Georgia" panose="02040502050405020303" pitchFamily="18" charset="0"/>
              </a:rPr>
              <a:t>The length of the column family name impacts the size of data sent over the wire to the client (in </a:t>
            </a:r>
            <a:r>
              <a:rPr lang="en-GB" sz="2400" dirty="0" err="1">
                <a:latin typeface="Georgia" panose="02040502050405020303" pitchFamily="18" charset="0"/>
              </a:rPr>
              <a:t>KeyValue</a:t>
            </a:r>
            <a:r>
              <a:rPr lang="en-GB" sz="2400" dirty="0">
                <a:latin typeface="Georgia" panose="02040502050405020303" pitchFamily="18" charset="0"/>
              </a:rPr>
              <a:t> objects</a:t>
            </a:r>
            <a:r>
              <a:rPr lang="en-GB" sz="2400" dirty="0" smtClean="0">
                <a:latin typeface="Georgia" panose="02040502050405020303" pitchFamily="18" charset="0"/>
              </a:rPr>
              <a:t>).</a:t>
            </a:r>
          </a:p>
          <a:p>
            <a:endParaRPr lang="en-GB" dirty="0"/>
          </a:p>
        </p:txBody>
      </p:sp>
    </p:spTree>
    <p:extLst>
      <p:ext uri="{BB962C8B-B14F-4D97-AF65-F5344CB8AC3E}">
        <p14:creationId xmlns:p14="http://schemas.microsoft.com/office/powerpoint/2010/main" val="2956223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784976" cy="6480720"/>
          </a:xfrm>
        </p:spPr>
        <p:txBody>
          <a:bodyPr/>
          <a:lstStyle/>
          <a:p>
            <a:pPr marL="0" indent="0">
              <a:buNone/>
            </a:pPr>
            <a:r>
              <a:rPr lang="en-GB" b="1" u="sng" dirty="0"/>
              <a:t>HBase Data Model</a:t>
            </a:r>
            <a:endParaRPr lang="en-GB" u="sng" dirty="0" smtClean="0"/>
          </a:p>
          <a:p>
            <a:r>
              <a:rPr lang="en-GB" sz="2400" dirty="0">
                <a:latin typeface="Georgia" panose="02040502050405020303" pitchFamily="18" charset="0"/>
              </a:rPr>
              <a:t>In HBase, data is stored in tables, which have rows and columns. </a:t>
            </a:r>
            <a:endParaRPr lang="en-GB" sz="2400" dirty="0" smtClean="0">
              <a:latin typeface="Georgia" panose="02040502050405020303" pitchFamily="18" charset="0"/>
            </a:endParaRPr>
          </a:p>
          <a:p>
            <a:r>
              <a:rPr lang="en-GB" sz="2400" dirty="0" smtClean="0">
                <a:latin typeface="Georgia" panose="02040502050405020303" pitchFamily="18" charset="0"/>
              </a:rPr>
              <a:t>This </a:t>
            </a:r>
            <a:r>
              <a:rPr lang="en-GB" sz="2400" dirty="0">
                <a:latin typeface="Georgia" panose="02040502050405020303" pitchFamily="18" charset="0"/>
              </a:rPr>
              <a:t>is a terminology overlap with relational databases (RDBMSs), but this is not a helpful analogy. </a:t>
            </a:r>
            <a:endParaRPr lang="en-GB" sz="2400" dirty="0" smtClean="0">
              <a:latin typeface="Georgia" panose="02040502050405020303" pitchFamily="18" charset="0"/>
            </a:endParaRPr>
          </a:p>
          <a:p>
            <a:r>
              <a:rPr lang="en-GB" sz="2400" dirty="0" smtClean="0">
                <a:latin typeface="Georgia" panose="02040502050405020303" pitchFamily="18" charset="0"/>
              </a:rPr>
              <a:t>Instead</a:t>
            </a:r>
            <a:r>
              <a:rPr lang="en-GB" sz="2400" dirty="0">
                <a:latin typeface="Georgia" panose="02040502050405020303" pitchFamily="18" charset="0"/>
              </a:rPr>
              <a:t>, it can be helpful to think of an HBase table as a </a:t>
            </a:r>
            <a:r>
              <a:rPr lang="en-GB" sz="2400" dirty="0" smtClean="0">
                <a:latin typeface="Georgia" panose="02040502050405020303" pitchFamily="18" charset="0"/>
              </a:rPr>
              <a:t>multi-dimensional </a:t>
            </a:r>
            <a:r>
              <a:rPr lang="en-GB" sz="2400" dirty="0">
                <a:latin typeface="Georgia" panose="02040502050405020303" pitchFamily="18" charset="0"/>
              </a:rPr>
              <a:t>map</a:t>
            </a:r>
            <a:r>
              <a:rPr lang="en-GB" dirty="0" smtClean="0"/>
              <a:t>.</a:t>
            </a:r>
          </a:p>
          <a:p>
            <a:pPr>
              <a:buFont typeface="Wingdings" panose="05000000000000000000" pitchFamily="2" charset="2"/>
              <a:buChar char="Ø"/>
            </a:pPr>
            <a:r>
              <a:rPr lang="en-GB" sz="2000" b="1" u="sng" dirty="0"/>
              <a:t>Table:</a:t>
            </a:r>
            <a:r>
              <a:rPr lang="en-GB" sz="2000" b="1" dirty="0"/>
              <a:t> </a:t>
            </a:r>
            <a:r>
              <a:rPr lang="en-GB" sz="2000" dirty="0"/>
              <a:t>An </a:t>
            </a:r>
            <a:r>
              <a:rPr lang="en-GB" sz="2000" dirty="0" smtClean="0"/>
              <a:t>HBase </a:t>
            </a:r>
            <a:r>
              <a:rPr lang="en-GB" sz="2000" dirty="0"/>
              <a:t>table consists of multiple rows</a:t>
            </a:r>
            <a:r>
              <a:rPr lang="en-GB" sz="2000" dirty="0" smtClean="0"/>
              <a:t>.</a:t>
            </a:r>
          </a:p>
          <a:p>
            <a:pPr>
              <a:buFont typeface="Wingdings" panose="05000000000000000000" pitchFamily="2" charset="2"/>
              <a:buChar char="Ø"/>
            </a:pPr>
            <a:r>
              <a:rPr lang="en-GB" sz="2000" b="1" u="sng" dirty="0"/>
              <a:t>Row: </a:t>
            </a:r>
            <a:r>
              <a:rPr lang="en-GB" sz="2000" dirty="0"/>
              <a:t>A row in HBase consists of a row key and one or more columns with values associated with them. </a:t>
            </a:r>
            <a:endParaRPr lang="en-GB" sz="2000" dirty="0" smtClean="0"/>
          </a:p>
          <a:p>
            <a:pPr>
              <a:buFont typeface="Wingdings" panose="05000000000000000000" pitchFamily="2" charset="2"/>
              <a:buChar char="Ø"/>
            </a:pPr>
            <a:r>
              <a:rPr lang="en-GB" sz="2000" u="sng" dirty="0" smtClean="0"/>
              <a:t>Rows </a:t>
            </a:r>
            <a:r>
              <a:rPr lang="en-GB" sz="2000" u="sng" dirty="0"/>
              <a:t>are sorted alphabetically by the row key as they are stor</a:t>
            </a:r>
            <a:r>
              <a:rPr lang="en-GB" sz="2000" dirty="0"/>
              <a:t>ed. For this reason, the design of the row key is very important. </a:t>
            </a:r>
            <a:endParaRPr lang="en-GB" sz="2000" dirty="0" smtClean="0"/>
          </a:p>
          <a:p>
            <a:pPr>
              <a:buFont typeface="Wingdings" panose="05000000000000000000" pitchFamily="2" charset="2"/>
              <a:buChar char="Ø"/>
            </a:pPr>
            <a:r>
              <a:rPr lang="en-GB" sz="2000" dirty="0" smtClean="0"/>
              <a:t>The </a:t>
            </a:r>
            <a:r>
              <a:rPr lang="en-GB" sz="2000" dirty="0"/>
              <a:t>goal is to store data in such a way that </a:t>
            </a:r>
            <a:r>
              <a:rPr lang="en-GB" sz="2000" u="sng" dirty="0"/>
              <a:t>related rows are near each other</a:t>
            </a:r>
            <a:r>
              <a:rPr lang="en-GB" sz="2000" dirty="0"/>
              <a:t>. A common row key pattern is a website </a:t>
            </a:r>
            <a:r>
              <a:rPr lang="en-GB" sz="2000" dirty="0" smtClean="0"/>
              <a:t>domain.</a:t>
            </a:r>
          </a:p>
          <a:p>
            <a:pPr>
              <a:buFont typeface="Wingdings" panose="05000000000000000000" pitchFamily="2" charset="2"/>
              <a:buChar char="Ø"/>
            </a:pPr>
            <a:r>
              <a:rPr lang="en-GB" sz="2000" b="1" u="sng" dirty="0"/>
              <a:t>Column: </a:t>
            </a:r>
            <a:r>
              <a:rPr lang="en-GB" sz="2000" dirty="0"/>
              <a:t>A column in </a:t>
            </a:r>
            <a:r>
              <a:rPr lang="en-GB" sz="2000" u="sng" dirty="0"/>
              <a:t>HBase consists of a column family and a column qualiﬁer</a:t>
            </a:r>
            <a:r>
              <a:rPr lang="en-GB" sz="2000" dirty="0"/>
              <a:t>, which are delimited by a : (colon) character</a:t>
            </a:r>
            <a:endParaRPr lang="en-GB" sz="2000" dirty="0"/>
          </a:p>
        </p:txBody>
      </p:sp>
    </p:spTree>
    <p:extLst>
      <p:ext uri="{BB962C8B-B14F-4D97-AF65-F5344CB8AC3E}">
        <p14:creationId xmlns:p14="http://schemas.microsoft.com/office/powerpoint/2010/main" val="1966831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116632"/>
            <a:ext cx="8856984" cy="6741368"/>
          </a:xfrm>
        </p:spPr>
        <p:txBody>
          <a:bodyPr/>
          <a:lstStyle/>
          <a:p>
            <a:r>
              <a:rPr lang="en-GB" sz="2800" dirty="0">
                <a:latin typeface="Georgia" panose="02040502050405020303" pitchFamily="18" charset="0"/>
              </a:rPr>
              <a:t>A Hadoop cluster is a batch processing framework of immutable ﬁles</a:t>
            </a:r>
            <a:r>
              <a:rPr lang="en-GB" sz="2800" dirty="0" smtClean="0">
                <a:latin typeface="Georgia" panose="02040502050405020303" pitchFamily="18" charset="0"/>
              </a:rPr>
              <a:t>.</a:t>
            </a:r>
          </a:p>
          <a:p>
            <a:r>
              <a:rPr lang="en-GB" sz="2800" dirty="0" smtClean="0">
                <a:latin typeface="Georgia" panose="02040502050405020303" pitchFamily="18" charset="0"/>
              </a:rPr>
              <a:t> </a:t>
            </a:r>
            <a:r>
              <a:rPr lang="en-GB" sz="2800" u="sng" dirty="0">
                <a:latin typeface="Georgia" panose="02040502050405020303" pitchFamily="18" charset="0"/>
              </a:rPr>
              <a:t>It does not support random read/write functions and is best suited for oﬄine batch processing</a:t>
            </a:r>
            <a:r>
              <a:rPr lang="en-GB" sz="2800" dirty="0">
                <a:latin typeface="Georgia" panose="02040502050405020303" pitchFamily="18" charset="0"/>
              </a:rPr>
              <a:t>.</a:t>
            </a:r>
          </a:p>
          <a:p>
            <a:r>
              <a:rPr lang="en-GB" sz="2800" dirty="0">
                <a:latin typeface="Georgia" panose="02040502050405020303" pitchFamily="18" charset="0"/>
              </a:rPr>
              <a:t>HBase is a very speciﬁc use case within Hadoop. </a:t>
            </a:r>
            <a:endParaRPr lang="en-GB" sz="2800" dirty="0" smtClean="0">
              <a:latin typeface="Georgia" panose="02040502050405020303" pitchFamily="18" charset="0"/>
            </a:endParaRPr>
          </a:p>
          <a:p>
            <a:r>
              <a:rPr lang="en-GB" sz="2800" u="sng" dirty="0" smtClean="0">
                <a:latin typeface="Georgia" panose="02040502050405020303" pitchFamily="18" charset="0"/>
              </a:rPr>
              <a:t>It </a:t>
            </a:r>
            <a:r>
              <a:rPr lang="en-GB" sz="2800" u="sng" dirty="0">
                <a:latin typeface="Georgia" panose="02040502050405020303" pitchFamily="18" charset="0"/>
              </a:rPr>
              <a:t>runs on a Hadoop cluster and uses HDFS for storage and provides a low latency updateable record store by enabling random, </a:t>
            </a:r>
            <a:r>
              <a:rPr lang="en-GB" sz="2800" u="sng" dirty="0" smtClean="0">
                <a:latin typeface="Georgia" panose="02040502050405020303" pitchFamily="18" charset="0"/>
              </a:rPr>
              <a:t>real-time </a:t>
            </a:r>
            <a:r>
              <a:rPr lang="en-GB" sz="2800" u="sng" dirty="0">
                <a:latin typeface="Georgia" panose="02040502050405020303" pitchFamily="18" charset="0"/>
              </a:rPr>
              <a:t>read/write access to Big Data</a:t>
            </a:r>
            <a:r>
              <a:rPr lang="en-GB" sz="2800" dirty="0" smtClean="0">
                <a:latin typeface="Georgia" panose="02040502050405020303" pitchFamily="18" charset="0"/>
              </a:rPr>
              <a:t>.</a:t>
            </a:r>
          </a:p>
          <a:p>
            <a:r>
              <a:rPr lang="en-GB" sz="2800" dirty="0" smtClean="0">
                <a:latin typeface="Georgia" panose="02040502050405020303" pitchFamily="18" charset="0"/>
              </a:rPr>
              <a:t> </a:t>
            </a:r>
            <a:r>
              <a:rPr lang="en-GB" sz="2800" dirty="0">
                <a:latin typeface="Georgia" panose="02040502050405020303" pitchFamily="18" charset="0"/>
              </a:rPr>
              <a:t>HBase hosts very large tables – </a:t>
            </a:r>
            <a:r>
              <a:rPr lang="en-GB" sz="2800" u="sng" dirty="0" smtClean="0">
                <a:latin typeface="Georgia" panose="02040502050405020303" pitchFamily="18" charset="0"/>
              </a:rPr>
              <a:t>billions of rows times millions of columns – atop clusters of commodity hardware. </a:t>
            </a:r>
          </a:p>
          <a:p>
            <a:r>
              <a:rPr lang="en-GB" sz="2800" dirty="0" smtClean="0">
                <a:latin typeface="Georgia" panose="02040502050405020303" pitchFamily="18" charset="0"/>
              </a:rPr>
              <a:t>HDFS </a:t>
            </a:r>
            <a:r>
              <a:rPr lang="en-GB" sz="2800" dirty="0">
                <a:latin typeface="Georgia" panose="02040502050405020303" pitchFamily="18" charset="0"/>
              </a:rPr>
              <a:t>provides fault tolerant storage.</a:t>
            </a:r>
          </a:p>
          <a:p>
            <a:endParaRPr lang="en-GB" dirty="0"/>
          </a:p>
        </p:txBody>
      </p:sp>
    </p:spTree>
    <p:extLst>
      <p:ext uri="{BB962C8B-B14F-4D97-AF65-F5344CB8AC3E}">
        <p14:creationId xmlns:p14="http://schemas.microsoft.com/office/powerpoint/2010/main" val="36333497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784976" cy="6408712"/>
          </a:xfrm>
        </p:spPr>
        <p:txBody>
          <a:bodyPr>
            <a:normAutofit/>
          </a:bodyPr>
          <a:lstStyle/>
          <a:p>
            <a:pPr>
              <a:buFont typeface="Wingdings" panose="05000000000000000000" pitchFamily="2" charset="2"/>
              <a:buChar char="Ø"/>
            </a:pPr>
            <a:r>
              <a:rPr lang="en-GB" sz="1600" b="1" dirty="0"/>
              <a:t>Column Family: </a:t>
            </a:r>
            <a:r>
              <a:rPr lang="en-GB" sz="1600" u="sng" dirty="0"/>
              <a:t>Column families physically </a:t>
            </a:r>
            <a:r>
              <a:rPr lang="en-GB" sz="1600" u="sng" dirty="0" smtClean="0"/>
              <a:t>collocate </a:t>
            </a:r>
            <a:r>
              <a:rPr lang="en-GB" sz="1600" u="sng" dirty="0"/>
              <a:t>a set of columns and their values</a:t>
            </a:r>
            <a:r>
              <a:rPr lang="en-GB" sz="1600" dirty="0"/>
              <a:t>, </a:t>
            </a:r>
            <a:r>
              <a:rPr lang="en-GB" sz="1600" dirty="0" err="1"/>
              <a:t>oSen</a:t>
            </a:r>
            <a:r>
              <a:rPr lang="en-GB" sz="1600" dirty="0"/>
              <a:t> for performance reasons</a:t>
            </a:r>
            <a:r>
              <a:rPr lang="en-GB" sz="1600" dirty="0" smtClean="0"/>
              <a:t>.</a:t>
            </a:r>
          </a:p>
          <a:p>
            <a:pPr>
              <a:buFont typeface="Wingdings" panose="05000000000000000000" pitchFamily="2" charset="2"/>
              <a:buChar char="Ø"/>
            </a:pPr>
            <a:r>
              <a:rPr lang="en-GB" sz="1600" b="1" dirty="0"/>
              <a:t>Column Qualiﬁer: </a:t>
            </a:r>
            <a:r>
              <a:rPr lang="en-GB" sz="1600" u="sng" dirty="0"/>
              <a:t>A column qualiﬁer is added to a column family to provide the index for a given piece of data</a:t>
            </a:r>
            <a:r>
              <a:rPr lang="en-GB" sz="1600" dirty="0"/>
              <a:t>. </a:t>
            </a:r>
            <a:endParaRPr lang="en-GB" sz="1600" dirty="0" smtClean="0"/>
          </a:p>
          <a:p>
            <a:pPr>
              <a:buFont typeface="Wingdings" panose="05000000000000000000" pitchFamily="2" charset="2"/>
              <a:buChar char="Ø"/>
            </a:pPr>
            <a:r>
              <a:rPr lang="en-GB" sz="1600" dirty="0" smtClean="0"/>
              <a:t>Given </a:t>
            </a:r>
            <a:r>
              <a:rPr lang="en-GB" sz="1600" dirty="0"/>
              <a:t>a column family content, a column qualiﬁer might be </a:t>
            </a:r>
            <a:r>
              <a:rPr lang="en-GB" sz="1600" dirty="0" err="1"/>
              <a:t>content:html</a:t>
            </a:r>
            <a:r>
              <a:rPr lang="en-GB" sz="1600" dirty="0"/>
              <a:t>, and another might be </a:t>
            </a:r>
            <a:r>
              <a:rPr lang="en-GB" sz="1600" dirty="0" err="1"/>
              <a:t>content:pdf</a:t>
            </a:r>
            <a:r>
              <a:rPr lang="en-GB" sz="1600" dirty="0"/>
              <a:t>. </a:t>
            </a:r>
            <a:endParaRPr lang="en-GB" sz="1600" dirty="0" smtClean="0"/>
          </a:p>
          <a:p>
            <a:pPr>
              <a:buFont typeface="Wingdings" panose="05000000000000000000" pitchFamily="2" charset="2"/>
              <a:buChar char="Ø"/>
            </a:pPr>
            <a:r>
              <a:rPr lang="en-GB" sz="1600" dirty="0" smtClean="0"/>
              <a:t>Though </a:t>
            </a:r>
            <a:r>
              <a:rPr lang="en-GB" sz="1600" dirty="0"/>
              <a:t>column families are ﬁxed at table creation, column qualiﬁers are mutable and may diﬀer greatly between </a:t>
            </a:r>
            <a:r>
              <a:rPr lang="en-GB" sz="1600" dirty="0" smtClean="0"/>
              <a:t>rows</a:t>
            </a:r>
          </a:p>
          <a:p>
            <a:pPr>
              <a:buFont typeface="Wingdings" panose="05000000000000000000" pitchFamily="2" charset="2"/>
              <a:buChar char="Ø"/>
            </a:pPr>
            <a:r>
              <a:rPr lang="en-GB" sz="1600" b="1" dirty="0"/>
              <a:t>Cell: </a:t>
            </a:r>
            <a:r>
              <a:rPr lang="en-GB" sz="1600" u="sng" dirty="0"/>
              <a:t>A cell is a combination of row, column family, and column qualiﬁer, and contains a value and a timestamp, which represents the value’s version</a:t>
            </a:r>
            <a:r>
              <a:rPr lang="en-GB" sz="1600" u="sng" dirty="0" smtClean="0"/>
              <a:t>.</a:t>
            </a:r>
          </a:p>
          <a:p>
            <a:pPr>
              <a:buFont typeface="Wingdings" panose="05000000000000000000" pitchFamily="2" charset="2"/>
              <a:buChar char="Ø"/>
            </a:pPr>
            <a:r>
              <a:rPr lang="en-GB" sz="1600" b="1" dirty="0"/>
              <a:t>Timestamp: </a:t>
            </a:r>
            <a:r>
              <a:rPr lang="en-GB" sz="1600" dirty="0"/>
              <a:t>A timestamp is written alongside each value, and is the identiﬁer for a given version of a value. </a:t>
            </a:r>
            <a:endParaRPr lang="en-GB" sz="1600" dirty="0" smtClean="0"/>
          </a:p>
          <a:p>
            <a:pPr>
              <a:buFont typeface="Wingdings" panose="05000000000000000000" pitchFamily="2" charset="2"/>
              <a:buChar char="Ø"/>
            </a:pPr>
            <a:r>
              <a:rPr lang="en-GB" sz="1600" dirty="0" smtClean="0"/>
              <a:t>By </a:t>
            </a:r>
            <a:r>
              <a:rPr lang="en-GB" sz="1600" dirty="0"/>
              <a:t>default, the timestamp represents the time on the RegionServer when the data was written, but you can specify a diﬀerent timestamp </a:t>
            </a:r>
            <a:r>
              <a:rPr lang="en-GB" sz="1600" dirty="0" smtClean="0"/>
              <a:t>value</a:t>
            </a:r>
          </a:p>
          <a:p>
            <a:pPr>
              <a:buFont typeface="Wingdings" panose="05000000000000000000" pitchFamily="2" charset="2"/>
              <a:buChar char="Ø"/>
            </a:pPr>
            <a:endParaRPr lang="en-GB" sz="1600" dirty="0"/>
          </a:p>
          <a:p>
            <a:pPr>
              <a:buFont typeface="Wingdings" panose="05000000000000000000" pitchFamily="2" charset="2"/>
              <a:buChar char="Ø"/>
            </a:pPr>
            <a:endParaRPr lang="en-GB"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717032"/>
            <a:ext cx="7632848" cy="2805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388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784976" cy="6336704"/>
          </a:xfrm>
        </p:spPr>
        <p:txBody>
          <a:bodyPr/>
          <a:lstStyle/>
          <a:p>
            <a:pPr marL="0" indent="0">
              <a:buNone/>
            </a:pPr>
            <a:r>
              <a:rPr lang="en-GB" b="1" u="sng" dirty="0"/>
              <a:t>HBase Data </a:t>
            </a:r>
            <a:r>
              <a:rPr lang="en-GB" b="1" u="sng" dirty="0" smtClean="0"/>
              <a:t>Formats :- </a:t>
            </a:r>
            <a:endParaRPr lang="en-GB" b="1" dirty="0">
              <a:latin typeface="Georgia" panose="02040502050405020303" pitchFamily="18" charset="0"/>
            </a:endParaRPr>
          </a:p>
          <a:p>
            <a:r>
              <a:rPr lang="en-GB" dirty="0">
                <a:latin typeface="Georgia" panose="02040502050405020303" pitchFamily="18" charset="0"/>
              </a:rPr>
              <a:t>The easiest and most naive way to describe </a:t>
            </a:r>
            <a:r>
              <a:rPr lang="en-GB" dirty="0" err="1">
                <a:latin typeface="Georgia" panose="02040502050405020303" pitchFamily="18" charset="0"/>
              </a:rPr>
              <a:t>HBase’s</a:t>
            </a:r>
            <a:r>
              <a:rPr lang="en-GB" dirty="0">
                <a:latin typeface="Georgia" panose="02040502050405020303" pitchFamily="18" charset="0"/>
              </a:rPr>
              <a:t> data model is in the form of tables, consisting of rows and columns . </a:t>
            </a:r>
            <a:endParaRPr lang="en-GB" dirty="0" smtClean="0">
              <a:latin typeface="Georgia" panose="02040502050405020303" pitchFamily="18" charset="0"/>
            </a:endParaRPr>
          </a:p>
          <a:p>
            <a:r>
              <a:rPr lang="en-GB" dirty="0" smtClean="0">
                <a:latin typeface="Georgia" panose="02040502050405020303" pitchFamily="18" charset="0"/>
              </a:rPr>
              <a:t>This </a:t>
            </a:r>
            <a:r>
              <a:rPr lang="en-GB" dirty="0">
                <a:latin typeface="Georgia" panose="02040502050405020303" pitchFamily="18" charset="0"/>
              </a:rPr>
              <a:t>is likely what you are familiar with in relational databases . But that’s where the similarity between RDBMS data models and HBase ends . In fact, even the concepts of rows and columns is slightly diﬀerent </a:t>
            </a:r>
            <a:r>
              <a:rPr lang="en-GB" dirty="0" smtClean="0">
                <a:latin typeface="Georgia" panose="02040502050405020303" pitchFamily="18" charset="0"/>
              </a:rPr>
              <a:t>.</a:t>
            </a:r>
          </a:p>
          <a:p>
            <a:endParaRPr lang="en-GB" dirty="0">
              <a:latin typeface="Georgia" panose="02040502050405020303"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717032"/>
            <a:ext cx="7560840" cy="2847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652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116632"/>
            <a:ext cx="9144000" cy="6741368"/>
          </a:xfrm>
        </p:spPr>
        <p:txBody>
          <a:bodyPr>
            <a:normAutofit/>
          </a:bodyPr>
          <a:lstStyle/>
          <a:p>
            <a:r>
              <a:rPr lang="en-GB" sz="2800" dirty="0">
                <a:latin typeface="Georgia" panose="02040502050405020303" pitchFamily="18" charset="0"/>
              </a:rPr>
              <a:t>Dynamic Schema Scales Horizontally to PB of Data Directly Integrated with Hadoop. </a:t>
            </a:r>
            <a:endParaRPr lang="en-GB" sz="2800" dirty="0" smtClean="0">
              <a:latin typeface="Georgia" panose="02040502050405020303" pitchFamily="18" charset="0"/>
            </a:endParaRPr>
          </a:p>
          <a:p>
            <a:r>
              <a:rPr lang="en-GB" sz="2800" dirty="0" smtClean="0">
                <a:latin typeface="Georgia" panose="02040502050405020303" pitchFamily="18" charset="0"/>
              </a:rPr>
              <a:t>HBase </a:t>
            </a:r>
            <a:r>
              <a:rPr lang="en-GB" sz="2800" dirty="0">
                <a:latin typeface="Georgia" panose="02040502050405020303" pitchFamily="18" charset="0"/>
              </a:rPr>
              <a:t>is integrated with YARN and analytics are in place using Hive, Pig, </a:t>
            </a:r>
            <a:r>
              <a:rPr lang="en-GB" sz="2800" dirty="0" smtClean="0">
                <a:latin typeface="Georgia" panose="02040502050405020303" pitchFamily="18" charset="0"/>
              </a:rPr>
              <a:t>Spark </a:t>
            </a:r>
            <a:r>
              <a:rPr lang="en-GB" sz="2800" dirty="0">
                <a:latin typeface="Georgia" panose="02040502050405020303" pitchFamily="18" charset="0"/>
              </a:rPr>
              <a:t>and more</a:t>
            </a:r>
            <a:r>
              <a:rPr lang="en-GB" sz="2800" dirty="0" smtClean="0">
                <a:latin typeface="Georgia" panose="02040502050405020303" pitchFamily="18" charset="0"/>
              </a:rPr>
              <a:t>.</a:t>
            </a:r>
          </a:p>
          <a:p>
            <a:r>
              <a:rPr lang="en-GB" sz="2800" u="sng" dirty="0">
                <a:latin typeface="Georgia" panose="02040502050405020303" pitchFamily="18" charset="0"/>
              </a:rPr>
              <a:t>Apache HBase is a non-relational database, sometimes referred to as a NoSQL database</a:t>
            </a:r>
            <a:r>
              <a:rPr lang="en-GB" sz="2800" dirty="0">
                <a:latin typeface="Georgia" panose="02040502050405020303" pitchFamily="18" charset="0"/>
              </a:rPr>
              <a:t>. </a:t>
            </a:r>
            <a:endParaRPr lang="en-GB" sz="2800" dirty="0" smtClean="0">
              <a:latin typeface="Georgia" panose="02040502050405020303" pitchFamily="18" charset="0"/>
            </a:endParaRPr>
          </a:p>
          <a:p>
            <a:r>
              <a:rPr lang="en-GB" sz="2800" dirty="0" smtClean="0">
                <a:latin typeface="Georgia" panose="02040502050405020303" pitchFamily="18" charset="0"/>
              </a:rPr>
              <a:t>HBase </a:t>
            </a:r>
            <a:r>
              <a:rPr lang="en-GB" sz="2800" dirty="0">
                <a:latin typeface="Georgia" panose="02040502050405020303" pitchFamily="18" charset="0"/>
              </a:rPr>
              <a:t>was created for hosting very large tables with billions of rows and millions of </a:t>
            </a:r>
            <a:r>
              <a:rPr lang="en-GB" sz="2800" dirty="0" smtClean="0">
                <a:latin typeface="Georgia" panose="02040502050405020303" pitchFamily="18" charset="0"/>
              </a:rPr>
              <a:t>columns.</a:t>
            </a:r>
          </a:p>
          <a:p>
            <a:r>
              <a:rPr lang="en-GB" sz="2800" u="sng" dirty="0">
                <a:latin typeface="Georgia" panose="02040502050405020303" pitchFamily="18" charset="0"/>
              </a:rPr>
              <a:t>HBase adds some transactional capabilities to Hadoop, allowing users to conduct table inserts, updates, scans, and deletes</a:t>
            </a:r>
            <a:r>
              <a:rPr lang="en-GB" sz="2800" dirty="0">
                <a:latin typeface="Georgia" panose="02040502050405020303" pitchFamily="18" charset="0"/>
              </a:rPr>
              <a:t>. </a:t>
            </a:r>
            <a:endParaRPr lang="en-GB" sz="2800" dirty="0" smtClean="0">
              <a:latin typeface="Georgia" panose="02040502050405020303" pitchFamily="18" charset="0"/>
            </a:endParaRPr>
          </a:p>
          <a:p>
            <a:r>
              <a:rPr lang="en-GB" sz="2800" dirty="0" smtClean="0">
                <a:latin typeface="Georgia" panose="02040502050405020303" pitchFamily="18" charset="0"/>
              </a:rPr>
              <a:t>HBase </a:t>
            </a:r>
            <a:r>
              <a:rPr lang="en-GB" sz="2800" dirty="0">
                <a:latin typeface="Georgia" panose="02040502050405020303" pitchFamily="18" charset="0"/>
              </a:rPr>
              <a:t>is best suited for online analytical processing and has limited feature support for online transactional </a:t>
            </a:r>
            <a:r>
              <a:rPr lang="en-GB" sz="2800" dirty="0" smtClean="0">
                <a:latin typeface="Georgia" panose="02040502050405020303" pitchFamily="18" charset="0"/>
              </a:rPr>
              <a:t>processing.</a:t>
            </a:r>
            <a:endParaRPr lang="en-GB" sz="2800" dirty="0">
              <a:latin typeface="Georgia" panose="02040502050405020303" pitchFamily="18" charset="0"/>
            </a:endParaRPr>
          </a:p>
        </p:txBody>
      </p:sp>
    </p:spTree>
    <p:extLst>
      <p:ext uri="{BB962C8B-B14F-4D97-AF65-F5344CB8AC3E}">
        <p14:creationId xmlns:p14="http://schemas.microsoft.com/office/powerpoint/2010/main" val="3787946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9144000" cy="6741368"/>
          </a:xfrm>
        </p:spPr>
        <p:txBody>
          <a:bodyPr>
            <a:normAutofit/>
          </a:bodyPr>
          <a:lstStyle/>
          <a:p>
            <a:pPr marL="0" indent="0">
              <a:buNone/>
            </a:pPr>
            <a:r>
              <a:rPr lang="en-GB" sz="2800" b="1" dirty="0" smtClean="0">
                <a:latin typeface="Georgia" panose="02040502050405020303" pitchFamily="18" charset="0"/>
              </a:rPr>
              <a:t> </a:t>
            </a:r>
            <a:r>
              <a:rPr lang="en-GB" sz="2800" b="1" u="sng" dirty="0" smtClean="0">
                <a:latin typeface="Georgia" panose="02040502050405020303" pitchFamily="18" charset="0"/>
              </a:rPr>
              <a:t>HBase </a:t>
            </a:r>
            <a:r>
              <a:rPr lang="en-GB" sz="2800" b="1" u="sng" dirty="0">
                <a:latin typeface="Georgia" panose="02040502050405020303" pitchFamily="18" charset="0"/>
              </a:rPr>
              <a:t>features include:</a:t>
            </a:r>
          </a:p>
          <a:p>
            <a:r>
              <a:rPr lang="en-GB" sz="2800" dirty="0" smtClean="0">
                <a:latin typeface="Georgia" panose="02040502050405020303" pitchFamily="18" charset="0"/>
              </a:rPr>
              <a:t>Linear </a:t>
            </a:r>
            <a:r>
              <a:rPr lang="en-GB" sz="2800" dirty="0">
                <a:latin typeface="Georgia" panose="02040502050405020303" pitchFamily="18" charset="0"/>
              </a:rPr>
              <a:t>and modular scalability</a:t>
            </a:r>
          </a:p>
          <a:p>
            <a:r>
              <a:rPr lang="en-GB" sz="2800" u="sng" dirty="0" smtClean="0">
                <a:latin typeface="Georgia" panose="02040502050405020303" pitchFamily="18" charset="0"/>
              </a:rPr>
              <a:t>Strictly </a:t>
            </a:r>
            <a:r>
              <a:rPr lang="en-GB" sz="2800" u="sng" dirty="0">
                <a:latin typeface="Georgia" panose="02040502050405020303" pitchFamily="18" charset="0"/>
              </a:rPr>
              <a:t>consistent reads and writes</a:t>
            </a:r>
          </a:p>
          <a:p>
            <a:r>
              <a:rPr lang="en-GB" sz="2800" dirty="0" smtClean="0">
                <a:latin typeface="Georgia" panose="02040502050405020303" pitchFamily="18" charset="0"/>
              </a:rPr>
              <a:t>Automatic </a:t>
            </a:r>
            <a:r>
              <a:rPr lang="en-GB" sz="2800" dirty="0">
                <a:latin typeface="Georgia" panose="02040502050405020303" pitchFamily="18" charset="0"/>
              </a:rPr>
              <a:t>and conﬁgurable table sharing</a:t>
            </a:r>
          </a:p>
          <a:p>
            <a:r>
              <a:rPr lang="en-GB" sz="2800" u="sng" dirty="0" smtClean="0">
                <a:latin typeface="Georgia" panose="02040502050405020303" pitchFamily="18" charset="0"/>
              </a:rPr>
              <a:t>Automatic </a:t>
            </a:r>
            <a:r>
              <a:rPr lang="en-GB" sz="2800" u="sng" dirty="0">
                <a:latin typeface="Georgia" panose="02040502050405020303" pitchFamily="18" charset="0"/>
              </a:rPr>
              <a:t>failover support between </a:t>
            </a:r>
            <a:r>
              <a:rPr lang="en-GB" sz="2800" u="sng" dirty="0" smtClean="0">
                <a:latin typeface="Georgia" panose="02040502050405020303" pitchFamily="18" charset="0"/>
              </a:rPr>
              <a:t>Region Servers</a:t>
            </a:r>
            <a:endParaRPr lang="en-GB" sz="2800" u="sng" dirty="0">
              <a:latin typeface="Georgia" panose="02040502050405020303" pitchFamily="18" charset="0"/>
            </a:endParaRPr>
          </a:p>
          <a:p>
            <a:r>
              <a:rPr lang="en-GB" sz="2800" u="sng" dirty="0" smtClean="0">
                <a:latin typeface="Georgia" panose="02040502050405020303" pitchFamily="18" charset="0"/>
              </a:rPr>
              <a:t>Convenient </a:t>
            </a:r>
            <a:r>
              <a:rPr lang="en-GB" sz="2800" u="sng" dirty="0">
                <a:latin typeface="Georgia" panose="02040502050405020303" pitchFamily="18" charset="0"/>
              </a:rPr>
              <a:t>base classes for backing Hadoop MapReduce jobs with Apache HBase tables</a:t>
            </a:r>
          </a:p>
          <a:p>
            <a:r>
              <a:rPr lang="en-GB" sz="2800" dirty="0" smtClean="0">
                <a:latin typeface="Georgia" panose="02040502050405020303" pitchFamily="18" charset="0"/>
              </a:rPr>
              <a:t>Easy </a:t>
            </a:r>
            <a:r>
              <a:rPr lang="en-GB" sz="2800" dirty="0">
                <a:latin typeface="Georgia" panose="02040502050405020303" pitchFamily="18" charset="0"/>
              </a:rPr>
              <a:t>to use Java API for client access</a:t>
            </a:r>
          </a:p>
          <a:p>
            <a:r>
              <a:rPr lang="en-GB" sz="2800" u="sng" dirty="0" smtClean="0">
                <a:latin typeface="Georgia" panose="02040502050405020303" pitchFamily="18" charset="0"/>
              </a:rPr>
              <a:t>Block </a:t>
            </a:r>
            <a:r>
              <a:rPr lang="en-GB" sz="2800" u="sng" dirty="0">
                <a:latin typeface="Georgia" panose="02040502050405020303" pitchFamily="18" charset="0"/>
              </a:rPr>
              <a:t>cache and Bloom Filters for real-time queries and query predicate push down via server side Filters</a:t>
            </a:r>
          </a:p>
          <a:p>
            <a:r>
              <a:rPr lang="en-GB" sz="2800" dirty="0" smtClean="0">
                <a:latin typeface="Georgia" panose="02040502050405020303" pitchFamily="18" charset="0"/>
              </a:rPr>
              <a:t>Thrift </a:t>
            </a:r>
            <a:r>
              <a:rPr lang="en-GB" sz="2800" dirty="0">
                <a:latin typeface="Georgia" panose="02040502050405020303" pitchFamily="18" charset="0"/>
              </a:rPr>
              <a:t>gateway and a REST-</a:t>
            </a:r>
            <a:r>
              <a:rPr lang="en-GB" sz="2800" dirty="0" err="1">
                <a:latin typeface="Georgia" panose="02040502050405020303" pitchFamily="18" charset="0"/>
              </a:rPr>
              <a:t>ful</a:t>
            </a:r>
            <a:r>
              <a:rPr lang="en-GB" sz="2800" dirty="0">
                <a:latin typeface="Georgia" panose="02040502050405020303" pitchFamily="18" charset="0"/>
              </a:rPr>
              <a:t> Web service that supports XML, Protobuf, and binary data encoding options</a:t>
            </a:r>
          </a:p>
          <a:p>
            <a:endParaRPr lang="en-GB" dirty="0"/>
          </a:p>
        </p:txBody>
      </p:sp>
    </p:spTree>
    <p:extLst>
      <p:ext uri="{BB962C8B-B14F-4D97-AF65-F5344CB8AC3E}">
        <p14:creationId xmlns:p14="http://schemas.microsoft.com/office/powerpoint/2010/main" val="2611934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620688"/>
          </a:xfrm>
        </p:spPr>
        <p:txBody>
          <a:bodyPr>
            <a:normAutofit/>
          </a:bodyPr>
          <a:lstStyle/>
          <a:p>
            <a:r>
              <a:rPr lang="en-GB" sz="2800" b="1" u="sng" dirty="0">
                <a:solidFill>
                  <a:schemeClr val="tx1"/>
                </a:solidFill>
                <a:latin typeface="Georgia" panose="02040502050405020303" pitchFamily="18" charset="0"/>
                <a:ea typeface="+mn-ea"/>
                <a:cs typeface="+mn-cs"/>
              </a:rPr>
              <a:t>HBase Components &amp; ARCHITECTURE </a:t>
            </a:r>
          </a:p>
        </p:txBody>
      </p:sp>
      <p:sp>
        <p:nvSpPr>
          <p:cNvPr id="3" name="Content Placeholder 2"/>
          <p:cNvSpPr>
            <a:spLocks noGrp="1"/>
          </p:cNvSpPr>
          <p:nvPr>
            <p:ph sz="quarter" idx="1"/>
          </p:nvPr>
        </p:nvSpPr>
        <p:spPr>
          <a:xfrm>
            <a:off x="0" y="620688"/>
            <a:ext cx="8964488" cy="6120680"/>
          </a:xfrm>
        </p:spPr>
        <p:txBody>
          <a:bodyPr/>
          <a:lstStyle/>
          <a:p>
            <a:r>
              <a:rPr lang="en-GB" sz="2800" dirty="0">
                <a:latin typeface="Georgia" panose="02040502050405020303" pitchFamily="18" charset="0"/>
              </a:rPr>
              <a:t>Each cluster node contains a portion of a table called a region. </a:t>
            </a:r>
            <a:endParaRPr lang="en-GB" sz="2800" dirty="0" smtClean="0">
              <a:latin typeface="Georgia" panose="02040502050405020303" pitchFamily="18" charset="0"/>
            </a:endParaRPr>
          </a:p>
          <a:p>
            <a:r>
              <a:rPr lang="en-GB" sz="2800" dirty="0" smtClean="0">
                <a:latin typeface="Georgia" panose="02040502050405020303" pitchFamily="18" charset="0"/>
              </a:rPr>
              <a:t>Each </a:t>
            </a:r>
            <a:r>
              <a:rPr lang="en-GB" sz="2800" dirty="0">
                <a:latin typeface="Georgia" panose="02040502050405020303" pitchFamily="18" charset="0"/>
              </a:rPr>
              <a:t>region contains some number of table rows. </a:t>
            </a:r>
            <a:endParaRPr lang="en-GB" sz="2800" dirty="0" smtClean="0">
              <a:latin typeface="Georgia" panose="02040502050405020303" pitchFamily="18" charset="0"/>
            </a:endParaRPr>
          </a:p>
          <a:p>
            <a:r>
              <a:rPr lang="en-GB" sz="2800" u="sng" dirty="0" smtClean="0">
                <a:latin typeface="Georgia" panose="02040502050405020303" pitchFamily="18" charset="0"/>
              </a:rPr>
              <a:t>Regions </a:t>
            </a:r>
            <a:r>
              <a:rPr lang="en-GB" sz="2800" u="sng" dirty="0">
                <a:latin typeface="Georgia" panose="02040502050405020303" pitchFamily="18" charset="0"/>
              </a:rPr>
              <a:t>are the physical mechanism used to distribute read and write operations across the cluster. </a:t>
            </a:r>
            <a:endParaRPr lang="en-GB" sz="2800" u="sng" dirty="0" smtClean="0">
              <a:latin typeface="Georgia" panose="02040502050405020303" pitchFamily="18" charset="0"/>
            </a:endParaRPr>
          </a:p>
          <a:p>
            <a:r>
              <a:rPr lang="en-GB" sz="2800" dirty="0" smtClean="0">
                <a:latin typeface="Georgia" panose="02040502050405020303" pitchFamily="18" charset="0"/>
              </a:rPr>
              <a:t>Initially </a:t>
            </a:r>
            <a:r>
              <a:rPr lang="en-GB" sz="2800" dirty="0">
                <a:latin typeface="Georgia" panose="02040502050405020303" pitchFamily="18" charset="0"/>
              </a:rPr>
              <a:t>a small table might consist of a single region.</a:t>
            </a:r>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149080"/>
            <a:ext cx="9006342" cy="2594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7054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9144000" cy="6858000"/>
          </a:xfrm>
        </p:spPr>
        <p:txBody>
          <a:bodyPr>
            <a:normAutofit/>
          </a:bodyPr>
          <a:lstStyle/>
          <a:p>
            <a:r>
              <a:rPr lang="en-GB" sz="2800" u="sng" dirty="0">
                <a:latin typeface="Georgia" panose="02040502050405020303" pitchFamily="18" charset="0"/>
              </a:rPr>
              <a:t>However, regions are automatically split and re-distributed as the amount of data grows. </a:t>
            </a:r>
            <a:endParaRPr lang="en-GB" sz="2800" u="sng" dirty="0" smtClean="0">
              <a:latin typeface="Georgia" panose="02040502050405020303" pitchFamily="18" charset="0"/>
            </a:endParaRPr>
          </a:p>
          <a:p>
            <a:r>
              <a:rPr lang="en-GB" sz="2800" dirty="0" smtClean="0">
                <a:latin typeface="Georgia" panose="02040502050405020303" pitchFamily="18" charset="0"/>
              </a:rPr>
              <a:t>Table </a:t>
            </a:r>
            <a:r>
              <a:rPr lang="en-GB" sz="2800" dirty="0">
                <a:latin typeface="Georgia" panose="02040502050405020303" pitchFamily="18" charset="0"/>
              </a:rPr>
              <a:t>splits can also be deﬁned by the table administrator, if necessary, for performance or scalability reasons. </a:t>
            </a:r>
            <a:endParaRPr lang="en-GB" sz="2800" dirty="0" smtClean="0">
              <a:latin typeface="Georgia" panose="02040502050405020303" pitchFamily="18" charset="0"/>
            </a:endParaRPr>
          </a:p>
          <a:p>
            <a:r>
              <a:rPr lang="en-GB" sz="2800" dirty="0" smtClean="0">
                <a:latin typeface="Georgia" panose="02040502050405020303" pitchFamily="18" charset="0"/>
              </a:rPr>
              <a:t>HBase </a:t>
            </a:r>
            <a:r>
              <a:rPr lang="en-GB" sz="2800" dirty="0">
                <a:latin typeface="Georgia" panose="02040502050405020303" pitchFamily="18" charset="0"/>
              </a:rPr>
              <a:t>capacity expands by adding more cluster nodes</a:t>
            </a:r>
            <a:r>
              <a:rPr lang="en-GB" sz="2800" dirty="0" smtClean="0">
                <a:latin typeface="Georgia" panose="02040502050405020303" pitchFamily="18" charset="0"/>
              </a:rPr>
              <a:t>.</a:t>
            </a:r>
          </a:p>
          <a:p>
            <a:r>
              <a:rPr lang="en-GB" sz="2800" u="sng" dirty="0" smtClean="0">
                <a:latin typeface="Georgia" panose="02040502050405020303" pitchFamily="18" charset="0"/>
              </a:rPr>
              <a:t>Each </a:t>
            </a:r>
            <a:r>
              <a:rPr lang="en-GB" sz="2800" u="sng" dirty="0">
                <a:latin typeface="Georgia" panose="02040502050405020303" pitchFamily="18" charset="0"/>
              </a:rPr>
              <a:t>region is managed by a RegionServer service</a:t>
            </a:r>
            <a:r>
              <a:rPr lang="en-GB" sz="2800" dirty="0">
                <a:latin typeface="Georgia" panose="02040502050405020303" pitchFamily="18" charset="0"/>
              </a:rPr>
              <a:t>. </a:t>
            </a:r>
            <a:endParaRPr lang="en-GB" sz="2800" dirty="0" smtClean="0">
              <a:latin typeface="Georgia" panose="02040502050405020303" pitchFamily="18" charset="0"/>
            </a:endParaRPr>
          </a:p>
          <a:p>
            <a:r>
              <a:rPr lang="en-GB" sz="2800" u="sng" dirty="0" smtClean="0">
                <a:latin typeface="Georgia" panose="02040502050405020303" pitchFamily="18" charset="0"/>
              </a:rPr>
              <a:t>RegionServers </a:t>
            </a:r>
            <a:r>
              <a:rPr lang="en-GB" sz="2800" u="sng" dirty="0">
                <a:latin typeface="Georgia" panose="02040502050405020303" pitchFamily="18" charset="0"/>
              </a:rPr>
              <a:t>typically run on the same machines that run the Hadoop distributed ﬁle system DataNode service. </a:t>
            </a:r>
            <a:endParaRPr lang="en-GB" sz="2800" u="sng" dirty="0" smtClean="0">
              <a:latin typeface="Georgia" panose="02040502050405020303" pitchFamily="18" charset="0"/>
            </a:endParaRPr>
          </a:p>
          <a:p>
            <a:r>
              <a:rPr lang="en-GB" sz="2800" dirty="0" smtClean="0">
                <a:latin typeface="Georgia" panose="02040502050405020303" pitchFamily="18" charset="0"/>
              </a:rPr>
              <a:t>Hadoop </a:t>
            </a:r>
            <a:r>
              <a:rPr lang="en-GB" sz="2800" dirty="0">
                <a:latin typeface="Georgia" panose="02040502050405020303" pitchFamily="18" charset="0"/>
              </a:rPr>
              <a:t>and HBase clusters often overlap by using the same </a:t>
            </a:r>
            <a:r>
              <a:rPr lang="en-GB" sz="2800" dirty="0" smtClean="0">
                <a:latin typeface="Georgia" panose="02040502050405020303" pitchFamily="18" charset="0"/>
              </a:rPr>
              <a:t>machines</a:t>
            </a:r>
          </a:p>
          <a:p>
            <a:endParaRPr lang="en-GB" sz="2800" dirty="0">
              <a:latin typeface="Georgia" panose="02040502050405020303"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5157192"/>
            <a:ext cx="471487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191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712968" cy="576064"/>
          </a:xfrm>
        </p:spPr>
        <p:txBody>
          <a:bodyPr>
            <a:noAutofit/>
          </a:bodyPr>
          <a:lstStyle/>
          <a:p>
            <a:r>
              <a:rPr lang="en-GB" sz="3200" b="1" u="sng" dirty="0">
                <a:solidFill>
                  <a:schemeClr val="tx1"/>
                </a:solidFill>
                <a:latin typeface="Georgia" panose="02040502050405020303" pitchFamily="18" charset="0"/>
                <a:ea typeface="+mn-ea"/>
                <a:cs typeface="+mn-cs"/>
              </a:rPr>
              <a:t>Key-Value Mappings</a:t>
            </a:r>
          </a:p>
        </p:txBody>
      </p:sp>
      <p:sp>
        <p:nvSpPr>
          <p:cNvPr id="3" name="Content Placeholder 2"/>
          <p:cNvSpPr>
            <a:spLocks noGrp="1"/>
          </p:cNvSpPr>
          <p:nvPr>
            <p:ph sz="quarter" idx="1"/>
          </p:nvPr>
        </p:nvSpPr>
        <p:spPr>
          <a:xfrm>
            <a:off x="107504" y="692696"/>
            <a:ext cx="8928992" cy="5904656"/>
          </a:xfrm>
        </p:spPr>
        <p:txBody>
          <a:bodyPr>
            <a:normAutofit lnSpcReduction="10000"/>
          </a:bodyPr>
          <a:lstStyle/>
          <a:p>
            <a:r>
              <a:rPr lang="en-GB" dirty="0">
                <a:latin typeface="Georgia" panose="02040502050405020303" pitchFamily="18" charset="0"/>
              </a:rPr>
              <a:t>HBase contains </a:t>
            </a:r>
            <a:r>
              <a:rPr lang="en-GB" u="sng" dirty="0">
                <a:latin typeface="Georgia" panose="02040502050405020303" pitchFamily="18" charset="0"/>
              </a:rPr>
              <a:t>maps of keys and their values</a:t>
            </a:r>
            <a:r>
              <a:rPr lang="en-GB" dirty="0">
                <a:latin typeface="Georgia" panose="02040502050405020303" pitchFamily="18" charset="0"/>
              </a:rPr>
              <a:t>. If you know the key you can retrieve the value. </a:t>
            </a:r>
            <a:endParaRPr lang="en-GB" dirty="0" smtClean="0">
              <a:latin typeface="Georgia" panose="02040502050405020303" pitchFamily="18" charset="0"/>
            </a:endParaRPr>
          </a:p>
          <a:p>
            <a:r>
              <a:rPr lang="en-GB" u="sng" dirty="0" smtClean="0">
                <a:latin typeface="Georgia" panose="02040502050405020303" pitchFamily="18" charset="0"/>
              </a:rPr>
              <a:t>Each </a:t>
            </a:r>
            <a:r>
              <a:rPr lang="en-GB" u="sng" dirty="0">
                <a:latin typeface="Georgia" panose="02040502050405020303" pitchFamily="18" charset="0"/>
              </a:rPr>
              <a:t>table contains a diﬀerent set of key-value mappings and each key has multiple parts</a:t>
            </a:r>
            <a:r>
              <a:rPr lang="en-GB" dirty="0">
                <a:latin typeface="Georgia" panose="02040502050405020303" pitchFamily="18" charset="0"/>
              </a:rPr>
              <a:t>. </a:t>
            </a:r>
            <a:endParaRPr lang="en-GB" dirty="0" smtClean="0">
              <a:latin typeface="Georgia" panose="02040502050405020303" pitchFamily="18" charset="0"/>
            </a:endParaRPr>
          </a:p>
          <a:p>
            <a:r>
              <a:rPr lang="en-GB" dirty="0" smtClean="0">
                <a:latin typeface="Georgia" panose="02040502050405020303" pitchFamily="18" charset="0"/>
              </a:rPr>
              <a:t>Each </a:t>
            </a:r>
            <a:r>
              <a:rPr lang="en-GB" dirty="0">
                <a:latin typeface="Georgia" panose="02040502050405020303" pitchFamily="18" charset="0"/>
              </a:rPr>
              <a:t>key consists of a </a:t>
            </a:r>
            <a:r>
              <a:rPr lang="en-GB" u="sng" dirty="0">
                <a:latin typeface="Georgia" panose="02040502050405020303" pitchFamily="18" charset="0"/>
              </a:rPr>
              <a:t>column family name, rowID, column qualiﬁer, and a </a:t>
            </a:r>
            <a:r>
              <a:rPr lang="en-GB" u="sng" dirty="0" smtClean="0">
                <a:latin typeface="Georgia" panose="02040502050405020303" pitchFamily="18" charset="0"/>
              </a:rPr>
              <a:t>timestamp</a:t>
            </a:r>
          </a:p>
          <a:p>
            <a:r>
              <a:rPr lang="en-GB" dirty="0">
                <a:latin typeface="Georgia" panose="02040502050405020303" pitchFamily="18" charset="0"/>
              </a:rPr>
              <a:t>One or more column families are conﬁgured, or declared, by a user when a table is created. </a:t>
            </a:r>
            <a:endParaRPr lang="en-GB" dirty="0" smtClean="0">
              <a:latin typeface="Georgia" panose="02040502050405020303" pitchFamily="18" charset="0"/>
            </a:endParaRPr>
          </a:p>
          <a:p>
            <a:r>
              <a:rPr lang="en-GB" dirty="0" smtClean="0">
                <a:latin typeface="Georgia" panose="02040502050405020303" pitchFamily="18" charset="0"/>
              </a:rPr>
              <a:t>Values </a:t>
            </a:r>
            <a:r>
              <a:rPr lang="en-GB" dirty="0">
                <a:latin typeface="Georgia" panose="02040502050405020303" pitchFamily="18" charset="0"/>
              </a:rPr>
              <a:t>in the same column family are stored together on disk. </a:t>
            </a:r>
            <a:endParaRPr lang="en-GB" dirty="0" smtClean="0">
              <a:latin typeface="Georgia" panose="02040502050405020303" pitchFamily="18" charset="0"/>
            </a:endParaRPr>
          </a:p>
          <a:p>
            <a:r>
              <a:rPr lang="en-GB" dirty="0" smtClean="0">
                <a:latin typeface="Georgia" panose="02040502050405020303" pitchFamily="18" charset="0"/>
              </a:rPr>
              <a:t>Column </a:t>
            </a:r>
            <a:r>
              <a:rPr lang="en-GB" dirty="0">
                <a:latin typeface="Georgia" panose="02040502050405020303" pitchFamily="18" charset="0"/>
              </a:rPr>
              <a:t>families deﬁne the storage properties for a group of columns. </a:t>
            </a:r>
            <a:endParaRPr lang="en-GB" dirty="0" smtClean="0">
              <a:latin typeface="Georgia" panose="02040502050405020303" pitchFamily="18" charset="0"/>
            </a:endParaRPr>
          </a:p>
          <a:p>
            <a:r>
              <a:rPr lang="en-GB" dirty="0" smtClean="0">
                <a:latin typeface="Georgia" panose="02040502050405020303" pitchFamily="18" charset="0"/>
              </a:rPr>
              <a:t>Properties </a:t>
            </a:r>
            <a:r>
              <a:rPr lang="en-GB" dirty="0">
                <a:latin typeface="Georgia" panose="02040502050405020303" pitchFamily="18" charset="0"/>
              </a:rPr>
              <a:t>include such things as compression, the number of versions to maintain, and time-to-live values for deleted data</a:t>
            </a:r>
          </a:p>
        </p:txBody>
      </p:sp>
    </p:spTree>
    <p:extLst>
      <p:ext uri="{BB962C8B-B14F-4D97-AF65-F5344CB8AC3E}">
        <p14:creationId xmlns:p14="http://schemas.microsoft.com/office/powerpoint/2010/main" val="1742756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856984" cy="6408712"/>
          </a:xfrm>
        </p:spPr>
        <p:txBody>
          <a:bodyPr>
            <a:normAutofit fontScale="92500" lnSpcReduction="20000"/>
          </a:bodyPr>
          <a:lstStyle/>
          <a:p>
            <a:r>
              <a:rPr lang="en-GB" dirty="0">
                <a:latin typeface="Georgia" panose="02040502050405020303" pitchFamily="18" charset="0"/>
              </a:rPr>
              <a:t>The </a:t>
            </a:r>
            <a:r>
              <a:rPr lang="en-GB" b="1" dirty="0">
                <a:latin typeface="Georgia" panose="02040502050405020303" pitchFamily="18" charset="0"/>
              </a:rPr>
              <a:t>rowID </a:t>
            </a:r>
            <a:r>
              <a:rPr lang="en-GB" dirty="0">
                <a:latin typeface="Georgia" panose="02040502050405020303" pitchFamily="18" charset="0"/>
              </a:rPr>
              <a:t>is used to access data and divide table data into regions. </a:t>
            </a:r>
            <a:endParaRPr lang="en-GB" dirty="0" smtClean="0">
              <a:latin typeface="Georgia" panose="02040502050405020303" pitchFamily="18" charset="0"/>
            </a:endParaRPr>
          </a:p>
          <a:p>
            <a:r>
              <a:rPr lang="en-GB" dirty="0" smtClean="0">
                <a:latin typeface="Georgia" panose="02040502050405020303" pitchFamily="18" charset="0"/>
              </a:rPr>
              <a:t>Each </a:t>
            </a:r>
            <a:r>
              <a:rPr lang="en-GB" dirty="0">
                <a:latin typeface="Georgia" panose="02040502050405020303" pitchFamily="18" charset="0"/>
              </a:rPr>
              <a:t>region consists of a sorted range of </a:t>
            </a:r>
            <a:r>
              <a:rPr lang="en-GB" dirty="0" err="1">
                <a:latin typeface="Georgia" panose="02040502050405020303" pitchFamily="18" charset="0"/>
              </a:rPr>
              <a:t>rowIDs</a:t>
            </a:r>
            <a:r>
              <a:rPr lang="en-GB" dirty="0">
                <a:latin typeface="Georgia" panose="02040502050405020303" pitchFamily="18" charset="0"/>
              </a:rPr>
              <a:t>. HBase clients can retrieve a single value using a single key or all values for which the key is between a range of </a:t>
            </a:r>
            <a:r>
              <a:rPr lang="en-GB" dirty="0" err="1">
                <a:latin typeface="Georgia" panose="02040502050405020303" pitchFamily="18" charset="0"/>
              </a:rPr>
              <a:t>of</a:t>
            </a:r>
            <a:r>
              <a:rPr lang="en-GB" dirty="0">
                <a:latin typeface="Georgia" panose="02040502050405020303" pitchFamily="18" charset="0"/>
              </a:rPr>
              <a:t> X and Y. </a:t>
            </a:r>
            <a:endParaRPr lang="en-GB" dirty="0" smtClean="0">
              <a:latin typeface="Georgia" panose="02040502050405020303" pitchFamily="18" charset="0"/>
            </a:endParaRPr>
          </a:p>
          <a:p>
            <a:r>
              <a:rPr lang="en-GB" dirty="0" smtClean="0">
                <a:latin typeface="Georgia" panose="02040502050405020303" pitchFamily="18" charset="0"/>
              </a:rPr>
              <a:t>Regions </a:t>
            </a:r>
            <a:r>
              <a:rPr lang="en-GB" dirty="0">
                <a:latin typeface="Georgia" panose="02040502050405020303" pitchFamily="18" charset="0"/>
              </a:rPr>
              <a:t>are maintained on separate RegionServer nodes. </a:t>
            </a:r>
            <a:endParaRPr lang="en-GB" dirty="0" smtClean="0">
              <a:latin typeface="Georgia" panose="02040502050405020303" pitchFamily="18" charset="0"/>
            </a:endParaRPr>
          </a:p>
          <a:p>
            <a:r>
              <a:rPr lang="en-GB" dirty="0" smtClean="0">
                <a:latin typeface="Georgia" panose="02040502050405020303" pitchFamily="18" charset="0"/>
              </a:rPr>
              <a:t>A</a:t>
            </a:r>
            <a:r>
              <a:rPr lang="en-GB" dirty="0">
                <a:latin typeface="Georgia" panose="02040502050405020303" pitchFamily="18" charset="0"/>
              </a:rPr>
              <a:t> </a:t>
            </a:r>
            <a:r>
              <a:rPr lang="en-GB" b="1" dirty="0">
                <a:latin typeface="Georgia" panose="02040502050405020303" pitchFamily="18" charset="0"/>
              </a:rPr>
              <a:t>column qualiﬁer </a:t>
            </a:r>
            <a:r>
              <a:rPr lang="en-GB" dirty="0">
                <a:latin typeface="Georgia" panose="02040502050405020303" pitchFamily="18" charset="0"/>
              </a:rPr>
              <a:t>is a column name, which is just a label within the multi-part key. It is assigned by an application. It is used to help identify a speciﬁc piece of data in a row. In any given row, one or more columns might or might not exist.</a:t>
            </a:r>
          </a:p>
          <a:p>
            <a:r>
              <a:rPr lang="en-GB" b="1" dirty="0">
                <a:latin typeface="Georgia" panose="02040502050405020303" pitchFamily="18" charset="0"/>
              </a:rPr>
              <a:t>Timestamps </a:t>
            </a:r>
            <a:r>
              <a:rPr lang="en-GB" dirty="0">
                <a:latin typeface="Georgia" panose="02040502050405020303" pitchFamily="18" charset="0"/>
              </a:rPr>
              <a:t>are used to version the data and support data updates. </a:t>
            </a:r>
            <a:endParaRPr lang="en-GB" dirty="0" smtClean="0">
              <a:latin typeface="Georgia" panose="02040502050405020303" pitchFamily="18" charset="0"/>
            </a:endParaRPr>
          </a:p>
          <a:p>
            <a:r>
              <a:rPr lang="en-GB" dirty="0" smtClean="0">
                <a:latin typeface="Georgia" panose="02040502050405020303" pitchFamily="18" charset="0"/>
              </a:rPr>
              <a:t>Every </a:t>
            </a:r>
            <a:r>
              <a:rPr lang="en-GB" dirty="0">
                <a:latin typeface="Georgia" panose="02040502050405020303" pitchFamily="18" charset="0"/>
              </a:rPr>
              <a:t>value in a row has its own timestamp. </a:t>
            </a:r>
            <a:endParaRPr lang="en-GB" dirty="0" smtClean="0">
              <a:latin typeface="Georgia" panose="02040502050405020303" pitchFamily="18" charset="0"/>
            </a:endParaRPr>
          </a:p>
          <a:p>
            <a:r>
              <a:rPr lang="en-GB" dirty="0" smtClean="0">
                <a:latin typeface="Georgia" panose="02040502050405020303" pitchFamily="18" charset="0"/>
              </a:rPr>
              <a:t>This </a:t>
            </a:r>
            <a:r>
              <a:rPr lang="en-GB" dirty="0">
                <a:latin typeface="Georgia" panose="02040502050405020303" pitchFamily="18" charset="0"/>
              </a:rPr>
              <a:t>means that each value in a row, rather than an entire row, is versioned. </a:t>
            </a:r>
            <a:endParaRPr lang="en-GB" dirty="0" smtClean="0">
              <a:latin typeface="Georgia" panose="02040502050405020303" pitchFamily="18" charset="0"/>
            </a:endParaRPr>
          </a:p>
          <a:p>
            <a:r>
              <a:rPr lang="en-GB" dirty="0" smtClean="0">
                <a:latin typeface="Georgia" panose="02040502050405020303" pitchFamily="18" charset="0"/>
              </a:rPr>
              <a:t>Writes </a:t>
            </a:r>
            <a:r>
              <a:rPr lang="en-GB" dirty="0">
                <a:latin typeface="Georgia" panose="02040502050405020303" pitchFamily="18" charset="0"/>
              </a:rPr>
              <a:t>to HBase are guaranteed to be atomic which means that a reader will always read the last written value. </a:t>
            </a:r>
            <a:endParaRPr lang="en-GB" dirty="0" smtClean="0">
              <a:latin typeface="Georgia" panose="02040502050405020303" pitchFamily="18" charset="0"/>
            </a:endParaRPr>
          </a:p>
          <a:p>
            <a:r>
              <a:rPr lang="en-GB" dirty="0" smtClean="0">
                <a:latin typeface="Georgia" panose="02040502050405020303" pitchFamily="18" charset="0"/>
              </a:rPr>
              <a:t>Readers </a:t>
            </a:r>
            <a:r>
              <a:rPr lang="en-GB" dirty="0">
                <a:latin typeface="Georgia" panose="02040502050405020303" pitchFamily="18" charset="0"/>
              </a:rPr>
              <a:t>can request any available version of the data.</a:t>
            </a:r>
          </a:p>
          <a:p>
            <a:endParaRPr lang="en-GB" dirty="0"/>
          </a:p>
        </p:txBody>
      </p:sp>
    </p:spTree>
    <p:extLst>
      <p:ext uri="{BB962C8B-B14F-4D97-AF65-F5344CB8AC3E}">
        <p14:creationId xmlns:p14="http://schemas.microsoft.com/office/powerpoint/2010/main" val="3611136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5256584" cy="720080"/>
          </a:xfrm>
        </p:spPr>
        <p:txBody>
          <a:bodyPr>
            <a:normAutofit fontScale="90000"/>
          </a:bodyPr>
          <a:lstStyle/>
          <a:p>
            <a:r>
              <a:rPr lang="en-GB" b="1" dirty="0">
                <a:latin typeface="Georgia" panose="02040502050405020303" pitchFamily="18" charset="0"/>
              </a:rPr>
              <a:t>Rows and Columns</a:t>
            </a:r>
            <a:endParaRPr lang="en-GB" dirty="0">
              <a:latin typeface="Georgia" panose="02040502050405020303" pitchFamily="18" charset="0"/>
            </a:endParaRPr>
          </a:p>
        </p:txBody>
      </p:sp>
      <p:sp>
        <p:nvSpPr>
          <p:cNvPr id="3" name="Content Placeholder 2"/>
          <p:cNvSpPr>
            <a:spLocks noGrp="1"/>
          </p:cNvSpPr>
          <p:nvPr>
            <p:ph sz="quarter" idx="1"/>
          </p:nvPr>
        </p:nvSpPr>
        <p:spPr>
          <a:xfrm>
            <a:off x="179512" y="836712"/>
            <a:ext cx="8507288" cy="5832648"/>
          </a:xfrm>
        </p:spPr>
        <p:txBody>
          <a:bodyPr>
            <a:normAutofit fontScale="92500" lnSpcReduction="10000"/>
          </a:bodyPr>
          <a:lstStyle/>
          <a:p>
            <a:r>
              <a:rPr lang="en-GB" dirty="0">
                <a:latin typeface="Georgia" panose="02040502050405020303" pitchFamily="18" charset="0"/>
              </a:rPr>
              <a:t>Rows and columns in HBase are implemented diﬀerently than rows and columns in most relational databases.</a:t>
            </a:r>
          </a:p>
          <a:p>
            <a:r>
              <a:rPr lang="en-GB" u="sng" dirty="0">
                <a:latin typeface="Georgia" panose="02040502050405020303" pitchFamily="18" charset="0"/>
              </a:rPr>
              <a:t>A multi-part key identiﬁes a speciﬁc cell with a value</a:t>
            </a:r>
            <a:r>
              <a:rPr lang="en-GB" dirty="0">
                <a:latin typeface="Georgia" panose="02040502050405020303" pitchFamily="18" charset="0"/>
              </a:rPr>
              <a:t>. Cells are conceptually illustrated as a row-column intersection. </a:t>
            </a:r>
          </a:p>
          <a:p>
            <a:r>
              <a:rPr lang="en-GB" u="sng" dirty="0" smtClean="0">
                <a:latin typeface="Georgia" panose="02040502050405020303" pitchFamily="18" charset="0"/>
              </a:rPr>
              <a:t>Because </a:t>
            </a:r>
            <a:r>
              <a:rPr lang="en-GB" u="sng" dirty="0">
                <a:latin typeface="Georgia" panose="02040502050405020303" pitchFamily="18" charset="0"/>
              </a:rPr>
              <a:t>an HBase table is just a set of key-value mappings, a row is really nothing more than just a logical collection of values that share the same </a:t>
            </a:r>
            <a:r>
              <a:rPr lang="en-GB" u="sng" dirty="0" smtClean="0">
                <a:latin typeface="Georgia" panose="02040502050405020303" pitchFamily="18" charset="0"/>
              </a:rPr>
              <a:t>row key. </a:t>
            </a:r>
          </a:p>
          <a:p>
            <a:r>
              <a:rPr lang="en-GB" dirty="0" smtClean="0">
                <a:latin typeface="Georgia" panose="02040502050405020303" pitchFamily="18" charset="0"/>
              </a:rPr>
              <a:t>A </a:t>
            </a:r>
            <a:r>
              <a:rPr lang="en-GB" dirty="0">
                <a:latin typeface="Georgia" panose="02040502050405020303" pitchFamily="18" charset="0"/>
              </a:rPr>
              <a:t>column is just an additional label for a value and is included in the multi-part key.</a:t>
            </a:r>
          </a:p>
          <a:p>
            <a:r>
              <a:rPr lang="en-GB" dirty="0">
                <a:latin typeface="Georgia" panose="02040502050405020303" pitchFamily="18" charset="0"/>
              </a:rPr>
              <a:t>HBase tables can be </a:t>
            </a:r>
            <a:r>
              <a:rPr lang="en-GB" i="1" dirty="0">
                <a:latin typeface="Georgia" panose="02040502050405020303" pitchFamily="18" charset="0"/>
              </a:rPr>
              <a:t>sparse: </a:t>
            </a:r>
            <a:r>
              <a:rPr lang="en-GB" u="sng" dirty="0">
                <a:latin typeface="Georgia" panose="02040502050405020303" pitchFamily="18" charset="0"/>
              </a:rPr>
              <a:t>HBase does not require a mapping for every cell which means that it is possible for cells to be empty or null. </a:t>
            </a:r>
            <a:endParaRPr lang="en-GB" u="sng" dirty="0" smtClean="0">
              <a:latin typeface="Georgia" panose="02040502050405020303" pitchFamily="18" charset="0"/>
            </a:endParaRPr>
          </a:p>
          <a:p>
            <a:r>
              <a:rPr lang="en-GB" dirty="0" smtClean="0">
                <a:latin typeface="Georgia" panose="02040502050405020303" pitchFamily="18" charset="0"/>
              </a:rPr>
              <a:t>U</a:t>
            </a:r>
            <a:r>
              <a:rPr lang="en-GB" u="sng" dirty="0" smtClean="0">
                <a:latin typeface="Georgia" panose="02040502050405020303" pitchFamily="18" charset="0"/>
              </a:rPr>
              <a:t>nlike </a:t>
            </a:r>
            <a:r>
              <a:rPr lang="en-GB" u="sng" dirty="0">
                <a:latin typeface="Georgia" panose="02040502050405020303" pitchFamily="18" charset="0"/>
              </a:rPr>
              <a:t>a null cell in most relational databases, a null cell in HBase does not require storage space. </a:t>
            </a:r>
            <a:endParaRPr lang="en-GB" u="sng" dirty="0" smtClean="0">
              <a:latin typeface="Georgia" panose="02040502050405020303" pitchFamily="18" charset="0"/>
            </a:endParaRPr>
          </a:p>
          <a:p>
            <a:r>
              <a:rPr lang="en-GB" dirty="0" smtClean="0">
                <a:latin typeface="Georgia" panose="02040502050405020303" pitchFamily="18" charset="0"/>
              </a:rPr>
              <a:t>A </a:t>
            </a:r>
            <a:r>
              <a:rPr lang="en-GB" dirty="0">
                <a:latin typeface="Georgia" panose="02040502050405020303" pitchFamily="18" charset="0"/>
              </a:rPr>
              <a:t>null cell simply does not exist because there is no key-value mapping for it.</a:t>
            </a:r>
          </a:p>
          <a:p>
            <a:endParaRPr lang="en-GB" dirty="0"/>
          </a:p>
        </p:txBody>
      </p:sp>
    </p:spTree>
    <p:extLst>
      <p:ext uri="{BB962C8B-B14F-4D97-AF65-F5344CB8AC3E}">
        <p14:creationId xmlns:p14="http://schemas.microsoft.com/office/powerpoint/2010/main" val="1098379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664</TotalTime>
  <Words>1419</Words>
  <Application>Microsoft Office PowerPoint</Application>
  <PresentationFormat>On-screen Show (4:3)</PresentationFormat>
  <Paragraphs>193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Equity</vt:lpstr>
      <vt:lpstr>         HBASE &amp; DEEPDIVE </vt:lpstr>
      <vt:lpstr>PowerPoint Presentation</vt:lpstr>
      <vt:lpstr>PowerPoint Presentation</vt:lpstr>
      <vt:lpstr>PowerPoint Presentation</vt:lpstr>
      <vt:lpstr>HBase Components &amp; ARCHITECTURE </vt:lpstr>
      <vt:lpstr>PowerPoint Presentation</vt:lpstr>
      <vt:lpstr>Key-Value Mappings</vt:lpstr>
      <vt:lpstr>PowerPoint Presentation</vt:lpstr>
      <vt:lpstr>Rows and Columns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LBG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 &amp; DEEPDIVE </dc:title>
  <dc:creator>8909873</dc:creator>
  <cp:lastModifiedBy>8909873</cp:lastModifiedBy>
  <cp:revision>392</cp:revision>
  <dcterms:created xsi:type="dcterms:W3CDTF">2017-03-14T13:26:44Z</dcterms:created>
  <dcterms:modified xsi:type="dcterms:W3CDTF">2017-05-03T10:58:14Z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7a086b37-88f8-4c34-be71-b3ba718beb02</vt:lpwstr>
  </property>
  <property fmtid="{D5CDD505-2E9C-101B-9397-08002B2CF9AE}" pid="3" name="TITUS">
    <vt:lpwstr>&lt;p align="center"&gt; &lt;/p&gt;</vt:lpwstr>
  </property>
  <property fmtid="{D5CDD505-2E9C-101B-9397-08002B2CF9AE}" pid="4" name="Classification">
    <vt:lpwstr>Public</vt:lpwstr>
  </property>
  <property fmtid="{D5CDD505-2E9C-101B-9397-08002B2CF9AE}" pid="5" name="HeadersandFooters">
    <vt:lpwstr>None</vt:lpwstr>
  </property>
</Properties>
</file>