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06563-9605-48FC-8E9D-74252A004848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423B0-863D-47CA-B6A4-8C7764F32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459C4-9329-F338-F8C1-106505F24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9D4AC5-1B0B-B3C6-F862-7A0074C9B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8E452-6DFF-07B1-275C-B8BCD114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60817-DD94-F67E-C0D5-13CEA1A8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8B5E3C-47B2-1F44-BDBB-CC157B04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7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B3874-A94E-81DA-33D8-FEF776AE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87C642-0EC6-B812-37D9-15A4C0058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3F284E-9AC0-F8DF-F2DC-CB3C0A2B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DD9298-D1C7-180D-715F-3670F75D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56652-5064-C6AD-3C41-DB1A86B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6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FEB31D-A4C4-0263-9F2A-8C421DE5E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D1247E-B7A7-1C73-0D84-6CE2DAE9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E706A-8036-856E-836C-9217FA2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CBC2C-0EC7-CF23-208A-A9C915B1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2BA13-15A3-B18C-5004-E7B70174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81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15095-155E-A4E9-36E4-F6CE5547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034E00-4517-9CC8-C2AE-81629196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06C8C-2F18-AF25-0409-8C4A3843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9CD25E-73F0-9F69-BD4B-7720E73F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8D7C11-45FF-A49E-F58E-AB34396D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7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D0A4-BE6D-8E92-349D-3B22F19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5AC06D-68A8-5AD4-697B-4F002104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A4B3B-30F2-EB5F-E93F-ABCCEC76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EC061-215F-4629-2F44-EBC822DB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E26A6-37EE-C358-6CA1-6AAEB48E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7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76A25-E6FE-2F32-1BDF-3DABED91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FC4DB-2FDA-5C66-B8C6-7E5DB578D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A052DF-78ED-C21A-9F67-008CD300F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2B7978-C8A0-5D18-16FE-DCA95D50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E1F435-6353-EABA-AC3A-D07C31C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828F5A-E7F9-8122-7CFA-2B91BA48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10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C458A-17CB-172A-2207-4C12C360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CB4A6D-14E9-54EC-0DE5-334420DB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A1FB41-0E1B-B359-DF5A-9ED873EEA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452C0-B499-CB2D-675B-805CC2FB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3025AB-2F7C-7550-57A1-9BD16040A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849092-C1B4-AFA4-8417-A33A97FC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51385C-141C-8E85-8398-64723B7E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C7CDC6-0A73-FD11-D274-86F43AE6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87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68AFA-B455-694C-2096-E935F2E3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929F03-0B17-9EDB-62CD-C28EC547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3F8FE9-40AE-81FB-50E6-8524B77A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BC8DAC-81EF-3157-9ADB-65B6CA69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28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600DDB-084D-D9CA-C771-8851991F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FDEF9F-CAB2-4A1E-7920-14CA47AC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892AC2-02C1-55BA-8C18-D7E7B98F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6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3D320-8DF3-C222-C1BB-264AD64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2E81C3-9740-A620-E9A5-C06F8173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933530-9D2B-012A-6145-2AF0CCE90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91B148-3562-6DA2-F238-1DBEB231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5F0B73-C83D-7EE6-FE67-A4CBDB5B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7E4646-DCDA-36A4-1A6E-AD77E821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33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0C7A7-BD91-5C17-42CA-0431E0D5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74F7AE-2738-ACF9-A91D-69189B31C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C1027D-8D7F-7D08-804F-FC41869E8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2125A7-CFF1-25E3-839B-DF3FC1C6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1F4C8B-BB15-E343-97FF-A0AC5FF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2411FC-970B-1673-10D1-CF452685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44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C53D41-6AC1-5121-48F5-48D6CABD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3537D-1A88-0DAE-CDDC-A2F358C3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C5B09-34FD-039F-89C6-D6F070369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ABCAA-FF15-4E04-A6FA-A44E395A4FFA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882FE-C1E0-1B24-4C0B-B3CCFEA0C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34AAC-523D-DCE2-446C-6F868E3EC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D5AB3-3EBA-4A89-8534-DC740AFCF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64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derated_lear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7D0672D-E58A-90D4-20E1-ABEACA8A4AAC}"/>
              </a:ext>
            </a:extLst>
          </p:cNvPr>
          <p:cNvSpPr/>
          <p:nvPr/>
        </p:nvSpPr>
        <p:spPr>
          <a:xfrm>
            <a:off x="937305" y="973934"/>
            <a:ext cx="2071365" cy="643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Bore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trees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3ADC5CF-829C-9E69-6D5F-A1BA9FE4BD83}"/>
              </a:ext>
            </a:extLst>
          </p:cNvPr>
          <p:cNvSpPr/>
          <p:nvPr/>
        </p:nvSpPr>
        <p:spPr>
          <a:xfrm>
            <a:off x="3808326" y="973934"/>
            <a:ext cx="1432268" cy="643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Lay </a:t>
            </a:r>
            <a:r>
              <a:rPr lang="fr-FR" dirty="0" err="1"/>
              <a:t>eggs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1717896-14A0-733A-581C-EDE4D549972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08670" y="1295481"/>
            <a:ext cx="799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BE2A06AF-0F6E-F5DE-6CB6-A751976B1677}"/>
              </a:ext>
            </a:extLst>
          </p:cNvPr>
          <p:cNvSpPr/>
          <p:nvPr/>
        </p:nvSpPr>
        <p:spPr>
          <a:xfrm rot="5400000">
            <a:off x="2934092" y="-1505173"/>
            <a:ext cx="309715" cy="43032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B7802C-227D-5B83-3058-21157BA74755}"/>
              </a:ext>
            </a:extLst>
          </p:cNvPr>
          <p:cNvSpPr txBox="1"/>
          <p:nvPr/>
        </p:nvSpPr>
        <p:spPr>
          <a:xfrm>
            <a:off x="2173937" y="122283"/>
            <a:ext cx="215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Mid</a:t>
            </a:r>
            <a:r>
              <a:rPr lang="fr-FR" b="1" dirty="0"/>
              <a:t> / </a:t>
            </a:r>
            <a:r>
              <a:rPr lang="fr-FR" b="1" dirty="0" err="1"/>
              <a:t>Late</a:t>
            </a:r>
            <a:r>
              <a:rPr lang="fr-FR" b="1" dirty="0"/>
              <a:t> Summer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8D1AC9D-2E58-14F1-5FB6-B71F56FC65AB}"/>
              </a:ext>
            </a:extLst>
          </p:cNvPr>
          <p:cNvSpPr/>
          <p:nvPr/>
        </p:nvSpPr>
        <p:spPr>
          <a:xfrm>
            <a:off x="3661212" y="2111179"/>
            <a:ext cx="1737068" cy="769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Hatch &amp; </a:t>
            </a:r>
            <a:r>
              <a:rPr lang="fr-FR" dirty="0" err="1"/>
              <a:t>Grow</a:t>
            </a:r>
            <a:r>
              <a:rPr lang="fr-FR" dirty="0"/>
              <a:t> in the </a:t>
            </a:r>
            <a:r>
              <a:rPr lang="fr-FR" dirty="0" err="1"/>
              <a:t>trees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378AE4D-D188-7E42-1778-2D43DF326D6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524460" y="1617028"/>
            <a:ext cx="5286" cy="494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77E0F99-9A18-39C7-D996-1E58E4398F69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5398280" y="2496012"/>
            <a:ext cx="815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03FB654-315F-A7A4-108C-033383B9D40D}"/>
              </a:ext>
            </a:extLst>
          </p:cNvPr>
          <p:cNvSpPr/>
          <p:nvPr/>
        </p:nvSpPr>
        <p:spPr>
          <a:xfrm>
            <a:off x="6213986" y="2111179"/>
            <a:ext cx="2802195" cy="769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Construction of </a:t>
            </a:r>
            <a:r>
              <a:rPr lang="fr-FR" dirty="0" err="1"/>
              <a:t>chambers</a:t>
            </a:r>
            <a:r>
              <a:rPr lang="fr-FR" dirty="0"/>
              <a:t> (to </a:t>
            </a:r>
            <a:r>
              <a:rPr lang="fr-FR" dirty="0" err="1"/>
              <a:t>overwinter</a:t>
            </a:r>
            <a:r>
              <a:rPr lang="fr-FR" dirty="0"/>
              <a:t>)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935B1984-65EB-151E-2020-D18AFD7F8FB1}"/>
              </a:ext>
            </a:extLst>
          </p:cNvPr>
          <p:cNvSpPr/>
          <p:nvPr/>
        </p:nvSpPr>
        <p:spPr>
          <a:xfrm rot="16200000">
            <a:off x="6177169" y="494082"/>
            <a:ext cx="323055" cy="535496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209F22-D24F-F8B7-FCAB-6FC5C23C011C}"/>
              </a:ext>
            </a:extLst>
          </p:cNvPr>
          <p:cNvSpPr txBox="1"/>
          <p:nvPr/>
        </p:nvSpPr>
        <p:spPr>
          <a:xfrm>
            <a:off x="5496961" y="336197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Death</a:t>
            </a:r>
            <a:r>
              <a:rPr lang="fr-FR" b="1" dirty="0"/>
              <a:t> of </a:t>
            </a:r>
            <a:r>
              <a:rPr lang="fr-FR" b="1" dirty="0" err="1"/>
              <a:t>Trees</a:t>
            </a:r>
            <a:endParaRPr lang="fr-FR" b="1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405C44B-4145-3FC7-7044-BEAB42DA8E99}"/>
              </a:ext>
            </a:extLst>
          </p:cNvPr>
          <p:cNvSpPr/>
          <p:nvPr/>
        </p:nvSpPr>
        <p:spPr>
          <a:xfrm>
            <a:off x="9831887" y="2174464"/>
            <a:ext cx="1339208" cy="643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Adults</a:t>
            </a:r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CB9E719D-8D20-6A89-382E-D567BC7017F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9016181" y="2496011"/>
            <a:ext cx="815706" cy="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7E0D2FD-A541-7239-E874-8645510043B7}"/>
              </a:ext>
            </a:extLst>
          </p:cNvPr>
          <p:cNvSpPr/>
          <p:nvPr/>
        </p:nvSpPr>
        <p:spPr>
          <a:xfrm>
            <a:off x="1259777" y="4040443"/>
            <a:ext cx="1943548" cy="643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Bark</a:t>
            </a:r>
            <a:r>
              <a:rPr lang="fr-FR" dirty="0"/>
              <a:t> </a:t>
            </a:r>
            <a:r>
              <a:rPr lang="fr-FR" dirty="0" err="1"/>
              <a:t>Beetles</a:t>
            </a:r>
            <a:endParaRPr lang="fr-FR" dirty="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4AF55C1-108A-0C2E-0982-2508EE4B8C26}"/>
              </a:ext>
            </a:extLst>
          </p:cNvPr>
          <p:cNvSpPr/>
          <p:nvPr/>
        </p:nvSpPr>
        <p:spPr>
          <a:xfrm>
            <a:off x="5059945" y="4040443"/>
            <a:ext cx="1943548" cy="643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Infect </a:t>
            </a:r>
            <a:r>
              <a:rPr lang="fr-FR" dirty="0" err="1"/>
              <a:t>Tree</a:t>
            </a:r>
            <a:r>
              <a:rPr lang="fr-FR" dirty="0"/>
              <a:t>(s)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EB753AFA-7092-0572-21E1-85084C36397E}"/>
              </a:ext>
            </a:extLst>
          </p:cNvPr>
          <p:cNvSpPr/>
          <p:nvPr/>
        </p:nvSpPr>
        <p:spPr>
          <a:xfrm>
            <a:off x="8860113" y="4040443"/>
            <a:ext cx="1943548" cy="643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Spread to Forest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5D3C34D-1789-8A80-918A-B3E1C5291997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203325" y="4361990"/>
            <a:ext cx="1856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D23E9B5-9FC8-C34C-B2D5-A2C0155121F9}"/>
              </a:ext>
            </a:extLst>
          </p:cNvPr>
          <p:cNvCxnSpPr>
            <a:cxnSpLocks/>
          </p:cNvCxnSpPr>
          <p:nvPr/>
        </p:nvCxnSpPr>
        <p:spPr>
          <a:xfrm>
            <a:off x="7003493" y="4361990"/>
            <a:ext cx="1856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Nuage 37">
            <a:extLst>
              <a:ext uri="{FF2B5EF4-FFF2-40B4-BE49-F238E27FC236}">
                <a16:creationId xmlns:a16="http://schemas.microsoft.com/office/drawing/2014/main" id="{1797A981-113C-C49D-AD98-A1BFE23236A6}"/>
              </a:ext>
            </a:extLst>
          </p:cNvPr>
          <p:cNvSpPr/>
          <p:nvPr/>
        </p:nvSpPr>
        <p:spPr>
          <a:xfrm>
            <a:off x="1347396" y="5247146"/>
            <a:ext cx="2313816" cy="1191979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Preventive</a:t>
            </a:r>
            <a:r>
              <a:rPr lang="fr-FR" dirty="0"/>
              <a:t> </a:t>
            </a:r>
            <a:r>
              <a:rPr lang="fr-FR" dirty="0" err="1"/>
              <a:t>treatments</a:t>
            </a:r>
            <a:endParaRPr lang="fr-FR" dirty="0"/>
          </a:p>
        </p:txBody>
      </p:sp>
      <p:sp>
        <p:nvSpPr>
          <p:cNvPr id="40" name="Nuage 39">
            <a:extLst>
              <a:ext uri="{FF2B5EF4-FFF2-40B4-BE49-F238E27FC236}">
                <a16:creationId xmlns:a16="http://schemas.microsoft.com/office/drawing/2014/main" id="{A207314B-9085-E281-6D18-6C39D41A549D}"/>
              </a:ext>
            </a:extLst>
          </p:cNvPr>
          <p:cNvSpPr/>
          <p:nvPr/>
        </p:nvSpPr>
        <p:spPr>
          <a:xfrm>
            <a:off x="5116069" y="5247147"/>
            <a:ext cx="2313816" cy="1191979"/>
          </a:xfrm>
          <a:prstGeom prst="cloud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Regular Inspections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1C9E6F48-2C19-6A2B-4DBA-C140A60708BB}"/>
              </a:ext>
            </a:extLst>
          </p:cNvPr>
          <p:cNvSpPr/>
          <p:nvPr/>
        </p:nvSpPr>
        <p:spPr>
          <a:xfrm rot="4522117">
            <a:off x="3390557" y="4346272"/>
            <a:ext cx="830676" cy="1006931"/>
          </a:xfrm>
          <a:custGeom>
            <a:avLst/>
            <a:gdLst>
              <a:gd name="connsiteX0" fmla="*/ 558273 w 1372028"/>
              <a:gd name="connsiteY0" fmla="*/ 14134 h 1616219"/>
              <a:gd name="connsiteX1" fmla="*/ 1171971 w 1372028"/>
              <a:gd name="connsiteY1" fmla="*/ 237719 h 1616219"/>
              <a:gd name="connsiteX2" fmla="*/ 1372028 w 1372028"/>
              <a:gd name="connsiteY2" fmla="*/ 808110 h 1616219"/>
              <a:gd name="connsiteX3" fmla="*/ 686014 w 1372028"/>
              <a:gd name="connsiteY3" fmla="*/ 808110 h 1616219"/>
              <a:gd name="connsiteX4" fmla="*/ 558273 w 1372028"/>
              <a:gd name="connsiteY4" fmla="*/ 14134 h 1616219"/>
              <a:gd name="connsiteX0" fmla="*/ 558273 w 1372028"/>
              <a:gd name="connsiteY0" fmla="*/ 14134 h 1616219"/>
              <a:gd name="connsiteX1" fmla="*/ 1171971 w 1372028"/>
              <a:gd name="connsiteY1" fmla="*/ 237719 h 1616219"/>
              <a:gd name="connsiteX2" fmla="*/ 1372028 w 1372028"/>
              <a:gd name="connsiteY2" fmla="*/ 808110 h 1616219"/>
              <a:gd name="connsiteX0" fmla="*/ 0 w 813755"/>
              <a:gd name="connsiteY0" fmla="*/ 250366 h 1044342"/>
              <a:gd name="connsiteX1" fmla="*/ 613698 w 813755"/>
              <a:gd name="connsiteY1" fmla="*/ 473951 h 1044342"/>
              <a:gd name="connsiteX2" fmla="*/ 813755 w 813755"/>
              <a:gd name="connsiteY2" fmla="*/ 1044342 h 1044342"/>
              <a:gd name="connsiteX3" fmla="*/ 127741 w 813755"/>
              <a:gd name="connsiteY3" fmla="*/ 1044342 h 1044342"/>
              <a:gd name="connsiteX4" fmla="*/ 0 w 813755"/>
              <a:gd name="connsiteY4" fmla="*/ 250366 h 1044342"/>
              <a:gd name="connsiteX0" fmla="*/ 33550 w 813755"/>
              <a:gd name="connsiteY0" fmla="*/ 5081 h 1044342"/>
              <a:gd name="connsiteX1" fmla="*/ 613698 w 813755"/>
              <a:gd name="connsiteY1" fmla="*/ 473951 h 1044342"/>
              <a:gd name="connsiteX2" fmla="*/ 813755 w 813755"/>
              <a:gd name="connsiteY2" fmla="*/ 1044342 h 1044342"/>
              <a:gd name="connsiteX0" fmla="*/ 0 w 1215760"/>
              <a:gd name="connsiteY0" fmla="*/ 4127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3" fmla="*/ 529745 w 1215760"/>
              <a:gd name="connsiteY3" fmla="*/ 1126611 h 1126611"/>
              <a:gd name="connsiteX4" fmla="*/ 0 w 1215760"/>
              <a:gd name="connsiteY4" fmla="*/ 4127 h 1126611"/>
              <a:gd name="connsiteX0" fmla="*/ 435554 w 1215760"/>
              <a:gd name="connsiteY0" fmla="*/ 87350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0" fmla="*/ 0 w 1215760"/>
              <a:gd name="connsiteY0" fmla="*/ 4127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3" fmla="*/ 529745 w 1215760"/>
              <a:gd name="connsiteY3" fmla="*/ 1126611 h 1126611"/>
              <a:gd name="connsiteX4" fmla="*/ 0 w 1215760"/>
              <a:gd name="connsiteY4" fmla="*/ 4127 h 1126611"/>
              <a:gd name="connsiteX0" fmla="*/ 406171 w 1215760"/>
              <a:gd name="connsiteY0" fmla="*/ 160974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0" fmla="*/ 0 w 1215760"/>
              <a:gd name="connsiteY0" fmla="*/ 4127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3" fmla="*/ 529745 w 1215760"/>
              <a:gd name="connsiteY3" fmla="*/ 1126611 h 1126611"/>
              <a:gd name="connsiteX4" fmla="*/ 0 w 1215760"/>
              <a:gd name="connsiteY4" fmla="*/ 4127 h 1126611"/>
              <a:gd name="connsiteX0" fmla="*/ 406171 w 1215760"/>
              <a:gd name="connsiteY0" fmla="*/ 160974 h 1126611"/>
              <a:gd name="connsiteX1" fmla="*/ 927598 w 1215760"/>
              <a:gd name="connsiteY1" fmla="*/ 543381 h 1126611"/>
              <a:gd name="connsiteX2" fmla="*/ 1215759 w 1215760"/>
              <a:gd name="connsiteY2" fmla="*/ 1126611 h 1126611"/>
              <a:gd name="connsiteX0" fmla="*/ 0 w 830676"/>
              <a:gd name="connsiteY0" fmla="*/ 5302 h 1006931"/>
              <a:gd name="connsiteX1" fmla="*/ 630619 w 830676"/>
              <a:gd name="connsiteY1" fmla="*/ 436540 h 1006931"/>
              <a:gd name="connsiteX2" fmla="*/ 830676 w 830676"/>
              <a:gd name="connsiteY2" fmla="*/ 1006931 h 1006931"/>
              <a:gd name="connsiteX3" fmla="*/ 144662 w 830676"/>
              <a:gd name="connsiteY3" fmla="*/ 1006931 h 1006931"/>
              <a:gd name="connsiteX4" fmla="*/ 0 w 830676"/>
              <a:gd name="connsiteY4" fmla="*/ 5302 h 1006931"/>
              <a:gd name="connsiteX0" fmla="*/ 21088 w 830676"/>
              <a:gd name="connsiteY0" fmla="*/ 41294 h 1006931"/>
              <a:gd name="connsiteX1" fmla="*/ 542515 w 830676"/>
              <a:gd name="connsiteY1" fmla="*/ 423701 h 1006931"/>
              <a:gd name="connsiteX2" fmla="*/ 830676 w 830676"/>
              <a:gd name="connsiteY2" fmla="*/ 1006931 h 10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676" h="1006931" stroke="0" extrusionOk="0">
                <a:moveTo>
                  <a:pt x="0" y="5302"/>
                </a:moveTo>
                <a:cubicBezTo>
                  <a:pt x="223380" y="-44568"/>
                  <a:pt x="492173" y="269602"/>
                  <a:pt x="630619" y="436540"/>
                </a:cubicBezTo>
                <a:cubicBezTo>
                  <a:pt x="769065" y="603478"/>
                  <a:pt x="830676" y="793111"/>
                  <a:pt x="830676" y="1006931"/>
                </a:cubicBezTo>
                <a:lnTo>
                  <a:pt x="144662" y="1006931"/>
                </a:lnTo>
                <a:lnTo>
                  <a:pt x="0" y="5302"/>
                </a:lnTo>
                <a:close/>
              </a:path>
              <a:path w="830676" h="1006931" fill="none">
                <a:moveTo>
                  <a:pt x="21088" y="41294"/>
                </a:moveTo>
                <a:cubicBezTo>
                  <a:pt x="244468" y="-8576"/>
                  <a:pt x="382040" y="233983"/>
                  <a:pt x="542515" y="423701"/>
                </a:cubicBezTo>
                <a:cubicBezTo>
                  <a:pt x="670634" y="575167"/>
                  <a:pt x="830676" y="793111"/>
                  <a:pt x="830676" y="1006931"/>
                </a:cubicBez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60EAA1F-B978-9667-0E3A-D61CE15A4CDD}"/>
              </a:ext>
            </a:extLst>
          </p:cNvPr>
          <p:cNvSpPr txBox="1"/>
          <p:nvPr/>
        </p:nvSpPr>
        <p:spPr>
          <a:xfrm>
            <a:off x="3932110" y="4808355"/>
            <a:ext cx="7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Stops</a:t>
            </a:r>
          </a:p>
        </p:txBody>
      </p:sp>
      <p:sp>
        <p:nvSpPr>
          <p:cNvPr id="45" name="Arc 42">
            <a:extLst>
              <a:ext uri="{FF2B5EF4-FFF2-40B4-BE49-F238E27FC236}">
                <a16:creationId xmlns:a16="http://schemas.microsoft.com/office/drawing/2014/main" id="{2CF94F97-451D-4CD2-32D9-1E2CAE18B231}"/>
              </a:ext>
            </a:extLst>
          </p:cNvPr>
          <p:cNvSpPr/>
          <p:nvPr/>
        </p:nvSpPr>
        <p:spPr>
          <a:xfrm rot="4522117">
            <a:off x="7161788" y="4360937"/>
            <a:ext cx="830676" cy="1006931"/>
          </a:xfrm>
          <a:custGeom>
            <a:avLst/>
            <a:gdLst>
              <a:gd name="connsiteX0" fmla="*/ 558273 w 1372028"/>
              <a:gd name="connsiteY0" fmla="*/ 14134 h 1616219"/>
              <a:gd name="connsiteX1" fmla="*/ 1171971 w 1372028"/>
              <a:gd name="connsiteY1" fmla="*/ 237719 h 1616219"/>
              <a:gd name="connsiteX2" fmla="*/ 1372028 w 1372028"/>
              <a:gd name="connsiteY2" fmla="*/ 808110 h 1616219"/>
              <a:gd name="connsiteX3" fmla="*/ 686014 w 1372028"/>
              <a:gd name="connsiteY3" fmla="*/ 808110 h 1616219"/>
              <a:gd name="connsiteX4" fmla="*/ 558273 w 1372028"/>
              <a:gd name="connsiteY4" fmla="*/ 14134 h 1616219"/>
              <a:gd name="connsiteX0" fmla="*/ 558273 w 1372028"/>
              <a:gd name="connsiteY0" fmla="*/ 14134 h 1616219"/>
              <a:gd name="connsiteX1" fmla="*/ 1171971 w 1372028"/>
              <a:gd name="connsiteY1" fmla="*/ 237719 h 1616219"/>
              <a:gd name="connsiteX2" fmla="*/ 1372028 w 1372028"/>
              <a:gd name="connsiteY2" fmla="*/ 808110 h 1616219"/>
              <a:gd name="connsiteX0" fmla="*/ 0 w 813755"/>
              <a:gd name="connsiteY0" fmla="*/ 250366 h 1044342"/>
              <a:gd name="connsiteX1" fmla="*/ 613698 w 813755"/>
              <a:gd name="connsiteY1" fmla="*/ 473951 h 1044342"/>
              <a:gd name="connsiteX2" fmla="*/ 813755 w 813755"/>
              <a:gd name="connsiteY2" fmla="*/ 1044342 h 1044342"/>
              <a:gd name="connsiteX3" fmla="*/ 127741 w 813755"/>
              <a:gd name="connsiteY3" fmla="*/ 1044342 h 1044342"/>
              <a:gd name="connsiteX4" fmla="*/ 0 w 813755"/>
              <a:gd name="connsiteY4" fmla="*/ 250366 h 1044342"/>
              <a:gd name="connsiteX0" fmla="*/ 33550 w 813755"/>
              <a:gd name="connsiteY0" fmla="*/ 5081 h 1044342"/>
              <a:gd name="connsiteX1" fmla="*/ 613698 w 813755"/>
              <a:gd name="connsiteY1" fmla="*/ 473951 h 1044342"/>
              <a:gd name="connsiteX2" fmla="*/ 813755 w 813755"/>
              <a:gd name="connsiteY2" fmla="*/ 1044342 h 1044342"/>
              <a:gd name="connsiteX0" fmla="*/ 0 w 1215760"/>
              <a:gd name="connsiteY0" fmla="*/ 4127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3" fmla="*/ 529745 w 1215760"/>
              <a:gd name="connsiteY3" fmla="*/ 1126611 h 1126611"/>
              <a:gd name="connsiteX4" fmla="*/ 0 w 1215760"/>
              <a:gd name="connsiteY4" fmla="*/ 4127 h 1126611"/>
              <a:gd name="connsiteX0" fmla="*/ 435554 w 1215760"/>
              <a:gd name="connsiteY0" fmla="*/ 87350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0" fmla="*/ 0 w 1215760"/>
              <a:gd name="connsiteY0" fmla="*/ 4127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3" fmla="*/ 529745 w 1215760"/>
              <a:gd name="connsiteY3" fmla="*/ 1126611 h 1126611"/>
              <a:gd name="connsiteX4" fmla="*/ 0 w 1215760"/>
              <a:gd name="connsiteY4" fmla="*/ 4127 h 1126611"/>
              <a:gd name="connsiteX0" fmla="*/ 406171 w 1215760"/>
              <a:gd name="connsiteY0" fmla="*/ 160974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0" fmla="*/ 0 w 1215760"/>
              <a:gd name="connsiteY0" fmla="*/ 4127 h 1126611"/>
              <a:gd name="connsiteX1" fmla="*/ 1015702 w 1215760"/>
              <a:gd name="connsiteY1" fmla="*/ 556220 h 1126611"/>
              <a:gd name="connsiteX2" fmla="*/ 1215759 w 1215760"/>
              <a:gd name="connsiteY2" fmla="*/ 1126611 h 1126611"/>
              <a:gd name="connsiteX3" fmla="*/ 529745 w 1215760"/>
              <a:gd name="connsiteY3" fmla="*/ 1126611 h 1126611"/>
              <a:gd name="connsiteX4" fmla="*/ 0 w 1215760"/>
              <a:gd name="connsiteY4" fmla="*/ 4127 h 1126611"/>
              <a:gd name="connsiteX0" fmla="*/ 406171 w 1215760"/>
              <a:gd name="connsiteY0" fmla="*/ 160974 h 1126611"/>
              <a:gd name="connsiteX1" fmla="*/ 927598 w 1215760"/>
              <a:gd name="connsiteY1" fmla="*/ 543381 h 1126611"/>
              <a:gd name="connsiteX2" fmla="*/ 1215759 w 1215760"/>
              <a:gd name="connsiteY2" fmla="*/ 1126611 h 1126611"/>
              <a:gd name="connsiteX0" fmla="*/ 0 w 830676"/>
              <a:gd name="connsiteY0" fmla="*/ 5302 h 1006931"/>
              <a:gd name="connsiteX1" fmla="*/ 630619 w 830676"/>
              <a:gd name="connsiteY1" fmla="*/ 436540 h 1006931"/>
              <a:gd name="connsiteX2" fmla="*/ 830676 w 830676"/>
              <a:gd name="connsiteY2" fmla="*/ 1006931 h 1006931"/>
              <a:gd name="connsiteX3" fmla="*/ 144662 w 830676"/>
              <a:gd name="connsiteY3" fmla="*/ 1006931 h 1006931"/>
              <a:gd name="connsiteX4" fmla="*/ 0 w 830676"/>
              <a:gd name="connsiteY4" fmla="*/ 5302 h 1006931"/>
              <a:gd name="connsiteX0" fmla="*/ 21088 w 830676"/>
              <a:gd name="connsiteY0" fmla="*/ 41294 h 1006931"/>
              <a:gd name="connsiteX1" fmla="*/ 542515 w 830676"/>
              <a:gd name="connsiteY1" fmla="*/ 423701 h 1006931"/>
              <a:gd name="connsiteX2" fmla="*/ 830676 w 830676"/>
              <a:gd name="connsiteY2" fmla="*/ 1006931 h 10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0676" h="1006931" stroke="0" extrusionOk="0">
                <a:moveTo>
                  <a:pt x="0" y="5302"/>
                </a:moveTo>
                <a:cubicBezTo>
                  <a:pt x="223380" y="-44568"/>
                  <a:pt x="492173" y="269602"/>
                  <a:pt x="630619" y="436540"/>
                </a:cubicBezTo>
                <a:cubicBezTo>
                  <a:pt x="769065" y="603478"/>
                  <a:pt x="830676" y="793111"/>
                  <a:pt x="830676" y="1006931"/>
                </a:cubicBezTo>
                <a:lnTo>
                  <a:pt x="144662" y="1006931"/>
                </a:lnTo>
                <a:lnTo>
                  <a:pt x="0" y="5302"/>
                </a:lnTo>
                <a:close/>
              </a:path>
              <a:path w="830676" h="1006931" fill="none">
                <a:moveTo>
                  <a:pt x="21088" y="41294"/>
                </a:moveTo>
                <a:cubicBezTo>
                  <a:pt x="244468" y="-8576"/>
                  <a:pt x="382040" y="233983"/>
                  <a:pt x="542515" y="423701"/>
                </a:cubicBezTo>
                <a:cubicBezTo>
                  <a:pt x="670634" y="575167"/>
                  <a:pt x="830676" y="793111"/>
                  <a:pt x="830676" y="1006931"/>
                </a:cubicBez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9F48E0-276E-F0F3-250B-811807870908}"/>
              </a:ext>
            </a:extLst>
          </p:cNvPr>
          <p:cNvSpPr txBox="1"/>
          <p:nvPr/>
        </p:nvSpPr>
        <p:spPr>
          <a:xfrm>
            <a:off x="7615083" y="4851290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Contains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867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4388D11-75AA-A550-DBF5-B88AA2F724A3}"/>
              </a:ext>
            </a:extLst>
          </p:cNvPr>
          <p:cNvSpPr/>
          <p:nvPr/>
        </p:nvSpPr>
        <p:spPr>
          <a:xfrm>
            <a:off x="304092" y="2901587"/>
            <a:ext cx="9754358" cy="37007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388D11-75AA-A550-DBF5-B88AA2F724A3}"/>
              </a:ext>
            </a:extLst>
          </p:cNvPr>
          <p:cNvSpPr/>
          <p:nvPr/>
        </p:nvSpPr>
        <p:spPr>
          <a:xfrm>
            <a:off x="304092" y="101587"/>
            <a:ext cx="9754358" cy="37007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Photo gratuit drone aérien aérien tiré d'une épaisse belle forêt pendant la journée ensoleillée">
            <a:extLst>
              <a:ext uri="{FF2B5EF4-FFF2-40B4-BE49-F238E27FC236}">
                <a16:creationId xmlns:a16="http://schemas.microsoft.com/office/drawing/2014/main" id="{BF15679B-B308-AFBD-0DF5-60E22E7E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29818" y="-1524138"/>
            <a:ext cx="6502906" cy="975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rone, Photography, Surveillance, UAV, Aerial PNG">
            <a:extLst>
              <a:ext uri="{FF2B5EF4-FFF2-40B4-BE49-F238E27FC236}">
                <a16:creationId xmlns:a16="http://schemas.microsoft.com/office/drawing/2014/main" id="{7BBF2AB5-9341-7A55-0324-21CEB077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81" y="739349"/>
            <a:ext cx="619433" cy="4645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CF3695F-CD91-FEC0-CCC4-800B22F11248}"/>
              </a:ext>
            </a:extLst>
          </p:cNvPr>
          <p:cNvCxnSpPr>
            <a:stCxn id="1032" idx="3"/>
          </p:cNvCxnSpPr>
          <p:nvPr/>
        </p:nvCxnSpPr>
        <p:spPr>
          <a:xfrm flipV="1">
            <a:off x="1445014" y="971636"/>
            <a:ext cx="7472516" cy="1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lèche : courbe vers la gauche 6">
            <a:extLst>
              <a:ext uri="{FF2B5EF4-FFF2-40B4-BE49-F238E27FC236}">
                <a16:creationId xmlns:a16="http://schemas.microsoft.com/office/drawing/2014/main" id="{D7F14267-4EB8-2DCC-46E3-F6CF43C1CC1B}"/>
              </a:ext>
            </a:extLst>
          </p:cNvPr>
          <p:cNvSpPr/>
          <p:nvPr/>
        </p:nvSpPr>
        <p:spPr>
          <a:xfrm>
            <a:off x="9094511" y="971636"/>
            <a:ext cx="412955" cy="1928878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3468279-50F0-D258-2E32-4CD7D4FC9582}"/>
              </a:ext>
            </a:extLst>
          </p:cNvPr>
          <p:cNvCxnSpPr/>
          <p:nvPr/>
        </p:nvCxnSpPr>
        <p:spPr>
          <a:xfrm flipH="1">
            <a:off x="1228705" y="2772697"/>
            <a:ext cx="7688825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241D1AF6-7525-742F-7EFC-B5879DD507B0}"/>
              </a:ext>
            </a:extLst>
          </p:cNvPr>
          <p:cNvSpPr/>
          <p:nvPr/>
        </p:nvSpPr>
        <p:spPr>
          <a:xfrm rot="2579796">
            <a:off x="1393807" y="66235"/>
            <a:ext cx="1850261" cy="1810800"/>
          </a:xfrm>
          <a:prstGeom prst="arc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F90CCC9-A26F-C583-8D8D-4CADF1605F62}"/>
              </a:ext>
            </a:extLst>
          </p:cNvPr>
          <p:cNvSpPr/>
          <p:nvPr/>
        </p:nvSpPr>
        <p:spPr>
          <a:xfrm rot="2579796">
            <a:off x="781070" y="443817"/>
            <a:ext cx="973923" cy="1055638"/>
          </a:xfrm>
          <a:prstGeom prst="arc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9002C0D-B4B2-AD8A-60A4-FCFF4FB50959}"/>
              </a:ext>
            </a:extLst>
          </p:cNvPr>
          <p:cNvSpPr/>
          <p:nvPr/>
        </p:nvSpPr>
        <p:spPr>
          <a:xfrm rot="2579796">
            <a:off x="908107" y="288927"/>
            <a:ext cx="1248561" cy="1337082"/>
          </a:xfrm>
          <a:prstGeom prst="arc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1B44E1-8FEF-FFF4-584C-B870C11F317D}"/>
              </a:ext>
            </a:extLst>
          </p:cNvPr>
          <p:cNvSpPr txBox="1"/>
          <p:nvPr/>
        </p:nvSpPr>
        <p:spPr>
          <a:xfrm>
            <a:off x="10235431" y="2900754"/>
            <a:ext cx="182945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n>
                  <a:solidFill>
                    <a:schemeClr val="bg2"/>
                  </a:solidFill>
                </a:ln>
              </a:rPr>
              <a:t>Area </a:t>
            </a:r>
            <a:r>
              <a:rPr lang="fr-FR" b="1" dirty="0" err="1">
                <a:ln>
                  <a:solidFill>
                    <a:schemeClr val="bg2"/>
                  </a:solidFill>
                </a:ln>
              </a:rPr>
              <a:t>inspected</a:t>
            </a:r>
            <a:endParaRPr lang="fr-FR" b="1" dirty="0">
              <a:ln>
                <a:solidFill>
                  <a:schemeClr val="bg2"/>
                </a:solidFill>
              </a:ln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1D407ED-8BEB-F31B-DB55-BC159D069EB7}"/>
              </a:ext>
            </a:extLst>
          </p:cNvPr>
          <p:cNvCxnSpPr/>
          <p:nvPr/>
        </p:nvCxnSpPr>
        <p:spPr>
          <a:xfrm flipH="1" flipV="1">
            <a:off x="10058450" y="2479040"/>
            <a:ext cx="487630" cy="42147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8" descr="Drone, Photography, Surveillance, UAV, Aerial PNG">
            <a:extLst>
              <a:ext uri="{FF2B5EF4-FFF2-40B4-BE49-F238E27FC236}">
                <a16:creationId xmlns:a16="http://schemas.microsoft.com/office/drawing/2014/main" id="{DA22E592-8400-037A-05F4-9C6A1D05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81" y="3396827"/>
            <a:ext cx="619433" cy="4645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3041053-E26B-1665-4545-E0096A2A6718}"/>
              </a:ext>
            </a:extLst>
          </p:cNvPr>
          <p:cNvCxnSpPr>
            <a:stCxn id="29" idx="3"/>
          </p:cNvCxnSpPr>
          <p:nvPr/>
        </p:nvCxnSpPr>
        <p:spPr>
          <a:xfrm flipV="1">
            <a:off x="1445014" y="3629114"/>
            <a:ext cx="7472516" cy="1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èche : courbe vers la gauche 30">
            <a:extLst>
              <a:ext uri="{FF2B5EF4-FFF2-40B4-BE49-F238E27FC236}">
                <a16:creationId xmlns:a16="http://schemas.microsoft.com/office/drawing/2014/main" id="{9AA4C684-3251-EDFD-22F1-076A7158DA26}"/>
              </a:ext>
            </a:extLst>
          </p:cNvPr>
          <p:cNvSpPr/>
          <p:nvPr/>
        </p:nvSpPr>
        <p:spPr>
          <a:xfrm>
            <a:off x="9094511" y="3629114"/>
            <a:ext cx="412955" cy="1928878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0FF0AA3-3AAA-04B7-3430-9B4707A0569F}"/>
              </a:ext>
            </a:extLst>
          </p:cNvPr>
          <p:cNvCxnSpPr/>
          <p:nvPr/>
        </p:nvCxnSpPr>
        <p:spPr>
          <a:xfrm flipH="1">
            <a:off x="1228705" y="5430175"/>
            <a:ext cx="7688825" cy="0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771E576-E5F1-0C32-056C-501540D7818B}"/>
              </a:ext>
            </a:extLst>
          </p:cNvPr>
          <p:cNvCxnSpPr>
            <a:cxnSpLocks/>
          </p:cNvCxnSpPr>
          <p:nvPr/>
        </p:nvCxnSpPr>
        <p:spPr>
          <a:xfrm flipH="1">
            <a:off x="10095688" y="3282240"/>
            <a:ext cx="484251" cy="44934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3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derated learning general process in central orchestrator setup">
            <a:extLst>
              <a:ext uri="{FF2B5EF4-FFF2-40B4-BE49-F238E27FC236}">
                <a16:creationId xmlns:a16="http://schemas.microsoft.com/office/drawing/2014/main" id="{A145CEA0-F6BA-5C40-B154-9D1E38F17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462088"/>
            <a:ext cx="8191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0A93786-3268-B237-05E4-69107D9E9C65}"/>
              </a:ext>
            </a:extLst>
          </p:cNvPr>
          <p:cNvSpPr txBox="1"/>
          <p:nvPr/>
        </p:nvSpPr>
        <p:spPr>
          <a:xfrm>
            <a:off x="2000250" y="53959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hlinkClick r:id="rId3"/>
              </a:rPr>
              <a:t>https://en.wikipedia.org/wiki/Federated_learning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31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ception png pour ordinateur portable. computer, laptop, pc">
            <a:extLst>
              <a:ext uri="{FF2B5EF4-FFF2-40B4-BE49-F238E27FC236}">
                <a16:creationId xmlns:a16="http://schemas.microsoft.com/office/drawing/2014/main" id="{CAEE9D16-D16F-4897-E45E-2352658A5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38" y="2868958"/>
            <a:ext cx="1337015" cy="1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ordinateur, Matériel d’ordinateur, Composant d’ordinateur, Appareils électroniques&#10;&#10;Le contenu généré par l’IA peut être incorrect.">
            <a:extLst>
              <a:ext uri="{FF2B5EF4-FFF2-40B4-BE49-F238E27FC236}">
                <a16:creationId xmlns:a16="http://schemas.microsoft.com/office/drawing/2014/main" id="{73F1CFFC-0F08-2B41-F3FA-864E047FE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9" t="28387" r="32151" b="33333"/>
          <a:stretch/>
        </p:blipFill>
        <p:spPr>
          <a:xfrm>
            <a:off x="7855388" y="4478879"/>
            <a:ext cx="1734206" cy="1082115"/>
          </a:xfrm>
          <a:prstGeom prst="rect">
            <a:avLst/>
          </a:prstGeom>
        </p:spPr>
      </p:pic>
      <p:pic>
        <p:nvPicPr>
          <p:cNvPr id="6" name="Image 5" descr="Une image contenant ordinateur, Matériel d’ordinateur, Composant d’ordinateur, Appareils électroniques&#10;&#10;Le contenu généré par l’IA peut être incorrect.">
            <a:extLst>
              <a:ext uri="{FF2B5EF4-FFF2-40B4-BE49-F238E27FC236}">
                <a16:creationId xmlns:a16="http://schemas.microsoft.com/office/drawing/2014/main" id="{C51920AC-D76A-600E-52A8-39CFB0601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9" t="28387" r="32151" b="33333"/>
          <a:stretch/>
        </p:blipFill>
        <p:spPr>
          <a:xfrm>
            <a:off x="7855388" y="1297006"/>
            <a:ext cx="1734206" cy="1082115"/>
          </a:xfrm>
          <a:prstGeom prst="rect">
            <a:avLst/>
          </a:prstGeom>
        </p:spPr>
      </p:pic>
      <p:pic>
        <p:nvPicPr>
          <p:cNvPr id="8" name="Image 7" descr="Une image contenant Appareil électronique, intérieur, gadget, texte&#10;&#10;Le contenu généré par l’IA peut être incorrect.">
            <a:extLst>
              <a:ext uri="{FF2B5EF4-FFF2-40B4-BE49-F238E27FC236}">
                <a16:creationId xmlns:a16="http://schemas.microsoft.com/office/drawing/2014/main" id="{EA696371-4C9F-2BD3-8214-DED3FA882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2" t="34023" r="21724" b="34713"/>
          <a:stretch/>
        </p:blipFill>
        <p:spPr>
          <a:xfrm>
            <a:off x="4273342" y="2996409"/>
            <a:ext cx="1967963" cy="1082115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A7DA5E2-7B8C-38AD-3188-28C106ED615B}"/>
              </a:ext>
            </a:extLst>
          </p:cNvPr>
          <p:cNvCxnSpPr>
            <a:stCxn id="6" idx="1"/>
          </p:cNvCxnSpPr>
          <p:nvPr/>
        </p:nvCxnSpPr>
        <p:spPr>
          <a:xfrm flipH="1">
            <a:off x="6241305" y="1838064"/>
            <a:ext cx="1614083" cy="1158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2E4FB4C-0F05-034A-3624-4CA8B8E31C13}"/>
              </a:ext>
            </a:extLst>
          </p:cNvPr>
          <p:cNvCxnSpPr/>
          <p:nvPr/>
        </p:nvCxnSpPr>
        <p:spPr>
          <a:xfrm flipV="1">
            <a:off x="6241305" y="2104102"/>
            <a:ext cx="1614083" cy="1160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87D2798-EDA9-92FD-F105-A230DCD08211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241305" y="4078524"/>
            <a:ext cx="1614083" cy="94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488C46E-6BD3-E08A-C5C0-5E2E1766F046}"/>
              </a:ext>
            </a:extLst>
          </p:cNvPr>
          <p:cNvCxnSpPr/>
          <p:nvPr/>
        </p:nvCxnSpPr>
        <p:spPr>
          <a:xfrm>
            <a:off x="6241305" y="3854244"/>
            <a:ext cx="1614083" cy="914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A57FB91-7FD2-0483-F6A7-E03B59AE4241}"/>
              </a:ext>
            </a:extLst>
          </p:cNvPr>
          <p:cNvCxnSpPr>
            <a:cxnSpLocks/>
          </p:cNvCxnSpPr>
          <p:nvPr/>
        </p:nvCxnSpPr>
        <p:spPr>
          <a:xfrm>
            <a:off x="2627333" y="3333135"/>
            <a:ext cx="16460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E2F06BD-427A-07FA-7FD0-E858F90E88B2}"/>
              </a:ext>
            </a:extLst>
          </p:cNvPr>
          <p:cNvCxnSpPr>
            <a:cxnSpLocks/>
            <a:stCxn id="8" idx="1"/>
            <a:endCxn id="1026" idx="3"/>
          </p:cNvCxnSpPr>
          <p:nvPr/>
        </p:nvCxnSpPr>
        <p:spPr>
          <a:xfrm flipH="1" flipV="1">
            <a:off x="2620853" y="3537466"/>
            <a:ext cx="16524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F9D87D17-5397-810C-9596-E356F3B162EA}"/>
              </a:ext>
            </a:extLst>
          </p:cNvPr>
          <p:cNvSpPr txBox="1"/>
          <p:nvPr/>
        </p:nvSpPr>
        <p:spPr>
          <a:xfrm>
            <a:off x="2531231" y="3033486"/>
            <a:ext cx="1790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1. </a:t>
            </a:r>
            <a:r>
              <a:rPr lang="fr-FR" sz="1200" b="1" dirty="0" err="1"/>
              <a:t>Send</a:t>
            </a:r>
            <a:r>
              <a:rPr lang="fr-FR" sz="1200" b="1" dirty="0"/>
              <a:t> </a:t>
            </a:r>
            <a:r>
              <a:rPr lang="fr-FR" sz="1200" b="1" dirty="0" err="1"/>
              <a:t>updated</a:t>
            </a:r>
            <a:r>
              <a:rPr lang="fr-FR" sz="1200" b="1" dirty="0"/>
              <a:t> model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79301DF-CDFD-D910-93E2-5C183ED532E2}"/>
              </a:ext>
            </a:extLst>
          </p:cNvPr>
          <p:cNvSpPr txBox="1"/>
          <p:nvPr/>
        </p:nvSpPr>
        <p:spPr>
          <a:xfrm rot="19430161">
            <a:off x="6236772" y="2705446"/>
            <a:ext cx="174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2. </a:t>
            </a:r>
            <a:r>
              <a:rPr lang="fr-FR" sz="1200" b="1" dirty="0" err="1"/>
              <a:t>Reception</a:t>
            </a:r>
            <a:r>
              <a:rPr lang="fr-FR" sz="1200" b="1" dirty="0"/>
              <a:t> of the  </a:t>
            </a:r>
            <a:r>
              <a:rPr lang="fr-FR" sz="1200" b="1" dirty="0" err="1"/>
              <a:t>updated</a:t>
            </a:r>
            <a:r>
              <a:rPr lang="fr-FR" sz="1200" b="1" dirty="0"/>
              <a:t> 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1780759-E8BB-D203-8BE7-1F11288FCC6A}"/>
              </a:ext>
            </a:extLst>
          </p:cNvPr>
          <p:cNvSpPr txBox="1"/>
          <p:nvPr/>
        </p:nvSpPr>
        <p:spPr>
          <a:xfrm rot="19480840">
            <a:off x="5967372" y="1994591"/>
            <a:ext cx="188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6. </a:t>
            </a:r>
            <a:r>
              <a:rPr lang="fr-FR" sz="1200" b="1" dirty="0" err="1"/>
              <a:t>Send</a:t>
            </a:r>
            <a:r>
              <a:rPr lang="fr-FR" sz="1200" b="1" dirty="0"/>
              <a:t> </a:t>
            </a:r>
            <a:r>
              <a:rPr lang="fr-FR" sz="1200" b="1" dirty="0" err="1"/>
              <a:t>improved</a:t>
            </a:r>
            <a:r>
              <a:rPr lang="fr-FR" sz="1200" b="1" dirty="0"/>
              <a:t> model </a:t>
            </a:r>
            <a:r>
              <a:rPr lang="fr-FR" sz="1200" b="1" dirty="0" err="1"/>
              <a:t>after</a:t>
            </a:r>
            <a:r>
              <a:rPr lang="fr-FR" sz="1200" b="1" dirty="0"/>
              <a:t> observation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D638F12-4EE4-C688-3408-6779F7229C85}"/>
              </a:ext>
            </a:extLst>
          </p:cNvPr>
          <p:cNvSpPr txBox="1"/>
          <p:nvPr/>
        </p:nvSpPr>
        <p:spPr>
          <a:xfrm rot="1808770">
            <a:off x="5979199" y="4517922"/>
            <a:ext cx="188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6. </a:t>
            </a:r>
            <a:r>
              <a:rPr lang="fr-FR" sz="1200" b="1" dirty="0" err="1"/>
              <a:t>Send</a:t>
            </a:r>
            <a:r>
              <a:rPr lang="fr-FR" sz="1200" b="1" dirty="0"/>
              <a:t> </a:t>
            </a:r>
            <a:r>
              <a:rPr lang="fr-FR" sz="1200" b="1" dirty="0" err="1"/>
              <a:t>improved</a:t>
            </a:r>
            <a:r>
              <a:rPr lang="fr-FR" sz="1200" b="1" dirty="0"/>
              <a:t> model </a:t>
            </a:r>
            <a:r>
              <a:rPr lang="fr-FR" sz="1200" b="1" dirty="0" err="1"/>
              <a:t>after</a:t>
            </a:r>
            <a:r>
              <a:rPr lang="fr-FR" sz="1200" b="1" dirty="0"/>
              <a:t> observation</a:t>
            </a:r>
          </a:p>
        </p:txBody>
      </p:sp>
      <p:sp>
        <p:nvSpPr>
          <p:cNvPr id="26" name="Flèche : courbe vers la gauche 25">
            <a:extLst>
              <a:ext uri="{FF2B5EF4-FFF2-40B4-BE49-F238E27FC236}">
                <a16:creationId xmlns:a16="http://schemas.microsoft.com/office/drawing/2014/main" id="{CFF4A070-FF7C-5158-8197-C278C89D6CD0}"/>
              </a:ext>
            </a:extLst>
          </p:cNvPr>
          <p:cNvSpPr/>
          <p:nvPr/>
        </p:nvSpPr>
        <p:spPr>
          <a:xfrm>
            <a:off x="9589594" y="1524000"/>
            <a:ext cx="390148" cy="58010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lèche : courbe vers la gauche 26">
            <a:extLst>
              <a:ext uri="{FF2B5EF4-FFF2-40B4-BE49-F238E27FC236}">
                <a16:creationId xmlns:a16="http://schemas.microsoft.com/office/drawing/2014/main" id="{3F70A76C-F45A-1605-B2A8-2BB877B3C14A}"/>
              </a:ext>
            </a:extLst>
          </p:cNvPr>
          <p:cNvSpPr/>
          <p:nvPr/>
        </p:nvSpPr>
        <p:spPr>
          <a:xfrm>
            <a:off x="9589594" y="4768644"/>
            <a:ext cx="390148" cy="58010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35981B-DC9F-3238-AEE4-1C323EA38F32}"/>
              </a:ext>
            </a:extLst>
          </p:cNvPr>
          <p:cNvSpPr txBox="1"/>
          <p:nvPr/>
        </p:nvSpPr>
        <p:spPr>
          <a:xfrm>
            <a:off x="10092686" y="1373279"/>
            <a:ext cx="1463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3. </a:t>
            </a:r>
            <a:r>
              <a:rPr lang="fr-FR" sz="1200" b="1" dirty="0" err="1"/>
              <a:t>Models</a:t>
            </a:r>
            <a:r>
              <a:rPr lang="fr-FR" sz="1200" b="1" dirty="0"/>
              <a:t> updates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2AF932-B7F4-1FDF-1555-E527384B57B3}"/>
              </a:ext>
            </a:extLst>
          </p:cNvPr>
          <p:cNvSpPr txBox="1"/>
          <p:nvPr/>
        </p:nvSpPr>
        <p:spPr>
          <a:xfrm>
            <a:off x="10092686" y="1687343"/>
            <a:ext cx="191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4. Modification of the model </a:t>
            </a:r>
            <a:r>
              <a:rPr lang="fr-FR" sz="1200" b="1" dirty="0" err="1"/>
              <a:t>after</a:t>
            </a:r>
            <a:r>
              <a:rPr lang="fr-FR" sz="1200" b="1" dirty="0"/>
              <a:t> the analyse of the datas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214AC77-2466-3AA8-9435-5C1CB81D10EB}"/>
              </a:ext>
            </a:extLst>
          </p:cNvPr>
          <p:cNvSpPr txBox="1"/>
          <p:nvPr/>
        </p:nvSpPr>
        <p:spPr>
          <a:xfrm>
            <a:off x="2482595" y="3577245"/>
            <a:ext cx="170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7. </a:t>
            </a:r>
            <a:r>
              <a:rPr lang="fr-FR" sz="1200" b="1" dirty="0" err="1"/>
              <a:t>Reception</a:t>
            </a:r>
            <a:r>
              <a:rPr lang="fr-FR" sz="1200" b="1" dirty="0"/>
              <a:t> of </a:t>
            </a:r>
            <a:r>
              <a:rPr lang="fr-FR" sz="1200" b="1" dirty="0" err="1"/>
              <a:t>modified</a:t>
            </a:r>
            <a:r>
              <a:rPr lang="fr-FR" sz="1200" b="1" dirty="0"/>
              <a:t> </a:t>
            </a:r>
            <a:r>
              <a:rPr lang="fr-FR" sz="1200" b="1" dirty="0" err="1"/>
              <a:t>models</a:t>
            </a:r>
            <a:endParaRPr lang="fr-FR" sz="1200" b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D2CF7A8-9E34-19EC-8B81-04AC5E2E8794}"/>
              </a:ext>
            </a:extLst>
          </p:cNvPr>
          <p:cNvSpPr txBox="1"/>
          <p:nvPr/>
        </p:nvSpPr>
        <p:spPr>
          <a:xfrm rot="1819149">
            <a:off x="6276005" y="3859636"/>
            <a:ext cx="174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2. </a:t>
            </a:r>
            <a:r>
              <a:rPr lang="fr-FR" sz="1200" b="1" dirty="0" err="1"/>
              <a:t>Reception</a:t>
            </a:r>
            <a:r>
              <a:rPr lang="fr-FR" sz="1200" b="1" dirty="0"/>
              <a:t> of the  </a:t>
            </a:r>
            <a:r>
              <a:rPr lang="fr-FR" sz="1200" b="1" dirty="0" err="1"/>
              <a:t>updated</a:t>
            </a:r>
            <a:r>
              <a:rPr lang="fr-FR" sz="1200" b="1" dirty="0"/>
              <a:t> model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C0B1A05-7637-E44E-F282-6532708C6AEE}"/>
              </a:ext>
            </a:extLst>
          </p:cNvPr>
          <p:cNvSpPr txBox="1"/>
          <p:nvPr/>
        </p:nvSpPr>
        <p:spPr>
          <a:xfrm>
            <a:off x="10092686" y="4600599"/>
            <a:ext cx="1463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3. </a:t>
            </a:r>
            <a:r>
              <a:rPr lang="fr-FR" sz="1200" b="1" dirty="0" err="1"/>
              <a:t>Models</a:t>
            </a:r>
            <a:r>
              <a:rPr lang="fr-FR" sz="1200" b="1" dirty="0"/>
              <a:t> updates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7A8E282-D7D2-E222-5F77-8BF60B438134}"/>
              </a:ext>
            </a:extLst>
          </p:cNvPr>
          <p:cNvSpPr txBox="1"/>
          <p:nvPr/>
        </p:nvSpPr>
        <p:spPr>
          <a:xfrm>
            <a:off x="10092686" y="4914663"/>
            <a:ext cx="1916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4. Modification of the model </a:t>
            </a:r>
            <a:r>
              <a:rPr lang="fr-FR" sz="1200" b="1" dirty="0" err="1"/>
              <a:t>after</a:t>
            </a:r>
            <a:r>
              <a:rPr lang="fr-FR" sz="1200" b="1" dirty="0"/>
              <a:t> the analyse of the datas</a:t>
            </a:r>
          </a:p>
        </p:txBody>
      </p:sp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7EE919D6-1718-BE13-7825-9E1C6373BD18}"/>
              </a:ext>
            </a:extLst>
          </p:cNvPr>
          <p:cNvSpPr/>
          <p:nvPr/>
        </p:nvSpPr>
        <p:spPr>
          <a:xfrm rot="16200000">
            <a:off x="1740731" y="1492520"/>
            <a:ext cx="223035" cy="15501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7124254-97C7-DB3F-AB0C-29CDD9555475}"/>
              </a:ext>
            </a:extLst>
          </p:cNvPr>
          <p:cNvSpPr txBox="1"/>
          <p:nvPr/>
        </p:nvSpPr>
        <p:spPr>
          <a:xfrm>
            <a:off x="753909" y="1858097"/>
            <a:ext cx="229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Python program / MQTT Broker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0849467-AD3E-8767-568A-C45ED1A4C011}"/>
              </a:ext>
            </a:extLst>
          </p:cNvPr>
          <p:cNvCxnSpPr>
            <a:cxnSpLocks/>
          </p:cNvCxnSpPr>
          <p:nvPr/>
        </p:nvCxnSpPr>
        <p:spPr>
          <a:xfrm>
            <a:off x="1580197" y="5237828"/>
            <a:ext cx="16460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E64AB602-AA71-2334-6565-282554D20433}"/>
              </a:ext>
            </a:extLst>
          </p:cNvPr>
          <p:cNvCxnSpPr>
            <a:cxnSpLocks/>
          </p:cNvCxnSpPr>
          <p:nvPr/>
        </p:nvCxnSpPr>
        <p:spPr>
          <a:xfrm flipH="1">
            <a:off x="1580196" y="5425534"/>
            <a:ext cx="1646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A5CFA4A5-355D-D9BB-9947-A873141CB7BC}"/>
              </a:ext>
            </a:extLst>
          </p:cNvPr>
          <p:cNvSpPr txBox="1"/>
          <p:nvPr/>
        </p:nvSpPr>
        <p:spPr>
          <a:xfrm>
            <a:off x="3276977" y="5033394"/>
            <a:ext cx="156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Send</a:t>
            </a:r>
            <a:r>
              <a:rPr lang="fr-FR" sz="1200" b="1" dirty="0"/>
              <a:t> / </a:t>
            </a:r>
            <a:r>
              <a:rPr lang="fr-FR" sz="1200" b="1" dirty="0" err="1"/>
              <a:t>Reception</a:t>
            </a:r>
            <a:r>
              <a:rPr lang="fr-FR" sz="1200" b="1" dirty="0"/>
              <a:t> of datas </a:t>
            </a:r>
            <a:r>
              <a:rPr lang="fr-FR" sz="1200" b="1" dirty="0" err="1"/>
              <a:t>through</a:t>
            </a:r>
            <a:r>
              <a:rPr lang="fr-FR" sz="1200" b="1" dirty="0"/>
              <a:t> </a:t>
            </a:r>
            <a:r>
              <a:rPr lang="fr-FR" sz="1200" b="1" dirty="0" err="1"/>
              <a:t>WiFi</a:t>
            </a:r>
            <a:r>
              <a:rPr lang="fr-FR" sz="1200" b="1" dirty="0"/>
              <a:t> (JSON)</a:t>
            </a:r>
          </a:p>
        </p:txBody>
      </p:sp>
      <p:sp>
        <p:nvSpPr>
          <p:cNvPr id="41" name="Accolade fermante 40">
            <a:extLst>
              <a:ext uri="{FF2B5EF4-FFF2-40B4-BE49-F238E27FC236}">
                <a16:creationId xmlns:a16="http://schemas.microsoft.com/office/drawing/2014/main" id="{18AAF78F-87F3-370F-0315-2A7DDB8EA895}"/>
              </a:ext>
            </a:extLst>
          </p:cNvPr>
          <p:cNvSpPr/>
          <p:nvPr/>
        </p:nvSpPr>
        <p:spPr>
          <a:xfrm rot="16200000">
            <a:off x="8588949" y="-15208"/>
            <a:ext cx="244144" cy="18025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CEDB02E-FFA0-9993-8051-EACED3BCEF53}"/>
              </a:ext>
            </a:extLst>
          </p:cNvPr>
          <p:cNvSpPr txBox="1"/>
          <p:nvPr/>
        </p:nvSpPr>
        <p:spPr>
          <a:xfrm>
            <a:off x="7486467" y="466030"/>
            <a:ext cx="2297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Python program / MQTT Broker</a:t>
            </a:r>
          </a:p>
        </p:txBody>
      </p:sp>
      <p:sp>
        <p:nvSpPr>
          <p:cNvPr id="46" name="Flèche : courbe vers la gauche 45">
            <a:extLst>
              <a:ext uri="{FF2B5EF4-FFF2-40B4-BE49-F238E27FC236}">
                <a16:creationId xmlns:a16="http://schemas.microsoft.com/office/drawing/2014/main" id="{17F6A0C9-5C3A-962E-BAD2-6A3A76185634}"/>
              </a:ext>
            </a:extLst>
          </p:cNvPr>
          <p:cNvSpPr/>
          <p:nvPr/>
        </p:nvSpPr>
        <p:spPr>
          <a:xfrm rot="10800000">
            <a:off x="962822" y="3171985"/>
            <a:ext cx="390148" cy="58010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D06D7BF-E28F-B3B1-06BA-2B17DD3BB310}"/>
              </a:ext>
            </a:extLst>
          </p:cNvPr>
          <p:cNvSpPr txBox="1"/>
          <p:nvPr/>
        </p:nvSpPr>
        <p:spPr>
          <a:xfrm>
            <a:off x="-24334" y="2921090"/>
            <a:ext cx="107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8. Modification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79370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FE583-4597-DD32-8DB7-D2B8A5D59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A549745-F03E-5388-0917-AE07103191A6}"/>
              </a:ext>
            </a:extLst>
          </p:cNvPr>
          <p:cNvCxnSpPr>
            <a:cxnSpLocks/>
          </p:cNvCxnSpPr>
          <p:nvPr/>
        </p:nvCxnSpPr>
        <p:spPr>
          <a:xfrm flipH="1">
            <a:off x="5857847" y="1838064"/>
            <a:ext cx="1614083" cy="1158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A5FEA13-6C31-17C0-1D7F-1817DA4B31EB}"/>
              </a:ext>
            </a:extLst>
          </p:cNvPr>
          <p:cNvCxnSpPr/>
          <p:nvPr/>
        </p:nvCxnSpPr>
        <p:spPr>
          <a:xfrm flipV="1">
            <a:off x="5857847" y="2104102"/>
            <a:ext cx="1614083" cy="11602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0EC37AC-EDC6-2925-68AC-B2E37C3F06E0}"/>
              </a:ext>
            </a:extLst>
          </p:cNvPr>
          <p:cNvCxnSpPr>
            <a:cxnSpLocks/>
          </p:cNvCxnSpPr>
          <p:nvPr/>
        </p:nvCxnSpPr>
        <p:spPr>
          <a:xfrm flipH="1" flipV="1">
            <a:off x="5857847" y="4078524"/>
            <a:ext cx="1614083" cy="94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D1643AB-E3A7-584D-AA40-CBC946D3FC97}"/>
              </a:ext>
            </a:extLst>
          </p:cNvPr>
          <p:cNvCxnSpPr/>
          <p:nvPr/>
        </p:nvCxnSpPr>
        <p:spPr>
          <a:xfrm>
            <a:off x="5857847" y="3854244"/>
            <a:ext cx="1614083" cy="914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AEDACAB-20C0-5A68-68C0-BE818CF35372}"/>
              </a:ext>
            </a:extLst>
          </p:cNvPr>
          <p:cNvCxnSpPr>
            <a:cxnSpLocks/>
          </p:cNvCxnSpPr>
          <p:nvPr/>
        </p:nvCxnSpPr>
        <p:spPr>
          <a:xfrm>
            <a:off x="2243875" y="3333135"/>
            <a:ext cx="16460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3DA75B7-E428-4587-A779-AB25D7C8072A}"/>
              </a:ext>
            </a:extLst>
          </p:cNvPr>
          <p:cNvCxnSpPr>
            <a:cxnSpLocks/>
          </p:cNvCxnSpPr>
          <p:nvPr/>
        </p:nvCxnSpPr>
        <p:spPr>
          <a:xfrm flipH="1">
            <a:off x="2243875" y="3537467"/>
            <a:ext cx="1646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8C9FC9BE-2334-DC9F-93CA-F92814F6EB8E}"/>
              </a:ext>
            </a:extLst>
          </p:cNvPr>
          <p:cNvSpPr txBox="1"/>
          <p:nvPr/>
        </p:nvSpPr>
        <p:spPr>
          <a:xfrm>
            <a:off x="2147773" y="3033486"/>
            <a:ext cx="1790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1. </a:t>
            </a:r>
            <a:r>
              <a:rPr lang="fr-FR" sz="1200" b="1" dirty="0" err="1"/>
              <a:t>Send</a:t>
            </a:r>
            <a:r>
              <a:rPr lang="fr-FR" sz="1200" b="1" dirty="0"/>
              <a:t> </a:t>
            </a:r>
            <a:r>
              <a:rPr lang="fr-FR" sz="1200" b="1" dirty="0" err="1"/>
              <a:t>updated</a:t>
            </a:r>
            <a:r>
              <a:rPr lang="fr-FR" sz="1200" b="1" dirty="0"/>
              <a:t> model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6A3C7F9-A0AA-F3E7-666F-441B98A471C5}"/>
              </a:ext>
            </a:extLst>
          </p:cNvPr>
          <p:cNvSpPr txBox="1"/>
          <p:nvPr/>
        </p:nvSpPr>
        <p:spPr>
          <a:xfrm rot="19430161">
            <a:off x="5794322" y="2734942"/>
            <a:ext cx="174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2. </a:t>
            </a:r>
            <a:r>
              <a:rPr lang="fr-FR" sz="1200" b="1" dirty="0" err="1"/>
              <a:t>Reception</a:t>
            </a:r>
            <a:r>
              <a:rPr lang="fr-FR" sz="1200" b="1" dirty="0"/>
              <a:t> of the  </a:t>
            </a:r>
            <a:r>
              <a:rPr lang="fr-FR" sz="1200" b="1" dirty="0" err="1"/>
              <a:t>updated</a:t>
            </a:r>
            <a:r>
              <a:rPr lang="fr-FR" sz="1200" b="1" dirty="0"/>
              <a:t> 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73833EE-2247-DA7E-10A3-7544081774FD}"/>
              </a:ext>
            </a:extLst>
          </p:cNvPr>
          <p:cNvSpPr txBox="1"/>
          <p:nvPr/>
        </p:nvSpPr>
        <p:spPr>
          <a:xfrm rot="19480840">
            <a:off x="5377436" y="2151908"/>
            <a:ext cx="1882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7. </a:t>
            </a:r>
            <a:r>
              <a:rPr lang="fr-FR" sz="1200" b="1" dirty="0" err="1"/>
              <a:t>Send</a:t>
            </a:r>
            <a:r>
              <a:rPr lang="fr-FR" sz="1200" b="1" dirty="0"/>
              <a:t> </a:t>
            </a:r>
            <a:r>
              <a:rPr lang="fr-FR" sz="1200" b="1" dirty="0" err="1"/>
              <a:t>improved</a:t>
            </a:r>
            <a:r>
              <a:rPr lang="fr-FR" sz="1200" b="1" dirty="0"/>
              <a:t> model </a:t>
            </a:r>
            <a:r>
              <a:rPr lang="fr-FR" sz="1200" b="1" dirty="0" err="1"/>
              <a:t>after</a:t>
            </a:r>
            <a:r>
              <a:rPr lang="fr-FR" sz="1200" b="1" dirty="0"/>
              <a:t> observation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56ED92E-80C6-06D2-365B-44E0F769BE26}"/>
              </a:ext>
            </a:extLst>
          </p:cNvPr>
          <p:cNvSpPr txBox="1"/>
          <p:nvPr/>
        </p:nvSpPr>
        <p:spPr>
          <a:xfrm rot="1808770">
            <a:off x="5428596" y="4419602"/>
            <a:ext cx="188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6. </a:t>
            </a:r>
            <a:r>
              <a:rPr lang="fr-FR" sz="1200" b="1" dirty="0" err="1"/>
              <a:t>Send</a:t>
            </a:r>
            <a:r>
              <a:rPr lang="fr-FR" sz="1200" b="1" dirty="0"/>
              <a:t> </a:t>
            </a:r>
            <a:r>
              <a:rPr lang="fr-FR" sz="1200" b="1" dirty="0" err="1"/>
              <a:t>improved</a:t>
            </a:r>
            <a:r>
              <a:rPr lang="fr-FR" sz="1200" b="1" dirty="0"/>
              <a:t> model </a:t>
            </a:r>
            <a:r>
              <a:rPr lang="fr-FR" sz="1200" b="1" dirty="0" err="1"/>
              <a:t>after</a:t>
            </a:r>
            <a:r>
              <a:rPr lang="fr-FR" sz="1200" b="1" dirty="0"/>
              <a:t> observation</a:t>
            </a:r>
          </a:p>
        </p:txBody>
      </p:sp>
      <p:sp>
        <p:nvSpPr>
          <p:cNvPr id="26" name="Flèche : courbe vers la gauche 25">
            <a:extLst>
              <a:ext uri="{FF2B5EF4-FFF2-40B4-BE49-F238E27FC236}">
                <a16:creationId xmlns:a16="http://schemas.microsoft.com/office/drawing/2014/main" id="{AB94C553-E4D9-39C3-8139-063300BF9877}"/>
              </a:ext>
            </a:extLst>
          </p:cNvPr>
          <p:cNvSpPr/>
          <p:nvPr/>
        </p:nvSpPr>
        <p:spPr>
          <a:xfrm rot="5400000">
            <a:off x="8306841" y="2268138"/>
            <a:ext cx="244416" cy="34714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23F8489-62FF-818E-3EB0-F1BBA289A73B}"/>
              </a:ext>
            </a:extLst>
          </p:cNvPr>
          <p:cNvSpPr txBox="1"/>
          <p:nvPr/>
        </p:nvSpPr>
        <p:spPr>
          <a:xfrm>
            <a:off x="7376684" y="1220057"/>
            <a:ext cx="1463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3. </a:t>
            </a:r>
            <a:r>
              <a:rPr lang="fr-FR" sz="1200" b="1" dirty="0" err="1"/>
              <a:t>Models</a:t>
            </a:r>
            <a:r>
              <a:rPr lang="fr-FR" sz="1200" b="1" dirty="0"/>
              <a:t> updates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9332000-D15C-41B4-D373-BFB17028E734}"/>
              </a:ext>
            </a:extLst>
          </p:cNvPr>
          <p:cNvSpPr txBox="1"/>
          <p:nvPr/>
        </p:nvSpPr>
        <p:spPr>
          <a:xfrm>
            <a:off x="7607702" y="2617978"/>
            <a:ext cx="168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6. Modification of the model </a:t>
            </a:r>
            <a:r>
              <a:rPr lang="fr-FR" sz="1200" b="1" dirty="0" err="1"/>
              <a:t>after</a:t>
            </a:r>
            <a:r>
              <a:rPr lang="fr-FR" sz="1200" b="1" dirty="0"/>
              <a:t> the analyse of the datas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A8DA69B-4568-D3F5-11CA-13B42E4C82FD}"/>
              </a:ext>
            </a:extLst>
          </p:cNvPr>
          <p:cNvSpPr txBox="1"/>
          <p:nvPr/>
        </p:nvSpPr>
        <p:spPr>
          <a:xfrm>
            <a:off x="2099137" y="3577245"/>
            <a:ext cx="170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8. </a:t>
            </a:r>
            <a:r>
              <a:rPr lang="fr-FR" sz="1200" b="1" dirty="0" err="1"/>
              <a:t>Reception</a:t>
            </a:r>
            <a:r>
              <a:rPr lang="fr-FR" sz="1200" b="1" dirty="0"/>
              <a:t> of </a:t>
            </a:r>
            <a:r>
              <a:rPr lang="fr-FR" sz="1200" b="1" dirty="0" err="1"/>
              <a:t>modified</a:t>
            </a:r>
            <a:r>
              <a:rPr lang="fr-FR" sz="1200" b="1" dirty="0"/>
              <a:t> </a:t>
            </a:r>
            <a:r>
              <a:rPr lang="fr-FR" sz="1200" b="1" dirty="0" err="1"/>
              <a:t>models</a:t>
            </a:r>
            <a:endParaRPr lang="fr-FR" sz="1200" b="1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BD93DD3-A5AD-7904-431B-A2F81376EAD3}"/>
              </a:ext>
            </a:extLst>
          </p:cNvPr>
          <p:cNvSpPr txBox="1"/>
          <p:nvPr/>
        </p:nvSpPr>
        <p:spPr>
          <a:xfrm rot="1819149">
            <a:off x="5863051" y="3849804"/>
            <a:ext cx="174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2. </a:t>
            </a:r>
            <a:r>
              <a:rPr lang="fr-FR" sz="1200" b="1" dirty="0" err="1"/>
              <a:t>Reception</a:t>
            </a:r>
            <a:r>
              <a:rPr lang="fr-FR" sz="1200" b="1" dirty="0"/>
              <a:t> of the  </a:t>
            </a:r>
            <a:r>
              <a:rPr lang="fr-FR" sz="1200" b="1" dirty="0" err="1"/>
              <a:t>updated</a:t>
            </a:r>
            <a:r>
              <a:rPr lang="fr-FR" sz="1200" b="1" dirty="0"/>
              <a:t> model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E9CC86A-80FE-C282-3F0F-CB2997B4FB3F}"/>
              </a:ext>
            </a:extLst>
          </p:cNvPr>
          <p:cNvCxnSpPr>
            <a:cxnSpLocks/>
          </p:cNvCxnSpPr>
          <p:nvPr/>
        </p:nvCxnSpPr>
        <p:spPr>
          <a:xfrm>
            <a:off x="1196739" y="5237828"/>
            <a:ext cx="16460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C14AE2C-3AA1-89B3-ACE2-C39EBAB17A66}"/>
              </a:ext>
            </a:extLst>
          </p:cNvPr>
          <p:cNvCxnSpPr>
            <a:cxnSpLocks/>
          </p:cNvCxnSpPr>
          <p:nvPr/>
        </p:nvCxnSpPr>
        <p:spPr>
          <a:xfrm flipH="1">
            <a:off x="1196738" y="5425534"/>
            <a:ext cx="1646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3D0EFAA8-FE5E-E3C5-145B-AE45B91CBA71}"/>
              </a:ext>
            </a:extLst>
          </p:cNvPr>
          <p:cNvSpPr txBox="1"/>
          <p:nvPr/>
        </p:nvSpPr>
        <p:spPr>
          <a:xfrm>
            <a:off x="2893519" y="5033394"/>
            <a:ext cx="156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/>
              <a:t>Send</a:t>
            </a:r>
            <a:r>
              <a:rPr lang="fr-FR" sz="1200" b="1" dirty="0"/>
              <a:t> / </a:t>
            </a:r>
            <a:r>
              <a:rPr lang="fr-FR" sz="1200" b="1" dirty="0" err="1"/>
              <a:t>Reception</a:t>
            </a:r>
            <a:r>
              <a:rPr lang="fr-FR" sz="1200" b="1" dirty="0"/>
              <a:t> of datas </a:t>
            </a:r>
            <a:r>
              <a:rPr lang="fr-FR" sz="1200" b="1" dirty="0" err="1"/>
              <a:t>through</a:t>
            </a:r>
            <a:r>
              <a:rPr lang="fr-FR" sz="1200" b="1" dirty="0"/>
              <a:t> 5G (JSON)</a:t>
            </a:r>
          </a:p>
        </p:txBody>
      </p:sp>
      <p:pic>
        <p:nvPicPr>
          <p:cNvPr id="2" name="Picture 8" descr="Drone, Photography, Surveillance, UAV, Aerial PNG">
            <a:extLst>
              <a:ext uri="{FF2B5EF4-FFF2-40B4-BE49-F238E27FC236}">
                <a16:creationId xmlns:a16="http://schemas.microsoft.com/office/drawing/2014/main" id="{805B9D8C-02DC-1BB8-6837-7F547E33B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51" y="1443740"/>
            <a:ext cx="1684144" cy="1263109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Une image contenant ordinateur, Matériel d’ordinateur, Composant d’ordinateur, Appareils électroniques&#10;&#10;Le contenu généré par l’IA peut être incorrect.">
            <a:extLst>
              <a:ext uri="{FF2B5EF4-FFF2-40B4-BE49-F238E27FC236}">
                <a16:creationId xmlns:a16="http://schemas.microsoft.com/office/drawing/2014/main" id="{311154D1-BEB3-ACD8-7D87-17CCD918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9" t="28387" r="32151" b="33333"/>
          <a:stretch/>
        </p:blipFill>
        <p:spPr>
          <a:xfrm>
            <a:off x="7471930" y="1508898"/>
            <a:ext cx="1273242" cy="794481"/>
          </a:xfrm>
          <a:prstGeom prst="rect">
            <a:avLst/>
          </a:prstGeom>
        </p:spPr>
      </p:pic>
      <p:pic>
        <p:nvPicPr>
          <p:cNvPr id="2052" name="Picture 4" descr="201603 server black">
            <a:extLst>
              <a:ext uri="{FF2B5EF4-FFF2-40B4-BE49-F238E27FC236}">
                <a16:creationId xmlns:a16="http://schemas.microsoft.com/office/drawing/2014/main" id="{C8552B2A-A5EC-9535-B2A7-9C571DDF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22" y="2828021"/>
            <a:ext cx="1210888" cy="121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5g">
            <a:extLst>
              <a:ext uri="{FF2B5EF4-FFF2-40B4-BE49-F238E27FC236}">
                <a16:creationId xmlns:a16="http://schemas.microsoft.com/office/drawing/2014/main" id="{C805C304-9DA3-C300-4381-32A0B3405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07" y="2706849"/>
            <a:ext cx="1367896" cy="136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E7DC2FE-03CB-571E-2B1A-D6201BD2028F}"/>
              </a:ext>
            </a:extLst>
          </p:cNvPr>
          <p:cNvSpPr txBox="1"/>
          <p:nvPr/>
        </p:nvSpPr>
        <p:spPr>
          <a:xfrm>
            <a:off x="9907224" y="1211877"/>
            <a:ext cx="180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4. Images are </a:t>
            </a:r>
            <a:r>
              <a:rPr lang="fr-FR" sz="1200" b="1" dirty="0" err="1"/>
              <a:t>captured</a:t>
            </a:r>
            <a:r>
              <a:rPr lang="fr-FR" sz="1200" b="1" dirty="0"/>
              <a:t> by the camera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5654C3B-63C0-8678-2FB2-A5E456AE710D}"/>
              </a:ext>
            </a:extLst>
          </p:cNvPr>
          <p:cNvCxnSpPr/>
          <p:nvPr/>
        </p:nvCxnSpPr>
        <p:spPr>
          <a:xfrm flipH="1">
            <a:off x="8745172" y="1906138"/>
            <a:ext cx="1196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681949F-4445-B49C-BF9C-E6D952D26833}"/>
              </a:ext>
            </a:extLst>
          </p:cNvPr>
          <p:cNvSpPr txBox="1"/>
          <p:nvPr/>
        </p:nvSpPr>
        <p:spPr>
          <a:xfrm>
            <a:off x="8749163" y="1628406"/>
            <a:ext cx="122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5. </a:t>
            </a:r>
            <a:r>
              <a:rPr lang="fr-FR" sz="1200" b="1" dirty="0" err="1"/>
              <a:t>Send</a:t>
            </a:r>
            <a:r>
              <a:rPr lang="fr-FR" sz="1200" b="1" dirty="0"/>
              <a:t> photos</a:t>
            </a:r>
          </a:p>
        </p:txBody>
      </p:sp>
      <p:sp>
        <p:nvSpPr>
          <p:cNvPr id="23" name="Flèche : courbe vers la gauche 22">
            <a:extLst>
              <a:ext uri="{FF2B5EF4-FFF2-40B4-BE49-F238E27FC236}">
                <a16:creationId xmlns:a16="http://schemas.microsoft.com/office/drawing/2014/main" id="{3CD0E3F5-5A63-8C21-5F8B-A234DFFA2DC5}"/>
              </a:ext>
            </a:extLst>
          </p:cNvPr>
          <p:cNvSpPr/>
          <p:nvPr/>
        </p:nvSpPr>
        <p:spPr>
          <a:xfrm rot="5400000">
            <a:off x="8306841" y="5308773"/>
            <a:ext cx="244416" cy="34714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77E75B-D033-533B-A525-082BAF914945}"/>
              </a:ext>
            </a:extLst>
          </p:cNvPr>
          <p:cNvSpPr txBox="1"/>
          <p:nvPr/>
        </p:nvSpPr>
        <p:spPr>
          <a:xfrm>
            <a:off x="7376684" y="4260692"/>
            <a:ext cx="1463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3. </a:t>
            </a:r>
            <a:r>
              <a:rPr lang="fr-FR" sz="1200" b="1" dirty="0" err="1"/>
              <a:t>Models</a:t>
            </a:r>
            <a:r>
              <a:rPr lang="fr-FR" sz="1200" b="1" dirty="0"/>
              <a:t> updates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2CFF3F-4D7A-154A-7B30-5B9375D7C5C2}"/>
              </a:ext>
            </a:extLst>
          </p:cNvPr>
          <p:cNvSpPr txBox="1"/>
          <p:nvPr/>
        </p:nvSpPr>
        <p:spPr>
          <a:xfrm>
            <a:off x="7607702" y="5658613"/>
            <a:ext cx="168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6. Modification of the model </a:t>
            </a:r>
            <a:r>
              <a:rPr lang="fr-FR" sz="1200" b="1" dirty="0" err="1"/>
              <a:t>after</a:t>
            </a:r>
            <a:r>
              <a:rPr lang="fr-FR" sz="1200" b="1" dirty="0"/>
              <a:t> the analyse of the datas</a:t>
            </a:r>
          </a:p>
        </p:txBody>
      </p:sp>
      <p:pic>
        <p:nvPicPr>
          <p:cNvPr id="43" name="Picture 8" descr="Drone, Photography, Surveillance, UAV, Aerial PNG">
            <a:extLst>
              <a:ext uri="{FF2B5EF4-FFF2-40B4-BE49-F238E27FC236}">
                <a16:creationId xmlns:a16="http://schemas.microsoft.com/office/drawing/2014/main" id="{1FD2891D-5134-F8E2-C647-718495351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451" y="4484375"/>
            <a:ext cx="1684144" cy="1263109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 43" descr="Une image contenant ordinateur, Matériel d’ordinateur, Composant d’ordinateur, Appareils électroniques&#10;&#10;Le contenu généré par l’IA peut être incorrect.">
            <a:extLst>
              <a:ext uri="{FF2B5EF4-FFF2-40B4-BE49-F238E27FC236}">
                <a16:creationId xmlns:a16="http://schemas.microsoft.com/office/drawing/2014/main" id="{01FDBB2E-0A16-323E-92EA-076F845C1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9" t="28387" r="32151" b="33333"/>
          <a:stretch/>
        </p:blipFill>
        <p:spPr>
          <a:xfrm>
            <a:off x="7471930" y="4549533"/>
            <a:ext cx="1273242" cy="794481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137C8DC6-C45F-9BEA-6BDC-87B5E5367B87}"/>
              </a:ext>
            </a:extLst>
          </p:cNvPr>
          <p:cNvSpPr txBox="1"/>
          <p:nvPr/>
        </p:nvSpPr>
        <p:spPr>
          <a:xfrm>
            <a:off x="9907224" y="4252512"/>
            <a:ext cx="180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4. Images are </a:t>
            </a:r>
            <a:r>
              <a:rPr lang="fr-FR" sz="1200" b="1" dirty="0" err="1"/>
              <a:t>captured</a:t>
            </a:r>
            <a:r>
              <a:rPr lang="fr-FR" sz="1200" b="1" dirty="0"/>
              <a:t> by the camera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F2CC879-6486-E5CA-D672-842195BCE994}"/>
              </a:ext>
            </a:extLst>
          </p:cNvPr>
          <p:cNvCxnSpPr/>
          <p:nvPr/>
        </p:nvCxnSpPr>
        <p:spPr>
          <a:xfrm flipH="1">
            <a:off x="8745172" y="4946773"/>
            <a:ext cx="1196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D377C5CC-CF3D-AC94-18B0-1F4314B5EEF0}"/>
              </a:ext>
            </a:extLst>
          </p:cNvPr>
          <p:cNvSpPr txBox="1"/>
          <p:nvPr/>
        </p:nvSpPr>
        <p:spPr>
          <a:xfrm>
            <a:off x="8749163" y="4669041"/>
            <a:ext cx="122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5. </a:t>
            </a:r>
            <a:r>
              <a:rPr lang="fr-FR" sz="1200" b="1" dirty="0" err="1"/>
              <a:t>Send</a:t>
            </a:r>
            <a:r>
              <a:rPr lang="fr-FR" sz="1200" b="1" dirty="0"/>
              <a:t> photos</a:t>
            </a:r>
          </a:p>
        </p:txBody>
      </p:sp>
      <p:sp>
        <p:nvSpPr>
          <p:cNvPr id="48" name="Flèche : courbe vers la gauche 47">
            <a:extLst>
              <a:ext uri="{FF2B5EF4-FFF2-40B4-BE49-F238E27FC236}">
                <a16:creationId xmlns:a16="http://schemas.microsoft.com/office/drawing/2014/main" id="{74CFB8BC-B277-9053-4D2E-606931197A36}"/>
              </a:ext>
            </a:extLst>
          </p:cNvPr>
          <p:cNvSpPr/>
          <p:nvPr/>
        </p:nvSpPr>
        <p:spPr>
          <a:xfrm rot="10800000">
            <a:off x="927287" y="3241113"/>
            <a:ext cx="290091" cy="41745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1300A35-393B-8F12-B170-5A8E9F7326DC}"/>
              </a:ext>
            </a:extLst>
          </p:cNvPr>
          <p:cNvSpPr txBox="1"/>
          <p:nvPr/>
        </p:nvSpPr>
        <p:spPr>
          <a:xfrm>
            <a:off x="-42367" y="2957824"/>
            <a:ext cx="1077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9. Modification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058031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267</Words>
  <Application>Microsoft Office PowerPoint</Application>
  <PresentationFormat>Grand écran</PresentationFormat>
  <Paragraphs>46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Hadrien LOUICHON</dc:creator>
  <cp:lastModifiedBy>Hadrien LOUICHON</cp:lastModifiedBy>
  <cp:revision>3</cp:revision>
  <dcterms:created xsi:type="dcterms:W3CDTF">2025-04-16T07:01:24Z</dcterms:created>
  <dcterms:modified xsi:type="dcterms:W3CDTF">2025-04-16T12:27:43Z</dcterms:modified>
</cp:coreProperties>
</file>